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400" autoAdjust="0"/>
  </p:normalViewPr>
  <p:slideViewPr>
    <p:cSldViewPr snapToGrid="0">
      <p:cViewPr varScale="1">
        <p:scale>
          <a:sx n="89" d="100"/>
          <a:sy n="89"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E478CE9F-FCF8-41BE-BCDF-25622BB58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D154772A-912A-4C3E-9956-BDCB36B550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2928603-CA59-4E80-B400-897CC2CCD4A9}"/>
              </a:ext>
            </a:extLst>
          </p:cNvPr>
          <p:cNvSpPr>
            <a:spLocks noGrp="1" noChangeArrowheads="1"/>
          </p:cNvSpPr>
          <p:nvPr>
            <p:ph type="sldNum" sz="quarter" idx="12"/>
          </p:nvPr>
        </p:nvSpPr>
        <p:spPr>
          <a:ln/>
        </p:spPr>
        <p:txBody>
          <a:bodyPr/>
          <a:lstStyle>
            <a:lvl1pPr>
              <a:defRPr/>
            </a:lvl1pPr>
          </a:lstStyle>
          <a:p>
            <a:pPr>
              <a:defRPr/>
            </a:pPr>
            <a:fld id="{3677FB87-3ECF-41EA-B2DF-595821437FB8}" type="slidenum">
              <a:rPr lang="en-US" altLang="en-US"/>
              <a:pPr>
                <a:defRPr/>
              </a:pPr>
              <a:t>‹#›</a:t>
            </a:fld>
            <a:endParaRPr lang="en-US" altLang="en-US"/>
          </a:p>
        </p:txBody>
      </p:sp>
    </p:spTree>
    <p:extLst>
      <p:ext uri="{BB962C8B-B14F-4D97-AF65-F5344CB8AC3E}">
        <p14:creationId xmlns:p14="http://schemas.microsoft.com/office/powerpoint/2010/main" val="33686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E55FFBC-AF58-4CE3-BE8D-0BB9BF998A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F33E0CD8-9B39-4213-8518-C52BAB997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B088ABB6-715F-4E91-BB7C-04E8CB0176DC}"/>
              </a:ext>
            </a:extLst>
          </p:cNvPr>
          <p:cNvSpPr>
            <a:spLocks noGrp="1" noChangeArrowheads="1"/>
          </p:cNvSpPr>
          <p:nvPr>
            <p:ph type="sldNum" sz="quarter" idx="12"/>
          </p:nvPr>
        </p:nvSpPr>
        <p:spPr>
          <a:ln/>
        </p:spPr>
        <p:txBody>
          <a:bodyPr/>
          <a:lstStyle>
            <a:lvl1pPr>
              <a:defRPr/>
            </a:lvl1pPr>
          </a:lstStyle>
          <a:p>
            <a:pPr>
              <a:defRPr/>
            </a:pPr>
            <a:fld id="{DFEEF1C4-1A64-4BE9-9553-8A680BDE8AD8}" type="slidenum">
              <a:rPr lang="en-US" altLang="en-US"/>
              <a:pPr>
                <a:defRPr/>
              </a:pPr>
              <a:t>‹#›</a:t>
            </a:fld>
            <a:endParaRPr lang="en-US" altLang="en-US"/>
          </a:p>
        </p:txBody>
      </p:sp>
    </p:spTree>
    <p:extLst>
      <p:ext uri="{BB962C8B-B14F-4D97-AF65-F5344CB8AC3E}">
        <p14:creationId xmlns:p14="http://schemas.microsoft.com/office/powerpoint/2010/main" val="563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0451" y="141288"/>
            <a:ext cx="2597149"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1" y="141288"/>
            <a:ext cx="75946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487934CC-10AF-475E-9382-9BE723CD62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76159187-C7D1-48AA-AB62-5C60E55A8C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CA2FC11-9D3D-40DA-8CF9-8606DDD6776F}"/>
              </a:ext>
            </a:extLst>
          </p:cNvPr>
          <p:cNvSpPr>
            <a:spLocks noGrp="1" noChangeArrowheads="1"/>
          </p:cNvSpPr>
          <p:nvPr>
            <p:ph type="sldNum" sz="quarter" idx="12"/>
          </p:nvPr>
        </p:nvSpPr>
        <p:spPr>
          <a:ln/>
        </p:spPr>
        <p:txBody>
          <a:bodyPr/>
          <a:lstStyle>
            <a:lvl1pPr>
              <a:defRPr/>
            </a:lvl1pPr>
          </a:lstStyle>
          <a:p>
            <a:pPr>
              <a:defRPr/>
            </a:pPr>
            <a:fld id="{8A6D5C97-98B6-4511-95DA-5A790D2D76E2}" type="slidenum">
              <a:rPr lang="en-US" altLang="en-US"/>
              <a:pPr>
                <a:defRPr/>
              </a:pPr>
              <a:t>‹#›</a:t>
            </a:fld>
            <a:endParaRPr lang="en-US" altLang="en-US"/>
          </a:p>
        </p:txBody>
      </p:sp>
    </p:spTree>
    <p:extLst>
      <p:ext uri="{BB962C8B-B14F-4D97-AF65-F5344CB8AC3E}">
        <p14:creationId xmlns:p14="http://schemas.microsoft.com/office/powerpoint/2010/main" val="492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9D8FC63-5957-495B-AB21-AEB88D14E9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8C8F2179-8AD5-4D25-8178-A04A789C84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F2E59F7-4DD2-4A1B-AFC2-DA8D0B9867CD}"/>
              </a:ext>
            </a:extLst>
          </p:cNvPr>
          <p:cNvSpPr>
            <a:spLocks noGrp="1" noChangeArrowheads="1"/>
          </p:cNvSpPr>
          <p:nvPr>
            <p:ph type="sldNum" sz="quarter" idx="12"/>
          </p:nvPr>
        </p:nvSpPr>
        <p:spPr>
          <a:ln/>
        </p:spPr>
        <p:txBody>
          <a:bodyPr/>
          <a:lstStyle>
            <a:lvl1pPr>
              <a:defRPr/>
            </a:lvl1pPr>
          </a:lstStyle>
          <a:p>
            <a:pPr>
              <a:defRPr/>
            </a:pPr>
            <a:fld id="{37A2021A-CF8F-4438-BC6D-96A5E5E99E9A}" type="slidenum">
              <a:rPr lang="en-US" altLang="en-US"/>
              <a:pPr>
                <a:defRPr/>
              </a:pPr>
              <a:t>‹#›</a:t>
            </a:fld>
            <a:endParaRPr lang="en-US" altLang="en-US"/>
          </a:p>
        </p:txBody>
      </p:sp>
    </p:spTree>
    <p:extLst>
      <p:ext uri="{BB962C8B-B14F-4D97-AF65-F5344CB8AC3E}">
        <p14:creationId xmlns:p14="http://schemas.microsoft.com/office/powerpoint/2010/main" val="18745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228A0E92-2DE0-4D7F-8C2B-87A14772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06F9C0D0-3453-4B1E-8280-2875FA67D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67663CE4-BB53-438C-8DB5-B69C92C5563D}"/>
              </a:ext>
            </a:extLst>
          </p:cNvPr>
          <p:cNvSpPr>
            <a:spLocks noGrp="1" noChangeArrowheads="1"/>
          </p:cNvSpPr>
          <p:nvPr>
            <p:ph type="sldNum" sz="quarter" idx="12"/>
          </p:nvPr>
        </p:nvSpPr>
        <p:spPr>
          <a:ln/>
        </p:spPr>
        <p:txBody>
          <a:bodyPr/>
          <a:lstStyle>
            <a:lvl1pPr>
              <a:defRPr/>
            </a:lvl1pPr>
          </a:lstStyle>
          <a:p>
            <a:pPr>
              <a:defRPr/>
            </a:pPr>
            <a:fld id="{EA624A63-21F9-4F9B-AC82-4EC3FFED294A}" type="slidenum">
              <a:rPr lang="en-US" altLang="en-US"/>
              <a:pPr>
                <a:defRPr/>
              </a:pPr>
              <a:t>‹#›</a:t>
            </a:fld>
            <a:endParaRPr lang="en-US" altLang="en-US"/>
          </a:p>
        </p:txBody>
      </p:sp>
    </p:spTree>
    <p:extLst>
      <p:ext uri="{BB962C8B-B14F-4D97-AF65-F5344CB8AC3E}">
        <p14:creationId xmlns:p14="http://schemas.microsoft.com/office/powerpoint/2010/main" val="19545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5E213B4C-0915-499A-9E71-98F0BB0669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FA89E0CF-1C47-4AAC-9CBF-028AB72E9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F147076A-1EC8-427C-8422-6B4B6E7C7942}"/>
              </a:ext>
            </a:extLst>
          </p:cNvPr>
          <p:cNvSpPr>
            <a:spLocks noGrp="1" noChangeArrowheads="1"/>
          </p:cNvSpPr>
          <p:nvPr>
            <p:ph type="sldNum" sz="quarter" idx="12"/>
          </p:nvPr>
        </p:nvSpPr>
        <p:spPr>
          <a:ln/>
        </p:spPr>
        <p:txBody>
          <a:bodyPr/>
          <a:lstStyle>
            <a:lvl1pPr>
              <a:defRPr/>
            </a:lvl1pPr>
          </a:lstStyle>
          <a:p>
            <a:pPr>
              <a:defRPr/>
            </a:pPr>
            <a:fld id="{EA692DD0-6D6D-469C-BB1D-1612F118B454}" type="slidenum">
              <a:rPr lang="en-US" altLang="en-US"/>
              <a:pPr>
                <a:defRPr/>
              </a:pPr>
              <a:t>‹#›</a:t>
            </a:fld>
            <a:endParaRPr lang="en-US" altLang="en-US"/>
          </a:p>
        </p:txBody>
      </p:sp>
    </p:spTree>
    <p:extLst>
      <p:ext uri="{BB962C8B-B14F-4D97-AF65-F5344CB8AC3E}">
        <p14:creationId xmlns:p14="http://schemas.microsoft.com/office/powerpoint/2010/main" val="163839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B89CFFA5-D334-4B1D-92CE-9A1968AEAC3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D3735A80-CFCB-46E3-B0EB-424EDB5F66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AA753FA5-9916-4825-B121-352DCAB36C2E}"/>
              </a:ext>
            </a:extLst>
          </p:cNvPr>
          <p:cNvSpPr>
            <a:spLocks noGrp="1" noChangeArrowheads="1"/>
          </p:cNvSpPr>
          <p:nvPr>
            <p:ph type="sldNum" sz="quarter" idx="12"/>
          </p:nvPr>
        </p:nvSpPr>
        <p:spPr>
          <a:ln/>
        </p:spPr>
        <p:txBody>
          <a:bodyPr/>
          <a:lstStyle>
            <a:lvl1pPr>
              <a:defRPr/>
            </a:lvl1pPr>
          </a:lstStyle>
          <a:p>
            <a:pPr>
              <a:defRPr/>
            </a:pPr>
            <a:fld id="{EECB268C-17CE-4317-83EB-3C14BE1C3225}" type="slidenum">
              <a:rPr lang="en-US" altLang="en-US"/>
              <a:pPr>
                <a:defRPr/>
              </a:pPr>
              <a:t>‹#›</a:t>
            </a:fld>
            <a:endParaRPr lang="en-US" altLang="en-US"/>
          </a:p>
        </p:txBody>
      </p:sp>
    </p:spTree>
    <p:extLst>
      <p:ext uri="{BB962C8B-B14F-4D97-AF65-F5344CB8AC3E}">
        <p14:creationId xmlns:p14="http://schemas.microsoft.com/office/powerpoint/2010/main" val="25289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C7E1CDC0-CE22-42F6-BBFC-C4B7D05E99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2EFA1096-C689-4404-B320-F748CDBF89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172C32F9-FBD1-4C83-87F7-E866B96D19E6}"/>
              </a:ext>
            </a:extLst>
          </p:cNvPr>
          <p:cNvSpPr>
            <a:spLocks noGrp="1" noChangeArrowheads="1"/>
          </p:cNvSpPr>
          <p:nvPr>
            <p:ph type="sldNum" sz="quarter" idx="12"/>
          </p:nvPr>
        </p:nvSpPr>
        <p:spPr>
          <a:ln/>
        </p:spPr>
        <p:txBody>
          <a:bodyPr/>
          <a:lstStyle>
            <a:lvl1pPr>
              <a:defRPr/>
            </a:lvl1pPr>
          </a:lstStyle>
          <a:p>
            <a:pPr>
              <a:defRPr/>
            </a:pPr>
            <a:fld id="{A3446206-5067-4271-90F5-ABD53393AD60}" type="slidenum">
              <a:rPr lang="en-US" altLang="en-US"/>
              <a:pPr>
                <a:defRPr/>
              </a:pPr>
              <a:t>‹#›</a:t>
            </a:fld>
            <a:endParaRPr lang="en-US" altLang="en-US"/>
          </a:p>
        </p:txBody>
      </p:sp>
    </p:spTree>
    <p:extLst>
      <p:ext uri="{BB962C8B-B14F-4D97-AF65-F5344CB8AC3E}">
        <p14:creationId xmlns:p14="http://schemas.microsoft.com/office/powerpoint/2010/main" val="9914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1EF20787-0CA8-4F8C-B9F8-E22FA12DBF2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D1341BE5-F5D1-4EC9-A825-936CE2C5E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8641BAD9-F994-4882-902D-F91C3AA0AC62}"/>
              </a:ext>
            </a:extLst>
          </p:cNvPr>
          <p:cNvSpPr>
            <a:spLocks noGrp="1" noChangeArrowheads="1"/>
          </p:cNvSpPr>
          <p:nvPr>
            <p:ph type="sldNum" sz="quarter" idx="12"/>
          </p:nvPr>
        </p:nvSpPr>
        <p:spPr>
          <a:ln/>
        </p:spPr>
        <p:txBody>
          <a:bodyPr/>
          <a:lstStyle>
            <a:lvl1pPr>
              <a:defRPr/>
            </a:lvl1pPr>
          </a:lstStyle>
          <a:p>
            <a:pPr>
              <a:defRPr/>
            </a:pPr>
            <a:fld id="{73730192-98A9-4E98-AE46-899CD65F5904}" type="slidenum">
              <a:rPr lang="en-US" altLang="en-US"/>
              <a:pPr>
                <a:defRPr/>
              </a:pPr>
              <a:t>‹#›</a:t>
            </a:fld>
            <a:endParaRPr lang="en-US" altLang="en-US"/>
          </a:p>
        </p:txBody>
      </p:sp>
    </p:spTree>
    <p:extLst>
      <p:ext uri="{BB962C8B-B14F-4D97-AF65-F5344CB8AC3E}">
        <p14:creationId xmlns:p14="http://schemas.microsoft.com/office/powerpoint/2010/main" val="20623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E83A6D5B-A344-4007-8B51-095F1CCCC1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F9EAC73-3015-4C3A-AF10-01DD468A5D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99EC6758-8282-4520-ADDA-31B1488C39DC}"/>
              </a:ext>
            </a:extLst>
          </p:cNvPr>
          <p:cNvSpPr>
            <a:spLocks noGrp="1" noChangeArrowheads="1"/>
          </p:cNvSpPr>
          <p:nvPr>
            <p:ph type="sldNum" sz="quarter" idx="12"/>
          </p:nvPr>
        </p:nvSpPr>
        <p:spPr>
          <a:ln/>
        </p:spPr>
        <p:txBody>
          <a:bodyPr/>
          <a:lstStyle>
            <a:lvl1pPr>
              <a:defRPr/>
            </a:lvl1pPr>
          </a:lstStyle>
          <a:p>
            <a:pPr>
              <a:defRPr/>
            </a:pPr>
            <a:fld id="{A3ADAB4F-2D47-4C13-AA13-8EAC4F83BC18}" type="slidenum">
              <a:rPr lang="en-US" altLang="en-US"/>
              <a:pPr>
                <a:defRPr/>
              </a:pPr>
              <a:t>‹#›</a:t>
            </a:fld>
            <a:endParaRPr lang="en-US" altLang="en-US"/>
          </a:p>
        </p:txBody>
      </p:sp>
    </p:spTree>
    <p:extLst>
      <p:ext uri="{BB962C8B-B14F-4D97-AF65-F5344CB8AC3E}">
        <p14:creationId xmlns:p14="http://schemas.microsoft.com/office/powerpoint/2010/main" val="353170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3EF78A9E-53C4-4C4D-823F-B13809120B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1581D23-A874-43BE-A76F-7E44F409F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A02BBD43-9998-49E7-893F-ADB200937D79}"/>
              </a:ext>
            </a:extLst>
          </p:cNvPr>
          <p:cNvSpPr>
            <a:spLocks noGrp="1" noChangeArrowheads="1"/>
          </p:cNvSpPr>
          <p:nvPr>
            <p:ph type="sldNum" sz="quarter" idx="12"/>
          </p:nvPr>
        </p:nvSpPr>
        <p:spPr>
          <a:ln/>
        </p:spPr>
        <p:txBody>
          <a:bodyPr/>
          <a:lstStyle>
            <a:lvl1pPr>
              <a:defRPr/>
            </a:lvl1pPr>
          </a:lstStyle>
          <a:p>
            <a:pPr>
              <a:defRPr/>
            </a:pPr>
            <a:fld id="{989B61DC-17F3-4A1B-AAB2-FE7F271DF547}" type="slidenum">
              <a:rPr lang="en-US" altLang="en-US"/>
              <a:pPr>
                <a:defRPr/>
              </a:pPr>
              <a:t>‹#›</a:t>
            </a:fld>
            <a:endParaRPr lang="en-US" altLang="en-US"/>
          </a:p>
        </p:txBody>
      </p:sp>
    </p:spTree>
    <p:extLst>
      <p:ext uri="{BB962C8B-B14F-4D97-AF65-F5344CB8AC3E}">
        <p14:creationId xmlns:p14="http://schemas.microsoft.com/office/powerpoint/2010/main" val="33263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83D015AE-701E-4F78-9351-781756384683}"/>
              </a:ext>
            </a:extLst>
          </p:cNvPr>
          <p:cNvSpPr>
            <a:spLocks noGrp="1" noChangeArrowheads="1"/>
          </p:cNvSpPr>
          <p:nvPr>
            <p:ph type="title"/>
          </p:nvPr>
        </p:nvSpPr>
        <p:spPr bwMode="auto">
          <a:xfrm>
            <a:off x="882651" y="141288"/>
            <a:ext cx="1036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9CAFDCF8-DA89-4176-BD45-32EF3D5D2B49}"/>
              </a:ext>
            </a:extLst>
          </p:cNvPr>
          <p:cNvSpPr>
            <a:spLocks noGrp="1" noChangeArrowheads="1"/>
          </p:cNvSpPr>
          <p:nvPr>
            <p:ph type="body" idx="1"/>
          </p:nvPr>
        </p:nvSpPr>
        <p:spPr bwMode="auto">
          <a:xfrm>
            <a:off x="914400" y="949326"/>
            <a:ext cx="103632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2BDA23E6-862C-4D3C-9F78-5FCBFFAE757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xmlns="" id="{4AB6001C-2171-4E81-B610-D9844809EAA4}"/>
              </a:ext>
            </a:extLst>
          </p:cNvPr>
          <p:cNvSpPr>
            <a:spLocks noGrp="1" noChangeArrowheads="1"/>
          </p:cNvSpPr>
          <p:nvPr>
            <p:ph type="ftr" sz="quarter" idx="3"/>
          </p:nvPr>
        </p:nvSpPr>
        <p:spPr bwMode="auto">
          <a:xfrm>
            <a:off x="3659718" y="6248400"/>
            <a:ext cx="500803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xmlns="" id="{14CD32D0-71F5-4F9C-BD8B-1A69173AE623}"/>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48F986-2530-4EE6-9EAF-DD2B8D2138A9}" type="slidenum">
              <a:rPr lang="en-US" altLang="en-US"/>
              <a:pPr>
                <a:defRPr/>
              </a:pPr>
              <a:t>‹#›</a:t>
            </a:fld>
            <a:endParaRPr lang="en-US" altLang="en-US"/>
          </a:p>
        </p:txBody>
      </p:sp>
    </p:spTree>
    <p:extLst>
      <p:ext uri="{BB962C8B-B14F-4D97-AF65-F5344CB8AC3E}">
        <p14:creationId xmlns:p14="http://schemas.microsoft.com/office/powerpoint/2010/main" val="363772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a:t>Today’s </a:t>
            </a:r>
            <a:r>
              <a:rPr lang="en-US" altLang="en-US" sz="3600" dirty="0" smtClean="0"/>
              <a:t>Material</a:t>
            </a:r>
            <a:endParaRPr lang="en-US" altLang="en-US" sz="3600" dirty="0"/>
          </a:p>
        </p:txBody>
      </p:sp>
      <p:sp>
        <p:nvSpPr>
          <p:cNvPr id="2052" name="Rectangle 3"/>
          <p:cNvSpPr>
            <a:spLocks noGrp="1" noChangeArrowheads="1"/>
          </p:cNvSpPr>
          <p:nvPr>
            <p:ph type="body" idx="1"/>
          </p:nvPr>
        </p:nvSpPr>
        <p:spPr>
          <a:xfrm>
            <a:off x="672860" y="1093789"/>
            <a:ext cx="11024559" cy="4996460"/>
          </a:xfrm>
        </p:spPr>
        <p:txBody>
          <a:bodyPr/>
          <a:lstStyle/>
          <a:p>
            <a:r>
              <a:rPr lang="en-US" altLang="en-US" dirty="0" smtClean="0"/>
              <a:t>Disjoint-Set (Union-Find) ADT</a:t>
            </a:r>
          </a:p>
          <a:p>
            <a:pPr lvl="1"/>
            <a:r>
              <a:rPr lang="en-US" altLang="en-US" dirty="0" smtClean="0"/>
              <a:t>Definition &amp; Operations</a:t>
            </a:r>
          </a:p>
          <a:p>
            <a:pPr lvl="1"/>
            <a:r>
              <a:rPr lang="en-US" altLang="en-US" dirty="0" smtClean="0"/>
              <a:t>Array-based implementation</a:t>
            </a:r>
          </a:p>
          <a:p>
            <a:pPr lvl="1"/>
            <a:r>
              <a:rPr lang="en-US" altLang="en-US" dirty="0" smtClean="0"/>
              <a:t>Linked list-based implementation</a:t>
            </a:r>
            <a:endParaRPr lang="en-US" altLang="en-US" dirty="0" smtClean="0"/>
          </a:p>
          <a:p>
            <a:pPr lvl="1"/>
            <a:r>
              <a:rPr lang="en-US" altLang="en-US" dirty="0" smtClean="0"/>
              <a:t>Up-Trees and using up-trees to implement Disjoint Set ADT</a:t>
            </a:r>
            <a:endParaRPr lang="en-US" altLang="en-US" dirty="0" smtClean="0"/>
          </a:p>
        </p:txBody>
      </p:sp>
    </p:spTree>
    <p:extLst>
      <p:ext uri="{BB962C8B-B14F-4D97-AF65-F5344CB8AC3E}">
        <p14:creationId xmlns:p14="http://schemas.microsoft.com/office/powerpoint/2010/main" val="7201095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862138" y="236538"/>
            <a:ext cx="8191500" cy="627062"/>
          </a:xfrm>
        </p:spPr>
        <p:txBody>
          <a:bodyPr/>
          <a:lstStyle/>
          <a:p>
            <a:r>
              <a:rPr lang="en-US" altLang="en-US" sz="3600" dirty="0" smtClean="0"/>
              <a:t>Example Find</a:t>
            </a:r>
          </a:p>
        </p:txBody>
      </p:sp>
      <p:sp>
        <p:nvSpPr>
          <p:cNvPr id="18436" name="Rectangle 3"/>
          <p:cNvSpPr>
            <a:spLocks noGrp="1" noChangeArrowheads="1"/>
          </p:cNvSpPr>
          <p:nvPr>
            <p:ph type="body" idx="1"/>
          </p:nvPr>
        </p:nvSpPr>
        <p:spPr>
          <a:xfrm>
            <a:off x="327804" y="1133476"/>
            <a:ext cx="5739621" cy="3503613"/>
          </a:xfrm>
        </p:spPr>
        <p:txBody>
          <a:bodyPr/>
          <a:lstStyle/>
          <a:p>
            <a:r>
              <a:rPr lang="en-US" altLang="en-US" sz="3200" dirty="0">
                <a:solidFill>
                  <a:srgbClr val="C00000"/>
                </a:solidFill>
              </a:rPr>
              <a:t>Find(x)</a:t>
            </a:r>
            <a:r>
              <a:rPr lang="en-US" altLang="en-US" sz="3200" dirty="0">
                <a:solidFill>
                  <a:schemeClr val="accent2"/>
                </a:solidFill>
              </a:rPr>
              <a:t>: Just follow parent pointers to the root</a:t>
            </a:r>
          </a:p>
          <a:p>
            <a:endParaRPr lang="en-US" altLang="en-US" sz="2400" dirty="0"/>
          </a:p>
          <a:p>
            <a:r>
              <a:rPr lang="en-US" altLang="en-US" dirty="0" smtClean="0">
                <a:solidFill>
                  <a:srgbClr val="C00000"/>
                </a:solidFill>
              </a:rPr>
              <a:t>Find</a:t>
            </a:r>
            <a:r>
              <a:rPr lang="en-US" altLang="en-US" dirty="0" smtClean="0"/>
              <a:t>(</a:t>
            </a:r>
            <a:r>
              <a:rPr lang="en-US" altLang="en-US" dirty="0" smtClean="0">
                <a:solidFill>
                  <a:schemeClr val="accent2"/>
                </a:solidFill>
              </a:rPr>
              <a:t>e</a:t>
            </a:r>
            <a:r>
              <a:rPr lang="en-US" altLang="en-US" dirty="0" smtClean="0"/>
              <a:t>) = </a:t>
            </a:r>
            <a:r>
              <a:rPr lang="en-US" altLang="en-US" dirty="0" smtClean="0">
                <a:solidFill>
                  <a:schemeClr val="accent2"/>
                </a:solidFill>
              </a:rPr>
              <a:t>a</a:t>
            </a:r>
          </a:p>
          <a:p>
            <a:r>
              <a:rPr lang="en-US" altLang="en-US" dirty="0" smtClean="0">
                <a:solidFill>
                  <a:srgbClr val="C00000"/>
                </a:solidFill>
              </a:rPr>
              <a:t>Find</a:t>
            </a:r>
            <a:r>
              <a:rPr lang="en-US" altLang="en-US" dirty="0" smtClean="0"/>
              <a:t>(</a:t>
            </a:r>
            <a:r>
              <a:rPr lang="en-US" altLang="en-US" dirty="0" smtClean="0">
                <a:solidFill>
                  <a:schemeClr val="accent2"/>
                </a:solidFill>
              </a:rPr>
              <a:t>f</a:t>
            </a:r>
            <a:r>
              <a:rPr lang="en-US" altLang="en-US" dirty="0" smtClean="0"/>
              <a:t>)  = </a:t>
            </a:r>
            <a:r>
              <a:rPr lang="en-US" altLang="en-US" dirty="0" smtClean="0">
                <a:solidFill>
                  <a:schemeClr val="accent2"/>
                </a:solidFill>
              </a:rPr>
              <a:t>c</a:t>
            </a:r>
          </a:p>
          <a:p>
            <a:r>
              <a:rPr lang="en-US" altLang="en-US" dirty="0" smtClean="0">
                <a:solidFill>
                  <a:srgbClr val="C00000"/>
                </a:solidFill>
              </a:rPr>
              <a:t>Find</a:t>
            </a:r>
            <a:r>
              <a:rPr lang="en-US" altLang="en-US" dirty="0" smtClean="0"/>
              <a:t>(</a:t>
            </a:r>
            <a:r>
              <a:rPr lang="en-US" altLang="en-US" dirty="0" smtClean="0">
                <a:solidFill>
                  <a:schemeClr val="accent2"/>
                </a:solidFill>
              </a:rPr>
              <a:t>g</a:t>
            </a:r>
            <a:r>
              <a:rPr lang="en-US" altLang="en-US" dirty="0" smtClean="0"/>
              <a:t>)  = </a:t>
            </a:r>
            <a:r>
              <a:rPr lang="en-US" altLang="en-US" dirty="0" smtClean="0">
                <a:solidFill>
                  <a:schemeClr val="accent2"/>
                </a:solidFill>
              </a:rPr>
              <a:t>g</a:t>
            </a:r>
          </a:p>
        </p:txBody>
      </p:sp>
      <p:grpSp>
        <p:nvGrpSpPr>
          <p:cNvPr id="18437" name="Group 6"/>
          <p:cNvGrpSpPr>
            <a:grpSpLocks/>
          </p:cNvGrpSpPr>
          <p:nvPr/>
        </p:nvGrpSpPr>
        <p:grpSpPr bwMode="auto">
          <a:xfrm>
            <a:off x="6327775" y="1803400"/>
            <a:ext cx="488950" cy="514350"/>
            <a:chOff x="5357612" y="1390587"/>
            <a:chExt cx="566670" cy="528365"/>
          </a:xfrm>
        </p:grpSpPr>
        <p:sp>
          <p:nvSpPr>
            <p:cNvPr id="5" name="Oval 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 name="TextBox 5"/>
            <p:cNvSpPr txBox="1"/>
            <p:nvPr/>
          </p:nvSpPr>
          <p:spPr>
            <a:xfrm>
              <a:off x="5456963" y="1390587"/>
              <a:ext cx="396084" cy="474244"/>
            </a:xfrm>
            <a:prstGeom prst="rect">
              <a:avLst/>
            </a:prstGeom>
            <a:noFill/>
          </p:spPr>
          <p:txBody>
            <a:bodyPr wrap="none">
              <a:spAutoFit/>
            </a:bodyPr>
            <a:lstStyle/>
            <a:p>
              <a:pPr>
                <a:defRPr/>
              </a:pPr>
              <a:r>
                <a:rPr lang="en-US" sz="2400" dirty="0"/>
                <a:t>a</a:t>
              </a:r>
            </a:p>
          </p:txBody>
        </p:sp>
      </p:grpSp>
      <p:grpSp>
        <p:nvGrpSpPr>
          <p:cNvPr id="18438" name="Group 13"/>
          <p:cNvGrpSpPr>
            <a:grpSpLocks/>
          </p:cNvGrpSpPr>
          <p:nvPr/>
        </p:nvGrpSpPr>
        <p:grpSpPr bwMode="auto">
          <a:xfrm>
            <a:off x="5683250" y="2678114"/>
            <a:ext cx="490538" cy="503237"/>
            <a:chOff x="5357612" y="1350962"/>
            <a:chExt cx="566670" cy="515155"/>
          </a:xfrm>
        </p:grpSpPr>
        <p:sp>
          <p:nvSpPr>
            <p:cNvPr id="15" name="Oval 14"/>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 name="TextBox 15"/>
            <p:cNvSpPr txBox="1"/>
            <p:nvPr/>
          </p:nvSpPr>
          <p:spPr>
            <a:xfrm>
              <a:off x="5456642" y="1389964"/>
              <a:ext cx="425461" cy="474528"/>
            </a:xfrm>
            <a:prstGeom prst="rect">
              <a:avLst/>
            </a:prstGeom>
            <a:noFill/>
          </p:spPr>
          <p:txBody>
            <a:bodyPr wrap="none">
              <a:spAutoFit/>
            </a:bodyPr>
            <a:lstStyle/>
            <a:p>
              <a:pPr>
                <a:defRPr/>
              </a:pPr>
              <a:r>
                <a:rPr lang="en-US" sz="2400" dirty="0"/>
                <a:t>b</a:t>
              </a:r>
            </a:p>
          </p:txBody>
        </p:sp>
      </p:grpSp>
      <p:grpSp>
        <p:nvGrpSpPr>
          <p:cNvPr id="18439" name="Group 16"/>
          <p:cNvGrpSpPr>
            <a:grpSpLocks/>
          </p:cNvGrpSpPr>
          <p:nvPr/>
        </p:nvGrpSpPr>
        <p:grpSpPr bwMode="auto">
          <a:xfrm>
            <a:off x="6340475" y="2652714"/>
            <a:ext cx="488950" cy="515937"/>
            <a:chOff x="5357612" y="1390587"/>
            <a:chExt cx="566670" cy="528365"/>
          </a:xfrm>
        </p:grpSpPr>
        <p:sp>
          <p:nvSpPr>
            <p:cNvPr id="18" name="Oval 1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 name="TextBox 18"/>
            <p:cNvSpPr txBox="1"/>
            <p:nvPr/>
          </p:nvSpPr>
          <p:spPr>
            <a:xfrm>
              <a:off x="5456963" y="1390587"/>
              <a:ext cx="423163" cy="473090"/>
            </a:xfrm>
            <a:prstGeom prst="rect">
              <a:avLst/>
            </a:prstGeom>
            <a:noFill/>
          </p:spPr>
          <p:txBody>
            <a:bodyPr wrap="none">
              <a:spAutoFit/>
            </a:bodyPr>
            <a:lstStyle/>
            <a:p>
              <a:pPr>
                <a:defRPr/>
              </a:pPr>
              <a:r>
                <a:rPr lang="en-US" sz="2400" dirty="0"/>
                <a:t>d</a:t>
              </a:r>
            </a:p>
          </p:txBody>
        </p:sp>
      </p:grpSp>
      <p:grpSp>
        <p:nvGrpSpPr>
          <p:cNvPr id="18440" name="Group 22"/>
          <p:cNvGrpSpPr>
            <a:grpSpLocks/>
          </p:cNvGrpSpPr>
          <p:nvPr/>
        </p:nvGrpSpPr>
        <p:grpSpPr bwMode="auto">
          <a:xfrm>
            <a:off x="5619750" y="3579814"/>
            <a:ext cx="488950" cy="515937"/>
            <a:chOff x="5357612" y="1390587"/>
            <a:chExt cx="566670" cy="528365"/>
          </a:xfrm>
        </p:grpSpPr>
        <p:sp>
          <p:nvSpPr>
            <p:cNvPr id="24" name="Oval 2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5" name="TextBox 24"/>
            <p:cNvSpPr txBox="1"/>
            <p:nvPr/>
          </p:nvSpPr>
          <p:spPr>
            <a:xfrm>
              <a:off x="5456963" y="1390587"/>
              <a:ext cx="408444" cy="473090"/>
            </a:xfrm>
            <a:prstGeom prst="rect">
              <a:avLst/>
            </a:prstGeom>
            <a:noFill/>
          </p:spPr>
          <p:txBody>
            <a:bodyPr wrap="none">
              <a:spAutoFit/>
            </a:bodyPr>
            <a:lstStyle/>
            <a:p>
              <a:pPr>
                <a:defRPr/>
              </a:pPr>
              <a:r>
                <a:rPr lang="en-US" sz="2400" dirty="0"/>
                <a:t>e</a:t>
              </a:r>
            </a:p>
          </p:txBody>
        </p:sp>
      </p:grpSp>
      <p:grpSp>
        <p:nvGrpSpPr>
          <p:cNvPr id="18441" name="Group 25"/>
          <p:cNvGrpSpPr>
            <a:grpSpLocks/>
          </p:cNvGrpSpPr>
          <p:nvPr/>
        </p:nvGrpSpPr>
        <p:grpSpPr bwMode="auto">
          <a:xfrm>
            <a:off x="7383464" y="1803400"/>
            <a:ext cx="490537" cy="514350"/>
            <a:chOff x="5357612" y="1390587"/>
            <a:chExt cx="566670" cy="528365"/>
          </a:xfrm>
        </p:grpSpPr>
        <p:sp>
          <p:nvSpPr>
            <p:cNvPr id="27" name="Oval 26"/>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8" name="TextBox 27"/>
            <p:cNvSpPr txBox="1"/>
            <p:nvPr/>
          </p:nvSpPr>
          <p:spPr>
            <a:xfrm>
              <a:off x="5456642" y="1390587"/>
              <a:ext cx="397953" cy="472919"/>
            </a:xfrm>
            <a:prstGeom prst="rect">
              <a:avLst/>
            </a:prstGeom>
            <a:noFill/>
          </p:spPr>
          <p:txBody>
            <a:bodyPr wrap="none">
              <a:spAutoFit/>
            </a:bodyPr>
            <a:lstStyle/>
            <a:p>
              <a:pPr>
                <a:defRPr/>
              </a:pPr>
              <a:r>
                <a:rPr lang="en-US" sz="2400" dirty="0"/>
                <a:t>c</a:t>
              </a:r>
            </a:p>
          </p:txBody>
        </p:sp>
      </p:grpSp>
      <p:grpSp>
        <p:nvGrpSpPr>
          <p:cNvPr id="18442" name="Group 28"/>
          <p:cNvGrpSpPr>
            <a:grpSpLocks/>
          </p:cNvGrpSpPr>
          <p:nvPr/>
        </p:nvGrpSpPr>
        <p:grpSpPr bwMode="auto">
          <a:xfrm>
            <a:off x="7396164" y="2665414"/>
            <a:ext cx="490537" cy="515937"/>
            <a:chOff x="5357612" y="1390587"/>
            <a:chExt cx="566670" cy="528365"/>
          </a:xfrm>
        </p:grpSpPr>
        <p:sp>
          <p:nvSpPr>
            <p:cNvPr id="30" name="Oval 2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1" name="TextBox 30"/>
            <p:cNvSpPr txBox="1"/>
            <p:nvPr/>
          </p:nvSpPr>
          <p:spPr>
            <a:xfrm>
              <a:off x="5456642" y="1390587"/>
              <a:ext cx="396119" cy="473090"/>
            </a:xfrm>
            <a:prstGeom prst="rect">
              <a:avLst/>
            </a:prstGeom>
            <a:noFill/>
          </p:spPr>
          <p:txBody>
            <a:bodyPr wrap="none">
              <a:spAutoFit/>
            </a:bodyPr>
            <a:lstStyle/>
            <a:p>
              <a:pPr>
                <a:defRPr/>
              </a:pPr>
              <a:r>
                <a:rPr lang="en-US" sz="2400" dirty="0"/>
                <a:t>f</a:t>
              </a:r>
            </a:p>
          </p:txBody>
        </p:sp>
      </p:grpSp>
      <p:grpSp>
        <p:nvGrpSpPr>
          <p:cNvPr id="18443" name="Group 31"/>
          <p:cNvGrpSpPr>
            <a:grpSpLocks/>
          </p:cNvGrpSpPr>
          <p:nvPr/>
        </p:nvGrpSpPr>
        <p:grpSpPr bwMode="auto">
          <a:xfrm>
            <a:off x="8401050" y="1790700"/>
            <a:ext cx="488950" cy="514350"/>
            <a:chOff x="5357612" y="1390587"/>
            <a:chExt cx="566670" cy="528365"/>
          </a:xfrm>
        </p:grpSpPr>
        <p:sp>
          <p:nvSpPr>
            <p:cNvPr id="33" name="Oval 32"/>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4" name="TextBox 33"/>
            <p:cNvSpPr txBox="1"/>
            <p:nvPr/>
          </p:nvSpPr>
          <p:spPr>
            <a:xfrm>
              <a:off x="5456963" y="1390587"/>
              <a:ext cx="402925" cy="472919"/>
            </a:xfrm>
            <a:prstGeom prst="rect">
              <a:avLst/>
            </a:prstGeom>
            <a:noFill/>
          </p:spPr>
          <p:txBody>
            <a:bodyPr wrap="none">
              <a:spAutoFit/>
            </a:bodyPr>
            <a:lstStyle/>
            <a:p>
              <a:pPr>
                <a:defRPr/>
              </a:pPr>
              <a:r>
                <a:rPr lang="en-US" sz="2400" dirty="0"/>
                <a:t>g</a:t>
              </a:r>
            </a:p>
          </p:txBody>
        </p:sp>
      </p:grpSp>
      <p:cxnSp>
        <p:nvCxnSpPr>
          <p:cNvPr id="18444" name="Straight Arrow Connector 35"/>
          <p:cNvCxnSpPr>
            <a:cxnSpLocks noChangeShapeType="1"/>
          </p:cNvCxnSpPr>
          <p:nvPr/>
        </p:nvCxnSpPr>
        <p:spPr bwMode="auto">
          <a:xfrm rot="5400000" flipH="1" flipV="1">
            <a:off x="6017420" y="2310607"/>
            <a:ext cx="447675" cy="31591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5" name="Straight Arrow Connector 38"/>
          <p:cNvCxnSpPr>
            <a:cxnSpLocks noChangeShapeType="1"/>
          </p:cNvCxnSpPr>
          <p:nvPr/>
        </p:nvCxnSpPr>
        <p:spPr bwMode="auto">
          <a:xfrm rot="16200000" flipV="1">
            <a:off x="6405563" y="2484438"/>
            <a:ext cx="3349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6" name="Straight Arrow Connector 44"/>
          <p:cNvCxnSpPr>
            <a:cxnSpLocks noChangeShapeType="1"/>
          </p:cNvCxnSpPr>
          <p:nvPr/>
        </p:nvCxnSpPr>
        <p:spPr bwMode="auto">
          <a:xfrm rot="16200000" flipV="1">
            <a:off x="5710238" y="3400425"/>
            <a:ext cx="4381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7" name="Straight Arrow Connector 48"/>
          <p:cNvCxnSpPr>
            <a:cxnSpLocks noChangeShapeType="1"/>
          </p:cNvCxnSpPr>
          <p:nvPr/>
        </p:nvCxnSpPr>
        <p:spPr bwMode="auto">
          <a:xfrm rot="16200000" flipV="1">
            <a:off x="7454901" y="2490789"/>
            <a:ext cx="347663"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8" name="Straight Arrow Connector 51"/>
          <p:cNvCxnSpPr>
            <a:cxnSpLocks noChangeShapeType="1"/>
          </p:cNvCxnSpPr>
          <p:nvPr/>
        </p:nvCxnSpPr>
        <p:spPr bwMode="auto">
          <a:xfrm rot="16200000" flipV="1">
            <a:off x="6399213" y="16414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9" name="Straight Arrow Connector 52"/>
          <p:cNvCxnSpPr>
            <a:cxnSpLocks noChangeShapeType="1"/>
          </p:cNvCxnSpPr>
          <p:nvPr/>
        </p:nvCxnSpPr>
        <p:spPr bwMode="auto">
          <a:xfrm rot="16200000" flipV="1">
            <a:off x="7454901" y="16414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53"/>
          <p:cNvCxnSpPr>
            <a:cxnSpLocks noChangeShapeType="1"/>
          </p:cNvCxnSpPr>
          <p:nvPr/>
        </p:nvCxnSpPr>
        <p:spPr bwMode="auto">
          <a:xfrm rot="16200000" flipV="1">
            <a:off x="8382794" y="16295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54"/>
          <p:cNvSpPr txBox="1"/>
          <p:nvPr/>
        </p:nvSpPr>
        <p:spPr>
          <a:xfrm>
            <a:off x="6199188" y="1095375"/>
            <a:ext cx="800100" cy="368300"/>
          </a:xfrm>
          <a:prstGeom prst="rect">
            <a:avLst/>
          </a:prstGeom>
          <a:noFill/>
        </p:spPr>
        <p:txBody>
          <a:bodyPr wrap="none">
            <a:spAutoFit/>
          </a:bodyPr>
          <a:lstStyle/>
          <a:p>
            <a:pPr>
              <a:defRPr/>
            </a:pPr>
            <a:r>
              <a:rPr lang="en-US" dirty="0"/>
              <a:t>NULL</a:t>
            </a:r>
          </a:p>
        </p:txBody>
      </p:sp>
      <p:sp>
        <p:nvSpPr>
          <p:cNvPr id="56" name="TextBox 55"/>
          <p:cNvSpPr txBox="1"/>
          <p:nvPr/>
        </p:nvSpPr>
        <p:spPr>
          <a:xfrm>
            <a:off x="7216775" y="1081089"/>
            <a:ext cx="800100" cy="369887"/>
          </a:xfrm>
          <a:prstGeom prst="rect">
            <a:avLst/>
          </a:prstGeom>
          <a:noFill/>
        </p:spPr>
        <p:txBody>
          <a:bodyPr wrap="none">
            <a:spAutoFit/>
          </a:bodyPr>
          <a:lstStyle/>
          <a:p>
            <a:pPr>
              <a:defRPr/>
            </a:pPr>
            <a:r>
              <a:rPr lang="en-US" dirty="0"/>
              <a:t>NULL</a:t>
            </a:r>
          </a:p>
        </p:txBody>
      </p:sp>
      <p:sp>
        <p:nvSpPr>
          <p:cNvPr id="57" name="TextBox 56"/>
          <p:cNvSpPr txBox="1"/>
          <p:nvPr/>
        </p:nvSpPr>
        <p:spPr>
          <a:xfrm>
            <a:off x="8285163" y="1095375"/>
            <a:ext cx="800100" cy="368300"/>
          </a:xfrm>
          <a:prstGeom prst="rect">
            <a:avLst/>
          </a:prstGeom>
          <a:noFill/>
        </p:spPr>
        <p:txBody>
          <a:bodyPr wrap="none">
            <a:spAutoFit/>
          </a:bodyPr>
          <a:lstStyle/>
          <a:p>
            <a:pPr>
              <a:defRPr/>
            </a:pPr>
            <a:r>
              <a:rPr lang="en-US" dirty="0"/>
              <a:t>NULL</a:t>
            </a:r>
          </a:p>
        </p:txBody>
      </p:sp>
      <p:sp>
        <p:nvSpPr>
          <p:cNvPr id="58" name="TextBox 57"/>
          <p:cNvSpPr txBox="1"/>
          <p:nvPr/>
        </p:nvSpPr>
        <p:spPr>
          <a:xfrm>
            <a:off x="5413375" y="4198938"/>
            <a:ext cx="1627188" cy="461962"/>
          </a:xfrm>
          <a:prstGeom prst="rect">
            <a:avLst/>
          </a:prstGeom>
          <a:noFill/>
        </p:spPr>
        <p:txBody>
          <a:bodyPr wrap="none">
            <a:spAutoFit/>
          </a:bodyPr>
          <a:lstStyle/>
          <a:p>
            <a:pPr>
              <a:defRPr/>
            </a:pPr>
            <a:r>
              <a:rPr lang="en-US" sz="2400" dirty="0"/>
              <a:t>{a, b, d, e}</a:t>
            </a:r>
          </a:p>
        </p:txBody>
      </p:sp>
      <p:sp>
        <p:nvSpPr>
          <p:cNvPr id="59" name="TextBox 58"/>
          <p:cNvSpPr txBox="1"/>
          <p:nvPr/>
        </p:nvSpPr>
        <p:spPr>
          <a:xfrm>
            <a:off x="7242175" y="3284538"/>
            <a:ext cx="901700" cy="461962"/>
          </a:xfrm>
          <a:prstGeom prst="rect">
            <a:avLst/>
          </a:prstGeom>
          <a:noFill/>
        </p:spPr>
        <p:txBody>
          <a:bodyPr wrap="none">
            <a:spAutoFit/>
          </a:bodyPr>
          <a:lstStyle/>
          <a:p>
            <a:pPr>
              <a:defRPr/>
            </a:pPr>
            <a:r>
              <a:rPr lang="en-US" sz="2400" dirty="0"/>
              <a:t>{c, f}</a:t>
            </a:r>
          </a:p>
        </p:txBody>
      </p:sp>
      <p:sp>
        <p:nvSpPr>
          <p:cNvPr id="60" name="TextBox 59"/>
          <p:cNvSpPr txBox="1"/>
          <p:nvPr/>
        </p:nvSpPr>
        <p:spPr>
          <a:xfrm>
            <a:off x="8375651" y="2498726"/>
            <a:ext cx="587375" cy="461963"/>
          </a:xfrm>
          <a:prstGeom prst="rect">
            <a:avLst/>
          </a:prstGeom>
          <a:noFill/>
        </p:spPr>
        <p:txBody>
          <a:bodyPr wrap="none">
            <a:spAutoFit/>
          </a:bodyPr>
          <a:lstStyle/>
          <a:p>
            <a:pPr>
              <a:defRPr/>
            </a:pPr>
            <a:r>
              <a:rPr lang="en-US" sz="2400" dirty="0"/>
              <a:t>{g}</a:t>
            </a:r>
          </a:p>
        </p:txBody>
      </p:sp>
      <p:grpSp>
        <p:nvGrpSpPr>
          <p:cNvPr id="18457" name="Group 25"/>
          <p:cNvGrpSpPr>
            <a:grpSpLocks/>
          </p:cNvGrpSpPr>
          <p:nvPr/>
        </p:nvGrpSpPr>
        <p:grpSpPr bwMode="auto">
          <a:xfrm>
            <a:off x="9471025" y="1803400"/>
            <a:ext cx="488950" cy="514350"/>
            <a:chOff x="5357612" y="1390587"/>
            <a:chExt cx="566670" cy="528365"/>
          </a:xfrm>
        </p:grpSpPr>
        <p:sp>
          <p:nvSpPr>
            <p:cNvPr id="46" name="Oval 4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47" name="TextBox 46"/>
            <p:cNvSpPr txBox="1"/>
            <p:nvPr/>
          </p:nvSpPr>
          <p:spPr>
            <a:xfrm>
              <a:off x="5456963" y="1390587"/>
              <a:ext cx="419483" cy="472919"/>
            </a:xfrm>
            <a:prstGeom prst="rect">
              <a:avLst/>
            </a:prstGeom>
            <a:noFill/>
          </p:spPr>
          <p:txBody>
            <a:bodyPr wrap="none">
              <a:spAutoFit/>
            </a:bodyPr>
            <a:lstStyle/>
            <a:p>
              <a:pPr>
                <a:defRPr/>
              </a:pPr>
              <a:r>
                <a:rPr lang="en-US" sz="2400" dirty="0"/>
                <a:t>h</a:t>
              </a:r>
            </a:p>
          </p:txBody>
        </p:sp>
      </p:grpSp>
      <p:grpSp>
        <p:nvGrpSpPr>
          <p:cNvPr id="18458" name="Group 28"/>
          <p:cNvGrpSpPr>
            <a:grpSpLocks/>
          </p:cNvGrpSpPr>
          <p:nvPr/>
        </p:nvGrpSpPr>
        <p:grpSpPr bwMode="auto">
          <a:xfrm>
            <a:off x="9483725" y="2665414"/>
            <a:ext cx="488950" cy="515937"/>
            <a:chOff x="5357612" y="1390587"/>
            <a:chExt cx="566670" cy="528365"/>
          </a:xfrm>
        </p:grpSpPr>
        <p:sp>
          <p:nvSpPr>
            <p:cNvPr id="50" name="Oval 4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51" name="TextBox 50"/>
            <p:cNvSpPr txBox="1"/>
            <p:nvPr/>
          </p:nvSpPr>
          <p:spPr>
            <a:xfrm>
              <a:off x="5456963" y="1390587"/>
              <a:ext cx="312772" cy="473090"/>
            </a:xfrm>
            <a:prstGeom prst="rect">
              <a:avLst/>
            </a:prstGeom>
            <a:noFill/>
          </p:spPr>
          <p:txBody>
            <a:bodyPr wrap="none">
              <a:spAutoFit/>
            </a:bodyPr>
            <a:lstStyle/>
            <a:p>
              <a:pPr>
                <a:defRPr/>
              </a:pPr>
              <a:r>
                <a:rPr lang="en-US" sz="2400" dirty="0" err="1"/>
                <a:t>i</a:t>
              </a:r>
              <a:endParaRPr lang="en-US" sz="2400" dirty="0"/>
            </a:p>
          </p:txBody>
        </p:sp>
      </p:grpSp>
      <p:cxnSp>
        <p:nvCxnSpPr>
          <p:cNvPr id="18459" name="Straight Arrow Connector 61"/>
          <p:cNvCxnSpPr>
            <a:cxnSpLocks noChangeShapeType="1"/>
          </p:cNvCxnSpPr>
          <p:nvPr/>
        </p:nvCxnSpPr>
        <p:spPr bwMode="auto">
          <a:xfrm rot="16200000" flipV="1">
            <a:off x="9541669" y="2491582"/>
            <a:ext cx="3476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60" name="Straight Arrow Connector 62"/>
          <p:cNvCxnSpPr>
            <a:cxnSpLocks noChangeShapeType="1"/>
          </p:cNvCxnSpPr>
          <p:nvPr/>
        </p:nvCxnSpPr>
        <p:spPr bwMode="auto">
          <a:xfrm rot="16200000" flipV="1">
            <a:off x="9541669" y="16422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4" name="TextBox 63"/>
          <p:cNvSpPr txBox="1"/>
          <p:nvPr/>
        </p:nvSpPr>
        <p:spPr>
          <a:xfrm>
            <a:off x="9302750" y="1081089"/>
            <a:ext cx="800100" cy="369887"/>
          </a:xfrm>
          <a:prstGeom prst="rect">
            <a:avLst/>
          </a:prstGeom>
          <a:noFill/>
        </p:spPr>
        <p:txBody>
          <a:bodyPr wrap="none">
            <a:spAutoFit/>
          </a:bodyPr>
          <a:lstStyle/>
          <a:p>
            <a:pPr>
              <a:defRPr/>
            </a:pPr>
            <a:r>
              <a:rPr lang="en-US" dirty="0"/>
              <a:t>NULL</a:t>
            </a:r>
          </a:p>
        </p:txBody>
      </p:sp>
      <p:sp>
        <p:nvSpPr>
          <p:cNvPr id="65" name="TextBox 64"/>
          <p:cNvSpPr txBox="1"/>
          <p:nvPr/>
        </p:nvSpPr>
        <p:spPr>
          <a:xfrm>
            <a:off x="9251951" y="3259139"/>
            <a:ext cx="849313" cy="460375"/>
          </a:xfrm>
          <a:prstGeom prst="rect">
            <a:avLst/>
          </a:prstGeom>
          <a:noFill/>
        </p:spPr>
        <p:txBody>
          <a:bodyPr wrap="none">
            <a:spAutoFit/>
          </a:bodyPr>
          <a:lstStyle/>
          <a:p>
            <a:pPr>
              <a:defRPr/>
            </a:pPr>
            <a:r>
              <a:rPr lang="en-US" sz="2400" dirty="0"/>
              <a:t>{h, </a:t>
            </a:r>
            <a:r>
              <a:rPr lang="en-US" sz="2400" dirty="0" err="1"/>
              <a:t>i</a:t>
            </a:r>
            <a:r>
              <a:rPr lang="en-US" sz="2400" dirty="0"/>
              <a:t>}</a:t>
            </a:r>
          </a:p>
        </p:txBody>
      </p:sp>
      <p:grpSp>
        <p:nvGrpSpPr>
          <p:cNvPr id="18463" name="Group 69"/>
          <p:cNvGrpSpPr>
            <a:grpSpLocks/>
          </p:cNvGrpSpPr>
          <p:nvPr/>
        </p:nvGrpSpPr>
        <p:grpSpPr bwMode="auto">
          <a:xfrm>
            <a:off x="5060951" y="4929190"/>
            <a:ext cx="682625" cy="927100"/>
            <a:chOff x="2176530" y="4906852"/>
            <a:chExt cx="682580" cy="927278"/>
          </a:xfrm>
        </p:grpSpPr>
        <p:sp>
          <p:nvSpPr>
            <p:cNvPr id="67" name="Rectangle 66"/>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68" name="TextBox 67"/>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69" name="TextBox 68"/>
            <p:cNvSpPr txBox="1"/>
            <p:nvPr/>
          </p:nvSpPr>
          <p:spPr>
            <a:xfrm>
              <a:off x="2241614" y="4906852"/>
              <a:ext cx="614322" cy="369958"/>
            </a:xfrm>
            <a:prstGeom prst="rect">
              <a:avLst/>
            </a:prstGeom>
            <a:noFill/>
          </p:spPr>
          <p:txBody>
            <a:bodyPr wrap="none">
              <a:spAutoFit/>
            </a:bodyPr>
            <a:lstStyle/>
            <a:p>
              <a:pPr>
                <a:defRPr/>
              </a:pPr>
              <a:r>
                <a:rPr lang="en-US" dirty="0"/>
                <a:t>0(a)</a:t>
              </a:r>
            </a:p>
          </p:txBody>
        </p:sp>
      </p:grpSp>
      <p:grpSp>
        <p:nvGrpSpPr>
          <p:cNvPr id="18464" name="Group 70"/>
          <p:cNvGrpSpPr>
            <a:grpSpLocks/>
          </p:cNvGrpSpPr>
          <p:nvPr/>
        </p:nvGrpSpPr>
        <p:grpSpPr bwMode="auto">
          <a:xfrm>
            <a:off x="5743576" y="4929190"/>
            <a:ext cx="682625" cy="927100"/>
            <a:chOff x="2176530" y="4906852"/>
            <a:chExt cx="682580" cy="927278"/>
          </a:xfrm>
        </p:grpSpPr>
        <p:sp>
          <p:nvSpPr>
            <p:cNvPr id="72" name="Rectangle 7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3" name="TextBox 72"/>
            <p:cNvSpPr txBox="1"/>
            <p:nvPr/>
          </p:nvSpPr>
          <p:spPr>
            <a:xfrm>
              <a:off x="2370192" y="5357789"/>
              <a:ext cx="325417" cy="368371"/>
            </a:xfrm>
            <a:prstGeom prst="rect">
              <a:avLst/>
            </a:prstGeom>
            <a:noFill/>
          </p:spPr>
          <p:txBody>
            <a:bodyPr wrap="none">
              <a:spAutoFit/>
            </a:bodyPr>
            <a:lstStyle/>
            <a:p>
              <a:pPr>
                <a:defRPr/>
              </a:pPr>
              <a:r>
                <a:rPr lang="en-US" dirty="0"/>
                <a:t>0</a:t>
              </a:r>
            </a:p>
          </p:txBody>
        </p:sp>
        <p:sp>
          <p:nvSpPr>
            <p:cNvPr id="74" name="TextBox 73"/>
            <p:cNvSpPr txBox="1"/>
            <p:nvPr/>
          </p:nvSpPr>
          <p:spPr>
            <a:xfrm>
              <a:off x="2241614" y="4906852"/>
              <a:ext cx="593686" cy="369958"/>
            </a:xfrm>
            <a:prstGeom prst="rect">
              <a:avLst/>
            </a:prstGeom>
            <a:noFill/>
          </p:spPr>
          <p:txBody>
            <a:bodyPr wrap="none">
              <a:spAutoFit/>
            </a:bodyPr>
            <a:lstStyle/>
            <a:p>
              <a:pPr>
                <a:defRPr/>
              </a:pPr>
              <a:r>
                <a:rPr lang="en-US" dirty="0"/>
                <a:t>1(b)</a:t>
              </a:r>
            </a:p>
          </p:txBody>
        </p:sp>
      </p:grpSp>
      <p:grpSp>
        <p:nvGrpSpPr>
          <p:cNvPr id="18465" name="Group 74"/>
          <p:cNvGrpSpPr>
            <a:grpSpLocks/>
          </p:cNvGrpSpPr>
          <p:nvPr/>
        </p:nvGrpSpPr>
        <p:grpSpPr bwMode="auto">
          <a:xfrm>
            <a:off x="6426201" y="4929190"/>
            <a:ext cx="682625" cy="927100"/>
            <a:chOff x="2176530" y="4906852"/>
            <a:chExt cx="682580" cy="927278"/>
          </a:xfrm>
        </p:grpSpPr>
        <p:sp>
          <p:nvSpPr>
            <p:cNvPr id="76" name="Rectangle 75"/>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7" name="TextBox 76"/>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78" name="TextBox 77"/>
            <p:cNvSpPr txBox="1"/>
            <p:nvPr/>
          </p:nvSpPr>
          <p:spPr>
            <a:xfrm>
              <a:off x="2241614" y="4906852"/>
              <a:ext cx="614322" cy="369958"/>
            </a:xfrm>
            <a:prstGeom prst="rect">
              <a:avLst/>
            </a:prstGeom>
            <a:noFill/>
          </p:spPr>
          <p:txBody>
            <a:bodyPr wrap="none">
              <a:spAutoFit/>
            </a:bodyPr>
            <a:lstStyle/>
            <a:p>
              <a:pPr>
                <a:defRPr/>
              </a:pPr>
              <a:r>
                <a:rPr lang="en-US" dirty="0"/>
                <a:t>2(c)</a:t>
              </a:r>
            </a:p>
          </p:txBody>
        </p:sp>
      </p:grpSp>
      <p:grpSp>
        <p:nvGrpSpPr>
          <p:cNvPr id="18466" name="Group 78"/>
          <p:cNvGrpSpPr>
            <a:grpSpLocks/>
          </p:cNvGrpSpPr>
          <p:nvPr/>
        </p:nvGrpSpPr>
        <p:grpSpPr bwMode="auto">
          <a:xfrm>
            <a:off x="7108826" y="4929190"/>
            <a:ext cx="696913" cy="927100"/>
            <a:chOff x="2176530" y="4906852"/>
            <a:chExt cx="696299" cy="927278"/>
          </a:xfrm>
        </p:grpSpPr>
        <p:sp>
          <p:nvSpPr>
            <p:cNvPr id="80" name="Rectangle 79"/>
            <p:cNvSpPr/>
            <p:nvPr/>
          </p:nvSpPr>
          <p:spPr bwMode="auto">
            <a:xfrm>
              <a:off x="2176530" y="5279986"/>
              <a:ext cx="682024"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1" name="TextBox 80"/>
            <p:cNvSpPr txBox="1"/>
            <p:nvPr/>
          </p:nvSpPr>
          <p:spPr>
            <a:xfrm>
              <a:off x="2382723" y="5357789"/>
              <a:ext cx="325151" cy="368371"/>
            </a:xfrm>
            <a:prstGeom prst="rect">
              <a:avLst/>
            </a:prstGeom>
            <a:noFill/>
          </p:spPr>
          <p:txBody>
            <a:bodyPr wrap="none">
              <a:spAutoFit/>
            </a:bodyPr>
            <a:lstStyle/>
            <a:p>
              <a:pPr>
                <a:defRPr/>
              </a:pPr>
              <a:r>
                <a:rPr lang="en-US" dirty="0"/>
                <a:t>0</a:t>
              </a:r>
            </a:p>
          </p:txBody>
        </p:sp>
        <p:sp>
          <p:nvSpPr>
            <p:cNvPr id="82" name="TextBox 81"/>
            <p:cNvSpPr txBox="1"/>
            <p:nvPr/>
          </p:nvSpPr>
          <p:spPr>
            <a:xfrm>
              <a:off x="2241561" y="4906852"/>
              <a:ext cx="631268" cy="369958"/>
            </a:xfrm>
            <a:prstGeom prst="rect">
              <a:avLst/>
            </a:prstGeom>
            <a:noFill/>
          </p:spPr>
          <p:txBody>
            <a:bodyPr wrap="none">
              <a:spAutoFit/>
            </a:bodyPr>
            <a:lstStyle/>
            <a:p>
              <a:pPr>
                <a:defRPr/>
              </a:pPr>
              <a:r>
                <a:rPr lang="en-US" dirty="0"/>
                <a:t>3(d)</a:t>
              </a:r>
            </a:p>
          </p:txBody>
        </p:sp>
      </p:grpSp>
      <p:grpSp>
        <p:nvGrpSpPr>
          <p:cNvPr id="18467" name="Group 82"/>
          <p:cNvGrpSpPr>
            <a:grpSpLocks/>
          </p:cNvGrpSpPr>
          <p:nvPr/>
        </p:nvGrpSpPr>
        <p:grpSpPr bwMode="auto">
          <a:xfrm>
            <a:off x="7791450" y="4929190"/>
            <a:ext cx="687388" cy="927100"/>
            <a:chOff x="2176530" y="4906852"/>
            <a:chExt cx="686681" cy="927278"/>
          </a:xfrm>
        </p:grpSpPr>
        <p:sp>
          <p:nvSpPr>
            <p:cNvPr id="84" name="Rectangle 83"/>
            <p:cNvSpPr/>
            <p:nvPr/>
          </p:nvSpPr>
          <p:spPr bwMode="auto">
            <a:xfrm>
              <a:off x="2176530" y="5279986"/>
              <a:ext cx="681923"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5" name="TextBox 84"/>
            <p:cNvSpPr txBox="1"/>
            <p:nvPr/>
          </p:nvSpPr>
          <p:spPr>
            <a:xfrm>
              <a:off x="2370006" y="5357789"/>
              <a:ext cx="288628" cy="368371"/>
            </a:xfrm>
            <a:prstGeom prst="rect">
              <a:avLst/>
            </a:prstGeom>
            <a:noFill/>
          </p:spPr>
          <p:txBody>
            <a:bodyPr wrap="none">
              <a:spAutoFit/>
            </a:bodyPr>
            <a:lstStyle/>
            <a:p>
              <a:pPr>
                <a:defRPr/>
              </a:pPr>
              <a:r>
                <a:rPr lang="en-US" dirty="0"/>
                <a:t>1</a:t>
              </a:r>
            </a:p>
          </p:txBody>
        </p:sp>
        <p:sp>
          <p:nvSpPr>
            <p:cNvPr id="86" name="TextBox 85"/>
            <p:cNvSpPr txBox="1"/>
            <p:nvPr/>
          </p:nvSpPr>
          <p:spPr>
            <a:xfrm>
              <a:off x="2241551" y="4906852"/>
              <a:ext cx="621660" cy="369958"/>
            </a:xfrm>
            <a:prstGeom prst="rect">
              <a:avLst/>
            </a:prstGeom>
            <a:noFill/>
          </p:spPr>
          <p:txBody>
            <a:bodyPr wrap="none">
              <a:spAutoFit/>
            </a:bodyPr>
            <a:lstStyle/>
            <a:p>
              <a:pPr>
                <a:defRPr/>
              </a:pPr>
              <a:r>
                <a:rPr lang="en-US" dirty="0"/>
                <a:t>4(e)</a:t>
              </a:r>
            </a:p>
          </p:txBody>
        </p:sp>
      </p:grpSp>
      <p:grpSp>
        <p:nvGrpSpPr>
          <p:cNvPr id="18468" name="Group 86"/>
          <p:cNvGrpSpPr>
            <a:grpSpLocks/>
          </p:cNvGrpSpPr>
          <p:nvPr/>
        </p:nvGrpSpPr>
        <p:grpSpPr bwMode="auto">
          <a:xfrm>
            <a:off x="8474076" y="4929190"/>
            <a:ext cx="682625" cy="927100"/>
            <a:chOff x="2176530" y="4906852"/>
            <a:chExt cx="682580" cy="927278"/>
          </a:xfrm>
        </p:grpSpPr>
        <p:sp>
          <p:nvSpPr>
            <p:cNvPr id="88" name="Rectangle 87"/>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9" name="TextBox 88"/>
            <p:cNvSpPr txBox="1"/>
            <p:nvPr/>
          </p:nvSpPr>
          <p:spPr>
            <a:xfrm>
              <a:off x="2370192" y="5357789"/>
              <a:ext cx="325417" cy="368371"/>
            </a:xfrm>
            <a:prstGeom prst="rect">
              <a:avLst/>
            </a:prstGeom>
            <a:noFill/>
          </p:spPr>
          <p:txBody>
            <a:bodyPr wrap="none">
              <a:spAutoFit/>
            </a:bodyPr>
            <a:lstStyle/>
            <a:p>
              <a:pPr>
                <a:defRPr/>
              </a:pPr>
              <a:r>
                <a:rPr lang="en-US" dirty="0"/>
                <a:t>2</a:t>
              </a:r>
            </a:p>
          </p:txBody>
        </p:sp>
        <p:sp>
          <p:nvSpPr>
            <p:cNvPr id="90" name="TextBox 89"/>
            <p:cNvSpPr txBox="1"/>
            <p:nvPr/>
          </p:nvSpPr>
          <p:spPr>
            <a:xfrm>
              <a:off x="2241614" y="4906852"/>
              <a:ext cx="612735" cy="369958"/>
            </a:xfrm>
            <a:prstGeom prst="rect">
              <a:avLst/>
            </a:prstGeom>
            <a:noFill/>
          </p:spPr>
          <p:txBody>
            <a:bodyPr wrap="none">
              <a:spAutoFit/>
            </a:bodyPr>
            <a:lstStyle/>
            <a:p>
              <a:pPr>
                <a:defRPr/>
              </a:pPr>
              <a:r>
                <a:rPr lang="en-US" dirty="0"/>
                <a:t>5(f)</a:t>
              </a:r>
            </a:p>
          </p:txBody>
        </p:sp>
      </p:grpSp>
      <p:grpSp>
        <p:nvGrpSpPr>
          <p:cNvPr id="18469" name="Group 90"/>
          <p:cNvGrpSpPr>
            <a:grpSpLocks/>
          </p:cNvGrpSpPr>
          <p:nvPr/>
        </p:nvGrpSpPr>
        <p:grpSpPr bwMode="auto">
          <a:xfrm>
            <a:off x="9156701" y="4929190"/>
            <a:ext cx="682625" cy="927100"/>
            <a:chOff x="2176530" y="4906852"/>
            <a:chExt cx="682580" cy="927278"/>
          </a:xfrm>
        </p:grpSpPr>
        <p:sp>
          <p:nvSpPr>
            <p:cNvPr id="92" name="Rectangle 9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3" name="TextBox 92"/>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94" name="TextBox 93"/>
            <p:cNvSpPr txBox="1"/>
            <p:nvPr/>
          </p:nvSpPr>
          <p:spPr>
            <a:xfrm>
              <a:off x="2241614" y="4906852"/>
              <a:ext cx="617496" cy="369958"/>
            </a:xfrm>
            <a:prstGeom prst="rect">
              <a:avLst/>
            </a:prstGeom>
            <a:noFill/>
          </p:spPr>
          <p:txBody>
            <a:bodyPr wrap="none">
              <a:spAutoFit/>
            </a:bodyPr>
            <a:lstStyle/>
            <a:p>
              <a:pPr>
                <a:defRPr/>
              </a:pPr>
              <a:r>
                <a:rPr lang="en-US" dirty="0"/>
                <a:t>6(g)</a:t>
              </a:r>
            </a:p>
          </p:txBody>
        </p:sp>
      </p:grpSp>
      <p:grpSp>
        <p:nvGrpSpPr>
          <p:cNvPr id="18470" name="Group 94"/>
          <p:cNvGrpSpPr>
            <a:grpSpLocks/>
          </p:cNvGrpSpPr>
          <p:nvPr/>
        </p:nvGrpSpPr>
        <p:grpSpPr bwMode="auto">
          <a:xfrm>
            <a:off x="9839325" y="4929190"/>
            <a:ext cx="693738" cy="927100"/>
            <a:chOff x="2176530" y="4906852"/>
            <a:chExt cx="693093" cy="927278"/>
          </a:xfrm>
        </p:grpSpPr>
        <p:sp>
          <p:nvSpPr>
            <p:cNvPr id="96" name="Rectangle 95"/>
            <p:cNvSpPr/>
            <p:nvPr/>
          </p:nvSpPr>
          <p:spPr bwMode="auto">
            <a:xfrm>
              <a:off x="2176530" y="5279986"/>
              <a:ext cx="68199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7" name="TextBox 96"/>
            <p:cNvSpPr txBox="1"/>
            <p:nvPr/>
          </p:nvSpPr>
          <p:spPr>
            <a:xfrm>
              <a:off x="2317687" y="5357789"/>
              <a:ext cx="385403" cy="368371"/>
            </a:xfrm>
            <a:prstGeom prst="rect">
              <a:avLst/>
            </a:prstGeom>
            <a:noFill/>
          </p:spPr>
          <p:txBody>
            <a:bodyPr wrap="none">
              <a:spAutoFit/>
            </a:bodyPr>
            <a:lstStyle/>
            <a:p>
              <a:pPr>
                <a:defRPr/>
              </a:pPr>
              <a:r>
                <a:rPr lang="en-US" dirty="0">
                  <a:solidFill>
                    <a:schemeClr val="accent6"/>
                  </a:solidFill>
                </a:rPr>
                <a:t>-1</a:t>
              </a:r>
            </a:p>
          </p:txBody>
        </p:sp>
        <p:sp>
          <p:nvSpPr>
            <p:cNvPr id="98" name="TextBox 97"/>
            <p:cNvSpPr txBox="1"/>
            <p:nvPr/>
          </p:nvSpPr>
          <p:spPr>
            <a:xfrm>
              <a:off x="2241557" y="4906852"/>
              <a:ext cx="628066" cy="369958"/>
            </a:xfrm>
            <a:prstGeom prst="rect">
              <a:avLst/>
            </a:prstGeom>
            <a:noFill/>
          </p:spPr>
          <p:txBody>
            <a:bodyPr wrap="none">
              <a:spAutoFit/>
            </a:bodyPr>
            <a:lstStyle/>
            <a:p>
              <a:pPr>
                <a:defRPr/>
              </a:pPr>
              <a:r>
                <a:rPr lang="en-US" dirty="0"/>
                <a:t>7(h)</a:t>
              </a:r>
            </a:p>
          </p:txBody>
        </p:sp>
      </p:grpSp>
      <p:grpSp>
        <p:nvGrpSpPr>
          <p:cNvPr id="18471" name="Group 98"/>
          <p:cNvGrpSpPr>
            <a:grpSpLocks/>
          </p:cNvGrpSpPr>
          <p:nvPr/>
        </p:nvGrpSpPr>
        <p:grpSpPr bwMode="auto">
          <a:xfrm>
            <a:off x="10521951" y="4929190"/>
            <a:ext cx="682625" cy="927100"/>
            <a:chOff x="2176530" y="4906852"/>
            <a:chExt cx="682580" cy="927278"/>
          </a:xfrm>
        </p:grpSpPr>
        <p:sp>
          <p:nvSpPr>
            <p:cNvPr id="100" name="Rectangle 99"/>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1" name="TextBox 100"/>
            <p:cNvSpPr txBox="1"/>
            <p:nvPr/>
          </p:nvSpPr>
          <p:spPr>
            <a:xfrm>
              <a:off x="2382891" y="5357789"/>
              <a:ext cx="325417" cy="368371"/>
            </a:xfrm>
            <a:prstGeom prst="rect">
              <a:avLst/>
            </a:prstGeom>
            <a:noFill/>
          </p:spPr>
          <p:txBody>
            <a:bodyPr wrap="none">
              <a:spAutoFit/>
            </a:bodyPr>
            <a:lstStyle/>
            <a:p>
              <a:pPr>
                <a:defRPr/>
              </a:pPr>
              <a:r>
                <a:rPr lang="en-US" dirty="0"/>
                <a:t>7</a:t>
              </a:r>
            </a:p>
          </p:txBody>
        </p:sp>
        <p:sp>
          <p:nvSpPr>
            <p:cNvPr id="102" name="TextBox 101"/>
            <p:cNvSpPr txBox="1"/>
            <p:nvPr/>
          </p:nvSpPr>
          <p:spPr>
            <a:xfrm>
              <a:off x="2241614" y="4906852"/>
              <a:ext cx="558763" cy="369958"/>
            </a:xfrm>
            <a:prstGeom prst="rect">
              <a:avLst/>
            </a:prstGeom>
            <a:noFill/>
          </p:spPr>
          <p:txBody>
            <a:bodyPr wrap="none">
              <a:spAutoFit/>
            </a:bodyPr>
            <a:lstStyle/>
            <a:p>
              <a:pPr>
                <a:defRPr/>
              </a:pPr>
              <a:r>
                <a:rPr lang="en-US" dirty="0"/>
                <a:t>8(</a:t>
              </a:r>
              <a:r>
                <a:rPr lang="en-US" dirty="0" err="1"/>
                <a:t>i</a:t>
              </a:r>
              <a:r>
                <a:rPr lang="en-US" dirty="0"/>
                <a:t>)</a:t>
              </a:r>
            </a:p>
          </p:txBody>
        </p:sp>
      </p:grpSp>
      <p:sp>
        <p:nvSpPr>
          <p:cNvPr id="103" name="TextBox 102"/>
          <p:cNvSpPr txBox="1"/>
          <p:nvPr/>
        </p:nvSpPr>
        <p:spPr>
          <a:xfrm>
            <a:off x="3529013" y="5354640"/>
            <a:ext cx="1528762" cy="461962"/>
          </a:xfrm>
          <a:prstGeom prst="rect">
            <a:avLst/>
          </a:prstGeom>
          <a:noFill/>
        </p:spPr>
        <p:txBody>
          <a:bodyPr wrap="none">
            <a:spAutoFit/>
          </a:bodyPr>
          <a:lstStyle/>
          <a:p>
            <a:pPr>
              <a:defRPr/>
            </a:pPr>
            <a:r>
              <a:rPr lang="en-US" sz="2400" dirty="0"/>
              <a:t>Array </a:t>
            </a:r>
            <a:r>
              <a:rPr lang="en-US" sz="2400" dirty="0">
                <a:solidFill>
                  <a:srgbClr val="C00000"/>
                </a:solidFill>
              </a:rPr>
              <a:t>up:</a:t>
            </a:r>
          </a:p>
        </p:txBody>
      </p:sp>
      <p:sp>
        <p:nvSpPr>
          <p:cNvPr id="18473" name="Down Arrow 103"/>
          <p:cNvSpPr>
            <a:spLocks noChangeArrowheads="1"/>
          </p:cNvSpPr>
          <p:nvPr/>
        </p:nvSpPr>
        <p:spPr bwMode="auto">
          <a:xfrm>
            <a:off x="7564438" y="4083051"/>
            <a:ext cx="425450" cy="849313"/>
          </a:xfrm>
          <a:prstGeom prst="downArrow">
            <a:avLst>
              <a:gd name="adj1" fmla="val 50000"/>
              <a:gd name="adj2" fmla="val 4990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87" name="Freeform 86"/>
          <p:cNvSpPr>
            <a:spLocks noChangeArrowheads="1"/>
          </p:cNvSpPr>
          <p:nvPr/>
        </p:nvSpPr>
        <p:spPr bwMode="auto">
          <a:xfrm>
            <a:off x="6207125" y="5883277"/>
            <a:ext cx="1855788" cy="463550"/>
          </a:xfrm>
          <a:custGeom>
            <a:avLst/>
            <a:gdLst>
              <a:gd name="T0" fmla="*/ 1164524 w 1983347"/>
              <a:gd name="T1" fmla="*/ 31659 h 414271"/>
              <a:gd name="T2" fmla="*/ 771308 w 1983347"/>
              <a:gd name="T3" fmla="*/ 1012996 h 414271"/>
              <a:gd name="T4" fmla="*/ 0 w 1983347"/>
              <a:gd name="T5" fmla="*/ 0 h 414271"/>
              <a:gd name="T6" fmla="*/ 0 60000 65536"/>
              <a:gd name="T7" fmla="*/ 0 60000 65536"/>
              <a:gd name="T8" fmla="*/ 0 60000 65536"/>
              <a:gd name="T9" fmla="*/ 0 w 1983347"/>
              <a:gd name="T10" fmla="*/ 0 h 414271"/>
              <a:gd name="T11" fmla="*/ 1983347 w 1983347"/>
              <a:gd name="T12" fmla="*/ 414271 h 414271"/>
            </a:gdLst>
            <a:ahLst/>
            <a:cxnLst>
              <a:cxn ang="T6">
                <a:pos x="T0" y="T1"/>
              </a:cxn>
              <a:cxn ang="T7">
                <a:pos x="T2" y="T3"/>
              </a:cxn>
              <a:cxn ang="T8">
                <a:pos x="T4" y="T5"/>
              </a:cxn>
            </a:cxnLst>
            <a:rect l="T9" t="T10" r="T11" b="T12"/>
            <a:pathLst>
              <a:path w="1983347" h="414271">
                <a:moveTo>
                  <a:pt x="1983347" y="12879"/>
                </a:moveTo>
                <a:cubicBezTo>
                  <a:pt x="1813775" y="213575"/>
                  <a:pt x="1644204" y="414271"/>
                  <a:pt x="1313646" y="412124"/>
                </a:cubicBezTo>
                <a:cubicBezTo>
                  <a:pt x="983088" y="409978"/>
                  <a:pt x="491544" y="204989"/>
                  <a:pt x="0" y="0"/>
                </a:cubicBezTo>
              </a:path>
            </a:pathLst>
          </a:cu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90"/>
          <p:cNvSpPr>
            <a:spLocks noChangeArrowheads="1"/>
          </p:cNvSpPr>
          <p:nvPr/>
        </p:nvSpPr>
        <p:spPr bwMode="auto">
          <a:xfrm>
            <a:off x="5345114" y="5843590"/>
            <a:ext cx="669925" cy="425450"/>
          </a:xfrm>
          <a:custGeom>
            <a:avLst/>
            <a:gdLst>
              <a:gd name="T0" fmla="*/ 336 w 1983347"/>
              <a:gd name="T1" fmla="*/ 15920 h 414271"/>
              <a:gd name="T2" fmla="*/ 223 w 1983347"/>
              <a:gd name="T3" fmla="*/ 509429 h 414271"/>
              <a:gd name="T4" fmla="*/ 0 w 1983347"/>
              <a:gd name="T5" fmla="*/ 0 h 414271"/>
              <a:gd name="T6" fmla="*/ 0 60000 65536"/>
              <a:gd name="T7" fmla="*/ 0 60000 65536"/>
              <a:gd name="T8" fmla="*/ 0 60000 65536"/>
              <a:gd name="T9" fmla="*/ 0 w 1983347"/>
              <a:gd name="T10" fmla="*/ 0 h 414271"/>
              <a:gd name="T11" fmla="*/ 1983347 w 1983347"/>
              <a:gd name="T12" fmla="*/ 414271 h 414271"/>
            </a:gdLst>
            <a:ahLst/>
            <a:cxnLst>
              <a:cxn ang="T6">
                <a:pos x="T0" y="T1"/>
              </a:cxn>
              <a:cxn ang="T7">
                <a:pos x="T2" y="T3"/>
              </a:cxn>
              <a:cxn ang="T8">
                <a:pos x="T4" y="T5"/>
              </a:cxn>
            </a:cxnLst>
            <a:rect l="T9" t="T10" r="T11" b="T12"/>
            <a:pathLst>
              <a:path w="1983347" h="414271">
                <a:moveTo>
                  <a:pt x="1983347" y="12879"/>
                </a:moveTo>
                <a:cubicBezTo>
                  <a:pt x="1813775" y="213575"/>
                  <a:pt x="1644204" y="414271"/>
                  <a:pt x="1313646" y="412124"/>
                </a:cubicBezTo>
                <a:cubicBezTo>
                  <a:pt x="983088" y="409978"/>
                  <a:pt x="491544" y="204989"/>
                  <a:pt x="0" y="0"/>
                </a:cubicBezTo>
              </a:path>
            </a:pathLst>
          </a:cu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TextBox 94"/>
          <p:cNvSpPr txBox="1"/>
          <p:nvPr/>
        </p:nvSpPr>
        <p:spPr>
          <a:xfrm>
            <a:off x="6118225" y="6256340"/>
            <a:ext cx="1193800" cy="461962"/>
          </a:xfrm>
          <a:prstGeom prst="rect">
            <a:avLst/>
          </a:prstGeom>
          <a:noFill/>
        </p:spPr>
        <p:txBody>
          <a:bodyPr wrap="none">
            <a:spAutoFit/>
          </a:bodyPr>
          <a:lstStyle/>
          <a:p>
            <a:pPr>
              <a:defRPr/>
            </a:pPr>
            <a:r>
              <a:rPr lang="en-US" sz="2400" dirty="0">
                <a:solidFill>
                  <a:srgbClr val="C00000"/>
                </a:solidFill>
              </a:rPr>
              <a:t>Find</a:t>
            </a:r>
            <a:r>
              <a:rPr lang="en-US" sz="2400" dirty="0"/>
              <a:t>(</a:t>
            </a:r>
            <a:r>
              <a:rPr lang="en-US" sz="2400" dirty="0">
                <a:solidFill>
                  <a:schemeClr val="accent6"/>
                </a:solidFill>
              </a:rPr>
              <a:t>e</a:t>
            </a:r>
            <a:r>
              <a:rPr lang="en-US" sz="2400" dirty="0"/>
              <a:t>)</a:t>
            </a:r>
          </a:p>
        </p:txBody>
      </p:sp>
    </p:spTree>
    <p:extLst>
      <p:ext uri="{BB962C8B-B14F-4D97-AF65-F5344CB8AC3E}">
        <p14:creationId xmlns:p14="http://schemas.microsoft.com/office/powerpoint/2010/main" val="2487517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862138" y="236538"/>
            <a:ext cx="8191500" cy="627062"/>
          </a:xfrm>
        </p:spPr>
        <p:txBody>
          <a:bodyPr/>
          <a:lstStyle/>
          <a:p>
            <a:r>
              <a:rPr lang="en-US" altLang="en-US" sz="3600" dirty="0" smtClean="0"/>
              <a:t>Implementing Find(x)</a:t>
            </a:r>
          </a:p>
        </p:txBody>
      </p:sp>
      <p:sp>
        <p:nvSpPr>
          <p:cNvPr id="46" name="Rectangle 5"/>
          <p:cNvSpPr>
            <a:spLocks noChangeArrowheads="1"/>
          </p:cNvSpPr>
          <p:nvPr/>
        </p:nvSpPr>
        <p:spPr bwMode="auto">
          <a:xfrm>
            <a:off x="1017169" y="1077914"/>
            <a:ext cx="3781425" cy="3248025"/>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9</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Returns </a:t>
            </a:r>
            <a:r>
              <a:rPr lang="en-US" b="1" dirty="0" err="1">
                <a:solidFill>
                  <a:schemeClr val="accent6"/>
                </a:solidFill>
                <a:latin typeface="Courier New" pitchFamily="49" charset="0"/>
              </a:rPr>
              <a:t>setid</a:t>
            </a:r>
            <a:r>
              <a:rPr lang="en-US" b="1" dirty="0">
                <a:solidFill>
                  <a:schemeClr val="accent6"/>
                </a:solidFill>
                <a:latin typeface="Courier New" pitchFamily="49" charset="0"/>
              </a:rPr>
              <a:t> of “x”*/</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Find(</a:t>
            </a:r>
            <a:r>
              <a:rPr lang="en-US" b="1" dirty="0" err="1">
                <a:solidFill>
                  <a:srgbClr val="CC3300"/>
                </a:solidFill>
                <a:latin typeface="Courier New" pitchFamily="49" charset="0"/>
              </a:rPr>
              <a:t>int</a:t>
            </a:r>
            <a:r>
              <a:rPr lang="en-US" b="1" dirty="0">
                <a:solidFill>
                  <a:srgbClr val="CC3300"/>
                </a:solidFill>
                <a:latin typeface="Courier New" pitchFamily="49" charset="0"/>
              </a:rPr>
              <a:t> x){</a:t>
            </a:r>
          </a:p>
          <a:p>
            <a:pPr eaLnBrk="1" hangingPunct="1">
              <a:defRPr/>
            </a:pPr>
            <a:r>
              <a:rPr lang="en-US" b="1" dirty="0">
                <a:latin typeface="Courier New" pitchFamily="49" charset="0"/>
              </a:rPr>
              <a:t>  while (up[x] &gt;= 0){</a:t>
            </a:r>
          </a:p>
          <a:p>
            <a:pPr eaLnBrk="1" hangingPunct="1">
              <a:defRPr/>
            </a:pPr>
            <a:r>
              <a:rPr lang="en-US" b="1" dirty="0">
                <a:latin typeface="Courier New" pitchFamily="49" charset="0"/>
              </a:rPr>
              <a:t>    x = up[x];</a:t>
            </a:r>
          </a:p>
          <a:p>
            <a:pPr eaLnBrk="1" hangingPunct="1">
              <a:defRPr/>
            </a:pPr>
            <a:r>
              <a:rPr lang="en-US" b="1" dirty="0">
                <a:latin typeface="Courier New" pitchFamily="49" charset="0"/>
              </a:rPr>
              <a:t>  } </a:t>
            </a:r>
            <a:r>
              <a:rPr lang="en-US" b="1" dirty="0">
                <a:solidFill>
                  <a:schemeClr val="accent2"/>
                </a:solidFill>
                <a:latin typeface="Courier New" pitchFamily="49" charset="0"/>
              </a:rPr>
              <a:t>/* end-while */ </a:t>
            </a:r>
          </a:p>
          <a:p>
            <a:pPr eaLnBrk="1" hangingPunct="1">
              <a:defRPr/>
            </a:pPr>
            <a:endParaRPr lang="en-US" b="1" dirty="0">
              <a:latin typeface="Courier New" pitchFamily="49" charset="0"/>
            </a:endParaRPr>
          </a:p>
          <a:p>
            <a:pPr eaLnBrk="1" hangingPunct="1">
              <a:defRPr/>
            </a:pPr>
            <a:r>
              <a:rPr lang="en-US" b="1" dirty="0">
                <a:latin typeface="Courier New" pitchFamily="49" charset="0"/>
              </a:rPr>
              <a:t>  return x;</a:t>
            </a:r>
          </a:p>
          <a:p>
            <a:pPr eaLnBrk="1" hangingPunct="1">
              <a:defRPr/>
            </a:pPr>
            <a:r>
              <a:rPr lang="en-US" b="1" dirty="0">
                <a:solidFill>
                  <a:srgbClr val="CC3300"/>
                </a:solidFill>
                <a:latin typeface="Courier New" pitchFamily="49" charset="0"/>
              </a:rPr>
              <a:t>} /* end-Find */</a:t>
            </a:r>
          </a:p>
        </p:txBody>
      </p:sp>
      <p:grpSp>
        <p:nvGrpSpPr>
          <p:cNvPr id="19461" name="Group 6"/>
          <p:cNvGrpSpPr>
            <a:grpSpLocks/>
          </p:cNvGrpSpPr>
          <p:nvPr/>
        </p:nvGrpSpPr>
        <p:grpSpPr bwMode="auto">
          <a:xfrm>
            <a:off x="6624638" y="1841500"/>
            <a:ext cx="488950" cy="515938"/>
            <a:chOff x="5357612" y="1390587"/>
            <a:chExt cx="566670" cy="528365"/>
          </a:xfrm>
        </p:grpSpPr>
        <p:sp>
          <p:nvSpPr>
            <p:cNvPr id="48" name="Oval 4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50" name="TextBox 49"/>
            <p:cNvSpPr txBox="1"/>
            <p:nvPr/>
          </p:nvSpPr>
          <p:spPr>
            <a:xfrm>
              <a:off x="5456963" y="1390587"/>
              <a:ext cx="396084" cy="472785"/>
            </a:xfrm>
            <a:prstGeom prst="rect">
              <a:avLst/>
            </a:prstGeom>
            <a:noFill/>
          </p:spPr>
          <p:txBody>
            <a:bodyPr wrap="none">
              <a:spAutoFit/>
            </a:bodyPr>
            <a:lstStyle/>
            <a:p>
              <a:pPr>
                <a:defRPr/>
              </a:pPr>
              <a:r>
                <a:rPr lang="en-US" sz="2400" dirty="0"/>
                <a:t>a</a:t>
              </a:r>
            </a:p>
          </p:txBody>
        </p:sp>
      </p:grpSp>
      <p:grpSp>
        <p:nvGrpSpPr>
          <p:cNvPr id="19462" name="Group 13"/>
          <p:cNvGrpSpPr>
            <a:grpSpLocks/>
          </p:cNvGrpSpPr>
          <p:nvPr/>
        </p:nvGrpSpPr>
        <p:grpSpPr bwMode="auto">
          <a:xfrm>
            <a:off x="5980113" y="2717800"/>
            <a:ext cx="488950" cy="501650"/>
            <a:chOff x="5357612" y="1350962"/>
            <a:chExt cx="566670" cy="515155"/>
          </a:xfrm>
        </p:grpSpPr>
        <p:sp>
          <p:nvSpPr>
            <p:cNvPr id="62" name="Oval 61"/>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3" name="TextBox 62"/>
            <p:cNvSpPr txBox="1"/>
            <p:nvPr/>
          </p:nvSpPr>
          <p:spPr>
            <a:xfrm>
              <a:off x="5456963" y="1390088"/>
              <a:ext cx="425002" cy="474400"/>
            </a:xfrm>
            <a:prstGeom prst="rect">
              <a:avLst/>
            </a:prstGeom>
            <a:noFill/>
          </p:spPr>
          <p:txBody>
            <a:bodyPr wrap="none">
              <a:spAutoFit/>
            </a:bodyPr>
            <a:lstStyle/>
            <a:p>
              <a:pPr>
                <a:defRPr/>
              </a:pPr>
              <a:r>
                <a:rPr lang="en-US" sz="2400" dirty="0"/>
                <a:t>b</a:t>
              </a:r>
            </a:p>
          </p:txBody>
        </p:sp>
      </p:grpSp>
      <p:grpSp>
        <p:nvGrpSpPr>
          <p:cNvPr id="19463" name="Group 16"/>
          <p:cNvGrpSpPr>
            <a:grpSpLocks/>
          </p:cNvGrpSpPr>
          <p:nvPr/>
        </p:nvGrpSpPr>
        <p:grpSpPr bwMode="auto">
          <a:xfrm>
            <a:off x="6637338" y="2692400"/>
            <a:ext cx="488950" cy="514350"/>
            <a:chOff x="5357612" y="1390587"/>
            <a:chExt cx="566670" cy="528365"/>
          </a:xfrm>
        </p:grpSpPr>
        <p:sp>
          <p:nvSpPr>
            <p:cNvPr id="65" name="Oval 6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6" name="TextBox 65"/>
            <p:cNvSpPr txBox="1"/>
            <p:nvPr/>
          </p:nvSpPr>
          <p:spPr>
            <a:xfrm>
              <a:off x="5456963" y="1390587"/>
              <a:ext cx="423163" cy="472919"/>
            </a:xfrm>
            <a:prstGeom prst="rect">
              <a:avLst/>
            </a:prstGeom>
            <a:noFill/>
          </p:spPr>
          <p:txBody>
            <a:bodyPr wrap="none">
              <a:spAutoFit/>
            </a:bodyPr>
            <a:lstStyle/>
            <a:p>
              <a:pPr>
                <a:defRPr/>
              </a:pPr>
              <a:r>
                <a:rPr lang="en-US" sz="2400" dirty="0"/>
                <a:t>d</a:t>
              </a:r>
            </a:p>
          </p:txBody>
        </p:sp>
      </p:grpSp>
      <p:grpSp>
        <p:nvGrpSpPr>
          <p:cNvPr id="19464" name="Group 22"/>
          <p:cNvGrpSpPr>
            <a:grpSpLocks/>
          </p:cNvGrpSpPr>
          <p:nvPr/>
        </p:nvGrpSpPr>
        <p:grpSpPr bwMode="auto">
          <a:xfrm>
            <a:off x="5915025" y="3619500"/>
            <a:ext cx="490538" cy="514350"/>
            <a:chOff x="5357612" y="1390587"/>
            <a:chExt cx="566670" cy="528365"/>
          </a:xfrm>
        </p:grpSpPr>
        <p:sp>
          <p:nvSpPr>
            <p:cNvPr id="68" name="Oval 67"/>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9" name="TextBox 68"/>
            <p:cNvSpPr txBox="1"/>
            <p:nvPr/>
          </p:nvSpPr>
          <p:spPr>
            <a:xfrm>
              <a:off x="5456642" y="1390587"/>
              <a:ext cx="408956" cy="472919"/>
            </a:xfrm>
            <a:prstGeom prst="rect">
              <a:avLst/>
            </a:prstGeom>
            <a:noFill/>
          </p:spPr>
          <p:txBody>
            <a:bodyPr wrap="none">
              <a:spAutoFit/>
            </a:bodyPr>
            <a:lstStyle/>
            <a:p>
              <a:pPr>
                <a:defRPr/>
              </a:pPr>
              <a:r>
                <a:rPr lang="en-US" sz="2400" dirty="0"/>
                <a:t>e</a:t>
              </a:r>
            </a:p>
          </p:txBody>
        </p:sp>
      </p:grpSp>
      <p:grpSp>
        <p:nvGrpSpPr>
          <p:cNvPr id="19465" name="Group 25"/>
          <p:cNvGrpSpPr>
            <a:grpSpLocks/>
          </p:cNvGrpSpPr>
          <p:nvPr/>
        </p:nvGrpSpPr>
        <p:grpSpPr bwMode="auto">
          <a:xfrm>
            <a:off x="7680325" y="1841500"/>
            <a:ext cx="488950" cy="515938"/>
            <a:chOff x="5357612" y="1390587"/>
            <a:chExt cx="566670" cy="528365"/>
          </a:xfrm>
        </p:grpSpPr>
        <p:sp>
          <p:nvSpPr>
            <p:cNvPr id="71" name="Oval 70"/>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2" name="TextBox 71"/>
            <p:cNvSpPr txBox="1"/>
            <p:nvPr/>
          </p:nvSpPr>
          <p:spPr>
            <a:xfrm>
              <a:off x="5456963" y="1390587"/>
              <a:ext cx="397405" cy="473090"/>
            </a:xfrm>
            <a:prstGeom prst="rect">
              <a:avLst/>
            </a:prstGeom>
            <a:noFill/>
          </p:spPr>
          <p:txBody>
            <a:bodyPr wrap="none">
              <a:spAutoFit/>
            </a:bodyPr>
            <a:lstStyle/>
            <a:p>
              <a:pPr>
                <a:defRPr/>
              </a:pPr>
              <a:r>
                <a:rPr lang="en-US" sz="2400" dirty="0"/>
                <a:t>c</a:t>
              </a:r>
            </a:p>
          </p:txBody>
        </p:sp>
      </p:grpSp>
      <p:grpSp>
        <p:nvGrpSpPr>
          <p:cNvPr id="19466" name="Group 28"/>
          <p:cNvGrpSpPr>
            <a:grpSpLocks/>
          </p:cNvGrpSpPr>
          <p:nvPr/>
        </p:nvGrpSpPr>
        <p:grpSpPr bwMode="auto">
          <a:xfrm>
            <a:off x="7693025" y="2705100"/>
            <a:ext cx="488950" cy="514350"/>
            <a:chOff x="5357612" y="1390587"/>
            <a:chExt cx="566670" cy="528365"/>
          </a:xfrm>
        </p:grpSpPr>
        <p:sp>
          <p:nvSpPr>
            <p:cNvPr id="74" name="Oval 73"/>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5" name="TextBox 74"/>
            <p:cNvSpPr txBox="1"/>
            <p:nvPr/>
          </p:nvSpPr>
          <p:spPr>
            <a:xfrm>
              <a:off x="5456963" y="1390587"/>
              <a:ext cx="395566" cy="472919"/>
            </a:xfrm>
            <a:prstGeom prst="rect">
              <a:avLst/>
            </a:prstGeom>
            <a:noFill/>
          </p:spPr>
          <p:txBody>
            <a:bodyPr wrap="none">
              <a:spAutoFit/>
            </a:bodyPr>
            <a:lstStyle/>
            <a:p>
              <a:pPr>
                <a:defRPr/>
              </a:pPr>
              <a:r>
                <a:rPr lang="en-US" sz="2400" dirty="0"/>
                <a:t>f</a:t>
              </a:r>
            </a:p>
          </p:txBody>
        </p:sp>
      </p:grpSp>
      <p:grpSp>
        <p:nvGrpSpPr>
          <p:cNvPr id="19467" name="Group 31"/>
          <p:cNvGrpSpPr>
            <a:grpSpLocks/>
          </p:cNvGrpSpPr>
          <p:nvPr/>
        </p:nvGrpSpPr>
        <p:grpSpPr bwMode="auto">
          <a:xfrm>
            <a:off x="8697913" y="1828800"/>
            <a:ext cx="488950" cy="515938"/>
            <a:chOff x="5357612" y="1390587"/>
            <a:chExt cx="566670" cy="528365"/>
          </a:xfrm>
        </p:grpSpPr>
        <p:sp>
          <p:nvSpPr>
            <p:cNvPr id="77" name="Oval 76"/>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8" name="TextBox 77"/>
            <p:cNvSpPr txBox="1"/>
            <p:nvPr/>
          </p:nvSpPr>
          <p:spPr>
            <a:xfrm>
              <a:off x="5456963" y="1390587"/>
              <a:ext cx="402924" cy="473090"/>
            </a:xfrm>
            <a:prstGeom prst="rect">
              <a:avLst/>
            </a:prstGeom>
            <a:noFill/>
          </p:spPr>
          <p:txBody>
            <a:bodyPr wrap="none">
              <a:spAutoFit/>
            </a:bodyPr>
            <a:lstStyle/>
            <a:p>
              <a:pPr>
                <a:defRPr/>
              </a:pPr>
              <a:r>
                <a:rPr lang="en-US" sz="2400" dirty="0"/>
                <a:t>g</a:t>
              </a:r>
            </a:p>
          </p:txBody>
        </p:sp>
      </p:grpSp>
      <p:cxnSp>
        <p:nvCxnSpPr>
          <p:cNvPr id="19468" name="Straight Arrow Connector 78"/>
          <p:cNvCxnSpPr>
            <a:cxnSpLocks noChangeShapeType="1"/>
          </p:cNvCxnSpPr>
          <p:nvPr/>
        </p:nvCxnSpPr>
        <p:spPr bwMode="auto">
          <a:xfrm rot="5400000" flipH="1" flipV="1">
            <a:off x="6313488" y="2347913"/>
            <a:ext cx="447675" cy="3175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9" name="Straight Arrow Connector 79"/>
          <p:cNvCxnSpPr>
            <a:cxnSpLocks noChangeShapeType="1"/>
          </p:cNvCxnSpPr>
          <p:nvPr/>
        </p:nvCxnSpPr>
        <p:spPr bwMode="auto">
          <a:xfrm rot="16200000" flipV="1">
            <a:off x="6702426" y="2524126"/>
            <a:ext cx="3349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0" name="Straight Arrow Connector 80"/>
          <p:cNvCxnSpPr>
            <a:cxnSpLocks noChangeShapeType="1"/>
          </p:cNvCxnSpPr>
          <p:nvPr/>
        </p:nvCxnSpPr>
        <p:spPr bwMode="auto">
          <a:xfrm rot="16200000" flipV="1">
            <a:off x="6006307" y="3437732"/>
            <a:ext cx="438150"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1" name="Straight Arrow Connector 81"/>
          <p:cNvCxnSpPr>
            <a:cxnSpLocks noChangeShapeType="1"/>
          </p:cNvCxnSpPr>
          <p:nvPr/>
        </p:nvCxnSpPr>
        <p:spPr bwMode="auto">
          <a:xfrm rot="16200000" flipV="1">
            <a:off x="7751763" y="25304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2" name="Straight Arrow Connector 82"/>
          <p:cNvCxnSpPr>
            <a:cxnSpLocks noChangeShapeType="1"/>
          </p:cNvCxnSpPr>
          <p:nvPr/>
        </p:nvCxnSpPr>
        <p:spPr bwMode="auto">
          <a:xfrm rot="16200000" flipV="1">
            <a:off x="6696076" y="16795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3" name="Straight Arrow Connector 83"/>
          <p:cNvCxnSpPr>
            <a:cxnSpLocks noChangeShapeType="1"/>
          </p:cNvCxnSpPr>
          <p:nvPr/>
        </p:nvCxnSpPr>
        <p:spPr bwMode="auto">
          <a:xfrm rot="16200000" flipV="1">
            <a:off x="7751763" y="16795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4" name="Straight Arrow Connector 84"/>
          <p:cNvCxnSpPr>
            <a:cxnSpLocks noChangeShapeType="1"/>
          </p:cNvCxnSpPr>
          <p:nvPr/>
        </p:nvCxnSpPr>
        <p:spPr bwMode="auto">
          <a:xfrm rot="16200000" flipV="1">
            <a:off x="8678863" y="16668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6" name="TextBox 85"/>
          <p:cNvSpPr txBox="1"/>
          <p:nvPr/>
        </p:nvSpPr>
        <p:spPr>
          <a:xfrm>
            <a:off x="6494464" y="1133475"/>
            <a:ext cx="801687" cy="369888"/>
          </a:xfrm>
          <a:prstGeom prst="rect">
            <a:avLst/>
          </a:prstGeom>
          <a:noFill/>
        </p:spPr>
        <p:txBody>
          <a:bodyPr wrap="none">
            <a:spAutoFit/>
          </a:bodyPr>
          <a:lstStyle/>
          <a:p>
            <a:pPr>
              <a:defRPr/>
            </a:pPr>
            <a:r>
              <a:rPr lang="en-US" dirty="0"/>
              <a:t>NULL</a:t>
            </a:r>
          </a:p>
        </p:txBody>
      </p:sp>
      <p:sp>
        <p:nvSpPr>
          <p:cNvPr id="87" name="TextBox 86"/>
          <p:cNvSpPr txBox="1"/>
          <p:nvPr/>
        </p:nvSpPr>
        <p:spPr>
          <a:xfrm>
            <a:off x="7512050" y="1120775"/>
            <a:ext cx="800100" cy="368300"/>
          </a:xfrm>
          <a:prstGeom prst="rect">
            <a:avLst/>
          </a:prstGeom>
          <a:noFill/>
        </p:spPr>
        <p:txBody>
          <a:bodyPr wrap="none">
            <a:spAutoFit/>
          </a:bodyPr>
          <a:lstStyle/>
          <a:p>
            <a:pPr>
              <a:defRPr/>
            </a:pPr>
            <a:r>
              <a:rPr lang="en-US" dirty="0"/>
              <a:t>NULL</a:t>
            </a:r>
          </a:p>
        </p:txBody>
      </p:sp>
      <p:sp>
        <p:nvSpPr>
          <p:cNvPr id="88" name="TextBox 87"/>
          <p:cNvSpPr txBox="1"/>
          <p:nvPr/>
        </p:nvSpPr>
        <p:spPr>
          <a:xfrm>
            <a:off x="8582025" y="1133475"/>
            <a:ext cx="800100" cy="369888"/>
          </a:xfrm>
          <a:prstGeom prst="rect">
            <a:avLst/>
          </a:prstGeom>
          <a:noFill/>
        </p:spPr>
        <p:txBody>
          <a:bodyPr wrap="none">
            <a:spAutoFit/>
          </a:bodyPr>
          <a:lstStyle/>
          <a:p>
            <a:pPr>
              <a:defRPr/>
            </a:pPr>
            <a:r>
              <a:rPr lang="en-US" dirty="0"/>
              <a:t>NULL</a:t>
            </a:r>
          </a:p>
        </p:txBody>
      </p:sp>
      <p:sp>
        <p:nvSpPr>
          <p:cNvPr id="89" name="TextBox 88"/>
          <p:cNvSpPr txBox="1"/>
          <p:nvPr/>
        </p:nvSpPr>
        <p:spPr>
          <a:xfrm>
            <a:off x="5710239" y="4237038"/>
            <a:ext cx="1627187" cy="461962"/>
          </a:xfrm>
          <a:prstGeom prst="rect">
            <a:avLst/>
          </a:prstGeom>
          <a:noFill/>
        </p:spPr>
        <p:txBody>
          <a:bodyPr wrap="none">
            <a:spAutoFit/>
          </a:bodyPr>
          <a:lstStyle/>
          <a:p>
            <a:pPr>
              <a:defRPr/>
            </a:pPr>
            <a:r>
              <a:rPr lang="en-US" sz="2400" dirty="0"/>
              <a:t>{a, b, d, e}</a:t>
            </a:r>
          </a:p>
        </p:txBody>
      </p:sp>
      <p:sp>
        <p:nvSpPr>
          <p:cNvPr id="90" name="TextBox 89"/>
          <p:cNvSpPr txBox="1"/>
          <p:nvPr/>
        </p:nvSpPr>
        <p:spPr>
          <a:xfrm>
            <a:off x="7539038" y="3322638"/>
            <a:ext cx="900112" cy="461962"/>
          </a:xfrm>
          <a:prstGeom prst="rect">
            <a:avLst/>
          </a:prstGeom>
          <a:noFill/>
        </p:spPr>
        <p:txBody>
          <a:bodyPr wrap="none">
            <a:spAutoFit/>
          </a:bodyPr>
          <a:lstStyle/>
          <a:p>
            <a:pPr>
              <a:defRPr/>
            </a:pPr>
            <a:r>
              <a:rPr lang="en-US" sz="2400" dirty="0"/>
              <a:t>{c, f}</a:t>
            </a:r>
          </a:p>
        </p:txBody>
      </p:sp>
      <p:sp>
        <p:nvSpPr>
          <p:cNvPr id="91" name="TextBox 90"/>
          <p:cNvSpPr txBox="1"/>
          <p:nvPr/>
        </p:nvSpPr>
        <p:spPr>
          <a:xfrm>
            <a:off x="8672514" y="2536826"/>
            <a:ext cx="585787" cy="461963"/>
          </a:xfrm>
          <a:prstGeom prst="rect">
            <a:avLst/>
          </a:prstGeom>
          <a:noFill/>
        </p:spPr>
        <p:txBody>
          <a:bodyPr wrap="none">
            <a:spAutoFit/>
          </a:bodyPr>
          <a:lstStyle/>
          <a:p>
            <a:pPr>
              <a:defRPr/>
            </a:pPr>
            <a:r>
              <a:rPr lang="en-US" sz="2400" dirty="0"/>
              <a:t>{g}</a:t>
            </a:r>
          </a:p>
        </p:txBody>
      </p:sp>
      <p:grpSp>
        <p:nvGrpSpPr>
          <p:cNvPr id="19481" name="Group 25"/>
          <p:cNvGrpSpPr>
            <a:grpSpLocks/>
          </p:cNvGrpSpPr>
          <p:nvPr/>
        </p:nvGrpSpPr>
        <p:grpSpPr bwMode="auto">
          <a:xfrm>
            <a:off x="9766300" y="1841500"/>
            <a:ext cx="488950" cy="515938"/>
            <a:chOff x="5357612" y="1390587"/>
            <a:chExt cx="566670" cy="528365"/>
          </a:xfrm>
        </p:grpSpPr>
        <p:sp>
          <p:nvSpPr>
            <p:cNvPr id="93" name="Oval 92"/>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4" name="TextBox 93"/>
            <p:cNvSpPr txBox="1"/>
            <p:nvPr/>
          </p:nvSpPr>
          <p:spPr>
            <a:xfrm>
              <a:off x="5456963" y="1390587"/>
              <a:ext cx="419483" cy="473090"/>
            </a:xfrm>
            <a:prstGeom prst="rect">
              <a:avLst/>
            </a:prstGeom>
            <a:noFill/>
          </p:spPr>
          <p:txBody>
            <a:bodyPr wrap="none">
              <a:spAutoFit/>
            </a:bodyPr>
            <a:lstStyle/>
            <a:p>
              <a:pPr>
                <a:defRPr/>
              </a:pPr>
              <a:r>
                <a:rPr lang="en-US" sz="2400" dirty="0"/>
                <a:t>h</a:t>
              </a:r>
            </a:p>
          </p:txBody>
        </p:sp>
      </p:grpSp>
      <p:grpSp>
        <p:nvGrpSpPr>
          <p:cNvPr id="19482" name="Group 28"/>
          <p:cNvGrpSpPr>
            <a:grpSpLocks/>
          </p:cNvGrpSpPr>
          <p:nvPr/>
        </p:nvGrpSpPr>
        <p:grpSpPr bwMode="auto">
          <a:xfrm>
            <a:off x="9779000" y="2705100"/>
            <a:ext cx="490538" cy="514350"/>
            <a:chOff x="5357612" y="1390587"/>
            <a:chExt cx="566670" cy="528365"/>
          </a:xfrm>
        </p:grpSpPr>
        <p:sp>
          <p:nvSpPr>
            <p:cNvPr id="96" name="Oval 9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7" name="TextBox 96"/>
            <p:cNvSpPr txBox="1"/>
            <p:nvPr/>
          </p:nvSpPr>
          <p:spPr>
            <a:xfrm>
              <a:off x="5456642" y="1390587"/>
              <a:ext cx="313594" cy="472919"/>
            </a:xfrm>
            <a:prstGeom prst="rect">
              <a:avLst/>
            </a:prstGeom>
            <a:noFill/>
          </p:spPr>
          <p:txBody>
            <a:bodyPr wrap="none">
              <a:spAutoFit/>
            </a:bodyPr>
            <a:lstStyle/>
            <a:p>
              <a:pPr>
                <a:defRPr/>
              </a:pPr>
              <a:r>
                <a:rPr lang="en-US" sz="2400" dirty="0" err="1"/>
                <a:t>i</a:t>
              </a:r>
              <a:endParaRPr lang="en-US" sz="2400" dirty="0"/>
            </a:p>
          </p:txBody>
        </p:sp>
      </p:grpSp>
      <p:cxnSp>
        <p:nvCxnSpPr>
          <p:cNvPr id="19483" name="Straight Arrow Connector 97"/>
          <p:cNvCxnSpPr>
            <a:cxnSpLocks noChangeShapeType="1"/>
          </p:cNvCxnSpPr>
          <p:nvPr/>
        </p:nvCxnSpPr>
        <p:spPr bwMode="auto">
          <a:xfrm rot="16200000" flipV="1">
            <a:off x="9837738" y="25304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84" name="Straight Arrow Connector 98"/>
          <p:cNvCxnSpPr>
            <a:cxnSpLocks noChangeShapeType="1"/>
          </p:cNvCxnSpPr>
          <p:nvPr/>
        </p:nvCxnSpPr>
        <p:spPr bwMode="auto">
          <a:xfrm rot="16200000" flipV="1">
            <a:off x="9837738" y="16795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0" name="TextBox 99"/>
          <p:cNvSpPr txBox="1"/>
          <p:nvPr/>
        </p:nvSpPr>
        <p:spPr>
          <a:xfrm>
            <a:off x="9599613" y="1120775"/>
            <a:ext cx="800100" cy="368300"/>
          </a:xfrm>
          <a:prstGeom prst="rect">
            <a:avLst/>
          </a:prstGeom>
          <a:noFill/>
        </p:spPr>
        <p:txBody>
          <a:bodyPr wrap="none">
            <a:spAutoFit/>
          </a:bodyPr>
          <a:lstStyle/>
          <a:p>
            <a:pPr>
              <a:defRPr/>
            </a:pPr>
            <a:r>
              <a:rPr lang="en-US" dirty="0"/>
              <a:t>NULL</a:t>
            </a:r>
          </a:p>
        </p:txBody>
      </p:sp>
      <p:sp>
        <p:nvSpPr>
          <p:cNvPr id="101" name="TextBox 100"/>
          <p:cNvSpPr txBox="1"/>
          <p:nvPr/>
        </p:nvSpPr>
        <p:spPr>
          <a:xfrm>
            <a:off x="9547225" y="3297238"/>
            <a:ext cx="850900" cy="461962"/>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9487" name="Down Arrow 101"/>
          <p:cNvSpPr>
            <a:spLocks noChangeArrowheads="1"/>
          </p:cNvSpPr>
          <p:nvPr/>
        </p:nvSpPr>
        <p:spPr bwMode="auto">
          <a:xfrm>
            <a:off x="7859713" y="4121151"/>
            <a:ext cx="425450" cy="849313"/>
          </a:xfrm>
          <a:prstGeom prst="downArrow">
            <a:avLst>
              <a:gd name="adj1" fmla="val 50000"/>
              <a:gd name="adj2" fmla="val 4990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19488" name="Group 69"/>
          <p:cNvGrpSpPr>
            <a:grpSpLocks/>
          </p:cNvGrpSpPr>
          <p:nvPr/>
        </p:nvGrpSpPr>
        <p:grpSpPr bwMode="auto">
          <a:xfrm>
            <a:off x="5318125" y="4968877"/>
            <a:ext cx="682625" cy="927100"/>
            <a:chOff x="2176530" y="4906852"/>
            <a:chExt cx="682580" cy="927278"/>
          </a:xfrm>
        </p:grpSpPr>
        <p:sp>
          <p:nvSpPr>
            <p:cNvPr id="104" name="Rectangle 103"/>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5" name="TextBox 104"/>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106" name="TextBox 105"/>
            <p:cNvSpPr txBox="1"/>
            <p:nvPr/>
          </p:nvSpPr>
          <p:spPr>
            <a:xfrm>
              <a:off x="2241614" y="4906852"/>
              <a:ext cx="614322" cy="369959"/>
            </a:xfrm>
            <a:prstGeom prst="rect">
              <a:avLst/>
            </a:prstGeom>
            <a:noFill/>
          </p:spPr>
          <p:txBody>
            <a:bodyPr wrap="none">
              <a:spAutoFit/>
            </a:bodyPr>
            <a:lstStyle/>
            <a:p>
              <a:pPr>
                <a:defRPr/>
              </a:pPr>
              <a:r>
                <a:rPr lang="en-US" dirty="0"/>
                <a:t>0(a)</a:t>
              </a:r>
            </a:p>
          </p:txBody>
        </p:sp>
      </p:grpSp>
      <p:grpSp>
        <p:nvGrpSpPr>
          <p:cNvPr id="19489" name="Group 70"/>
          <p:cNvGrpSpPr>
            <a:grpSpLocks/>
          </p:cNvGrpSpPr>
          <p:nvPr/>
        </p:nvGrpSpPr>
        <p:grpSpPr bwMode="auto">
          <a:xfrm>
            <a:off x="6000750" y="4968877"/>
            <a:ext cx="682625" cy="927100"/>
            <a:chOff x="2176530" y="4906852"/>
            <a:chExt cx="682580" cy="927278"/>
          </a:xfrm>
        </p:grpSpPr>
        <p:sp>
          <p:nvSpPr>
            <p:cNvPr id="108" name="Rectangle 107"/>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9" name="TextBox 108"/>
            <p:cNvSpPr txBox="1"/>
            <p:nvPr/>
          </p:nvSpPr>
          <p:spPr>
            <a:xfrm>
              <a:off x="2370192" y="5357789"/>
              <a:ext cx="325417" cy="368371"/>
            </a:xfrm>
            <a:prstGeom prst="rect">
              <a:avLst/>
            </a:prstGeom>
            <a:noFill/>
          </p:spPr>
          <p:txBody>
            <a:bodyPr wrap="none">
              <a:spAutoFit/>
            </a:bodyPr>
            <a:lstStyle/>
            <a:p>
              <a:pPr>
                <a:defRPr/>
              </a:pPr>
              <a:r>
                <a:rPr lang="en-US" dirty="0"/>
                <a:t>0</a:t>
              </a:r>
            </a:p>
          </p:txBody>
        </p:sp>
        <p:sp>
          <p:nvSpPr>
            <p:cNvPr id="110" name="TextBox 109"/>
            <p:cNvSpPr txBox="1"/>
            <p:nvPr/>
          </p:nvSpPr>
          <p:spPr>
            <a:xfrm>
              <a:off x="2241614" y="4906852"/>
              <a:ext cx="593686" cy="369959"/>
            </a:xfrm>
            <a:prstGeom prst="rect">
              <a:avLst/>
            </a:prstGeom>
            <a:noFill/>
          </p:spPr>
          <p:txBody>
            <a:bodyPr wrap="none">
              <a:spAutoFit/>
            </a:bodyPr>
            <a:lstStyle/>
            <a:p>
              <a:pPr>
                <a:defRPr/>
              </a:pPr>
              <a:r>
                <a:rPr lang="en-US" dirty="0"/>
                <a:t>1(b)</a:t>
              </a:r>
            </a:p>
          </p:txBody>
        </p:sp>
      </p:grpSp>
      <p:grpSp>
        <p:nvGrpSpPr>
          <p:cNvPr id="19490" name="Group 74"/>
          <p:cNvGrpSpPr>
            <a:grpSpLocks/>
          </p:cNvGrpSpPr>
          <p:nvPr/>
        </p:nvGrpSpPr>
        <p:grpSpPr bwMode="auto">
          <a:xfrm>
            <a:off x="6683375" y="4968877"/>
            <a:ext cx="682625" cy="927100"/>
            <a:chOff x="2176530" y="4906852"/>
            <a:chExt cx="682580" cy="927278"/>
          </a:xfrm>
        </p:grpSpPr>
        <p:sp>
          <p:nvSpPr>
            <p:cNvPr id="112" name="Rectangle 111"/>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3" name="TextBox 112"/>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114" name="TextBox 113"/>
            <p:cNvSpPr txBox="1"/>
            <p:nvPr/>
          </p:nvSpPr>
          <p:spPr>
            <a:xfrm>
              <a:off x="2241614" y="4906852"/>
              <a:ext cx="614322" cy="369959"/>
            </a:xfrm>
            <a:prstGeom prst="rect">
              <a:avLst/>
            </a:prstGeom>
            <a:noFill/>
          </p:spPr>
          <p:txBody>
            <a:bodyPr wrap="none">
              <a:spAutoFit/>
            </a:bodyPr>
            <a:lstStyle/>
            <a:p>
              <a:pPr>
                <a:defRPr/>
              </a:pPr>
              <a:r>
                <a:rPr lang="en-US" dirty="0"/>
                <a:t>2(c)</a:t>
              </a:r>
            </a:p>
          </p:txBody>
        </p:sp>
      </p:grpSp>
      <p:grpSp>
        <p:nvGrpSpPr>
          <p:cNvPr id="19491" name="Group 78"/>
          <p:cNvGrpSpPr>
            <a:grpSpLocks/>
          </p:cNvGrpSpPr>
          <p:nvPr/>
        </p:nvGrpSpPr>
        <p:grpSpPr bwMode="auto">
          <a:xfrm>
            <a:off x="7366000" y="4968877"/>
            <a:ext cx="696913" cy="927100"/>
            <a:chOff x="2176530" y="4906852"/>
            <a:chExt cx="696299" cy="927278"/>
          </a:xfrm>
        </p:grpSpPr>
        <p:sp>
          <p:nvSpPr>
            <p:cNvPr id="116" name="Rectangle 115"/>
            <p:cNvSpPr/>
            <p:nvPr/>
          </p:nvSpPr>
          <p:spPr bwMode="auto">
            <a:xfrm>
              <a:off x="2176530" y="5279987"/>
              <a:ext cx="682024"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7" name="TextBox 116"/>
            <p:cNvSpPr txBox="1"/>
            <p:nvPr/>
          </p:nvSpPr>
          <p:spPr>
            <a:xfrm>
              <a:off x="2382723" y="5357789"/>
              <a:ext cx="325151" cy="368371"/>
            </a:xfrm>
            <a:prstGeom prst="rect">
              <a:avLst/>
            </a:prstGeom>
            <a:noFill/>
          </p:spPr>
          <p:txBody>
            <a:bodyPr wrap="none">
              <a:spAutoFit/>
            </a:bodyPr>
            <a:lstStyle/>
            <a:p>
              <a:pPr>
                <a:defRPr/>
              </a:pPr>
              <a:r>
                <a:rPr lang="en-US" dirty="0"/>
                <a:t>0</a:t>
              </a:r>
            </a:p>
          </p:txBody>
        </p:sp>
        <p:sp>
          <p:nvSpPr>
            <p:cNvPr id="118" name="TextBox 117"/>
            <p:cNvSpPr txBox="1"/>
            <p:nvPr/>
          </p:nvSpPr>
          <p:spPr>
            <a:xfrm>
              <a:off x="2241561" y="4906852"/>
              <a:ext cx="631268" cy="369959"/>
            </a:xfrm>
            <a:prstGeom prst="rect">
              <a:avLst/>
            </a:prstGeom>
            <a:noFill/>
          </p:spPr>
          <p:txBody>
            <a:bodyPr wrap="none">
              <a:spAutoFit/>
            </a:bodyPr>
            <a:lstStyle/>
            <a:p>
              <a:pPr>
                <a:defRPr/>
              </a:pPr>
              <a:r>
                <a:rPr lang="en-US" dirty="0"/>
                <a:t>3(d)</a:t>
              </a:r>
            </a:p>
          </p:txBody>
        </p:sp>
      </p:grpSp>
      <p:grpSp>
        <p:nvGrpSpPr>
          <p:cNvPr id="19492" name="Group 82"/>
          <p:cNvGrpSpPr>
            <a:grpSpLocks/>
          </p:cNvGrpSpPr>
          <p:nvPr/>
        </p:nvGrpSpPr>
        <p:grpSpPr bwMode="auto">
          <a:xfrm>
            <a:off x="8048624" y="4968877"/>
            <a:ext cx="687388" cy="927100"/>
            <a:chOff x="2176530" y="4906852"/>
            <a:chExt cx="686681" cy="927278"/>
          </a:xfrm>
        </p:grpSpPr>
        <p:sp>
          <p:nvSpPr>
            <p:cNvPr id="120" name="Rectangle 119"/>
            <p:cNvSpPr/>
            <p:nvPr/>
          </p:nvSpPr>
          <p:spPr bwMode="auto">
            <a:xfrm>
              <a:off x="2176530" y="5279987"/>
              <a:ext cx="681923"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1" name="TextBox 120"/>
            <p:cNvSpPr txBox="1"/>
            <p:nvPr/>
          </p:nvSpPr>
          <p:spPr>
            <a:xfrm>
              <a:off x="2370006" y="5357789"/>
              <a:ext cx="288628" cy="368371"/>
            </a:xfrm>
            <a:prstGeom prst="rect">
              <a:avLst/>
            </a:prstGeom>
            <a:noFill/>
          </p:spPr>
          <p:txBody>
            <a:bodyPr wrap="none">
              <a:spAutoFit/>
            </a:bodyPr>
            <a:lstStyle/>
            <a:p>
              <a:pPr>
                <a:defRPr/>
              </a:pPr>
              <a:r>
                <a:rPr lang="en-US" dirty="0"/>
                <a:t>1</a:t>
              </a:r>
            </a:p>
          </p:txBody>
        </p:sp>
        <p:sp>
          <p:nvSpPr>
            <p:cNvPr id="122" name="TextBox 121"/>
            <p:cNvSpPr txBox="1"/>
            <p:nvPr/>
          </p:nvSpPr>
          <p:spPr>
            <a:xfrm>
              <a:off x="2241551" y="4906852"/>
              <a:ext cx="621660" cy="369959"/>
            </a:xfrm>
            <a:prstGeom prst="rect">
              <a:avLst/>
            </a:prstGeom>
            <a:noFill/>
          </p:spPr>
          <p:txBody>
            <a:bodyPr wrap="none">
              <a:spAutoFit/>
            </a:bodyPr>
            <a:lstStyle/>
            <a:p>
              <a:pPr>
                <a:defRPr/>
              </a:pPr>
              <a:r>
                <a:rPr lang="en-US" dirty="0"/>
                <a:t>4(e)</a:t>
              </a:r>
            </a:p>
          </p:txBody>
        </p:sp>
      </p:grpSp>
      <p:grpSp>
        <p:nvGrpSpPr>
          <p:cNvPr id="19493" name="Group 86"/>
          <p:cNvGrpSpPr>
            <a:grpSpLocks/>
          </p:cNvGrpSpPr>
          <p:nvPr/>
        </p:nvGrpSpPr>
        <p:grpSpPr bwMode="auto">
          <a:xfrm>
            <a:off x="8731250" y="4968877"/>
            <a:ext cx="682625" cy="927100"/>
            <a:chOff x="2176530" y="4906852"/>
            <a:chExt cx="682580" cy="927278"/>
          </a:xfrm>
        </p:grpSpPr>
        <p:sp>
          <p:nvSpPr>
            <p:cNvPr id="124" name="Rectangle 123"/>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5" name="TextBox 124"/>
            <p:cNvSpPr txBox="1"/>
            <p:nvPr/>
          </p:nvSpPr>
          <p:spPr>
            <a:xfrm>
              <a:off x="2370192" y="5357789"/>
              <a:ext cx="325417" cy="368371"/>
            </a:xfrm>
            <a:prstGeom prst="rect">
              <a:avLst/>
            </a:prstGeom>
            <a:noFill/>
          </p:spPr>
          <p:txBody>
            <a:bodyPr wrap="none">
              <a:spAutoFit/>
            </a:bodyPr>
            <a:lstStyle/>
            <a:p>
              <a:pPr>
                <a:defRPr/>
              </a:pPr>
              <a:r>
                <a:rPr lang="en-US" dirty="0"/>
                <a:t>2</a:t>
              </a:r>
            </a:p>
          </p:txBody>
        </p:sp>
        <p:sp>
          <p:nvSpPr>
            <p:cNvPr id="126" name="TextBox 125"/>
            <p:cNvSpPr txBox="1"/>
            <p:nvPr/>
          </p:nvSpPr>
          <p:spPr>
            <a:xfrm>
              <a:off x="2241614" y="4906852"/>
              <a:ext cx="612735" cy="369959"/>
            </a:xfrm>
            <a:prstGeom prst="rect">
              <a:avLst/>
            </a:prstGeom>
            <a:noFill/>
          </p:spPr>
          <p:txBody>
            <a:bodyPr wrap="none">
              <a:spAutoFit/>
            </a:bodyPr>
            <a:lstStyle/>
            <a:p>
              <a:pPr>
                <a:defRPr/>
              </a:pPr>
              <a:r>
                <a:rPr lang="en-US" dirty="0"/>
                <a:t>5(f)</a:t>
              </a:r>
            </a:p>
          </p:txBody>
        </p:sp>
      </p:grpSp>
      <p:grpSp>
        <p:nvGrpSpPr>
          <p:cNvPr id="19494" name="Group 90"/>
          <p:cNvGrpSpPr>
            <a:grpSpLocks/>
          </p:cNvGrpSpPr>
          <p:nvPr/>
        </p:nvGrpSpPr>
        <p:grpSpPr bwMode="auto">
          <a:xfrm>
            <a:off x="9413875" y="4968877"/>
            <a:ext cx="682625" cy="927100"/>
            <a:chOff x="2176530" y="4906852"/>
            <a:chExt cx="682580" cy="927278"/>
          </a:xfrm>
        </p:grpSpPr>
        <p:sp>
          <p:nvSpPr>
            <p:cNvPr id="128" name="Rectangle 127"/>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9" name="TextBox 128"/>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130" name="TextBox 129"/>
            <p:cNvSpPr txBox="1"/>
            <p:nvPr/>
          </p:nvSpPr>
          <p:spPr>
            <a:xfrm>
              <a:off x="2241614" y="4906852"/>
              <a:ext cx="617496" cy="369959"/>
            </a:xfrm>
            <a:prstGeom prst="rect">
              <a:avLst/>
            </a:prstGeom>
            <a:noFill/>
          </p:spPr>
          <p:txBody>
            <a:bodyPr wrap="none">
              <a:spAutoFit/>
            </a:bodyPr>
            <a:lstStyle/>
            <a:p>
              <a:pPr>
                <a:defRPr/>
              </a:pPr>
              <a:r>
                <a:rPr lang="en-US" dirty="0"/>
                <a:t>6(g)</a:t>
              </a:r>
            </a:p>
          </p:txBody>
        </p:sp>
      </p:grpSp>
      <p:grpSp>
        <p:nvGrpSpPr>
          <p:cNvPr id="19495" name="Group 94"/>
          <p:cNvGrpSpPr>
            <a:grpSpLocks/>
          </p:cNvGrpSpPr>
          <p:nvPr/>
        </p:nvGrpSpPr>
        <p:grpSpPr bwMode="auto">
          <a:xfrm>
            <a:off x="10096499" y="4968877"/>
            <a:ext cx="693738" cy="927100"/>
            <a:chOff x="2176530" y="4906852"/>
            <a:chExt cx="693093" cy="927278"/>
          </a:xfrm>
        </p:grpSpPr>
        <p:sp>
          <p:nvSpPr>
            <p:cNvPr id="132" name="Rectangle 131"/>
            <p:cNvSpPr/>
            <p:nvPr/>
          </p:nvSpPr>
          <p:spPr bwMode="auto">
            <a:xfrm>
              <a:off x="2176530" y="5279987"/>
              <a:ext cx="68199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3" name="TextBox 132"/>
            <p:cNvSpPr txBox="1"/>
            <p:nvPr/>
          </p:nvSpPr>
          <p:spPr>
            <a:xfrm>
              <a:off x="2317687" y="5357789"/>
              <a:ext cx="385403" cy="368371"/>
            </a:xfrm>
            <a:prstGeom prst="rect">
              <a:avLst/>
            </a:prstGeom>
            <a:noFill/>
          </p:spPr>
          <p:txBody>
            <a:bodyPr wrap="none">
              <a:spAutoFit/>
            </a:bodyPr>
            <a:lstStyle/>
            <a:p>
              <a:pPr>
                <a:defRPr/>
              </a:pPr>
              <a:r>
                <a:rPr lang="en-US" dirty="0">
                  <a:solidFill>
                    <a:schemeClr val="accent6"/>
                  </a:solidFill>
                </a:rPr>
                <a:t>-1</a:t>
              </a:r>
            </a:p>
          </p:txBody>
        </p:sp>
        <p:sp>
          <p:nvSpPr>
            <p:cNvPr id="134" name="TextBox 133"/>
            <p:cNvSpPr txBox="1"/>
            <p:nvPr/>
          </p:nvSpPr>
          <p:spPr>
            <a:xfrm>
              <a:off x="2241557" y="4906852"/>
              <a:ext cx="628066" cy="369959"/>
            </a:xfrm>
            <a:prstGeom prst="rect">
              <a:avLst/>
            </a:prstGeom>
            <a:noFill/>
          </p:spPr>
          <p:txBody>
            <a:bodyPr wrap="none">
              <a:spAutoFit/>
            </a:bodyPr>
            <a:lstStyle/>
            <a:p>
              <a:pPr>
                <a:defRPr/>
              </a:pPr>
              <a:r>
                <a:rPr lang="en-US" dirty="0"/>
                <a:t>7(h)</a:t>
              </a:r>
            </a:p>
          </p:txBody>
        </p:sp>
      </p:grpSp>
      <p:grpSp>
        <p:nvGrpSpPr>
          <p:cNvPr id="19496" name="Group 98"/>
          <p:cNvGrpSpPr>
            <a:grpSpLocks/>
          </p:cNvGrpSpPr>
          <p:nvPr/>
        </p:nvGrpSpPr>
        <p:grpSpPr bwMode="auto">
          <a:xfrm>
            <a:off x="10779125" y="4968877"/>
            <a:ext cx="682625" cy="927100"/>
            <a:chOff x="2176530" y="4906852"/>
            <a:chExt cx="682580" cy="927278"/>
          </a:xfrm>
        </p:grpSpPr>
        <p:sp>
          <p:nvSpPr>
            <p:cNvPr id="136" name="Rectangle 135"/>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7" name="TextBox 136"/>
            <p:cNvSpPr txBox="1"/>
            <p:nvPr/>
          </p:nvSpPr>
          <p:spPr>
            <a:xfrm>
              <a:off x="2382891" y="5357789"/>
              <a:ext cx="325417" cy="368371"/>
            </a:xfrm>
            <a:prstGeom prst="rect">
              <a:avLst/>
            </a:prstGeom>
            <a:noFill/>
          </p:spPr>
          <p:txBody>
            <a:bodyPr wrap="none">
              <a:spAutoFit/>
            </a:bodyPr>
            <a:lstStyle/>
            <a:p>
              <a:pPr>
                <a:defRPr/>
              </a:pPr>
              <a:r>
                <a:rPr lang="en-US" dirty="0"/>
                <a:t>7</a:t>
              </a:r>
            </a:p>
          </p:txBody>
        </p:sp>
        <p:sp>
          <p:nvSpPr>
            <p:cNvPr id="138" name="TextBox 137"/>
            <p:cNvSpPr txBox="1"/>
            <p:nvPr/>
          </p:nvSpPr>
          <p:spPr>
            <a:xfrm>
              <a:off x="2241614" y="4906852"/>
              <a:ext cx="558763" cy="369959"/>
            </a:xfrm>
            <a:prstGeom prst="rect">
              <a:avLst/>
            </a:prstGeom>
            <a:noFill/>
          </p:spPr>
          <p:txBody>
            <a:bodyPr wrap="none">
              <a:spAutoFit/>
            </a:bodyPr>
            <a:lstStyle/>
            <a:p>
              <a:pPr>
                <a:defRPr/>
              </a:pPr>
              <a:r>
                <a:rPr lang="en-US" dirty="0"/>
                <a:t>8(</a:t>
              </a:r>
              <a:r>
                <a:rPr lang="en-US" dirty="0" err="1"/>
                <a:t>i</a:t>
              </a:r>
              <a:r>
                <a:rPr lang="en-US" dirty="0"/>
                <a:t>)</a:t>
              </a:r>
            </a:p>
          </p:txBody>
        </p:sp>
      </p:grpSp>
      <p:sp>
        <p:nvSpPr>
          <p:cNvPr id="139" name="TextBox 138"/>
          <p:cNvSpPr txBox="1"/>
          <p:nvPr/>
        </p:nvSpPr>
        <p:spPr>
          <a:xfrm>
            <a:off x="3786187" y="5394328"/>
            <a:ext cx="1528762" cy="460375"/>
          </a:xfrm>
          <a:prstGeom prst="rect">
            <a:avLst/>
          </a:prstGeom>
          <a:noFill/>
        </p:spPr>
        <p:txBody>
          <a:bodyPr wrap="none">
            <a:spAutoFit/>
          </a:bodyPr>
          <a:lstStyle/>
          <a:p>
            <a:pPr>
              <a:defRPr/>
            </a:pPr>
            <a:r>
              <a:rPr lang="en-US" sz="2400" dirty="0"/>
              <a:t>Array </a:t>
            </a:r>
            <a:r>
              <a:rPr lang="en-US" sz="2400" dirty="0">
                <a:solidFill>
                  <a:srgbClr val="C00000"/>
                </a:solidFill>
              </a:rPr>
              <a:t>up:</a:t>
            </a:r>
          </a:p>
        </p:txBody>
      </p:sp>
      <p:sp>
        <p:nvSpPr>
          <p:cNvPr id="19498" name="Freeform 139"/>
          <p:cNvSpPr>
            <a:spLocks noChangeArrowheads="1"/>
          </p:cNvSpPr>
          <p:nvPr/>
        </p:nvSpPr>
        <p:spPr bwMode="auto">
          <a:xfrm>
            <a:off x="6464299" y="5921377"/>
            <a:ext cx="1854200" cy="463550"/>
          </a:xfrm>
          <a:custGeom>
            <a:avLst/>
            <a:gdLst>
              <a:gd name="T0" fmla="*/ 1157566 w 1983347"/>
              <a:gd name="T1" fmla="*/ 31659 h 414271"/>
              <a:gd name="T2" fmla="*/ 766700 w 1983347"/>
              <a:gd name="T3" fmla="*/ 1012996 h 414271"/>
              <a:gd name="T4" fmla="*/ 0 w 1983347"/>
              <a:gd name="T5" fmla="*/ 0 h 414271"/>
              <a:gd name="T6" fmla="*/ 0 60000 65536"/>
              <a:gd name="T7" fmla="*/ 0 60000 65536"/>
              <a:gd name="T8" fmla="*/ 0 60000 65536"/>
              <a:gd name="T9" fmla="*/ 0 w 1983347"/>
              <a:gd name="T10" fmla="*/ 0 h 414271"/>
              <a:gd name="T11" fmla="*/ 1983347 w 1983347"/>
              <a:gd name="T12" fmla="*/ 414271 h 414271"/>
            </a:gdLst>
            <a:ahLst/>
            <a:cxnLst>
              <a:cxn ang="T6">
                <a:pos x="T0" y="T1"/>
              </a:cxn>
              <a:cxn ang="T7">
                <a:pos x="T2" y="T3"/>
              </a:cxn>
              <a:cxn ang="T8">
                <a:pos x="T4" y="T5"/>
              </a:cxn>
            </a:cxnLst>
            <a:rect l="T9" t="T10" r="T11" b="T12"/>
            <a:pathLst>
              <a:path w="1983347" h="414271">
                <a:moveTo>
                  <a:pt x="1983347" y="12879"/>
                </a:moveTo>
                <a:cubicBezTo>
                  <a:pt x="1813775" y="213575"/>
                  <a:pt x="1644204" y="414271"/>
                  <a:pt x="1313646" y="412124"/>
                </a:cubicBezTo>
                <a:cubicBezTo>
                  <a:pt x="983088" y="409978"/>
                  <a:pt x="491544" y="204989"/>
                  <a:pt x="0" y="0"/>
                </a:cubicBezTo>
              </a:path>
            </a:pathLst>
          </a:cu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9" name="Freeform 140"/>
          <p:cNvSpPr>
            <a:spLocks noChangeArrowheads="1"/>
          </p:cNvSpPr>
          <p:nvPr/>
        </p:nvSpPr>
        <p:spPr bwMode="auto">
          <a:xfrm>
            <a:off x="5602288" y="5883277"/>
            <a:ext cx="668337" cy="425450"/>
          </a:xfrm>
          <a:custGeom>
            <a:avLst/>
            <a:gdLst>
              <a:gd name="T0" fmla="*/ 331 w 1983347"/>
              <a:gd name="T1" fmla="*/ 15920 h 414271"/>
              <a:gd name="T2" fmla="*/ 219 w 1983347"/>
              <a:gd name="T3" fmla="*/ 509429 h 414271"/>
              <a:gd name="T4" fmla="*/ 0 w 1983347"/>
              <a:gd name="T5" fmla="*/ 0 h 414271"/>
              <a:gd name="T6" fmla="*/ 0 60000 65536"/>
              <a:gd name="T7" fmla="*/ 0 60000 65536"/>
              <a:gd name="T8" fmla="*/ 0 60000 65536"/>
              <a:gd name="T9" fmla="*/ 0 w 1983347"/>
              <a:gd name="T10" fmla="*/ 0 h 414271"/>
              <a:gd name="T11" fmla="*/ 1983347 w 1983347"/>
              <a:gd name="T12" fmla="*/ 414271 h 414271"/>
            </a:gdLst>
            <a:ahLst/>
            <a:cxnLst>
              <a:cxn ang="T6">
                <a:pos x="T0" y="T1"/>
              </a:cxn>
              <a:cxn ang="T7">
                <a:pos x="T2" y="T3"/>
              </a:cxn>
              <a:cxn ang="T8">
                <a:pos x="T4" y="T5"/>
              </a:cxn>
            </a:cxnLst>
            <a:rect l="T9" t="T10" r="T11" b="T12"/>
            <a:pathLst>
              <a:path w="1983347" h="414271">
                <a:moveTo>
                  <a:pt x="1983347" y="12879"/>
                </a:moveTo>
                <a:cubicBezTo>
                  <a:pt x="1813775" y="213575"/>
                  <a:pt x="1644204" y="414271"/>
                  <a:pt x="1313646" y="412124"/>
                </a:cubicBezTo>
                <a:cubicBezTo>
                  <a:pt x="983088" y="409978"/>
                  <a:pt x="491544" y="204989"/>
                  <a:pt x="0" y="0"/>
                </a:cubicBezTo>
              </a:path>
            </a:pathLst>
          </a:cu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2" name="TextBox 141"/>
          <p:cNvSpPr txBox="1"/>
          <p:nvPr/>
        </p:nvSpPr>
        <p:spPr>
          <a:xfrm>
            <a:off x="6373813" y="6294440"/>
            <a:ext cx="1214437" cy="461962"/>
          </a:xfrm>
          <a:prstGeom prst="rect">
            <a:avLst/>
          </a:prstGeom>
          <a:noFill/>
        </p:spPr>
        <p:txBody>
          <a:bodyPr wrap="none">
            <a:spAutoFit/>
          </a:bodyPr>
          <a:lstStyle/>
          <a:p>
            <a:pPr>
              <a:defRPr/>
            </a:pPr>
            <a:r>
              <a:rPr lang="en-US" sz="2400" dirty="0">
                <a:solidFill>
                  <a:srgbClr val="C00000"/>
                </a:solidFill>
              </a:rPr>
              <a:t>Find</a:t>
            </a:r>
            <a:r>
              <a:rPr lang="en-US" sz="2400" dirty="0"/>
              <a:t>(</a:t>
            </a:r>
            <a:r>
              <a:rPr lang="en-US" sz="2400" dirty="0">
                <a:solidFill>
                  <a:schemeClr val="accent6"/>
                </a:solidFill>
              </a:rPr>
              <a:t>4</a:t>
            </a:r>
            <a:r>
              <a:rPr lang="en-US" sz="2400" dirty="0"/>
              <a:t>)</a:t>
            </a:r>
          </a:p>
        </p:txBody>
      </p:sp>
      <p:sp>
        <p:nvSpPr>
          <p:cNvPr id="143" name="TextBox 142"/>
          <p:cNvSpPr txBox="1"/>
          <p:nvPr/>
        </p:nvSpPr>
        <p:spPr>
          <a:xfrm>
            <a:off x="1730375" y="4443413"/>
            <a:ext cx="2165350" cy="461962"/>
          </a:xfrm>
          <a:prstGeom prst="rect">
            <a:avLst/>
          </a:prstGeom>
          <a:noFill/>
        </p:spPr>
        <p:txBody>
          <a:bodyPr wrap="none">
            <a:spAutoFit/>
          </a:bodyPr>
          <a:lstStyle/>
          <a:p>
            <a:pPr>
              <a:defRPr/>
            </a:pPr>
            <a:r>
              <a:rPr lang="en-US" sz="2400" dirty="0">
                <a:solidFill>
                  <a:schemeClr val="accent6"/>
                </a:solidFill>
              </a:rPr>
              <a:t>Running time?</a:t>
            </a:r>
          </a:p>
        </p:txBody>
      </p:sp>
      <p:sp>
        <p:nvSpPr>
          <p:cNvPr id="144" name="TextBox 143"/>
          <p:cNvSpPr txBox="1"/>
          <p:nvPr/>
        </p:nvSpPr>
        <p:spPr>
          <a:xfrm>
            <a:off x="1690688" y="4829176"/>
            <a:ext cx="2208212" cy="461963"/>
          </a:xfrm>
          <a:prstGeom prst="rect">
            <a:avLst/>
          </a:prstGeom>
          <a:noFill/>
        </p:spPr>
        <p:txBody>
          <a:bodyPr wrap="none">
            <a:spAutoFit/>
          </a:bodyPr>
          <a:lstStyle/>
          <a:p>
            <a:pPr>
              <a:defRPr/>
            </a:pPr>
            <a:r>
              <a:rPr lang="en-US" sz="2400" dirty="0">
                <a:solidFill>
                  <a:srgbClr val="C00000"/>
                </a:solidFill>
              </a:rPr>
              <a:t>O(</a:t>
            </a:r>
            <a:r>
              <a:rPr lang="en-US" sz="2400" dirty="0" err="1">
                <a:solidFill>
                  <a:srgbClr val="C00000"/>
                </a:solidFill>
              </a:rPr>
              <a:t>maxHeight</a:t>
            </a:r>
            <a:r>
              <a:rPr lang="en-US" sz="2400" dirty="0">
                <a:solidFill>
                  <a:srgbClr val="C00000"/>
                </a:solidFill>
              </a:rPr>
              <a:t>)</a:t>
            </a:r>
          </a:p>
        </p:txBody>
      </p:sp>
    </p:spTree>
    <p:extLst>
      <p:ext uri="{BB962C8B-B14F-4D97-AF65-F5344CB8AC3E}">
        <p14:creationId xmlns:p14="http://schemas.microsoft.com/office/powerpoint/2010/main" val="7375908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862138" y="236538"/>
            <a:ext cx="8191500" cy="627062"/>
          </a:xfrm>
        </p:spPr>
        <p:txBody>
          <a:bodyPr/>
          <a:lstStyle/>
          <a:p>
            <a:r>
              <a:rPr lang="en-US" altLang="en-US" sz="3600" dirty="0" smtClean="0"/>
              <a:t>Recursive Find(x)</a:t>
            </a:r>
          </a:p>
        </p:txBody>
      </p:sp>
      <p:sp>
        <p:nvSpPr>
          <p:cNvPr id="46" name="Rectangle 5"/>
          <p:cNvSpPr>
            <a:spLocks noChangeArrowheads="1"/>
          </p:cNvSpPr>
          <p:nvPr/>
        </p:nvSpPr>
        <p:spPr bwMode="auto">
          <a:xfrm>
            <a:off x="1348075" y="1120775"/>
            <a:ext cx="3781425" cy="3248025"/>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9</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Returns </a:t>
            </a:r>
            <a:r>
              <a:rPr lang="en-US" b="1" dirty="0" err="1">
                <a:solidFill>
                  <a:schemeClr val="accent6"/>
                </a:solidFill>
                <a:latin typeface="Courier New" pitchFamily="49" charset="0"/>
              </a:rPr>
              <a:t>setid</a:t>
            </a:r>
            <a:r>
              <a:rPr lang="en-US" b="1" dirty="0">
                <a:solidFill>
                  <a:schemeClr val="accent6"/>
                </a:solidFill>
                <a:latin typeface="Courier New" pitchFamily="49" charset="0"/>
              </a:rPr>
              <a:t> of “x”*/</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Find(</a:t>
            </a:r>
            <a:r>
              <a:rPr lang="en-US" b="1" dirty="0" err="1">
                <a:solidFill>
                  <a:srgbClr val="CC3300"/>
                </a:solidFill>
                <a:latin typeface="Courier New" pitchFamily="49" charset="0"/>
              </a:rPr>
              <a:t>int</a:t>
            </a:r>
            <a:r>
              <a:rPr lang="en-US" b="1" dirty="0">
                <a:solidFill>
                  <a:srgbClr val="CC3300"/>
                </a:solidFill>
                <a:latin typeface="Courier New" pitchFamily="49" charset="0"/>
              </a:rPr>
              <a:t> x){</a:t>
            </a:r>
          </a:p>
          <a:p>
            <a:pPr eaLnBrk="1" hangingPunct="1">
              <a:defRPr/>
            </a:pPr>
            <a:r>
              <a:rPr lang="en-US" b="1" dirty="0">
                <a:latin typeface="Courier New" pitchFamily="49" charset="0"/>
              </a:rPr>
              <a:t>  if (up[x] &lt; 0)</a:t>
            </a:r>
          </a:p>
          <a:p>
            <a:pPr eaLnBrk="1" hangingPunct="1">
              <a:defRPr/>
            </a:pPr>
            <a:r>
              <a:rPr lang="en-US" b="1" dirty="0">
                <a:latin typeface="Courier New" pitchFamily="49" charset="0"/>
              </a:rPr>
              <a:t>    return x;</a:t>
            </a:r>
          </a:p>
          <a:p>
            <a:pPr eaLnBrk="1" hangingPunct="1">
              <a:defRPr/>
            </a:pPr>
            <a:endParaRPr lang="en-US" b="1" dirty="0">
              <a:latin typeface="Courier New" pitchFamily="49" charset="0"/>
            </a:endParaRPr>
          </a:p>
          <a:p>
            <a:pPr eaLnBrk="1" hangingPunct="1">
              <a:defRPr/>
            </a:pPr>
            <a:r>
              <a:rPr lang="en-US" b="1" dirty="0">
                <a:latin typeface="Courier New" pitchFamily="49" charset="0"/>
              </a:rPr>
              <a:t>  return </a:t>
            </a:r>
            <a:r>
              <a:rPr lang="en-US" b="1" dirty="0">
                <a:solidFill>
                  <a:srgbClr val="C00000"/>
                </a:solidFill>
                <a:latin typeface="Courier New" pitchFamily="49" charset="0"/>
              </a:rPr>
              <a:t>Find</a:t>
            </a:r>
            <a:r>
              <a:rPr lang="en-US" b="1" dirty="0">
                <a:latin typeface="Courier New" pitchFamily="49" charset="0"/>
              </a:rPr>
              <a:t>(</a:t>
            </a:r>
            <a:r>
              <a:rPr lang="en-US" b="1" dirty="0">
                <a:solidFill>
                  <a:srgbClr val="00B0F0"/>
                </a:solidFill>
                <a:latin typeface="Courier New" pitchFamily="49" charset="0"/>
              </a:rPr>
              <a:t>up[x]</a:t>
            </a:r>
            <a:r>
              <a:rPr lang="en-US" b="1" dirty="0">
                <a:latin typeface="Courier New" pitchFamily="49" charset="0"/>
              </a:rPr>
              <a:t>);</a:t>
            </a:r>
          </a:p>
          <a:p>
            <a:pPr eaLnBrk="1" hangingPunct="1">
              <a:defRPr/>
            </a:pPr>
            <a:r>
              <a:rPr lang="en-US" b="1" dirty="0">
                <a:solidFill>
                  <a:srgbClr val="CC3300"/>
                </a:solidFill>
                <a:latin typeface="Courier New" pitchFamily="49" charset="0"/>
              </a:rPr>
              <a:t>} /* end-Find */</a:t>
            </a:r>
          </a:p>
        </p:txBody>
      </p:sp>
      <p:grpSp>
        <p:nvGrpSpPr>
          <p:cNvPr id="20485" name="Group 6"/>
          <p:cNvGrpSpPr>
            <a:grpSpLocks/>
          </p:cNvGrpSpPr>
          <p:nvPr/>
        </p:nvGrpSpPr>
        <p:grpSpPr bwMode="auto">
          <a:xfrm>
            <a:off x="6624638" y="1841500"/>
            <a:ext cx="488950" cy="515938"/>
            <a:chOff x="5357612" y="1390587"/>
            <a:chExt cx="566670" cy="528365"/>
          </a:xfrm>
        </p:grpSpPr>
        <p:sp>
          <p:nvSpPr>
            <p:cNvPr id="48" name="Oval 4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50" name="TextBox 49"/>
            <p:cNvSpPr txBox="1"/>
            <p:nvPr/>
          </p:nvSpPr>
          <p:spPr>
            <a:xfrm>
              <a:off x="5456963" y="1390587"/>
              <a:ext cx="396084" cy="472785"/>
            </a:xfrm>
            <a:prstGeom prst="rect">
              <a:avLst/>
            </a:prstGeom>
            <a:noFill/>
          </p:spPr>
          <p:txBody>
            <a:bodyPr wrap="none">
              <a:spAutoFit/>
            </a:bodyPr>
            <a:lstStyle/>
            <a:p>
              <a:pPr>
                <a:defRPr/>
              </a:pPr>
              <a:r>
                <a:rPr lang="en-US" sz="2400" dirty="0"/>
                <a:t>a</a:t>
              </a:r>
            </a:p>
          </p:txBody>
        </p:sp>
      </p:grpSp>
      <p:grpSp>
        <p:nvGrpSpPr>
          <p:cNvPr id="20486" name="Group 13"/>
          <p:cNvGrpSpPr>
            <a:grpSpLocks/>
          </p:cNvGrpSpPr>
          <p:nvPr/>
        </p:nvGrpSpPr>
        <p:grpSpPr bwMode="auto">
          <a:xfrm>
            <a:off x="5980113" y="2717800"/>
            <a:ext cx="488950" cy="501650"/>
            <a:chOff x="5357612" y="1350962"/>
            <a:chExt cx="566670" cy="515155"/>
          </a:xfrm>
        </p:grpSpPr>
        <p:sp>
          <p:nvSpPr>
            <p:cNvPr id="62" name="Oval 61"/>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3" name="TextBox 62"/>
            <p:cNvSpPr txBox="1"/>
            <p:nvPr/>
          </p:nvSpPr>
          <p:spPr>
            <a:xfrm>
              <a:off x="5456963" y="1390088"/>
              <a:ext cx="425002" cy="474400"/>
            </a:xfrm>
            <a:prstGeom prst="rect">
              <a:avLst/>
            </a:prstGeom>
            <a:noFill/>
          </p:spPr>
          <p:txBody>
            <a:bodyPr wrap="none">
              <a:spAutoFit/>
            </a:bodyPr>
            <a:lstStyle/>
            <a:p>
              <a:pPr>
                <a:defRPr/>
              </a:pPr>
              <a:r>
                <a:rPr lang="en-US" sz="2400" dirty="0"/>
                <a:t>b</a:t>
              </a:r>
            </a:p>
          </p:txBody>
        </p:sp>
      </p:grpSp>
      <p:grpSp>
        <p:nvGrpSpPr>
          <p:cNvPr id="20487" name="Group 16"/>
          <p:cNvGrpSpPr>
            <a:grpSpLocks/>
          </p:cNvGrpSpPr>
          <p:nvPr/>
        </p:nvGrpSpPr>
        <p:grpSpPr bwMode="auto">
          <a:xfrm>
            <a:off x="6637338" y="2692400"/>
            <a:ext cx="488950" cy="514350"/>
            <a:chOff x="5357612" y="1390587"/>
            <a:chExt cx="566670" cy="528365"/>
          </a:xfrm>
        </p:grpSpPr>
        <p:sp>
          <p:nvSpPr>
            <p:cNvPr id="65" name="Oval 6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6" name="TextBox 65"/>
            <p:cNvSpPr txBox="1"/>
            <p:nvPr/>
          </p:nvSpPr>
          <p:spPr>
            <a:xfrm>
              <a:off x="5456963" y="1390587"/>
              <a:ext cx="423163" cy="472919"/>
            </a:xfrm>
            <a:prstGeom prst="rect">
              <a:avLst/>
            </a:prstGeom>
            <a:noFill/>
          </p:spPr>
          <p:txBody>
            <a:bodyPr wrap="none">
              <a:spAutoFit/>
            </a:bodyPr>
            <a:lstStyle/>
            <a:p>
              <a:pPr>
                <a:defRPr/>
              </a:pPr>
              <a:r>
                <a:rPr lang="en-US" sz="2400" dirty="0"/>
                <a:t>d</a:t>
              </a:r>
            </a:p>
          </p:txBody>
        </p:sp>
      </p:grpSp>
      <p:grpSp>
        <p:nvGrpSpPr>
          <p:cNvPr id="20488" name="Group 22"/>
          <p:cNvGrpSpPr>
            <a:grpSpLocks/>
          </p:cNvGrpSpPr>
          <p:nvPr/>
        </p:nvGrpSpPr>
        <p:grpSpPr bwMode="auto">
          <a:xfrm>
            <a:off x="5915025" y="3619500"/>
            <a:ext cx="490538" cy="514350"/>
            <a:chOff x="5357612" y="1390587"/>
            <a:chExt cx="566670" cy="528365"/>
          </a:xfrm>
        </p:grpSpPr>
        <p:sp>
          <p:nvSpPr>
            <p:cNvPr id="68" name="Oval 67"/>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9" name="TextBox 68"/>
            <p:cNvSpPr txBox="1"/>
            <p:nvPr/>
          </p:nvSpPr>
          <p:spPr>
            <a:xfrm>
              <a:off x="5456642" y="1390587"/>
              <a:ext cx="408956" cy="472919"/>
            </a:xfrm>
            <a:prstGeom prst="rect">
              <a:avLst/>
            </a:prstGeom>
            <a:noFill/>
          </p:spPr>
          <p:txBody>
            <a:bodyPr wrap="none">
              <a:spAutoFit/>
            </a:bodyPr>
            <a:lstStyle/>
            <a:p>
              <a:pPr>
                <a:defRPr/>
              </a:pPr>
              <a:r>
                <a:rPr lang="en-US" sz="2400" dirty="0"/>
                <a:t>e</a:t>
              </a:r>
            </a:p>
          </p:txBody>
        </p:sp>
      </p:grpSp>
      <p:grpSp>
        <p:nvGrpSpPr>
          <p:cNvPr id="20489" name="Group 25"/>
          <p:cNvGrpSpPr>
            <a:grpSpLocks/>
          </p:cNvGrpSpPr>
          <p:nvPr/>
        </p:nvGrpSpPr>
        <p:grpSpPr bwMode="auto">
          <a:xfrm>
            <a:off x="7680325" y="1841500"/>
            <a:ext cx="488950" cy="515938"/>
            <a:chOff x="5357612" y="1390587"/>
            <a:chExt cx="566670" cy="528365"/>
          </a:xfrm>
        </p:grpSpPr>
        <p:sp>
          <p:nvSpPr>
            <p:cNvPr id="71" name="Oval 70"/>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2" name="TextBox 71"/>
            <p:cNvSpPr txBox="1"/>
            <p:nvPr/>
          </p:nvSpPr>
          <p:spPr>
            <a:xfrm>
              <a:off x="5456963" y="1390587"/>
              <a:ext cx="397405" cy="473090"/>
            </a:xfrm>
            <a:prstGeom prst="rect">
              <a:avLst/>
            </a:prstGeom>
            <a:noFill/>
          </p:spPr>
          <p:txBody>
            <a:bodyPr wrap="none">
              <a:spAutoFit/>
            </a:bodyPr>
            <a:lstStyle/>
            <a:p>
              <a:pPr>
                <a:defRPr/>
              </a:pPr>
              <a:r>
                <a:rPr lang="en-US" sz="2400" dirty="0"/>
                <a:t>c</a:t>
              </a:r>
            </a:p>
          </p:txBody>
        </p:sp>
      </p:grpSp>
      <p:grpSp>
        <p:nvGrpSpPr>
          <p:cNvPr id="20490" name="Group 28"/>
          <p:cNvGrpSpPr>
            <a:grpSpLocks/>
          </p:cNvGrpSpPr>
          <p:nvPr/>
        </p:nvGrpSpPr>
        <p:grpSpPr bwMode="auto">
          <a:xfrm>
            <a:off x="7693025" y="2705100"/>
            <a:ext cx="488950" cy="514350"/>
            <a:chOff x="5357612" y="1390587"/>
            <a:chExt cx="566670" cy="528365"/>
          </a:xfrm>
        </p:grpSpPr>
        <p:sp>
          <p:nvSpPr>
            <p:cNvPr id="74" name="Oval 73"/>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5" name="TextBox 74"/>
            <p:cNvSpPr txBox="1"/>
            <p:nvPr/>
          </p:nvSpPr>
          <p:spPr>
            <a:xfrm>
              <a:off x="5456963" y="1390587"/>
              <a:ext cx="395566" cy="472919"/>
            </a:xfrm>
            <a:prstGeom prst="rect">
              <a:avLst/>
            </a:prstGeom>
            <a:noFill/>
          </p:spPr>
          <p:txBody>
            <a:bodyPr wrap="none">
              <a:spAutoFit/>
            </a:bodyPr>
            <a:lstStyle/>
            <a:p>
              <a:pPr>
                <a:defRPr/>
              </a:pPr>
              <a:r>
                <a:rPr lang="en-US" sz="2400" dirty="0"/>
                <a:t>f</a:t>
              </a:r>
            </a:p>
          </p:txBody>
        </p:sp>
      </p:grpSp>
      <p:grpSp>
        <p:nvGrpSpPr>
          <p:cNvPr id="20491" name="Group 31"/>
          <p:cNvGrpSpPr>
            <a:grpSpLocks/>
          </p:cNvGrpSpPr>
          <p:nvPr/>
        </p:nvGrpSpPr>
        <p:grpSpPr bwMode="auto">
          <a:xfrm>
            <a:off x="8697913" y="1828800"/>
            <a:ext cx="488950" cy="515938"/>
            <a:chOff x="5357612" y="1390587"/>
            <a:chExt cx="566670" cy="528365"/>
          </a:xfrm>
        </p:grpSpPr>
        <p:sp>
          <p:nvSpPr>
            <p:cNvPr id="77" name="Oval 76"/>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8" name="TextBox 77"/>
            <p:cNvSpPr txBox="1"/>
            <p:nvPr/>
          </p:nvSpPr>
          <p:spPr>
            <a:xfrm>
              <a:off x="5456963" y="1390587"/>
              <a:ext cx="402924" cy="473090"/>
            </a:xfrm>
            <a:prstGeom prst="rect">
              <a:avLst/>
            </a:prstGeom>
            <a:noFill/>
          </p:spPr>
          <p:txBody>
            <a:bodyPr wrap="none">
              <a:spAutoFit/>
            </a:bodyPr>
            <a:lstStyle/>
            <a:p>
              <a:pPr>
                <a:defRPr/>
              </a:pPr>
              <a:r>
                <a:rPr lang="en-US" sz="2400" dirty="0"/>
                <a:t>g</a:t>
              </a:r>
            </a:p>
          </p:txBody>
        </p:sp>
      </p:grpSp>
      <p:cxnSp>
        <p:nvCxnSpPr>
          <p:cNvPr id="20492" name="Straight Arrow Connector 78"/>
          <p:cNvCxnSpPr>
            <a:cxnSpLocks noChangeShapeType="1"/>
          </p:cNvCxnSpPr>
          <p:nvPr/>
        </p:nvCxnSpPr>
        <p:spPr bwMode="auto">
          <a:xfrm rot="5400000" flipH="1" flipV="1">
            <a:off x="6313488" y="2347913"/>
            <a:ext cx="447675" cy="3175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3" name="Straight Arrow Connector 79"/>
          <p:cNvCxnSpPr>
            <a:cxnSpLocks noChangeShapeType="1"/>
          </p:cNvCxnSpPr>
          <p:nvPr/>
        </p:nvCxnSpPr>
        <p:spPr bwMode="auto">
          <a:xfrm rot="16200000" flipV="1">
            <a:off x="6702426" y="2524126"/>
            <a:ext cx="3349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4" name="Straight Arrow Connector 80"/>
          <p:cNvCxnSpPr>
            <a:cxnSpLocks noChangeShapeType="1"/>
          </p:cNvCxnSpPr>
          <p:nvPr/>
        </p:nvCxnSpPr>
        <p:spPr bwMode="auto">
          <a:xfrm rot="16200000" flipV="1">
            <a:off x="6006307" y="3437732"/>
            <a:ext cx="438150"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5" name="Straight Arrow Connector 81"/>
          <p:cNvCxnSpPr>
            <a:cxnSpLocks noChangeShapeType="1"/>
          </p:cNvCxnSpPr>
          <p:nvPr/>
        </p:nvCxnSpPr>
        <p:spPr bwMode="auto">
          <a:xfrm rot="16200000" flipV="1">
            <a:off x="7751763" y="25304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6" name="Straight Arrow Connector 82"/>
          <p:cNvCxnSpPr>
            <a:cxnSpLocks noChangeShapeType="1"/>
          </p:cNvCxnSpPr>
          <p:nvPr/>
        </p:nvCxnSpPr>
        <p:spPr bwMode="auto">
          <a:xfrm rot="16200000" flipV="1">
            <a:off x="6696076" y="16795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7" name="Straight Arrow Connector 83"/>
          <p:cNvCxnSpPr>
            <a:cxnSpLocks noChangeShapeType="1"/>
          </p:cNvCxnSpPr>
          <p:nvPr/>
        </p:nvCxnSpPr>
        <p:spPr bwMode="auto">
          <a:xfrm rot="16200000" flipV="1">
            <a:off x="7751763" y="16795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8" name="Straight Arrow Connector 84"/>
          <p:cNvCxnSpPr>
            <a:cxnSpLocks noChangeShapeType="1"/>
          </p:cNvCxnSpPr>
          <p:nvPr/>
        </p:nvCxnSpPr>
        <p:spPr bwMode="auto">
          <a:xfrm rot="16200000" flipV="1">
            <a:off x="8678863" y="16668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6" name="TextBox 85"/>
          <p:cNvSpPr txBox="1"/>
          <p:nvPr/>
        </p:nvSpPr>
        <p:spPr>
          <a:xfrm>
            <a:off x="6494464" y="1133475"/>
            <a:ext cx="801687" cy="369888"/>
          </a:xfrm>
          <a:prstGeom prst="rect">
            <a:avLst/>
          </a:prstGeom>
          <a:noFill/>
        </p:spPr>
        <p:txBody>
          <a:bodyPr wrap="none">
            <a:spAutoFit/>
          </a:bodyPr>
          <a:lstStyle/>
          <a:p>
            <a:pPr>
              <a:defRPr/>
            </a:pPr>
            <a:r>
              <a:rPr lang="en-US" dirty="0"/>
              <a:t>NULL</a:t>
            </a:r>
          </a:p>
        </p:txBody>
      </p:sp>
      <p:sp>
        <p:nvSpPr>
          <p:cNvPr id="87" name="TextBox 86"/>
          <p:cNvSpPr txBox="1"/>
          <p:nvPr/>
        </p:nvSpPr>
        <p:spPr>
          <a:xfrm>
            <a:off x="7512050" y="1120775"/>
            <a:ext cx="800100" cy="368300"/>
          </a:xfrm>
          <a:prstGeom prst="rect">
            <a:avLst/>
          </a:prstGeom>
          <a:noFill/>
        </p:spPr>
        <p:txBody>
          <a:bodyPr wrap="none">
            <a:spAutoFit/>
          </a:bodyPr>
          <a:lstStyle/>
          <a:p>
            <a:pPr>
              <a:defRPr/>
            </a:pPr>
            <a:r>
              <a:rPr lang="en-US" dirty="0"/>
              <a:t>NULL</a:t>
            </a:r>
          </a:p>
        </p:txBody>
      </p:sp>
      <p:sp>
        <p:nvSpPr>
          <p:cNvPr id="88" name="TextBox 87"/>
          <p:cNvSpPr txBox="1"/>
          <p:nvPr/>
        </p:nvSpPr>
        <p:spPr>
          <a:xfrm>
            <a:off x="8582025" y="1133475"/>
            <a:ext cx="800100" cy="369888"/>
          </a:xfrm>
          <a:prstGeom prst="rect">
            <a:avLst/>
          </a:prstGeom>
          <a:noFill/>
        </p:spPr>
        <p:txBody>
          <a:bodyPr wrap="none">
            <a:spAutoFit/>
          </a:bodyPr>
          <a:lstStyle/>
          <a:p>
            <a:pPr>
              <a:defRPr/>
            </a:pPr>
            <a:r>
              <a:rPr lang="en-US" dirty="0"/>
              <a:t>NULL</a:t>
            </a:r>
          </a:p>
        </p:txBody>
      </p:sp>
      <p:sp>
        <p:nvSpPr>
          <p:cNvPr id="89" name="TextBox 88"/>
          <p:cNvSpPr txBox="1"/>
          <p:nvPr/>
        </p:nvSpPr>
        <p:spPr>
          <a:xfrm>
            <a:off x="5710239" y="4237038"/>
            <a:ext cx="1627187" cy="461962"/>
          </a:xfrm>
          <a:prstGeom prst="rect">
            <a:avLst/>
          </a:prstGeom>
          <a:noFill/>
        </p:spPr>
        <p:txBody>
          <a:bodyPr wrap="none">
            <a:spAutoFit/>
          </a:bodyPr>
          <a:lstStyle/>
          <a:p>
            <a:pPr>
              <a:defRPr/>
            </a:pPr>
            <a:r>
              <a:rPr lang="en-US" sz="2400" dirty="0"/>
              <a:t>{a, b, d, e}</a:t>
            </a:r>
          </a:p>
        </p:txBody>
      </p:sp>
      <p:sp>
        <p:nvSpPr>
          <p:cNvPr id="90" name="TextBox 89"/>
          <p:cNvSpPr txBox="1"/>
          <p:nvPr/>
        </p:nvSpPr>
        <p:spPr>
          <a:xfrm>
            <a:off x="7539038" y="3322638"/>
            <a:ext cx="900112" cy="461962"/>
          </a:xfrm>
          <a:prstGeom prst="rect">
            <a:avLst/>
          </a:prstGeom>
          <a:noFill/>
        </p:spPr>
        <p:txBody>
          <a:bodyPr wrap="none">
            <a:spAutoFit/>
          </a:bodyPr>
          <a:lstStyle/>
          <a:p>
            <a:pPr>
              <a:defRPr/>
            </a:pPr>
            <a:r>
              <a:rPr lang="en-US" sz="2400" dirty="0"/>
              <a:t>{c, f}</a:t>
            </a:r>
          </a:p>
        </p:txBody>
      </p:sp>
      <p:sp>
        <p:nvSpPr>
          <p:cNvPr id="91" name="TextBox 90"/>
          <p:cNvSpPr txBox="1"/>
          <p:nvPr/>
        </p:nvSpPr>
        <p:spPr>
          <a:xfrm>
            <a:off x="8672514" y="2536826"/>
            <a:ext cx="585787" cy="461963"/>
          </a:xfrm>
          <a:prstGeom prst="rect">
            <a:avLst/>
          </a:prstGeom>
          <a:noFill/>
        </p:spPr>
        <p:txBody>
          <a:bodyPr wrap="none">
            <a:spAutoFit/>
          </a:bodyPr>
          <a:lstStyle/>
          <a:p>
            <a:pPr>
              <a:defRPr/>
            </a:pPr>
            <a:r>
              <a:rPr lang="en-US" sz="2400" dirty="0"/>
              <a:t>{g}</a:t>
            </a:r>
          </a:p>
        </p:txBody>
      </p:sp>
      <p:grpSp>
        <p:nvGrpSpPr>
          <p:cNvPr id="20505" name="Group 25"/>
          <p:cNvGrpSpPr>
            <a:grpSpLocks/>
          </p:cNvGrpSpPr>
          <p:nvPr/>
        </p:nvGrpSpPr>
        <p:grpSpPr bwMode="auto">
          <a:xfrm>
            <a:off x="9766300" y="1841500"/>
            <a:ext cx="488950" cy="515938"/>
            <a:chOff x="5357612" y="1390587"/>
            <a:chExt cx="566670" cy="528365"/>
          </a:xfrm>
        </p:grpSpPr>
        <p:sp>
          <p:nvSpPr>
            <p:cNvPr id="93" name="Oval 92"/>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4" name="TextBox 93"/>
            <p:cNvSpPr txBox="1"/>
            <p:nvPr/>
          </p:nvSpPr>
          <p:spPr>
            <a:xfrm>
              <a:off x="5456963" y="1390587"/>
              <a:ext cx="419483" cy="473090"/>
            </a:xfrm>
            <a:prstGeom prst="rect">
              <a:avLst/>
            </a:prstGeom>
            <a:noFill/>
          </p:spPr>
          <p:txBody>
            <a:bodyPr wrap="none">
              <a:spAutoFit/>
            </a:bodyPr>
            <a:lstStyle/>
            <a:p>
              <a:pPr>
                <a:defRPr/>
              </a:pPr>
              <a:r>
                <a:rPr lang="en-US" sz="2400" dirty="0"/>
                <a:t>h</a:t>
              </a:r>
            </a:p>
          </p:txBody>
        </p:sp>
      </p:grpSp>
      <p:grpSp>
        <p:nvGrpSpPr>
          <p:cNvPr id="20506" name="Group 28"/>
          <p:cNvGrpSpPr>
            <a:grpSpLocks/>
          </p:cNvGrpSpPr>
          <p:nvPr/>
        </p:nvGrpSpPr>
        <p:grpSpPr bwMode="auto">
          <a:xfrm>
            <a:off x="9779000" y="2705100"/>
            <a:ext cx="490538" cy="514350"/>
            <a:chOff x="5357612" y="1390587"/>
            <a:chExt cx="566670" cy="528365"/>
          </a:xfrm>
        </p:grpSpPr>
        <p:sp>
          <p:nvSpPr>
            <p:cNvPr id="96" name="Oval 9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7" name="TextBox 96"/>
            <p:cNvSpPr txBox="1"/>
            <p:nvPr/>
          </p:nvSpPr>
          <p:spPr>
            <a:xfrm>
              <a:off x="5456642" y="1390587"/>
              <a:ext cx="313594" cy="472919"/>
            </a:xfrm>
            <a:prstGeom prst="rect">
              <a:avLst/>
            </a:prstGeom>
            <a:noFill/>
          </p:spPr>
          <p:txBody>
            <a:bodyPr wrap="none">
              <a:spAutoFit/>
            </a:bodyPr>
            <a:lstStyle/>
            <a:p>
              <a:pPr>
                <a:defRPr/>
              </a:pPr>
              <a:r>
                <a:rPr lang="en-US" sz="2400" dirty="0" err="1"/>
                <a:t>i</a:t>
              </a:r>
              <a:endParaRPr lang="en-US" sz="2400" dirty="0"/>
            </a:p>
          </p:txBody>
        </p:sp>
      </p:grpSp>
      <p:cxnSp>
        <p:nvCxnSpPr>
          <p:cNvPr id="20507" name="Straight Arrow Connector 97"/>
          <p:cNvCxnSpPr>
            <a:cxnSpLocks noChangeShapeType="1"/>
          </p:cNvCxnSpPr>
          <p:nvPr/>
        </p:nvCxnSpPr>
        <p:spPr bwMode="auto">
          <a:xfrm rot="16200000" flipV="1">
            <a:off x="9837738" y="25304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08" name="Straight Arrow Connector 98"/>
          <p:cNvCxnSpPr>
            <a:cxnSpLocks noChangeShapeType="1"/>
          </p:cNvCxnSpPr>
          <p:nvPr/>
        </p:nvCxnSpPr>
        <p:spPr bwMode="auto">
          <a:xfrm rot="16200000" flipV="1">
            <a:off x="9837738" y="16795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0" name="TextBox 99"/>
          <p:cNvSpPr txBox="1"/>
          <p:nvPr/>
        </p:nvSpPr>
        <p:spPr>
          <a:xfrm>
            <a:off x="9599613" y="1120775"/>
            <a:ext cx="800100" cy="368300"/>
          </a:xfrm>
          <a:prstGeom prst="rect">
            <a:avLst/>
          </a:prstGeom>
          <a:noFill/>
        </p:spPr>
        <p:txBody>
          <a:bodyPr wrap="none">
            <a:spAutoFit/>
          </a:bodyPr>
          <a:lstStyle/>
          <a:p>
            <a:pPr>
              <a:defRPr/>
            </a:pPr>
            <a:r>
              <a:rPr lang="en-US" dirty="0"/>
              <a:t>NULL</a:t>
            </a:r>
          </a:p>
        </p:txBody>
      </p:sp>
      <p:sp>
        <p:nvSpPr>
          <p:cNvPr id="101" name="TextBox 100"/>
          <p:cNvSpPr txBox="1"/>
          <p:nvPr/>
        </p:nvSpPr>
        <p:spPr>
          <a:xfrm>
            <a:off x="9547225" y="3297238"/>
            <a:ext cx="850900" cy="461962"/>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20511" name="Down Arrow 101"/>
          <p:cNvSpPr>
            <a:spLocks noChangeArrowheads="1"/>
          </p:cNvSpPr>
          <p:nvPr/>
        </p:nvSpPr>
        <p:spPr bwMode="auto">
          <a:xfrm>
            <a:off x="7859713" y="4121151"/>
            <a:ext cx="425450" cy="849313"/>
          </a:xfrm>
          <a:prstGeom prst="downArrow">
            <a:avLst>
              <a:gd name="adj1" fmla="val 50000"/>
              <a:gd name="adj2" fmla="val 4990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20512" name="Group 69"/>
          <p:cNvGrpSpPr>
            <a:grpSpLocks/>
          </p:cNvGrpSpPr>
          <p:nvPr/>
        </p:nvGrpSpPr>
        <p:grpSpPr bwMode="auto">
          <a:xfrm>
            <a:off x="5280026" y="4959350"/>
            <a:ext cx="682625" cy="927100"/>
            <a:chOff x="2176530" y="4906852"/>
            <a:chExt cx="682580" cy="927278"/>
          </a:xfrm>
        </p:grpSpPr>
        <p:sp>
          <p:nvSpPr>
            <p:cNvPr id="104" name="Rectangle 103"/>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5" name="TextBox 104"/>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106" name="TextBox 105"/>
            <p:cNvSpPr txBox="1"/>
            <p:nvPr/>
          </p:nvSpPr>
          <p:spPr>
            <a:xfrm>
              <a:off x="2241614" y="4906852"/>
              <a:ext cx="614322" cy="369959"/>
            </a:xfrm>
            <a:prstGeom prst="rect">
              <a:avLst/>
            </a:prstGeom>
            <a:noFill/>
          </p:spPr>
          <p:txBody>
            <a:bodyPr wrap="none">
              <a:spAutoFit/>
            </a:bodyPr>
            <a:lstStyle/>
            <a:p>
              <a:pPr>
                <a:defRPr/>
              </a:pPr>
              <a:r>
                <a:rPr lang="en-US" dirty="0"/>
                <a:t>0(a)</a:t>
              </a:r>
            </a:p>
          </p:txBody>
        </p:sp>
      </p:grpSp>
      <p:grpSp>
        <p:nvGrpSpPr>
          <p:cNvPr id="20513" name="Group 70"/>
          <p:cNvGrpSpPr>
            <a:grpSpLocks/>
          </p:cNvGrpSpPr>
          <p:nvPr/>
        </p:nvGrpSpPr>
        <p:grpSpPr bwMode="auto">
          <a:xfrm>
            <a:off x="5962651" y="4959350"/>
            <a:ext cx="682625" cy="927100"/>
            <a:chOff x="2176530" y="4906852"/>
            <a:chExt cx="682580" cy="927278"/>
          </a:xfrm>
        </p:grpSpPr>
        <p:sp>
          <p:nvSpPr>
            <p:cNvPr id="108" name="Rectangle 107"/>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9" name="TextBox 108"/>
            <p:cNvSpPr txBox="1"/>
            <p:nvPr/>
          </p:nvSpPr>
          <p:spPr>
            <a:xfrm>
              <a:off x="2370192" y="5357789"/>
              <a:ext cx="325417" cy="368371"/>
            </a:xfrm>
            <a:prstGeom prst="rect">
              <a:avLst/>
            </a:prstGeom>
            <a:noFill/>
          </p:spPr>
          <p:txBody>
            <a:bodyPr wrap="none">
              <a:spAutoFit/>
            </a:bodyPr>
            <a:lstStyle/>
            <a:p>
              <a:pPr>
                <a:defRPr/>
              </a:pPr>
              <a:r>
                <a:rPr lang="en-US" dirty="0"/>
                <a:t>0</a:t>
              </a:r>
            </a:p>
          </p:txBody>
        </p:sp>
        <p:sp>
          <p:nvSpPr>
            <p:cNvPr id="110" name="TextBox 109"/>
            <p:cNvSpPr txBox="1"/>
            <p:nvPr/>
          </p:nvSpPr>
          <p:spPr>
            <a:xfrm>
              <a:off x="2241614" y="4906852"/>
              <a:ext cx="593686" cy="369959"/>
            </a:xfrm>
            <a:prstGeom prst="rect">
              <a:avLst/>
            </a:prstGeom>
            <a:noFill/>
          </p:spPr>
          <p:txBody>
            <a:bodyPr wrap="none">
              <a:spAutoFit/>
            </a:bodyPr>
            <a:lstStyle/>
            <a:p>
              <a:pPr>
                <a:defRPr/>
              </a:pPr>
              <a:r>
                <a:rPr lang="en-US" dirty="0"/>
                <a:t>1(b)</a:t>
              </a:r>
            </a:p>
          </p:txBody>
        </p:sp>
      </p:grpSp>
      <p:grpSp>
        <p:nvGrpSpPr>
          <p:cNvPr id="20514" name="Group 74"/>
          <p:cNvGrpSpPr>
            <a:grpSpLocks/>
          </p:cNvGrpSpPr>
          <p:nvPr/>
        </p:nvGrpSpPr>
        <p:grpSpPr bwMode="auto">
          <a:xfrm>
            <a:off x="6645276" y="4959350"/>
            <a:ext cx="682625" cy="927100"/>
            <a:chOff x="2176530" y="4906852"/>
            <a:chExt cx="682580" cy="927278"/>
          </a:xfrm>
        </p:grpSpPr>
        <p:sp>
          <p:nvSpPr>
            <p:cNvPr id="112" name="Rectangle 111"/>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3" name="TextBox 112"/>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114" name="TextBox 113"/>
            <p:cNvSpPr txBox="1"/>
            <p:nvPr/>
          </p:nvSpPr>
          <p:spPr>
            <a:xfrm>
              <a:off x="2241614" y="4906852"/>
              <a:ext cx="614322" cy="369959"/>
            </a:xfrm>
            <a:prstGeom prst="rect">
              <a:avLst/>
            </a:prstGeom>
            <a:noFill/>
          </p:spPr>
          <p:txBody>
            <a:bodyPr wrap="none">
              <a:spAutoFit/>
            </a:bodyPr>
            <a:lstStyle/>
            <a:p>
              <a:pPr>
                <a:defRPr/>
              </a:pPr>
              <a:r>
                <a:rPr lang="en-US" dirty="0"/>
                <a:t>2(c)</a:t>
              </a:r>
            </a:p>
          </p:txBody>
        </p:sp>
      </p:grpSp>
      <p:grpSp>
        <p:nvGrpSpPr>
          <p:cNvPr id="20515" name="Group 78"/>
          <p:cNvGrpSpPr>
            <a:grpSpLocks/>
          </p:cNvGrpSpPr>
          <p:nvPr/>
        </p:nvGrpSpPr>
        <p:grpSpPr bwMode="auto">
          <a:xfrm>
            <a:off x="7327901" y="4959350"/>
            <a:ext cx="696913" cy="927100"/>
            <a:chOff x="2176530" y="4906852"/>
            <a:chExt cx="696299" cy="927278"/>
          </a:xfrm>
        </p:grpSpPr>
        <p:sp>
          <p:nvSpPr>
            <p:cNvPr id="116" name="Rectangle 115"/>
            <p:cNvSpPr/>
            <p:nvPr/>
          </p:nvSpPr>
          <p:spPr bwMode="auto">
            <a:xfrm>
              <a:off x="2176530" y="5279987"/>
              <a:ext cx="682024"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7" name="TextBox 116"/>
            <p:cNvSpPr txBox="1"/>
            <p:nvPr/>
          </p:nvSpPr>
          <p:spPr>
            <a:xfrm>
              <a:off x="2382723" y="5357789"/>
              <a:ext cx="325151" cy="368371"/>
            </a:xfrm>
            <a:prstGeom prst="rect">
              <a:avLst/>
            </a:prstGeom>
            <a:noFill/>
          </p:spPr>
          <p:txBody>
            <a:bodyPr wrap="none">
              <a:spAutoFit/>
            </a:bodyPr>
            <a:lstStyle/>
            <a:p>
              <a:pPr>
                <a:defRPr/>
              </a:pPr>
              <a:r>
                <a:rPr lang="en-US" dirty="0"/>
                <a:t>0</a:t>
              </a:r>
            </a:p>
          </p:txBody>
        </p:sp>
        <p:sp>
          <p:nvSpPr>
            <p:cNvPr id="118" name="TextBox 117"/>
            <p:cNvSpPr txBox="1"/>
            <p:nvPr/>
          </p:nvSpPr>
          <p:spPr>
            <a:xfrm>
              <a:off x="2241561" y="4906852"/>
              <a:ext cx="631268" cy="369959"/>
            </a:xfrm>
            <a:prstGeom prst="rect">
              <a:avLst/>
            </a:prstGeom>
            <a:noFill/>
          </p:spPr>
          <p:txBody>
            <a:bodyPr wrap="none">
              <a:spAutoFit/>
            </a:bodyPr>
            <a:lstStyle/>
            <a:p>
              <a:pPr>
                <a:defRPr/>
              </a:pPr>
              <a:r>
                <a:rPr lang="en-US" dirty="0"/>
                <a:t>3(d)</a:t>
              </a:r>
            </a:p>
          </p:txBody>
        </p:sp>
      </p:grpSp>
      <p:grpSp>
        <p:nvGrpSpPr>
          <p:cNvPr id="20516" name="Group 82"/>
          <p:cNvGrpSpPr>
            <a:grpSpLocks/>
          </p:cNvGrpSpPr>
          <p:nvPr/>
        </p:nvGrpSpPr>
        <p:grpSpPr bwMode="auto">
          <a:xfrm>
            <a:off x="8010525" y="4959350"/>
            <a:ext cx="687388" cy="927100"/>
            <a:chOff x="2176530" y="4906852"/>
            <a:chExt cx="686681" cy="927278"/>
          </a:xfrm>
        </p:grpSpPr>
        <p:sp>
          <p:nvSpPr>
            <p:cNvPr id="120" name="Rectangle 119"/>
            <p:cNvSpPr/>
            <p:nvPr/>
          </p:nvSpPr>
          <p:spPr bwMode="auto">
            <a:xfrm>
              <a:off x="2176530" y="5279987"/>
              <a:ext cx="681923"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1" name="TextBox 120"/>
            <p:cNvSpPr txBox="1"/>
            <p:nvPr/>
          </p:nvSpPr>
          <p:spPr>
            <a:xfrm>
              <a:off x="2370006" y="5357789"/>
              <a:ext cx="288628" cy="368371"/>
            </a:xfrm>
            <a:prstGeom prst="rect">
              <a:avLst/>
            </a:prstGeom>
            <a:noFill/>
          </p:spPr>
          <p:txBody>
            <a:bodyPr wrap="none">
              <a:spAutoFit/>
            </a:bodyPr>
            <a:lstStyle/>
            <a:p>
              <a:pPr>
                <a:defRPr/>
              </a:pPr>
              <a:r>
                <a:rPr lang="en-US" dirty="0"/>
                <a:t>1</a:t>
              </a:r>
            </a:p>
          </p:txBody>
        </p:sp>
        <p:sp>
          <p:nvSpPr>
            <p:cNvPr id="122" name="TextBox 121"/>
            <p:cNvSpPr txBox="1"/>
            <p:nvPr/>
          </p:nvSpPr>
          <p:spPr>
            <a:xfrm>
              <a:off x="2241551" y="4906852"/>
              <a:ext cx="621660" cy="369959"/>
            </a:xfrm>
            <a:prstGeom prst="rect">
              <a:avLst/>
            </a:prstGeom>
            <a:noFill/>
          </p:spPr>
          <p:txBody>
            <a:bodyPr wrap="none">
              <a:spAutoFit/>
            </a:bodyPr>
            <a:lstStyle/>
            <a:p>
              <a:pPr>
                <a:defRPr/>
              </a:pPr>
              <a:r>
                <a:rPr lang="en-US" dirty="0"/>
                <a:t>4(e)</a:t>
              </a:r>
            </a:p>
          </p:txBody>
        </p:sp>
      </p:grpSp>
      <p:grpSp>
        <p:nvGrpSpPr>
          <p:cNvPr id="20517" name="Group 86"/>
          <p:cNvGrpSpPr>
            <a:grpSpLocks/>
          </p:cNvGrpSpPr>
          <p:nvPr/>
        </p:nvGrpSpPr>
        <p:grpSpPr bwMode="auto">
          <a:xfrm>
            <a:off x="8693151" y="4959350"/>
            <a:ext cx="682625" cy="927100"/>
            <a:chOff x="2176530" y="4906852"/>
            <a:chExt cx="682580" cy="927278"/>
          </a:xfrm>
        </p:grpSpPr>
        <p:sp>
          <p:nvSpPr>
            <p:cNvPr id="124" name="Rectangle 123"/>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5" name="TextBox 124"/>
            <p:cNvSpPr txBox="1"/>
            <p:nvPr/>
          </p:nvSpPr>
          <p:spPr>
            <a:xfrm>
              <a:off x="2370192" y="5357789"/>
              <a:ext cx="325417" cy="368371"/>
            </a:xfrm>
            <a:prstGeom prst="rect">
              <a:avLst/>
            </a:prstGeom>
            <a:noFill/>
          </p:spPr>
          <p:txBody>
            <a:bodyPr wrap="none">
              <a:spAutoFit/>
            </a:bodyPr>
            <a:lstStyle/>
            <a:p>
              <a:pPr>
                <a:defRPr/>
              </a:pPr>
              <a:r>
                <a:rPr lang="en-US" dirty="0"/>
                <a:t>2</a:t>
              </a:r>
            </a:p>
          </p:txBody>
        </p:sp>
        <p:sp>
          <p:nvSpPr>
            <p:cNvPr id="126" name="TextBox 125"/>
            <p:cNvSpPr txBox="1"/>
            <p:nvPr/>
          </p:nvSpPr>
          <p:spPr>
            <a:xfrm>
              <a:off x="2241614" y="4906852"/>
              <a:ext cx="612735" cy="369959"/>
            </a:xfrm>
            <a:prstGeom prst="rect">
              <a:avLst/>
            </a:prstGeom>
            <a:noFill/>
          </p:spPr>
          <p:txBody>
            <a:bodyPr wrap="none">
              <a:spAutoFit/>
            </a:bodyPr>
            <a:lstStyle/>
            <a:p>
              <a:pPr>
                <a:defRPr/>
              </a:pPr>
              <a:r>
                <a:rPr lang="en-US" dirty="0"/>
                <a:t>5(f)</a:t>
              </a:r>
            </a:p>
          </p:txBody>
        </p:sp>
      </p:grpSp>
      <p:grpSp>
        <p:nvGrpSpPr>
          <p:cNvPr id="20518" name="Group 90"/>
          <p:cNvGrpSpPr>
            <a:grpSpLocks/>
          </p:cNvGrpSpPr>
          <p:nvPr/>
        </p:nvGrpSpPr>
        <p:grpSpPr bwMode="auto">
          <a:xfrm>
            <a:off x="9375776" y="4959350"/>
            <a:ext cx="682625" cy="927100"/>
            <a:chOff x="2176530" y="4906852"/>
            <a:chExt cx="682580" cy="927278"/>
          </a:xfrm>
        </p:grpSpPr>
        <p:sp>
          <p:nvSpPr>
            <p:cNvPr id="128" name="Rectangle 127"/>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9" name="TextBox 128"/>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130" name="TextBox 129"/>
            <p:cNvSpPr txBox="1"/>
            <p:nvPr/>
          </p:nvSpPr>
          <p:spPr>
            <a:xfrm>
              <a:off x="2241614" y="4906852"/>
              <a:ext cx="617496" cy="369959"/>
            </a:xfrm>
            <a:prstGeom prst="rect">
              <a:avLst/>
            </a:prstGeom>
            <a:noFill/>
          </p:spPr>
          <p:txBody>
            <a:bodyPr wrap="none">
              <a:spAutoFit/>
            </a:bodyPr>
            <a:lstStyle/>
            <a:p>
              <a:pPr>
                <a:defRPr/>
              </a:pPr>
              <a:r>
                <a:rPr lang="en-US" dirty="0"/>
                <a:t>6(g)</a:t>
              </a:r>
            </a:p>
          </p:txBody>
        </p:sp>
      </p:grpSp>
      <p:grpSp>
        <p:nvGrpSpPr>
          <p:cNvPr id="20519" name="Group 94"/>
          <p:cNvGrpSpPr>
            <a:grpSpLocks/>
          </p:cNvGrpSpPr>
          <p:nvPr/>
        </p:nvGrpSpPr>
        <p:grpSpPr bwMode="auto">
          <a:xfrm>
            <a:off x="10058400" y="4959350"/>
            <a:ext cx="693738" cy="927100"/>
            <a:chOff x="2176530" y="4906852"/>
            <a:chExt cx="693093" cy="927278"/>
          </a:xfrm>
        </p:grpSpPr>
        <p:sp>
          <p:nvSpPr>
            <p:cNvPr id="132" name="Rectangle 131"/>
            <p:cNvSpPr/>
            <p:nvPr/>
          </p:nvSpPr>
          <p:spPr bwMode="auto">
            <a:xfrm>
              <a:off x="2176530" y="5279987"/>
              <a:ext cx="68199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3" name="TextBox 132"/>
            <p:cNvSpPr txBox="1"/>
            <p:nvPr/>
          </p:nvSpPr>
          <p:spPr>
            <a:xfrm>
              <a:off x="2317687" y="5357789"/>
              <a:ext cx="385403" cy="368371"/>
            </a:xfrm>
            <a:prstGeom prst="rect">
              <a:avLst/>
            </a:prstGeom>
            <a:noFill/>
          </p:spPr>
          <p:txBody>
            <a:bodyPr wrap="none">
              <a:spAutoFit/>
            </a:bodyPr>
            <a:lstStyle/>
            <a:p>
              <a:pPr>
                <a:defRPr/>
              </a:pPr>
              <a:r>
                <a:rPr lang="en-US" dirty="0">
                  <a:solidFill>
                    <a:schemeClr val="accent6"/>
                  </a:solidFill>
                </a:rPr>
                <a:t>-1</a:t>
              </a:r>
            </a:p>
          </p:txBody>
        </p:sp>
        <p:sp>
          <p:nvSpPr>
            <p:cNvPr id="134" name="TextBox 133"/>
            <p:cNvSpPr txBox="1"/>
            <p:nvPr/>
          </p:nvSpPr>
          <p:spPr>
            <a:xfrm>
              <a:off x="2241557" y="4906852"/>
              <a:ext cx="628066" cy="369959"/>
            </a:xfrm>
            <a:prstGeom prst="rect">
              <a:avLst/>
            </a:prstGeom>
            <a:noFill/>
          </p:spPr>
          <p:txBody>
            <a:bodyPr wrap="none">
              <a:spAutoFit/>
            </a:bodyPr>
            <a:lstStyle/>
            <a:p>
              <a:pPr>
                <a:defRPr/>
              </a:pPr>
              <a:r>
                <a:rPr lang="en-US" dirty="0"/>
                <a:t>7(h)</a:t>
              </a:r>
            </a:p>
          </p:txBody>
        </p:sp>
      </p:grpSp>
      <p:grpSp>
        <p:nvGrpSpPr>
          <p:cNvPr id="20520" name="Group 98"/>
          <p:cNvGrpSpPr>
            <a:grpSpLocks/>
          </p:cNvGrpSpPr>
          <p:nvPr/>
        </p:nvGrpSpPr>
        <p:grpSpPr bwMode="auto">
          <a:xfrm>
            <a:off x="10741026" y="4959350"/>
            <a:ext cx="682625" cy="927100"/>
            <a:chOff x="2176530" y="4906852"/>
            <a:chExt cx="682580" cy="927278"/>
          </a:xfrm>
        </p:grpSpPr>
        <p:sp>
          <p:nvSpPr>
            <p:cNvPr id="136" name="Rectangle 135"/>
            <p:cNvSpPr/>
            <p:nvPr/>
          </p:nvSpPr>
          <p:spPr bwMode="auto">
            <a:xfrm>
              <a:off x="2176530" y="5279987"/>
              <a:ext cx="682580" cy="554143"/>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7" name="TextBox 136"/>
            <p:cNvSpPr txBox="1"/>
            <p:nvPr/>
          </p:nvSpPr>
          <p:spPr>
            <a:xfrm>
              <a:off x="2382891" y="5357789"/>
              <a:ext cx="325417" cy="368371"/>
            </a:xfrm>
            <a:prstGeom prst="rect">
              <a:avLst/>
            </a:prstGeom>
            <a:noFill/>
          </p:spPr>
          <p:txBody>
            <a:bodyPr wrap="none">
              <a:spAutoFit/>
            </a:bodyPr>
            <a:lstStyle/>
            <a:p>
              <a:pPr>
                <a:defRPr/>
              </a:pPr>
              <a:r>
                <a:rPr lang="en-US" dirty="0"/>
                <a:t>7</a:t>
              </a:r>
            </a:p>
          </p:txBody>
        </p:sp>
        <p:sp>
          <p:nvSpPr>
            <p:cNvPr id="138" name="TextBox 137"/>
            <p:cNvSpPr txBox="1"/>
            <p:nvPr/>
          </p:nvSpPr>
          <p:spPr>
            <a:xfrm>
              <a:off x="2241614" y="4906852"/>
              <a:ext cx="558763" cy="369959"/>
            </a:xfrm>
            <a:prstGeom prst="rect">
              <a:avLst/>
            </a:prstGeom>
            <a:noFill/>
          </p:spPr>
          <p:txBody>
            <a:bodyPr wrap="none">
              <a:spAutoFit/>
            </a:bodyPr>
            <a:lstStyle/>
            <a:p>
              <a:pPr>
                <a:defRPr/>
              </a:pPr>
              <a:r>
                <a:rPr lang="en-US" dirty="0"/>
                <a:t>8(</a:t>
              </a:r>
              <a:r>
                <a:rPr lang="en-US" dirty="0" err="1"/>
                <a:t>i</a:t>
              </a:r>
              <a:r>
                <a:rPr lang="en-US" dirty="0"/>
                <a:t>)</a:t>
              </a:r>
            </a:p>
          </p:txBody>
        </p:sp>
      </p:grpSp>
      <p:sp>
        <p:nvSpPr>
          <p:cNvPr id="139" name="TextBox 138"/>
          <p:cNvSpPr txBox="1"/>
          <p:nvPr/>
        </p:nvSpPr>
        <p:spPr>
          <a:xfrm>
            <a:off x="3748088" y="5384801"/>
            <a:ext cx="1528762" cy="460375"/>
          </a:xfrm>
          <a:prstGeom prst="rect">
            <a:avLst/>
          </a:prstGeom>
          <a:noFill/>
        </p:spPr>
        <p:txBody>
          <a:bodyPr wrap="none">
            <a:spAutoFit/>
          </a:bodyPr>
          <a:lstStyle/>
          <a:p>
            <a:pPr>
              <a:defRPr/>
            </a:pPr>
            <a:r>
              <a:rPr lang="en-US" sz="2400" dirty="0"/>
              <a:t>Array </a:t>
            </a:r>
            <a:r>
              <a:rPr lang="en-US" sz="2400" dirty="0">
                <a:solidFill>
                  <a:srgbClr val="C00000"/>
                </a:solidFill>
              </a:rPr>
              <a:t>up:</a:t>
            </a:r>
          </a:p>
        </p:txBody>
      </p:sp>
      <p:sp>
        <p:nvSpPr>
          <p:cNvPr id="20522" name="Freeform 139"/>
          <p:cNvSpPr>
            <a:spLocks noChangeArrowheads="1"/>
          </p:cNvSpPr>
          <p:nvPr/>
        </p:nvSpPr>
        <p:spPr bwMode="auto">
          <a:xfrm>
            <a:off x="6426200" y="5911850"/>
            <a:ext cx="1854200" cy="463550"/>
          </a:xfrm>
          <a:custGeom>
            <a:avLst/>
            <a:gdLst>
              <a:gd name="T0" fmla="*/ 1157566 w 1983347"/>
              <a:gd name="T1" fmla="*/ 31659 h 414271"/>
              <a:gd name="T2" fmla="*/ 766700 w 1983347"/>
              <a:gd name="T3" fmla="*/ 1012996 h 414271"/>
              <a:gd name="T4" fmla="*/ 0 w 1983347"/>
              <a:gd name="T5" fmla="*/ 0 h 414271"/>
              <a:gd name="T6" fmla="*/ 0 60000 65536"/>
              <a:gd name="T7" fmla="*/ 0 60000 65536"/>
              <a:gd name="T8" fmla="*/ 0 60000 65536"/>
              <a:gd name="T9" fmla="*/ 0 w 1983347"/>
              <a:gd name="T10" fmla="*/ 0 h 414271"/>
              <a:gd name="T11" fmla="*/ 1983347 w 1983347"/>
              <a:gd name="T12" fmla="*/ 414271 h 414271"/>
            </a:gdLst>
            <a:ahLst/>
            <a:cxnLst>
              <a:cxn ang="T6">
                <a:pos x="T0" y="T1"/>
              </a:cxn>
              <a:cxn ang="T7">
                <a:pos x="T2" y="T3"/>
              </a:cxn>
              <a:cxn ang="T8">
                <a:pos x="T4" y="T5"/>
              </a:cxn>
            </a:cxnLst>
            <a:rect l="T9" t="T10" r="T11" b="T12"/>
            <a:pathLst>
              <a:path w="1983347" h="414271">
                <a:moveTo>
                  <a:pt x="1983347" y="12879"/>
                </a:moveTo>
                <a:cubicBezTo>
                  <a:pt x="1813775" y="213575"/>
                  <a:pt x="1644204" y="414271"/>
                  <a:pt x="1313646" y="412124"/>
                </a:cubicBezTo>
                <a:cubicBezTo>
                  <a:pt x="983088" y="409978"/>
                  <a:pt x="491544" y="204989"/>
                  <a:pt x="0" y="0"/>
                </a:cubicBezTo>
              </a:path>
            </a:pathLst>
          </a:cu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3" name="Freeform 140"/>
          <p:cNvSpPr>
            <a:spLocks noChangeArrowheads="1"/>
          </p:cNvSpPr>
          <p:nvPr/>
        </p:nvSpPr>
        <p:spPr bwMode="auto">
          <a:xfrm>
            <a:off x="5564189" y="5873750"/>
            <a:ext cx="668337" cy="425450"/>
          </a:xfrm>
          <a:custGeom>
            <a:avLst/>
            <a:gdLst>
              <a:gd name="T0" fmla="*/ 331 w 1983347"/>
              <a:gd name="T1" fmla="*/ 15920 h 414271"/>
              <a:gd name="T2" fmla="*/ 219 w 1983347"/>
              <a:gd name="T3" fmla="*/ 509429 h 414271"/>
              <a:gd name="T4" fmla="*/ 0 w 1983347"/>
              <a:gd name="T5" fmla="*/ 0 h 414271"/>
              <a:gd name="T6" fmla="*/ 0 60000 65536"/>
              <a:gd name="T7" fmla="*/ 0 60000 65536"/>
              <a:gd name="T8" fmla="*/ 0 60000 65536"/>
              <a:gd name="T9" fmla="*/ 0 w 1983347"/>
              <a:gd name="T10" fmla="*/ 0 h 414271"/>
              <a:gd name="T11" fmla="*/ 1983347 w 1983347"/>
              <a:gd name="T12" fmla="*/ 414271 h 414271"/>
            </a:gdLst>
            <a:ahLst/>
            <a:cxnLst>
              <a:cxn ang="T6">
                <a:pos x="T0" y="T1"/>
              </a:cxn>
              <a:cxn ang="T7">
                <a:pos x="T2" y="T3"/>
              </a:cxn>
              <a:cxn ang="T8">
                <a:pos x="T4" y="T5"/>
              </a:cxn>
            </a:cxnLst>
            <a:rect l="T9" t="T10" r="T11" b="T12"/>
            <a:pathLst>
              <a:path w="1983347" h="414271">
                <a:moveTo>
                  <a:pt x="1983347" y="12879"/>
                </a:moveTo>
                <a:cubicBezTo>
                  <a:pt x="1813775" y="213575"/>
                  <a:pt x="1644204" y="414271"/>
                  <a:pt x="1313646" y="412124"/>
                </a:cubicBezTo>
                <a:cubicBezTo>
                  <a:pt x="983088" y="409978"/>
                  <a:pt x="491544" y="204989"/>
                  <a:pt x="0" y="0"/>
                </a:cubicBezTo>
              </a:path>
            </a:pathLst>
          </a:cu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2" name="TextBox 141"/>
          <p:cNvSpPr txBox="1"/>
          <p:nvPr/>
        </p:nvSpPr>
        <p:spPr>
          <a:xfrm>
            <a:off x="6335714" y="6284913"/>
            <a:ext cx="1214437" cy="461962"/>
          </a:xfrm>
          <a:prstGeom prst="rect">
            <a:avLst/>
          </a:prstGeom>
          <a:noFill/>
        </p:spPr>
        <p:txBody>
          <a:bodyPr wrap="none">
            <a:spAutoFit/>
          </a:bodyPr>
          <a:lstStyle/>
          <a:p>
            <a:pPr>
              <a:defRPr/>
            </a:pPr>
            <a:r>
              <a:rPr lang="en-US" sz="2400" dirty="0">
                <a:solidFill>
                  <a:srgbClr val="C00000"/>
                </a:solidFill>
              </a:rPr>
              <a:t>Find</a:t>
            </a:r>
            <a:r>
              <a:rPr lang="en-US" sz="2400" dirty="0"/>
              <a:t>(</a:t>
            </a:r>
            <a:r>
              <a:rPr lang="en-US" sz="2400" dirty="0">
                <a:solidFill>
                  <a:schemeClr val="accent6"/>
                </a:solidFill>
              </a:rPr>
              <a:t>4</a:t>
            </a:r>
            <a:r>
              <a:rPr lang="en-US" sz="2400" dirty="0"/>
              <a:t>)</a:t>
            </a:r>
          </a:p>
        </p:txBody>
      </p:sp>
    </p:spTree>
    <p:extLst>
      <p:ext uri="{BB962C8B-B14F-4D97-AF65-F5344CB8AC3E}">
        <p14:creationId xmlns:p14="http://schemas.microsoft.com/office/powerpoint/2010/main" val="371318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862138" y="236538"/>
            <a:ext cx="8191500" cy="627062"/>
          </a:xfrm>
        </p:spPr>
        <p:txBody>
          <a:bodyPr/>
          <a:lstStyle/>
          <a:p>
            <a:r>
              <a:rPr lang="en-US" altLang="en-US" sz="3600" dirty="0" smtClean="0"/>
              <a:t>Example Union</a:t>
            </a:r>
          </a:p>
        </p:txBody>
      </p:sp>
      <p:sp>
        <p:nvSpPr>
          <p:cNvPr id="234499" name="Rectangle 3"/>
          <p:cNvSpPr>
            <a:spLocks noGrp="1" noChangeArrowheads="1"/>
          </p:cNvSpPr>
          <p:nvPr>
            <p:ph type="body" idx="1"/>
          </p:nvPr>
        </p:nvSpPr>
        <p:spPr>
          <a:xfrm>
            <a:off x="310550" y="1133475"/>
            <a:ext cx="5337776" cy="3352800"/>
          </a:xfrm>
        </p:spPr>
        <p:txBody>
          <a:bodyPr/>
          <a:lstStyle/>
          <a:p>
            <a:pPr>
              <a:defRPr/>
            </a:pPr>
            <a:r>
              <a:rPr lang="en-US" sz="3200" dirty="0">
                <a:solidFill>
                  <a:srgbClr val="C00000"/>
                </a:solidFill>
              </a:rPr>
              <a:t>Union(x, y): </a:t>
            </a:r>
            <a:r>
              <a:rPr lang="en-US" sz="3200" dirty="0">
                <a:solidFill>
                  <a:schemeClr val="accent2"/>
                </a:solidFill>
              </a:rPr>
              <a:t>Just hang one root from the other!</a:t>
            </a:r>
          </a:p>
          <a:p>
            <a:pPr>
              <a:defRPr/>
            </a:pPr>
            <a:endParaRPr lang="en-US" sz="2400" dirty="0"/>
          </a:p>
          <a:p>
            <a:pPr>
              <a:defRPr/>
            </a:pPr>
            <a:r>
              <a:rPr lang="en-US" sz="3200" dirty="0">
                <a:solidFill>
                  <a:srgbClr val="C00000"/>
                </a:solidFill>
              </a:rPr>
              <a:t>Union(</a:t>
            </a:r>
            <a:r>
              <a:rPr lang="en-US" sz="3200" dirty="0">
                <a:solidFill>
                  <a:schemeClr val="accent6"/>
                </a:solidFill>
              </a:rPr>
              <a:t>c, a</a:t>
            </a:r>
            <a:r>
              <a:rPr lang="en-US" sz="3200" dirty="0">
                <a:solidFill>
                  <a:srgbClr val="C00000"/>
                </a:solidFill>
              </a:rPr>
              <a:t>)</a:t>
            </a:r>
            <a:endParaRPr lang="en-US" sz="3200" dirty="0">
              <a:solidFill>
                <a:schemeClr val="accent2"/>
              </a:solidFill>
            </a:endParaRPr>
          </a:p>
        </p:txBody>
      </p:sp>
      <p:grpSp>
        <p:nvGrpSpPr>
          <p:cNvPr id="21509" name="Group 6"/>
          <p:cNvGrpSpPr>
            <a:grpSpLocks/>
          </p:cNvGrpSpPr>
          <p:nvPr/>
        </p:nvGrpSpPr>
        <p:grpSpPr bwMode="auto">
          <a:xfrm>
            <a:off x="6327775" y="1803400"/>
            <a:ext cx="488950" cy="514350"/>
            <a:chOff x="5357612" y="1390587"/>
            <a:chExt cx="566670" cy="528365"/>
          </a:xfrm>
        </p:grpSpPr>
        <p:sp>
          <p:nvSpPr>
            <p:cNvPr id="5" name="Oval 4"/>
            <p:cNvSpPr/>
            <p:nvPr/>
          </p:nvSpPr>
          <p:spPr bwMode="auto">
            <a:xfrm>
              <a:off x="5357612" y="1403633"/>
              <a:ext cx="566670" cy="51531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 name="TextBox 5"/>
            <p:cNvSpPr txBox="1"/>
            <p:nvPr/>
          </p:nvSpPr>
          <p:spPr>
            <a:xfrm>
              <a:off x="5456963" y="1390587"/>
              <a:ext cx="396084" cy="474244"/>
            </a:xfrm>
            <a:prstGeom prst="rect">
              <a:avLst/>
            </a:prstGeom>
            <a:noFill/>
          </p:spPr>
          <p:txBody>
            <a:bodyPr wrap="none">
              <a:spAutoFit/>
            </a:bodyPr>
            <a:lstStyle/>
            <a:p>
              <a:pPr>
                <a:defRPr/>
              </a:pPr>
              <a:r>
                <a:rPr lang="en-US" sz="2400" dirty="0"/>
                <a:t>a</a:t>
              </a:r>
            </a:p>
          </p:txBody>
        </p:sp>
      </p:grpSp>
      <p:grpSp>
        <p:nvGrpSpPr>
          <p:cNvPr id="21510" name="Group 13"/>
          <p:cNvGrpSpPr>
            <a:grpSpLocks/>
          </p:cNvGrpSpPr>
          <p:nvPr/>
        </p:nvGrpSpPr>
        <p:grpSpPr bwMode="auto">
          <a:xfrm>
            <a:off x="5683250" y="2678114"/>
            <a:ext cx="490538" cy="503237"/>
            <a:chOff x="5357612" y="1350962"/>
            <a:chExt cx="566670" cy="515155"/>
          </a:xfrm>
        </p:grpSpPr>
        <p:sp>
          <p:nvSpPr>
            <p:cNvPr id="15" name="Oval 14"/>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 name="TextBox 15"/>
            <p:cNvSpPr txBox="1"/>
            <p:nvPr/>
          </p:nvSpPr>
          <p:spPr>
            <a:xfrm>
              <a:off x="5456642" y="1389964"/>
              <a:ext cx="425461" cy="474528"/>
            </a:xfrm>
            <a:prstGeom prst="rect">
              <a:avLst/>
            </a:prstGeom>
            <a:noFill/>
          </p:spPr>
          <p:txBody>
            <a:bodyPr wrap="none">
              <a:spAutoFit/>
            </a:bodyPr>
            <a:lstStyle/>
            <a:p>
              <a:pPr>
                <a:defRPr/>
              </a:pPr>
              <a:r>
                <a:rPr lang="en-US" sz="2400" dirty="0"/>
                <a:t>b</a:t>
              </a:r>
            </a:p>
          </p:txBody>
        </p:sp>
      </p:grpSp>
      <p:grpSp>
        <p:nvGrpSpPr>
          <p:cNvPr id="21511" name="Group 16"/>
          <p:cNvGrpSpPr>
            <a:grpSpLocks/>
          </p:cNvGrpSpPr>
          <p:nvPr/>
        </p:nvGrpSpPr>
        <p:grpSpPr bwMode="auto">
          <a:xfrm>
            <a:off x="6340475" y="2652714"/>
            <a:ext cx="488950" cy="515937"/>
            <a:chOff x="5357612" y="1390587"/>
            <a:chExt cx="566670" cy="528365"/>
          </a:xfrm>
        </p:grpSpPr>
        <p:sp>
          <p:nvSpPr>
            <p:cNvPr id="18" name="Oval 1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 name="TextBox 18"/>
            <p:cNvSpPr txBox="1"/>
            <p:nvPr/>
          </p:nvSpPr>
          <p:spPr>
            <a:xfrm>
              <a:off x="5456963" y="1390587"/>
              <a:ext cx="423163" cy="473090"/>
            </a:xfrm>
            <a:prstGeom prst="rect">
              <a:avLst/>
            </a:prstGeom>
            <a:noFill/>
          </p:spPr>
          <p:txBody>
            <a:bodyPr wrap="none">
              <a:spAutoFit/>
            </a:bodyPr>
            <a:lstStyle/>
            <a:p>
              <a:pPr>
                <a:defRPr/>
              </a:pPr>
              <a:r>
                <a:rPr lang="en-US" sz="2400" dirty="0"/>
                <a:t>d</a:t>
              </a:r>
            </a:p>
          </p:txBody>
        </p:sp>
      </p:grpSp>
      <p:grpSp>
        <p:nvGrpSpPr>
          <p:cNvPr id="21512" name="Group 22"/>
          <p:cNvGrpSpPr>
            <a:grpSpLocks/>
          </p:cNvGrpSpPr>
          <p:nvPr/>
        </p:nvGrpSpPr>
        <p:grpSpPr bwMode="auto">
          <a:xfrm>
            <a:off x="5619750" y="3579814"/>
            <a:ext cx="488950" cy="515937"/>
            <a:chOff x="5357612" y="1390587"/>
            <a:chExt cx="566670" cy="528365"/>
          </a:xfrm>
        </p:grpSpPr>
        <p:sp>
          <p:nvSpPr>
            <p:cNvPr id="24" name="Oval 2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5" name="TextBox 24"/>
            <p:cNvSpPr txBox="1"/>
            <p:nvPr/>
          </p:nvSpPr>
          <p:spPr>
            <a:xfrm>
              <a:off x="5456963" y="1390587"/>
              <a:ext cx="408444" cy="473090"/>
            </a:xfrm>
            <a:prstGeom prst="rect">
              <a:avLst/>
            </a:prstGeom>
            <a:noFill/>
          </p:spPr>
          <p:txBody>
            <a:bodyPr wrap="none">
              <a:spAutoFit/>
            </a:bodyPr>
            <a:lstStyle/>
            <a:p>
              <a:pPr>
                <a:defRPr/>
              </a:pPr>
              <a:r>
                <a:rPr lang="en-US" sz="2400" dirty="0"/>
                <a:t>e</a:t>
              </a:r>
            </a:p>
          </p:txBody>
        </p:sp>
      </p:grpSp>
      <p:grpSp>
        <p:nvGrpSpPr>
          <p:cNvPr id="21513" name="Group 25"/>
          <p:cNvGrpSpPr>
            <a:grpSpLocks/>
          </p:cNvGrpSpPr>
          <p:nvPr/>
        </p:nvGrpSpPr>
        <p:grpSpPr bwMode="auto">
          <a:xfrm>
            <a:off x="7383464" y="1803400"/>
            <a:ext cx="490537" cy="514350"/>
            <a:chOff x="5357612" y="1390587"/>
            <a:chExt cx="566670" cy="528365"/>
          </a:xfrm>
        </p:grpSpPr>
        <p:sp>
          <p:nvSpPr>
            <p:cNvPr id="27" name="Oval 26"/>
            <p:cNvSpPr/>
            <p:nvPr/>
          </p:nvSpPr>
          <p:spPr bwMode="auto">
            <a:xfrm>
              <a:off x="5357612" y="1403633"/>
              <a:ext cx="566670" cy="51531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8" name="TextBox 27"/>
            <p:cNvSpPr txBox="1"/>
            <p:nvPr/>
          </p:nvSpPr>
          <p:spPr>
            <a:xfrm>
              <a:off x="5456642" y="1390587"/>
              <a:ext cx="397953" cy="472919"/>
            </a:xfrm>
            <a:prstGeom prst="rect">
              <a:avLst/>
            </a:prstGeom>
            <a:noFill/>
          </p:spPr>
          <p:txBody>
            <a:bodyPr wrap="none">
              <a:spAutoFit/>
            </a:bodyPr>
            <a:lstStyle/>
            <a:p>
              <a:pPr>
                <a:defRPr/>
              </a:pPr>
              <a:r>
                <a:rPr lang="en-US" sz="2400" dirty="0"/>
                <a:t>c</a:t>
              </a:r>
            </a:p>
          </p:txBody>
        </p:sp>
      </p:grpSp>
      <p:grpSp>
        <p:nvGrpSpPr>
          <p:cNvPr id="21514" name="Group 28"/>
          <p:cNvGrpSpPr>
            <a:grpSpLocks/>
          </p:cNvGrpSpPr>
          <p:nvPr/>
        </p:nvGrpSpPr>
        <p:grpSpPr bwMode="auto">
          <a:xfrm>
            <a:off x="7396164" y="2665414"/>
            <a:ext cx="490537" cy="515937"/>
            <a:chOff x="5357612" y="1390587"/>
            <a:chExt cx="566670" cy="528365"/>
          </a:xfrm>
        </p:grpSpPr>
        <p:sp>
          <p:nvSpPr>
            <p:cNvPr id="30" name="Oval 2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1" name="TextBox 30"/>
            <p:cNvSpPr txBox="1"/>
            <p:nvPr/>
          </p:nvSpPr>
          <p:spPr>
            <a:xfrm>
              <a:off x="5456642" y="1390587"/>
              <a:ext cx="396119" cy="473090"/>
            </a:xfrm>
            <a:prstGeom prst="rect">
              <a:avLst/>
            </a:prstGeom>
            <a:noFill/>
          </p:spPr>
          <p:txBody>
            <a:bodyPr wrap="none">
              <a:spAutoFit/>
            </a:bodyPr>
            <a:lstStyle/>
            <a:p>
              <a:pPr>
                <a:defRPr/>
              </a:pPr>
              <a:r>
                <a:rPr lang="en-US" sz="2400" dirty="0"/>
                <a:t>f</a:t>
              </a:r>
            </a:p>
          </p:txBody>
        </p:sp>
      </p:grpSp>
      <p:grpSp>
        <p:nvGrpSpPr>
          <p:cNvPr id="21515" name="Group 31"/>
          <p:cNvGrpSpPr>
            <a:grpSpLocks/>
          </p:cNvGrpSpPr>
          <p:nvPr/>
        </p:nvGrpSpPr>
        <p:grpSpPr bwMode="auto">
          <a:xfrm>
            <a:off x="8401050" y="1790700"/>
            <a:ext cx="488950" cy="514350"/>
            <a:chOff x="5357612" y="1390587"/>
            <a:chExt cx="566670" cy="528365"/>
          </a:xfrm>
        </p:grpSpPr>
        <p:sp>
          <p:nvSpPr>
            <p:cNvPr id="33" name="Oval 32"/>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4" name="TextBox 33"/>
            <p:cNvSpPr txBox="1"/>
            <p:nvPr/>
          </p:nvSpPr>
          <p:spPr>
            <a:xfrm>
              <a:off x="5456963" y="1390587"/>
              <a:ext cx="402925" cy="472919"/>
            </a:xfrm>
            <a:prstGeom prst="rect">
              <a:avLst/>
            </a:prstGeom>
            <a:noFill/>
          </p:spPr>
          <p:txBody>
            <a:bodyPr wrap="none">
              <a:spAutoFit/>
            </a:bodyPr>
            <a:lstStyle/>
            <a:p>
              <a:pPr>
                <a:defRPr/>
              </a:pPr>
              <a:r>
                <a:rPr lang="en-US" sz="2400" dirty="0"/>
                <a:t>g</a:t>
              </a:r>
            </a:p>
          </p:txBody>
        </p:sp>
      </p:grpSp>
      <p:cxnSp>
        <p:nvCxnSpPr>
          <p:cNvPr id="21516" name="Straight Arrow Connector 35"/>
          <p:cNvCxnSpPr>
            <a:cxnSpLocks noChangeShapeType="1"/>
          </p:cNvCxnSpPr>
          <p:nvPr/>
        </p:nvCxnSpPr>
        <p:spPr bwMode="auto">
          <a:xfrm rot="5400000" flipH="1" flipV="1">
            <a:off x="6017420" y="2310607"/>
            <a:ext cx="447675" cy="31591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17" name="Straight Arrow Connector 38"/>
          <p:cNvCxnSpPr>
            <a:cxnSpLocks noChangeShapeType="1"/>
          </p:cNvCxnSpPr>
          <p:nvPr/>
        </p:nvCxnSpPr>
        <p:spPr bwMode="auto">
          <a:xfrm rot="16200000" flipV="1">
            <a:off x="6405563" y="2484438"/>
            <a:ext cx="3349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18" name="Straight Arrow Connector 44"/>
          <p:cNvCxnSpPr>
            <a:cxnSpLocks noChangeShapeType="1"/>
          </p:cNvCxnSpPr>
          <p:nvPr/>
        </p:nvCxnSpPr>
        <p:spPr bwMode="auto">
          <a:xfrm rot="16200000" flipV="1">
            <a:off x="5710238" y="3400425"/>
            <a:ext cx="4381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19" name="Straight Arrow Connector 48"/>
          <p:cNvCxnSpPr>
            <a:cxnSpLocks noChangeShapeType="1"/>
          </p:cNvCxnSpPr>
          <p:nvPr/>
        </p:nvCxnSpPr>
        <p:spPr bwMode="auto">
          <a:xfrm rot="16200000" flipV="1">
            <a:off x="7454901" y="2490789"/>
            <a:ext cx="347663"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20" name="Straight Arrow Connector 51"/>
          <p:cNvCxnSpPr>
            <a:cxnSpLocks noChangeShapeType="1"/>
          </p:cNvCxnSpPr>
          <p:nvPr/>
        </p:nvCxnSpPr>
        <p:spPr bwMode="auto">
          <a:xfrm rot="16200000" flipV="1">
            <a:off x="6399213" y="16414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21" name="Straight Arrow Connector 52"/>
          <p:cNvCxnSpPr>
            <a:cxnSpLocks noChangeShapeType="1"/>
          </p:cNvCxnSpPr>
          <p:nvPr/>
        </p:nvCxnSpPr>
        <p:spPr bwMode="auto">
          <a:xfrm rot="16200000" flipV="1">
            <a:off x="7454901" y="16414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22" name="Straight Arrow Connector 53"/>
          <p:cNvCxnSpPr>
            <a:cxnSpLocks noChangeShapeType="1"/>
          </p:cNvCxnSpPr>
          <p:nvPr/>
        </p:nvCxnSpPr>
        <p:spPr bwMode="auto">
          <a:xfrm rot="16200000" flipV="1">
            <a:off x="8382794" y="16295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54"/>
          <p:cNvSpPr txBox="1"/>
          <p:nvPr/>
        </p:nvSpPr>
        <p:spPr>
          <a:xfrm>
            <a:off x="6199188" y="1095375"/>
            <a:ext cx="800100" cy="368300"/>
          </a:xfrm>
          <a:prstGeom prst="rect">
            <a:avLst/>
          </a:prstGeom>
          <a:noFill/>
        </p:spPr>
        <p:txBody>
          <a:bodyPr wrap="none">
            <a:spAutoFit/>
          </a:bodyPr>
          <a:lstStyle/>
          <a:p>
            <a:pPr>
              <a:defRPr/>
            </a:pPr>
            <a:r>
              <a:rPr lang="en-US" dirty="0"/>
              <a:t>NULL</a:t>
            </a:r>
          </a:p>
        </p:txBody>
      </p:sp>
      <p:sp>
        <p:nvSpPr>
          <p:cNvPr id="56" name="TextBox 55"/>
          <p:cNvSpPr txBox="1"/>
          <p:nvPr/>
        </p:nvSpPr>
        <p:spPr>
          <a:xfrm>
            <a:off x="7216775" y="1081089"/>
            <a:ext cx="800100" cy="369887"/>
          </a:xfrm>
          <a:prstGeom prst="rect">
            <a:avLst/>
          </a:prstGeom>
          <a:noFill/>
        </p:spPr>
        <p:txBody>
          <a:bodyPr wrap="none">
            <a:spAutoFit/>
          </a:bodyPr>
          <a:lstStyle/>
          <a:p>
            <a:pPr>
              <a:defRPr/>
            </a:pPr>
            <a:r>
              <a:rPr lang="en-US" dirty="0"/>
              <a:t>NULL</a:t>
            </a:r>
          </a:p>
        </p:txBody>
      </p:sp>
      <p:sp>
        <p:nvSpPr>
          <p:cNvPr id="57" name="TextBox 56"/>
          <p:cNvSpPr txBox="1"/>
          <p:nvPr/>
        </p:nvSpPr>
        <p:spPr>
          <a:xfrm>
            <a:off x="8285163" y="1095375"/>
            <a:ext cx="800100" cy="368300"/>
          </a:xfrm>
          <a:prstGeom prst="rect">
            <a:avLst/>
          </a:prstGeom>
          <a:noFill/>
        </p:spPr>
        <p:txBody>
          <a:bodyPr wrap="none">
            <a:spAutoFit/>
          </a:bodyPr>
          <a:lstStyle/>
          <a:p>
            <a:pPr>
              <a:defRPr/>
            </a:pPr>
            <a:r>
              <a:rPr lang="en-US" dirty="0"/>
              <a:t>NULL</a:t>
            </a:r>
          </a:p>
        </p:txBody>
      </p:sp>
      <p:sp>
        <p:nvSpPr>
          <p:cNvPr id="58" name="TextBox 57"/>
          <p:cNvSpPr txBox="1"/>
          <p:nvPr/>
        </p:nvSpPr>
        <p:spPr>
          <a:xfrm>
            <a:off x="6262688" y="3476626"/>
            <a:ext cx="2297112" cy="461963"/>
          </a:xfrm>
          <a:prstGeom prst="rect">
            <a:avLst/>
          </a:prstGeom>
          <a:noFill/>
        </p:spPr>
        <p:txBody>
          <a:bodyPr wrap="none">
            <a:spAutoFit/>
          </a:bodyPr>
          <a:lstStyle/>
          <a:p>
            <a:pPr>
              <a:defRPr/>
            </a:pPr>
            <a:r>
              <a:rPr lang="en-US" sz="2400" dirty="0"/>
              <a:t>{a, b, d, e, c, f}</a:t>
            </a:r>
          </a:p>
        </p:txBody>
      </p:sp>
      <p:sp>
        <p:nvSpPr>
          <p:cNvPr id="60" name="TextBox 59"/>
          <p:cNvSpPr txBox="1"/>
          <p:nvPr/>
        </p:nvSpPr>
        <p:spPr>
          <a:xfrm>
            <a:off x="8375651" y="2498726"/>
            <a:ext cx="587375" cy="461963"/>
          </a:xfrm>
          <a:prstGeom prst="rect">
            <a:avLst/>
          </a:prstGeom>
          <a:noFill/>
        </p:spPr>
        <p:txBody>
          <a:bodyPr wrap="none">
            <a:spAutoFit/>
          </a:bodyPr>
          <a:lstStyle/>
          <a:p>
            <a:pPr>
              <a:defRPr/>
            </a:pPr>
            <a:r>
              <a:rPr lang="en-US" sz="2400" dirty="0"/>
              <a:t>{g}</a:t>
            </a:r>
          </a:p>
        </p:txBody>
      </p:sp>
      <p:grpSp>
        <p:nvGrpSpPr>
          <p:cNvPr id="21528" name="Group 25"/>
          <p:cNvGrpSpPr>
            <a:grpSpLocks/>
          </p:cNvGrpSpPr>
          <p:nvPr/>
        </p:nvGrpSpPr>
        <p:grpSpPr bwMode="auto">
          <a:xfrm>
            <a:off x="9471025" y="1803400"/>
            <a:ext cx="488950" cy="514350"/>
            <a:chOff x="5357612" y="1390587"/>
            <a:chExt cx="566670" cy="528365"/>
          </a:xfrm>
        </p:grpSpPr>
        <p:sp>
          <p:nvSpPr>
            <p:cNvPr id="46" name="Oval 4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47" name="TextBox 46"/>
            <p:cNvSpPr txBox="1"/>
            <p:nvPr/>
          </p:nvSpPr>
          <p:spPr>
            <a:xfrm>
              <a:off x="5456963" y="1390587"/>
              <a:ext cx="419483" cy="472919"/>
            </a:xfrm>
            <a:prstGeom prst="rect">
              <a:avLst/>
            </a:prstGeom>
            <a:noFill/>
          </p:spPr>
          <p:txBody>
            <a:bodyPr wrap="none">
              <a:spAutoFit/>
            </a:bodyPr>
            <a:lstStyle/>
            <a:p>
              <a:pPr>
                <a:defRPr/>
              </a:pPr>
              <a:r>
                <a:rPr lang="en-US" sz="2400" dirty="0"/>
                <a:t>h</a:t>
              </a:r>
            </a:p>
          </p:txBody>
        </p:sp>
      </p:grpSp>
      <p:grpSp>
        <p:nvGrpSpPr>
          <p:cNvPr id="21529" name="Group 28"/>
          <p:cNvGrpSpPr>
            <a:grpSpLocks/>
          </p:cNvGrpSpPr>
          <p:nvPr/>
        </p:nvGrpSpPr>
        <p:grpSpPr bwMode="auto">
          <a:xfrm>
            <a:off x="9483725" y="2665414"/>
            <a:ext cx="488950" cy="515937"/>
            <a:chOff x="5357612" y="1390587"/>
            <a:chExt cx="566670" cy="528365"/>
          </a:xfrm>
        </p:grpSpPr>
        <p:sp>
          <p:nvSpPr>
            <p:cNvPr id="50" name="Oval 4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51" name="TextBox 50"/>
            <p:cNvSpPr txBox="1"/>
            <p:nvPr/>
          </p:nvSpPr>
          <p:spPr>
            <a:xfrm>
              <a:off x="5456963" y="1390587"/>
              <a:ext cx="312772" cy="473090"/>
            </a:xfrm>
            <a:prstGeom prst="rect">
              <a:avLst/>
            </a:prstGeom>
            <a:noFill/>
          </p:spPr>
          <p:txBody>
            <a:bodyPr wrap="none">
              <a:spAutoFit/>
            </a:bodyPr>
            <a:lstStyle/>
            <a:p>
              <a:pPr>
                <a:defRPr/>
              </a:pPr>
              <a:r>
                <a:rPr lang="en-US" sz="2400" dirty="0" err="1"/>
                <a:t>i</a:t>
              </a:r>
              <a:endParaRPr lang="en-US" sz="2400" dirty="0"/>
            </a:p>
          </p:txBody>
        </p:sp>
      </p:grpSp>
      <p:cxnSp>
        <p:nvCxnSpPr>
          <p:cNvPr id="21530" name="Straight Arrow Connector 61"/>
          <p:cNvCxnSpPr>
            <a:cxnSpLocks noChangeShapeType="1"/>
          </p:cNvCxnSpPr>
          <p:nvPr/>
        </p:nvCxnSpPr>
        <p:spPr bwMode="auto">
          <a:xfrm rot="16200000" flipV="1">
            <a:off x="9541669" y="2491582"/>
            <a:ext cx="3476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531" name="Straight Arrow Connector 62"/>
          <p:cNvCxnSpPr>
            <a:cxnSpLocks noChangeShapeType="1"/>
          </p:cNvCxnSpPr>
          <p:nvPr/>
        </p:nvCxnSpPr>
        <p:spPr bwMode="auto">
          <a:xfrm rot="16200000" flipV="1">
            <a:off x="9541669" y="16422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4" name="TextBox 63"/>
          <p:cNvSpPr txBox="1"/>
          <p:nvPr/>
        </p:nvSpPr>
        <p:spPr>
          <a:xfrm>
            <a:off x="9302750" y="1081089"/>
            <a:ext cx="800100" cy="369887"/>
          </a:xfrm>
          <a:prstGeom prst="rect">
            <a:avLst/>
          </a:prstGeom>
          <a:noFill/>
        </p:spPr>
        <p:txBody>
          <a:bodyPr wrap="none">
            <a:spAutoFit/>
          </a:bodyPr>
          <a:lstStyle/>
          <a:p>
            <a:pPr>
              <a:defRPr/>
            </a:pPr>
            <a:r>
              <a:rPr lang="en-US" dirty="0"/>
              <a:t>NULL</a:t>
            </a:r>
          </a:p>
        </p:txBody>
      </p:sp>
      <p:sp>
        <p:nvSpPr>
          <p:cNvPr id="65" name="TextBox 64"/>
          <p:cNvSpPr txBox="1"/>
          <p:nvPr/>
        </p:nvSpPr>
        <p:spPr>
          <a:xfrm>
            <a:off x="9251951" y="3259139"/>
            <a:ext cx="849313" cy="460375"/>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67" name="Rectangle 66"/>
          <p:cNvSpPr/>
          <p:nvPr/>
        </p:nvSpPr>
        <p:spPr bwMode="auto">
          <a:xfrm>
            <a:off x="5060951" y="5484815"/>
            <a:ext cx="682625" cy="55245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68" name="TextBox 67"/>
          <p:cNvSpPr txBox="1"/>
          <p:nvPr/>
        </p:nvSpPr>
        <p:spPr>
          <a:xfrm>
            <a:off x="5229225" y="5564190"/>
            <a:ext cx="407988" cy="400050"/>
          </a:xfrm>
          <a:prstGeom prst="rect">
            <a:avLst/>
          </a:prstGeom>
          <a:noFill/>
        </p:spPr>
        <p:txBody>
          <a:bodyPr wrap="none">
            <a:spAutoFit/>
          </a:bodyPr>
          <a:lstStyle/>
          <a:p>
            <a:pPr>
              <a:defRPr/>
            </a:pPr>
            <a:r>
              <a:rPr lang="en-US" sz="2000" dirty="0">
                <a:solidFill>
                  <a:schemeClr val="accent6"/>
                </a:solidFill>
              </a:rPr>
              <a:t>-1</a:t>
            </a:r>
          </a:p>
        </p:txBody>
      </p:sp>
      <p:sp>
        <p:nvSpPr>
          <p:cNvPr id="69" name="TextBox 68"/>
          <p:cNvSpPr txBox="1"/>
          <p:nvPr/>
        </p:nvSpPr>
        <p:spPr>
          <a:xfrm>
            <a:off x="5126038" y="5110166"/>
            <a:ext cx="614362" cy="369887"/>
          </a:xfrm>
          <a:prstGeom prst="rect">
            <a:avLst/>
          </a:prstGeom>
          <a:noFill/>
        </p:spPr>
        <p:txBody>
          <a:bodyPr wrap="none">
            <a:spAutoFit/>
          </a:bodyPr>
          <a:lstStyle/>
          <a:p>
            <a:pPr>
              <a:defRPr/>
            </a:pPr>
            <a:r>
              <a:rPr lang="en-US" dirty="0"/>
              <a:t>0(a)</a:t>
            </a:r>
          </a:p>
        </p:txBody>
      </p:sp>
      <p:grpSp>
        <p:nvGrpSpPr>
          <p:cNvPr id="21537" name="Group 70"/>
          <p:cNvGrpSpPr>
            <a:grpSpLocks/>
          </p:cNvGrpSpPr>
          <p:nvPr/>
        </p:nvGrpSpPr>
        <p:grpSpPr bwMode="auto">
          <a:xfrm>
            <a:off x="5743576" y="5110165"/>
            <a:ext cx="682625" cy="927100"/>
            <a:chOff x="2176530" y="4906852"/>
            <a:chExt cx="682580" cy="927278"/>
          </a:xfrm>
        </p:grpSpPr>
        <p:sp>
          <p:nvSpPr>
            <p:cNvPr id="72" name="Rectangle 7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3" name="TextBox 72"/>
            <p:cNvSpPr txBox="1"/>
            <p:nvPr/>
          </p:nvSpPr>
          <p:spPr>
            <a:xfrm>
              <a:off x="2370192" y="5357789"/>
              <a:ext cx="325417" cy="368371"/>
            </a:xfrm>
            <a:prstGeom prst="rect">
              <a:avLst/>
            </a:prstGeom>
            <a:noFill/>
          </p:spPr>
          <p:txBody>
            <a:bodyPr wrap="none">
              <a:spAutoFit/>
            </a:bodyPr>
            <a:lstStyle/>
            <a:p>
              <a:pPr>
                <a:defRPr/>
              </a:pPr>
              <a:r>
                <a:rPr lang="en-US" dirty="0"/>
                <a:t>0</a:t>
              </a:r>
            </a:p>
          </p:txBody>
        </p:sp>
        <p:sp>
          <p:nvSpPr>
            <p:cNvPr id="74" name="TextBox 73"/>
            <p:cNvSpPr txBox="1"/>
            <p:nvPr/>
          </p:nvSpPr>
          <p:spPr>
            <a:xfrm>
              <a:off x="2241614" y="4906852"/>
              <a:ext cx="593686" cy="369958"/>
            </a:xfrm>
            <a:prstGeom prst="rect">
              <a:avLst/>
            </a:prstGeom>
            <a:noFill/>
          </p:spPr>
          <p:txBody>
            <a:bodyPr wrap="none">
              <a:spAutoFit/>
            </a:bodyPr>
            <a:lstStyle/>
            <a:p>
              <a:pPr>
                <a:defRPr/>
              </a:pPr>
              <a:r>
                <a:rPr lang="en-US" dirty="0"/>
                <a:t>1(b)</a:t>
              </a:r>
            </a:p>
          </p:txBody>
        </p:sp>
      </p:grpSp>
      <p:grpSp>
        <p:nvGrpSpPr>
          <p:cNvPr id="21538" name="Group 74"/>
          <p:cNvGrpSpPr>
            <a:grpSpLocks/>
          </p:cNvGrpSpPr>
          <p:nvPr/>
        </p:nvGrpSpPr>
        <p:grpSpPr bwMode="auto">
          <a:xfrm>
            <a:off x="6426201" y="5110165"/>
            <a:ext cx="682625" cy="927100"/>
            <a:chOff x="2176530" y="4906852"/>
            <a:chExt cx="682580" cy="927278"/>
          </a:xfrm>
        </p:grpSpPr>
        <p:sp>
          <p:nvSpPr>
            <p:cNvPr id="76" name="Rectangle 75"/>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7" name="TextBox 76"/>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78" name="TextBox 77"/>
            <p:cNvSpPr txBox="1"/>
            <p:nvPr/>
          </p:nvSpPr>
          <p:spPr>
            <a:xfrm>
              <a:off x="2241614" y="4906852"/>
              <a:ext cx="614322" cy="369958"/>
            </a:xfrm>
            <a:prstGeom prst="rect">
              <a:avLst/>
            </a:prstGeom>
            <a:noFill/>
          </p:spPr>
          <p:txBody>
            <a:bodyPr wrap="none">
              <a:spAutoFit/>
            </a:bodyPr>
            <a:lstStyle/>
            <a:p>
              <a:pPr>
                <a:defRPr/>
              </a:pPr>
              <a:r>
                <a:rPr lang="en-US" dirty="0"/>
                <a:t>2(c)</a:t>
              </a:r>
            </a:p>
          </p:txBody>
        </p:sp>
      </p:grpSp>
      <p:grpSp>
        <p:nvGrpSpPr>
          <p:cNvPr id="21539" name="Group 78"/>
          <p:cNvGrpSpPr>
            <a:grpSpLocks/>
          </p:cNvGrpSpPr>
          <p:nvPr/>
        </p:nvGrpSpPr>
        <p:grpSpPr bwMode="auto">
          <a:xfrm>
            <a:off x="7108826" y="5110165"/>
            <a:ext cx="696913" cy="927100"/>
            <a:chOff x="2176530" y="4906852"/>
            <a:chExt cx="696299" cy="927278"/>
          </a:xfrm>
        </p:grpSpPr>
        <p:sp>
          <p:nvSpPr>
            <p:cNvPr id="80" name="Rectangle 79"/>
            <p:cNvSpPr/>
            <p:nvPr/>
          </p:nvSpPr>
          <p:spPr bwMode="auto">
            <a:xfrm>
              <a:off x="2176530" y="5279986"/>
              <a:ext cx="682024"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1" name="TextBox 80"/>
            <p:cNvSpPr txBox="1"/>
            <p:nvPr/>
          </p:nvSpPr>
          <p:spPr>
            <a:xfrm>
              <a:off x="2382723" y="5357789"/>
              <a:ext cx="325151" cy="368371"/>
            </a:xfrm>
            <a:prstGeom prst="rect">
              <a:avLst/>
            </a:prstGeom>
            <a:noFill/>
          </p:spPr>
          <p:txBody>
            <a:bodyPr wrap="none">
              <a:spAutoFit/>
            </a:bodyPr>
            <a:lstStyle/>
            <a:p>
              <a:pPr>
                <a:defRPr/>
              </a:pPr>
              <a:r>
                <a:rPr lang="en-US" dirty="0"/>
                <a:t>0</a:t>
              </a:r>
            </a:p>
          </p:txBody>
        </p:sp>
        <p:sp>
          <p:nvSpPr>
            <p:cNvPr id="82" name="TextBox 81"/>
            <p:cNvSpPr txBox="1"/>
            <p:nvPr/>
          </p:nvSpPr>
          <p:spPr>
            <a:xfrm>
              <a:off x="2241561" y="4906852"/>
              <a:ext cx="631268" cy="369958"/>
            </a:xfrm>
            <a:prstGeom prst="rect">
              <a:avLst/>
            </a:prstGeom>
            <a:noFill/>
          </p:spPr>
          <p:txBody>
            <a:bodyPr wrap="none">
              <a:spAutoFit/>
            </a:bodyPr>
            <a:lstStyle/>
            <a:p>
              <a:pPr>
                <a:defRPr/>
              </a:pPr>
              <a:r>
                <a:rPr lang="en-US" dirty="0"/>
                <a:t>3(d)</a:t>
              </a:r>
            </a:p>
          </p:txBody>
        </p:sp>
      </p:grpSp>
      <p:grpSp>
        <p:nvGrpSpPr>
          <p:cNvPr id="21540" name="Group 82"/>
          <p:cNvGrpSpPr>
            <a:grpSpLocks/>
          </p:cNvGrpSpPr>
          <p:nvPr/>
        </p:nvGrpSpPr>
        <p:grpSpPr bwMode="auto">
          <a:xfrm>
            <a:off x="7791450" y="5110165"/>
            <a:ext cx="687388" cy="927100"/>
            <a:chOff x="2176530" y="4906852"/>
            <a:chExt cx="686681" cy="927278"/>
          </a:xfrm>
        </p:grpSpPr>
        <p:sp>
          <p:nvSpPr>
            <p:cNvPr id="84" name="Rectangle 83"/>
            <p:cNvSpPr/>
            <p:nvPr/>
          </p:nvSpPr>
          <p:spPr bwMode="auto">
            <a:xfrm>
              <a:off x="2176530" y="5279986"/>
              <a:ext cx="681923"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5" name="TextBox 84"/>
            <p:cNvSpPr txBox="1"/>
            <p:nvPr/>
          </p:nvSpPr>
          <p:spPr>
            <a:xfrm>
              <a:off x="2370006" y="5357789"/>
              <a:ext cx="288628" cy="368371"/>
            </a:xfrm>
            <a:prstGeom prst="rect">
              <a:avLst/>
            </a:prstGeom>
            <a:noFill/>
          </p:spPr>
          <p:txBody>
            <a:bodyPr wrap="none">
              <a:spAutoFit/>
            </a:bodyPr>
            <a:lstStyle/>
            <a:p>
              <a:pPr>
                <a:defRPr/>
              </a:pPr>
              <a:r>
                <a:rPr lang="en-US" dirty="0"/>
                <a:t>1</a:t>
              </a:r>
            </a:p>
          </p:txBody>
        </p:sp>
        <p:sp>
          <p:nvSpPr>
            <p:cNvPr id="86" name="TextBox 85"/>
            <p:cNvSpPr txBox="1"/>
            <p:nvPr/>
          </p:nvSpPr>
          <p:spPr>
            <a:xfrm>
              <a:off x="2241551" y="4906852"/>
              <a:ext cx="621660" cy="369958"/>
            </a:xfrm>
            <a:prstGeom prst="rect">
              <a:avLst/>
            </a:prstGeom>
            <a:noFill/>
          </p:spPr>
          <p:txBody>
            <a:bodyPr wrap="none">
              <a:spAutoFit/>
            </a:bodyPr>
            <a:lstStyle/>
            <a:p>
              <a:pPr>
                <a:defRPr/>
              </a:pPr>
              <a:r>
                <a:rPr lang="en-US" dirty="0"/>
                <a:t>4(e)</a:t>
              </a:r>
            </a:p>
          </p:txBody>
        </p:sp>
      </p:grpSp>
      <p:grpSp>
        <p:nvGrpSpPr>
          <p:cNvPr id="21541" name="Group 86"/>
          <p:cNvGrpSpPr>
            <a:grpSpLocks/>
          </p:cNvGrpSpPr>
          <p:nvPr/>
        </p:nvGrpSpPr>
        <p:grpSpPr bwMode="auto">
          <a:xfrm>
            <a:off x="8474076" y="5110165"/>
            <a:ext cx="682625" cy="927100"/>
            <a:chOff x="2176530" y="4906852"/>
            <a:chExt cx="682580" cy="927278"/>
          </a:xfrm>
        </p:grpSpPr>
        <p:sp>
          <p:nvSpPr>
            <p:cNvPr id="88" name="Rectangle 87"/>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9" name="TextBox 88"/>
            <p:cNvSpPr txBox="1"/>
            <p:nvPr/>
          </p:nvSpPr>
          <p:spPr>
            <a:xfrm>
              <a:off x="2370192" y="5357789"/>
              <a:ext cx="325417" cy="368371"/>
            </a:xfrm>
            <a:prstGeom prst="rect">
              <a:avLst/>
            </a:prstGeom>
            <a:noFill/>
          </p:spPr>
          <p:txBody>
            <a:bodyPr wrap="none">
              <a:spAutoFit/>
            </a:bodyPr>
            <a:lstStyle/>
            <a:p>
              <a:pPr>
                <a:defRPr/>
              </a:pPr>
              <a:r>
                <a:rPr lang="en-US" dirty="0"/>
                <a:t>2</a:t>
              </a:r>
            </a:p>
          </p:txBody>
        </p:sp>
        <p:sp>
          <p:nvSpPr>
            <p:cNvPr id="90" name="TextBox 89"/>
            <p:cNvSpPr txBox="1"/>
            <p:nvPr/>
          </p:nvSpPr>
          <p:spPr>
            <a:xfrm>
              <a:off x="2241614" y="4906852"/>
              <a:ext cx="612735" cy="369958"/>
            </a:xfrm>
            <a:prstGeom prst="rect">
              <a:avLst/>
            </a:prstGeom>
            <a:noFill/>
          </p:spPr>
          <p:txBody>
            <a:bodyPr wrap="none">
              <a:spAutoFit/>
            </a:bodyPr>
            <a:lstStyle/>
            <a:p>
              <a:pPr>
                <a:defRPr/>
              </a:pPr>
              <a:r>
                <a:rPr lang="en-US" dirty="0"/>
                <a:t>5(f)</a:t>
              </a:r>
            </a:p>
          </p:txBody>
        </p:sp>
      </p:grpSp>
      <p:grpSp>
        <p:nvGrpSpPr>
          <p:cNvPr id="21542" name="Group 90"/>
          <p:cNvGrpSpPr>
            <a:grpSpLocks/>
          </p:cNvGrpSpPr>
          <p:nvPr/>
        </p:nvGrpSpPr>
        <p:grpSpPr bwMode="auto">
          <a:xfrm>
            <a:off x="9156701" y="5110165"/>
            <a:ext cx="682625" cy="927100"/>
            <a:chOff x="2176530" y="4906852"/>
            <a:chExt cx="682580" cy="927278"/>
          </a:xfrm>
        </p:grpSpPr>
        <p:sp>
          <p:nvSpPr>
            <p:cNvPr id="92" name="Rectangle 9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3" name="TextBox 92"/>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94" name="TextBox 93"/>
            <p:cNvSpPr txBox="1"/>
            <p:nvPr/>
          </p:nvSpPr>
          <p:spPr>
            <a:xfrm>
              <a:off x="2241614" y="4906852"/>
              <a:ext cx="617496" cy="369958"/>
            </a:xfrm>
            <a:prstGeom prst="rect">
              <a:avLst/>
            </a:prstGeom>
            <a:noFill/>
          </p:spPr>
          <p:txBody>
            <a:bodyPr wrap="none">
              <a:spAutoFit/>
            </a:bodyPr>
            <a:lstStyle/>
            <a:p>
              <a:pPr>
                <a:defRPr/>
              </a:pPr>
              <a:r>
                <a:rPr lang="en-US" dirty="0"/>
                <a:t>6(g)</a:t>
              </a:r>
            </a:p>
          </p:txBody>
        </p:sp>
      </p:grpSp>
      <p:grpSp>
        <p:nvGrpSpPr>
          <p:cNvPr id="21543" name="Group 94"/>
          <p:cNvGrpSpPr>
            <a:grpSpLocks/>
          </p:cNvGrpSpPr>
          <p:nvPr/>
        </p:nvGrpSpPr>
        <p:grpSpPr bwMode="auto">
          <a:xfrm>
            <a:off x="9839325" y="5110165"/>
            <a:ext cx="693738" cy="927100"/>
            <a:chOff x="2176530" y="4906852"/>
            <a:chExt cx="693093" cy="927278"/>
          </a:xfrm>
        </p:grpSpPr>
        <p:sp>
          <p:nvSpPr>
            <p:cNvPr id="96" name="Rectangle 95"/>
            <p:cNvSpPr/>
            <p:nvPr/>
          </p:nvSpPr>
          <p:spPr bwMode="auto">
            <a:xfrm>
              <a:off x="2176530" y="5279986"/>
              <a:ext cx="68199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7" name="TextBox 96"/>
            <p:cNvSpPr txBox="1"/>
            <p:nvPr/>
          </p:nvSpPr>
          <p:spPr>
            <a:xfrm>
              <a:off x="2317687" y="5357789"/>
              <a:ext cx="385403" cy="368371"/>
            </a:xfrm>
            <a:prstGeom prst="rect">
              <a:avLst/>
            </a:prstGeom>
            <a:noFill/>
          </p:spPr>
          <p:txBody>
            <a:bodyPr wrap="none">
              <a:spAutoFit/>
            </a:bodyPr>
            <a:lstStyle/>
            <a:p>
              <a:pPr>
                <a:defRPr/>
              </a:pPr>
              <a:r>
                <a:rPr lang="en-US" dirty="0">
                  <a:solidFill>
                    <a:schemeClr val="accent6"/>
                  </a:solidFill>
                </a:rPr>
                <a:t>-1</a:t>
              </a:r>
            </a:p>
          </p:txBody>
        </p:sp>
        <p:sp>
          <p:nvSpPr>
            <p:cNvPr id="98" name="TextBox 97"/>
            <p:cNvSpPr txBox="1"/>
            <p:nvPr/>
          </p:nvSpPr>
          <p:spPr>
            <a:xfrm>
              <a:off x="2241557" y="4906852"/>
              <a:ext cx="628066" cy="369958"/>
            </a:xfrm>
            <a:prstGeom prst="rect">
              <a:avLst/>
            </a:prstGeom>
            <a:noFill/>
          </p:spPr>
          <p:txBody>
            <a:bodyPr wrap="none">
              <a:spAutoFit/>
            </a:bodyPr>
            <a:lstStyle/>
            <a:p>
              <a:pPr>
                <a:defRPr/>
              </a:pPr>
              <a:r>
                <a:rPr lang="en-US" dirty="0"/>
                <a:t>7(h)</a:t>
              </a:r>
            </a:p>
          </p:txBody>
        </p:sp>
      </p:grpSp>
      <p:grpSp>
        <p:nvGrpSpPr>
          <p:cNvPr id="21544" name="Group 98"/>
          <p:cNvGrpSpPr>
            <a:grpSpLocks/>
          </p:cNvGrpSpPr>
          <p:nvPr/>
        </p:nvGrpSpPr>
        <p:grpSpPr bwMode="auto">
          <a:xfrm>
            <a:off x="10521951" y="5110165"/>
            <a:ext cx="682625" cy="927100"/>
            <a:chOff x="2176530" y="4906852"/>
            <a:chExt cx="682580" cy="927278"/>
          </a:xfrm>
        </p:grpSpPr>
        <p:sp>
          <p:nvSpPr>
            <p:cNvPr id="100" name="Rectangle 99"/>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1" name="TextBox 100"/>
            <p:cNvSpPr txBox="1"/>
            <p:nvPr/>
          </p:nvSpPr>
          <p:spPr>
            <a:xfrm>
              <a:off x="2382891" y="5357789"/>
              <a:ext cx="325417" cy="368371"/>
            </a:xfrm>
            <a:prstGeom prst="rect">
              <a:avLst/>
            </a:prstGeom>
            <a:noFill/>
          </p:spPr>
          <p:txBody>
            <a:bodyPr wrap="none">
              <a:spAutoFit/>
            </a:bodyPr>
            <a:lstStyle/>
            <a:p>
              <a:pPr>
                <a:defRPr/>
              </a:pPr>
              <a:r>
                <a:rPr lang="en-US" dirty="0"/>
                <a:t>7</a:t>
              </a:r>
            </a:p>
          </p:txBody>
        </p:sp>
        <p:sp>
          <p:nvSpPr>
            <p:cNvPr id="102" name="TextBox 101"/>
            <p:cNvSpPr txBox="1"/>
            <p:nvPr/>
          </p:nvSpPr>
          <p:spPr>
            <a:xfrm>
              <a:off x="2241614" y="4906852"/>
              <a:ext cx="558763" cy="369958"/>
            </a:xfrm>
            <a:prstGeom prst="rect">
              <a:avLst/>
            </a:prstGeom>
            <a:noFill/>
          </p:spPr>
          <p:txBody>
            <a:bodyPr wrap="none">
              <a:spAutoFit/>
            </a:bodyPr>
            <a:lstStyle/>
            <a:p>
              <a:pPr>
                <a:defRPr/>
              </a:pPr>
              <a:r>
                <a:rPr lang="en-US" dirty="0"/>
                <a:t>8(</a:t>
              </a:r>
              <a:r>
                <a:rPr lang="en-US" dirty="0" err="1"/>
                <a:t>i</a:t>
              </a:r>
              <a:r>
                <a:rPr lang="en-US" dirty="0"/>
                <a:t>)</a:t>
              </a:r>
            </a:p>
          </p:txBody>
        </p:sp>
      </p:grpSp>
      <p:sp>
        <p:nvSpPr>
          <p:cNvPr id="103" name="TextBox 102"/>
          <p:cNvSpPr txBox="1"/>
          <p:nvPr/>
        </p:nvSpPr>
        <p:spPr>
          <a:xfrm>
            <a:off x="3529013" y="5535615"/>
            <a:ext cx="1528762" cy="461962"/>
          </a:xfrm>
          <a:prstGeom prst="rect">
            <a:avLst/>
          </a:prstGeom>
          <a:noFill/>
        </p:spPr>
        <p:txBody>
          <a:bodyPr wrap="none">
            <a:spAutoFit/>
          </a:bodyPr>
          <a:lstStyle/>
          <a:p>
            <a:pPr>
              <a:defRPr/>
            </a:pPr>
            <a:r>
              <a:rPr lang="en-US" sz="2400" dirty="0"/>
              <a:t>Array </a:t>
            </a:r>
            <a:r>
              <a:rPr lang="en-US" sz="2400" dirty="0">
                <a:solidFill>
                  <a:srgbClr val="C00000"/>
                </a:solidFill>
              </a:rPr>
              <a:t>up:</a:t>
            </a:r>
          </a:p>
        </p:txBody>
      </p:sp>
      <p:sp>
        <p:nvSpPr>
          <p:cNvPr id="21546" name="Down Arrow 103"/>
          <p:cNvSpPr>
            <a:spLocks noChangeArrowheads="1"/>
          </p:cNvSpPr>
          <p:nvPr/>
        </p:nvSpPr>
        <p:spPr bwMode="auto">
          <a:xfrm>
            <a:off x="7564438" y="4083051"/>
            <a:ext cx="425450" cy="849313"/>
          </a:xfrm>
          <a:prstGeom prst="downArrow">
            <a:avLst>
              <a:gd name="adj1" fmla="val 50000"/>
              <a:gd name="adj2" fmla="val 4990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99" name="Freeform 98"/>
          <p:cNvSpPr>
            <a:spLocks noChangeArrowheads="1"/>
          </p:cNvSpPr>
          <p:nvPr/>
        </p:nvSpPr>
        <p:spPr bwMode="auto">
          <a:xfrm>
            <a:off x="6816726" y="1919288"/>
            <a:ext cx="644525" cy="785812"/>
          </a:xfrm>
          <a:custGeom>
            <a:avLst/>
            <a:gdLst>
              <a:gd name="T0" fmla="*/ 0 w 643944"/>
              <a:gd name="T1" fmla="*/ 484391 h 628918"/>
              <a:gd name="T2" fmla="*/ 181446 w 643944"/>
              <a:gd name="T3" fmla="*/ 407906 h 628918"/>
              <a:gd name="T4" fmla="*/ 298090 w 643944"/>
              <a:gd name="T5" fmla="*/ 2931841 h 628918"/>
              <a:gd name="T6" fmla="*/ 401774 w 643944"/>
              <a:gd name="T7" fmla="*/ 3543702 h 628918"/>
              <a:gd name="T8" fmla="*/ 648024 w 643944"/>
              <a:gd name="T9" fmla="*/ 1784597 h 628918"/>
              <a:gd name="T10" fmla="*/ 0 60000 65536"/>
              <a:gd name="T11" fmla="*/ 0 60000 65536"/>
              <a:gd name="T12" fmla="*/ 0 60000 65536"/>
              <a:gd name="T13" fmla="*/ 0 60000 65536"/>
              <a:gd name="T14" fmla="*/ 0 60000 65536"/>
              <a:gd name="T15" fmla="*/ 0 w 643944"/>
              <a:gd name="T16" fmla="*/ 0 h 628918"/>
              <a:gd name="T17" fmla="*/ 643944 w 643944"/>
              <a:gd name="T18" fmla="*/ 628918 h 628918"/>
            </a:gdLst>
            <a:ahLst/>
            <a:cxnLst>
              <a:cxn ang="T10">
                <a:pos x="T0" y="T1"/>
              </a:cxn>
              <a:cxn ang="T11">
                <a:pos x="T2" y="T3"/>
              </a:cxn>
              <a:cxn ang="T12">
                <a:pos x="T4" y="T5"/>
              </a:cxn>
              <a:cxn ang="T13">
                <a:pos x="T6" y="T7"/>
              </a:cxn>
              <a:cxn ang="T14">
                <a:pos x="T8" y="T9"/>
              </a:cxn>
            </a:cxnLst>
            <a:rect l="T15" t="T16" r="T17" b="T18"/>
            <a:pathLst>
              <a:path w="643944" h="628918">
                <a:moveTo>
                  <a:pt x="0" y="81566"/>
                </a:moveTo>
                <a:cubicBezTo>
                  <a:pt x="65467" y="40783"/>
                  <a:pt x="130935" y="0"/>
                  <a:pt x="180304" y="68687"/>
                </a:cubicBezTo>
                <a:cubicBezTo>
                  <a:pt x="229673" y="137374"/>
                  <a:pt x="259724" y="405684"/>
                  <a:pt x="296214" y="493690"/>
                </a:cubicBezTo>
                <a:cubicBezTo>
                  <a:pt x="332704" y="581696"/>
                  <a:pt x="341290" y="628918"/>
                  <a:pt x="399245" y="596721"/>
                </a:cubicBezTo>
                <a:cubicBezTo>
                  <a:pt x="457200" y="564524"/>
                  <a:pt x="550572" y="432515"/>
                  <a:pt x="643944" y="300507"/>
                </a:cubicBezTo>
              </a:path>
            </a:pathLst>
          </a:custGeom>
          <a:noFill/>
          <a:ln w="28575" algn="ctr">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TextBox 104"/>
          <p:cNvSpPr txBox="1"/>
          <p:nvPr/>
        </p:nvSpPr>
        <p:spPr>
          <a:xfrm>
            <a:off x="5257801" y="5535615"/>
            <a:ext cx="371475" cy="461962"/>
          </a:xfrm>
          <a:prstGeom prst="rect">
            <a:avLst/>
          </a:prstGeom>
          <a:solidFill>
            <a:schemeClr val="bg2">
              <a:lumMod val="40000"/>
              <a:lumOff val="60000"/>
            </a:schemeClr>
          </a:solidFill>
        </p:spPr>
        <p:txBody>
          <a:bodyPr wrap="none">
            <a:spAutoFit/>
          </a:bodyPr>
          <a:lstStyle/>
          <a:p>
            <a:pPr>
              <a:defRPr/>
            </a:pPr>
            <a:r>
              <a:rPr lang="en-US" sz="2400" dirty="0">
                <a:solidFill>
                  <a:srgbClr val="C00000"/>
                </a:solidFill>
              </a:rPr>
              <a:t>2</a:t>
            </a:r>
          </a:p>
        </p:txBody>
      </p:sp>
    </p:spTree>
    <p:extLst>
      <p:ext uri="{BB962C8B-B14F-4D97-AF65-F5344CB8AC3E}">
        <p14:creationId xmlns:p14="http://schemas.microsoft.com/office/powerpoint/2010/main" val="15153685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strips(downRight)">
                                      <p:cBhvr>
                                        <p:cTn id="11" dur="500"/>
                                        <p:tgtEl>
                                          <p:spTgt spid="99"/>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862138" y="236538"/>
            <a:ext cx="8191500" cy="627062"/>
          </a:xfrm>
        </p:spPr>
        <p:txBody>
          <a:bodyPr/>
          <a:lstStyle/>
          <a:p>
            <a:r>
              <a:rPr lang="en-US" altLang="en-US" sz="3600" smtClean="0"/>
              <a:t>Implementing Union(x, y)</a:t>
            </a:r>
          </a:p>
        </p:txBody>
      </p:sp>
      <p:sp>
        <p:nvSpPr>
          <p:cNvPr id="46" name="Rectangle 5"/>
          <p:cNvSpPr>
            <a:spLocks noChangeArrowheads="1"/>
          </p:cNvSpPr>
          <p:nvPr/>
        </p:nvSpPr>
        <p:spPr bwMode="auto">
          <a:xfrm>
            <a:off x="1458672" y="1267618"/>
            <a:ext cx="3781425" cy="2976563"/>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9</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Joins two sets */</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Union(</a:t>
            </a:r>
            <a:r>
              <a:rPr lang="en-US" b="1" dirty="0" err="1">
                <a:solidFill>
                  <a:srgbClr val="CC3300"/>
                </a:solidFill>
                <a:latin typeface="Courier New" pitchFamily="49" charset="0"/>
              </a:rPr>
              <a:t>int</a:t>
            </a:r>
            <a:r>
              <a:rPr lang="en-US" b="1" dirty="0">
                <a:solidFill>
                  <a:srgbClr val="CC3300"/>
                </a:solidFill>
                <a:latin typeface="Courier New" pitchFamily="49" charset="0"/>
              </a:rPr>
              <a:t> x, </a:t>
            </a:r>
            <a:r>
              <a:rPr lang="en-US" b="1" dirty="0" err="1">
                <a:solidFill>
                  <a:srgbClr val="CC3300"/>
                </a:solidFill>
                <a:latin typeface="Courier New" pitchFamily="49" charset="0"/>
              </a:rPr>
              <a:t>int</a:t>
            </a:r>
            <a:r>
              <a:rPr lang="en-US" b="1" dirty="0">
                <a:solidFill>
                  <a:srgbClr val="CC3300"/>
                </a:solidFill>
                <a:latin typeface="Courier New" pitchFamily="49" charset="0"/>
              </a:rPr>
              <a:t> y){</a:t>
            </a:r>
          </a:p>
          <a:p>
            <a:pPr eaLnBrk="1" hangingPunct="1">
              <a:defRPr/>
            </a:pPr>
            <a:r>
              <a:rPr lang="en-US" b="1" dirty="0">
                <a:latin typeface="Courier New" pitchFamily="49" charset="0"/>
              </a:rPr>
              <a:t>  assert(up[x] &lt; 0);</a:t>
            </a:r>
          </a:p>
          <a:p>
            <a:pPr eaLnBrk="1" hangingPunct="1">
              <a:defRPr/>
            </a:pPr>
            <a:r>
              <a:rPr lang="en-US" b="1" dirty="0">
                <a:latin typeface="Courier New" pitchFamily="49" charset="0"/>
              </a:rPr>
              <a:t>  assert(up[y] &lt; 0);</a:t>
            </a:r>
          </a:p>
          <a:p>
            <a:pPr eaLnBrk="1" hangingPunct="1">
              <a:defRPr/>
            </a:pPr>
            <a:endParaRPr lang="en-US" b="1" dirty="0">
              <a:latin typeface="Courier New" pitchFamily="49" charset="0"/>
            </a:endParaRPr>
          </a:p>
          <a:p>
            <a:pPr eaLnBrk="1" hangingPunct="1">
              <a:defRPr/>
            </a:pPr>
            <a:r>
              <a:rPr lang="en-US" b="1" dirty="0">
                <a:latin typeface="Courier New" pitchFamily="49" charset="0"/>
              </a:rPr>
              <a:t>  up[y] = x;</a:t>
            </a:r>
          </a:p>
          <a:p>
            <a:pPr eaLnBrk="1" hangingPunct="1">
              <a:defRPr/>
            </a:pPr>
            <a:r>
              <a:rPr lang="en-US" b="1" dirty="0">
                <a:solidFill>
                  <a:srgbClr val="CC3300"/>
                </a:solidFill>
                <a:latin typeface="Courier New" pitchFamily="49" charset="0"/>
              </a:rPr>
              <a:t>} /* end-Union */</a:t>
            </a:r>
          </a:p>
        </p:txBody>
      </p:sp>
      <p:grpSp>
        <p:nvGrpSpPr>
          <p:cNvPr id="22533" name="Group 6"/>
          <p:cNvGrpSpPr>
            <a:grpSpLocks/>
          </p:cNvGrpSpPr>
          <p:nvPr/>
        </p:nvGrpSpPr>
        <p:grpSpPr bwMode="auto">
          <a:xfrm>
            <a:off x="6584950" y="1879600"/>
            <a:ext cx="490538" cy="515938"/>
            <a:chOff x="5357612" y="1390587"/>
            <a:chExt cx="566670" cy="528365"/>
          </a:xfrm>
        </p:grpSpPr>
        <p:sp>
          <p:nvSpPr>
            <p:cNvPr id="44" name="Oval 43"/>
            <p:cNvSpPr/>
            <p:nvPr/>
          </p:nvSpPr>
          <p:spPr bwMode="auto">
            <a:xfrm>
              <a:off x="5357612" y="1403593"/>
              <a:ext cx="566670" cy="51535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47" name="TextBox 46"/>
            <p:cNvSpPr txBox="1"/>
            <p:nvPr/>
          </p:nvSpPr>
          <p:spPr>
            <a:xfrm>
              <a:off x="5456642" y="1390587"/>
              <a:ext cx="394802" cy="472785"/>
            </a:xfrm>
            <a:prstGeom prst="rect">
              <a:avLst/>
            </a:prstGeom>
            <a:noFill/>
          </p:spPr>
          <p:txBody>
            <a:bodyPr wrap="none">
              <a:spAutoFit/>
            </a:bodyPr>
            <a:lstStyle/>
            <a:p>
              <a:pPr>
                <a:defRPr/>
              </a:pPr>
              <a:r>
                <a:rPr lang="en-US" sz="2400" dirty="0"/>
                <a:t>a</a:t>
              </a:r>
            </a:p>
          </p:txBody>
        </p:sp>
      </p:grpSp>
      <p:grpSp>
        <p:nvGrpSpPr>
          <p:cNvPr id="22534" name="Group 13"/>
          <p:cNvGrpSpPr>
            <a:grpSpLocks/>
          </p:cNvGrpSpPr>
          <p:nvPr/>
        </p:nvGrpSpPr>
        <p:grpSpPr bwMode="auto">
          <a:xfrm>
            <a:off x="5942013" y="2755900"/>
            <a:ext cx="488950" cy="503238"/>
            <a:chOff x="5357612" y="1350962"/>
            <a:chExt cx="566670" cy="515155"/>
          </a:xfrm>
        </p:grpSpPr>
        <p:sp>
          <p:nvSpPr>
            <p:cNvPr id="50" name="Oval 49"/>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51" name="TextBox 50"/>
            <p:cNvSpPr txBox="1"/>
            <p:nvPr/>
          </p:nvSpPr>
          <p:spPr>
            <a:xfrm>
              <a:off x="5456963" y="1389964"/>
              <a:ext cx="425002" cy="474527"/>
            </a:xfrm>
            <a:prstGeom prst="rect">
              <a:avLst/>
            </a:prstGeom>
            <a:noFill/>
          </p:spPr>
          <p:txBody>
            <a:bodyPr wrap="none">
              <a:spAutoFit/>
            </a:bodyPr>
            <a:lstStyle/>
            <a:p>
              <a:pPr>
                <a:defRPr/>
              </a:pPr>
              <a:r>
                <a:rPr lang="en-US" sz="2400" dirty="0"/>
                <a:t>b</a:t>
              </a:r>
            </a:p>
          </p:txBody>
        </p:sp>
      </p:grpSp>
      <p:grpSp>
        <p:nvGrpSpPr>
          <p:cNvPr id="22535" name="Group 16"/>
          <p:cNvGrpSpPr>
            <a:grpSpLocks/>
          </p:cNvGrpSpPr>
          <p:nvPr/>
        </p:nvGrpSpPr>
        <p:grpSpPr bwMode="auto">
          <a:xfrm>
            <a:off x="6597650" y="2730500"/>
            <a:ext cx="490538" cy="514350"/>
            <a:chOff x="5357612" y="1390587"/>
            <a:chExt cx="566670" cy="528365"/>
          </a:xfrm>
        </p:grpSpPr>
        <p:sp>
          <p:nvSpPr>
            <p:cNvPr id="62" name="Oval 61"/>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3" name="TextBox 62"/>
            <p:cNvSpPr txBox="1"/>
            <p:nvPr/>
          </p:nvSpPr>
          <p:spPr>
            <a:xfrm>
              <a:off x="5456642" y="1390587"/>
              <a:ext cx="423627" cy="472919"/>
            </a:xfrm>
            <a:prstGeom prst="rect">
              <a:avLst/>
            </a:prstGeom>
            <a:noFill/>
          </p:spPr>
          <p:txBody>
            <a:bodyPr wrap="none">
              <a:spAutoFit/>
            </a:bodyPr>
            <a:lstStyle/>
            <a:p>
              <a:pPr>
                <a:defRPr/>
              </a:pPr>
              <a:r>
                <a:rPr lang="en-US" sz="2400" dirty="0"/>
                <a:t>d</a:t>
              </a:r>
            </a:p>
          </p:txBody>
        </p:sp>
      </p:grpSp>
      <p:grpSp>
        <p:nvGrpSpPr>
          <p:cNvPr id="22536" name="Group 22"/>
          <p:cNvGrpSpPr>
            <a:grpSpLocks/>
          </p:cNvGrpSpPr>
          <p:nvPr/>
        </p:nvGrpSpPr>
        <p:grpSpPr bwMode="auto">
          <a:xfrm>
            <a:off x="5876925" y="3657600"/>
            <a:ext cx="488950" cy="515938"/>
            <a:chOff x="5357612" y="1390587"/>
            <a:chExt cx="566670" cy="528365"/>
          </a:xfrm>
        </p:grpSpPr>
        <p:sp>
          <p:nvSpPr>
            <p:cNvPr id="65" name="Oval 64"/>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6" name="TextBox 65"/>
            <p:cNvSpPr txBox="1"/>
            <p:nvPr/>
          </p:nvSpPr>
          <p:spPr>
            <a:xfrm>
              <a:off x="5456963" y="1390587"/>
              <a:ext cx="408444" cy="473090"/>
            </a:xfrm>
            <a:prstGeom prst="rect">
              <a:avLst/>
            </a:prstGeom>
            <a:noFill/>
          </p:spPr>
          <p:txBody>
            <a:bodyPr wrap="none">
              <a:spAutoFit/>
            </a:bodyPr>
            <a:lstStyle/>
            <a:p>
              <a:pPr>
                <a:defRPr/>
              </a:pPr>
              <a:r>
                <a:rPr lang="en-US" sz="2400" dirty="0"/>
                <a:t>e</a:t>
              </a:r>
            </a:p>
          </p:txBody>
        </p:sp>
      </p:grpSp>
      <p:grpSp>
        <p:nvGrpSpPr>
          <p:cNvPr id="22537" name="Group 25"/>
          <p:cNvGrpSpPr>
            <a:grpSpLocks/>
          </p:cNvGrpSpPr>
          <p:nvPr/>
        </p:nvGrpSpPr>
        <p:grpSpPr bwMode="auto">
          <a:xfrm>
            <a:off x="7642225" y="1879600"/>
            <a:ext cx="488950" cy="515938"/>
            <a:chOff x="5357612" y="1390587"/>
            <a:chExt cx="566670" cy="528365"/>
          </a:xfrm>
        </p:grpSpPr>
        <p:sp>
          <p:nvSpPr>
            <p:cNvPr id="68" name="Oval 67"/>
            <p:cNvSpPr/>
            <p:nvPr/>
          </p:nvSpPr>
          <p:spPr bwMode="auto">
            <a:xfrm>
              <a:off x="5357612" y="1403593"/>
              <a:ext cx="566670" cy="51535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9" name="TextBox 68"/>
            <p:cNvSpPr txBox="1"/>
            <p:nvPr/>
          </p:nvSpPr>
          <p:spPr>
            <a:xfrm>
              <a:off x="5456963" y="1390587"/>
              <a:ext cx="397405" cy="473090"/>
            </a:xfrm>
            <a:prstGeom prst="rect">
              <a:avLst/>
            </a:prstGeom>
            <a:noFill/>
          </p:spPr>
          <p:txBody>
            <a:bodyPr wrap="none">
              <a:spAutoFit/>
            </a:bodyPr>
            <a:lstStyle/>
            <a:p>
              <a:pPr>
                <a:defRPr/>
              </a:pPr>
              <a:r>
                <a:rPr lang="en-US" sz="2400" dirty="0"/>
                <a:t>c</a:t>
              </a:r>
            </a:p>
          </p:txBody>
        </p:sp>
      </p:grpSp>
      <p:grpSp>
        <p:nvGrpSpPr>
          <p:cNvPr id="22538" name="Group 28"/>
          <p:cNvGrpSpPr>
            <a:grpSpLocks/>
          </p:cNvGrpSpPr>
          <p:nvPr/>
        </p:nvGrpSpPr>
        <p:grpSpPr bwMode="auto">
          <a:xfrm>
            <a:off x="7654925" y="2743200"/>
            <a:ext cx="488950" cy="515938"/>
            <a:chOff x="5357612" y="1390587"/>
            <a:chExt cx="566670" cy="528365"/>
          </a:xfrm>
        </p:grpSpPr>
        <p:sp>
          <p:nvSpPr>
            <p:cNvPr id="71" name="Oval 70"/>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2" name="TextBox 71"/>
            <p:cNvSpPr txBox="1"/>
            <p:nvPr/>
          </p:nvSpPr>
          <p:spPr>
            <a:xfrm>
              <a:off x="5456963" y="1390587"/>
              <a:ext cx="395566" cy="473090"/>
            </a:xfrm>
            <a:prstGeom prst="rect">
              <a:avLst/>
            </a:prstGeom>
            <a:noFill/>
          </p:spPr>
          <p:txBody>
            <a:bodyPr wrap="none">
              <a:spAutoFit/>
            </a:bodyPr>
            <a:lstStyle/>
            <a:p>
              <a:pPr>
                <a:defRPr/>
              </a:pPr>
              <a:r>
                <a:rPr lang="en-US" sz="2400" dirty="0"/>
                <a:t>f</a:t>
              </a:r>
            </a:p>
          </p:txBody>
        </p:sp>
      </p:grpSp>
      <p:grpSp>
        <p:nvGrpSpPr>
          <p:cNvPr id="22539" name="Group 31"/>
          <p:cNvGrpSpPr>
            <a:grpSpLocks/>
          </p:cNvGrpSpPr>
          <p:nvPr/>
        </p:nvGrpSpPr>
        <p:grpSpPr bwMode="auto">
          <a:xfrm>
            <a:off x="8658225" y="1866900"/>
            <a:ext cx="490538" cy="515938"/>
            <a:chOff x="5357612" y="1390587"/>
            <a:chExt cx="566670" cy="528365"/>
          </a:xfrm>
        </p:grpSpPr>
        <p:sp>
          <p:nvSpPr>
            <p:cNvPr id="74" name="Oval 7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5" name="TextBox 74"/>
            <p:cNvSpPr txBox="1"/>
            <p:nvPr/>
          </p:nvSpPr>
          <p:spPr>
            <a:xfrm>
              <a:off x="5456642" y="1390587"/>
              <a:ext cx="403454" cy="473090"/>
            </a:xfrm>
            <a:prstGeom prst="rect">
              <a:avLst/>
            </a:prstGeom>
            <a:noFill/>
          </p:spPr>
          <p:txBody>
            <a:bodyPr wrap="none">
              <a:spAutoFit/>
            </a:bodyPr>
            <a:lstStyle/>
            <a:p>
              <a:pPr>
                <a:defRPr/>
              </a:pPr>
              <a:r>
                <a:rPr lang="en-US" sz="2400" dirty="0"/>
                <a:t>g</a:t>
              </a:r>
            </a:p>
          </p:txBody>
        </p:sp>
      </p:grpSp>
      <p:cxnSp>
        <p:nvCxnSpPr>
          <p:cNvPr id="22540" name="Straight Arrow Connector 75"/>
          <p:cNvCxnSpPr>
            <a:cxnSpLocks noChangeShapeType="1"/>
          </p:cNvCxnSpPr>
          <p:nvPr/>
        </p:nvCxnSpPr>
        <p:spPr bwMode="auto">
          <a:xfrm rot="5400000" flipH="1" flipV="1">
            <a:off x="6275389" y="2387601"/>
            <a:ext cx="446087" cy="31591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1" name="Straight Arrow Connector 76"/>
          <p:cNvCxnSpPr>
            <a:cxnSpLocks noChangeShapeType="1"/>
          </p:cNvCxnSpPr>
          <p:nvPr/>
        </p:nvCxnSpPr>
        <p:spPr bwMode="auto">
          <a:xfrm rot="16200000" flipV="1">
            <a:off x="6662738" y="2562225"/>
            <a:ext cx="3349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2" name="Straight Arrow Connector 77"/>
          <p:cNvCxnSpPr>
            <a:cxnSpLocks noChangeShapeType="1"/>
          </p:cNvCxnSpPr>
          <p:nvPr/>
        </p:nvCxnSpPr>
        <p:spPr bwMode="auto">
          <a:xfrm rot="16200000" flipV="1">
            <a:off x="5969001" y="3476626"/>
            <a:ext cx="4365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3" name="Straight Arrow Connector 78"/>
          <p:cNvCxnSpPr>
            <a:cxnSpLocks noChangeShapeType="1"/>
          </p:cNvCxnSpPr>
          <p:nvPr/>
        </p:nvCxnSpPr>
        <p:spPr bwMode="auto">
          <a:xfrm rot="16200000" flipV="1">
            <a:off x="7712869" y="25693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4" name="Straight Arrow Connector 79"/>
          <p:cNvCxnSpPr>
            <a:cxnSpLocks noChangeShapeType="1"/>
          </p:cNvCxnSpPr>
          <p:nvPr/>
        </p:nvCxnSpPr>
        <p:spPr bwMode="auto">
          <a:xfrm rot="16200000" flipV="1">
            <a:off x="6656388" y="1719263"/>
            <a:ext cx="3476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5" name="Straight Arrow Connector 80"/>
          <p:cNvCxnSpPr>
            <a:cxnSpLocks noChangeShapeType="1"/>
          </p:cNvCxnSpPr>
          <p:nvPr/>
        </p:nvCxnSpPr>
        <p:spPr bwMode="auto">
          <a:xfrm rot="16200000" flipV="1">
            <a:off x="7712869" y="1720057"/>
            <a:ext cx="3476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6" name="Straight Arrow Connector 81"/>
          <p:cNvCxnSpPr>
            <a:cxnSpLocks noChangeShapeType="1"/>
          </p:cNvCxnSpPr>
          <p:nvPr/>
        </p:nvCxnSpPr>
        <p:spPr bwMode="auto">
          <a:xfrm rot="16200000" flipV="1">
            <a:off x="8640763" y="17049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3" name="TextBox 82"/>
          <p:cNvSpPr txBox="1"/>
          <p:nvPr/>
        </p:nvSpPr>
        <p:spPr>
          <a:xfrm>
            <a:off x="6456363" y="1171575"/>
            <a:ext cx="800100" cy="369888"/>
          </a:xfrm>
          <a:prstGeom prst="rect">
            <a:avLst/>
          </a:prstGeom>
          <a:noFill/>
        </p:spPr>
        <p:txBody>
          <a:bodyPr wrap="none">
            <a:spAutoFit/>
          </a:bodyPr>
          <a:lstStyle/>
          <a:p>
            <a:pPr>
              <a:defRPr/>
            </a:pPr>
            <a:r>
              <a:rPr lang="en-US" dirty="0"/>
              <a:t>NULL</a:t>
            </a:r>
          </a:p>
        </p:txBody>
      </p:sp>
      <p:sp>
        <p:nvSpPr>
          <p:cNvPr id="84" name="TextBox 83"/>
          <p:cNvSpPr txBox="1"/>
          <p:nvPr/>
        </p:nvSpPr>
        <p:spPr>
          <a:xfrm>
            <a:off x="7473950" y="1158875"/>
            <a:ext cx="800100" cy="369888"/>
          </a:xfrm>
          <a:prstGeom prst="rect">
            <a:avLst/>
          </a:prstGeom>
          <a:noFill/>
        </p:spPr>
        <p:txBody>
          <a:bodyPr wrap="none">
            <a:spAutoFit/>
          </a:bodyPr>
          <a:lstStyle/>
          <a:p>
            <a:pPr>
              <a:defRPr/>
            </a:pPr>
            <a:r>
              <a:rPr lang="en-US" dirty="0"/>
              <a:t>NULL</a:t>
            </a:r>
          </a:p>
        </p:txBody>
      </p:sp>
      <p:sp>
        <p:nvSpPr>
          <p:cNvPr id="85" name="TextBox 84"/>
          <p:cNvSpPr txBox="1"/>
          <p:nvPr/>
        </p:nvSpPr>
        <p:spPr>
          <a:xfrm>
            <a:off x="8542338" y="1171575"/>
            <a:ext cx="800100" cy="369888"/>
          </a:xfrm>
          <a:prstGeom prst="rect">
            <a:avLst/>
          </a:prstGeom>
          <a:noFill/>
        </p:spPr>
        <p:txBody>
          <a:bodyPr wrap="none">
            <a:spAutoFit/>
          </a:bodyPr>
          <a:lstStyle/>
          <a:p>
            <a:pPr>
              <a:defRPr/>
            </a:pPr>
            <a:r>
              <a:rPr lang="en-US" dirty="0"/>
              <a:t>NULL</a:t>
            </a:r>
          </a:p>
        </p:txBody>
      </p:sp>
      <p:sp>
        <p:nvSpPr>
          <p:cNvPr id="86" name="TextBox 85"/>
          <p:cNvSpPr txBox="1"/>
          <p:nvPr/>
        </p:nvSpPr>
        <p:spPr>
          <a:xfrm>
            <a:off x="6521451" y="3554413"/>
            <a:ext cx="2295525" cy="461962"/>
          </a:xfrm>
          <a:prstGeom prst="rect">
            <a:avLst/>
          </a:prstGeom>
          <a:noFill/>
        </p:spPr>
        <p:txBody>
          <a:bodyPr wrap="none">
            <a:spAutoFit/>
          </a:bodyPr>
          <a:lstStyle/>
          <a:p>
            <a:pPr>
              <a:defRPr/>
            </a:pPr>
            <a:r>
              <a:rPr lang="en-US" sz="2400" dirty="0"/>
              <a:t>{a, b, d, e, c, f}</a:t>
            </a:r>
          </a:p>
        </p:txBody>
      </p:sp>
      <p:sp>
        <p:nvSpPr>
          <p:cNvPr id="87" name="TextBox 86"/>
          <p:cNvSpPr txBox="1"/>
          <p:nvPr/>
        </p:nvSpPr>
        <p:spPr>
          <a:xfrm>
            <a:off x="8632826" y="2576514"/>
            <a:ext cx="587375" cy="460375"/>
          </a:xfrm>
          <a:prstGeom prst="rect">
            <a:avLst/>
          </a:prstGeom>
          <a:noFill/>
        </p:spPr>
        <p:txBody>
          <a:bodyPr wrap="none">
            <a:spAutoFit/>
          </a:bodyPr>
          <a:lstStyle/>
          <a:p>
            <a:pPr>
              <a:defRPr/>
            </a:pPr>
            <a:r>
              <a:rPr lang="en-US" sz="2400" dirty="0"/>
              <a:t>{g}</a:t>
            </a:r>
          </a:p>
        </p:txBody>
      </p:sp>
      <p:grpSp>
        <p:nvGrpSpPr>
          <p:cNvPr id="22552" name="Group 25"/>
          <p:cNvGrpSpPr>
            <a:grpSpLocks/>
          </p:cNvGrpSpPr>
          <p:nvPr/>
        </p:nvGrpSpPr>
        <p:grpSpPr bwMode="auto">
          <a:xfrm>
            <a:off x="9728200" y="1879600"/>
            <a:ext cx="488950" cy="515938"/>
            <a:chOff x="5357612" y="1390587"/>
            <a:chExt cx="566670" cy="528365"/>
          </a:xfrm>
        </p:grpSpPr>
        <p:sp>
          <p:nvSpPr>
            <p:cNvPr id="89" name="Oval 88"/>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0" name="TextBox 89"/>
            <p:cNvSpPr txBox="1"/>
            <p:nvPr/>
          </p:nvSpPr>
          <p:spPr>
            <a:xfrm>
              <a:off x="5456963" y="1390587"/>
              <a:ext cx="419483" cy="473090"/>
            </a:xfrm>
            <a:prstGeom prst="rect">
              <a:avLst/>
            </a:prstGeom>
            <a:noFill/>
          </p:spPr>
          <p:txBody>
            <a:bodyPr wrap="none">
              <a:spAutoFit/>
            </a:bodyPr>
            <a:lstStyle/>
            <a:p>
              <a:pPr>
                <a:defRPr/>
              </a:pPr>
              <a:r>
                <a:rPr lang="en-US" sz="2400" dirty="0"/>
                <a:t>h</a:t>
              </a:r>
            </a:p>
          </p:txBody>
        </p:sp>
      </p:grpSp>
      <p:grpSp>
        <p:nvGrpSpPr>
          <p:cNvPr id="22553" name="Group 28"/>
          <p:cNvGrpSpPr>
            <a:grpSpLocks/>
          </p:cNvGrpSpPr>
          <p:nvPr/>
        </p:nvGrpSpPr>
        <p:grpSpPr bwMode="auto">
          <a:xfrm>
            <a:off x="9740900" y="2743200"/>
            <a:ext cx="488950" cy="515938"/>
            <a:chOff x="5357612" y="1390587"/>
            <a:chExt cx="566670" cy="528365"/>
          </a:xfrm>
        </p:grpSpPr>
        <p:sp>
          <p:nvSpPr>
            <p:cNvPr id="92" name="Oval 91"/>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3" name="TextBox 92"/>
            <p:cNvSpPr txBox="1"/>
            <p:nvPr/>
          </p:nvSpPr>
          <p:spPr>
            <a:xfrm>
              <a:off x="5456963" y="1390587"/>
              <a:ext cx="312772" cy="473090"/>
            </a:xfrm>
            <a:prstGeom prst="rect">
              <a:avLst/>
            </a:prstGeom>
            <a:noFill/>
          </p:spPr>
          <p:txBody>
            <a:bodyPr wrap="none">
              <a:spAutoFit/>
            </a:bodyPr>
            <a:lstStyle/>
            <a:p>
              <a:pPr>
                <a:defRPr/>
              </a:pPr>
              <a:r>
                <a:rPr lang="en-US" sz="2400" dirty="0" err="1"/>
                <a:t>i</a:t>
              </a:r>
              <a:endParaRPr lang="en-US" sz="2400" dirty="0"/>
            </a:p>
          </p:txBody>
        </p:sp>
      </p:grpSp>
      <p:cxnSp>
        <p:nvCxnSpPr>
          <p:cNvPr id="22554" name="Straight Arrow Connector 93"/>
          <p:cNvCxnSpPr>
            <a:cxnSpLocks noChangeShapeType="1"/>
          </p:cNvCxnSpPr>
          <p:nvPr/>
        </p:nvCxnSpPr>
        <p:spPr bwMode="auto">
          <a:xfrm rot="16200000" flipV="1">
            <a:off x="9799638" y="25685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55" name="Straight Arrow Connector 94"/>
          <p:cNvCxnSpPr>
            <a:cxnSpLocks noChangeShapeType="1"/>
          </p:cNvCxnSpPr>
          <p:nvPr/>
        </p:nvCxnSpPr>
        <p:spPr bwMode="auto">
          <a:xfrm rot="16200000" flipV="1">
            <a:off x="9799638" y="1719263"/>
            <a:ext cx="3476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6" name="TextBox 95"/>
          <p:cNvSpPr txBox="1"/>
          <p:nvPr/>
        </p:nvSpPr>
        <p:spPr>
          <a:xfrm>
            <a:off x="9559925" y="1158875"/>
            <a:ext cx="800100" cy="369888"/>
          </a:xfrm>
          <a:prstGeom prst="rect">
            <a:avLst/>
          </a:prstGeom>
          <a:noFill/>
        </p:spPr>
        <p:txBody>
          <a:bodyPr wrap="none">
            <a:spAutoFit/>
          </a:bodyPr>
          <a:lstStyle/>
          <a:p>
            <a:pPr>
              <a:defRPr/>
            </a:pPr>
            <a:r>
              <a:rPr lang="en-US" dirty="0"/>
              <a:t>NULL</a:t>
            </a:r>
          </a:p>
        </p:txBody>
      </p:sp>
      <p:sp>
        <p:nvSpPr>
          <p:cNvPr id="97" name="TextBox 96"/>
          <p:cNvSpPr txBox="1"/>
          <p:nvPr/>
        </p:nvSpPr>
        <p:spPr>
          <a:xfrm>
            <a:off x="9509126" y="3335338"/>
            <a:ext cx="849313" cy="461962"/>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22558" name="Freeform 97"/>
          <p:cNvSpPr>
            <a:spLocks noChangeArrowheads="1"/>
          </p:cNvSpPr>
          <p:nvPr/>
        </p:nvSpPr>
        <p:spPr bwMode="auto">
          <a:xfrm>
            <a:off x="7075489" y="1995488"/>
            <a:ext cx="642937" cy="785812"/>
          </a:xfrm>
          <a:custGeom>
            <a:avLst/>
            <a:gdLst>
              <a:gd name="T0" fmla="*/ 0 w 643944"/>
              <a:gd name="T1" fmla="*/ 484391 h 628918"/>
              <a:gd name="T2" fmla="*/ 178339 w 643944"/>
              <a:gd name="T3" fmla="*/ 407906 h 628918"/>
              <a:gd name="T4" fmla="*/ 292987 w 643944"/>
              <a:gd name="T5" fmla="*/ 2931841 h 628918"/>
              <a:gd name="T6" fmla="*/ 394897 w 643944"/>
              <a:gd name="T7" fmla="*/ 3543702 h 628918"/>
              <a:gd name="T8" fmla="*/ 636929 w 643944"/>
              <a:gd name="T9" fmla="*/ 1784597 h 628918"/>
              <a:gd name="T10" fmla="*/ 0 60000 65536"/>
              <a:gd name="T11" fmla="*/ 0 60000 65536"/>
              <a:gd name="T12" fmla="*/ 0 60000 65536"/>
              <a:gd name="T13" fmla="*/ 0 60000 65536"/>
              <a:gd name="T14" fmla="*/ 0 60000 65536"/>
              <a:gd name="T15" fmla="*/ 0 w 643944"/>
              <a:gd name="T16" fmla="*/ 0 h 628918"/>
              <a:gd name="T17" fmla="*/ 643944 w 643944"/>
              <a:gd name="T18" fmla="*/ 628918 h 628918"/>
            </a:gdLst>
            <a:ahLst/>
            <a:cxnLst>
              <a:cxn ang="T10">
                <a:pos x="T0" y="T1"/>
              </a:cxn>
              <a:cxn ang="T11">
                <a:pos x="T2" y="T3"/>
              </a:cxn>
              <a:cxn ang="T12">
                <a:pos x="T4" y="T5"/>
              </a:cxn>
              <a:cxn ang="T13">
                <a:pos x="T6" y="T7"/>
              </a:cxn>
              <a:cxn ang="T14">
                <a:pos x="T8" y="T9"/>
              </a:cxn>
            </a:cxnLst>
            <a:rect l="T15" t="T16" r="T17" b="T18"/>
            <a:pathLst>
              <a:path w="643944" h="628918">
                <a:moveTo>
                  <a:pt x="0" y="81566"/>
                </a:moveTo>
                <a:cubicBezTo>
                  <a:pt x="65467" y="40783"/>
                  <a:pt x="130935" y="0"/>
                  <a:pt x="180304" y="68687"/>
                </a:cubicBezTo>
                <a:cubicBezTo>
                  <a:pt x="229673" y="137374"/>
                  <a:pt x="259724" y="405684"/>
                  <a:pt x="296214" y="493690"/>
                </a:cubicBezTo>
                <a:cubicBezTo>
                  <a:pt x="332704" y="581696"/>
                  <a:pt x="341290" y="628918"/>
                  <a:pt x="399245" y="596721"/>
                </a:cubicBezTo>
                <a:cubicBezTo>
                  <a:pt x="457200" y="564524"/>
                  <a:pt x="550572" y="432515"/>
                  <a:pt x="643944" y="300507"/>
                </a:cubicBezTo>
              </a:path>
            </a:pathLst>
          </a:custGeom>
          <a:noFill/>
          <a:ln w="28575" algn="ctr">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2560" name="Group 69"/>
          <p:cNvGrpSpPr>
            <a:grpSpLocks/>
          </p:cNvGrpSpPr>
          <p:nvPr/>
        </p:nvGrpSpPr>
        <p:grpSpPr bwMode="auto">
          <a:xfrm>
            <a:off x="5259388" y="4957764"/>
            <a:ext cx="682625" cy="927100"/>
            <a:chOff x="2176530" y="4906852"/>
            <a:chExt cx="682580" cy="927278"/>
          </a:xfrm>
        </p:grpSpPr>
        <p:sp>
          <p:nvSpPr>
            <p:cNvPr id="101" name="Rectangle 100"/>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2" name="TextBox 101"/>
            <p:cNvSpPr txBox="1"/>
            <p:nvPr/>
          </p:nvSpPr>
          <p:spPr>
            <a:xfrm>
              <a:off x="2343207" y="5332384"/>
              <a:ext cx="373037" cy="460463"/>
            </a:xfrm>
            <a:prstGeom prst="rect">
              <a:avLst/>
            </a:prstGeom>
            <a:noFill/>
          </p:spPr>
          <p:txBody>
            <a:bodyPr wrap="none">
              <a:spAutoFit/>
            </a:bodyPr>
            <a:lstStyle/>
            <a:p>
              <a:pPr>
                <a:defRPr/>
              </a:pPr>
              <a:r>
                <a:rPr lang="en-US" sz="2400" dirty="0">
                  <a:solidFill>
                    <a:srgbClr val="C00000"/>
                  </a:solidFill>
                </a:rPr>
                <a:t>2</a:t>
              </a:r>
            </a:p>
          </p:txBody>
        </p:sp>
        <p:sp>
          <p:nvSpPr>
            <p:cNvPr id="103" name="TextBox 102"/>
            <p:cNvSpPr txBox="1"/>
            <p:nvPr/>
          </p:nvSpPr>
          <p:spPr>
            <a:xfrm>
              <a:off x="2241614" y="4906852"/>
              <a:ext cx="614322" cy="369958"/>
            </a:xfrm>
            <a:prstGeom prst="rect">
              <a:avLst/>
            </a:prstGeom>
            <a:noFill/>
          </p:spPr>
          <p:txBody>
            <a:bodyPr wrap="none">
              <a:spAutoFit/>
            </a:bodyPr>
            <a:lstStyle/>
            <a:p>
              <a:pPr>
                <a:defRPr/>
              </a:pPr>
              <a:r>
                <a:rPr lang="en-US" dirty="0"/>
                <a:t>0(a)</a:t>
              </a:r>
            </a:p>
          </p:txBody>
        </p:sp>
      </p:grpSp>
      <p:grpSp>
        <p:nvGrpSpPr>
          <p:cNvPr id="22561" name="Group 70"/>
          <p:cNvGrpSpPr>
            <a:grpSpLocks/>
          </p:cNvGrpSpPr>
          <p:nvPr/>
        </p:nvGrpSpPr>
        <p:grpSpPr bwMode="auto">
          <a:xfrm>
            <a:off x="5942013" y="4957764"/>
            <a:ext cx="682625" cy="927100"/>
            <a:chOff x="2176530" y="4906852"/>
            <a:chExt cx="682580" cy="927278"/>
          </a:xfrm>
        </p:grpSpPr>
        <p:sp>
          <p:nvSpPr>
            <p:cNvPr id="105" name="Rectangle 104"/>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6" name="TextBox 105"/>
            <p:cNvSpPr txBox="1"/>
            <p:nvPr/>
          </p:nvSpPr>
          <p:spPr>
            <a:xfrm>
              <a:off x="2370192" y="5357789"/>
              <a:ext cx="325417" cy="368371"/>
            </a:xfrm>
            <a:prstGeom prst="rect">
              <a:avLst/>
            </a:prstGeom>
            <a:noFill/>
          </p:spPr>
          <p:txBody>
            <a:bodyPr wrap="none">
              <a:spAutoFit/>
            </a:bodyPr>
            <a:lstStyle/>
            <a:p>
              <a:pPr>
                <a:defRPr/>
              </a:pPr>
              <a:r>
                <a:rPr lang="en-US" dirty="0"/>
                <a:t>0</a:t>
              </a:r>
            </a:p>
          </p:txBody>
        </p:sp>
        <p:sp>
          <p:nvSpPr>
            <p:cNvPr id="107" name="TextBox 106"/>
            <p:cNvSpPr txBox="1"/>
            <p:nvPr/>
          </p:nvSpPr>
          <p:spPr>
            <a:xfrm>
              <a:off x="2241614" y="4906852"/>
              <a:ext cx="593686" cy="369958"/>
            </a:xfrm>
            <a:prstGeom prst="rect">
              <a:avLst/>
            </a:prstGeom>
            <a:noFill/>
          </p:spPr>
          <p:txBody>
            <a:bodyPr wrap="none">
              <a:spAutoFit/>
            </a:bodyPr>
            <a:lstStyle/>
            <a:p>
              <a:pPr>
                <a:defRPr/>
              </a:pPr>
              <a:r>
                <a:rPr lang="en-US" dirty="0"/>
                <a:t>1(b)</a:t>
              </a:r>
            </a:p>
          </p:txBody>
        </p:sp>
      </p:grpSp>
      <p:grpSp>
        <p:nvGrpSpPr>
          <p:cNvPr id="22562" name="Group 74"/>
          <p:cNvGrpSpPr>
            <a:grpSpLocks/>
          </p:cNvGrpSpPr>
          <p:nvPr/>
        </p:nvGrpSpPr>
        <p:grpSpPr bwMode="auto">
          <a:xfrm>
            <a:off x="6624638" y="4957764"/>
            <a:ext cx="682625" cy="927100"/>
            <a:chOff x="2176530" y="4906852"/>
            <a:chExt cx="682580" cy="927278"/>
          </a:xfrm>
        </p:grpSpPr>
        <p:sp>
          <p:nvSpPr>
            <p:cNvPr id="109" name="Rectangle 108"/>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0" name="TextBox 109"/>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111" name="TextBox 110"/>
            <p:cNvSpPr txBox="1"/>
            <p:nvPr/>
          </p:nvSpPr>
          <p:spPr>
            <a:xfrm>
              <a:off x="2241614" y="4906852"/>
              <a:ext cx="614322" cy="369958"/>
            </a:xfrm>
            <a:prstGeom prst="rect">
              <a:avLst/>
            </a:prstGeom>
            <a:noFill/>
          </p:spPr>
          <p:txBody>
            <a:bodyPr wrap="none">
              <a:spAutoFit/>
            </a:bodyPr>
            <a:lstStyle/>
            <a:p>
              <a:pPr>
                <a:defRPr/>
              </a:pPr>
              <a:r>
                <a:rPr lang="en-US" dirty="0"/>
                <a:t>2(c)</a:t>
              </a:r>
            </a:p>
          </p:txBody>
        </p:sp>
      </p:grpSp>
      <p:grpSp>
        <p:nvGrpSpPr>
          <p:cNvPr id="22563" name="Group 78"/>
          <p:cNvGrpSpPr>
            <a:grpSpLocks/>
          </p:cNvGrpSpPr>
          <p:nvPr/>
        </p:nvGrpSpPr>
        <p:grpSpPr bwMode="auto">
          <a:xfrm>
            <a:off x="7307263" y="4957764"/>
            <a:ext cx="695325" cy="927100"/>
            <a:chOff x="2176530" y="4906852"/>
            <a:chExt cx="696299" cy="927278"/>
          </a:xfrm>
        </p:grpSpPr>
        <p:sp>
          <p:nvSpPr>
            <p:cNvPr id="113" name="Rectangle 112"/>
            <p:cNvSpPr/>
            <p:nvPr/>
          </p:nvSpPr>
          <p:spPr bwMode="auto">
            <a:xfrm>
              <a:off x="2176530" y="5279986"/>
              <a:ext cx="681992"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4" name="TextBox 113"/>
            <p:cNvSpPr txBox="1"/>
            <p:nvPr/>
          </p:nvSpPr>
          <p:spPr>
            <a:xfrm>
              <a:off x="2383194" y="5357789"/>
              <a:ext cx="325894" cy="368371"/>
            </a:xfrm>
            <a:prstGeom prst="rect">
              <a:avLst/>
            </a:prstGeom>
            <a:noFill/>
          </p:spPr>
          <p:txBody>
            <a:bodyPr wrap="none">
              <a:spAutoFit/>
            </a:bodyPr>
            <a:lstStyle/>
            <a:p>
              <a:pPr>
                <a:defRPr/>
              </a:pPr>
              <a:r>
                <a:rPr lang="en-US" dirty="0"/>
                <a:t>0</a:t>
              </a:r>
            </a:p>
          </p:txBody>
        </p:sp>
        <p:sp>
          <p:nvSpPr>
            <p:cNvPr id="115" name="TextBox 114"/>
            <p:cNvSpPr txBox="1"/>
            <p:nvPr/>
          </p:nvSpPr>
          <p:spPr>
            <a:xfrm>
              <a:off x="2241709" y="4906852"/>
              <a:ext cx="631120" cy="369958"/>
            </a:xfrm>
            <a:prstGeom prst="rect">
              <a:avLst/>
            </a:prstGeom>
            <a:noFill/>
          </p:spPr>
          <p:txBody>
            <a:bodyPr wrap="none">
              <a:spAutoFit/>
            </a:bodyPr>
            <a:lstStyle/>
            <a:p>
              <a:pPr>
                <a:defRPr/>
              </a:pPr>
              <a:r>
                <a:rPr lang="en-US" dirty="0"/>
                <a:t>3(d)</a:t>
              </a:r>
            </a:p>
          </p:txBody>
        </p:sp>
      </p:grpSp>
      <p:grpSp>
        <p:nvGrpSpPr>
          <p:cNvPr id="22564" name="Group 82"/>
          <p:cNvGrpSpPr>
            <a:grpSpLocks/>
          </p:cNvGrpSpPr>
          <p:nvPr/>
        </p:nvGrpSpPr>
        <p:grpSpPr bwMode="auto">
          <a:xfrm>
            <a:off x="7989887" y="4957764"/>
            <a:ext cx="685800" cy="927100"/>
            <a:chOff x="2176530" y="4906852"/>
            <a:chExt cx="686681" cy="927278"/>
          </a:xfrm>
        </p:grpSpPr>
        <p:sp>
          <p:nvSpPr>
            <p:cNvPr id="117" name="Rectangle 116"/>
            <p:cNvSpPr/>
            <p:nvPr/>
          </p:nvSpPr>
          <p:spPr bwMode="auto">
            <a:xfrm>
              <a:off x="2176530" y="5279986"/>
              <a:ext cx="681913"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8" name="TextBox 117"/>
            <p:cNvSpPr txBox="1"/>
            <p:nvPr/>
          </p:nvSpPr>
          <p:spPr>
            <a:xfrm>
              <a:off x="2370454" y="5357789"/>
              <a:ext cx="287707" cy="368371"/>
            </a:xfrm>
            <a:prstGeom prst="rect">
              <a:avLst/>
            </a:prstGeom>
            <a:noFill/>
          </p:spPr>
          <p:txBody>
            <a:bodyPr wrap="none">
              <a:spAutoFit/>
            </a:bodyPr>
            <a:lstStyle/>
            <a:p>
              <a:pPr>
                <a:defRPr/>
              </a:pPr>
              <a:r>
                <a:rPr lang="en-US" dirty="0"/>
                <a:t>1</a:t>
              </a:r>
            </a:p>
          </p:txBody>
        </p:sp>
        <p:sp>
          <p:nvSpPr>
            <p:cNvPr id="119" name="TextBox 118"/>
            <p:cNvSpPr txBox="1"/>
            <p:nvPr/>
          </p:nvSpPr>
          <p:spPr>
            <a:xfrm>
              <a:off x="2241702" y="4906852"/>
              <a:ext cx="621509" cy="369958"/>
            </a:xfrm>
            <a:prstGeom prst="rect">
              <a:avLst/>
            </a:prstGeom>
            <a:noFill/>
          </p:spPr>
          <p:txBody>
            <a:bodyPr wrap="none">
              <a:spAutoFit/>
            </a:bodyPr>
            <a:lstStyle/>
            <a:p>
              <a:pPr>
                <a:defRPr/>
              </a:pPr>
              <a:r>
                <a:rPr lang="en-US" dirty="0"/>
                <a:t>4(e)</a:t>
              </a:r>
            </a:p>
          </p:txBody>
        </p:sp>
      </p:grpSp>
      <p:grpSp>
        <p:nvGrpSpPr>
          <p:cNvPr id="22565" name="Group 86"/>
          <p:cNvGrpSpPr>
            <a:grpSpLocks/>
          </p:cNvGrpSpPr>
          <p:nvPr/>
        </p:nvGrpSpPr>
        <p:grpSpPr bwMode="auto">
          <a:xfrm>
            <a:off x="8670926" y="4957764"/>
            <a:ext cx="682625" cy="927100"/>
            <a:chOff x="2176530" y="4906852"/>
            <a:chExt cx="682580" cy="927278"/>
          </a:xfrm>
        </p:grpSpPr>
        <p:sp>
          <p:nvSpPr>
            <p:cNvPr id="121" name="Rectangle 120"/>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2" name="TextBox 121"/>
            <p:cNvSpPr txBox="1"/>
            <p:nvPr/>
          </p:nvSpPr>
          <p:spPr>
            <a:xfrm>
              <a:off x="2370192" y="5357789"/>
              <a:ext cx="325416" cy="368371"/>
            </a:xfrm>
            <a:prstGeom prst="rect">
              <a:avLst/>
            </a:prstGeom>
            <a:noFill/>
          </p:spPr>
          <p:txBody>
            <a:bodyPr wrap="none">
              <a:spAutoFit/>
            </a:bodyPr>
            <a:lstStyle/>
            <a:p>
              <a:pPr>
                <a:defRPr/>
              </a:pPr>
              <a:r>
                <a:rPr lang="en-US" dirty="0"/>
                <a:t>2</a:t>
              </a:r>
            </a:p>
          </p:txBody>
        </p:sp>
        <p:sp>
          <p:nvSpPr>
            <p:cNvPr id="123" name="TextBox 122"/>
            <p:cNvSpPr txBox="1"/>
            <p:nvPr/>
          </p:nvSpPr>
          <p:spPr>
            <a:xfrm>
              <a:off x="2241613" y="4906852"/>
              <a:ext cx="612735" cy="369958"/>
            </a:xfrm>
            <a:prstGeom prst="rect">
              <a:avLst/>
            </a:prstGeom>
            <a:noFill/>
          </p:spPr>
          <p:txBody>
            <a:bodyPr wrap="none">
              <a:spAutoFit/>
            </a:bodyPr>
            <a:lstStyle/>
            <a:p>
              <a:pPr>
                <a:defRPr/>
              </a:pPr>
              <a:r>
                <a:rPr lang="en-US" dirty="0"/>
                <a:t>5(f)</a:t>
              </a:r>
            </a:p>
          </p:txBody>
        </p:sp>
      </p:grpSp>
      <p:grpSp>
        <p:nvGrpSpPr>
          <p:cNvPr id="22566" name="Group 90"/>
          <p:cNvGrpSpPr>
            <a:grpSpLocks/>
          </p:cNvGrpSpPr>
          <p:nvPr/>
        </p:nvGrpSpPr>
        <p:grpSpPr bwMode="auto">
          <a:xfrm>
            <a:off x="9353551" y="4957764"/>
            <a:ext cx="682625" cy="927100"/>
            <a:chOff x="2176530" y="4906852"/>
            <a:chExt cx="682580" cy="927278"/>
          </a:xfrm>
        </p:grpSpPr>
        <p:sp>
          <p:nvSpPr>
            <p:cNvPr id="125" name="Rectangle 124"/>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6" name="TextBox 125"/>
            <p:cNvSpPr txBox="1"/>
            <p:nvPr/>
          </p:nvSpPr>
          <p:spPr>
            <a:xfrm>
              <a:off x="2317808" y="5357789"/>
              <a:ext cx="385738" cy="368371"/>
            </a:xfrm>
            <a:prstGeom prst="rect">
              <a:avLst/>
            </a:prstGeom>
            <a:noFill/>
          </p:spPr>
          <p:txBody>
            <a:bodyPr wrap="none">
              <a:spAutoFit/>
            </a:bodyPr>
            <a:lstStyle/>
            <a:p>
              <a:pPr>
                <a:defRPr/>
              </a:pPr>
              <a:r>
                <a:rPr lang="en-US" dirty="0">
                  <a:solidFill>
                    <a:schemeClr val="accent6"/>
                  </a:solidFill>
                </a:rPr>
                <a:t>-1</a:t>
              </a:r>
            </a:p>
          </p:txBody>
        </p:sp>
        <p:sp>
          <p:nvSpPr>
            <p:cNvPr id="127" name="TextBox 126"/>
            <p:cNvSpPr txBox="1"/>
            <p:nvPr/>
          </p:nvSpPr>
          <p:spPr>
            <a:xfrm>
              <a:off x="2241613" y="4906852"/>
              <a:ext cx="617497" cy="369958"/>
            </a:xfrm>
            <a:prstGeom prst="rect">
              <a:avLst/>
            </a:prstGeom>
            <a:noFill/>
          </p:spPr>
          <p:txBody>
            <a:bodyPr wrap="none">
              <a:spAutoFit/>
            </a:bodyPr>
            <a:lstStyle/>
            <a:p>
              <a:pPr>
                <a:defRPr/>
              </a:pPr>
              <a:r>
                <a:rPr lang="en-US" dirty="0"/>
                <a:t>6(g)</a:t>
              </a:r>
            </a:p>
          </p:txBody>
        </p:sp>
      </p:grpSp>
      <p:grpSp>
        <p:nvGrpSpPr>
          <p:cNvPr id="22567" name="Group 94"/>
          <p:cNvGrpSpPr>
            <a:grpSpLocks/>
          </p:cNvGrpSpPr>
          <p:nvPr/>
        </p:nvGrpSpPr>
        <p:grpSpPr bwMode="auto">
          <a:xfrm>
            <a:off x="10036176" y="4957764"/>
            <a:ext cx="693737" cy="927100"/>
            <a:chOff x="2176530" y="4906852"/>
            <a:chExt cx="693093" cy="927278"/>
          </a:xfrm>
        </p:grpSpPr>
        <p:sp>
          <p:nvSpPr>
            <p:cNvPr id="129" name="Rectangle 128"/>
            <p:cNvSpPr/>
            <p:nvPr/>
          </p:nvSpPr>
          <p:spPr bwMode="auto">
            <a:xfrm>
              <a:off x="2176530" y="5279986"/>
              <a:ext cx="681991"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0" name="TextBox 129"/>
            <p:cNvSpPr txBox="1"/>
            <p:nvPr/>
          </p:nvSpPr>
          <p:spPr>
            <a:xfrm>
              <a:off x="2317686" y="5357789"/>
              <a:ext cx="385405" cy="368371"/>
            </a:xfrm>
            <a:prstGeom prst="rect">
              <a:avLst/>
            </a:prstGeom>
            <a:noFill/>
          </p:spPr>
          <p:txBody>
            <a:bodyPr wrap="none">
              <a:spAutoFit/>
            </a:bodyPr>
            <a:lstStyle/>
            <a:p>
              <a:pPr>
                <a:defRPr/>
              </a:pPr>
              <a:r>
                <a:rPr lang="en-US" dirty="0">
                  <a:solidFill>
                    <a:schemeClr val="accent6"/>
                  </a:solidFill>
                </a:rPr>
                <a:t>-1</a:t>
              </a:r>
            </a:p>
          </p:txBody>
        </p:sp>
        <p:sp>
          <p:nvSpPr>
            <p:cNvPr id="131" name="TextBox 130"/>
            <p:cNvSpPr txBox="1"/>
            <p:nvPr/>
          </p:nvSpPr>
          <p:spPr>
            <a:xfrm>
              <a:off x="2241557" y="4906852"/>
              <a:ext cx="628066" cy="369958"/>
            </a:xfrm>
            <a:prstGeom prst="rect">
              <a:avLst/>
            </a:prstGeom>
            <a:noFill/>
          </p:spPr>
          <p:txBody>
            <a:bodyPr wrap="none">
              <a:spAutoFit/>
            </a:bodyPr>
            <a:lstStyle/>
            <a:p>
              <a:pPr>
                <a:defRPr/>
              </a:pPr>
              <a:r>
                <a:rPr lang="en-US" dirty="0"/>
                <a:t>7(h)</a:t>
              </a:r>
            </a:p>
          </p:txBody>
        </p:sp>
      </p:grpSp>
      <p:grpSp>
        <p:nvGrpSpPr>
          <p:cNvPr id="22568" name="Group 98"/>
          <p:cNvGrpSpPr>
            <a:grpSpLocks/>
          </p:cNvGrpSpPr>
          <p:nvPr/>
        </p:nvGrpSpPr>
        <p:grpSpPr bwMode="auto">
          <a:xfrm>
            <a:off x="10718801" y="4957764"/>
            <a:ext cx="682625" cy="927100"/>
            <a:chOff x="2176530" y="4906852"/>
            <a:chExt cx="682580" cy="927278"/>
          </a:xfrm>
        </p:grpSpPr>
        <p:sp>
          <p:nvSpPr>
            <p:cNvPr id="133" name="Rectangle 132"/>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4" name="TextBox 133"/>
            <p:cNvSpPr txBox="1"/>
            <p:nvPr/>
          </p:nvSpPr>
          <p:spPr>
            <a:xfrm>
              <a:off x="2382891" y="5357789"/>
              <a:ext cx="325416" cy="368371"/>
            </a:xfrm>
            <a:prstGeom prst="rect">
              <a:avLst/>
            </a:prstGeom>
            <a:noFill/>
          </p:spPr>
          <p:txBody>
            <a:bodyPr wrap="none">
              <a:spAutoFit/>
            </a:bodyPr>
            <a:lstStyle/>
            <a:p>
              <a:pPr>
                <a:defRPr/>
              </a:pPr>
              <a:r>
                <a:rPr lang="en-US" dirty="0"/>
                <a:t>7</a:t>
              </a:r>
            </a:p>
          </p:txBody>
        </p:sp>
        <p:sp>
          <p:nvSpPr>
            <p:cNvPr id="135" name="TextBox 134"/>
            <p:cNvSpPr txBox="1"/>
            <p:nvPr/>
          </p:nvSpPr>
          <p:spPr>
            <a:xfrm>
              <a:off x="2241613" y="4906852"/>
              <a:ext cx="558763" cy="369958"/>
            </a:xfrm>
            <a:prstGeom prst="rect">
              <a:avLst/>
            </a:prstGeom>
            <a:noFill/>
          </p:spPr>
          <p:txBody>
            <a:bodyPr wrap="none">
              <a:spAutoFit/>
            </a:bodyPr>
            <a:lstStyle/>
            <a:p>
              <a:pPr>
                <a:defRPr/>
              </a:pPr>
              <a:r>
                <a:rPr lang="en-US" dirty="0"/>
                <a:t>8(</a:t>
              </a:r>
              <a:r>
                <a:rPr lang="en-US" dirty="0" err="1"/>
                <a:t>i</a:t>
              </a:r>
              <a:r>
                <a:rPr lang="en-US" dirty="0"/>
                <a:t>)</a:t>
              </a:r>
            </a:p>
          </p:txBody>
        </p:sp>
      </p:grpSp>
      <p:sp>
        <p:nvSpPr>
          <p:cNvPr id="136" name="TextBox 135"/>
          <p:cNvSpPr txBox="1"/>
          <p:nvPr/>
        </p:nvSpPr>
        <p:spPr>
          <a:xfrm>
            <a:off x="3725862" y="5383214"/>
            <a:ext cx="1530350" cy="461962"/>
          </a:xfrm>
          <a:prstGeom prst="rect">
            <a:avLst/>
          </a:prstGeom>
          <a:noFill/>
        </p:spPr>
        <p:txBody>
          <a:bodyPr wrap="none">
            <a:spAutoFit/>
          </a:bodyPr>
          <a:lstStyle/>
          <a:p>
            <a:pPr>
              <a:defRPr/>
            </a:pPr>
            <a:r>
              <a:rPr lang="en-US" sz="2400" dirty="0"/>
              <a:t>Array </a:t>
            </a:r>
            <a:r>
              <a:rPr lang="en-US" sz="2400" dirty="0">
                <a:solidFill>
                  <a:srgbClr val="C00000"/>
                </a:solidFill>
              </a:rPr>
              <a:t>up:</a:t>
            </a:r>
          </a:p>
        </p:txBody>
      </p:sp>
      <p:sp>
        <p:nvSpPr>
          <p:cNvPr id="22570" name="Down Arrow 136"/>
          <p:cNvSpPr>
            <a:spLocks noChangeArrowheads="1"/>
          </p:cNvSpPr>
          <p:nvPr/>
        </p:nvSpPr>
        <p:spPr bwMode="auto">
          <a:xfrm>
            <a:off x="7834313" y="4083051"/>
            <a:ext cx="425450" cy="849313"/>
          </a:xfrm>
          <a:prstGeom prst="downArrow">
            <a:avLst>
              <a:gd name="adj1" fmla="val 50000"/>
              <a:gd name="adj2" fmla="val 4990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8" name="TextBox 137"/>
          <p:cNvSpPr txBox="1"/>
          <p:nvPr/>
        </p:nvSpPr>
        <p:spPr>
          <a:xfrm>
            <a:off x="1376121" y="4450555"/>
            <a:ext cx="2165350" cy="461962"/>
          </a:xfrm>
          <a:prstGeom prst="rect">
            <a:avLst/>
          </a:prstGeom>
          <a:noFill/>
        </p:spPr>
        <p:txBody>
          <a:bodyPr wrap="none">
            <a:spAutoFit/>
          </a:bodyPr>
          <a:lstStyle/>
          <a:p>
            <a:pPr>
              <a:defRPr/>
            </a:pPr>
            <a:r>
              <a:rPr lang="en-US" sz="2400" dirty="0">
                <a:solidFill>
                  <a:schemeClr val="accent6"/>
                </a:solidFill>
              </a:rPr>
              <a:t>Running time?</a:t>
            </a:r>
          </a:p>
        </p:txBody>
      </p:sp>
      <p:sp>
        <p:nvSpPr>
          <p:cNvPr id="139" name="TextBox 138"/>
          <p:cNvSpPr txBox="1"/>
          <p:nvPr/>
        </p:nvSpPr>
        <p:spPr>
          <a:xfrm>
            <a:off x="3616084" y="4450555"/>
            <a:ext cx="792162" cy="461962"/>
          </a:xfrm>
          <a:prstGeom prst="rect">
            <a:avLst/>
          </a:prstGeom>
          <a:noFill/>
        </p:spPr>
        <p:txBody>
          <a:bodyPr wrap="none">
            <a:spAutoFit/>
          </a:bodyPr>
          <a:lstStyle/>
          <a:p>
            <a:pPr>
              <a:defRPr/>
            </a:pPr>
            <a:r>
              <a:rPr lang="en-US" sz="2400" dirty="0">
                <a:solidFill>
                  <a:srgbClr val="C00000"/>
                </a:solidFill>
              </a:rPr>
              <a:t>O(1)</a:t>
            </a:r>
          </a:p>
        </p:txBody>
      </p:sp>
    </p:spTree>
    <p:extLst>
      <p:ext uri="{BB962C8B-B14F-4D97-AF65-F5344CB8AC3E}">
        <p14:creationId xmlns:p14="http://schemas.microsoft.com/office/powerpoint/2010/main" val="5065429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138" y="236538"/>
            <a:ext cx="8191500" cy="627062"/>
          </a:xfrm>
        </p:spPr>
        <p:txBody>
          <a:bodyPr/>
          <a:lstStyle/>
          <a:p>
            <a:r>
              <a:rPr lang="en-US" altLang="en-US" sz="3600" dirty="0" err="1" smtClean="0"/>
              <a:t>MakeSet</a:t>
            </a:r>
            <a:r>
              <a:rPr lang="en-US" altLang="en-US" sz="3600" dirty="0" smtClean="0"/>
              <a:t>(): Creating initial sets</a:t>
            </a:r>
          </a:p>
        </p:txBody>
      </p:sp>
      <p:grpSp>
        <p:nvGrpSpPr>
          <p:cNvPr id="23556" name="Group 6"/>
          <p:cNvGrpSpPr>
            <a:grpSpLocks/>
          </p:cNvGrpSpPr>
          <p:nvPr/>
        </p:nvGrpSpPr>
        <p:grpSpPr bwMode="auto">
          <a:xfrm>
            <a:off x="2400300" y="2047875"/>
            <a:ext cx="488950" cy="514350"/>
            <a:chOff x="5357612" y="1390587"/>
            <a:chExt cx="566670" cy="528365"/>
          </a:xfrm>
        </p:grpSpPr>
        <p:sp>
          <p:nvSpPr>
            <p:cNvPr id="5" name="Oval 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 name="TextBox 5"/>
            <p:cNvSpPr txBox="1"/>
            <p:nvPr/>
          </p:nvSpPr>
          <p:spPr>
            <a:xfrm>
              <a:off x="5456963" y="1390587"/>
              <a:ext cx="396084" cy="474244"/>
            </a:xfrm>
            <a:prstGeom prst="rect">
              <a:avLst/>
            </a:prstGeom>
            <a:noFill/>
          </p:spPr>
          <p:txBody>
            <a:bodyPr wrap="none">
              <a:spAutoFit/>
            </a:bodyPr>
            <a:lstStyle/>
            <a:p>
              <a:pPr>
                <a:defRPr/>
              </a:pPr>
              <a:r>
                <a:rPr lang="en-US" sz="2400" dirty="0"/>
                <a:t>a</a:t>
              </a:r>
            </a:p>
          </p:txBody>
        </p:sp>
      </p:grpSp>
      <p:cxnSp>
        <p:nvCxnSpPr>
          <p:cNvPr id="23557" name="Straight Arrow Connector 51"/>
          <p:cNvCxnSpPr>
            <a:cxnSpLocks noChangeShapeType="1"/>
          </p:cNvCxnSpPr>
          <p:nvPr/>
        </p:nvCxnSpPr>
        <p:spPr bwMode="auto">
          <a:xfrm rot="16200000" flipV="1">
            <a:off x="2471738" y="1885950"/>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54"/>
          <p:cNvSpPr txBox="1"/>
          <p:nvPr/>
        </p:nvSpPr>
        <p:spPr>
          <a:xfrm>
            <a:off x="2271713" y="1339850"/>
            <a:ext cx="800100" cy="368300"/>
          </a:xfrm>
          <a:prstGeom prst="rect">
            <a:avLst/>
          </a:prstGeom>
          <a:noFill/>
        </p:spPr>
        <p:txBody>
          <a:bodyPr wrap="none">
            <a:spAutoFit/>
          </a:bodyPr>
          <a:lstStyle/>
          <a:p>
            <a:pPr>
              <a:defRPr/>
            </a:pPr>
            <a:r>
              <a:rPr lang="en-US" dirty="0"/>
              <a:t>NULL</a:t>
            </a:r>
          </a:p>
        </p:txBody>
      </p:sp>
      <p:sp>
        <p:nvSpPr>
          <p:cNvPr id="60" name="TextBox 59"/>
          <p:cNvSpPr txBox="1"/>
          <p:nvPr/>
        </p:nvSpPr>
        <p:spPr>
          <a:xfrm>
            <a:off x="2360614" y="2678113"/>
            <a:ext cx="587375" cy="461962"/>
          </a:xfrm>
          <a:prstGeom prst="rect">
            <a:avLst/>
          </a:prstGeom>
          <a:noFill/>
        </p:spPr>
        <p:txBody>
          <a:bodyPr wrap="none">
            <a:spAutoFit/>
          </a:bodyPr>
          <a:lstStyle/>
          <a:p>
            <a:pPr>
              <a:defRPr/>
            </a:pPr>
            <a:r>
              <a:rPr lang="en-US" sz="2400" dirty="0"/>
              <a:t>{a}</a:t>
            </a:r>
          </a:p>
        </p:txBody>
      </p:sp>
      <p:sp>
        <p:nvSpPr>
          <p:cNvPr id="46" name="Rectangle 5"/>
          <p:cNvSpPr>
            <a:spLocks noChangeArrowheads="1"/>
          </p:cNvSpPr>
          <p:nvPr/>
        </p:nvSpPr>
        <p:spPr bwMode="auto">
          <a:xfrm>
            <a:off x="4233864" y="3455989"/>
            <a:ext cx="3781425" cy="3195637"/>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9</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Make initial sets */</a:t>
            </a:r>
          </a:p>
          <a:p>
            <a:pPr eaLnBrk="1" hangingPunct="1">
              <a:defRPr/>
            </a:pPr>
            <a:r>
              <a:rPr lang="en-US" b="1" dirty="0">
                <a:solidFill>
                  <a:srgbClr val="C00000"/>
                </a:solidFill>
                <a:latin typeface="Courier New" pitchFamily="49" charset="0"/>
              </a:rPr>
              <a:t>void </a:t>
            </a:r>
            <a:r>
              <a:rPr lang="en-US" b="1" dirty="0" err="1">
                <a:solidFill>
                  <a:srgbClr val="C00000"/>
                </a:solidFill>
                <a:latin typeface="Courier New" pitchFamily="49" charset="0"/>
              </a:rPr>
              <a:t>MakeSets</a:t>
            </a:r>
            <a:r>
              <a:rPr lang="en-US" b="1" dirty="0">
                <a:solidFill>
                  <a:srgbClr val="C00000"/>
                </a:solidFill>
                <a:latin typeface="Courier New" pitchFamily="49" charset="0"/>
              </a:rPr>
              <a:t>(){</a:t>
            </a:r>
          </a:p>
          <a:p>
            <a:pPr eaLnBrk="1" hangingPunct="1">
              <a:defRPr/>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a:t>
            </a:r>
          </a:p>
          <a:p>
            <a:pPr eaLnBrk="1" hangingPunct="1">
              <a:defRPr/>
            </a:pPr>
            <a:endParaRPr lang="en-US" b="1" dirty="0">
              <a:latin typeface="Courier New" pitchFamily="49" charset="0"/>
            </a:endParaRPr>
          </a:p>
          <a:p>
            <a:pPr eaLnBrk="1" hangingPunct="1">
              <a:defRPr/>
            </a:pPr>
            <a:r>
              <a:rPr lang="en-US" b="1" dirty="0">
                <a:latin typeface="Courier New" pitchFamily="49" charset="0"/>
              </a:rPr>
              <a:t>  for (</a:t>
            </a:r>
            <a:r>
              <a:rPr lang="en-US" b="1" dirty="0" err="1">
                <a:latin typeface="Courier New" pitchFamily="49" charset="0"/>
              </a:rPr>
              <a:t>i</a:t>
            </a:r>
            <a:r>
              <a:rPr lang="en-US" b="1" dirty="0">
                <a:latin typeface="Courier New" pitchFamily="49" charset="0"/>
              </a:rPr>
              <a:t>=0; </a:t>
            </a:r>
            <a:r>
              <a:rPr lang="en-US" b="1" dirty="0" err="1">
                <a:latin typeface="Courier New" pitchFamily="49" charset="0"/>
              </a:rPr>
              <a:t>i</a:t>
            </a:r>
            <a:r>
              <a:rPr lang="en-US" b="1" dirty="0">
                <a:latin typeface="Courier New" pitchFamily="49" charset="0"/>
              </a:rPr>
              <a:t>&lt;N; </a:t>
            </a:r>
            <a:r>
              <a:rPr lang="en-US" b="1" dirty="0" err="1">
                <a:latin typeface="Courier New" pitchFamily="49" charset="0"/>
              </a:rPr>
              <a:t>i</a:t>
            </a:r>
            <a:r>
              <a:rPr lang="en-US" b="1" dirty="0">
                <a:latin typeface="Courier New" pitchFamily="49" charset="0"/>
              </a:rPr>
              <a:t>++){</a:t>
            </a:r>
          </a:p>
          <a:p>
            <a:pPr eaLnBrk="1" hangingPunct="1">
              <a:defRPr/>
            </a:pPr>
            <a:r>
              <a:rPr lang="en-US" b="1" dirty="0">
                <a:latin typeface="Courier New" pitchFamily="49" charset="0"/>
              </a:rPr>
              <a:t>    up[</a:t>
            </a:r>
            <a:r>
              <a:rPr lang="en-US" b="1" dirty="0" err="1">
                <a:latin typeface="Courier New" pitchFamily="49" charset="0"/>
              </a:rPr>
              <a:t>i</a:t>
            </a:r>
            <a:r>
              <a:rPr lang="en-US" b="1" dirty="0">
                <a:latin typeface="Courier New" pitchFamily="49" charset="0"/>
              </a:rPr>
              <a:t>] = -1;</a:t>
            </a:r>
          </a:p>
          <a:p>
            <a:pPr eaLnBrk="1" hangingPunct="1">
              <a:defRPr/>
            </a:pPr>
            <a:r>
              <a:rPr lang="en-US" b="1" dirty="0">
                <a:latin typeface="Courier New" pitchFamily="49" charset="0"/>
              </a:rPr>
              <a:t>  } </a:t>
            </a:r>
            <a:r>
              <a:rPr lang="en-US" b="1" dirty="0">
                <a:solidFill>
                  <a:schemeClr val="accent2"/>
                </a:solidFill>
                <a:latin typeface="Courier New" pitchFamily="49" charset="0"/>
              </a:rPr>
              <a:t>/* end-for */</a:t>
            </a:r>
          </a:p>
          <a:p>
            <a:pPr eaLnBrk="1" hangingPunct="1">
              <a:defRPr/>
            </a:pPr>
            <a:r>
              <a:rPr lang="en-US" b="1" dirty="0">
                <a:solidFill>
                  <a:srgbClr val="C00000"/>
                </a:solidFill>
                <a:latin typeface="Courier New" pitchFamily="49" charset="0"/>
              </a:rPr>
              <a:t>} /* end-</a:t>
            </a:r>
            <a:r>
              <a:rPr lang="en-US" b="1" dirty="0" err="1">
                <a:solidFill>
                  <a:srgbClr val="C00000"/>
                </a:solidFill>
                <a:latin typeface="Courier New" pitchFamily="49" charset="0"/>
              </a:rPr>
              <a:t>MakeSets</a:t>
            </a:r>
            <a:r>
              <a:rPr lang="en-US" b="1" dirty="0">
                <a:solidFill>
                  <a:srgbClr val="C00000"/>
                </a:solidFill>
                <a:latin typeface="Courier New" pitchFamily="49" charset="0"/>
              </a:rPr>
              <a:t> */</a:t>
            </a:r>
          </a:p>
        </p:txBody>
      </p:sp>
      <p:grpSp>
        <p:nvGrpSpPr>
          <p:cNvPr id="23561" name="Group 6"/>
          <p:cNvGrpSpPr>
            <a:grpSpLocks/>
          </p:cNvGrpSpPr>
          <p:nvPr/>
        </p:nvGrpSpPr>
        <p:grpSpPr bwMode="auto">
          <a:xfrm>
            <a:off x="3340100" y="2060575"/>
            <a:ext cx="488950" cy="515938"/>
            <a:chOff x="5357612" y="1390587"/>
            <a:chExt cx="566670" cy="528365"/>
          </a:xfrm>
        </p:grpSpPr>
        <p:sp>
          <p:nvSpPr>
            <p:cNvPr id="44" name="Oval 4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47" name="TextBox 46"/>
            <p:cNvSpPr txBox="1"/>
            <p:nvPr/>
          </p:nvSpPr>
          <p:spPr>
            <a:xfrm>
              <a:off x="5456963" y="1390587"/>
              <a:ext cx="425003" cy="473090"/>
            </a:xfrm>
            <a:prstGeom prst="rect">
              <a:avLst/>
            </a:prstGeom>
            <a:noFill/>
          </p:spPr>
          <p:txBody>
            <a:bodyPr wrap="none">
              <a:spAutoFit/>
            </a:bodyPr>
            <a:lstStyle/>
            <a:p>
              <a:pPr>
                <a:defRPr/>
              </a:pPr>
              <a:r>
                <a:rPr lang="en-US" sz="2400" dirty="0"/>
                <a:t>b</a:t>
              </a:r>
            </a:p>
          </p:txBody>
        </p:sp>
      </p:grpSp>
      <p:cxnSp>
        <p:nvCxnSpPr>
          <p:cNvPr id="23562" name="Straight Arrow Connector 47"/>
          <p:cNvCxnSpPr>
            <a:cxnSpLocks noChangeShapeType="1"/>
          </p:cNvCxnSpPr>
          <p:nvPr/>
        </p:nvCxnSpPr>
        <p:spPr bwMode="auto">
          <a:xfrm rot="16200000" flipV="1">
            <a:off x="3411538" y="1898650"/>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TextBox 49"/>
          <p:cNvSpPr txBox="1"/>
          <p:nvPr/>
        </p:nvSpPr>
        <p:spPr>
          <a:xfrm>
            <a:off x="3211513" y="1352550"/>
            <a:ext cx="800100" cy="368300"/>
          </a:xfrm>
          <a:prstGeom prst="rect">
            <a:avLst/>
          </a:prstGeom>
          <a:noFill/>
        </p:spPr>
        <p:txBody>
          <a:bodyPr wrap="none">
            <a:spAutoFit/>
          </a:bodyPr>
          <a:lstStyle/>
          <a:p>
            <a:pPr>
              <a:defRPr/>
            </a:pPr>
            <a:r>
              <a:rPr lang="en-US" dirty="0"/>
              <a:t>NULL</a:t>
            </a:r>
          </a:p>
        </p:txBody>
      </p:sp>
      <p:sp>
        <p:nvSpPr>
          <p:cNvPr id="51" name="TextBox 50"/>
          <p:cNvSpPr txBox="1"/>
          <p:nvPr/>
        </p:nvSpPr>
        <p:spPr>
          <a:xfrm>
            <a:off x="3302001" y="2692401"/>
            <a:ext cx="591829" cy="461665"/>
          </a:xfrm>
          <a:prstGeom prst="rect">
            <a:avLst/>
          </a:prstGeom>
          <a:noFill/>
        </p:spPr>
        <p:txBody>
          <a:bodyPr wrap="none">
            <a:spAutoFit/>
          </a:bodyPr>
          <a:lstStyle/>
          <a:p>
            <a:pPr>
              <a:defRPr/>
            </a:pPr>
            <a:r>
              <a:rPr lang="en-US" sz="2400" dirty="0"/>
              <a:t>{b}</a:t>
            </a:r>
          </a:p>
        </p:txBody>
      </p:sp>
      <p:grpSp>
        <p:nvGrpSpPr>
          <p:cNvPr id="23565" name="Group 6"/>
          <p:cNvGrpSpPr>
            <a:grpSpLocks/>
          </p:cNvGrpSpPr>
          <p:nvPr/>
        </p:nvGrpSpPr>
        <p:grpSpPr bwMode="auto">
          <a:xfrm>
            <a:off x="4279900" y="2073275"/>
            <a:ext cx="488950" cy="515938"/>
            <a:chOff x="5357612" y="1390587"/>
            <a:chExt cx="566670" cy="528365"/>
          </a:xfrm>
        </p:grpSpPr>
        <p:sp>
          <p:nvSpPr>
            <p:cNvPr id="62" name="Oval 61"/>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3" name="TextBox 62"/>
            <p:cNvSpPr txBox="1"/>
            <p:nvPr/>
          </p:nvSpPr>
          <p:spPr>
            <a:xfrm>
              <a:off x="5456963" y="1390587"/>
              <a:ext cx="397405" cy="473090"/>
            </a:xfrm>
            <a:prstGeom prst="rect">
              <a:avLst/>
            </a:prstGeom>
            <a:noFill/>
          </p:spPr>
          <p:txBody>
            <a:bodyPr wrap="none">
              <a:spAutoFit/>
            </a:bodyPr>
            <a:lstStyle/>
            <a:p>
              <a:pPr>
                <a:defRPr/>
              </a:pPr>
              <a:r>
                <a:rPr lang="en-US" sz="2400" dirty="0"/>
                <a:t>c</a:t>
              </a:r>
            </a:p>
          </p:txBody>
        </p:sp>
      </p:grpSp>
      <p:cxnSp>
        <p:nvCxnSpPr>
          <p:cNvPr id="23566" name="Straight Arrow Connector 63"/>
          <p:cNvCxnSpPr>
            <a:cxnSpLocks noChangeShapeType="1"/>
          </p:cNvCxnSpPr>
          <p:nvPr/>
        </p:nvCxnSpPr>
        <p:spPr bwMode="auto">
          <a:xfrm rot="16200000" flipV="1">
            <a:off x="4351338" y="1911350"/>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5" name="TextBox 64"/>
          <p:cNvSpPr txBox="1"/>
          <p:nvPr/>
        </p:nvSpPr>
        <p:spPr>
          <a:xfrm>
            <a:off x="4151313" y="1365250"/>
            <a:ext cx="800100" cy="369888"/>
          </a:xfrm>
          <a:prstGeom prst="rect">
            <a:avLst/>
          </a:prstGeom>
          <a:noFill/>
        </p:spPr>
        <p:txBody>
          <a:bodyPr wrap="none">
            <a:spAutoFit/>
          </a:bodyPr>
          <a:lstStyle/>
          <a:p>
            <a:pPr>
              <a:defRPr/>
            </a:pPr>
            <a:r>
              <a:rPr lang="en-US" dirty="0"/>
              <a:t>NULL</a:t>
            </a:r>
          </a:p>
        </p:txBody>
      </p:sp>
      <p:sp>
        <p:nvSpPr>
          <p:cNvPr id="66" name="TextBox 65"/>
          <p:cNvSpPr txBox="1"/>
          <p:nvPr/>
        </p:nvSpPr>
        <p:spPr>
          <a:xfrm>
            <a:off x="4241801" y="2705101"/>
            <a:ext cx="587375" cy="460375"/>
          </a:xfrm>
          <a:prstGeom prst="rect">
            <a:avLst/>
          </a:prstGeom>
          <a:noFill/>
        </p:spPr>
        <p:txBody>
          <a:bodyPr wrap="none">
            <a:spAutoFit/>
          </a:bodyPr>
          <a:lstStyle/>
          <a:p>
            <a:pPr>
              <a:defRPr/>
            </a:pPr>
            <a:r>
              <a:rPr lang="en-US" sz="2400" dirty="0"/>
              <a:t>{c}</a:t>
            </a:r>
          </a:p>
        </p:txBody>
      </p:sp>
      <p:grpSp>
        <p:nvGrpSpPr>
          <p:cNvPr id="23569" name="Group 6"/>
          <p:cNvGrpSpPr>
            <a:grpSpLocks/>
          </p:cNvGrpSpPr>
          <p:nvPr/>
        </p:nvGrpSpPr>
        <p:grpSpPr bwMode="auto">
          <a:xfrm>
            <a:off x="5103814" y="2073275"/>
            <a:ext cx="490537" cy="515938"/>
            <a:chOff x="5357612" y="1390587"/>
            <a:chExt cx="566670" cy="528365"/>
          </a:xfrm>
        </p:grpSpPr>
        <p:sp>
          <p:nvSpPr>
            <p:cNvPr id="68" name="Oval 6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9" name="TextBox 68"/>
            <p:cNvSpPr txBox="1"/>
            <p:nvPr/>
          </p:nvSpPr>
          <p:spPr>
            <a:xfrm>
              <a:off x="5456642" y="1390587"/>
              <a:ext cx="423627" cy="473090"/>
            </a:xfrm>
            <a:prstGeom prst="rect">
              <a:avLst/>
            </a:prstGeom>
            <a:noFill/>
          </p:spPr>
          <p:txBody>
            <a:bodyPr wrap="none">
              <a:spAutoFit/>
            </a:bodyPr>
            <a:lstStyle/>
            <a:p>
              <a:pPr>
                <a:defRPr/>
              </a:pPr>
              <a:r>
                <a:rPr lang="en-US" sz="2400" dirty="0"/>
                <a:t>d</a:t>
              </a:r>
            </a:p>
          </p:txBody>
        </p:sp>
      </p:grpSp>
      <p:cxnSp>
        <p:nvCxnSpPr>
          <p:cNvPr id="23570" name="Straight Arrow Connector 69"/>
          <p:cNvCxnSpPr>
            <a:cxnSpLocks noChangeShapeType="1"/>
          </p:cNvCxnSpPr>
          <p:nvPr/>
        </p:nvCxnSpPr>
        <p:spPr bwMode="auto">
          <a:xfrm rot="16200000" flipV="1">
            <a:off x="5175251" y="1911351"/>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1" name="TextBox 70"/>
          <p:cNvSpPr txBox="1"/>
          <p:nvPr/>
        </p:nvSpPr>
        <p:spPr>
          <a:xfrm>
            <a:off x="4975225" y="1365250"/>
            <a:ext cx="800100" cy="369888"/>
          </a:xfrm>
          <a:prstGeom prst="rect">
            <a:avLst/>
          </a:prstGeom>
          <a:noFill/>
        </p:spPr>
        <p:txBody>
          <a:bodyPr wrap="none">
            <a:spAutoFit/>
          </a:bodyPr>
          <a:lstStyle/>
          <a:p>
            <a:pPr>
              <a:defRPr/>
            </a:pPr>
            <a:r>
              <a:rPr lang="en-US" dirty="0"/>
              <a:t>NULL</a:t>
            </a:r>
          </a:p>
        </p:txBody>
      </p:sp>
      <p:sp>
        <p:nvSpPr>
          <p:cNvPr id="72" name="TextBox 71"/>
          <p:cNvSpPr txBox="1"/>
          <p:nvPr/>
        </p:nvSpPr>
        <p:spPr>
          <a:xfrm>
            <a:off x="5065714" y="2705101"/>
            <a:ext cx="587375" cy="460375"/>
          </a:xfrm>
          <a:prstGeom prst="rect">
            <a:avLst/>
          </a:prstGeom>
          <a:noFill/>
        </p:spPr>
        <p:txBody>
          <a:bodyPr wrap="none">
            <a:spAutoFit/>
          </a:bodyPr>
          <a:lstStyle/>
          <a:p>
            <a:pPr>
              <a:defRPr/>
            </a:pPr>
            <a:r>
              <a:rPr lang="en-US" sz="2400" dirty="0"/>
              <a:t>{d}</a:t>
            </a:r>
          </a:p>
        </p:txBody>
      </p:sp>
      <p:grpSp>
        <p:nvGrpSpPr>
          <p:cNvPr id="23573" name="Group 6"/>
          <p:cNvGrpSpPr>
            <a:grpSpLocks/>
          </p:cNvGrpSpPr>
          <p:nvPr/>
        </p:nvGrpSpPr>
        <p:grpSpPr bwMode="auto">
          <a:xfrm>
            <a:off x="5992813" y="2060575"/>
            <a:ext cx="488950" cy="515938"/>
            <a:chOff x="5357612" y="1390587"/>
            <a:chExt cx="566670" cy="528365"/>
          </a:xfrm>
        </p:grpSpPr>
        <p:sp>
          <p:nvSpPr>
            <p:cNvPr id="74" name="Oval 7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5" name="TextBox 74"/>
            <p:cNvSpPr txBox="1"/>
            <p:nvPr/>
          </p:nvSpPr>
          <p:spPr>
            <a:xfrm>
              <a:off x="5456963" y="1390587"/>
              <a:ext cx="408444" cy="473090"/>
            </a:xfrm>
            <a:prstGeom prst="rect">
              <a:avLst/>
            </a:prstGeom>
            <a:noFill/>
          </p:spPr>
          <p:txBody>
            <a:bodyPr wrap="none">
              <a:spAutoFit/>
            </a:bodyPr>
            <a:lstStyle/>
            <a:p>
              <a:pPr>
                <a:defRPr/>
              </a:pPr>
              <a:r>
                <a:rPr lang="en-US" sz="2400" dirty="0"/>
                <a:t>e</a:t>
              </a:r>
            </a:p>
          </p:txBody>
        </p:sp>
      </p:grpSp>
      <p:cxnSp>
        <p:nvCxnSpPr>
          <p:cNvPr id="23574" name="Straight Arrow Connector 75"/>
          <p:cNvCxnSpPr>
            <a:cxnSpLocks noChangeShapeType="1"/>
          </p:cNvCxnSpPr>
          <p:nvPr/>
        </p:nvCxnSpPr>
        <p:spPr bwMode="auto">
          <a:xfrm rot="16200000" flipV="1">
            <a:off x="6064251" y="1898651"/>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7" name="TextBox 76"/>
          <p:cNvSpPr txBox="1"/>
          <p:nvPr/>
        </p:nvSpPr>
        <p:spPr>
          <a:xfrm>
            <a:off x="5864225" y="1352550"/>
            <a:ext cx="800100" cy="368300"/>
          </a:xfrm>
          <a:prstGeom prst="rect">
            <a:avLst/>
          </a:prstGeom>
          <a:noFill/>
        </p:spPr>
        <p:txBody>
          <a:bodyPr wrap="none">
            <a:spAutoFit/>
          </a:bodyPr>
          <a:lstStyle/>
          <a:p>
            <a:pPr>
              <a:defRPr/>
            </a:pPr>
            <a:r>
              <a:rPr lang="en-US" dirty="0"/>
              <a:t>NULL</a:t>
            </a:r>
          </a:p>
        </p:txBody>
      </p:sp>
      <p:sp>
        <p:nvSpPr>
          <p:cNvPr id="78" name="TextBox 77"/>
          <p:cNvSpPr txBox="1"/>
          <p:nvPr/>
        </p:nvSpPr>
        <p:spPr>
          <a:xfrm>
            <a:off x="5954714" y="2692401"/>
            <a:ext cx="587375" cy="460375"/>
          </a:xfrm>
          <a:prstGeom prst="rect">
            <a:avLst/>
          </a:prstGeom>
          <a:noFill/>
        </p:spPr>
        <p:txBody>
          <a:bodyPr wrap="none">
            <a:spAutoFit/>
          </a:bodyPr>
          <a:lstStyle/>
          <a:p>
            <a:pPr>
              <a:defRPr/>
            </a:pPr>
            <a:r>
              <a:rPr lang="en-US" sz="2400" dirty="0"/>
              <a:t>{e}</a:t>
            </a:r>
          </a:p>
        </p:txBody>
      </p:sp>
      <p:grpSp>
        <p:nvGrpSpPr>
          <p:cNvPr id="23577" name="Group 6"/>
          <p:cNvGrpSpPr>
            <a:grpSpLocks/>
          </p:cNvGrpSpPr>
          <p:nvPr/>
        </p:nvGrpSpPr>
        <p:grpSpPr bwMode="auto">
          <a:xfrm>
            <a:off x="6829425" y="2060575"/>
            <a:ext cx="490538" cy="515938"/>
            <a:chOff x="5357612" y="1390587"/>
            <a:chExt cx="566670" cy="528365"/>
          </a:xfrm>
        </p:grpSpPr>
        <p:sp>
          <p:nvSpPr>
            <p:cNvPr id="80" name="Oval 7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1" name="TextBox 80"/>
            <p:cNvSpPr txBox="1"/>
            <p:nvPr/>
          </p:nvSpPr>
          <p:spPr>
            <a:xfrm>
              <a:off x="5456642" y="1390587"/>
              <a:ext cx="396118" cy="473090"/>
            </a:xfrm>
            <a:prstGeom prst="rect">
              <a:avLst/>
            </a:prstGeom>
            <a:noFill/>
          </p:spPr>
          <p:txBody>
            <a:bodyPr wrap="none">
              <a:spAutoFit/>
            </a:bodyPr>
            <a:lstStyle/>
            <a:p>
              <a:pPr>
                <a:defRPr/>
              </a:pPr>
              <a:r>
                <a:rPr lang="en-US" sz="2400" dirty="0"/>
                <a:t>f</a:t>
              </a:r>
            </a:p>
          </p:txBody>
        </p:sp>
      </p:grpSp>
      <p:cxnSp>
        <p:nvCxnSpPr>
          <p:cNvPr id="23578" name="Straight Arrow Connector 81"/>
          <p:cNvCxnSpPr>
            <a:cxnSpLocks noChangeShapeType="1"/>
          </p:cNvCxnSpPr>
          <p:nvPr/>
        </p:nvCxnSpPr>
        <p:spPr bwMode="auto">
          <a:xfrm rot="16200000" flipV="1">
            <a:off x="6901657" y="1899444"/>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3" name="TextBox 82"/>
          <p:cNvSpPr txBox="1"/>
          <p:nvPr/>
        </p:nvSpPr>
        <p:spPr>
          <a:xfrm>
            <a:off x="6700838" y="1352550"/>
            <a:ext cx="800100" cy="368300"/>
          </a:xfrm>
          <a:prstGeom prst="rect">
            <a:avLst/>
          </a:prstGeom>
          <a:noFill/>
        </p:spPr>
        <p:txBody>
          <a:bodyPr wrap="none">
            <a:spAutoFit/>
          </a:bodyPr>
          <a:lstStyle/>
          <a:p>
            <a:pPr>
              <a:defRPr/>
            </a:pPr>
            <a:r>
              <a:rPr lang="en-US" dirty="0"/>
              <a:t>NULL</a:t>
            </a:r>
          </a:p>
        </p:txBody>
      </p:sp>
      <p:sp>
        <p:nvSpPr>
          <p:cNvPr id="84" name="TextBox 83"/>
          <p:cNvSpPr txBox="1"/>
          <p:nvPr/>
        </p:nvSpPr>
        <p:spPr>
          <a:xfrm>
            <a:off x="6791326" y="2692401"/>
            <a:ext cx="587375" cy="460375"/>
          </a:xfrm>
          <a:prstGeom prst="rect">
            <a:avLst/>
          </a:prstGeom>
          <a:noFill/>
        </p:spPr>
        <p:txBody>
          <a:bodyPr wrap="none">
            <a:spAutoFit/>
          </a:bodyPr>
          <a:lstStyle/>
          <a:p>
            <a:pPr>
              <a:defRPr/>
            </a:pPr>
            <a:r>
              <a:rPr lang="en-US" sz="2400" dirty="0"/>
              <a:t>{f}</a:t>
            </a:r>
          </a:p>
        </p:txBody>
      </p:sp>
      <p:grpSp>
        <p:nvGrpSpPr>
          <p:cNvPr id="23581" name="Group 6"/>
          <p:cNvGrpSpPr>
            <a:grpSpLocks/>
          </p:cNvGrpSpPr>
          <p:nvPr/>
        </p:nvGrpSpPr>
        <p:grpSpPr bwMode="auto">
          <a:xfrm>
            <a:off x="7667625" y="2047875"/>
            <a:ext cx="488950" cy="514350"/>
            <a:chOff x="5357612" y="1390587"/>
            <a:chExt cx="566670" cy="528365"/>
          </a:xfrm>
        </p:grpSpPr>
        <p:sp>
          <p:nvSpPr>
            <p:cNvPr id="86" name="Oval 8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7" name="TextBox 86"/>
            <p:cNvSpPr txBox="1"/>
            <p:nvPr/>
          </p:nvSpPr>
          <p:spPr>
            <a:xfrm>
              <a:off x="5456963" y="1390587"/>
              <a:ext cx="402925" cy="472919"/>
            </a:xfrm>
            <a:prstGeom prst="rect">
              <a:avLst/>
            </a:prstGeom>
            <a:noFill/>
          </p:spPr>
          <p:txBody>
            <a:bodyPr wrap="none">
              <a:spAutoFit/>
            </a:bodyPr>
            <a:lstStyle/>
            <a:p>
              <a:pPr>
                <a:defRPr/>
              </a:pPr>
              <a:r>
                <a:rPr lang="en-US" sz="2400" dirty="0"/>
                <a:t>g</a:t>
              </a:r>
            </a:p>
          </p:txBody>
        </p:sp>
      </p:grpSp>
      <p:cxnSp>
        <p:nvCxnSpPr>
          <p:cNvPr id="23582" name="Straight Arrow Connector 87"/>
          <p:cNvCxnSpPr>
            <a:cxnSpLocks noChangeShapeType="1"/>
          </p:cNvCxnSpPr>
          <p:nvPr/>
        </p:nvCxnSpPr>
        <p:spPr bwMode="auto">
          <a:xfrm rot="16200000" flipV="1">
            <a:off x="7739063" y="1885950"/>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9" name="TextBox 88"/>
          <p:cNvSpPr txBox="1"/>
          <p:nvPr/>
        </p:nvSpPr>
        <p:spPr>
          <a:xfrm>
            <a:off x="7539038" y="1339850"/>
            <a:ext cx="800100" cy="368300"/>
          </a:xfrm>
          <a:prstGeom prst="rect">
            <a:avLst/>
          </a:prstGeom>
          <a:noFill/>
        </p:spPr>
        <p:txBody>
          <a:bodyPr wrap="none">
            <a:spAutoFit/>
          </a:bodyPr>
          <a:lstStyle/>
          <a:p>
            <a:pPr>
              <a:defRPr/>
            </a:pPr>
            <a:r>
              <a:rPr lang="en-US" dirty="0"/>
              <a:t>NULL</a:t>
            </a:r>
          </a:p>
        </p:txBody>
      </p:sp>
      <p:sp>
        <p:nvSpPr>
          <p:cNvPr id="90" name="TextBox 89"/>
          <p:cNvSpPr txBox="1"/>
          <p:nvPr/>
        </p:nvSpPr>
        <p:spPr>
          <a:xfrm>
            <a:off x="7627939" y="2678113"/>
            <a:ext cx="587375" cy="461962"/>
          </a:xfrm>
          <a:prstGeom prst="rect">
            <a:avLst/>
          </a:prstGeom>
          <a:noFill/>
        </p:spPr>
        <p:txBody>
          <a:bodyPr wrap="none">
            <a:spAutoFit/>
          </a:bodyPr>
          <a:lstStyle/>
          <a:p>
            <a:pPr>
              <a:defRPr/>
            </a:pPr>
            <a:r>
              <a:rPr lang="en-US" sz="2400" dirty="0"/>
              <a:t>{g}</a:t>
            </a:r>
          </a:p>
        </p:txBody>
      </p:sp>
      <p:grpSp>
        <p:nvGrpSpPr>
          <p:cNvPr id="23585" name="Group 6"/>
          <p:cNvGrpSpPr>
            <a:grpSpLocks/>
          </p:cNvGrpSpPr>
          <p:nvPr/>
        </p:nvGrpSpPr>
        <p:grpSpPr bwMode="auto">
          <a:xfrm>
            <a:off x="8582025" y="2047875"/>
            <a:ext cx="488950" cy="514350"/>
            <a:chOff x="5357612" y="1390587"/>
            <a:chExt cx="566670" cy="528365"/>
          </a:xfrm>
        </p:grpSpPr>
        <p:sp>
          <p:nvSpPr>
            <p:cNvPr id="92" name="Oval 91"/>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3" name="TextBox 92"/>
            <p:cNvSpPr txBox="1"/>
            <p:nvPr/>
          </p:nvSpPr>
          <p:spPr>
            <a:xfrm>
              <a:off x="5456963" y="1390587"/>
              <a:ext cx="419483" cy="472919"/>
            </a:xfrm>
            <a:prstGeom prst="rect">
              <a:avLst/>
            </a:prstGeom>
            <a:noFill/>
          </p:spPr>
          <p:txBody>
            <a:bodyPr wrap="none">
              <a:spAutoFit/>
            </a:bodyPr>
            <a:lstStyle/>
            <a:p>
              <a:pPr>
                <a:defRPr/>
              </a:pPr>
              <a:r>
                <a:rPr lang="en-US" sz="2400" dirty="0"/>
                <a:t>h</a:t>
              </a:r>
            </a:p>
          </p:txBody>
        </p:sp>
      </p:grpSp>
      <p:cxnSp>
        <p:nvCxnSpPr>
          <p:cNvPr id="23586" name="Straight Arrow Connector 93"/>
          <p:cNvCxnSpPr>
            <a:cxnSpLocks noChangeShapeType="1"/>
          </p:cNvCxnSpPr>
          <p:nvPr/>
        </p:nvCxnSpPr>
        <p:spPr bwMode="auto">
          <a:xfrm rot="16200000" flipV="1">
            <a:off x="8653463" y="1885950"/>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5" name="TextBox 94"/>
          <p:cNvSpPr txBox="1"/>
          <p:nvPr/>
        </p:nvSpPr>
        <p:spPr>
          <a:xfrm>
            <a:off x="8453438" y="1339850"/>
            <a:ext cx="800100" cy="368300"/>
          </a:xfrm>
          <a:prstGeom prst="rect">
            <a:avLst/>
          </a:prstGeom>
          <a:noFill/>
        </p:spPr>
        <p:txBody>
          <a:bodyPr wrap="none">
            <a:spAutoFit/>
          </a:bodyPr>
          <a:lstStyle/>
          <a:p>
            <a:pPr>
              <a:defRPr/>
            </a:pPr>
            <a:r>
              <a:rPr lang="en-US" dirty="0"/>
              <a:t>NULL</a:t>
            </a:r>
          </a:p>
        </p:txBody>
      </p:sp>
      <p:sp>
        <p:nvSpPr>
          <p:cNvPr id="96" name="TextBox 95"/>
          <p:cNvSpPr txBox="1"/>
          <p:nvPr/>
        </p:nvSpPr>
        <p:spPr>
          <a:xfrm>
            <a:off x="8542339" y="2678113"/>
            <a:ext cx="587375" cy="461962"/>
          </a:xfrm>
          <a:prstGeom prst="rect">
            <a:avLst/>
          </a:prstGeom>
          <a:noFill/>
        </p:spPr>
        <p:txBody>
          <a:bodyPr wrap="none">
            <a:spAutoFit/>
          </a:bodyPr>
          <a:lstStyle/>
          <a:p>
            <a:pPr>
              <a:defRPr/>
            </a:pPr>
            <a:r>
              <a:rPr lang="en-US" sz="2400" dirty="0"/>
              <a:t>{h}</a:t>
            </a:r>
          </a:p>
        </p:txBody>
      </p:sp>
      <p:grpSp>
        <p:nvGrpSpPr>
          <p:cNvPr id="23589" name="Group 6"/>
          <p:cNvGrpSpPr>
            <a:grpSpLocks/>
          </p:cNvGrpSpPr>
          <p:nvPr/>
        </p:nvGrpSpPr>
        <p:grpSpPr bwMode="auto">
          <a:xfrm>
            <a:off x="9547225" y="2047875"/>
            <a:ext cx="488950" cy="514350"/>
            <a:chOff x="5357612" y="1390587"/>
            <a:chExt cx="566670" cy="528365"/>
          </a:xfrm>
        </p:grpSpPr>
        <p:sp>
          <p:nvSpPr>
            <p:cNvPr id="98" name="Oval 97"/>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9" name="TextBox 98"/>
            <p:cNvSpPr txBox="1"/>
            <p:nvPr/>
          </p:nvSpPr>
          <p:spPr>
            <a:xfrm>
              <a:off x="5456963" y="1390587"/>
              <a:ext cx="312772" cy="472919"/>
            </a:xfrm>
            <a:prstGeom prst="rect">
              <a:avLst/>
            </a:prstGeom>
            <a:noFill/>
          </p:spPr>
          <p:txBody>
            <a:bodyPr wrap="none">
              <a:spAutoFit/>
            </a:bodyPr>
            <a:lstStyle/>
            <a:p>
              <a:pPr>
                <a:defRPr/>
              </a:pPr>
              <a:r>
                <a:rPr lang="en-US" sz="2400" dirty="0" err="1"/>
                <a:t>i</a:t>
              </a:r>
              <a:endParaRPr lang="en-US" sz="2400" dirty="0"/>
            </a:p>
          </p:txBody>
        </p:sp>
      </p:grpSp>
      <p:cxnSp>
        <p:nvCxnSpPr>
          <p:cNvPr id="23590" name="Straight Arrow Connector 99"/>
          <p:cNvCxnSpPr>
            <a:cxnSpLocks noChangeShapeType="1"/>
          </p:cNvCxnSpPr>
          <p:nvPr/>
        </p:nvCxnSpPr>
        <p:spPr bwMode="auto">
          <a:xfrm rot="16200000" flipV="1">
            <a:off x="9618663" y="1885950"/>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1" name="TextBox 100"/>
          <p:cNvSpPr txBox="1"/>
          <p:nvPr/>
        </p:nvSpPr>
        <p:spPr>
          <a:xfrm>
            <a:off x="9418638" y="1339850"/>
            <a:ext cx="800100" cy="368300"/>
          </a:xfrm>
          <a:prstGeom prst="rect">
            <a:avLst/>
          </a:prstGeom>
          <a:noFill/>
        </p:spPr>
        <p:txBody>
          <a:bodyPr wrap="none">
            <a:spAutoFit/>
          </a:bodyPr>
          <a:lstStyle/>
          <a:p>
            <a:pPr>
              <a:defRPr/>
            </a:pPr>
            <a:r>
              <a:rPr lang="en-US" dirty="0"/>
              <a:t>NULL</a:t>
            </a:r>
          </a:p>
        </p:txBody>
      </p:sp>
      <p:sp>
        <p:nvSpPr>
          <p:cNvPr id="102" name="TextBox 101"/>
          <p:cNvSpPr txBox="1"/>
          <p:nvPr/>
        </p:nvSpPr>
        <p:spPr>
          <a:xfrm>
            <a:off x="9509125" y="2678113"/>
            <a:ext cx="495300" cy="461962"/>
          </a:xfrm>
          <a:prstGeom prst="rect">
            <a:avLst/>
          </a:prstGeom>
          <a:noFill/>
        </p:spPr>
        <p:txBody>
          <a:bodyPr wrap="none">
            <a:spAutoFit/>
          </a:bodyPr>
          <a:lstStyle/>
          <a:p>
            <a:pPr>
              <a:defRPr/>
            </a:pPr>
            <a:r>
              <a:rPr lang="en-US" sz="2400" dirty="0"/>
              <a:t>{</a:t>
            </a:r>
            <a:r>
              <a:rPr lang="en-US" sz="2400" dirty="0" err="1"/>
              <a:t>i</a:t>
            </a:r>
            <a:r>
              <a:rPr lang="en-US" sz="2400" dirty="0"/>
              <a:t>}</a:t>
            </a:r>
          </a:p>
        </p:txBody>
      </p:sp>
    </p:spTree>
    <p:extLst>
      <p:ext uri="{BB962C8B-B14F-4D97-AF65-F5344CB8AC3E}">
        <p14:creationId xmlns:p14="http://schemas.microsoft.com/office/powerpoint/2010/main" val="117918161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862138" y="236538"/>
            <a:ext cx="8191500" cy="627062"/>
          </a:xfrm>
        </p:spPr>
        <p:txBody>
          <a:bodyPr/>
          <a:lstStyle/>
          <a:p>
            <a:r>
              <a:rPr lang="en-US" altLang="en-US" sz="3600" dirty="0" smtClean="0"/>
              <a:t>Detailed Example</a:t>
            </a:r>
          </a:p>
        </p:txBody>
      </p:sp>
      <p:grpSp>
        <p:nvGrpSpPr>
          <p:cNvPr id="24580" name="Group 6"/>
          <p:cNvGrpSpPr>
            <a:grpSpLocks/>
          </p:cNvGrpSpPr>
          <p:nvPr/>
        </p:nvGrpSpPr>
        <p:grpSpPr bwMode="auto">
          <a:xfrm>
            <a:off x="2360614" y="1816100"/>
            <a:ext cx="490537" cy="514350"/>
            <a:chOff x="5357612" y="1390587"/>
            <a:chExt cx="566670" cy="528365"/>
          </a:xfrm>
        </p:grpSpPr>
        <p:sp>
          <p:nvSpPr>
            <p:cNvPr id="5" name="Oval 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 name="TextBox 5"/>
            <p:cNvSpPr txBox="1"/>
            <p:nvPr/>
          </p:nvSpPr>
          <p:spPr>
            <a:xfrm>
              <a:off x="5456642" y="1390587"/>
              <a:ext cx="394802" cy="474244"/>
            </a:xfrm>
            <a:prstGeom prst="rect">
              <a:avLst/>
            </a:prstGeom>
            <a:noFill/>
          </p:spPr>
          <p:txBody>
            <a:bodyPr wrap="none">
              <a:spAutoFit/>
            </a:bodyPr>
            <a:lstStyle/>
            <a:p>
              <a:pPr>
                <a:defRPr/>
              </a:pPr>
              <a:r>
                <a:rPr lang="en-US" sz="2400" dirty="0"/>
                <a:t>a</a:t>
              </a:r>
            </a:p>
          </p:txBody>
        </p:sp>
      </p:grpSp>
      <p:cxnSp>
        <p:nvCxnSpPr>
          <p:cNvPr id="24581" name="Straight Arrow Connector 51"/>
          <p:cNvCxnSpPr>
            <a:cxnSpLocks noChangeShapeType="1"/>
          </p:cNvCxnSpPr>
          <p:nvPr/>
        </p:nvCxnSpPr>
        <p:spPr bwMode="auto">
          <a:xfrm rot="16200000" flipV="1">
            <a:off x="2432051" y="16541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TextBox 59"/>
          <p:cNvSpPr txBox="1"/>
          <p:nvPr/>
        </p:nvSpPr>
        <p:spPr>
          <a:xfrm>
            <a:off x="2322514" y="2446338"/>
            <a:ext cx="587375" cy="461962"/>
          </a:xfrm>
          <a:prstGeom prst="rect">
            <a:avLst/>
          </a:prstGeom>
          <a:noFill/>
        </p:spPr>
        <p:txBody>
          <a:bodyPr wrap="none">
            <a:spAutoFit/>
          </a:bodyPr>
          <a:lstStyle/>
          <a:p>
            <a:pPr>
              <a:defRPr/>
            </a:pPr>
            <a:r>
              <a:rPr lang="en-US" sz="2400" dirty="0"/>
              <a:t>{a}</a:t>
            </a:r>
          </a:p>
        </p:txBody>
      </p:sp>
      <p:grpSp>
        <p:nvGrpSpPr>
          <p:cNvPr id="24583" name="Group 6"/>
          <p:cNvGrpSpPr>
            <a:grpSpLocks/>
          </p:cNvGrpSpPr>
          <p:nvPr/>
        </p:nvGrpSpPr>
        <p:grpSpPr bwMode="auto">
          <a:xfrm>
            <a:off x="3302000" y="1828800"/>
            <a:ext cx="488950" cy="515938"/>
            <a:chOff x="5357612" y="1390587"/>
            <a:chExt cx="566670" cy="528365"/>
          </a:xfrm>
        </p:grpSpPr>
        <p:sp>
          <p:nvSpPr>
            <p:cNvPr id="44" name="Oval 4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47" name="TextBox 46"/>
            <p:cNvSpPr txBox="1"/>
            <p:nvPr/>
          </p:nvSpPr>
          <p:spPr>
            <a:xfrm>
              <a:off x="5456963" y="1390587"/>
              <a:ext cx="425003" cy="473090"/>
            </a:xfrm>
            <a:prstGeom prst="rect">
              <a:avLst/>
            </a:prstGeom>
            <a:noFill/>
          </p:spPr>
          <p:txBody>
            <a:bodyPr wrap="none">
              <a:spAutoFit/>
            </a:bodyPr>
            <a:lstStyle/>
            <a:p>
              <a:pPr>
                <a:defRPr/>
              </a:pPr>
              <a:r>
                <a:rPr lang="en-US" sz="2400" dirty="0"/>
                <a:t>b</a:t>
              </a:r>
            </a:p>
          </p:txBody>
        </p:sp>
      </p:grpSp>
      <p:cxnSp>
        <p:nvCxnSpPr>
          <p:cNvPr id="24584" name="Straight Arrow Connector 47"/>
          <p:cNvCxnSpPr>
            <a:cxnSpLocks noChangeShapeType="1"/>
          </p:cNvCxnSpPr>
          <p:nvPr/>
        </p:nvCxnSpPr>
        <p:spPr bwMode="auto">
          <a:xfrm rot="16200000" flipV="1">
            <a:off x="3372644" y="16676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1" name="TextBox 50"/>
          <p:cNvSpPr txBox="1"/>
          <p:nvPr/>
        </p:nvSpPr>
        <p:spPr>
          <a:xfrm>
            <a:off x="3262314" y="2460626"/>
            <a:ext cx="587375" cy="460375"/>
          </a:xfrm>
          <a:prstGeom prst="rect">
            <a:avLst/>
          </a:prstGeom>
          <a:noFill/>
        </p:spPr>
        <p:txBody>
          <a:bodyPr wrap="none">
            <a:spAutoFit/>
          </a:bodyPr>
          <a:lstStyle/>
          <a:p>
            <a:pPr>
              <a:defRPr/>
            </a:pPr>
            <a:r>
              <a:rPr lang="en-US" sz="2400" dirty="0"/>
              <a:t>{b}</a:t>
            </a:r>
          </a:p>
        </p:txBody>
      </p:sp>
      <p:grpSp>
        <p:nvGrpSpPr>
          <p:cNvPr id="24586" name="Group 6"/>
          <p:cNvGrpSpPr>
            <a:grpSpLocks/>
          </p:cNvGrpSpPr>
          <p:nvPr/>
        </p:nvGrpSpPr>
        <p:grpSpPr bwMode="auto">
          <a:xfrm>
            <a:off x="4241800" y="1841500"/>
            <a:ext cx="488950" cy="515938"/>
            <a:chOff x="5357612" y="1390587"/>
            <a:chExt cx="566670" cy="528365"/>
          </a:xfrm>
        </p:grpSpPr>
        <p:sp>
          <p:nvSpPr>
            <p:cNvPr id="62" name="Oval 61"/>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3" name="TextBox 62"/>
            <p:cNvSpPr txBox="1"/>
            <p:nvPr/>
          </p:nvSpPr>
          <p:spPr>
            <a:xfrm>
              <a:off x="5456963" y="1390587"/>
              <a:ext cx="397405" cy="473090"/>
            </a:xfrm>
            <a:prstGeom prst="rect">
              <a:avLst/>
            </a:prstGeom>
            <a:noFill/>
          </p:spPr>
          <p:txBody>
            <a:bodyPr wrap="none">
              <a:spAutoFit/>
            </a:bodyPr>
            <a:lstStyle/>
            <a:p>
              <a:pPr>
                <a:defRPr/>
              </a:pPr>
              <a:r>
                <a:rPr lang="en-US" sz="2400" dirty="0"/>
                <a:t>c</a:t>
              </a:r>
            </a:p>
          </p:txBody>
        </p:sp>
      </p:grpSp>
      <p:cxnSp>
        <p:nvCxnSpPr>
          <p:cNvPr id="24587" name="Straight Arrow Connector 63"/>
          <p:cNvCxnSpPr>
            <a:cxnSpLocks noChangeShapeType="1"/>
          </p:cNvCxnSpPr>
          <p:nvPr/>
        </p:nvCxnSpPr>
        <p:spPr bwMode="auto">
          <a:xfrm rot="16200000" flipV="1">
            <a:off x="4313238" y="16795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6" name="TextBox 65"/>
          <p:cNvSpPr txBox="1"/>
          <p:nvPr/>
        </p:nvSpPr>
        <p:spPr>
          <a:xfrm>
            <a:off x="4202114" y="2473326"/>
            <a:ext cx="587375" cy="460375"/>
          </a:xfrm>
          <a:prstGeom prst="rect">
            <a:avLst/>
          </a:prstGeom>
          <a:noFill/>
        </p:spPr>
        <p:txBody>
          <a:bodyPr wrap="none">
            <a:spAutoFit/>
          </a:bodyPr>
          <a:lstStyle/>
          <a:p>
            <a:pPr>
              <a:defRPr/>
            </a:pPr>
            <a:r>
              <a:rPr lang="en-US" sz="2400" dirty="0"/>
              <a:t>{c}</a:t>
            </a:r>
          </a:p>
        </p:txBody>
      </p:sp>
      <p:grpSp>
        <p:nvGrpSpPr>
          <p:cNvPr id="24589" name="Group 6"/>
          <p:cNvGrpSpPr>
            <a:grpSpLocks/>
          </p:cNvGrpSpPr>
          <p:nvPr/>
        </p:nvGrpSpPr>
        <p:grpSpPr bwMode="auto">
          <a:xfrm>
            <a:off x="5065713" y="1841500"/>
            <a:ext cx="488950" cy="515938"/>
            <a:chOff x="5357612" y="1390587"/>
            <a:chExt cx="566670" cy="528365"/>
          </a:xfrm>
        </p:grpSpPr>
        <p:sp>
          <p:nvSpPr>
            <p:cNvPr id="68" name="Oval 6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9" name="TextBox 68"/>
            <p:cNvSpPr txBox="1"/>
            <p:nvPr/>
          </p:nvSpPr>
          <p:spPr>
            <a:xfrm>
              <a:off x="5456963" y="1390587"/>
              <a:ext cx="423163" cy="473090"/>
            </a:xfrm>
            <a:prstGeom prst="rect">
              <a:avLst/>
            </a:prstGeom>
            <a:noFill/>
          </p:spPr>
          <p:txBody>
            <a:bodyPr wrap="none">
              <a:spAutoFit/>
            </a:bodyPr>
            <a:lstStyle/>
            <a:p>
              <a:pPr>
                <a:defRPr/>
              </a:pPr>
              <a:r>
                <a:rPr lang="en-US" sz="2400" dirty="0"/>
                <a:t>d</a:t>
              </a:r>
            </a:p>
          </p:txBody>
        </p:sp>
      </p:grpSp>
      <p:cxnSp>
        <p:nvCxnSpPr>
          <p:cNvPr id="24590" name="Straight Arrow Connector 69"/>
          <p:cNvCxnSpPr>
            <a:cxnSpLocks noChangeShapeType="1"/>
          </p:cNvCxnSpPr>
          <p:nvPr/>
        </p:nvCxnSpPr>
        <p:spPr bwMode="auto">
          <a:xfrm rot="16200000" flipV="1">
            <a:off x="5137151" y="16795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2" name="TextBox 71"/>
          <p:cNvSpPr txBox="1"/>
          <p:nvPr/>
        </p:nvSpPr>
        <p:spPr>
          <a:xfrm>
            <a:off x="5027614" y="2473326"/>
            <a:ext cx="585787" cy="460375"/>
          </a:xfrm>
          <a:prstGeom prst="rect">
            <a:avLst/>
          </a:prstGeom>
          <a:noFill/>
        </p:spPr>
        <p:txBody>
          <a:bodyPr wrap="none">
            <a:spAutoFit/>
          </a:bodyPr>
          <a:lstStyle/>
          <a:p>
            <a:pPr>
              <a:defRPr/>
            </a:pPr>
            <a:r>
              <a:rPr lang="en-US" sz="2400" dirty="0"/>
              <a:t>{d}</a:t>
            </a:r>
          </a:p>
        </p:txBody>
      </p:sp>
      <p:grpSp>
        <p:nvGrpSpPr>
          <p:cNvPr id="24592" name="Group 6"/>
          <p:cNvGrpSpPr>
            <a:grpSpLocks/>
          </p:cNvGrpSpPr>
          <p:nvPr/>
        </p:nvGrpSpPr>
        <p:grpSpPr bwMode="auto">
          <a:xfrm>
            <a:off x="5954713" y="1828800"/>
            <a:ext cx="488950" cy="515938"/>
            <a:chOff x="5357612" y="1390587"/>
            <a:chExt cx="566670" cy="528365"/>
          </a:xfrm>
        </p:grpSpPr>
        <p:sp>
          <p:nvSpPr>
            <p:cNvPr id="74" name="Oval 7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5" name="TextBox 74"/>
            <p:cNvSpPr txBox="1"/>
            <p:nvPr/>
          </p:nvSpPr>
          <p:spPr>
            <a:xfrm>
              <a:off x="5456963" y="1390587"/>
              <a:ext cx="408444" cy="473090"/>
            </a:xfrm>
            <a:prstGeom prst="rect">
              <a:avLst/>
            </a:prstGeom>
            <a:noFill/>
          </p:spPr>
          <p:txBody>
            <a:bodyPr wrap="none">
              <a:spAutoFit/>
            </a:bodyPr>
            <a:lstStyle/>
            <a:p>
              <a:pPr>
                <a:defRPr/>
              </a:pPr>
              <a:r>
                <a:rPr lang="en-US" sz="2400" dirty="0"/>
                <a:t>e</a:t>
              </a:r>
            </a:p>
          </p:txBody>
        </p:sp>
      </p:grpSp>
      <p:cxnSp>
        <p:nvCxnSpPr>
          <p:cNvPr id="24593" name="Straight Arrow Connector 75"/>
          <p:cNvCxnSpPr>
            <a:cxnSpLocks noChangeShapeType="1"/>
          </p:cNvCxnSpPr>
          <p:nvPr/>
        </p:nvCxnSpPr>
        <p:spPr bwMode="auto">
          <a:xfrm rot="16200000" flipV="1">
            <a:off x="6026151" y="16668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8" name="TextBox 77"/>
          <p:cNvSpPr txBox="1"/>
          <p:nvPr/>
        </p:nvSpPr>
        <p:spPr>
          <a:xfrm>
            <a:off x="5915026" y="2460626"/>
            <a:ext cx="587375" cy="460375"/>
          </a:xfrm>
          <a:prstGeom prst="rect">
            <a:avLst/>
          </a:prstGeom>
          <a:noFill/>
        </p:spPr>
        <p:txBody>
          <a:bodyPr wrap="none">
            <a:spAutoFit/>
          </a:bodyPr>
          <a:lstStyle/>
          <a:p>
            <a:pPr>
              <a:defRPr/>
            </a:pPr>
            <a:r>
              <a:rPr lang="en-US" sz="2400" dirty="0"/>
              <a:t>{e}</a:t>
            </a:r>
          </a:p>
        </p:txBody>
      </p:sp>
      <p:grpSp>
        <p:nvGrpSpPr>
          <p:cNvPr id="24595" name="Group 6"/>
          <p:cNvGrpSpPr>
            <a:grpSpLocks/>
          </p:cNvGrpSpPr>
          <p:nvPr/>
        </p:nvGrpSpPr>
        <p:grpSpPr bwMode="auto">
          <a:xfrm>
            <a:off x="6791325" y="1828800"/>
            <a:ext cx="488950" cy="515938"/>
            <a:chOff x="5357612" y="1390587"/>
            <a:chExt cx="566670" cy="528365"/>
          </a:xfrm>
        </p:grpSpPr>
        <p:sp>
          <p:nvSpPr>
            <p:cNvPr id="80" name="Oval 7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1" name="TextBox 80"/>
            <p:cNvSpPr txBox="1"/>
            <p:nvPr/>
          </p:nvSpPr>
          <p:spPr>
            <a:xfrm>
              <a:off x="5456963" y="1390587"/>
              <a:ext cx="395566" cy="473090"/>
            </a:xfrm>
            <a:prstGeom prst="rect">
              <a:avLst/>
            </a:prstGeom>
            <a:noFill/>
          </p:spPr>
          <p:txBody>
            <a:bodyPr wrap="none">
              <a:spAutoFit/>
            </a:bodyPr>
            <a:lstStyle/>
            <a:p>
              <a:pPr>
                <a:defRPr/>
              </a:pPr>
              <a:r>
                <a:rPr lang="en-US" sz="2400" dirty="0"/>
                <a:t>f</a:t>
              </a:r>
            </a:p>
          </p:txBody>
        </p:sp>
      </p:grpSp>
      <p:cxnSp>
        <p:nvCxnSpPr>
          <p:cNvPr id="24596" name="Straight Arrow Connector 81"/>
          <p:cNvCxnSpPr>
            <a:cxnSpLocks noChangeShapeType="1"/>
          </p:cNvCxnSpPr>
          <p:nvPr/>
        </p:nvCxnSpPr>
        <p:spPr bwMode="auto">
          <a:xfrm rot="16200000" flipV="1">
            <a:off x="6862763" y="16668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4" name="TextBox 83"/>
          <p:cNvSpPr txBox="1"/>
          <p:nvPr/>
        </p:nvSpPr>
        <p:spPr>
          <a:xfrm>
            <a:off x="6753226" y="2460626"/>
            <a:ext cx="587375" cy="460375"/>
          </a:xfrm>
          <a:prstGeom prst="rect">
            <a:avLst/>
          </a:prstGeom>
          <a:noFill/>
        </p:spPr>
        <p:txBody>
          <a:bodyPr wrap="none">
            <a:spAutoFit/>
          </a:bodyPr>
          <a:lstStyle/>
          <a:p>
            <a:pPr>
              <a:defRPr/>
            </a:pPr>
            <a:r>
              <a:rPr lang="en-US" sz="2400" dirty="0"/>
              <a:t>{f}</a:t>
            </a:r>
          </a:p>
        </p:txBody>
      </p:sp>
      <p:grpSp>
        <p:nvGrpSpPr>
          <p:cNvPr id="24598" name="Group 6"/>
          <p:cNvGrpSpPr>
            <a:grpSpLocks/>
          </p:cNvGrpSpPr>
          <p:nvPr/>
        </p:nvGrpSpPr>
        <p:grpSpPr bwMode="auto">
          <a:xfrm>
            <a:off x="7627939" y="1816100"/>
            <a:ext cx="490537" cy="514350"/>
            <a:chOff x="5357612" y="1390587"/>
            <a:chExt cx="566670" cy="528365"/>
          </a:xfrm>
        </p:grpSpPr>
        <p:sp>
          <p:nvSpPr>
            <p:cNvPr id="86" name="Oval 8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7" name="TextBox 86"/>
            <p:cNvSpPr txBox="1"/>
            <p:nvPr/>
          </p:nvSpPr>
          <p:spPr>
            <a:xfrm>
              <a:off x="5456642" y="1390587"/>
              <a:ext cx="403455" cy="472919"/>
            </a:xfrm>
            <a:prstGeom prst="rect">
              <a:avLst/>
            </a:prstGeom>
            <a:noFill/>
          </p:spPr>
          <p:txBody>
            <a:bodyPr wrap="none">
              <a:spAutoFit/>
            </a:bodyPr>
            <a:lstStyle/>
            <a:p>
              <a:pPr>
                <a:defRPr/>
              </a:pPr>
              <a:r>
                <a:rPr lang="en-US" sz="2400" dirty="0"/>
                <a:t>g</a:t>
              </a:r>
            </a:p>
          </p:txBody>
        </p:sp>
      </p:grpSp>
      <p:cxnSp>
        <p:nvCxnSpPr>
          <p:cNvPr id="24599" name="Straight Arrow Connector 87"/>
          <p:cNvCxnSpPr>
            <a:cxnSpLocks noChangeShapeType="1"/>
          </p:cNvCxnSpPr>
          <p:nvPr/>
        </p:nvCxnSpPr>
        <p:spPr bwMode="auto">
          <a:xfrm rot="16200000" flipV="1">
            <a:off x="7700169" y="16549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0" name="TextBox 89"/>
          <p:cNvSpPr txBox="1"/>
          <p:nvPr/>
        </p:nvSpPr>
        <p:spPr>
          <a:xfrm>
            <a:off x="7589839" y="2446338"/>
            <a:ext cx="587375" cy="461962"/>
          </a:xfrm>
          <a:prstGeom prst="rect">
            <a:avLst/>
          </a:prstGeom>
          <a:noFill/>
        </p:spPr>
        <p:txBody>
          <a:bodyPr wrap="none">
            <a:spAutoFit/>
          </a:bodyPr>
          <a:lstStyle/>
          <a:p>
            <a:pPr>
              <a:defRPr/>
            </a:pPr>
            <a:r>
              <a:rPr lang="en-US" sz="2400" dirty="0"/>
              <a:t>{g}</a:t>
            </a:r>
          </a:p>
        </p:txBody>
      </p:sp>
      <p:grpSp>
        <p:nvGrpSpPr>
          <p:cNvPr id="24601" name="Group 6"/>
          <p:cNvGrpSpPr>
            <a:grpSpLocks/>
          </p:cNvGrpSpPr>
          <p:nvPr/>
        </p:nvGrpSpPr>
        <p:grpSpPr bwMode="auto">
          <a:xfrm>
            <a:off x="8542339" y="1816100"/>
            <a:ext cx="490537" cy="514350"/>
            <a:chOff x="5357612" y="1390587"/>
            <a:chExt cx="566670" cy="528365"/>
          </a:xfrm>
        </p:grpSpPr>
        <p:sp>
          <p:nvSpPr>
            <p:cNvPr id="92" name="Oval 91"/>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3" name="TextBox 92"/>
            <p:cNvSpPr txBox="1"/>
            <p:nvPr/>
          </p:nvSpPr>
          <p:spPr>
            <a:xfrm>
              <a:off x="5456642" y="1390587"/>
              <a:ext cx="419959" cy="472919"/>
            </a:xfrm>
            <a:prstGeom prst="rect">
              <a:avLst/>
            </a:prstGeom>
            <a:noFill/>
          </p:spPr>
          <p:txBody>
            <a:bodyPr wrap="none">
              <a:spAutoFit/>
            </a:bodyPr>
            <a:lstStyle/>
            <a:p>
              <a:pPr>
                <a:defRPr/>
              </a:pPr>
              <a:r>
                <a:rPr lang="en-US" sz="2400" dirty="0"/>
                <a:t>h</a:t>
              </a:r>
            </a:p>
          </p:txBody>
        </p:sp>
      </p:grpSp>
      <p:cxnSp>
        <p:nvCxnSpPr>
          <p:cNvPr id="24602" name="Straight Arrow Connector 93"/>
          <p:cNvCxnSpPr>
            <a:cxnSpLocks noChangeShapeType="1"/>
          </p:cNvCxnSpPr>
          <p:nvPr/>
        </p:nvCxnSpPr>
        <p:spPr bwMode="auto">
          <a:xfrm rot="16200000" flipV="1">
            <a:off x="8614569" y="16549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6" name="TextBox 95"/>
          <p:cNvSpPr txBox="1"/>
          <p:nvPr/>
        </p:nvSpPr>
        <p:spPr>
          <a:xfrm>
            <a:off x="8504239" y="2446338"/>
            <a:ext cx="587375" cy="461962"/>
          </a:xfrm>
          <a:prstGeom prst="rect">
            <a:avLst/>
          </a:prstGeom>
          <a:noFill/>
        </p:spPr>
        <p:txBody>
          <a:bodyPr wrap="none">
            <a:spAutoFit/>
          </a:bodyPr>
          <a:lstStyle/>
          <a:p>
            <a:pPr>
              <a:defRPr/>
            </a:pPr>
            <a:r>
              <a:rPr lang="en-US" sz="2400" dirty="0"/>
              <a:t>{h}</a:t>
            </a:r>
          </a:p>
        </p:txBody>
      </p:sp>
      <p:grpSp>
        <p:nvGrpSpPr>
          <p:cNvPr id="24604" name="Group 6"/>
          <p:cNvGrpSpPr>
            <a:grpSpLocks/>
          </p:cNvGrpSpPr>
          <p:nvPr/>
        </p:nvGrpSpPr>
        <p:grpSpPr bwMode="auto">
          <a:xfrm>
            <a:off x="9509125" y="1816100"/>
            <a:ext cx="488950" cy="514350"/>
            <a:chOff x="5357612" y="1390587"/>
            <a:chExt cx="566670" cy="528365"/>
          </a:xfrm>
        </p:grpSpPr>
        <p:sp>
          <p:nvSpPr>
            <p:cNvPr id="98" name="Oval 97"/>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9" name="TextBox 98"/>
            <p:cNvSpPr txBox="1"/>
            <p:nvPr/>
          </p:nvSpPr>
          <p:spPr>
            <a:xfrm>
              <a:off x="5456963" y="1390587"/>
              <a:ext cx="312772" cy="472919"/>
            </a:xfrm>
            <a:prstGeom prst="rect">
              <a:avLst/>
            </a:prstGeom>
            <a:noFill/>
          </p:spPr>
          <p:txBody>
            <a:bodyPr wrap="none">
              <a:spAutoFit/>
            </a:bodyPr>
            <a:lstStyle/>
            <a:p>
              <a:pPr>
                <a:defRPr/>
              </a:pPr>
              <a:r>
                <a:rPr lang="en-US" sz="2400" dirty="0" err="1"/>
                <a:t>i</a:t>
              </a:r>
              <a:endParaRPr lang="en-US" sz="2400" dirty="0"/>
            </a:p>
          </p:txBody>
        </p:sp>
      </p:grpSp>
      <p:cxnSp>
        <p:nvCxnSpPr>
          <p:cNvPr id="24605" name="Straight Arrow Connector 99"/>
          <p:cNvCxnSpPr>
            <a:cxnSpLocks noChangeShapeType="1"/>
          </p:cNvCxnSpPr>
          <p:nvPr/>
        </p:nvCxnSpPr>
        <p:spPr bwMode="auto">
          <a:xfrm rot="16200000" flipV="1">
            <a:off x="9580563" y="16541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 name="TextBox 101"/>
          <p:cNvSpPr txBox="1"/>
          <p:nvPr/>
        </p:nvSpPr>
        <p:spPr>
          <a:xfrm>
            <a:off x="9471025" y="2446338"/>
            <a:ext cx="495300" cy="461962"/>
          </a:xfrm>
          <a:prstGeom prst="rect">
            <a:avLst/>
          </a:prstGeom>
          <a:noFill/>
        </p:spPr>
        <p:txBody>
          <a:bodyPr wrap="none">
            <a:spAutoFit/>
          </a:bodyPr>
          <a:lstStyle/>
          <a:p>
            <a:pPr>
              <a:defRPr/>
            </a:pPr>
            <a:r>
              <a:rPr lang="en-US" sz="2400" dirty="0"/>
              <a:t>{</a:t>
            </a:r>
            <a:r>
              <a:rPr lang="en-US" sz="2400" dirty="0" err="1"/>
              <a:t>i</a:t>
            </a:r>
            <a:r>
              <a:rPr lang="en-US" sz="2400" dirty="0"/>
              <a:t>}</a:t>
            </a:r>
          </a:p>
        </p:txBody>
      </p:sp>
      <p:sp>
        <p:nvSpPr>
          <p:cNvPr id="59" name="TextBox 58"/>
          <p:cNvSpPr txBox="1"/>
          <p:nvPr/>
        </p:nvSpPr>
        <p:spPr>
          <a:xfrm>
            <a:off x="5219700" y="952501"/>
            <a:ext cx="1841500" cy="461963"/>
          </a:xfrm>
          <a:prstGeom prst="rect">
            <a:avLst/>
          </a:prstGeom>
          <a:noFill/>
        </p:spPr>
        <p:txBody>
          <a:bodyPr wrap="none">
            <a:spAutoFit/>
          </a:bodyPr>
          <a:lstStyle/>
          <a:p>
            <a:pPr>
              <a:defRPr/>
            </a:pPr>
            <a:r>
              <a:rPr lang="en-US" sz="2400" dirty="0">
                <a:solidFill>
                  <a:srgbClr val="C00000"/>
                </a:solidFill>
              </a:rPr>
              <a:t>Initial Sets</a:t>
            </a:r>
          </a:p>
        </p:txBody>
      </p:sp>
      <p:sp>
        <p:nvSpPr>
          <p:cNvPr id="61" name="TextBox 60"/>
          <p:cNvSpPr txBox="1"/>
          <p:nvPr/>
        </p:nvSpPr>
        <p:spPr>
          <a:xfrm>
            <a:off x="5246688" y="3065463"/>
            <a:ext cx="1733550" cy="461962"/>
          </a:xfrm>
          <a:prstGeom prst="rect">
            <a:avLst/>
          </a:prstGeom>
          <a:noFill/>
        </p:spPr>
        <p:txBody>
          <a:bodyPr wrap="none">
            <a:spAutoFit/>
          </a:bodyPr>
          <a:lstStyle/>
          <a:p>
            <a:pPr>
              <a:defRPr/>
            </a:pPr>
            <a:r>
              <a:rPr lang="en-US" sz="2400" dirty="0">
                <a:solidFill>
                  <a:srgbClr val="C00000"/>
                </a:solidFill>
              </a:rPr>
              <a:t>Union(</a:t>
            </a:r>
            <a:r>
              <a:rPr lang="en-US" sz="2400" dirty="0">
                <a:solidFill>
                  <a:schemeClr val="accent6"/>
                </a:solidFill>
              </a:rPr>
              <a:t>b</a:t>
            </a:r>
            <a:r>
              <a:rPr lang="en-US" sz="2400" dirty="0">
                <a:solidFill>
                  <a:srgbClr val="C00000"/>
                </a:solidFill>
              </a:rPr>
              <a:t>, </a:t>
            </a:r>
            <a:r>
              <a:rPr lang="en-US" sz="2400" dirty="0">
                <a:solidFill>
                  <a:schemeClr val="accent6"/>
                </a:solidFill>
              </a:rPr>
              <a:t>e</a:t>
            </a:r>
            <a:r>
              <a:rPr lang="en-US" sz="2400" dirty="0">
                <a:solidFill>
                  <a:srgbClr val="C00000"/>
                </a:solidFill>
              </a:rPr>
              <a:t>)</a:t>
            </a:r>
          </a:p>
        </p:txBody>
      </p:sp>
      <p:grpSp>
        <p:nvGrpSpPr>
          <p:cNvPr id="13" name="Group 156"/>
          <p:cNvGrpSpPr>
            <a:grpSpLocks/>
          </p:cNvGrpSpPr>
          <p:nvPr/>
        </p:nvGrpSpPr>
        <p:grpSpPr bwMode="auto">
          <a:xfrm>
            <a:off x="2606675" y="4005264"/>
            <a:ext cx="7069138" cy="2562225"/>
            <a:chOff x="1082021" y="4005333"/>
            <a:chExt cx="7070501" cy="2562896"/>
          </a:xfrm>
        </p:grpSpPr>
        <p:grpSp>
          <p:nvGrpSpPr>
            <p:cNvPr id="24613" name="Group 6"/>
            <p:cNvGrpSpPr>
              <a:grpSpLocks/>
            </p:cNvGrpSpPr>
            <p:nvPr/>
          </p:nvGrpSpPr>
          <p:grpSpPr bwMode="auto">
            <a:xfrm>
              <a:off x="1429754" y="4469004"/>
              <a:ext cx="489044" cy="514485"/>
              <a:chOff x="5357832" y="1390612"/>
              <a:chExt cx="566262" cy="527678"/>
            </a:xfrm>
          </p:grpSpPr>
          <p:sp>
            <p:nvSpPr>
              <p:cNvPr id="73" name="Oval 72"/>
              <p:cNvSpPr/>
              <p:nvPr/>
            </p:nvSpPr>
            <p:spPr bwMode="auto">
              <a:xfrm>
                <a:off x="5357832" y="1403641"/>
                <a:ext cx="566262" cy="51464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9" name="TextBox 78"/>
              <p:cNvSpPr txBox="1"/>
              <p:nvPr/>
            </p:nvSpPr>
            <p:spPr>
              <a:xfrm>
                <a:off x="5457112" y="1390612"/>
                <a:ext cx="395799" cy="473627"/>
              </a:xfrm>
              <a:prstGeom prst="rect">
                <a:avLst/>
              </a:prstGeom>
              <a:noFill/>
            </p:spPr>
            <p:txBody>
              <a:bodyPr wrap="none">
                <a:spAutoFit/>
              </a:bodyPr>
              <a:lstStyle/>
              <a:p>
                <a:pPr>
                  <a:defRPr/>
                </a:pPr>
                <a:r>
                  <a:rPr lang="en-US" sz="2400" dirty="0"/>
                  <a:t>a</a:t>
                </a:r>
              </a:p>
            </p:txBody>
          </p:sp>
        </p:grpSp>
        <p:cxnSp>
          <p:nvCxnSpPr>
            <p:cNvPr id="24614" name="Straight Arrow Connector 84"/>
            <p:cNvCxnSpPr>
              <a:cxnSpLocks noChangeShapeType="1"/>
            </p:cNvCxnSpPr>
            <p:nvPr/>
          </p:nvCxnSpPr>
          <p:spPr bwMode="auto">
            <a:xfrm rot="16200000" flipV="1">
              <a:off x="1501009" y="4307380"/>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1" name="TextBox 90"/>
            <p:cNvSpPr txBox="1"/>
            <p:nvPr/>
          </p:nvSpPr>
          <p:spPr>
            <a:xfrm>
              <a:off x="1391644" y="5099406"/>
              <a:ext cx="585900" cy="462084"/>
            </a:xfrm>
            <a:prstGeom prst="rect">
              <a:avLst/>
            </a:prstGeom>
            <a:noFill/>
          </p:spPr>
          <p:txBody>
            <a:bodyPr wrap="none">
              <a:spAutoFit/>
            </a:bodyPr>
            <a:lstStyle/>
            <a:p>
              <a:pPr>
                <a:defRPr/>
              </a:pPr>
              <a:r>
                <a:rPr lang="en-US" sz="2400" dirty="0"/>
                <a:t>{a}</a:t>
              </a:r>
            </a:p>
          </p:txBody>
        </p:sp>
        <p:grpSp>
          <p:nvGrpSpPr>
            <p:cNvPr id="15" name="Group 6"/>
            <p:cNvGrpSpPr/>
            <p:nvPr/>
          </p:nvGrpSpPr>
          <p:grpSpPr>
            <a:xfrm>
              <a:off x="2369719" y="4481859"/>
              <a:ext cx="489396" cy="515155"/>
              <a:chOff x="5357612" y="1390587"/>
              <a:chExt cx="566670" cy="528365"/>
            </a:xfrm>
            <a:solidFill>
              <a:schemeClr val="accent1">
                <a:lumMod val="40000"/>
                <a:lumOff val="60000"/>
              </a:schemeClr>
            </a:solidFill>
          </p:grpSpPr>
          <p:sp>
            <p:nvSpPr>
              <p:cNvPr id="103" name="Oval 102"/>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4" name="TextBox 103"/>
              <p:cNvSpPr txBox="1"/>
              <p:nvPr/>
            </p:nvSpPr>
            <p:spPr>
              <a:xfrm>
                <a:off x="5456575" y="1390587"/>
                <a:ext cx="425421" cy="473503"/>
              </a:xfrm>
              <a:prstGeom prst="rect">
                <a:avLst/>
              </a:prstGeom>
              <a:noFill/>
            </p:spPr>
            <p:txBody>
              <a:bodyPr wrap="none">
                <a:spAutoFit/>
              </a:bodyPr>
              <a:lstStyle/>
              <a:p>
                <a:pPr>
                  <a:defRPr/>
                </a:pPr>
                <a:r>
                  <a:rPr lang="en-US" sz="2400" dirty="0"/>
                  <a:t>b</a:t>
                </a:r>
              </a:p>
            </p:txBody>
          </p:sp>
        </p:grpSp>
        <p:cxnSp>
          <p:nvCxnSpPr>
            <p:cNvPr id="24617" name="Straight Arrow Connector 104"/>
            <p:cNvCxnSpPr>
              <a:cxnSpLocks noChangeShapeType="1"/>
            </p:cNvCxnSpPr>
            <p:nvPr/>
          </p:nvCxnSpPr>
          <p:spPr bwMode="auto">
            <a:xfrm rot="16200000" flipV="1">
              <a:off x="2441167" y="4320259"/>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6" name="TextBox 105"/>
            <p:cNvSpPr txBox="1"/>
            <p:nvPr/>
          </p:nvSpPr>
          <p:spPr>
            <a:xfrm>
              <a:off x="3322416" y="5099406"/>
              <a:ext cx="587488" cy="462084"/>
            </a:xfrm>
            <a:prstGeom prst="rect">
              <a:avLst/>
            </a:prstGeom>
            <a:noFill/>
          </p:spPr>
          <p:txBody>
            <a:bodyPr wrap="none">
              <a:spAutoFit/>
            </a:bodyPr>
            <a:lstStyle/>
            <a:p>
              <a:pPr>
                <a:defRPr/>
              </a:pPr>
              <a:r>
                <a:rPr lang="en-US" sz="2400" dirty="0"/>
                <a:t>{c}</a:t>
              </a:r>
            </a:p>
          </p:txBody>
        </p:sp>
        <p:grpSp>
          <p:nvGrpSpPr>
            <p:cNvPr id="24619" name="Group 6"/>
            <p:cNvGrpSpPr>
              <a:grpSpLocks/>
            </p:cNvGrpSpPr>
            <p:nvPr/>
          </p:nvGrpSpPr>
          <p:grpSpPr bwMode="auto">
            <a:xfrm>
              <a:off x="3309877" y="4494738"/>
              <a:ext cx="489396" cy="515155"/>
              <a:chOff x="5357612" y="1390587"/>
              <a:chExt cx="566670" cy="528365"/>
            </a:xfrm>
          </p:grpSpPr>
          <p:sp>
            <p:nvSpPr>
              <p:cNvPr id="108" name="Oval 107"/>
              <p:cNvSpPr/>
              <p:nvPr/>
            </p:nvSpPr>
            <p:spPr bwMode="auto">
              <a:xfrm>
                <a:off x="5357422" y="1403281"/>
                <a:ext cx="566262" cy="51627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9" name="TextBox 108"/>
              <p:cNvSpPr txBox="1"/>
              <p:nvPr/>
            </p:nvSpPr>
            <p:spPr>
              <a:xfrm>
                <a:off x="5456702" y="1390252"/>
                <a:ext cx="397119" cy="473932"/>
              </a:xfrm>
              <a:prstGeom prst="rect">
                <a:avLst/>
              </a:prstGeom>
              <a:noFill/>
            </p:spPr>
            <p:txBody>
              <a:bodyPr wrap="none">
                <a:spAutoFit/>
              </a:bodyPr>
              <a:lstStyle/>
              <a:p>
                <a:pPr>
                  <a:defRPr/>
                </a:pPr>
                <a:r>
                  <a:rPr lang="en-US" sz="2400" dirty="0"/>
                  <a:t>c</a:t>
                </a:r>
              </a:p>
            </p:txBody>
          </p:sp>
        </p:grpSp>
        <p:cxnSp>
          <p:nvCxnSpPr>
            <p:cNvPr id="24620" name="Straight Arrow Connector 109"/>
            <p:cNvCxnSpPr>
              <a:cxnSpLocks noChangeShapeType="1"/>
            </p:cNvCxnSpPr>
            <p:nvPr/>
          </p:nvCxnSpPr>
          <p:spPr bwMode="auto">
            <a:xfrm rot="16200000" flipV="1">
              <a:off x="3381325" y="4333138"/>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4621" name="Group 111"/>
            <p:cNvGrpSpPr>
              <a:grpSpLocks/>
            </p:cNvGrpSpPr>
            <p:nvPr/>
          </p:nvGrpSpPr>
          <p:grpSpPr bwMode="auto">
            <a:xfrm>
              <a:off x="4134124" y="4494739"/>
              <a:ext cx="489396" cy="515155"/>
              <a:chOff x="5357612" y="1390587"/>
              <a:chExt cx="566670" cy="528365"/>
            </a:xfrm>
          </p:grpSpPr>
          <p:sp>
            <p:nvSpPr>
              <p:cNvPr id="113" name="Oval 112"/>
              <p:cNvSpPr/>
              <p:nvPr/>
            </p:nvSpPr>
            <p:spPr bwMode="auto">
              <a:xfrm>
                <a:off x="5357218" y="1403280"/>
                <a:ext cx="566262" cy="51627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4" name="TextBox 113"/>
              <p:cNvSpPr txBox="1"/>
              <p:nvPr/>
            </p:nvSpPr>
            <p:spPr>
              <a:xfrm>
                <a:off x="5456498" y="1390251"/>
                <a:ext cx="422858" cy="473932"/>
              </a:xfrm>
              <a:prstGeom prst="rect">
                <a:avLst/>
              </a:prstGeom>
              <a:noFill/>
            </p:spPr>
            <p:txBody>
              <a:bodyPr wrap="none">
                <a:spAutoFit/>
              </a:bodyPr>
              <a:lstStyle/>
              <a:p>
                <a:pPr>
                  <a:defRPr/>
                </a:pPr>
                <a:r>
                  <a:rPr lang="en-US" sz="2400" dirty="0"/>
                  <a:t>d</a:t>
                </a:r>
              </a:p>
            </p:txBody>
          </p:sp>
        </p:grpSp>
        <p:cxnSp>
          <p:nvCxnSpPr>
            <p:cNvPr id="24622" name="Straight Arrow Connector 114"/>
            <p:cNvCxnSpPr>
              <a:cxnSpLocks noChangeShapeType="1"/>
            </p:cNvCxnSpPr>
            <p:nvPr/>
          </p:nvCxnSpPr>
          <p:spPr bwMode="auto">
            <a:xfrm rot="16200000" flipV="1">
              <a:off x="4205572" y="4333139"/>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6" name="TextBox 115"/>
            <p:cNvSpPr txBox="1"/>
            <p:nvPr/>
          </p:nvSpPr>
          <p:spPr>
            <a:xfrm>
              <a:off x="4095677" y="5126402"/>
              <a:ext cx="587488" cy="460496"/>
            </a:xfrm>
            <a:prstGeom prst="rect">
              <a:avLst/>
            </a:prstGeom>
            <a:noFill/>
          </p:spPr>
          <p:txBody>
            <a:bodyPr wrap="none">
              <a:spAutoFit/>
            </a:bodyPr>
            <a:lstStyle/>
            <a:p>
              <a:pPr>
                <a:defRPr/>
              </a:pPr>
              <a:r>
                <a:rPr lang="en-US" sz="2400" dirty="0"/>
                <a:t>{d}</a:t>
              </a:r>
            </a:p>
          </p:txBody>
        </p:sp>
        <p:grpSp>
          <p:nvGrpSpPr>
            <p:cNvPr id="18" name="Group 6"/>
            <p:cNvGrpSpPr/>
            <p:nvPr/>
          </p:nvGrpSpPr>
          <p:grpSpPr>
            <a:xfrm>
              <a:off x="2356840" y="5331863"/>
              <a:ext cx="489396" cy="515155"/>
              <a:chOff x="5357612" y="1390587"/>
              <a:chExt cx="566670" cy="528365"/>
            </a:xfrm>
            <a:solidFill>
              <a:schemeClr val="accent1">
                <a:lumMod val="40000"/>
                <a:lumOff val="60000"/>
              </a:schemeClr>
            </a:solidFill>
          </p:grpSpPr>
          <p:sp>
            <p:nvSpPr>
              <p:cNvPr id="118" name="Oval 117"/>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9" name="TextBox 118"/>
              <p:cNvSpPr txBox="1"/>
              <p:nvPr/>
            </p:nvSpPr>
            <p:spPr>
              <a:xfrm>
                <a:off x="5456575" y="1390587"/>
                <a:ext cx="408717" cy="473503"/>
              </a:xfrm>
              <a:prstGeom prst="rect">
                <a:avLst/>
              </a:prstGeom>
              <a:noFill/>
            </p:spPr>
            <p:txBody>
              <a:bodyPr wrap="none">
                <a:spAutoFit/>
              </a:bodyPr>
              <a:lstStyle/>
              <a:p>
                <a:pPr>
                  <a:defRPr/>
                </a:pPr>
                <a:r>
                  <a:rPr lang="en-US" sz="2400" dirty="0"/>
                  <a:t>e</a:t>
                </a:r>
              </a:p>
            </p:txBody>
          </p:sp>
        </p:grpSp>
        <p:cxnSp>
          <p:nvCxnSpPr>
            <p:cNvPr id="24625" name="Straight Arrow Connector 119"/>
            <p:cNvCxnSpPr>
              <a:cxnSpLocks noChangeShapeType="1"/>
            </p:cNvCxnSpPr>
            <p:nvPr/>
          </p:nvCxnSpPr>
          <p:spPr bwMode="auto">
            <a:xfrm rot="16200000" flipV="1">
              <a:off x="2428288" y="5170263"/>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1" name="TextBox 120"/>
            <p:cNvSpPr txBox="1"/>
            <p:nvPr/>
          </p:nvSpPr>
          <p:spPr>
            <a:xfrm>
              <a:off x="2188722" y="5963233"/>
              <a:ext cx="936806" cy="462084"/>
            </a:xfrm>
            <a:prstGeom prst="rect">
              <a:avLst/>
            </a:prstGeom>
            <a:noFill/>
          </p:spPr>
          <p:txBody>
            <a:bodyPr wrap="none">
              <a:spAutoFit/>
            </a:bodyPr>
            <a:lstStyle/>
            <a:p>
              <a:pPr>
                <a:defRPr/>
              </a:pPr>
              <a:r>
                <a:rPr lang="en-US" sz="2400" dirty="0"/>
                <a:t>{b, e}</a:t>
              </a:r>
            </a:p>
          </p:txBody>
        </p:sp>
        <p:grpSp>
          <p:nvGrpSpPr>
            <p:cNvPr id="24627" name="Group 6"/>
            <p:cNvGrpSpPr>
              <a:grpSpLocks/>
            </p:cNvGrpSpPr>
            <p:nvPr/>
          </p:nvGrpSpPr>
          <p:grpSpPr bwMode="auto">
            <a:xfrm>
              <a:off x="4893969" y="4494738"/>
              <a:ext cx="489396" cy="515155"/>
              <a:chOff x="5357612" y="1390587"/>
              <a:chExt cx="566670" cy="528365"/>
            </a:xfrm>
          </p:grpSpPr>
          <p:sp>
            <p:nvSpPr>
              <p:cNvPr id="123" name="Oval 122"/>
              <p:cNvSpPr/>
              <p:nvPr/>
            </p:nvSpPr>
            <p:spPr bwMode="auto">
              <a:xfrm>
                <a:off x="5358046" y="1403281"/>
                <a:ext cx="566262" cy="51627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4" name="TextBox 123"/>
              <p:cNvSpPr txBox="1"/>
              <p:nvPr/>
            </p:nvSpPr>
            <p:spPr>
              <a:xfrm>
                <a:off x="5457326" y="1390252"/>
                <a:ext cx="395280" cy="473932"/>
              </a:xfrm>
              <a:prstGeom prst="rect">
                <a:avLst/>
              </a:prstGeom>
              <a:noFill/>
            </p:spPr>
            <p:txBody>
              <a:bodyPr wrap="none">
                <a:spAutoFit/>
              </a:bodyPr>
              <a:lstStyle/>
              <a:p>
                <a:pPr>
                  <a:defRPr/>
                </a:pPr>
                <a:r>
                  <a:rPr lang="en-US" sz="2400" dirty="0"/>
                  <a:t>f</a:t>
                </a:r>
              </a:p>
            </p:txBody>
          </p:sp>
        </p:grpSp>
        <p:cxnSp>
          <p:nvCxnSpPr>
            <p:cNvPr id="24628" name="Straight Arrow Connector 124"/>
            <p:cNvCxnSpPr>
              <a:cxnSpLocks noChangeShapeType="1"/>
            </p:cNvCxnSpPr>
            <p:nvPr/>
          </p:nvCxnSpPr>
          <p:spPr bwMode="auto">
            <a:xfrm rot="16200000" flipV="1">
              <a:off x="4965417" y="4333138"/>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6" name="TextBox 125"/>
            <p:cNvSpPr txBox="1"/>
            <p:nvPr/>
          </p:nvSpPr>
          <p:spPr>
            <a:xfrm>
              <a:off x="4854648" y="5126402"/>
              <a:ext cx="587488" cy="460496"/>
            </a:xfrm>
            <a:prstGeom prst="rect">
              <a:avLst/>
            </a:prstGeom>
            <a:noFill/>
          </p:spPr>
          <p:txBody>
            <a:bodyPr wrap="none">
              <a:spAutoFit/>
            </a:bodyPr>
            <a:lstStyle/>
            <a:p>
              <a:pPr>
                <a:defRPr/>
              </a:pPr>
              <a:r>
                <a:rPr lang="en-US" sz="2400" dirty="0"/>
                <a:t>{f}</a:t>
              </a:r>
            </a:p>
          </p:txBody>
        </p:sp>
        <p:grpSp>
          <p:nvGrpSpPr>
            <p:cNvPr id="24630" name="Group 6"/>
            <p:cNvGrpSpPr>
              <a:grpSpLocks/>
            </p:cNvGrpSpPr>
            <p:nvPr/>
          </p:nvGrpSpPr>
          <p:grpSpPr bwMode="auto">
            <a:xfrm>
              <a:off x="5731094" y="4481859"/>
              <a:ext cx="489396" cy="515155"/>
              <a:chOff x="5357612" y="1390587"/>
              <a:chExt cx="566670" cy="528365"/>
            </a:xfrm>
          </p:grpSpPr>
          <p:sp>
            <p:nvSpPr>
              <p:cNvPr id="128" name="Oval 127"/>
              <p:cNvSpPr/>
              <p:nvPr/>
            </p:nvSpPr>
            <p:spPr bwMode="auto">
              <a:xfrm>
                <a:off x="5357639" y="1403461"/>
                <a:ext cx="566262" cy="51627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9" name="TextBox 128"/>
              <p:cNvSpPr txBox="1"/>
              <p:nvPr/>
            </p:nvSpPr>
            <p:spPr>
              <a:xfrm>
                <a:off x="5456918" y="1390432"/>
                <a:ext cx="402635" cy="473932"/>
              </a:xfrm>
              <a:prstGeom prst="rect">
                <a:avLst/>
              </a:prstGeom>
              <a:noFill/>
            </p:spPr>
            <p:txBody>
              <a:bodyPr wrap="none">
                <a:spAutoFit/>
              </a:bodyPr>
              <a:lstStyle/>
              <a:p>
                <a:pPr>
                  <a:defRPr/>
                </a:pPr>
                <a:r>
                  <a:rPr lang="en-US" sz="2400" dirty="0"/>
                  <a:t>g</a:t>
                </a:r>
              </a:p>
            </p:txBody>
          </p:sp>
        </p:grpSp>
        <p:cxnSp>
          <p:nvCxnSpPr>
            <p:cNvPr id="24631" name="Straight Arrow Connector 129"/>
            <p:cNvCxnSpPr>
              <a:cxnSpLocks noChangeShapeType="1"/>
            </p:cNvCxnSpPr>
            <p:nvPr/>
          </p:nvCxnSpPr>
          <p:spPr bwMode="auto">
            <a:xfrm rot="16200000" flipV="1">
              <a:off x="5802542" y="4320259"/>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1" name="TextBox 130"/>
            <p:cNvSpPr txBox="1"/>
            <p:nvPr/>
          </p:nvSpPr>
          <p:spPr>
            <a:xfrm>
              <a:off x="5693010" y="5113698"/>
              <a:ext cx="585901" cy="460496"/>
            </a:xfrm>
            <a:prstGeom prst="rect">
              <a:avLst/>
            </a:prstGeom>
            <a:noFill/>
          </p:spPr>
          <p:txBody>
            <a:bodyPr wrap="none">
              <a:spAutoFit/>
            </a:bodyPr>
            <a:lstStyle/>
            <a:p>
              <a:pPr>
                <a:defRPr/>
              </a:pPr>
              <a:r>
                <a:rPr lang="en-US" sz="2400" dirty="0"/>
                <a:t>{g}</a:t>
              </a:r>
            </a:p>
          </p:txBody>
        </p:sp>
        <p:grpSp>
          <p:nvGrpSpPr>
            <p:cNvPr id="24633" name="Group 6"/>
            <p:cNvGrpSpPr>
              <a:grpSpLocks/>
            </p:cNvGrpSpPr>
            <p:nvPr/>
          </p:nvGrpSpPr>
          <p:grpSpPr bwMode="auto">
            <a:xfrm>
              <a:off x="6645496" y="4481859"/>
              <a:ext cx="489396" cy="515155"/>
              <a:chOff x="5357612" y="1390587"/>
              <a:chExt cx="566670" cy="528365"/>
            </a:xfrm>
          </p:grpSpPr>
          <p:sp>
            <p:nvSpPr>
              <p:cNvPr id="133" name="Oval 132"/>
              <p:cNvSpPr/>
              <p:nvPr/>
            </p:nvSpPr>
            <p:spPr bwMode="auto">
              <a:xfrm>
                <a:off x="5357840" y="1403461"/>
                <a:ext cx="566262" cy="51627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4" name="TextBox 133"/>
              <p:cNvSpPr txBox="1"/>
              <p:nvPr/>
            </p:nvSpPr>
            <p:spPr>
              <a:xfrm>
                <a:off x="5457120" y="1390432"/>
                <a:ext cx="419181" cy="473932"/>
              </a:xfrm>
              <a:prstGeom prst="rect">
                <a:avLst/>
              </a:prstGeom>
              <a:noFill/>
            </p:spPr>
            <p:txBody>
              <a:bodyPr wrap="none">
                <a:spAutoFit/>
              </a:bodyPr>
              <a:lstStyle/>
              <a:p>
                <a:pPr>
                  <a:defRPr/>
                </a:pPr>
                <a:r>
                  <a:rPr lang="en-US" sz="2400" dirty="0"/>
                  <a:t>h</a:t>
                </a:r>
              </a:p>
            </p:txBody>
          </p:sp>
        </p:grpSp>
        <p:cxnSp>
          <p:nvCxnSpPr>
            <p:cNvPr id="24634" name="Straight Arrow Connector 134"/>
            <p:cNvCxnSpPr>
              <a:cxnSpLocks noChangeShapeType="1"/>
            </p:cNvCxnSpPr>
            <p:nvPr/>
          </p:nvCxnSpPr>
          <p:spPr bwMode="auto">
            <a:xfrm rot="16200000" flipV="1">
              <a:off x="6716944" y="4320259"/>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 name="TextBox 135"/>
            <p:cNvSpPr txBox="1"/>
            <p:nvPr/>
          </p:nvSpPr>
          <p:spPr>
            <a:xfrm>
              <a:off x="6607586" y="5113698"/>
              <a:ext cx="585901" cy="460496"/>
            </a:xfrm>
            <a:prstGeom prst="rect">
              <a:avLst/>
            </a:prstGeom>
            <a:noFill/>
          </p:spPr>
          <p:txBody>
            <a:bodyPr wrap="none">
              <a:spAutoFit/>
            </a:bodyPr>
            <a:lstStyle/>
            <a:p>
              <a:pPr>
                <a:defRPr/>
              </a:pPr>
              <a:r>
                <a:rPr lang="en-US" sz="2400" dirty="0"/>
                <a:t>{h}</a:t>
              </a:r>
            </a:p>
          </p:txBody>
        </p:sp>
        <p:grpSp>
          <p:nvGrpSpPr>
            <p:cNvPr id="24636" name="Group 6"/>
            <p:cNvGrpSpPr>
              <a:grpSpLocks/>
            </p:cNvGrpSpPr>
            <p:nvPr/>
          </p:nvGrpSpPr>
          <p:grpSpPr bwMode="auto">
            <a:xfrm>
              <a:off x="7611422" y="4481859"/>
              <a:ext cx="489396" cy="515155"/>
              <a:chOff x="5357612" y="1390587"/>
              <a:chExt cx="566670" cy="528365"/>
            </a:xfrm>
          </p:grpSpPr>
          <p:sp>
            <p:nvSpPr>
              <p:cNvPr id="138" name="Oval 137"/>
              <p:cNvSpPr/>
              <p:nvPr/>
            </p:nvSpPr>
            <p:spPr bwMode="auto">
              <a:xfrm>
                <a:off x="5357216" y="1403461"/>
                <a:ext cx="566262" cy="51627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9" name="TextBox 138"/>
              <p:cNvSpPr txBox="1"/>
              <p:nvPr/>
            </p:nvSpPr>
            <p:spPr>
              <a:xfrm>
                <a:off x="5456496" y="1390432"/>
                <a:ext cx="312547" cy="473932"/>
              </a:xfrm>
              <a:prstGeom prst="rect">
                <a:avLst/>
              </a:prstGeom>
              <a:noFill/>
            </p:spPr>
            <p:txBody>
              <a:bodyPr wrap="none">
                <a:spAutoFit/>
              </a:bodyPr>
              <a:lstStyle/>
              <a:p>
                <a:pPr>
                  <a:defRPr/>
                </a:pPr>
                <a:r>
                  <a:rPr lang="en-US" sz="2400" dirty="0" err="1"/>
                  <a:t>i</a:t>
                </a:r>
                <a:endParaRPr lang="en-US" sz="2400" dirty="0"/>
              </a:p>
            </p:txBody>
          </p:sp>
        </p:grpSp>
        <p:cxnSp>
          <p:nvCxnSpPr>
            <p:cNvPr id="24637" name="Straight Arrow Connector 139"/>
            <p:cNvCxnSpPr>
              <a:cxnSpLocks noChangeShapeType="1"/>
            </p:cNvCxnSpPr>
            <p:nvPr/>
          </p:nvCxnSpPr>
          <p:spPr bwMode="auto">
            <a:xfrm rot="16200000" flipV="1">
              <a:off x="7682870" y="4320259"/>
              <a:ext cx="347730"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1" name="TextBox 140"/>
            <p:cNvSpPr txBox="1"/>
            <p:nvPr/>
          </p:nvSpPr>
          <p:spPr>
            <a:xfrm>
              <a:off x="7572972" y="5113698"/>
              <a:ext cx="495395" cy="460496"/>
            </a:xfrm>
            <a:prstGeom prst="rect">
              <a:avLst/>
            </a:prstGeom>
            <a:noFill/>
          </p:spPr>
          <p:txBody>
            <a:bodyPr wrap="none">
              <a:spAutoFit/>
            </a:bodyPr>
            <a:lstStyle/>
            <a:p>
              <a:pPr>
                <a:defRPr/>
              </a:pPr>
              <a:r>
                <a:rPr lang="en-US" sz="2400" dirty="0"/>
                <a:t>{</a:t>
              </a:r>
              <a:r>
                <a:rPr lang="en-US" sz="2400" dirty="0" err="1"/>
                <a:t>i</a:t>
              </a:r>
              <a:r>
                <a:rPr lang="en-US" sz="2400" dirty="0"/>
                <a:t>}</a:t>
              </a:r>
            </a:p>
          </p:txBody>
        </p:sp>
        <p:sp>
          <p:nvSpPr>
            <p:cNvPr id="24639" name="Rectangle 141"/>
            <p:cNvSpPr>
              <a:spLocks noChangeArrowheads="1"/>
            </p:cNvSpPr>
            <p:nvPr/>
          </p:nvSpPr>
          <p:spPr bwMode="auto">
            <a:xfrm>
              <a:off x="1082021" y="4005333"/>
              <a:ext cx="7070501" cy="2562896"/>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143" name="Down Arrow 142"/>
          <p:cNvSpPr>
            <a:spLocks noChangeArrowheads="1"/>
          </p:cNvSpPr>
          <p:nvPr/>
        </p:nvSpPr>
        <p:spPr bwMode="auto">
          <a:xfrm>
            <a:off x="5813426" y="3516313"/>
            <a:ext cx="423863" cy="411162"/>
          </a:xfrm>
          <a:prstGeom prst="downArrow">
            <a:avLst>
              <a:gd name="adj1" fmla="val 50000"/>
              <a:gd name="adj2" fmla="val 50000"/>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23" name="Group 6"/>
          <p:cNvGrpSpPr/>
          <p:nvPr/>
        </p:nvGrpSpPr>
        <p:grpSpPr>
          <a:xfrm>
            <a:off x="5958760" y="1828810"/>
            <a:ext cx="489396" cy="515155"/>
            <a:chOff x="5357612" y="1390587"/>
            <a:chExt cx="566670" cy="528365"/>
          </a:xfrm>
          <a:solidFill>
            <a:schemeClr val="accent1">
              <a:lumMod val="40000"/>
              <a:lumOff val="60000"/>
            </a:schemeClr>
          </a:solidFill>
        </p:grpSpPr>
        <p:sp>
          <p:nvSpPr>
            <p:cNvPr id="146" name="Oval 145"/>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47" name="TextBox 146"/>
            <p:cNvSpPr txBox="1"/>
            <p:nvPr/>
          </p:nvSpPr>
          <p:spPr>
            <a:xfrm>
              <a:off x="5456575" y="1390587"/>
              <a:ext cx="408717" cy="473503"/>
            </a:xfrm>
            <a:prstGeom prst="rect">
              <a:avLst/>
            </a:prstGeom>
            <a:noFill/>
          </p:spPr>
          <p:txBody>
            <a:bodyPr wrap="none">
              <a:spAutoFit/>
            </a:bodyPr>
            <a:lstStyle/>
            <a:p>
              <a:pPr>
                <a:defRPr/>
              </a:pPr>
              <a:r>
                <a:rPr lang="en-US" sz="2400" dirty="0"/>
                <a:t>e</a:t>
              </a:r>
            </a:p>
          </p:txBody>
        </p:sp>
      </p:grpSp>
      <p:grpSp>
        <p:nvGrpSpPr>
          <p:cNvPr id="24" name="Group 6"/>
          <p:cNvGrpSpPr/>
          <p:nvPr/>
        </p:nvGrpSpPr>
        <p:grpSpPr>
          <a:xfrm>
            <a:off x="3301285" y="1828810"/>
            <a:ext cx="489396" cy="515155"/>
            <a:chOff x="5357612" y="1390587"/>
            <a:chExt cx="566670" cy="528365"/>
          </a:xfrm>
          <a:solidFill>
            <a:schemeClr val="accent1">
              <a:lumMod val="40000"/>
              <a:lumOff val="60000"/>
            </a:schemeClr>
          </a:solidFill>
        </p:grpSpPr>
        <p:sp>
          <p:nvSpPr>
            <p:cNvPr id="149" name="Oval 148"/>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50" name="TextBox 149"/>
            <p:cNvSpPr txBox="1"/>
            <p:nvPr/>
          </p:nvSpPr>
          <p:spPr>
            <a:xfrm>
              <a:off x="5456575" y="1390587"/>
              <a:ext cx="425421" cy="473503"/>
            </a:xfrm>
            <a:prstGeom prst="rect">
              <a:avLst/>
            </a:prstGeom>
            <a:noFill/>
          </p:spPr>
          <p:txBody>
            <a:bodyPr wrap="none">
              <a:spAutoFit/>
            </a:bodyPr>
            <a:lstStyle/>
            <a:p>
              <a:pPr>
                <a:defRPr/>
              </a:pPr>
              <a:r>
                <a:rPr lang="en-US" sz="2400" dirty="0"/>
                <a:t>b</a:t>
              </a:r>
            </a:p>
          </p:txBody>
        </p:sp>
      </p:grpSp>
    </p:spTree>
    <p:extLst>
      <p:ext uri="{BB962C8B-B14F-4D97-AF65-F5344CB8AC3E}">
        <p14:creationId xmlns:p14="http://schemas.microsoft.com/office/powerpoint/2010/main" val="4130108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862138" y="236538"/>
            <a:ext cx="8191500" cy="627062"/>
          </a:xfrm>
        </p:spPr>
        <p:txBody>
          <a:bodyPr/>
          <a:lstStyle/>
          <a:p>
            <a:r>
              <a:rPr lang="en-US" altLang="en-US" sz="3600" dirty="0" smtClean="0"/>
              <a:t>Detailed Example</a:t>
            </a:r>
          </a:p>
        </p:txBody>
      </p:sp>
      <p:sp>
        <p:nvSpPr>
          <p:cNvPr id="61" name="TextBox 60"/>
          <p:cNvSpPr txBox="1"/>
          <p:nvPr/>
        </p:nvSpPr>
        <p:spPr>
          <a:xfrm>
            <a:off x="5246688" y="3206751"/>
            <a:ext cx="1733550" cy="461963"/>
          </a:xfrm>
          <a:prstGeom prst="rect">
            <a:avLst/>
          </a:prstGeom>
          <a:noFill/>
        </p:spPr>
        <p:txBody>
          <a:bodyPr wrap="none">
            <a:spAutoFit/>
          </a:bodyPr>
          <a:lstStyle/>
          <a:p>
            <a:pPr>
              <a:defRPr/>
            </a:pPr>
            <a:r>
              <a:rPr lang="en-US" sz="2400" dirty="0">
                <a:solidFill>
                  <a:srgbClr val="C00000"/>
                </a:solidFill>
              </a:rPr>
              <a:t>Union(</a:t>
            </a:r>
            <a:r>
              <a:rPr lang="en-US" sz="2400" dirty="0">
                <a:solidFill>
                  <a:schemeClr val="accent6"/>
                </a:solidFill>
              </a:rPr>
              <a:t>a</a:t>
            </a:r>
            <a:r>
              <a:rPr lang="en-US" sz="2400" dirty="0">
                <a:solidFill>
                  <a:srgbClr val="C00000"/>
                </a:solidFill>
              </a:rPr>
              <a:t>, </a:t>
            </a:r>
            <a:r>
              <a:rPr lang="en-US" sz="2400" dirty="0">
                <a:solidFill>
                  <a:schemeClr val="accent6"/>
                </a:solidFill>
              </a:rPr>
              <a:t>d</a:t>
            </a:r>
            <a:r>
              <a:rPr lang="en-US" sz="2400" dirty="0">
                <a:solidFill>
                  <a:srgbClr val="C00000"/>
                </a:solidFill>
              </a:rPr>
              <a:t>)</a:t>
            </a:r>
          </a:p>
        </p:txBody>
      </p:sp>
      <p:grpSp>
        <p:nvGrpSpPr>
          <p:cNvPr id="2" name="Group 177"/>
          <p:cNvGrpSpPr>
            <a:grpSpLocks/>
          </p:cNvGrpSpPr>
          <p:nvPr/>
        </p:nvGrpSpPr>
        <p:grpSpPr bwMode="auto">
          <a:xfrm>
            <a:off x="3005138" y="4173538"/>
            <a:ext cx="6246812" cy="2393950"/>
            <a:chOff x="1481069" y="4172755"/>
            <a:chExt cx="6246255" cy="2394733"/>
          </a:xfrm>
        </p:grpSpPr>
        <p:grpSp>
          <p:nvGrpSpPr>
            <p:cNvPr id="3" name="Group 6"/>
            <p:cNvGrpSpPr>
              <a:grpSpLocks/>
            </p:cNvGrpSpPr>
            <p:nvPr/>
          </p:nvGrpSpPr>
          <p:grpSpPr bwMode="auto">
            <a:xfrm>
              <a:off x="1700792" y="4606002"/>
              <a:ext cx="488950" cy="480727"/>
              <a:chOff x="5357832" y="1390612"/>
              <a:chExt cx="566262" cy="527678"/>
            </a:xfrm>
            <a:solidFill>
              <a:schemeClr val="accent1">
                <a:lumMod val="40000"/>
                <a:lumOff val="60000"/>
              </a:schemeClr>
            </a:solidFill>
          </p:grpSpPr>
          <p:sp>
            <p:nvSpPr>
              <p:cNvPr id="73" name="Oval 72"/>
              <p:cNvSpPr/>
              <p:nvPr/>
            </p:nvSpPr>
            <p:spPr bwMode="auto">
              <a:xfrm>
                <a:off x="5357832" y="1403641"/>
                <a:ext cx="566262" cy="51464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9" name="TextBox 78"/>
              <p:cNvSpPr txBox="1"/>
              <p:nvPr/>
            </p:nvSpPr>
            <p:spPr>
              <a:xfrm>
                <a:off x="5457112" y="1390612"/>
                <a:ext cx="395763" cy="506919"/>
              </a:xfrm>
              <a:prstGeom prst="rect">
                <a:avLst/>
              </a:prstGeom>
              <a:noFill/>
            </p:spPr>
            <p:txBody>
              <a:bodyPr wrap="none">
                <a:spAutoFit/>
              </a:bodyPr>
              <a:lstStyle/>
              <a:p>
                <a:pPr>
                  <a:defRPr/>
                </a:pPr>
                <a:r>
                  <a:rPr lang="en-US" sz="2400" dirty="0"/>
                  <a:t>a</a:t>
                </a:r>
              </a:p>
            </p:txBody>
          </p:sp>
        </p:grpSp>
        <p:cxnSp>
          <p:nvCxnSpPr>
            <p:cNvPr id="25647" name="Straight Arrow Connector 84"/>
            <p:cNvCxnSpPr>
              <a:cxnSpLocks noChangeShapeType="1"/>
            </p:cNvCxnSpPr>
            <p:nvPr/>
          </p:nvCxnSpPr>
          <p:spPr bwMode="auto">
            <a:xfrm rot="16200000" flipV="1">
              <a:off x="1783408" y="4454943"/>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1" name="TextBox 90"/>
            <p:cNvSpPr txBox="1"/>
            <p:nvPr/>
          </p:nvSpPr>
          <p:spPr bwMode="auto">
            <a:xfrm>
              <a:off x="1482656" y="6019621"/>
              <a:ext cx="923843" cy="462114"/>
            </a:xfrm>
            <a:prstGeom prst="rect">
              <a:avLst/>
            </a:prstGeom>
            <a:noFill/>
          </p:spPr>
          <p:txBody>
            <a:bodyPr wrap="none">
              <a:spAutoFit/>
            </a:bodyPr>
            <a:lstStyle/>
            <a:p>
              <a:pPr>
                <a:defRPr/>
              </a:pPr>
              <a:r>
                <a:rPr lang="en-US" sz="2400" dirty="0"/>
                <a:t>{a, d}</a:t>
              </a:r>
            </a:p>
          </p:txBody>
        </p:sp>
        <p:grpSp>
          <p:nvGrpSpPr>
            <p:cNvPr id="4" name="Group 6"/>
            <p:cNvGrpSpPr/>
            <p:nvPr/>
          </p:nvGrpSpPr>
          <p:grpSpPr bwMode="auto">
            <a:xfrm>
              <a:off x="2589061" y="4618014"/>
              <a:ext cx="489302" cy="481353"/>
              <a:chOff x="5357612" y="1390587"/>
              <a:chExt cx="566670" cy="528365"/>
            </a:xfrm>
            <a:solidFill>
              <a:schemeClr val="bg2">
                <a:lumMod val="40000"/>
                <a:lumOff val="60000"/>
              </a:schemeClr>
            </a:solidFill>
          </p:grpSpPr>
          <p:sp>
            <p:nvSpPr>
              <p:cNvPr id="103" name="Oval 102"/>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4" name="TextBox 103"/>
              <p:cNvSpPr txBox="1"/>
              <p:nvPr/>
            </p:nvSpPr>
            <p:spPr>
              <a:xfrm>
                <a:off x="5456575" y="1390587"/>
                <a:ext cx="425464" cy="506919"/>
              </a:xfrm>
              <a:prstGeom prst="rect">
                <a:avLst/>
              </a:prstGeom>
              <a:noFill/>
            </p:spPr>
            <p:txBody>
              <a:bodyPr wrap="none">
                <a:spAutoFit/>
              </a:bodyPr>
              <a:lstStyle/>
              <a:p>
                <a:pPr>
                  <a:defRPr/>
                </a:pPr>
                <a:r>
                  <a:rPr lang="en-US" sz="2400" dirty="0"/>
                  <a:t>b</a:t>
                </a:r>
              </a:p>
            </p:txBody>
          </p:sp>
        </p:grpSp>
        <p:cxnSp>
          <p:nvCxnSpPr>
            <p:cNvPr id="25650" name="Straight Arrow Connector 104"/>
            <p:cNvCxnSpPr>
              <a:cxnSpLocks noChangeShapeType="1"/>
            </p:cNvCxnSpPr>
            <p:nvPr/>
          </p:nvCxnSpPr>
          <p:spPr bwMode="auto">
            <a:xfrm rot="16200000" flipV="1">
              <a:off x="2671870" y="4466977"/>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6" name="TextBox 105"/>
            <p:cNvSpPr txBox="1"/>
            <p:nvPr/>
          </p:nvSpPr>
          <p:spPr bwMode="auto">
            <a:xfrm>
              <a:off x="3541460" y="5195439"/>
              <a:ext cx="567733" cy="461816"/>
            </a:xfrm>
            <a:prstGeom prst="rect">
              <a:avLst/>
            </a:prstGeom>
            <a:noFill/>
          </p:spPr>
          <p:txBody>
            <a:bodyPr wrap="none">
              <a:spAutoFit/>
            </a:bodyPr>
            <a:lstStyle/>
            <a:p>
              <a:pPr>
                <a:defRPr/>
              </a:pPr>
              <a:r>
                <a:rPr lang="en-US" sz="2400" dirty="0"/>
                <a:t>{c}</a:t>
              </a:r>
            </a:p>
          </p:txBody>
        </p:sp>
        <p:grpSp>
          <p:nvGrpSpPr>
            <p:cNvPr id="25652" name="Group 6"/>
            <p:cNvGrpSpPr>
              <a:grpSpLocks/>
            </p:cNvGrpSpPr>
            <p:nvPr/>
          </p:nvGrpSpPr>
          <p:grpSpPr bwMode="auto">
            <a:xfrm>
              <a:off x="3528764" y="4630105"/>
              <a:ext cx="488906" cy="481169"/>
              <a:chOff x="5357291" y="1390650"/>
              <a:chExt cx="566211" cy="528163"/>
            </a:xfrm>
          </p:grpSpPr>
          <p:sp>
            <p:nvSpPr>
              <p:cNvPr id="108" name="Oval 107"/>
              <p:cNvSpPr/>
              <p:nvPr/>
            </p:nvSpPr>
            <p:spPr bwMode="auto">
              <a:xfrm>
                <a:off x="5357291" y="1402851"/>
                <a:ext cx="566211" cy="5159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9" name="TextBox 108"/>
              <p:cNvSpPr txBox="1"/>
              <p:nvPr/>
            </p:nvSpPr>
            <p:spPr>
              <a:xfrm>
                <a:off x="5456562" y="1390650"/>
                <a:ext cx="397621" cy="506919"/>
              </a:xfrm>
              <a:prstGeom prst="rect">
                <a:avLst/>
              </a:prstGeom>
              <a:noFill/>
            </p:spPr>
            <p:txBody>
              <a:bodyPr wrap="none">
                <a:spAutoFit/>
              </a:bodyPr>
              <a:lstStyle/>
              <a:p>
                <a:pPr>
                  <a:defRPr/>
                </a:pPr>
                <a:r>
                  <a:rPr lang="en-US" sz="2400" dirty="0"/>
                  <a:t>c</a:t>
                </a:r>
              </a:p>
            </p:txBody>
          </p:sp>
        </p:grpSp>
        <p:cxnSp>
          <p:nvCxnSpPr>
            <p:cNvPr id="25653" name="Straight Arrow Connector 109"/>
            <p:cNvCxnSpPr>
              <a:cxnSpLocks noChangeShapeType="1"/>
            </p:cNvCxnSpPr>
            <p:nvPr/>
          </p:nvCxnSpPr>
          <p:spPr bwMode="auto">
            <a:xfrm rot="16200000" flipV="1">
              <a:off x="3611846" y="4479011"/>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6" name="Group 111"/>
            <p:cNvGrpSpPr>
              <a:grpSpLocks/>
            </p:cNvGrpSpPr>
            <p:nvPr/>
          </p:nvGrpSpPr>
          <p:grpSpPr bwMode="auto">
            <a:xfrm>
              <a:off x="1686862" y="5402474"/>
              <a:ext cx="488950" cy="482210"/>
              <a:chOff x="5357218" y="1390251"/>
              <a:chExt cx="566262" cy="529306"/>
            </a:xfrm>
            <a:solidFill>
              <a:schemeClr val="accent1">
                <a:lumMod val="40000"/>
                <a:lumOff val="60000"/>
              </a:schemeClr>
            </a:solidFill>
          </p:grpSpPr>
          <p:sp>
            <p:nvSpPr>
              <p:cNvPr id="113" name="Oval 112"/>
              <p:cNvSpPr/>
              <p:nvPr/>
            </p:nvSpPr>
            <p:spPr bwMode="auto">
              <a:xfrm>
                <a:off x="5357218" y="1403280"/>
                <a:ext cx="566262" cy="516277"/>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4" name="TextBox 113"/>
              <p:cNvSpPr txBox="1"/>
              <p:nvPr/>
            </p:nvSpPr>
            <p:spPr>
              <a:xfrm>
                <a:off x="5456498" y="1390251"/>
                <a:ext cx="423609" cy="506919"/>
              </a:xfrm>
              <a:prstGeom prst="rect">
                <a:avLst/>
              </a:prstGeom>
              <a:noFill/>
            </p:spPr>
            <p:txBody>
              <a:bodyPr wrap="none">
                <a:spAutoFit/>
              </a:bodyPr>
              <a:lstStyle/>
              <a:p>
                <a:pPr>
                  <a:defRPr/>
                </a:pPr>
                <a:r>
                  <a:rPr lang="en-US" sz="2400" dirty="0"/>
                  <a:t>d</a:t>
                </a:r>
              </a:p>
            </p:txBody>
          </p:sp>
        </p:grpSp>
        <p:cxnSp>
          <p:nvCxnSpPr>
            <p:cNvPr id="25655" name="Straight Arrow Connector 114"/>
            <p:cNvCxnSpPr>
              <a:cxnSpLocks noChangeShapeType="1"/>
            </p:cNvCxnSpPr>
            <p:nvPr/>
          </p:nvCxnSpPr>
          <p:spPr bwMode="auto">
            <a:xfrm rot="16200000" flipV="1">
              <a:off x="1770007" y="5251744"/>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7" name="Group 6"/>
            <p:cNvGrpSpPr/>
            <p:nvPr/>
          </p:nvGrpSpPr>
          <p:grpSpPr bwMode="auto">
            <a:xfrm>
              <a:off x="2576184" y="5412245"/>
              <a:ext cx="489302" cy="481353"/>
              <a:chOff x="5357612" y="1390587"/>
              <a:chExt cx="566670" cy="528365"/>
            </a:xfrm>
            <a:solidFill>
              <a:schemeClr val="bg2">
                <a:lumMod val="40000"/>
                <a:lumOff val="60000"/>
              </a:schemeClr>
            </a:solidFill>
          </p:grpSpPr>
          <p:sp>
            <p:nvSpPr>
              <p:cNvPr id="118" name="Oval 117"/>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9" name="TextBox 118"/>
              <p:cNvSpPr txBox="1"/>
              <p:nvPr/>
            </p:nvSpPr>
            <p:spPr>
              <a:xfrm>
                <a:off x="5456575" y="1390587"/>
                <a:ext cx="408758" cy="506919"/>
              </a:xfrm>
              <a:prstGeom prst="rect">
                <a:avLst/>
              </a:prstGeom>
              <a:noFill/>
            </p:spPr>
            <p:txBody>
              <a:bodyPr wrap="none">
                <a:spAutoFit/>
              </a:bodyPr>
              <a:lstStyle/>
              <a:p>
                <a:pPr>
                  <a:defRPr/>
                </a:pPr>
                <a:r>
                  <a:rPr lang="en-US" sz="2400" dirty="0"/>
                  <a:t>e</a:t>
                </a:r>
              </a:p>
            </p:txBody>
          </p:sp>
        </p:grpSp>
        <p:cxnSp>
          <p:nvCxnSpPr>
            <p:cNvPr id="25657" name="Straight Arrow Connector 119"/>
            <p:cNvCxnSpPr>
              <a:cxnSpLocks noChangeShapeType="1"/>
            </p:cNvCxnSpPr>
            <p:nvPr/>
          </p:nvCxnSpPr>
          <p:spPr bwMode="auto">
            <a:xfrm rot="16200000" flipV="1">
              <a:off x="2658993" y="526120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1" name="TextBox 120"/>
            <p:cNvSpPr txBox="1"/>
            <p:nvPr/>
          </p:nvSpPr>
          <p:spPr bwMode="auto">
            <a:xfrm>
              <a:off x="2408086" y="6002153"/>
              <a:ext cx="936391" cy="461816"/>
            </a:xfrm>
            <a:prstGeom prst="rect">
              <a:avLst/>
            </a:prstGeom>
            <a:noFill/>
          </p:spPr>
          <p:txBody>
            <a:bodyPr wrap="none">
              <a:spAutoFit/>
            </a:bodyPr>
            <a:lstStyle/>
            <a:p>
              <a:pPr>
                <a:defRPr/>
              </a:pPr>
              <a:r>
                <a:rPr lang="en-US" sz="2400" dirty="0"/>
                <a:t>{b, e}</a:t>
              </a:r>
            </a:p>
          </p:txBody>
        </p:sp>
        <p:grpSp>
          <p:nvGrpSpPr>
            <p:cNvPr id="25659" name="Group 6"/>
            <p:cNvGrpSpPr>
              <a:grpSpLocks/>
            </p:cNvGrpSpPr>
            <p:nvPr/>
          </p:nvGrpSpPr>
          <p:grpSpPr bwMode="auto">
            <a:xfrm>
              <a:off x="4378002" y="4630105"/>
              <a:ext cx="490494" cy="481169"/>
              <a:chOff x="5356767" y="1390650"/>
              <a:chExt cx="568050" cy="528163"/>
            </a:xfrm>
          </p:grpSpPr>
          <p:sp>
            <p:nvSpPr>
              <p:cNvPr id="123" name="Oval 122"/>
              <p:cNvSpPr/>
              <p:nvPr/>
            </p:nvSpPr>
            <p:spPr bwMode="auto">
              <a:xfrm>
                <a:off x="5356767" y="1402851"/>
                <a:ext cx="568050" cy="5159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4" name="TextBox 123"/>
              <p:cNvSpPr txBox="1"/>
              <p:nvPr/>
            </p:nvSpPr>
            <p:spPr>
              <a:xfrm>
                <a:off x="5456037" y="1390650"/>
                <a:ext cx="395763" cy="506919"/>
              </a:xfrm>
              <a:prstGeom prst="rect">
                <a:avLst/>
              </a:prstGeom>
              <a:noFill/>
            </p:spPr>
            <p:txBody>
              <a:bodyPr wrap="none">
                <a:spAutoFit/>
              </a:bodyPr>
              <a:lstStyle/>
              <a:p>
                <a:pPr>
                  <a:defRPr/>
                </a:pPr>
                <a:r>
                  <a:rPr lang="en-US" sz="2400" dirty="0"/>
                  <a:t>f</a:t>
                </a:r>
              </a:p>
            </p:txBody>
          </p:sp>
        </p:grpSp>
        <p:cxnSp>
          <p:nvCxnSpPr>
            <p:cNvPr id="25660" name="Straight Arrow Connector 124"/>
            <p:cNvCxnSpPr>
              <a:cxnSpLocks noChangeShapeType="1"/>
            </p:cNvCxnSpPr>
            <p:nvPr/>
          </p:nvCxnSpPr>
          <p:spPr bwMode="auto">
            <a:xfrm rot="16200000" flipV="1">
              <a:off x="4461537" y="4479011"/>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6" name="TextBox 125"/>
            <p:cNvSpPr txBox="1"/>
            <p:nvPr/>
          </p:nvSpPr>
          <p:spPr bwMode="auto">
            <a:xfrm>
              <a:off x="4339901" y="5220848"/>
              <a:ext cx="566131" cy="461816"/>
            </a:xfrm>
            <a:prstGeom prst="rect">
              <a:avLst/>
            </a:prstGeom>
            <a:noFill/>
          </p:spPr>
          <p:txBody>
            <a:bodyPr wrap="none">
              <a:spAutoFit/>
            </a:bodyPr>
            <a:lstStyle/>
            <a:p>
              <a:pPr>
                <a:defRPr/>
              </a:pPr>
              <a:r>
                <a:rPr lang="en-US" sz="2400" dirty="0"/>
                <a:t>{f}</a:t>
              </a:r>
            </a:p>
          </p:txBody>
        </p:sp>
        <p:grpSp>
          <p:nvGrpSpPr>
            <p:cNvPr id="25662" name="Group 6"/>
            <p:cNvGrpSpPr>
              <a:grpSpLocks/>
            </p:cNvGrpSpPr>
            <p:nvPr/>
          </p:nvGrpSpPr>
          <p:grpSpPr bwMode="auto">
            <a:xfrm>
              <a:off x="5216126" y="4617401"/>
              <a:ext cx="488906" cy="482757"/>
              <a:chOff x="5358111" y="1389914"/>
              <a:chExt cx="566211" cy="529906"/>
            </a:xfrm>
          </p:grpSpPr>
          <p:sp>
            <p:nvSpPr>
              <p:cNvPr id="128" name="Oval 127"/>
              <p:cNvSpPr/>
              <p:nvPr/>
            </p:nvSpPr>
            <p:spPr bwMode="auto">
              <a:xfrm>
                <a:off x="5358111" y="1402115"/>
                <a:ext cx="566211" cy="51770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9" name="TextBox 128"/>
              <p:cNvSpPr txBox="1"/>
              <p:nvPr/>
            </p:nvSpPr>
            <p:spPr>
              <a:xfrm>
                <a:off x="5457382" y="1389914"/>
                <a:ext cx="403188" cy="506919"/>
              </a:xfrm>
              <a:prstGeom prst="rect">
                <a:avLst/>
              </a:prstGeom>
              <a:noFill/>
            </p:spPr>
            <p:txBody>
              <a:bodyPr wrap="none">
                <a:spAutoFit/>
              </a:bodyPr>
              <a:lstStyle/>
              <a:p>
                <a:pPr>
                  <a:defRPr/>
                </a:pPr>
                <a:r>
                  <a:rPr lang="en-US" sz="2400" dirty="0"/>
                  <a:t>g</a:t>
                </a:r>
              </a:p>
            </p:txBody>
          </p:sp>
        </p:grpSp>
        <p:cxnSp>
          <p:nvCxnSpPr>
            <p:cNvPr id="25663" name="Straight Arrow Connector 129"/>
            <p:cNvCxnSpPr>
              <a:cxnSpLocks noChangeShapeType="1"/>
            </p:cNvCxnSpPr>
            <p:nvPr/>
          </p:nvCxnSpPr>
          <p:spPr bwMode="auto">
            <a:xfrm rot="16200000" flipV="1">
              <a:off x="5298501" y="4466977"/>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1" name="TextBox 130"/>
            <p:cNvSpPr txBox="1"/>
            <p:nvPr/>
          </p:nvSpPr>
          <p:spPr bwMode="auto">
            <a:xfrm>
              <a:off x="5178026" y="5208144"/>
              <a:ext cx="572542" cy="461816"/>
            </a:xfrm>
            <a:prstGeom prst="rect">
              <a:avLst/>
            </a:prstGeom>
            <a:noFill/>
          </p:spPr>
          <p:txBody>
            <a:bodyPr wrap="none">
              <a:spAutoFit/>
            </a:bodyPr>
            <a:lstStyle/>
            <a:p>
              <a:pPr>
                <a:defRPr/>
              </a:pPr>
              <a:r>
                <a:rPr lang="en-US" sz="2400" dirty="0"/>
                <a:t>{g}</a:t>
              </a:r>
            </a:p>
          </p:txBody>
        </p:sp>
        <p:grpSp>
          <p:nvGrpSpPr>
            <p:cNvPr id="25665" name="Group 6"/>
            <p:cNvGrpSpPr>
              <a:grpSpLocks/>
            </p:cNvGrpSpPr>
            <p:nvPr/>
          </p:nvGrpSpPr>
          <p:grpSpPr bwMode="auto">
            <a:xfrm>
              <a:off x="6130444" y="4617401"/>
              <a:ext cx="488906" cy="482757"/>
              <a:chOff x="5358218" y="1389914"/>
              <a:chExt cx="566211" cy="529906"/>
            </a:xfrm>
          </p:grpSpPr>
          <p:sp>
            <p:nvSpPr>
              <p:cNvPr id="133" name="Oval 132"/>
              <p:cNvSpPr/>
              <p:nvPr/>
            </p:nvSpPr>
            <p:spPr bwMode="auto">
              <a:xfrm>
                <a:off x="5358218" y="1402115"/>
                <a:ext cx="566211" cy="51770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4" name="TextBox 133"/>
              <p:cNvSpPr txBox="1"/>
              <p:nvPr/>
            </p:nvSpPr>
            <p:spPr>
              <a:xfrm>
                <a:off x="5457488" y="1389914"/>
                <a:ext cx="419896" cy="506919"/>
              </a:xfrm>
              <a:prstGeom prst="rect">
                <a:avLst/>
              </a:prstGeom>
              <a:noFill/>
            </p:spPr>
            <p:txBody>
              <a:bodyPr wrap="none">
                <a:spAutoFit/>
              </a:bodyPr>
              <a:lstStyle/>
              <a:p>
                <a:pPr>
                  <a:defRPr/>
                </a:pPr>
                <a:r>
                  <a:rPr lang="en-US" sz="2400" dirty="0"/>
                  <a:t>h</a:t>
                </a:r>
              </a:p>
            </p:txBody>
          </p:sp>
        </p:grpSp>
        <p:cxnSp>
          <p:nvCxnSpPr>
            <p:cNvPr id="25666" name="Straight Arrow Connector 134"/>
            <p:cNvCxnSpPr>
              <a:cxnSpLocks noChangeShapeType="1"/>
            </p:cNvCxnSpPr>
            <p:nvPr/>
          </p:nvCxnSpPr>
          <p:spPr bwMode="auto">
            <a:xfrm rot="16200000" flipV="1">
              <a:off x="6212726" y="4466977"/>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 name="TextBox 135"/>
            <p:cNvSpPr txBox="1"/>
            <p:nvPr/>
          </p:nvSpPr>
          <p:spPr bwMode="auto">
            <a:xfrm>
              <a:off x="6092345" y="5208144"/>
              <a:ext cx="586968" cy="461816"/>
            </a:xfrm>
            <a:prstGeom prst="rect">
              <a:avLst/>
            </a:prstGeom>
            <a:noFill/>
          </p:spPr>
          <p:txBody>
            <a:bodyPr wrap="none">
              <a:spAutoFit/>
            </a:bodyPr>
            <a:lstStyle/>
            <a:p>
              <a:pPr>
                <a:defRPr/>
              </a:pPr>
              <a:r>
                <a:rPr lang="en-US" sz="2400" dirty="0"/>
                <a:t>{h}</a:t>
              </a:r>
            </a:p>
          </p:txBody>
        </p:sp>
        <p:grpSp>
          <p:nvGrpSpPr>
            <p:cNvPr id="25668" name="Group 6"/>
            <p:cNvGrpSpPr>
              <a:grpSpLocks/>
            </p:cNvGrpSpPr>
            <p:nvPr/>
          </p:nvGrpSpPr>
          <p:grpSpPr bwMode="auto">
            <a:xfrm>
              <a:off x="7095558" y="4617401"/>
              <a:ext cx="488906" cy="482757"/>
              <a:chOff x="5357494" y="1389914"/>
              <a:chExt cx="566211" cy="529906"/>
            </a:xfrm>
          </p:grpSpPr>
          <p:sp>
            <p:nvSpPr>
              <p:cNvPr id="138" name="Oval 137"/>
              <p:cNvSpPr/>
              <p:nvPr/>
            </p:nvSpPr>
            <p:spPr bwMode="auto">
              <a:xfrm>
                <a:off x="5357494" y="1402115"/>
                <a:ext cx="566211" cy="51770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9" name="TextBox 138"/>
              <p:cNvSpPr txBox="1"/>
              <p:nvPr/>
            </p:nvSpPr>
            <p:spPr>
              <a:xfrm>
                <a:off x="5456765" y="1389914"/>
                <a:ext cx="314086" cy="506919"/>
              </a:xfrm>
              <a:prstGeom prst="rect">
                <a:avLst/>
              </a:prstGeom>
              <a:noFill/>
            </p:spPr>
            <p:txBody>
              <a:bodyPr wrap="none">
                <a:spAutoFit/>
              </a:bodyPr>
              <a:lstStyle/>
              <a:p>
                <a:pPr>
                  <a:defRPr/>
                </a:pPr>
                <a:r>
                  <a:rPr lang="en-US" sz="2400" dirty="0" err="1"/>
                  <a:t>i</a:t>
                </a:r>
                <a:endParaRPr lang="en-US" sz="2400" dirty="0"/>
              </a:p>
            </p:txBody>
          </p:sp>
        </p:grpSp>
        <p:cxnSp>
          <p:nvCxnSpPr>
            <p:cNvPr id="25669" name="Straight Arrow Connector 139"/>
            <p:cNvCxnSpPr>
              <a:cxnSpLocks noChangeShapeType="1"/>
            </p:cNvCxnSpPr>
            <p:nvPr/>
          </p:nvCxnSpPr>
          <p:spPr bwMode="auto">
            <a:xfrm rot="16200000" flipV="1">
              <a:off x="7178466" y="4466977"/>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1" name="TextBox 140"/>
            <p:cNvSpPr txBox="1"/>
            <p:nvPr/>
          </p:nvSpPr>
          <p:spPr bwMode="auto">
            <a:xfrm>
              <a:off x="7057459" y="5208144"/>
              <a:ext cx="495605" cy="461816"/>
            </a:xfrm>
            <a:prstGeom prst="rect">
              <a:avLst/>
            </a:prstGeom>
            <a:noFill/>
          </p:spPr>
          <p:txBody>
            <a:bodyPr wrap="none">
              <a:spAutoFit/>
            </a:bodyPr>
            <a:lstStyle/>
            <a:p>
              <a:pPr>
                <a:defRPr/>
              </a:pPr>
              <a:r>
                <a:rPr lang="en-US" sz="2400" dirty="0"/>
                <a:t>{</a:t>
              </a:r>
              <a:r>
                <a:rPr lang="en-US" sz="2400" dirty="0" err="1"/>
                <a:t>i</a:t>
              </a:r>
              <a:r>
                <a:rPr lang="en-US" sz="2400" dirty="0"/>
                <a:t>}</a:t>
              </a:r>
            </a:p>
          </p:txBody>
        </p:sp>
        <p:sp>
          <p:nvSpPr>
            <p:cNvPr id="25671" name="Rectangle 141"/>
            <p:cNvSpPr>
              <a:spLocks noChangeArrowheads="1"/>
            </p:cNvSpPr>
            <p:nvPr/>
          </p:nvSpPr>
          <p:spPr bwMode="auto">
            <a:xfrm>
              <a:off x="1481069" y="4172755"/>
              <a:ext cx="6246255" cy="239473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143" name="Down Arrow 142"/>
          <p:cNvSpPr>
            <a:spLocks noChangeArrowheads="1"/>
          </p:cNvSpPr>
          <p:nvPr/>
        </p:nvSpPr>
        <p:spPr bwMode="auto">
          <a:xfrm>
            <a:off x="5813426" y="3670301"/>
            <a:ext cx="423863" cy="411163"/>
          </a:xfrm>
          <a:prstGeom prst="downArrow">
            <a:avLst>
              <a:gd name="adj1" fmla="val 50000"/>
              <a:gd name="adj2" fmla="val 50000"/>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 name="Oval 174"/>
          <p:cNvSpPr/>
          <p:nvPr/>
        </p:nvSpPr>
        <p:spPr bwMode="auto">
          <a:xfrm>
            <a:off x="3005138" y="1317625"/>
            <a:ext cx="4889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76" name="TextBox 175"/>
          <p:cNvSpPr txBox="1"/>
          <p:nvPr/>
        </p:nvSpPr>
        <p:spPr bwMode="auto">
          <a:xfrm>
            <a:off x="3090863" y="1304926"/>
            <a:ext cx="341760" cy="461665"/>
          </a:xfrm>
          <a:prstGeom prst="rect">
            <a:avLst/>
          </a:prstGeom>
          <a:noFill/>
        </p:spPr>
        <p:txBody>
          <a:bodyPr wrap="none">
            <a:spAutoFit/>
          </a:bodyPr>
          <a:lstStyle/>
          <a:p>
            <a:pPr>
              <a:defRPr/>
            </a:pPr>
            <a:r>
              <a:rPr lang="en-US" sz="2400" dirty="0"/>
              <a:t>a</a:t>
            </a:r>
          </a:p>
        </p:txBody>
      </p:sp>
      <p:cxnSp>
        <p:nvCxnSpPr>
          <p:cNvPr id="25609" name="Straight Arrow Connector 84"/>
          <p:cNvCxnSpPr>
            <a:cxnSpLocks noChangeShapeType="1"/>
          </p:cNvCxnSpPr>
          <p:nvPr/>
        </p:nvCxnSpPr>
        <p:spPr bwMode="auto">
          <a:xfrm rot="16200000" flipV="1">
            <a:off x="3094039" y="1160464"/>
            <a:ext cx="31273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1" name="TextBox 110"/>
          <p:cNvSpPr txBox="1"/>
          <p:nvPr/>
        </p:nvSpPr>
        <p:spPr bwMode="auto">
          <a:xfrm>
            <a:off x="2967039" y="1873251"/>
            <a:ext cx="566181" cy="461665"/>
          </a:xfrm>
          <a:prstGeom prst="rect">
            <a:avLst/>
          </a:prstGeom>
          <a:noFill/>
        </p:spPr>
        <p:txBody>
          <a:bodyPr wrap="none">
            <a:spAutoFit/>
          </a:bodyPr>
          <a:lstStyle/>
          <a:p>
            <a:pPr>
              <a:defRPr/>
            </a:pPr>
            <a:r>
              <a:rPr lang="en-US" sz="2400" dirty="0"/>
              <a:t>{a}</a:t>
            </a:r>
          </a:p>
        </p:txBody>
      </p:sp>
      <p:grpSp>
        <p:nvGrpSpPr>
          <p:cNvPr id="12" name="Group 6"/>
          <p:cNvGrpSpPr/>
          <p:nvPr/>
        </p:nvGrpSpPr>
        <p:grpSpPr bwMode="auto">
          <a:xfrm>
            <a:off x="3945640" y="1317222"/>
            <a:ext cx="489302" cy="463394"/>
            <a:chOff x="5357612" y="1390587"/>
            <a:chExt cx="566670" cy="528365"/>
          </a:xfrm>
          <a:solidFill>
            <a:schemeClr val="bg2">
              <a:lumMod val="40000"/>
              <a:lumOff val="60000"/>
            </a:schemeClr>
          </a:solidFill>
        </p:grpSpPr>
        <p:sp>
          <p:nvSpPr>
            <p:cNvPr id="173" name="Oval 172"/>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74" name="TextBox 173"/>
            <p:cNvSpPr txBox="1"/>
            <p:nvPr/>
          </p:nvSpPr>
          <p:spPr>
            <a:xfrm>
              <a:off x="5456574" y="1390587"/>
              <a:ext cx="425502" cy="526394"/>
            </a:xfrm>
            <a:prstGeom prst="rect">
              <a:avLst/>
            </a:prstGeom>
            <a:noFill/>
          </p:spPr>
          <p:txBody>
            <a:bodyPr wrap="none">
              <a:spAutoFit/>
            </a:bodyPr>
            <a:lstStyle/>
            <a:p>
              <a:pPr>
                <a:defRPr/>
              </a:pPr>
              <a:r>
                <a:rPr lang="en-US" sz="2400" dirty="0"/>
                <a:t>b</a:t>
              </a:r>
            </a:p>
          </p:txBody>
        </p:sp>
      </p:grpSp>
      <p:cxnSp>
        <p:nvCxnSpPr>
          <p:cNvPr id="25612" name="Straight Arrow Connector 104"/>
          <p:cNvCxnSpPr>
            <a:cxnSpLocks noChangeShapeType="1"/>
          </p:cNvCxnSpPr>
          <p:nvPr/>
        </p:nvCxnSpPr>
        <p:spPr bwMode="auto">
          <a:xfrm rot="16200000" flipV="1">
            <a:off x="4034631" y="1172369"/>
            <a:ext cx="312738"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7" name="TextBox 116"/>
          <p:cNvSpPr txBox="1"/>
          <p:nvPr/>
        </p:nvSpPr>
        <p:spPr bwMode="auto">
          <a:xfrm>
            <a:off x="4897438" y="1873251"/>
            <a:ext cx="567784" cy="461665"/>
          </a:xfrm>
          <a:prstGeom prst="rect">
            <a:avLst/>
          </a:prstGeom>
          <a:noFill/>
        </p:spPr>
        <p:txBody>
          <a:bodyPr wrap="none">
            <a:spAutoFit/>
          </a:bodyPr>
          <a:lstStyle/>
          <a:p>
            <a:pPr>
              <a:defRPr/>
            </a:pPr>
            <a:r>
              <a:rPr lang="en-US" sz="2400" dirty="0"/>
              <a:t>{c}</a:t>
            </a:r>
          </a:p>
        </p:txBody>
      </p:sp>
      <p:grpSp>
        <p:nvGrpSpPr>
          <p:cNvPr id="25614" name="Group 6"/>
          <p:cNvGrpSpPr>
            <a:grpSpLocks/>
          </p:cNvGrpSpPr>
          <p:nvPr/>
        </p:nvGrpSpPr>
        <p:grpSpPr bwMode="auto">
          <a:xfrm>
            <a:off x="4884738" y="1328738"/>
            <a:ext cx="488950" cy="463550"/>
            <a:chOff x="5357422" y="1390252"/>
            <a:chExt cx="566262" cy="529306"/>
          </a:xfrm>
        </p:grpSpPr>
        <p:sp>
          <p:nvSpPr>
            <p:cNvPr id="171" name="Oval 170"/>
            <p:cNvSpPr/>
            <p:nvPr/>
          </p:nvSpPr>
          <p:spPr bwMode="auto">
            <a:xfrm>
              <a:off x="5357422" y="1402940"/>
              <a:ext cx="566262" cy="51661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72" name="TextBox 171"/>
            <p:cNvSpPr txBox="1"/>
            <p:nvPr/>
          </p:nvSpPr>
          <p:spPr>
            <a:xfrm>
              <a:off x="5456702" y="1390252"/>
              <a:ext cx="397656" cy="527154"/>
            </a:xfrm>
            <a:prstGeom prst="rect">
              <a:avLst/>
            </a:prstGeom>
            <a:noFill/>
          </p:spPr>
          <p:txBody>
            <a:bodyPr wrap="none">
              <a:spAutoFit/>
            </a:bodyPr>
            <a:lstStyle/>
            <a:p>
              <a:pPr>
                <a:defRPr/>
              </a:pPr>
              <a:r>
                <a:rPr lang="en-US" sz="2400" dirty="0"/>
                <a:t>c</a:t>
              </a:r>
            </a:p>
          </p:txBody>
        </p:sp>
      </p:grpSp>
      <p:cxnSp>
        <p:nvCxnSpPr>
          <p:cNvPr id="25615" name="Straight Arrow Connector 109"/>
          <p:cNvCxnSpPr>
            <a:cxnSpLocks noChangeShapeType="1"/>
          </p:cNvCxnSpPr>
          <p:nvPr/>
        </p:nvCxnSpPr>
        <p:spPr bwMode="auto">
          <a:xfrm rot="16200000" flipV="1">
            <a:off x="4974432" y="1183482"/>
            <a:ext cx="3127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9" name="Oval 168"/>
          <p:cNvSpPr/>
          <p:nvPr/>
        </p:nvSpPr>
        <p:spPr bwMode="auto">
          <a:xfrm>
            <a:off x="5708650" y="1339850"/>
            <a:ext cx="488950" cy="45243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70" name="TextBox 169"/>
          <p:cNvSpPr txBox="1"/>
          <p:nvPr/>
        </p:nvSpPr>
        <p:spPr bwMode="auto">
          <a:xfrm>
            <a:off x="5794375" y="1328739"/>
            <a:ext cx="365806" cy="461665"/>
          </a:xfrm>
          <a:prstGeom prst="rect">
            <a:avLst/>
          </a:prstGeom>
          <a:noFill/>
        </p:spPr>
        <p:txBody>
          <a:bodyPr wrap="none">
            <a:spAutoFit/>
          </a:bodyPr>
          <a:lstStyle/>
          <a:p>
            <a:pPr>
              <a:defRPr/>
            </a:pPr>
            <a:r>
              <a:rPr lang="en-US" sz="2400" dirty="0"/>
              <a:t>d</a:t>
            </a:r>
          </a:p>
        </p:txBody>
      </p:sp>
      <p:cxnSp>
        <p:nvCxnSpPr>
          <p:cNvPr id="25618" name="Straight Arrow Connector 114"/>
          <p:cNvCxnSpPr>
            <a:cxnSpLocks noChangeShapeType="1"/>
          </p:cNvCxnSpPr>
          <p:nvPr/>
        </p:nvCxnSpPr>
        <p:spPr bwMode="auto">
          <a:xfrm rot="16200000" flipV="1">
            <a:off x="5799139" y="1182689"/>
            <a:ext cx="31273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0" name="TextBox 129"/>
          <p:cNvSpPr txBox="1"/>
          <p:nvPr/>
        </p:nvSpPr>
        <p:spPr bwMode="auto">
          <a:xfrm>
            <a:off x="5670550" y="1897064"/>
            <a:ext cx="590226" cy="461665"/>
          </a:xfrm>
          <a:prstGeom prst="rect">
            <a:avLst/>
          </a:prstGeom>
          <a:noFill/>
        </p:spPr>
        <p:txBody>
          <a:bodyPr wrap="none">
            <a:spAutoFit/>
          </a:bodyPr>
          <a:lstStyle/>
          <a:p>
            <a:pPr>
              <a:defRPr/>
            </a:pPr>
            <a:r>
              <a:rPr lang="en-US" sz="2400" dirty="0"/>
              <a:t>{d}</a:t>
            </a:r>
          </a:p>
        </p:txBody>
      </p:sp>
      <p:grpSp>
        <p:nvGrpSpPr>
          <p:cNvPr id="14" name="Group 6"/>
          <p:cNvGrpSpPr/>
          <p:nvPr/>
        </p:nvGrpSpPr>
        <p:grpSpPr bwMode="auto">
          <a:xfrm>
            <a:off x="3932763" y="2081821"/>
            <a:ext cx="489302" cy="463394"/>
            <a:chOff x="5357612" y="1390587"/>
            <a:chExt cx="566670" cy="528365"/>
          </a:xfrm>
          <a:solidFill>
            <a:schemeClr val="bg2">
              <a:lumMod val="40000"/>
              <a:lumOff val="60000"/>
            </a:schemeClr>
          </a:solidFill>
        </p:grpSpPr>
        <p:sp>
          <p:nvSpPr>
            <p:cNvPr id="167" name="Oval 166"/>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8" name="TextBox 167"/>
            <p:cNvSpPr txBox="1"/>
            <p:nvPr/>
          </p:nvSpPr>
          <p:spPr>
            <a:xfrm>
              <a:off x="5456574" y="1390587"/>
              <a:ext cx="408795" cy="526394"/>
            </a:xfrm>
            <a:prstGeom prst="rect">
              <a:avLst/>
            </a:prstGeom>
            <a:noFill/>
          </p:spPr>
          <p:txBody>
            <a:bodyPr wrap="none">
              <a:spAutoFit/>
            </a:bodyPr>
            <a:lstStyle/>
            <a:p>
              <a:pPr>
                <a:defRPr/>
              </a:pPr>
              <a:r>
                <a:rPr lang="en-US" sz="2400" dirty="0"/>
                <a:t>e</a:t>
              </a:r>
            </a:p>
          </p:txBody>
        </p:sp>
      </p:grpSp>
      <p:cxnSp>
        <p:nvCxnSpPr>
          <p:cNvPr id="25621" name="Straight Arrow Connector 119"/>
          <p:cNvCxnSpPr>
            <a:cxnSpLocks noChangeShapeType="1"/>
          </p:cNvCxnSpPr>
          <p:nvPr/>
        </p:nvCxnSpPr>
        <p:spPr bwMode="auto">
          <a:xfrm rot="16200000" flipV="1">
            <a:off x="4021138" y="1936751"/>
            <a:ext cx="312738"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7" name="TextBox 136"/>
          <p:cNvSpPr txBox="1"/>
          <p:nvPr/>
        </p:nvSpPr>
        <p:spPr bwMode="auto">
          <a:xfrm>
            <a:off x="3763964" y="2649539"/>
            <a:ext cx="936475" cy="461665"/>
          </a:xfrm>
          <a:prstGeom prst="rect">
            <a:avLst/>
          </a:prstGeom>
          <a:noFill/>
        </p:spPr>
        <p:txBody>
          <a:bodyPr wrap="none">
            <a:spAutoFit/>
          </a:bodyPr>
          <a:lstStyle/>
          <a:p>
            <a:pPr>
              <a:defRPr/>
            </a:pPr>
            <a:r>
              <a:rPr lang="en-US" sz="2400" dirty="0"/>
              <a:t>{b, e}</a:t>
            </a:r>
          </a:p>
        </p:txBody>
      </p:sp>
      <p:grpSp>
        <p:nvGrpSpPr>
          <p:cNvPr id="25623" name="Group 6"/>
          <p:cNvGrpSpPr>
            <a:grpSpLocks/>
          </p:cNvGrpSpPr>
          <p:nvPr/>
        </p:nvGrpSpPr>
        <p:grpSpPr bwMode="auto">
          <a:xfrm>
            <a:off x="6469063" y="1328738"/>
            <a:ext cx="488950" cy="463550"/>
            <a:chOff x="5358046" y="1390252"/>
            <a:chExt cx="566262" cy="529306"/>
          </a:xfrm>
        </p:grpSpPr>
        <p:sp>
          <p:nvSpPr>
            <p:cNvPr id="165" name="Oval 164"/>
            <p:cNvSpPr/>
            <p:nvPr/>
          </p:nvSpPr>
          <p:spPr bwMode="auto">
            <a:xfrm>
              <a:off x="5358046" y="1402940"/>
              <a:ext cx="566262" cy="51661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6" name="TextBox 165"/>
            <p:cNvSpPr txBox="1"/>
            <p:nvPr/>
          </p:nvSpPr>
          <p:spPr>
            <a:xfrm>
              <a:off x="5457326" y="1390252"/>
              <a:ext cx="395799" cy="527154"/>
            </a:xfrm>
            <a:prstGeom prst="rect">
              <a:avLst/>
            </a:prstGeom>
            <a:noFill/>
          </p:spPr>
          <p:txBody>
            <a:bodyPr wrap="none">
              <a:spAutoFit/>
            </a:bodyPr>
            <a:lstStyle/>
            <a:p>
              <a:pPr>
                <a:defRPr/>
              </a:pPr>
              <a:r>
                <a:rPr lang="en-US" sz="2400" dirty="0"/>
                <a:t>f</a:t>
              </a:r>
            </a:p>
          </p:txBody>
        </p:sp>
      </p:grpSp>
      <p:cxnSp>
        <p:nvCxnSpPr>
          <p:cNvPr id="25624" name="Straight Arrow Connector 124"/>
          <p:cNvCxnSpPr>
            <a:cxnSpLocks noChangeShapeType="1"/>
          </p:cNvCxnSpPr>
          <p:nvPr/>
        </p:nvCxnSpPr>
        <p:spPr bwMode="auto">
          <a:xfrm rot="16200000" flipV="1">
            <a:off x="6557964" y="1182689"/>
            <a:ext cx="31273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4" name="TextBox 143"/>
          <p:cNvSpPr txBox="1"/>
          <p:nvPr/>
        </p:nvSpPr>
        <p:spPr bwMode="auto">
          <a:xfrm>
            <a:off x="6429376" y="1897064"/>
            <a:ext cx="566181" cy="461665"/>
          </a:xfrm>
          <a:prstGeom prst="rect">
            <a:avLst/>
          </a:prstGeom>
          <a:noFill/>
        </p:spPr>
        <p:txBody>
          <a:bodyPr wrap="none">
            <a:spAutoFit/>
          </a:bodyPr>
          <a:lstStyle/>
          <a:p>
            <a:pPr>
              <a:defRPr/>
            </a:pPr>
            <a:r>
              <a:rPr lang="en-US" sz="2400" dirty="0"/>
              <a:t>{f}</a:t>
            </a:r>
          </a:p>
        </p:txBody>
      </p:sp>
      <p:grpSp>
        <p:nvGrpSpPr>
          <p:cNvPr id="25626" name="Group 6"/>
          <p:cNvGrpSpPr>
            <a:grpSpLocks/>
          </p:cNvGrpSpPr>
          <p:nvPr/>
        </p:nvGrpSpPr>
        <p:grpSpPr bwMode="auto">
          <a:xfrm>
            <a:off x="7305675" y="1317625"/>
            <a:ext cx="488950" cy="463550"/>
            <a:chOff x="5357639" y="1390432"/>
            <a:chExt cx="566262" cy="529306"/>
          </a:xfrm>
        </p:grpSpPr>
        <p:sp>
          <p:nvSpPr>
            <p:cNvPr id="163" name="Oval 162"/>
            <p:cNvSpPr/>
            <p:nvPr/>
          </p:nvSpPr>
          <p:spPr bwMode="auto">
            <a:xfrm>
              <a:off x="5357639" y="1403121"/>
              <a:ext cx="566262" cy="51661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4" name="TextBox 163"/>
            <p:cNvSpPr txBox="1"/>
            <p:nvPr/>
          </p:nvSpPr>
          <p:spPr>
            <a:xfrm>
              <a:off x="5456919" y="1390432"/>
              <a:ext cx="403224" cy="527154"/>
            </a:xfrm>
            <a:prstGeom prst="rect">
              <a:avLst/>
            </a:prstGeom>
            <a:noFill/>
          </p:spPr>
          <p:txBody>
            <a:bodyPr wrap="none">
              <a:spAutoFit/>
            </a:bodyPr>
            <a:lstStyle/>
            <a:p>
              <a:pPr>
                <a:defRPr/>
              </a:pPr>
              <a:r>
                <a:rPr lang="en-US" sz="2400" dirty="0"/>
                <a:t>g</a:t>
              </a:r>
            </a:p>
          </p:txBody>
        </p:sp>
      </p:grpSp>
      <p:cxnSp>
        <p:nvCxnSpPr>
          <p:cNvPr id="25627" name="Straight Arrow Connector 129"/>
          <p:cNvCxnSpPr>
            <a:cxnSpLocks noChangeShapeType="1"/>
          </p:cNvCxnSpPr>
          <p:nvPr/>
        </p:nvCxnSpPr>
        <p:spPr bwMode="auto">
          <a:xfrm rot="16200000" flipV="1">
            <a:off x="7395369" y="1172369"/>
            <a:ext cx="312738"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1" name="TextBox 150"/>
          <p:cNvSpPr txBox="1"/>
          <p:nvPr/>
        </p:nvSpPr>
        <p:spPr bwMode="auto">
          <a:xfrm>
            <a:off x="7267576" y="1885951"/>
            <a:ext cx="572593" cy="461665"/>
          </a:xfrm>
          <a:prstGeom prst="rect">
            <a:avLst/>
          </a:prstGeom>
          <a:noFill/>
        </p:spPr>
        <p:txBody>
          <a:bodyPr wrap="none">
            <a:spAutoFit/>
          </a:bodyPr>
          <a:lstStyle/>
          <a:p>
            <a:pPr>
              <a:defRPr/>
            </a:pPr>
            <a:r>
              <a:rPr lang="en-US" sz="2400" dirty="0"/>
              <a:t>{g}</a:t>
            </a:r>
          </a:p>
        </p:txBody>
      </p:sp>
      <p:grpSp>
        <p:nvGrpSpPr>
          <p:cNvPr id="25629" name="Group 6"/>
          <p:cNvGrpSpPr>
            <a:grpSpLocks/>
          </p:cNvGrpSpPr>
          <p:nvPr/>
        </p:nvGrpSpPr>
        <p:grpSpPr bwMode="auto">
          <a:xfrm>
            <a:off x="8220075" y="1317625"/>
            <a:ext cx="488950" cy="463550"/>
            <a:chOff x="5357840" y="1390432"/>
            <a:chExt cx="566262" cy="529306"/>
          </a:xfrm>
        </p:grpSpPr>
        <p:sp>
          <p:nvSpPr>
            <p:cNvPr id="161" name="Oval 160"/>
            <p:cNvSpPr/>
            <p:nvPr/>
          </p:nvSpPr>
          <p:spPr bwMode="auto">
            <a:xfrm>
              <a:off x="5357840" y="1403121"/>
              <a:ext cx="566262" cy="51661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2" name="TextBox 161"/>
            <p:cNvSpPr txBox="1"/>
            <p:nvPr/>
          </p:nvSpPr>
          <p:spPr>
            <a:xfrm>
              <a:off x="5457120" y="1390432"/>
              <a:ext cx="419934" cy="527154"/>
            </a:xfrm>
            <a:prstGeom prst="rect">
              <a:avLst/>
            </a:prstGeom>
            <a:noFill/>
          </p:spPr>
          <p:txBody>
            <a:bodyPr wrap="none">
              <a:spAutoFit/>
            </a:bodyPr>
            <a:lstStyle/>
            <a:p>
              <a:pPr>
                <a:defRPr/>
              </a:pPr>
              <a:r>
                <a:rPr lang="en-US" sz="2400" dirty="0"/>
                <a:t>h</a:t>
              </a:r>
            </a:p>
          </p:txBody>
        </p:sp>
      </p:grpSp>
      <p:cxnSp>
        <p:nvCxnSpPr>
          <p:cNvPr id="25630" name="Straight Arrow Connector 134"/>
          <p:cNvCxnSpPr>
            <a:cxnSpLocks noChangeShapeType="1"/>
          </p:cNvCxnSpPr>
          <p:nvPr/>
        </p:nvCxnSpPr>
        <p:spPr bwMode="auto">
          <a:xfrm rot="16200000" flipV="1">
            <a:off x="8308975" y="1171575"/>
            <a:ext cx="312738"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4" name="TextBox 153"/>
          <p:cNvSpPr txBox="1"/>
          <p:nvPr/>
        </p:nvSpPr>
        <p:spPr bwMode="auto">
          <a:xfrm>
            <a:off x="8181975" y="1885951"/>
            <a:ext cx="587020" cy="461665"/>
          </a:xfrm>
          <a:prstGeom prst="rect">
            <a:avLst/>
          </a:prstGeom>
          <a:noFill/>
        </p:spPr>
        <p:txBody>
          <a:bodyPr wrap="none">
            <a:spAutoFit/>
          </a:bodyPr>
          <a:lstStyle/>
          <a:p>
            <a:pPr>
              <a:defRPr/>
            </a:pPr>
            <a:r>
              <a:rPr lang="en-US" sz="2400" dirty="0"/>
              <a:t>{h}</a:t>
            </a:r>
          </a:p>
        </p:txBody>
      </p:sp>
      <p:grpSp>
        <p:nvGrpSpPr>
          <p:cNvPr id="25632" name="Group 6"/>
          <p:cNvGrpSpPr>
            <a:grpSpLocks/>
          </p:cNvGrpSpPr>
          <p:nvPr/>
        </p:nvGrpSpPr>
        <p:grpSpPr bwMode="auto">
          <a:xfrm>
            <a:off x="9185275" y="1317625"/>
            <a:ext cx="488950" cy="463550"/>
            <a:chOff x="5357216" y="1390432"/>
            <a:chExt cx="566262" cy="529306"/>
          </a:xfrm>
        </p:grpSpPr>
        <p:sp>
          <p:nvSpPr>
            <p:cNvPr id="159" name="Oval 158"/>
            <p:cNvSpPr/>
            <p:nvPr/>
          </p:nvSpPr>
          <p:spPr bwMode="auto">
            <a:xfrm>
              <a:off x="5357216" y="1403121"/>
              <a:ext cx="566262" cy="51661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0" name="TextBox 159"/>
            <p:cNvSpPr txBox="1"/>
            <p:nvPr/>
          </p:nvSpPr>
          <p:spPr>
            <a:xfrm>
              <a:off x="5456496" y="1390432"/>
              <a:ext cx="314114" cy="527154"/>
            </a:xfrm>
            <a:prstGeom prst="rect">
              <a:avLst/>
            </a:prstGeom>
            <a:noFill/>
          </p:spPr>
          <p:txBody>
            <a:bodyPr wrap="none">
              <a:spAutoFit/>
            </a:bodyPr>
            <a:lstStyle/>
            <a:p>
              <a:pPr>
                <a:defRPr/>
              </a:pPr>
              <a:r>
                <a:rPr lang="en-US" sz="2400" dirty="0" err="1"/>
                <a:t>i</a:t>
              </a:r>
              <a:endParaRPr lang="en-US" sz="2400" dirty="0"/>
            </a:p>
          </p:txBody>
        </p:sp>
      </p:grpSp>
      <p:cxnSp>
        <p:nvCxnSpPr>
          <p:cNvPr id="25633" name="Straight Arrow Connector 139"/>
          <p:cNvCxnSpPr>
            <a:cxnSpLocks noChangeShapeType="1"/>
          </p:cNvCxnSpPr>
          <p:nvPr/>
        </p:nvCxnSpPr>
        <p:spPr bwMode="auto">
          <a:xfrm rot="16200000" flipV="1">
            <a:off x="9275763" y="1171576"/>
            <a:ext cx="312738"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7" name="TextBox 156"/>
          <p:cNvSpPr txBox="1"/>
          <p:nvPr/>
        </p:nvSpPr>
        <p:spPr bwMode="auto">
          <a:xfrm>
            <a:off x="9147176" y="1885951"/>
            <a:ext cx="495649" cy="461665"/>
          </a:xfrm>
          <a:prstGeom prst="rect">
            <a:avLst/>
          </a:prstGeom>
          <a:noFill/>
        </p:spPr>
        <p:txBody>
          <a:bodyPr wrap="none">
            <a:spAutoFit/>
          </a:bodyPr>
          <a:lstStyle/>
          <a:p>
            <a:pPr>
              <a:defRPr/>
            </a:pPr>
            <a:r>
              <a:rPr lang="en-US" sz="2400" dirty="0"/>
              <a:t>{</a:t>
            </a:r>
            <a:r>
              <a:rPr lang="en-US" sz="2400" dirty="0" err="1"/>
              <a:t>i</a:t>
            </a:r>
            <a:r>
              <a:rPr lang="en-US" sz="2400" dirty="0"/>
              <a:t>}</a:t>
            </a:r>
          </a:p>
        </p:txBody>
      </p:sp>
      <p:sp>
        <p:nvSpPr>
          <p:cNvPr id="25635" name="Rectangle 141"/>
          <p:cNvSpPr>
            <a:spLocks noChangeArrowheads="1"/>
          </p:cNvSpPr>
          <p:nvPr/>
        </p:nvSpPr>
        <p:spPr bwMode="auto">
          <a:xfrm>
            <a:off x="2876550" y="889000"/>
            <a:ext cx="6902450" cy="2305050"/>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3060414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169"/>
                                        </p:tgtEl>
                                        <p:attrNameLst>
                                          <p:attrName>fillcolor</p:attrName>
                                        </p:attrNameLst>
                                      </p:cBhvr>
                                      <p:to>
                                        <a:srgbClr val="66CCFF"/>
                                      </p:to>
                                    </p:animClr>
                                    <p:set>
                                      <p:cBhvr>
                                        <p:cTn id="7" dur="2000" fill="hold"/>
                                        <p:tgtEl>
                                          <p:spTgt spid="169"/>
                                        </p:tgtEl>
                                        <p:attrNameLst>
                                          <p:attrName>fill.type</p:attrName>
                                        </p:attrNameLst>
                                      </p:cBhvr>
                                      <p:to>
                                        <p:strVal val="solid"/>
                                      </p:to>
                                    </p:set>
                                    <p:set>
                                      <p:cBhvr>
                                        <p:cTn id="8" dur="2000" fill="hold"/>
                                        <p:tgtEl>
                                          <p:spTgt spid="16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75"/>
                                        </p:tgtEl>
                                        <p:attrNameLst>
                                          <p:attrName>fillcolor</p:attrName>
                                        </p:attrNameLst>
                                      </p:cBhvr>
                                      <p:to>
                                        <a:srgbClr val="66CCFF"/>
                                      </p:to>
                                    </p:animClr>
                                    <p:set>
                                      <p:cBhvr>
                                        <p:cTn id="11" dur="2000" fill="hold"/>
                                        <p:tgtEl>
                                          <p:spTgt spid="175"/>
                                        </p:tgtEl>
                                        <p:attrNameLst>
                                          <p:attrName>fill.type</p:attrName>
                                        </p:attrNameLst>
                                      </p:cBhvr>
                                      <p:to>
                                        <p:strVal val="solid"/>
                                      </p:to>
                                    </p:set>
                                    <p:set>
                                      <p:cBhvr>
                                        <p:cTn id="12" dur="2000" fill="hold"/>
                                        <p:tgtEl>
                                          <p:spTgt spid="175"/>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862138" y="236538"/>
            <a:ext cx="8191500" cy="627062"/>
          </a:xfrm>
        </p:spPr>
        <p:txBody>
          <a:bodyPr/>
          <a:lstStyle/>
          <a:p>
            <a:r>
              <a:rPr lang="en-US" altLang="en-US" sz="3600" dirty="0" smtClean="0"/>
              <a:t>Detailed Example</a:t>
            </a:r>
          </a:p>
        </p:txBody>
      </p:sp>
      <p:sp>
        <p:nvSpPr>
          <p:cNvPr id="61" name="TextBox 60"/>
          <p:cNvSpPr txBox="1"/>
          <p:nvPr/>
        </p:nvSpPr>
        <p:spPr>
          <a:xfrm>
            <a:off x="5246688" y="3206751"/>
            <a:ext cx="1733550" cy="461963"/>
          </a:xfrm>
          <a:prstGeom prst="rect">
            <a:avLst/>
          </a:prstGeom>
          <a:noFill/>
        </p:spPr>
        <p:txBody>
          <a:bodyPr wrap="none">
            <a:spAutoFit/>
          </a:bodyPr>
          <a:lstStyle/>
          <a:p>
            <a:pPr>
              <a:defRPr/>
            </a:pPr>
            <a:r>
              <a:rPr lang="en-US" sz="2400" dirty="0">
                <a:solidFill>
                  <a:srgbClr val="C00000"/>
                </a:solidFill>
              </a:rPr>
              <a:t>Union(</a:t>
            </a:r>
            <a:r>
              <a:rPr lang="en-US" sz="2400" dirty="0">
                <a:solidFill>
                  <a:schemeClr val="accent6"/>
                </a:solidFill>
              </a:rPr>
              <a:t>a</a:t>
            </a:r>
            <a:r>
              <a:rPr lang="en-US" sz="2400" dirty="0">
                <a:solidFill>
                  <a:srgbClr val="C00000"/>
                </a:solidFill>
              </a:rPr>
              <a:t>, </a:t>
            </a:r>
            <a:r>
              <a:rPr lang="en-US" sz="2400" dirty="0">
                <a:solidFill>
                  <a:schemeClr val="accent6"/>
                </a:solidFill>
              </a:rPr>
              <a:t>b</a:t>
            </a:r>
            <a:r>
              <a:rPr lang="en-US" sz="2400" dirty="0">
                <a:solidFill>
                  <a:srgbClr val="C00000"/>
                </a:solidFill>
              </a:rPr>
              <a:t>)</a:t>
            </a:r>
          </a:p>
        </p:txBody>
      </p:sp>
      <p:sp>
        <p:nvSpPr>
          <p:cNvPr id="73" name="Oval 72"/>
          <p:cNvSpPr/>
          <p:nvPr/>
        </p:nvSpPr>
        <p:spPr bwMode="auto">
          <a:xfrm>
            <a:off x="3302000" y="1308101"/>
            <a:ext cx="488950" cy="4683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9" name="TextBox 78"/>
          <p:cNvSpPr txBox="1"/>
          <p:nvPr/>
        </p:nvSpPr>
        <p:spPr bwMode="auto">
          <a:xfrm>
            <a:off x="3387725" y="1295401"/>
            <a:ext cx="341760" cy="461665"/>
          </a:xfrm>
          <a:prstGeom prst="rect">
            <a:avLst/>
          </a:prstGeom>
          <a:noFill/>
        </p:spPr>
        <p:txBody>
          <a:bodyPr wrap="none">
            <a:spAutoFit/>
          </a:bodyPr>
          <a:lstStyle/>
          <a:p>
            <a:pPr>
              <a:defRPr/>
            </a:pPr>
            <a:r>
              <a:rPr lang="en-US" sz="2400" dirty="0"/>
              <a:t>a</a:t>
            </a:r>
          </a:p>
        </p:txBody>
      </p:sp>
      <p:cxnSp>
        <p:nvCxnSpPr>
          <p:cNvPr id="26631" name="Straight Arrow Connector 84"/>
          <p:cNvCxnSpPr>
            <a:cxnSpLocks noChangeShapeType="1"/>
          </p:cNvCxnSpPr>
          <p:nvPr/>
        </p:nvCxnSpPr>
        <p:spPr bwMode="auto">
          <a:xfrm rot="16200000" flipV="1">
            <a:off x="3384551" y="1144588"/>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1" name="TextBox 90"/>
          <p:cNvSpPr txBox="1"/>
          <p:nvPr/>
        </p:nvSpPr>
        <p:spPr bwMode="auto">
          <a:xfrm>
            <a:off x="3082926" y="2709863"/>
            <a:ext cx="923925" cy="461962"/>
          </a:xfrm>
          <a:prstGeom prst="rect">
            <a:avLst/>
          </a:prstGeom>
          <a:noFill/>
        </p:spPr>
        <p:txBody>
          <a:bodyPr wrap="none">
            <a:spAutoFit/>
          </a:bodyPr>
          <a:lstStyle/>
          <a:p>
            <a:pPr>
              <a:defRPr/>
            </a:pPr>
            <a:r>
              <a:rPr lang="en-US" sz="2400" dirty="0"/>
              <a:t>{a, d}</a:t>
            </a:r>
          </a:p>
        </p:txBody>
      </p:sp>
      <p:sp>
        <p:nvSpPr>
          <p:cNvPr id="103" name="Oval 102"/>
          <p:cNvSpPr/>
          <p:nvPr/>
        </p:nvSpPr>
        <p:spPr bwMode="auto">
          <a:xfrm>
            <a:off x="4191000" y="1320801"/>
            <a:ext cx="488950" cy="4683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4" name="TextBox 103"/>
          <p:cNvSpPr txBox="1"/>
          <p:nvPr/>
        </p:nvSpPr>
        <p:spPr bwMode="auto">
          <a:xfrm>
            <a:off x="4275138" y="1308101"/>
            <a:ext cx="367408" cy="461665"/>
          </a:xfrm>
          <a:prstGeom prst="rect">
            <a:avLst/>
          </a:prstGeom>
          <a:noFill/>
        </p:spPr>
        <p:txBody>
          <a:bodyPr wrap="none">
            <a:spAutoFit/>
          </a:bodyPr>
          <a:lstStyle/>
          <a:p>
            <a:pPr>
              <a:defRPr/>
            </a:pPr>
            <a:r>
              <a:rPr lang="en-US" sz="2400" dirty="0"/>
              <a:t>b</a:t>
            </a:r>
          </a:p>
        </p:txBody>
      </p:sp>
      <p:cxnSp>
        <p:nvCxnSpPr>
          <p:cNvPr id="26635" name="Straight Arrow Connector 104"/>
          <p:cNvCxnSpPr>
            <a:cxnSpLocks noChangeShapeType="1"/>
          </p:cNvCxnSpPr>
          <p:nvPr/>
        </p:nvCxnSpPr>
        <p:spPr bwMode="auto">
          <a:xfrm rot="16200000" flipV="1">
            <a:off x="4272757" y="1158082"/>
            <a:ext cx="3254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6" name="TextBox 105"/>
          <p:cNvSpPr txBox="1"/>
          <p:nvPr/>
        </p:nvSpPr>
        <p:spPr bwMode="auto">
          <a:xfrm>
            <a:off x="5143500" y="1885951"/>
            <a:ext cx="567784" cy="461665"/>
          </a:xfrm>
          <a:prstGeom prst="rect">
            <a:avLst/>
          </a:prstGeom>
          <a:noFill/>
        </p:spPr>
        <p:txBody>
          <a:bodyPr wrap="none">
            <a:spAutoFit/>
          </a:bodyPr>
          <a:lstStyle/>
          <a:p>
            <a:pPr>
              <a:defRPr/>
            </a:pPr>
            <a:r>
              <a:rPr lang="en-US" sz="2400" dirty="0"/>
              <a:t>{c}</a:t>
            </a:r>
          </a:p>
        </p:txBody>
      </p:sp>
      <p:grpSp>
        <p:nvGrpSpPr>
          <p:cNvPr id="26637" name="Group 6"/>
          <p:cNvGrpSpPr>
            <a:grpSpLocks/>
          </p:cNvGrpSpPr>
          <p:nvPr/>
        </p:nvGrpSpPr>
        <p:grpSpPr bwMode="auto">
          <a:xfrm>
            <a:off x="5130800" y="1320801"/>
            <a:ext cx="488950" cy="481013"/>
            <a:chOff x="5357612" y="1390587"/>
            <a:chExt cx="566670" cy="528365"/>
          </a:xfrm>
        </p:grpSpPr>
        <p:sp>
          <p:nvSpPr>
            <p:cNvPr id="108" name="Oval 107"/>
            <p:cNvSpPr/>
            <p:nvPr/>
          </p:nvSpPr>
          <p:spPr bwMode="auto">
            <a:xfrm>
              <a:off x="5357612" y="1402794"/>
              <a:ext cx="566670" cy="516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9" name="TextBox 108"/>
            <p:cNvSpPr txBox="1"/>
            <p:nvPr/>
          </p:nvSpPr>
          <p:spPr>
            <a:xfrm>
              <a:off x="5456963" y="1390587"/>
              <a:ext cx="397943" cy="507112"/>
            </a:xfrm>
            <a:prstGeom prst="rect">
              <a:avLst/>
            </a:prstGeom>
            <a:noFill/>
          </p:spPr>
          <p:txBody>
            <a:bodyPr wrap="none">
              <a:spAutoFit/>
            </a:bodyPr>
            <a:lstStyle/>
            <a:p>
              <a:pPr>
                <a:defRPr/>
              </a:pPr>
              <a:r>
                <a:rPr lang="en-US" sz="2400" dirty="0"/>
                <a:t>c</a:t>
              </a:r>
            </a:p>
          </p:txBody>
        </p:sp>
      </p:grpSp>
      <p:cxnSp>
        <p:nvCxnSpPr>
          <p:cNvPr id="26638" name="Straight Arrow Connector 109"/>
          <p:cNvCxnSpPr>
            <a:cxnSpLocks noChangeShapeType="1"/>
          </p:cNvCxnSpPr>
          <p:nvPr/>
        </p:nvCxnSpPr>
        <p:spPr bwMode="auto">
          <a:xfrm rot="16200000" flipV="1">
            <a:off x="5214144" y="1169194"/>
            <a:ext cx="3238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3" name="Oval 112"/>
          <p:cNvSpPr/>
          <p:nvPr/>
        </p:nvSpPr>
        <p:spPr bwMode="auto">
          <a:xfrm>
            <a:off x="3287713" y="210502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4" name="TextBox 113"/>
          <p:cNvSpPr txBox="1"/>
          <p:nvPr/>
        </p:nvSpPr>
        <p:spPr bwMode="auto">
          <a:xfrm>
            <a:off x="3373438" y="2092326"/>
            <a:ext cx="365806" cy="461665"/>
          </a:xfrm>
          <a:prstGeom prst="rect">
            <a:avLst/>
          </a:prstGeom>
          <a:noFill/>
        </p:spPr>
        <p:txBody>
          <a:bodyPr wrap="none">
            <a:spAutoFit/>
          </a:bodyPr>
          <a:lstStyle/>
          <a:p>
            <a:pPr>
              <a:defRPr/>
            </a:pPr>
            <a:r>
              <a:rPr lang="en-US" sz="2400" dirty="0"/>
              <a:t>d</a:t>
            </a:r>
          </a:p>
        </p:txBody>
      </p:sp>
      <p:cxnSp>
        <p:nvCxnSpPr>
          <p:cNvPr id="26641" name="Straight Arrow Connector 114"/>
          <p:cNvCxnSpPr>
            <a:cxnSpLocks noChangeShapeType="1"/>
          </p:cNvCxnSpPr>
          <p:nvPr/>
        </p:nvCxnSpPr>
        <p:spPr bwMode="auto">
          <a:xfrm rot="16200000" flipV="1">
            <a:off x="3371057" y="1942307"/>
            <a:ext cx="3254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 name="Group 6"/>
          <p:cNvGrpSpPr/>
          <p:nvPr/>
        </p:nvGrpSpPr>
        <p:grpSpPr bwMode="auto">
          <a:xfrm>
            <a:off x="4177457" y="2102376"/>
            <a:ext cx="489302" cy="481353"/>
            <a:chOff x="5357612" y="1390587"/>
            <a:chExt cx="566670" cy="528365"/>
          </a:xfrm>
          <a:solidFill>
            <a:schemeClr val="bg2">
              <a:lumMod val="40000"/>
              <a:lumOff val="60000"/>
            </a:schemeClr>
          </a:solidFill>
        </p:grpSpPr>
        <p:sp>
          <p:nvSpPr>
            <p:cNvPr id="118" name="Oval 117"/>
            <p:cNvSpPr/>
            <p:nvPr/>
          </p:nvSpPr>
          <p:spPr bwMode="auto">
            <a:xfrm>
              <a:off x="5357612" y="1403797"/>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9" name="TextBox 118"/>
            <p:cNvSpPr txBox="1"/>
            <p:nvPr/>
          </p:nvSpPr>
          <p:spPr>
            <a:xfrm>
              <a:off x="5456574" y="1390587"/>
              <a:ext cx="408795" cy="506754"/>
            </a:xfrm>
            <a:prstGeom prst="rect">
              <a:avLst/>
            </a:prstGeom>
            <a:noFill/>
          </p:spPr>
          <p:txBody>
            <a:bodyPr wrap="none">
              <a:spAutoFit/>
            </a:bodyPr>
            <a:lstStyle/>
            <a:p>
              <a:pPr>
                <a:defRPr/>
              </a:pPr>
              <a:r>
                <a:rPr lang="en-US" sz="2400" dirty="0"/>
                <a:t>e</a:t>
              </a:r>
            </a:p>
          </p:txBody>
        </p:sp>
      </p:grpSp>
      <p:cxnSp>
        <p:nvCxnSpPr>
          <p:cNvPr id="26643" name="Straight Arrow Connector 119"/>
          <p:cNvCxnSpPr>
            <a:cxnSpLocks noChangeShapeType="1"/>
          </p:cNvCxnSpPr>
          <p:nvPr/>
        </p:nvCxnSpPr>
        <p:spPr bwMode="auto">
          <a:xfrm rot="16200000" flipV="1">
            <a:off x="4260057" y="1951832"/>
            <a:ext cx="3254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1" name="TextBox 120"/>
          <p:cNvSpPr txBox="1"/>
          <p:nvPr/>
        </p:nvSpPr>
        <p:spPr bwMode="auto">
          <a:xfrm>
            <a:off x="4010026" y="2692401"/>
            <a:ext cx="936475" cy="461665"/>
          </a:xfrm>
          <a:prstGeom prst="rect">
            <a:avLst/>
          </a:prstGeom>
          <a:noFill/>
        </p:spPr>
        <p:txBody>
          <a:bodyPr wrap="none">
            <a:spAutoFit/>
          </a:bodyPr>
          <a:lstStyle/>
          <a:p>
            <a:pPr>
              <a:defRPr/>
            </a:pPr>
            <a:r>
              <a:rPr lang="en-US" sz="2400" dirty="0"/>
              <a:t>{b, e}</a:t>
            </a:r>
          </a:p>
        </p:txBody>
      </p:sp>
      <p:grpSp>
        <p:nvGrpSpPr>
          <p:cNvPr id="26645" name="Group 6"/>
          <p:cNvGrpSpPr>
            <a:grpSpLocks/>
          </p:cNvGrpSpPr>
          <p:nvPr/>
        </p:nvGrpSpPr>
        <p:grpSpPr bwMode="auto">
          <a:xfrm>
            <a:off x="5980113" y="1320801"/>
            <a:ext cx="488950" cy="481013"/>
            <a:chOff x="5357612" y="1390587"/>
            <a:chExt cx="566670" cy="528365"/>
          </a:xfrm>
        </p:grpSpPr>
        <p:sp>
          <p:nvSpPr>
            <p:cNvPr id="123" name="Oval 122"/>
            <p:cNvSpPr/>
            <p:nvPr/>
          </p:nvSpPr>
          <p:spPr bwMode="auto">
            <a:xfrm>
              <a:off x="5357612" y="1402794"/>
              <a:ext cx="566670" cy="516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4" name="TextBox 123"/>
            <p:cNvSpPr txBox="1"/>
            <p:nvPr/>
          </p:nvSpPr>
          <p:spPr>
            <a:xfrm>
              <a:off x="5456963" y="1390587"/>
              <a:ext cx="396084" cy="507112"/>
            </a:xfrm>
            <a:prstGeom prst="rect">
              <a:avLst/>
            </a:prstGeom>
            <a:noFill/>
          </p:spPr>
          <p:txBody>
            <a:bodyPr wrap="none">
              <a:spAutoFit/>
            </a:bodyPr>
            <a:lstStyle/>
            <a:p>
              <a:pPr>
                <a:defRPr/>
              </a:pPr>
              <a:r>
                <a:rPr lang="en-US" sz="2400" dirty="0"/>
                <a:t>f</a:t>
              </a:r>
            </a:p>
          </p:txBody>
        </p:sp>
      </p:grpSp>
      <p:cxnSp>
        <p:nvCxnSpPr>
          <p:cNvPr id="26646" name="Straight Arrow Connector 124"/>
          <p:cNvCxnSpPr>
            <a:cxnSpLocks noChangeShapeType="1"/>
          </p:cNvCxnSpPr>
          <p:nvPr/>
        </p:nvCxnSpPr>
        <p:spPr bwMode="auto">
          <a:xfrm rot="16200000" flipV="1">
            <a:off x="6063457" y="1169195"/>
            <a:ext cx="323850"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6" name="TextBox 125"/>
          <p:cNvSpPr txBox="1"/>
          <p:nvPr/>
        </p:nvSpPr>
        <p:spPr bwMode="auto">
          <a:xfrm>
            <a:off x="5940426" y="1909764"/>
            <a:ext cx="566181" cy="461665"/>
          </a:xfrm>
          <a:prstGeom prst="rect">
            <a:avLst/>
          </a:prstGeom>
          <a:noFill/>
        </p:spPr>
        <p:txBody>
          <a:bodyPr wrap="none">
            <a:spAutoFit/>
          </a:bodyPr>
          <a:lstStyle/>
          <a:p>
            <a:pPr>
              <a:defRPr/>
            </a:pPr>
            <a:r>
              <a:rPr lang="en-US" sz="2400" dirty="0"/>
              <a:t>{f}</a:t>
            </a:r>
          </a:p>
        </p:txBody>
      </p:sp>
      <p:grpSp>
        <p:nvGrpSpPr>
          <p:cNvPr id="26648" name="Group 6"/>
          <p:cNvGrpSpPr>
            <a:grpSpLocks/>
          </p:cNvGrpSpPr>
          <p:nvPr/>
        </p:nvGrpSpPr>
        <p:grpSpPr bwMode="auto">
          <a:xfrm>
            <a:off x="6816725" y="1308101"/>
            <a:ext cx="488950" cy="481013"/>
            <a:chOff x="5357612" y="1390587"/>
            <a:chExt cx="566670" cy="528365"/>
          </a:xfrm>
        </p:grpSpPr>
        <p:sp>
          <p:nvSpPr>
            <p:cNvPr id="128" name="Oval 127"/>
            <p:cNvSpPr/>
            <p:nvPr/>
          </p:nvSpPr>
          <p:spPr bwMode="auto">
            <a:xfrm>
              <a:off x="5357612" y="1402794"/>
              <a:ext cx="566670" cy="516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9" name="TextBox 128"/>
            <p:cNvSpPr txBox="1"/>
            <p:nvPr/>
          </p:nvSpPr>
          <p:spPr>
            <a:xfrm>
              <a:off x="5456963" y="1390587"/>
              <a:ext cx="403515" cy="507112"/>
            </a:xfrm>
            <a:prstGeom prst="rect">
              <a:avLst/>
            </a:prstGeom>
            <a:noFill/>
          </p:spPr>
          <p:txBody>
            <a:bodyPr wrap="none">
              <a:spAutoFit/>
            </a:bodyPr>
            <a:lstStyle/>
            <a:p>
              <a:pPr>
                <a:defRPr/>
              </a:pPr>
              <a:r>
                <a:rPr lang="en-US" sz="2400" dirty="0"/>
                <a:t>g</a:t>
              </a:r>
            </a:p>
          </p:txBody>
        </p:sp>
      </p:grpSp>
      <p:cxnSp>
        <p:nvCxnSpPr>
          <p:cNvPr id="26649" name="Straight Arrow Connector 129"/>
          <p:cNvCxnSpPr>
            <a:cxnSpLocks noChangeShapeType="1"/>
          </p:cNvCxnSpPr>
          <p:nvPr/>
        </p:nvCxnSpPr>
        <p:spPr bwMode="auto">
          <a:xfrm rot="16200000" flipV="1">
            <a:off x="6899276" y="1157288"/>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1" name="TextBox 130"/>
          <p:cNvSpPr txBox="1"/>
          <p:nvPr/>
        </p:nvSpPr>
        <p:spPr bwMode="auto">
          <a:xfrm>
            <a:off x="6778626" y="1898651"/>
            <a:ext cx="572593" cy="461665"/>
          </a:xfrm>
          <a:prstGeom prst="rect">
            <a:avLst/>
          </a:prstGeom>
          <a:noFill/>
        </p:spPr>
        <p:txBody>
          <a:bodyPr wrap="none">
            <a:spAutoFit/>
          </a:bodyPr>
          <a:lstStyle/>
          <a:p>
            <a:pPr>
              <a:defRPr/>
            </a:pPr>
            <a:r>
              <a:rPr lang="en-US" sz="2400" dirty="0"/>
              <a:t>{g}</a:t>
            </a:r>
          </a:p>
        </p:txBody>
      </p:sp>
      <p:grpSp>
        <p:nvGrpSpPr>
          <p:cNvPr id="26651" name="Group 6"/>
          <p:cNvGrpSpPr>
            <a:grpSpLocks/>
          </p:cNvGrpSpPr>
          <p:nvPr/>
        </p:nvGrpSpPr>
        <p:grpSpPr bwMode="auto">
          <a:xfrm>
            <a:off x="7731125" y="1308101"/>
            <a:ext cx="488950" cy="481013"/>
            <a:chOff x="5357612" y="1390587"/>
            <a:chExt cx="566670" cy="528365"/>
          </a:xfrm>
        </p:grpSpPr>
        <p:sp>
          <p:nvSpPr>
            <p:cNvPr id="133" name="Oval 132"/>
            <p:cNvSpPr/>
            <p:nvPr/>
          </p:nvSpPr>
          <p:spPr bwMode="auto">
            <a:xfrm>
              <a:off x="5357612" y="1402794"/>
              <a:ext cx="566670" cy="516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4" name="TextBox 133"/>
            <p:cNvSpPr txBox="1"/>
            <p:nvPr/>
          </p:nvSpPr>
          <p:spPr>
            <a:xfrm>
              <a:off x="5456963" y="1390587"/>
              <a:ext cx="420236" cy="507112"/>
            </a:xfrm>
            <a:prstGeom prst="rect">
              <a:avLst/>
            </a:prstGeom>
            <a:noFill/>
          </p:spPr>
          <p:txBody>
            <a:bodyPr wrap="none">
              <a:spAutoFit/>
            </a:bodyPr>
            <a:lstStyle/>
            <a:p>
              <a:pPr>
                <a:defRPr/>
              </a:pPr>
              <a:r>
                <a:rPr lang="en-US" sz="2400" dirty="0"/>
                <a:t>h</a:t>
              </a:r>
            </a:p>
          </p:txBody>
        </p:sp>
      </p:grpSp>
      <p:cxnSp>
        <p:nvCxnSpPr>
          <p:cNvPr id="26652" name="Straight Arrow Connector 134"/>
          <p:cNvCxnSpPr>
            <a:cxnSpLocks noChangeShapeType="1"/>
          </p:cNvCxnSpPr>
          <p:nvPr/>
        </p:nvCxnSpPr>
        <p:spPr bwMode="auto">
          <a:xfrm rot="16200000" flipV="1">
            <a:off x="7813676" y="1157288"/>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6" name="TextBox 135"/>
          <p:cNvSpPr txBox="1"/>
          <p:nvPr/>
        </p:nvSpPr>
        <p:spPr bwMode="auto">
          <a:xfrm>
            <a:off x="7693025" y="1898651"/>
            <a:ext cx="587020" cy="461665"/>
          </a:xfrm>
          <a:prstGeom prst="rect">
            <a:avLst/>
          </a:prstGeom>
          <a:noFill/>
        </p:spPr>
        <p:txBody>
          <a:bodyPr wrap="none">
            <a:spAutoFit/>
          </a:bodyPr>
          <a:lstStyle/>
          <a:p>
            <a:pPr>
              <a:defRPr/>
            </a:pPr>
            <a:r>
              <a:rPr lang="en-US" sz="2400" dirty="0"/>
              <a:t>{h}</a:t>
            </a:r>
          </a:p>
        </p:txBody>
      </p:sp>
      <p:grpSp>
        <p:nvGrpSpPr>
          <p:cNvPr id="26654" name="Group 6"/>
          <p:cNvGrpSpPr>
            <a:grpSpLocks/>
          </p:cNvGrpSpPr>
          <p:nvPr/>
        </p:nvGrpSpPr>
        <p:grpSpPr bwMode="auto">
          <a:xfrm>
            <a:off x="8696325" y="1308101"/>
            <a:ext cx="490538" cy="481013"/>
            <a:chOff x="5357612" y="1390587"/>
            <a:chExt cx="566670" cy="528365"/>
          </a:xfrm>
        </p:grpSpPr>
        <p:sp>
          <p:nvSpPr>
            <p:cNvPr id="138" name="Oval 137"/>
            <p:cNvSpPr/>
            <p:nvPr/>
          </p:nvSpPr>
          <p:spPr bwMode="auto">
            <a:xfrm>
              <a:off x="5357612" y="1402794"/>
              <a:ext cx="566670" cy="516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9" name="TextBox 138"/>
            <p:cNvSpPr txBox="1"/>
            <p:nvPr/>
          </p:nvSpPr>
          <p:spPr>
            <a:xfrm>
              <a:off x="5456642" y="1390587"/>
              <a:ext cx="313323" cy="507112"/>
            </a:xfrm>
            <a:prstGeom prst="rect">
              <a:avLst/>
            </a:prstGeom>
            <a:noFill/>
          </p:spPr>
          <p:txBody>
            <a:bodyPr wrap="none">
              <a:spAutoFit/>
            </a:bodyPr>
            <a:lstStyle/>
            <a:p>
              <a:pPr>
                <a:defRPr/>
              </a:pPr>
              <a:r>
                <a:rPr lang="en-US" sz="2400" dirty="0" err="1"/>
                <a:t>i</a:t>
              </a:r>
              <a:endParaRPr lang="en-US" sz="2400" dirty="0"/>
            </a:p>
          </p:txBody>
        </p:sp>
      </p:grpSp>
      <p:cxnSp>
        <p:nvCxnSpPr>
          <p:cNvPr id="26655" name="Straight Arrow Connector 139"/>
          <p:cNvCxnSpPr>
            <a:cxnSpLocks noChangeShapeType="1"/>
          </p:cNvCxnSpPr>
          <p:nvPr/>
        </p:nvCxnSpPr>
        <p:spPr bwMode="auto">
          <a:xfrm rot="16200000" flipV="1">
            <a:off x="8778876" y="1157288"/>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1" name="TextBox 140"/>
          <p:cNvSpPr txBox="1"/>
          <p:nvPr/>
        </p:nvSpPr>
        <p:spPr bwMode="auto">
          <a:xfrm>
            <a:off x="8658226" y="1898651"/>
            <a:ext cx="495649" cy="461665"/>
          </a:xfrm>
          <a:prstGeom prst="rect">
            <a:avLst/>
          </a:prstGeom>
          <a:noFill/>
        </p:spPr>
        <p:txBody>
          <a:bodyPr wrap="none">
            <a:spAutoFit/>
          </a:bodyPr>
          <a:lstStyle/>
          <a:p>
            <a:pPr>
              <a:defRPr/>
            </a:pPr>
            <a:r>
              <a:rPr lang="en-US" sz="2400" dirty="0"/>
              <a:t>{</a:t>
            </a:r>
            <a:r>
              <a:rPr lang="en-US" sz="2400" dirty="0" err="1"/>
              <a:t>i</a:t>
            </a:r>
            <a:r>
              <a:rPr lang="en-US" sz="2400" dirty="0"/>
              <a:t>}</a:t>
            </a:r>
          </a:p>
        </p:txBody>
      </p:sp>
      <p:sp>
        <p:nvSpPr>
          <p:cNvPr id="26657" name="Rectangle 141"/>
          <p:cNvSpPr>
            <a:spLocks noChangeArrowheads="1"/>
          </p:cNvSpPr>
          <p:nvPr/>
        </p:nvSpPr>
        <p:spPr bwMode="auto">
          <a:xfrm>
            <a:off x="3082926" y="863600"/>
            <a:ext cx="6245225" cy="2393950"/>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43" name="Down Arrow 142"/>
          <p:cNvSpPr>
            <a:spLocks noChangeArrowheads="1"/>
          </p:cNvSpPr>
          <p:nvPr/>
        </p:nvSpPr>
        <p:spPr bwMode="auto">
          <a:xfrm>
            <a:off x="5813426" y="3670301"/>
            <a:ext cx="423863" cy="411163"/>
          </a:xfrm>
          <a:prstGeom prst="downArrow">
            <a:avLst>
              <a:gd name="adj1" fmla="val 50000"/>
              <a:gd name="adj2" fmla="val 50000"/>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8" name="Group 205"/>
          <p:cNvGrpSpPr>
            <a:grpSpLocks/>
          </p:cNvGrpSpPr>
          <p:nvPr/>
        </p:nvGrpSpPr>
        <p:grpSpPr bwMode="auto">
          <a:xfrm>
            <a:off x="3281363" y="4146550"/>
            <a:ext cx="5918200" cy="2395538"/>
            <a:chOff x="1757363" y="4146997"/>
            <a:chExt cx="5918446" cy="2394733"/>
          </a:xfrm>
        </p:grpSpPr>
        <p:sp>
          <p:nvSpPr>
            <p:cNvPr id="196" name="Oval 195"/>
            <p:cNvSpPr/>
            <p:nvPr/>
          </p:nvSpPr>
          <p:spPr bwMode="auto">
            <a:xfrm>
              <a:off x="1963747" y="4591348"/>
              <a:ext cx="488970" cy="469742"/>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7" name="TextBox 196"/>
            <p:cNvSpPr txBox="1"/>
            <p:nvPr/>
          </p:nvSpPr>
          <p:spPr bwMode="auto">
            <a:xfrm>
              <a:off x="2049475" y="4580239"/>
              <a:ext cx="341774" cy="461510"/>
            </a:xfrm>
            <a:prstGeom prst="rect">
              <a:avLst/>
            </a:prstGeom>
            <a:noFill/>
          </p:spPr>
          <p:txBody>
            <a:bodyPr wrap="none">
              <a:spAutoFit/>
            </a:bodyPr>
            <a:lstStyle/>
            <a:p>
              <a:pPr>
                <a:defRPr/>
              </a:pPr>
              <a:r>
                <a:rPr lang="en-US" sz="2400" dirty="0"/>
                <a:t>a</a:t>
              </a:r>
            </a:p>
          </p:txBody>
        </p:sp>
        <p:cxnSp>
          <p:nvCxnSpPr>
            <p:cNvPr id="26662" name="Straight Arrow Connector 84"/>
            <p:cNvCxnSpPr>
              <a:cxnSpLocks noChangeShapeType="1"/>
            </p:cNvCxnSpPr>
            <p:nvPr/>
          </p:nvCxnSpPr>
          <p:spPr bwMode="auto">
            <a:xfrm rot="16200000" flipV="1">
              <a:off x="2046228" y="4429185"/>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7" name="TextBox 96"/>
            <p:cNvSpPr txBox="1"/>
            <p:nvPr/>
          </p:nvSpPr>
          <p:spPr bwMode="auto">
            <a:xfrm>
              <a:off x="3216336" y="5979944"/>
              <a:ext cx="1627256" cy="460220"/>
            </a:xfrm>
            <a:prstGeom prst="rect">
              <a:avLst/>
            </a:prstGeom>
            <a:noFill/>
          </p:spPr>
          <p:txBody>
            <a:bodyPr wrap="none">
              <a:spAutoFit/>
            </a:bodyPr>
            <a:lstStyle/>
            <a:p>
              <a:pPr>
                <a:defRPr/>
              </a:pPr>
              <a:r>
                <a:rPr lang="en-US" sz="2400" dirty="0"/>
                <a:t>{a, d, b, e}</a:t>
              </a:r>
            </a:p>
          </p:txBody>
        </p:sp>
        <p:sp>
          <p:nvSpPr>
            <p:cNvPr id="194" name="Oval 193"/>
            <p:cNvSpPr/>
            <p:nvPr/>
          </p:nvSpPr>
          <p:spPr bwMode="auto">
            <a:xfrm>
              <a:off x="2514631" y="5162656"/>
              <a:ext cx="490558" cy="469742"/>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5" name="TextBox 194"/>
            <p:cNvSpPr txBox="1"/>
            <p:nvPr/>
          </p:nvSpPr>
          <p:spPr bwMode="auto">
            <a:xfrm>
              <a:off x="2614649" y="5188047"/>
              <a:ext cx="367423" cy="461510"/>
            </a:xfrm>
            <a:prstGeom prst="rect">
              <a:avLst/>
            </a:prstGeom>
            <a:noFill/>
          </p:spPr>
          <p:txBody>
            <a:bodyPr wrap="none">
              <a:spAutoFit/>
            </a:bodyPr>
            <a:lstStyle/>
            <a:p>
              <a:pPr>
                <a:defRPr/>
              </a:pPr>
              <a:r>
                <a:rPr lang="en-US" sz="2400" dirty="0"/>
                <a:t>b</a:t>
              </a:r>
            </a:p>
          </p:txBody>
        </p:sp>
        <p:cxnSp>
          <p:nvCxnSpPr>
            <p:cNvPr id="26666" name="Straight Arrow Connector 104"/>
            <p:cNvCxnSpPr>
              <a:cxnSpLocks noChangeShapeType="1"/>
            </p:cNvCxnSpPr>
            <p:nvPr/>
          </p:nvCxnSpPr>
          <p:spPr bwMode="auto">
            <a:xfrm rot="16200000" flipV="1">
              <a:off x="1997173" y="519977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0" name="TextBox 99"/>
            <p:cNvSpPr txBox="1"/>
            <p:nvPr/>
          </p:nvSpPr>
          <p:spPr bwMode="auto">
            <a:xfrm>
              <a:off x="3489397" y="5169003"/>
              <a:ext cx="567808" cy="461510"/>
            </a:xfrm>
            <a:prstGeom prst="rect">
              <a:avLst/>
            </a:prstGeom>
            <a:noFill/>
          </p:spPr>
          <p:txBody>
            <a:bodyPr wrap="none">
              <a:spAutoFit/>
            </a:bodyPr>
            <a:lstStyle/>
            <a:p>
              <a:pPr>
                <a:defRPr/>
              </a:pPr>
              <a:r>
                <a:rPr lang="en-US" sz="2400" dirty="0"/>
                <a:t>{c}</a:t>
              </a:r>
            </a:p>
          </p:txBody>
        </p:sp>
        <p:sp>
          <p:nvSpPr>
            <p:cNvPr id="192" name="Oval 191"/>
            <p:cNvSpPr/>
            <p:nvPr/>
          </p:nvSpPr>
          <p:spPr bwMode="auto">
            <a:xfrm>
              <a:off x="3476696" y="4615153"/>
              <a:ext cx="488970" cy="47132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3" name="TextBox 192"/>
            <p:cNvSpPr txBox="1"/>
            <p:nvPr/>
          </p:nvSpPr>
          <p:spPr bwMode="auto">
            <a:xfrm>
              <a:off x="3562425" y="4604043"/>
              <a:ext cx="343378" cy="461510"/>
            </a:xfrm>
            <a:prstGeom prst="rect">
              <a:avLst/>
            </a:prstGeom>
            <a:noFill/>
          </p:spPr>
          <p:txBody>
            <a:bodyPr wrap="none">
              <a:spAutoFit/>
            </a:bodyPr>
            <a:lstStyle/>
            <a:p>
              <a:pPr>
                <a:defRPr/>
              </a:pPr>
              <a:r>
                <a:rPr lang="en-US" sz="2400" dirty="0"/>
                <a:t>c</a:t>
              </a:r>
            </a:p>
          </p:txBody>
        </p:sp>
        <p:cxnSp>
          <p:nvCxnSpPr>
            <p:cNvPr id="26670" name="Straight Arrow Connector 109"/>
            <p:cNvCxnSpPr>
              <a:cxnSpLocks noChangeShapeType="1"/>
            </p:cNvCxnSpPr>
            <p:nvPr/>
          </p:nvCxnSpPr>
          <p:spPr bwMode="auto">
            <a:xfrm rot="16200000" flipV="1">
              <a:off x="3560330" y="4453253"/>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0" name="Oval 189"/>
            <p:cNvSpPr/>
            <p:nvPr/>
          </p:nvSpPr>
          <p:spPr bwMode="auto">
            <a:xfrm>
              <a:off x="1908181" y="5349918"/>
              <a:ext cx="488970" cy="4713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1" name="TextBox 190"/>
            <p:cNvSpPr txBox="1"/>
            <p:nvPr/>
          </p:nvSpPr>
          <p:spPr bwMode="auto">
            <a:xfrm>
              <a:off x="1987560" y="5372135"/>
              <a:ext cx="365821" cy="461510"/>
            </a:xfrm>
            <a:prstGeom prst="rect">
              <a:avLst/>
            </a:prstGeom>
            <a:noFill/>
          </p:spPr>
          <p:txBody>
            <a:bodyPr wrap="none">
              <a:spAutoFit/>
            </a:bodyPr>
            <a:lstStyle/>
            <a:p>
              <a:pPr>
                <a:defRPr/>
              </a:pPr>
              <a:r>
                <a:rPr lang="en-US" sz="2400" dirty="0"/>
                <a:t>d</a:t>
              </a:r>
            </a:p>
          </p:txBody>
        </p:sp>
        <p:cxnSp>
          <p:nvCxnSpPr>
            <p:cNvPr id="26673" name="Straight Arrow Connector 114"/>
            <p:cNvCxnSpPr>
              <a:cxnSpLocks noChangeShapeType="1"/>
            </p:cNvCxnSpPr>
            <p:nvPr/>
          </p:nvCxnSpPr>
          <p:spPr bwMode="auto">
            <a:xfrm flipH="1" flipV="1">
              <a:off x="2423271" y="4964131"/>
              <a:ext cx="270302" cy="23625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8" name="Oval 187"/>
            <p:cNvSpPr/>
            <p:nvPr/>
          </p:nvSpPr>
          <p:spPr bwMode="auto">
            <a:xfrm>
              <a:off x="2567022" y="5970422"/>
              <a:ext cx="490557" cy="468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9" name="TextBox 188"/>
            <p:cNvSpPr txBox="1"/>
            <p:nvPr/>
          </p:nvSpPr>
          <p:spPr bwMode="auto">
            <a:xfrm>
              <a:off x="2652750" y="5957726"/>
              <a:ext cx="352997" cy="461510"/>
            </a:xfrm>
            <a:prstGeom prst="rect">
              <a:avLst/>
            </a:prstGeom>
            <a:noFill/>
          </p:spPr>
          <p:txBody>
            <a:bodyPr wrap="none">
              <a:spAutoFit/>
            </a:bodyPr>
            <a:lstStyle/>
            <a:p>
              <a:pPr>
                <a:defRPr/>
              </a:pPr>
              <a:r>
                <a:rPr lang="en-US" sz="2400" dirty="0"/>
                <a:t>e</a:t>
              </a:r>
            </a:p>
          </p:txBody>
        </p:sp>
        <p:cxnSp>
          <p:nvCxnSpPr>
            <p:cNvPr id="26676" name="Straight Arrow Connector 119"/>
            <p:cNvCxnSpPr>
              <a:cxnSpLocks noChangeShapeType="1"/>
              <a:stCxn id="189" idx="0"/>
              <a:endCxn id="195" idx="2"/>
            </p:cNvCxnSpPr>
            <p:nvPr/>
          </p:nvCxnSpPr>
          <p:spPr bwMode="auto">
            <a:xfrm flipH="1" flipV="1">
              <a:off x="2798360" y="5649557"/>
              <a:ext cx="30888" cy="30816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6" name="Oval 185"/>
            <p:cNvSpPr/>
            <p:nvPr/>
          </p:nvSpPr>
          <p:spPr bwMode="auto">
            <a:xfrm>
              <a:off x="4327632" y="4615153"/>
              <a:ext cx="488970" cy="47132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7" name="TextBox 186"/>
            <p:cNvSpPr txBox="1"/>
            <p:nvPr/>
          </p:nvSpPr>
          <p:spPr bwMode="auto">
            <a:xfrm>
              <a:off x="4413360" y="4604043"/>
              <a:ext cx="341774" cy="461510"/>
            </a:xfrm>
            <a:prstGeom prst="rect">
              <a:avLst/>
            </a:prstGeom>
            <a:noFill/>
          </p:spPr>
          <p:txBody>
            <a:bodyPr wrap="none">
              <a:spAutoFit/>
            </a:bodyPr>
            <a:lstStyle/>
            <a:p>
              <a:pPr>
                <a:defRPr/>
              </a:pPr>
              <a:r>
                <a:rPr lang="en-US" sz="2400" dirty="0"/>
                <a:t>f</a:t>
              </a:r>
            </a:p>
          </p:txBody>
        </p:sp>
        <p:cxnSp>
          <p:nvCxnSpPr>
            <p:cNvPr id="26679" name="Straight Arrow Connector 124"/>
            <p:cNvCxnSpPr>
              <a:cxnSpLocks noChangeShapeType="1"/>
            </p:cNvCxnSpPr>
            <p:nvPr/>
          </p:nvCxnSpPr>
          <p:spPr bwMode="auto">
            <a:xfrm rot="16200000" flipV="1">
              <a:off x="4410021" y="4453253"/>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0" name="TextBox 139"/>
            <p:cNvSpPr txBox="1"/>
            <p:nvPr/>
          </p:nvSpPr>
          <p:spPr bwMode="auto">
            <a:xfrm>
              <a:off x="4287943" y="5194395"/>
              <a:ext cx="566205" cy="461510"/>
            </a:xfrm>
            <a:prstGeom prst="rect">
              <a:avLst/>
            </a:prstGeom>
            <a:noFill/>
          </p:spPr>
          <p:txBody>
            <a:bodyPr wrap="none">
              <a:spAutoFit/>
            </a:bodyPr>
            <a:lstStyle/>
            <a:p>
              <a:pPr>
                <a:defRPr/>
              </a:pPr>
              <a:r>
                <a:rPr lang="en-US" sz="2400" dirty="0"/>
                <a:t>{f}</a:t>
              </a:r>
            </a:p>
          </p:txBody>
        </p:sp>
        <p:sp>
          <p:nvSpPr>
            <p:cNvPr id="184" name="Oval 183"/>
            <p:cNvSpPr/>
            <p:nvPr/>
          </p:nvSpPr>
          <p:spPr bwMode="auto">
            <a:xfrm>
              <a:off x="5164280" y="4604043"/>
              <a:ext cx="488970" cy="4697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5" name="TextBox 184"/>
            <p:cNvSpPr txBox="1"/>
            <p:nvPr/>
          </p:nvSpPr>
          <p:spPr bwMode="auto">
            <a:xfrm>
              <a:off x="5250008" y="4591348"/>
              <a:ext cx="348186" cy="461510"/>
            </a:xfrm>
            <a:prstGeom prst="rect">
              <a:avLst/>
            </a:prstGeom>
            <a:noFill/>
          </p:spPr>
          <p:txBody>
            <a:bodyPr wrap="none">
              <a:spAutoFit/>
            </a:bodyPr>
            <a:lstStyle/>
            <a:p>
              <a:pPr>
                <a:defRPr/>
              </a:pPr>
              <a:r>
                <a:rPr lang="en-US" sz="2400" dirty="0"/>
                <a:t>g</a:t>
              </a:r>
            </a:p>
          </p:txBody>
        </p:sp>
        <p:cxnSp>
          <p:nvCxnSpPr>
            <p:cNvPr id="26683" name="Straight Arrow Connector 129"/>
            <p:cNvCxnSpPr>
              <a:cxnSpLocks noChangeShapeType="1"/>
            </p:cNvCxnSpPr>
            <p:nvPr/>
          </p:nvCxnSpPr>
          <p:spPr bwMode="auto">
            <a:xfrm rot="16200000" flipV="1">
              <a:off x="5246985" y="444121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7" name="TextBox 146"/>
            <p:cNvSpPr txBox="1"/>
            <p:nvPr/>
          </p:nvSpPr>
          <p:spPr bwMode="auto">
            <a:xfrm>
              <a:off x="5126178" y="5183287"/>
              <a:ext cx="572617" cy="461510"/>
            </a:xfrm>
            <a:prstGeom prst="rect">
              <a:avLst/>
            </a:prstGeom>
            <a:noFill/>
          </p:spPr>
          <p:txBody>
            <a:bodyPr wrap="none">
              <a:spAutoFit/>
            </a:bodyPr>
            <a:lstStyle/>
            <a:p>
              <a:pPr>
                <a:defRPr/>
              </a:pPr>
              <a:r>
                <a:rPr lang="en-US" sz="2400" dirty="0"/>
                <a:t>{g}</a:t>
              </a:r>
            </a:p>
          </p:txBody>
        </p:sp>
        <p:sp>
          <p:nvSpPr>
            <p:cNvPr id="182" name="Oval 181"/>
            <p:cNvSpPr/>
            <p:nvPr/>
          </p:nvSpPr>
          <p:spPr bwMode="auto">
            <a:xfrm>
              <a:off x="6078718" y="4604043"/>
              <a:ext cx="488970" cy="4697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3" name="TextBox 182"/>
            <p:cNvSpPr txBox="1"/>
            <p:nvPr/>
          </p:nvSpPr>
          <p:spPr bwMode="auto">
            <a:xfrm>
              <a:off x="6164446" y="4591348"/>
              <a:ext cx="362615" cy="461510"/>
            </a:xfrm>
            <a:prstGeom prst="rect">
              <a:avLst/>
            </a:prstGeom>
            <a:noFill/>
          </p:spPr>
          <p:txBody>
            <a:bodyPr wrap="none">
              <a:spAutoFit/>
            </a:bodyPr>
            <a:lstStyle/>
            <a:p>
              <a:pPr>
                <a:defRPr/>
              </a:pPr>
              <a:r>
                <a:rPr lang="en-US" sz="2400" dirty="0"/>
                <a:t>h</a:t>
              </a:r>
            </a:p>
          </p:txBody>
        </p:sp>
        <p:cxnSp>
          <p:nvCxnSpPr>
            <p:cNvPr id="26687" name="Straight Arrow Connector 134"/>
            <p:cNvCxnSpPr>
              <a:cxnSpLocks noChangeShapeType="1"/>
            </p:cNvCxnSpPr>
            <p:nvPr/>
          </p:nvCxnSpPr>
          <p:spPr bwMode="auto">
            <a:xfrm rot="16200000" flipV="1">
              <a:off x="6161210" y="444121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2" name="TextBox 151"/>
            <p:cNvSpPr txBox="1"/>
            <p:nvPr/>
          </p:nvSpPr>
          <p:spPr bwMode="auto">
            <a:xfrm>
              <a:off x="6040616" y="5183287"/>
              <a:ext cx="587044" cy="461510"/>
            </a:xfrm>
            <a:prstGeom prst="rect">
              <a:avLst/>
            </a:prstGeom>
            <a:noFill/>
          </p:spPr>
          <p:txBody>
            <a:bodyPr wrap="none">
              <a:spAutoFit/>
            </a:bodyPr>
            <a:lstStyle/>
            <a:p>
              <a:pPr>
                <a:defRPr/>
              </a:pPr>
              <a:r>
                <a:rPr lang="en-US" sz="2400" dirty="0"/>
                <a:t>{h}</a:t>
              </a:r>
            </a:p>
          </p:txBody>
        </p:sp>
        <p:sp>
          <p:nvSpPr>
            <p:cNvPr id="180" name="Oval 179"/>
            <p:cNvSpPr/>
            <p:nvPr/>
          </p:nvSpPr>
          <p:spPr bwMode="auto">
            <a:xfrm>
              <a:off x="7043958" y="4604043"/>
              <a:ext cx="488970" cy="4697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1" name="TextBox 180"/>
            <p:cNvSpPr txBox="1"/>
            <p:nvPr/>
          </p:nvSpPr>
          <p:spPr bwMode="auto">
            <a:xfrm>
              <a:off x="7129686" y="4591348"/>
              <a:ext cx="271239" cy="461510"/>
            </a:xfrm>
            <a:prstGeom prst="rect">
              <a:avLst/>
            </a:prstGeom>
            <a:noFill/>
          </p:spPr>
          <p:txBody>
            <a:bodyPr wrap="none">
              <a:spAutoFit/>
            </a:bodyPr>
            <a:lstStyle/>
            <a:p>
              <a:pPr>
                <a:defRPr/>
              </a:pPr>
              <a:r>
                <a:rPr lang="en-US" sz="2400" dirty="0" err="1"/>
                <a:t>i</a:t>
              </a:r>
              <a:endParaRPr lang="en-US" sz="2400" dirty="0"/>
            </a:p>
          </p:txBody>
        </p:sp>
        <p:cxnSp>
          <p:nvCxnSpPr>
            <p:cNvPr id="26691" name="Straight Arrow Connector 139"/>
            <p:cNvCxnSpPr>
              <a:cxnSpLocks noChangeShapeType="1"/>
            </p:cNvCxnSpPr>
            <p:nvPr/>
          </p:nvCxnSpPr>
          <p:spPr bwMode="auto">
            <a:xfrm rot="16200000" flipV="1">
              <a:off x="7126950" y="444121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8" name="TextBox 177"/>
            <p:cNvSpPr txBox="1"/>
            <p:nvPr/>
          </p:nvSpPr>
          <p:spPr bwMode="auto">
            <a:xfrm>
              <a:off x="7005856" y="5183287"/>
              <a:ext cx="495670" cy="461510"/>
            </a:xfrm>
            <a:prstGeom prst="rect">
              <a:avLst/>
            </a:prstGeom>
            <a:noFill/>
          </p:spPr>
          <p:txBody>
            <a:bodyPr wrap="none">
              <a:spAutoFit/>
            </a:bodyPr>
            <a:lstStyle/>
            <a:p>
              <a:pPr>
                <a:defRPr/>
              </a:pPr>
              <a:r>
                <a:rPr lang="en-US" sz="2400" dirty="0"/>
                <a:t>{</a:t>
              </a:r>
              <a:r>
                <a:rPr lang="en-US" sz="2400" dirty="0" err="1"/>
                <a:t>i</a:t>
              </a:r>
              <a:r>
                <a:rPr lang="en-US" sz="2400" dirty="0"/>
                <a:t>}</a:t>
              </a:r>
            </a:p>
          </p:txBody>
        </p:sp>
        <p:sp>
          <p:nvSpPr>
            <p:cNvPr id="26693" name="Rectangle 141"/>
            <p:cNvSpPr>
              <a:spLocks noChangeArrowheads="1"/>
            </p:cNvSpPr>
            <p:nvPr/>
          </p:nvSpPr>
          <p:spPr bwMode="auto">
            <a:xfrm>
              <a:off x="1757363" y="4146997"/>
              <a:ext cx="5918446" cy="239473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65579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nodeType="afterGroup">
                            <p:stCondLst>
                              <p:cond delay="0"/>
                            </p:stCondLst>
                            <p:childTnLst>
                              <p:par>
                                <p:cTn id="8" presetID="1" presetClass="emph" presetSubtype="2" fill="hold" nodeType="afterEffect">
                                  <p:stCondLst>
                                    <p:cond delay="0"/>
                                  </p:stCondLst>
                                  <p:childTnLst>
                                    <p:animClr clrSpc="rgb" dir="cw">
                                      <p:cBhvr>
                                        <p:cTn id="9" dur="2000" fill="hold"/>
                                        <p:tgtEl>
                                          <p:spTgt spid="73"/>
                                        </p:tgtEl>
                                        <p:attrNameLst>
                                          <p:attrName>fillcolor</p:attrName>
                                        </p:attrNameLst>
                                      </p:cBhvr>
                                      <p:to>
                                        <a:srgbClr val="66CCFF"/>
                                      </p:to>
                                    </p:animClr>
                                    <p:set>
                                      <p:cBhvr>
                                        <p:cTn id="10" dur="2000" fill="hold"/>
                                        <p:tgtEl>
                                          <p:spTgt spid="73"/>
                                        </p:tgtEl>
                                        <p:attrNameLst>
                                          <p:attrName>fill.type</p:attrName>
                                        </p:attrNameLst>
                                      </p:cBhvr>
                                      <p:to>
                                        <p:strVal val="solid"/>
                                      </p:to>
                                    </p:set>
                                    <p:set>
                                      <p:cBhvr>
                                        <p:cTn id="11" dur="2000" fill="hold"/>
                                        <p:tgtEl>
                                          <p:spTgt spid="73"/>
                                        </p:tgtEl>
                                        <p:attrNameLst>
                                          <p:attrName>fill.on</p:attrName>
                                        </p:attrNameLst>
                                      </p:cBhvr>
                                      <p:to>
                                        <p:strVal val="true"/>
                                      </p:to>
                                    </p:set>
                                  </p:childTnLst>
                                </p:cTn>
                              </p:par>
                            </p:childTnLst>
                          </p:cTn>
                        </p:par>
                        <p:par>
                          <p:cTn id="12" fill="hold" nodeType="afterGroup">
                            <p:stCondLst>
                              <p:cond delay="2000"/>
                            </p:stCondLst>
                            <p:childTnLst>
                              <p:par>
                                <p:cTn id="13" presetID="1" presetClass="emph" presetSubtype="2" fill="hold" nodeType="afterEffect">
                                  <p:stCondLst>
                                    <p:cond delay="0"/>
                                  </p:stCondLst>
                                  <p:childTnLst>
                                    <p:animClr clrSpc="rgb" dir="cw">
                                      <p:cBhvr>
                                        <p:cTn id="14" dur="2000" fill="hold"/>
                                        <p:tgtEl>
                                          <p:spTgt spid="103"/>
                                        </p:tgtEl>
                                        <p:attrNameLst>
                                          <p:attrName>fillcolor</p:attrName>
                                        </p:attrNameLst>
                                      </p:cBhvr>
                                      <p:to>
                                        <a:srgbClr val="66CCFF"/>
                                      </p:to>
                                    </p:animClr>
                                    <p:set>
                                      <p:cBhvr>
                                        <p:cTn id="15" dur="2000" fill="hold"/>
                                        <p:tgtEl>
                                          <p:spTgt spid="103"/>
                                        </p:tgtEl>
                                        <p:attrNameLst>
                                          <p:attrName>fill.type</p:attrName>
                                        </p:attrNameLst>
                                      </p:cBhvr>
                                      <p:to>
                                        <p:strVal val="solid"/>
                                      </p:to>
                                    </p:set>
                                    <p:set>
                                      <p:cBhvr>
                                        <p:cTn id="16" dur="2000" fill="hold"/>
                                        <p:tgtEl>
                                          <p:spTgt spid="103"/>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862138" y="236538"/>
            <a:ext cx="8191500" cy="627062"/>
          </a:xfrm>
        </p:spPr>
        <p:txBody>
          <a:bodyPr/>
          <a:lstStyle/>
          <a:p>
            <a:r>
              <a:rPr lang="en-US" altLang="en-US" sz="3600" dirty="0" smtClean="0"/>
              <a:t>Detailed Example</a:t>
            </a:r>
          </a:p>
        </p:txBody>
      </p:sp>
      <p:sp>
        <p:nvSpPr>
          <p:cNvPr id="61" name="TextBox 60"/>
          <p:cNvSpPr txBox="1"/>
          <p:nvPr/>
        </p:nvSpPr>
        <p:spPr>
          <a:xfrm>
            <a:off x="5246689" y="3206751"/>
            <a:ext cx="1647825" cy="461963"/>
          </a:xfrm>
          <a:prstGeom prst="rect">
            <a:avLst/>
          </a:prstGeom>
          <a:noFill/>
        </p:spPr>
        <p:txBody>
          <a:bodyPr wrap="none">
            <a:spAutoFit/>
          </a:bodyPr>
          <a:lstStyle/>
          <a:p>
            <a:pPr>
              <a:defRPr/>
            </a:pPr>
            <a:r>
              <a:rPr lang="en-US" sz="2400" dirty="0">
                <a:solidFill>
                  <a:srgbClr val="C00000"/>
                </a:solidFill>
              </a:rPr>
              <a:t>Union(</a:t>
            </a:r>
            <a:r>
              <a:rPr lang="en-US" sz="2400" dirty="0">
                <a:solidFill>
                  <a:schemeClr val="accent6"/>
                </a:solidFill>
              </a:rPr>
              <a:t>h</a:t>
            </a:r>
            <a:r>
              <a:rPr lang="en-US" sz="2400" dirty="0">
                <a:solidFill>
                  <a:srgbClr val="C00000"/>
                </a:solidFill>
              </a:rPr>
              <a:t>, </a:t>
            </a:r>
            <a:r>
              <a:rPr lang="en-US" sz="2400" dirty="0" err="1">
                <a:solidFill>
                  <a:schemeClr val="accent6"/>
                </a:solidFill>
              </a:rPr>
              <a:t>i</a:t>
            </a:r>
            <a:r>
              <a:rPr lang="en-US" sz="2400" dirty="0">
                <a:solidFill>
                  <a:srgbClr val="C00000"/>
                </a:solidFill>
              </a:rPr>
              <a:t>)</a:t>
            </a:r>
          </a:p>
        </p:txBody>
      </p:sp>
      <p:sp>
        <p:nvSpPr>
          <p:cNvPr id="143" name="Down Arrow 142"/>
          <p:cNvSpPr>
            <a:spLocks noChangeArrowheads="1"/>
          </p:cNvSpPr>
          <p:nvPr/>
        </p:nvSpPr>
        <p:spPr bwMode="auto">
          <a:xfrm>
            <a:off x="5813426" y="3670301"/>
            <a:ext cx="423863" cy="411163"/>
          </a:xfrm>
          <a:prstGeom prst="downArrow">
            <a:avLst>
              <a:gd name="adj1" fmla="val 50000"/>
              <a:gd name="adj2" fmla="val 50000"/>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2" name="Group 153"/>
          <p:cNvGrpSpPr>
            <a:grpSpLocks/>
          </p:cNvGrpSpPr>
          <p:nvPr/>
        </p:nvGrpSpPr>
        <p:grpSpPr bwMode="auto">
          <a:xfrm>
            <a:off x="3281364" y="4146550"/>
            <a:ext cx="5100637" cy="2395538"/>
            <a:chOff x="1757363" y="4146997"/>
            <a:chExt cx="5100637" cy="2394733"/>
          </a:xfrm>
        </p:grpSpPr>
        <p:sp>
          <p:nvSpPr>
            <p:cNvPr id="196" name="Oval 195"/>
            <p:cNvSpPr/>
            <p:nvPr/>
          </p:nvSpPr>
          <p:spPr bwMode="auto">
            <a:xfrm>
              <a:off x="1963738" y="4591348"/>
              <a:ext cx="488950" cy="4697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7" name="TextBox 196"/>
            <p:cNvSpPr txBox="1"/>
            <p:nvPr/>
          </p:nvSpPr>
          <p:spPr bwMode="auto">
            <a:xfrm>
              <a:off x="2049463" y="4580239"/>
              <a:ext cx="341760" cy="461510"/>
            </a:xfrm>
            <a:prstGeom prst="rect">
              <a:avLst/>
            </a:prstGeom>
            <a:noFill/>
          </p:spPr>
          <p:txBody>
            <a:bodyPr wrap="none">
              <a:spAutoFit/>
            </a:bodyPr>
            <a:lstStyle/>
            <a:p>
              <a:pPr>
                <a:defRPr/>
              </a:pPr>
              <a:r>
                <a:rPr lang="en-US" sz="2400" dirty="0"/>
                <a:t>a</a:t>
              </a:r>
            </a:p>
          </p:txBody>
        </p:sp>
        <p:cxnSp>
          <p:nvCxnSpPr>
            <p:cNvPr id="27691" name="Straight Arrow Connector 84"/>
            <p:cNvCxnSpPr>
              <a:cxnSpLocks noChangeShapeType="1"/>
            </p:cNvCxnSpPr>
            <p:nvPr/>
          </p:nvCxnSpPr>
          <p:spPr bwMode="auto">
            <a:xfrm rot="16200000" flipV="1">
              <a:off x="2046228" y="4429185"/>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7" name="TextBox 96"/>
            <p:cNvSpPr txBox="1"/>
            <p:nvPr/>
          </p:nvSpPr>
          <p:spPr bwMode="auto">
            <a:xfrm>
              <a:off x="3216275" y="5979944"/>
              <a:ext cx="1627188" cy="460220"/>
            </a:xfrm>
            <a:prstGeom prst="rect">
              <a:avLst/>
            </a:prstGeom>
            <a:noFill/>
          </p:spPr>
          <p:txBody>
            <a:bodyPr wrap="none">
              <a:spAutoFit/>
            </a:bodyPr>
            <a:lstStyle/>
            <a:p>
              <a:pPr>
                <a:defRPr/>
              </a:pPr>
              <a:r>
                <a:rPr lang="en-US" sz="2400" dirty="0"/>
                <a:t>{a, d, b, e}</a:t>
              </a:r>
            </a:p>
          </p:txBody>
        </p:sp>
        <p:sp>
          <p:nvSpPr>
            <p:cNvPr id="194" name="Oval 193"/>
            <p:cNvSpPr/>
            <p:nvPr/>
          </p:nvSpPr>
          <p:spPr bwMode="auto">
            <a:xfrm>
              <a:off x="1951038" y="5361027"/>
              <a:ext cx="490537" cy="4697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5" name="TextBox 194"/>
            <p:cNvSpPr txBox="1"/>
            <p:nvPr/>
          </p:nvSpPr>
          <p:spPr bwMode="auto">
            <a:xfrm>
              <a:off x="2036763" y="5349918"/>
              <a:ext cx="367408" cy="461510"/>
            </a:xfrm>
            <a:prstGeom prst="rect">
              <a:avLst/>
            </a:prstGeom>
            <a:noFill/>
          </p:spPr>
          <p:txBody>
            <a:bodyPr wrap="none">
              <a:spAutoFit/>
            </a:bodyPr>
            <a:lstStyle/>
            <a:p>
              <a:pPr>
                <a:defRPr/>
              </a:pPr>
              <a:r>
                <a:rPr lang="en-US" sz="2400" dirty="0"/>
                <a:t>b</a:t>
              </a:r>
            </a:p>
          </p:txBody>
        </p:sp>
        <p:cxnSp>
          <p:nvCxnSpPr>
            <p:cNvPr id="27695" name="Straight Arrow Connector 104"/>
            <p:cNvCxnSpPr>
              <a:cxnSpLocks noChangeShapeType="1"/>
            </p:cNvCxnSpPr>
            <p:nvPr/>
          </p:nvCxnSpPr>
          <p:spPr bwMode="auto">
            <a:xfrm rot="16200000" flipV="1">
              <a:off x="2034577" y="5198456"/>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0" name="TextBox 99"/>
            <p:cNvSpPr txBox="1"/>
            <p:nvPr/>
          </p:nvSpPr>
          <p:spPr bwMode="auto">
            <a:xfrm>
              <a:off x="3489325" y="5169003"/>
              <a:ext cx="567784" cy="461510"/>
            </a:xfrm>
            <a:prstGeom prst="rect">
              <a:avLst/>
            </a:prstGeom>
            <a:noFill/>
          </p:spPr>
          <p:txBody>
            <a:bodyPr wrap="none">
              <a:spAutoFit/>
            </a:bodyPr>
            <a:lstStyle/>
            <a:p>
              <a:pPr>
                <a:defRPr/>
              </a:pPr>
              <a:r>
                <a:rPr lang="en-US" sz="2400" dirty="0"/>
                <a:t>{c}</a:t>
              </a:r>
            </a:p>
          </p:txBody>
        </p:sp>
        <p:sp>
          <p:nvSpPr>
            <p:cNvPr id="192" name="Oval 191"/>
            <p:cNvSpPr/>
            <p:nvPr/>
          </p:nvSpPr>
          <p:spPr bwMode="auto">
            <a:xfrm>
              <a:off x="3476625" y="4615153"/>
              <a:ext cx="488950" cy="47132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3" name="TextBox 192"/>
            <p:cNvSpPr txBox="1"/>
            <p:nvPr/>
          </p:nvSpPr>
          <p:spPr bwMode="auto">
            <a:xfrm>
              <a:off x="3562350" y="4604043"/>
              <a:ext cx="343364" cy="461510"/>
            </a:xfrm>
            <a:prstGeom prst="rect">
              <a:avLst/>
            </a:prstGeom>
            <a:noFill/>
          </p:spPr>
          <p:txBody>
            <a:bodyPr wrap="none">
              <a:spAutoFit/>
            </a:bodyPr>
            <a:lstStyle/>
            <a:p>
              <a:pPr>
                <a:defRPr/>
              </a:pPr>
              <a:r>
                <a:rPr lang="en-US" sz="2400" dirty="0"/>
                <a:t>c</a:t>
              </a:r>
            </a:p>
          </p:txBody>
        </p:sp>
        <p:cxnSp>
          <p:nvCxnSpPr>
            <p:cNvPr id="27699" name="Straight Arrow Connector 109"/>
            <p:cNvCxnSpPr>
              <a:cxnSpLocks noChangeShapeType="1"/>
            </p:cNvCxnSpPr>
            <p:nvPr/>
          </p:nvCxnSpPr>
          <p:spPr bwMode="auto">
            <a:xfrm rot="16200000" flipV="1">
              <a:off x="3560330" y="4453253"/>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0" name="Oval 189"/>
            <p:cNvSpPr/>
            <p:nvPr/>
          </p:nvSpPr>
          <p:spPr bwMode="auto">
            <a:xfrm>
              <a:off x="2778125" y="5216612"/>
              <a:ext cx="488950" cy="4713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1" name="TextBox 190"/>
            <p:cNvSpPr txBox="1"/>
            <p:nvPr/>
          </p:nvSpPr>
          <p:spPr bwMode="auto">
            <a:xfrm>
              <a:off x="2863850" y="5205504"/>
              <a:ext cx="365806" cy="461510"/>
            </a:xfrm>
            <a:prstGeom prst="rect">
              <a:avLst/>
            </a:prstGeom>
            <a:noFill/>
          </p:spPr>
          <p:txBody>
            <a:bodyPr wrap="none">
              <a:spAutoFit/>
            </a:bodyPr>
            <a:lstStyle/>
            <a:p>
              <a:pPr>
                <a:defRPr/>
              </a:pPr>
              <a:r>
                <a:rPr lang="en-US" sz="2400" dirty="0"/>
                <a:t>d</a:t>
              </a:r>
            </a:p>
          </p:txBody>
        </p:sp>
        <p:cxnSp>
          <p:nvCxnSpPr>
            <p:cNvPr id="27702" name="Straight Arrow Connector 114"/>
            <p:cNvCxnSpPr>
              <a:cxnSpLocks noChangeShapeType="1"/>
            </p:cNvCxnSpPr>
            <p:nvPr/>
          </p:nvCxnSpPr>
          <p:spPr bwMode="auto">
            <a:xfrm rot="10800000">
              <a:off x="2423271" y="4964131"/>
              <a:ext cx="377090" cy="33653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8" name="Oval 187"/>
            <p:cNvSpPr/>
            <p:nvPr/>
          </p:nvSpPr>
          <p:spPr bwMode="auto">
            <a:xfrm>
              <a:off x="2566988" y="5970422"/>
              <a:ext cx="490537" cy="468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9" name="TextBox 188"/>
            <p:cNvSpPr txBox="1"/>
            <p:nvPr/>
          </p:nvSpPr>
          <p:spPr bwMode="auto">
            <a:xfrm>
              <a:off x="2652713" y="5957726"/>
              <a:ext cx="352982" cy="461510"/>
            </a:xfrm>
            <a:prstGeom prst="rect">
              <a:avLst/>
            </a:prstGeom>
            <a:noFill/>
          </p:spPr>
          <p:txBody>
            <a:bodyPr wrap="none">
              <a:spAutoFit/>
            </a:bodyPr>
            <a:lstStyle/>
            <a:p>
              <a:pPr>
                <a:defRPr/>
              </a:pPr>
              <a:r>
                <a:rPr lang="en-US" sz="2400" dirty="0"/>
                <a:t>e</a:t>
              </a:r>
            </a:p>
          </p:txBody>
        </p:sp>
        <p:cxnSp>
          <p:nvCxnSpPr>
            <p:cNvPr id="27705" name="Straight Arrow Connector 119"/>
            <p:cNvCxnSpPr>
              <a:cxnSpLocks noChangeShapeType="1"/>
            </p:cNvCxnSpPr>
            <p:nvPr/>
          </p:nvCxnSpPr>
          <p:spPr bwMode="auto">
            <a:xfrm rot="16200000" flipV="1">
              <a:off x="2378880" y="5750718"/>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6" name="Oval 185"/>
            <p:cNvSpPr/>
            <p:nvPr/>
          </p:nvSpPr>
          <p:spPr bwMode="auto">
            <a:xfrm>
              <a:off x="4327525" y="4615153"/>
              <a:ext cx="488950" cy="47132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7" name="TextBox 186"/>
            <p:cNvSpPr txBox="1"/>
            <p:nvPr/>
          </p:nvSpPr>
          <p:spPr bwMode="auto">
            <a:xfrm>
              <a:off x="4413250" y="4604043"/>
              <a:ext cx="341760" cy="461510"/>
            </a:xfrm>
            <a:prstGeom prst="rect">
              <a:avLst/>
            </a:prstGeom>
            <a:noFill/>
          </p:spPr>
          <p:txBody>
            <a:bodyPr wrap="none">
              <a:spAutoFit/>
            </a:bodyPr>
            <a:lstStyle/>
            <a:p>
              <a:pPr>
                <a:defRPr/>
              </a:pPr>
              <a:r>
                <a:rPr lang="en-US" sz="2400" dirty="0"/>
                <a:t>f</a:t>
              </a:r>
            </a:p>
          </p:txBody>
        </p:sp>
        <p:cxnSp>
          <p:nvCxnSpPr>
            <p:cNvPr id="27708" name="Straight Arrow Connector 124"/>
            <p:cNvCxnSpPr>
              <a:cxnSpLocks noChangeShapeType="1"/>
            </p:cNvCxnSpPr>
            <p:nvPr/>
          </p:nvCxnSpPr>
          <p:spPr bwMode="auto">
            <a:xfrm rot="16200000" flipV="1">
              <a:off x="4410021" y="4453253"/>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0" name="TextBox 139"/>
            <p:cNvSpPr txBox="1"/>
            <p:nvPr/>
          </p:nvSpPr>
          <p:spPr bwMode="auto">
            <a:xfrm>
              <a:off x="4287838" y="5194395"/>
              <a:ext cx="566181" cy="461510"/>
            </a:xfrm>
            <a:prstGeom prst="rect">
              <a:avLst/>
            </a:prstGeom>
            <a:noFill/>
          </p:spPr>
          <p:txBody>
            <a:bodyPr wrap="none">
              <a:spAutoFit/>
            </a:bodyPr>
            <a:lstStyle/>
            <a:p>
              <a:pPr>
                <a:defRPr/>
              </a:pPr>
              <a:r>
                <a:rPr lang="en-US" sz="2400" dirty="0"/>
                <a:t>{f}</a:t>
              </a:r>
            </a:p>
          </p:txBody>
        </p:sp>
        <p:sp>
          <p:nvSpPr>
            <p:cNvPr id="184" name="Oval 183"/>
            <p:cNvSpPr/>
            <p:nvPr/>
          </p:nvSpPr>
          <p:spPr bwMode="auto">
            <a:xfrm>
              <a:off x="5164138" y="4604043"/>
              <a:ext cx="488950" cy="4697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5" name="TextBox 184"/>
            <p:cNvSpPr txBox="1"/>
            <p:nvPr/>
          </p:nvSpPr>
          <p:spPr bwMode="auto">
            <a:xfrm>
              <a:off x="5249863" y="4591348"/>
              <a:ext cx="348172" cy="461510"/>
            </a:xfrm>
            <a:prstGeom prst="rect">
              <a:avLst/>
            </a:prstGeom>
            <a:noFill/>
          </p:spPr>
          <p:txBody>
            <a:bodyPr wrap="none">
              <a:spAutoFit/>
            </a:bodyPr>
            <a:lstStyle/>
            <a:p>
              <a:pPr>
                <a:defRPr/>
              </a:pPr>
              <a:r>
                <a:rPr lang="en-US" sz="2400" dirty="0"/>
                <a:t>g</a:t>
              </a:r>
            </a:p>
          </p:txBody>
        </p:sp>
        <p:cxnSp>
          <p:nvCxnSpPr>
            <p:cNvPr id="27712" name="Straight Arrow Connector 129"/>
            <p:cNvCxnSpPr>
              <a:cxnSpLocks noChangeShapeType="1"/>
            </p:cNvCxnSpPr>
            <p:nvPr/>
          </p:nvCxnSpPr>
          <p:spPr bwMode="auto">
            <a:xfrm rot="16200000" flipV="1">
              <a:off x="5246985" y="444121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7" name="TextBox 146"/>
            <p:cNvSpPr txBox="1"/>
            <p:nvPr/>
          </p:nvSpPr>
          <p:spPr bwMode="auto">
            <a:xfrm>
              <a:off x="5126038" y="5183287"/>
              <a:ext cx="572593" cy="461510"/>
            </a:xfrm>
            <a:prstGeom prst="rect">
              <a:avLst/>
            </a:prstGeom>
            <a:noFill/>
          </p:spPr>
          <p:txBody>
            <a:bodyPr wrap="none">
              <a:spAutoFit/>
            </a:bodyPr>
            <a:lstStyle/>
            <a:p>
              <a:pPr>
                <a:defRPr/>
              </a:pPr>
              <a:r>
                <a:rPr lang="en-US" sz="2400" dirty="0"/>
                <a:t>{g}</a:t>
              </a:r>
            </a:p>
          </p:txBody>
        </p:sp>
        <p:sp>
          <p:nvSpPr>
            <p:cNvPr id="182" name="Oval 181"/>
            <p:cNvSpPr/>
            <p:nvPr/>
          </p:nvSpPr>
          <p:spPr bwMode="auto">
            <a:xfrm>
              <a:off x="6078538" y="4604043"/>
              <a:ext cx="488950" cy="469742"/>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3" name="TextBox 182"/>
            <p:cNvSpPr txBox="1"/>
            <p:nvPr/>
          </p:nvSpPr>
          <p:spPr bwMode="auto">
            <a:xfrm>
              <a:off x="6164263" y="4591348"/>
              <a:ext cx="362600" cy="461510"/>
            </a:xfrm>
            <a:prstGeom prst="rect">
              <a:avLst/>
            </a:prstGeom>
            <a:noFill/>
          </p:spPr>
          <p:txBody>
            <a:bodyPr wrap="none">
              <a:spAutoFit/>
            </a:bodyPr>
            <a:lstStyle/>
            <a:p>
              <a:pPr>
                <a:defRPr/>
              </a:pPr>
              <a:r>
                <a:rPr lang="en-US" sz="2400" dirty="0"/>
                <a:t>h</a:t>
              </a:r>
            </a:p>
          </p:txBody>
        </p:sp>
        <p:cxnSp>
          <p:nvCxnSpPr>
            <p:cNvPr id="27716" name="Straight Arrow Connector 134"/>
            <p:cNvCxnSpPr>
              <a:cxnSpLocks noChangeShapeType="1"/>
            </p:cNvCxnSpPr>
            <p:nvPr/>
          </p:nvCxnSpPr>
          <p:spPr bwMode="auto">
            <a:xfrm rot="16200000" flipV="1">
              <a:off x="6161210" y="444121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2" name="TextBox 151"/>
            <p:cNvSpPr txBox="1"/>
            <p:nvPr/>
          </p:nvSpPr>
          <p:spPr bwMode="auto">
            <a:xfrm>
              <a:off x="5969000" y="5983118"/>
              <a:ext cx="849313" cy="461807"/>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80" name="Oval 179"/>
            <p:cNvSpPr/>
            <p:nvPr/>
          </p:nvSpPr>
          <p:spPr bwMode="auto">
            <a:xfrm>
              <a:off x="6100763" y="5389592"/>
              <a:ext cx="488950" cy="47132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1" name="TextBox 180"/>
            <p:cNvSpPr txBox="1"/>
            <p:nvPr/>
          </p:nvSpPr>
          <p:spPr bwMode="auto">
            <a:xfrm>
              <a:off x="6186488" y="5378483"/>
              <a:ext cx="271228" cy="461510"/>
            </a:xfrm>
            <a:prstGeom prst="rect">
              <a:avLst/>
            </a:prstGeom>
            <a:noFill/>
          </p:spPr>
          <p:txBody>
            <a:bodyPr wrap="none">
              <a:spAutoFit/>
            </a:bodyPr>
            <a:lstStyle/>
            <a:p>
              <a:pPr>
                <a:defRPr/>
              </a:pPr>
              <a:r>
                <a:rPr lang="en-US" sz="2400" dirty="0" err="1"/>
                <a:t>i</a:t>
              </a:r>
              <a:endParaRPr lang="en-US" sz="2400" dirty="0"/>
            </a:p>
          </p:txBody>
        </p:sp>
        <p:cxnSp>
          <p:nvCxnSpPr>
            <p:cNvPr id="27720" name="Straight Arrow Connector 139"/>
            <p:cNvCxnSpPr>
              <a:cxnSpLocks noChangeShapeType="1"/>
            </p:cNvCxnSpPr>
            <p:nvPr/>
          </p:nvCxnSpPr>
          <p:spPr bwMode="auto">
            <a:xfrm rot="16200000" flipV="1">
              <a:off x="6183975" y="5227031"/>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721" name="Rectangle 141"/>
            <p:cNvSpPr>
              <a:spLocks noChangeArrowheads="1"/>
            </p:cNvSpPr>
            <p:nvPr/>
          </p:nvSpPr>
          <p:spPr bwMode="auto">
            <a:xfrm>
              <a:off x="1757363" y="4146997"/>
              <a:ext cx="5100637" cy="239473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83" name="Oval 82"/>
          <p:cNvSpPr/>
          <p:nvPr/>
        </p:nvSpPr>
        <p:spPr bwMode="auto">
          <a:xfrm>
            <a:off x="3346450" y="1320801"/>
            <a:ext cx="488950" cy="4683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4" name="TextBox 83"/>
          <p:cNvSpPr txBox="1"/>
          <p:nvPr/>
        </p:nvSpPr>
        <p:spPr bwMode="auto">
          <a:xfrm>
            <a:off x="3432175" y="1309689"/>
            <a:ext cx="341760" cy="461665"/>
          </a:xfrm>
          <a:prstGeom prst="rect">
            <a:avLst/>
          </a:prstGeom>
          <a:noFill/>
        </p:spPr>
        <p:txBody>
          <a:bodyPr wrap="none">
            <a:spAutoFit/>
          </a:bodyPr>
          <a:lstStyle/>
          <a:p>
            <a:pPr>
              <a:defRPr/>
            </a:pPr>
            <a:r>
              <a:rPr lang="en-US" sz="2400" dirty="0"/>
              <a:t>a</a:t>
            </a:r>
          </a:p>
        </p:txBody>
      </p:sp>
      <p:cxnSp>
        <p:nvCxnSpPr>
          <p:cNvPr id="27657" name="Straight Arrow Connector 84"/>
          <p:cNvCxnSpPr>
            <a:cxnSpLocks noChangeShapeType="1"/>
          </p:cNvCxnSpPr>
          <p:nvPr/>
        </p:nvCxnSpPr>
        <p:spPr bwMode="auto">
          <a:xfrm rot="16200000" flipV="1">
            <a:off x="3428207" y="1158082"/>
            <a:ext cx="3254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6" name="TextBox 85"/>
          <p:cNvSpPr txBox="1"/>
          <p:nvPr/>
        </p:nvSpPr>
        <p:spPr bwMode="auto">
          <a:xfrm>
            <a:off x="4598989" y="2708276"/>
            <a:ext cx="1627187" cy="461963"/>
          </a:xfrm>
          <a:prstGeom prst="rect">
            <a:avLst/>
          </a:prstGeom>
          <a:noFill/>
        </p:spPr>
        <p:txBody>
          <a:bodyPr wrap="none">
            <a:spAutoFit/>
          </a:bodyPr>
          <a:lstStyle/>
          <a:p>
            <a:pPr>
              <a:defRPr/>
            </a:pPr>
            <a:r>
              <a:rPr lang="en-US" sz="2400" dirty="0"/>
              <a:t>{a, d, b, e}</a:t>
            </a:r>
          </a:p>
        </p:txBody>
      </p:sp>
      <p:sp>
        <p:nvSpPr>
          <p:cNvPr id="87" name="Oval 86"/>
          <p:cNvSpPr/>
          <p:nvPr/>
        </p:nvSpPr>
        <p:spPr bwMode="auto">
          <a:xfrm>
            <a:off x="3333750" y="2090738"/>
            <a:ext cx="488950" cy="46831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8" name="TextBox 87"/>
          <p:cNvSpPr txBox="1"/>
          <p:nvPr/>
        </p:nvSpPr>
        <p:spPr bwMode="auto">
          <a:xfrm>
            <a:off x="3419475" y="2078039"/>
            <a:ext cx="367408" cy="461665"/>
          </a:xfrm>
          <a:prstGeom prst="rect">
            <a:avLst/>
          </a:prstGeom>
          <a:noFill/>
        </p:spPr>
        <p:txBody>
          <a:bodyPr wrap="none">
            <a:spAutoFit/>
          </a:bodyPr>
          <a:lstStyle/>
          <a:p>
            <a:pPr>
              <a:defRPr/>
            </a:pPr>
            <a:r>
              <a:rPr lang="en-US" sz="2400" dirty="0"/>
              <a:t>b</a:t>
            </a:r>
          </a:p>
        </p:txBody>
      </p:sp>
      <p:cxnSp>
        <p:nvCxnSpPr>
          <p:cNvPr id="27661" name="Straight Arrow Connector 104"/>
          <p:cNvCxnSpPr>
            <a:cxnSpLocks noChangeShapeType="1"/>
          </p:cNvCxnSpPr>
          <p:nvPr/>
        </p:nvCxnSpPr>
        <p:spPr bwMode="auto">
          <a:xfrm rot="16200000" flipV="1">
            <a:off x="3416300" y="1927225"/>
            <a:ext cx="325438"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0" name="TextBox 89"/>
          <p:cNvSpPr txBox="1"/>
          <p:nvPr/>
        </p:nvSpPr>
        <p:spPr bwMode="auto">
          <a:xfrm>
            <a:off x="4872038" y="1898651"/>
            <a:ext cx="567784" cy="461665"/>
          </a:xfrm>
          <a:prstGeom prst="rect">
            <a:avLst/>
          </a:prstGeom>
          <a:noFill/>
        </p:spPr>
        <p:txBody>
          <a:bodyPr wrap="none">
            <a:spAutoFit/>
          </a:bodyPr>
          <a:lstStyle/>
          <a:p>
            <a:pPr>
              <a:defRPr/>
            </a:pPr>
            <a:r>
              <a:rPr lang="en-US" sz="2400" dirty="0"/>
              <a:t>{c}</a:t>
            </a:r>
          </a:p>
        </p:txBody>
      </p:sp>
      <p:sp>
        <p:nvSpPr>
          <p:cNvPr id="92" name="Oval 91"/>
          <p:cNvSpPr/>
          <p:nvPr/>
        </p:nvSpPr>
        <p:spPr bwMode="auto">
          <a:xfrm>
            <a:off x="4859338" y="1344613"/>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3" name="TextBox 92"/>
          <p:cNvSpPr txBox="1"/>
          <p:nvPr/>
        </p:nvSpPr>
        <p:spPr bwMode="auto">
          <a:xfrm>
            <a:off x="4945063" y="1333501"/>
            <a:ext cx="343364" cy="461665"/>
          </a:xfrm>
          <a:prstGeom prst="rect">
            <a:avLst/>
          </a:prstGeom>
          <a:noFill/>
        </p:spPr>
        <p:txBody>
          <a:bodyPr wrap="none">
            <a:spAutoFit/>
          </a:bodyPr>
          <a:lstStyle/>
          <a:p>
            <a:pPr>
              <a:defRPr/>
            </a:pPr>
            <a:r>
              <a:rPr lang="en-US" sz="2400" dirty="0"/>
              <a:t>c</a:t>
            </a:r>
          </a:p>
        </p:txBody>
      </p:sp>
      <p:cxnSp>
        <p:nvCxnSpPr>
          <p:cNvPr id="27665" name="Straight Arrow Connector 109"/>
          <p:cNvCxnSpPr>
            <a:cxnSpLocks noChangeShapeType="1"/>
          </p:cNvCxnSpPr>
          <p:nvPr/>
        </p:nvCxnSpPr>
        <p:spPr bwMode="auto">
          <a:xfrm rot="16200000" flipV="1">
            <a:off x="4942682" y="1181895"/>
            <a:ext cx="323850"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5" name="Oval 94"/>
          <p:cNvSpPr/>
          <p:nvPr/>
        </p:nvSpPr>
        <p:spPr bwMode="auto">
          <a:xfrm>
            <a:off x="4160838" y="194627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8" name="TextBox 97"/>
          <p:cNvSpPr txBox="1"/>
          <p:nvPr/>
        </p:nvSpPr>
        <p:spPr bwMode="auto">
          <a:xfrm>
            <a:off x="4246563" y="1933576"/>
            <a:ext cx="365806" cy="461665"/>
          </a:xfrm>
          <a:prstGeom prst="rect">
            <a:avLst/>
          </a:prstGeom>
          <a:noFill/>
        </p:spPr>
        <p:txBody>
          <a:bodyPr wrap="none">
            <a:spAutoFit/>
          </a:bodyPr>
          <a:lstStyle/>
          <a:p>
            <a:pPr>
              <a:defRPr/>
            </a:pPr>
            <a:r>
              <a:rPr lang="en-US" sz="2400" dirty="0"/>
              <a:t>d</a:t>
            </a:r>
          </a:p>
        </p:txBody>
      </p:sp>
      <p:cxnSp>
        <p:nvCxnSpPr>
          <p:cNvPr id="27668" name="Straight Arrow Connector 114"/>
          <p:cNvCxnSpPr>
            <a:cxnSpLocks noChangeShapeType="1"/>
          </p:cNvCxnSpPr>
          <p:nvPr/>
        </p:nvCxnSpPr>
        <p:spPr bwMode="auto">
          <a:xfrm rot="10800000">
            <a:off x="3805239" y="1692275"/>
            <a:ext cx="377825" cy="3365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5" name="Oval 104"/>
          <p:cNvSpPr/>
          <p:nvPr/>
        </p:nvSpPr>
        <p:spPr bwMode="auto">
          <a:xfrm>
            <a:off x="3949700" y="2698750"/>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0" name="TextBox 109"/>
          <p:cNvSpPr txBox="1"/>
          <p:nvPr/>
        </p:nvSpPr>
        <p:spPr bwMode="auto">
          <a:xfrm>
            <a:off x="4035425" y="2686051"/>
            <a:ext cx="352982" cy="461665"/>
          </a:xfrm>
          <a:prstGeom prst="rect">
            <a:avLst/>
          </a:prstGeom>
          <a:noFill/>
        </p:spPr>
        <p:txBody>
          <a:bodyPr wrap="none">
            <a:spAutoFit/>
          </a:bodyPr>
          <a:lstStyle/>
          <a:p>
            <a:pPr>
              <a:defRPr/>
            </a:pPr>
            <a:r>
              <a:rPr lang="en-US" sz="2400" dirty="0"/>
              <a:t>e</a:t>
            </a:r>
          </a:p>
        </p:txBody>
      </p:sp>
      <p:cxnSp>
        <p:nvCxnSpPr>
          <p:cNvPr id="27671" name="Straight Arrow Connector 119"/>
          <p:cNvCxnSpPr>
            <a:cxnSpLocks noChangeShapeType="1"/>
          </p:cNvCxnSpPr>
          <p:nvPr/>
        </p:nvCxnSpPr>
        <p:spPr bwMode="auto">
          <a:xfrm rot="16200000" flipV="1">
            <a:off x="3761582" y="2478882"/>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 name="Oval 111"/>
          <p:cNvSpPr/>
          <p:nvPr/>
        </p:nvSpPr>
        <p:spPr bwMode="auto">
          <a:xfrm>
            <a:off x="5710238" y="1344613"/>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5" name="TextBox 114"/>
          <p:cNvSpPr txBox="1"/>
          <p:nvPr/>
        </p:nvSpPr>
        <p:spPr bwMode="auto">
          <a:xfrm>
            <a:off x="5795963" y="1333501"/>
            <a:ext cx="341760" cy="461665"/>
          </a:xfrm>
          <a:prstGeom prst="rect">
            <a:avLst/>
          </a:prstGeom>
          <a:noFill/>
        </p:spPr>
        <p:txBody>
          <a:bodyPr wrap="none">
            <a:spAutoFit/>
          </a:bodyPr>
          <a:lstStyle/>
          <a:p>
            <a:pPr>
              <a:defRPr/>
            </a:pPr>
            <a:r>
              <a:rPr lang="en-US" sz="2400" dirty="0"/>
              <a:t>f</a:t>
            </a:r>
          </a:p>
        </p:txBody>
      </p:sp>
      <p:cxnSp>
        <p:nvCxnSpPr>
          <p:cNvPr id="27674" name="Straight Arrow Connector 124"/>
          <p:cNvCxnSpPr>
            <a:cxnSpLocks noChangeShapeType="1"/>
          </p:cNvCxnSpPr>
          <p:nvPr/>
        </p:nvCxnSpPr>
        <p:spPr bwMode="auto">
          <a:xfrm rot="16200000" flipV="1">
            <a:off x="5792788" y="1182688"/>
            <a:ext cx="3238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 name="TextBox 119"/>
          <p:cNvSpPr txBox="1"/>
          <p:nvPr/>
        </p:nvSpPr>
        <p:spPr bwMode="auto">
          <a:xfrm>
            <a:off x="5670551" y="1924051"/>
            <a:ext cx="566181" cy="461665"/>
          </a:xfrm>
          <a:prstGeom prst="rect">
            <a:avLst/>
          </a:prstGeom>
          <a:noFill/>
        </p:spPr>
        <p:txBody>
          <a:bodyPr wrap="none">
            <a:spAutoFit/>
          </a:bodyPr>
          <a:lstStyle/>
          <a:p>
            <a:pPr>
              <a:defRPr/>
            </a:pPr>
            <a:r>
              <a:rPr lang="en-US" sz="2400" dirty="0"/>
              <a:t>{f}</a:t>
            </a:r>
          </a:p>
        </p:txBody>
      </p:sp>
      <p:sp>
        <p:nvSpPr>
          <p:cNvPr id="122" name="Oval 121"/>
          <p:cNvSpPr/>
          <p:nvPr/>
        </p:nvSpPr>
        <p:spPr bwMode="auto">
          <a:xfrm>
            <a:off x="6546850" y="1333500"/>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5" name="TextBox 124"/>
          <p:cNvSpPr txBox="1"/>
          <p:nvPr/>
        </p:nvSpPr>
        <p:spPr bwMode="auto">
          <a:xfrm>
            <a:off x="6632575" y="1320801"/>
            <a:ext cx="348172" cy="461665"/>
          </a:xfrm>
          <a:prstGeom prst="rect">
            <a:avLst/>
          </a:prstGeom>
          <a:noFill/>
        </p:spPr>
        <p:txBody>
          <a:bodyPr wrap="none">
            <a:spAutoFit/>
          </a:bodyPr>
          <a:lstStyle/>
          <a:p>
            <a:pPr>
              <a:defRPr/>
            </a:pPr>
            <a:r>
              <a:rPr lang="en-US" sz="2400" dirty="0"/>
              <a:t>g</a:t>
            </a:r>
          </a:p>
        </p:txBody>
      </p:sp>
      <p:cxnSp>
        <p:nvCxnSpPr>
          <p:cNvPr id="27678" name="Straight Arrow Connector 129"/>
          <p:cNvCxnSpPr>
            <a:cxnSpLocks noChangeShapeType="1"/>
          </p:cNvCxnSpPr>
          <p:nvPr/>
        </p:nvCxnSpPr>
        <p:spPr bwMode="auto">
          <a:xfrm rot="16200000" flipV="1">
            <a:off x="6629401" y="1169988"/>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0" name="TextBox 129"/>
          <p:cNvSpPr txBox="1"/>
          <p:nvPr/>
        </p:nvSpPr>
        <p:spPr bwMode="auto">
          <a:xfrm>
            <a:off x="6508751" y="1911351"/>
            <a:ext cx="572593" cy="461665"/>
          </a:xfrm>
          <a:prstGeom prst="rect">
            <a:avLst/>
          </a:prstGeom>
          <a:noFill/>
        </p:spPr>
        <p:txBody>
          <a:bodyPr wrap="none">
            <a:spAutoFit/>
          </a:bodyPr>
          <a:lstStyle/>
          <a:p>
            <a:pPr>
              <a:defRPr/>
            </a:pPr>
            <a:r>
              <a:rPr lang="en-US" sz="2400" dirty="0"/>
              <a:t>{g}</a:t>
            </a:r>
          </a:p>
        </p:txBody>
      </p:sp>
      <p:sp>
        <p:nvSpPr>
          <p:cNvPr id="135" name="Oval 134"/>
          <p:cNvSpPr/>
          <p:nvPr/>
        </p:nvSpPr>
        <p:spPr bwMode="auto">
          <a:xfrm>
            <a:off x="7461250" y="1333500"/>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7" name="TextBox 136"/>
          <p:cNvSpPr txBox="1"/>
          <p:nvPr/>
        </p:nvSpPr>
        <p:spPr bwMode="auto">
          <a:xfrm>
            <a:off x="7546975" y="1320801"/>
            <a:ext cx="362600" cy="461665"/>
          </a:xfrm>
          <a:prstGeom prst="rect">
            <a:avLst/>
          </a:prstGeom>
          <a:noFill/>
        </p:spPr>
        <p:txBody>
          <a:bodyPr wrap="none">
            <a:spAutoFit/>
          </a:bodyPr>
          <a:lstStyle/>
          <a:p>
            <a:pPr>
              <a:defRPr/>
            </a:pPr>
            <a:r>
              <a:rPr lang="en-US" sz="2400" dirty="0"/>
              <a:t>h</a:t>
            </a:r>
          </a:p>
        </p:txBody>
      </p:sp>
      <p:cxnSp>
        <p:nvCxnSpPr>
          <p:cNvPr id="27682" name="Straight Arrow Connector 134"/>
          <p:cNvCxnSpPr>
            <a:cxnSpLocks noChangeShapeType="1"/>
          </p:cNvCxnSpPr>
          <p:nvPr/>
        </p:nvCxnSpPr>
        <p:spPr bwMode="auto">
          <a:xfrm rot="16200000" flipV="1">
            <a:off x="7543801" y="1169988"/>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4" name="TextBox 143"/>
          <p:cNvSpPr txBox="1"/>
          <p:nvPr/>
        </p:nvSpPr>
        <p:spPr bwMode="auto">
          <a:xfrm>
            <a:off x="7423150" y="1911351"/>
            <a:ext cx="587020" cy="461665"/>
          </a:xfrm>
          <a:prstGeom prst="rect">
            <a:avLst/>
          </a:prstGeom>
          <a:noFill/>
        </p:spPr>
        <p:txBody>
          <a:bodyPr wrap="none">
            <a:spAutoFit/>
          </a:bodyPr>
          <a:lstStyle/>
          <a:p>
            <a:pPr>
              <a:defRPr/>
            </a:pPr>
            <a:r>
              <a:rPr lang="en-US" sz="2400" dirty="0"/>
              <a:t>{h}</a:t>
            </a:r>
          </a:p>
        </p:txBody>
      </p:sp>
      <p:sp>
        <p:nvSpPr>
          <p:cNvPr id="145" name="Oval 144"/>
          <p:cNvSpPr/>
          <p:nvPr/>
        </p:nvSpPr>
        <p:spPr bwMode="auto">
          <a:xfrm>
            <a:off x="8426450" y="1333500"/>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48" name="TextBox 147"/>
          <p:cNvSpPr txBox="1"/>
          <p:nvPr/>
        </p:nvSpPr>
        <p:spPr bwMode="auto">
          <a:xfrm>
            <a:off x="8512175" y="1320801"/>
            <a:ext cx="271228" cy="461665"/>
          </a:xfrm>
          <a:prstGeom prst="rect">
            <a:avLst/>
          </a:prstGeom>
          <a:noFill/>
        </p:spPr>
        <p:txBody>
          <a:bodyPr wrap="none">
            <a:spAutoFit/>
          </a:bodyPr>
          <a:lstStyle/>
          <a:p>
            <a:pPr>
              <a:defRPr/>
            </a:pPr>
            <a:r>
              <a:rPr lang="en-US" sz="2400" dirty="0" err="1"/>
              <a:t>i</a:t>
            </a:r>
            <a:endParaRPr lang="en-US" sz="2400" dirty="0"/>
          </a:p>
        </p:txBody>
      </p:sp>
      <p:cxnSp>
        <p:nvCxnSpPr>
          <p:cNvPr id="27686" name="Straight Arrow Connector 139"/>
          <p:cNvCxnSpPr>
            <a:cxnSpLocks noChangeShapeType="1"/>
          </p:cNvCxnSpPr>
          <p:nvPr/>
        </p:nvCxnSpPr>
        <p:spPr bwMode="auto">
          <a:xfrm rot="16200000" flipV="1">
            <a:off x="8509001" y="1169988"/>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1" name="TextBox 150"/>
          <p:cNvSpPr txBox="1"/>
          <p:nvPr/>
        </p:nvSpPr>
        <p:spPr bwMode="auto">
          <a:xfrm>
            <a:off x="8388351" y="1911351"/>
            <a:ext cx="495649" cy="461665"/>
          </a:xfrm>
          <a:prstGeom prst="rect">
            <a:avLst/>
          </a:prstGeom>
          <a:noFill/>
        </p:spPr>
        <p:txBody>
          <a:bodyPr wrap="none">
            <a:spAutoFit/>
          </a:bodyPr>
          <a:lstStyle/>
          <a:p>
            <a:pPr>
              <a:defRPr/>
            </a:pPr>
            <a:r>
              <a:rPr lang="en-US" sz="2400" dirty="0"/>
              <a:t>{</a:t>
            </a:r>
            <a:r>
              <a:rPr lang="en-US" sz="2400" dirty="0" err="1"/>
              <a:t>i</a:t>
            </a:r>
            <a:r>
              <a:rPr lang="en-US" sz="2400" dirty="0"/>
              <a:t>}</a:t>
            </a:r>
          </a:p>
        </p:txBody>
      </p:sp>
      <p:sp>
        <p:nvSpPr>
          <p:cNvPr id="27688" name="Rectangle 141"/>
          <p:cNvSpPr>
            <a:spLocks noChangeArrowheads="1"/>
          </p:cNvSpPr>
          <p:nvPr/>
        </p:nvSpPr>
        <p:spPr bwMode="auto">
          <a:xfrm>
            <a:off x="3140075" y="914401"/>
            <a:ext cx="5918200" cy="2327275"/>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7708455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nodeType="afterGroup">
                            <p:stCondLst>
                              <p:cond delay="0"/>
                            </p:stCondLst>
                            <p:childTnLst>
                              <p:par>
                                <p:cTn id="8" presetID="1" presetClass="emph" presetSubtype="2" fill="hold" nodeType="afterEffect">
                                  <p:stCondLst>
                                    <p:cond delay="0"/>
                                  </p:stCondLst>
                                  <p:childTnLst>
                                    <p:animClr clrSpc="rgb" dir="cw">
                                      <p:cBhvr>
                                        <p:cTn id="9" dur="2000" fill="hold"/>
                                        <p:tgtEl>
                                          <p:spTgt spid="135"/>
                                        </p:tgtEl>
                                        <p:attrNameLst>
                                          <p:attrName>fillcolor</p:attrName>
                                        </p:attrNameLst>
                                      </p:cBhvr>
                                      <p:to>
                                        <a:srgbClr val="66CCFF"/>
                                      </p:to>
                                    </p:animClr>
                                    <p:set>
                                      <p:cBhvr>
                                        <p:cTn id="10" dur="2000" fill="hold"/>
                                        <p:tgtEl>
                                          <p:spTgt spid="135"/>
                                        </p:tgtEl>
                                        <p:attrNameLst>
                                          <p:attrName>fill.type</p:attrName>
                                        </p:attrNameLst>
                                      </p:cBhvr>
                                      <p:to>
                                        <p:strVal val="solid"/>
                                      </p:to>
                                    </p:set>
                                    <p:set>
                                      <p:cBhvr>
                                        <p:cTn id="11" dur="2000" fill="hold"/>
                                        <p:tgtEl>
                                          <p:spTgt spid="135"/>
                                        </p:tgtEl>
                                        <p:attrNameLst>
                                          <p:attrName>fill.on</p:attrName>
                                        </p:attrNameLst>
                                      </p:cBhvr>
                                      <p:to>
                                        <p:strVal val="true"/>
                                      </p:to>
                                    </p:set>
                                  </p:childTnLst>
                                </p:cTn>
                              </p:par>
                            </p:childTnLst>
                          </p:cTn>
                        </p:par>
                        <p:par>
                          <p:cTn id="12" fill="hold" nodeType="afterGroup">
                            <p:stCondLst>
                              <p:cond delay="2000"/>
                            </p:stCondLst>
                            <p:childTnLst>
                              <p:par>
                                <p:cTn id="13" presetID="1" presetClass="emph" presetSubtype="2" fill="hold" nodeType="afterEffect">
                                  <p:stCondLst>
                                    <p:cond delay="0"/>
                                  </p:stCondLst>
                                  <p:childTnLst>
                                    <p:animClr clrSpc="rgb" dir="cw">
                                      <p:cBhvr>
                                        <p:cTn id="14" dur="2000" fill="hold"/>
                                        <p:tgtEl>
                                          <p:spTgt spid="145"/>
                                        </p:tgtEl>
                                        <p:attrNameLst>
                                          <p:attrName>fillcolor</p:attrName>
                                        </p:attrNameLst>
                                      </p:cBhvr>
                                      <p:to>
                                        <a:srgbClr val="66CCFF"/>
                                      </p:to>
                                    </p:animClr>
                                    <p:set>
                                      <p:cBhvr>
                                        <p:cTn id="15" dur="2000" fill="hold"/>
                                        <p:tgtEl>
                                          <p:spTgt spid="145"/>
                                        </p:tgtEl>
                                        <p:attrNameLst>
                                          <p:attrName>fill.type</p:attrName>
                                        </p:attrNameLst>
                                      </p:cBhvr>
                                      <p:to>
                                        <p:strVal val="solid"/>
                                      </p:to>
                                    </p:set>
                                    <p:set>
                                      <p:cBhvr>
                                        <p:cTn id="16" dur="2000" fill="hold"/>
                                        <p:tgtEl>
                                          <p:spTgt spid="145"/>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62138" y="236538"/>
            <a:ext cx="8191500" cy="627062"/>
          </a:xfrm>
        </p:spPr>
        <p:txBody>
          <a:bodyPr/>
          <a:lstStyle/>
          <a:p>
            <a:r>
              <a:rPr lang="en-US" altLang="en-US" sz="3600" dirty="0"/>
              <a:t>Disjoint Set ADT: Formal Definition</a:t>
            </a:r>
          </a:p>
        </p:txBody>
      </p:sp>
      <p:sp>
        <p:nvSpPr>
          <p:cNvPr id="234499" name="Rectangle 3"/>
          <p:cNvSpPr>
            <a:spLocks noGrp="1" noChangeArrowheads="1"/>
          </p:cNvSpPr>
          <p:nvPr>
            <p:ph type="body" idx="1"/>
          </p:nvPr>
        </p:nvSpPr>
        <p:spPr>
          <a:xfrm>
            <a:off x="345058" y="901700"/>
            <a:ext cx="11499010" cy="5653088"/>
          </a:xfrm>
        </p:spPr>
        <p:txBody>
          <a:bodyPr/>
          <a:lstStyle/>
          <a:p>
            <a:pPr>
              <a:defRPr/>
            </a:pPr>
            <a:r>
              <a:rPr lang="en-US" dirty="0" smtClean="0"/>
              <a:t>Given a set U = {a1, a2, … , an}</a:t>
            </a:r>
          </a:p>
          <a:p>
            <a:pPr>
              <a:defRPr/>
            </a:pPr>
            <a:r>
              <a:rPr lang="en-US" dirty="0" smtClean="0"/>
              <a:t>Maintain a partition of U, a set of subsets (or equivalence classes) of U denoted by {S1, S2, …, </a:t>
            </a:r>
            <a:r>
              <a:rPr lang="en-US" dirty="0" err="1" smtClean="0"/>
              <a:t>Sk</a:t>
            </a:r>
            <a:r>
              <a:rPr lang="en-US" dirty="0" smtClean="0"/>
              <a:t>} such that:</a:t>
            </a:r>
          </a:p>
          <a:p>
            <a:pPr lvl="1">
              <a:defRPr/>
            </a:pPr>
            <a:r>
              <a:rPr lang="en-US" dirty="0" smtClean="0">
                <a:solidFill>
                  <a:schemeClr val="accent6"/>
                </a:solidFill>
                <a:ea typeface="+mn-ea"/>
                <a:cs typeface="+mn-cs"/>
              </a:rPr>
              <a:t>each pair of subsets Si and </a:t>
            </a:r>
            <a:r>
              <a:rPr lang="en-US" dirty="0" err="1" smtClean="0">
                <a:solidFill>
                  <a:schemeClr val="accent6"/>
                </a:solidFill>
                <a:ea typeface="+mn-ea"/>
                <a:cs typeface="+mn-cs"/>
              </a:rPr>
              <a:t>Sj</a:t>
            </a:r>
            <a:r>
              <a:rPr lang="en-US" dirty="0" smtClean="0">
                <a:solidFill>
                  <a:schemeClr val="accent6"/>
                </a:solidFill>
                <a:ea typeface="+mn-ea"/>
                <a:cs typeface="+mn-cs"/>
              </a:rPr>
              <a:t> </a:t>
            </a:r>
            <a:r>
              <a:rPr lang="en-US" dirty="0" smtClean="0">
                <a:ea typeface="+mn-ea"/>
                <a:cs typeface="+mn-cs"/>
              </a:rPr>
              <a:t>are </a:t>
            </a:r>
            <a:r>
              <a:rPr lang="en-US" dirty="0" smtClean="0">
                <a:solidFill>
                  <a:srgbClr val="FF0000"/>
                </a:solidFill>
                <a:ea typeface="+mn-ea"/>
                <a:cs typeface="+mn-cs"/>
              </a:rPr>
              <a:t>disjoint</a:t>
            </a:r>
          </a:p>
          <a:p>
            <a:pPr lvl="1">
              <a:defRPr/>
            </a:pPr>
            <a:r>
              <a:rPr lang="en-US" dirty="0" smtClean="0">
                <a:ea typeface="+mn-ea"/>
                <a:cs typeface="+mn-cs"/>
              </a:rPr>
              <a:t>together, the subsets cover U</a:t>
            </a:r>
          </a:p>
          <a:p>
            <a:pPr lvl="1">
              <a:defRPr/>
            </a:pPr>
            <a:r>
              <a:rPr lang="en-US" dirty="0" smtClean="0">
                <a:ea typeface="+mn-ea"/>
                <a:cs typeface="+mn-cs"/>
              </a:rPr>
              <a:t>each subset has a unique name</a:t>
            </a:r>
          </a:p>
          <a:p>
            <a:pPr>
              <a:defRPr/>
            </a:pPr>
            <a:endParaRPr lang="en-US" dirty="0" smtClean="0"/>
          </a:p>
          <a:p>
            <a:pPr>
              <a:defRPr/>
            </a:pPr>
            <a:r>
              <a:rPr lang="en-US" dirty="0" smtClean="0"/>
              <a:t>Two operations:</a:t>
            </a:r>
            <a:endParaRPr lang="en-US" dirty="0" smtClean="0"/>
          </a:p>
          <a:p>
            <a:pPr lvl="1">
              <a:defRPr/>
            </a:pPr>
            <a:r>
              <a:rPr lang="en-US" dirty="0" smtClean="0">
                <a:solidFill>
                  <a:schemeClr val="accent6"/>
                </a:solidFill>
              </a:rPr>
              <a:t>Union(a, b)</a:t>
            </a:r>
            <a:r>
              <a:rPr lang="en-US" dirty="0" smtClean="0"/>
              <a:t> creates a new subset </a:t>
            </a:r>
            <a:r>
              <a:rPr lang="en-US" dirty="0" smtClean="0"/>
              <a:t>combining a’s </a:t>
            </a:r>
            <a:r>
              <a:rPr lang="en-US" dirty="0" smtClean="0"/>
              <a:t>subset and b’s subset</a:t>
            </a:r>
          </a:p>
          <a:p>
            <a:pPr lvl="1">
              <a:defRPr/>
            </a:pPr>
            <a:r>
              <a:rPr lang="en-US" dirty="0" smtClean="0">
                <a:solidFill>
                  <a:schemeClr val="accent6"/>
                </a:solidFill>
              </a:rPr>
              <a:t>Find(a)</a:t>
            </a:r>
            <a:r>
              <a:rPr lang="en-US" dirty="0" smtClean="0"/>
              <a:t> returns the unique name for </a:t>
            </a:r>
            <a:r>
              <a:rPr lang="en-US" dirty="0" err="1" smtClean="0"/>
              <a:t>a’s</a:t>
            </a:r>
            <a:r>
              <a:rPr lang="en-US" dirty="0" smtClean="0"/>
              <a:t> subset</a:t>
            </a:r>
            <a:endParaRPr lang="en-US" sz="1600" dirty="0"/>
          </a:p>
        </p:txBody>
      </p:sp>
    </p:spTree>
    <p:extLst>
      <p:ext uri="{BB962C8B-B14F-4D97-AF65-F5344CB8AC3E}">
        <p14:creationId xmlns:p14="http://schemas.microsoft.com/office/powerpoint/2010/main" val="388454088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862138" y="236538"/>
            <a:ext cx="8191500" cy="627062"/>
          </a:xfrm>
        </p:spPr>
        <p:txBody>
          <a:bodyPr/>
          <a:lstStyle/>
          <a:p>
            <a:r>
              <a:rPr lang="en-US" altLang="en-US" sz="3600" dirty="0" smtClean="0"/>
              <a:t>Detailed Example</a:t>
            </a:r>
          </a:p>
        </p:txBody>
      </p:sp>
      <p:sp>
        <p:nvSpPr>
          <p:cNvPr id="61" name="TextBox 60"/>
          <p:cNvSpPr txBox="1"/>
          <p:nvPr/>
        </p:nvSpPr>
        <p:spPr>
          <a:xfrm>
            <a:off x="3632201" y="3378201"/>
            <a:ext cx="1700213" cy="461963"/>
          </a:xfrm>
          <a:prstGeom prst="rect">
            <a:avLst/>
          </a:prstGeom>
          <a:noFill/>
        </p:spPr>
        <p:txBody>
          <a:bodyPr wrap="none">
            <a:spAutoFit/>
          </a:bodyPr>
          <a:lstStyle/>
          <a:p>
            <a:pPr>
              <a:defRPr/>
            </a:pPr>
            <a:r>
              <a:rPr lang="en-US" sz="2400" dirty="0">
                <a:solidFill>
                  <a:srgbClr val="C00000"/>
                </a:solidFill>
              </a:rPr>
              <a:t>Union(</a:t>
            </a:r>
            <a:r>
              <a:rPr lang="en-US" sz="2400" dirty="0">
                <a:solidFill>
                  <a:schemeClr val="accent6"/>
                </a:solidFill>
              </a:rPr>
              <a:t>c</a:t>
            </a:r>
            <a:r>
              <a:rPr lang="en-US" sz="2400" dirty="0">
                <a:solidFill>
                  <a:srgbClr val="C00000"/>
                </a:solidFill>
              </a:rPr>
              <a:t>, </a:t>
            </a:r>
            <a:r>
              <a:rPr lang="en-US" sz="2400" dirty="0">
                <a:solidFill>
                  <a:schemeClr val="accent6"/>
                </a:solidFill>
              </a:rPr>
              <a:t>f</a:t>
            </a:r>
            <a:r>
              <a:rPr lang="en-US" sz="2400" dirty="0">
                <a:solidFill>
                  <a:srgbClr val="C00000"/>
                </a:solidFill>
              </a:rPr>
              <a:t>)</a:t>
            </a:r>
          </a:p>
        </p:txBody>
      </p:sp>
      <p:grpSp>
        <p:nvGrpSpPr>
          <p:cNvPr id="2" name="Group 156"/>
          <p:cNvGrpSpPr>
            <a:grpSpLocks/>
          </p:cNvGrpSpPr>
          <p:nvPr/>
        </p:nvGrpSpPr>
        <p:grpSpPr bwMode="auto">
          <a:xfrm>
            <a:off x="5753100" y="3532188"/>
            <a:ext cx="4514850" cy="2997200"/>
            <a:chOff x="4229100" y="3532634"/>
            <a:chExt cx="4514850" cy="2996754"/>
          </a:xfrm>
        </p:grpSpPr>
        <p:sp>
          <p:nvSpPr>
            <p:cNvPr id="196" name="Oval 195"/>
            <p:cNvSpPr/>
            <p:nvPr/>
          </p:nvSpPr>
          <p:spPr bwMode="auto">
            <a:xfrm>
              <a:off x="4478338" y="3948497"/>
              <a:ext cx="488950" cy="4698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7" name="TextBox 196"/>
            <p:cNvSpPr txBox="1"/>
            <p:nvPr/>
          </p:nvSpPr>
          <p:spPr bwMode="auto">
            <a:xfrm>
              <a:off x="4564063" y="3937386"/>
              <a:ext cx="341760" cy="461596"/>
            </a:xfrm>
            <a:prstGeom prst="rect">
              <a:avLst/>
            </a:prstGeom>
            <a:noFill/>
          </p:spPr>
          <p:txBody>
            <a:bodyPr wrap="none">
              <a:spAutoFit/>
            </a:bodyPr>
            <a:lstStyle/>
            <a:p>
              <a:pPr>
                <a:defRPr/>
              </a:pPr>
              <a:r>
                <a:rPr lang="en-US" sz="2400" dirty="0"/>
                <a:t>a</a:t>
              </a:r>
            </a:p>
          </p:txBody>
        </p:sp>
        <p:cxnSp>
          <p:nvCxnSpPr>
            <p:cNvPr id="28714" name="Straight Arrow Connector 84"/>
            <p:cNvCxnSpPr>
              <a:cxnSpLocks noChangeShapeType="1"/>
            </p:cNvCxnSpPr>
            <p:nvPr/>
          </p:nvCxnSpPr>
          <p:spPr bwMode="auto">
            <a:xfrm rot="16200000" flipV="1">
              <a:off x="4560849" y="3786247"/>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7" name="TextBox 96"/>
            <p:cNvSpPr txBox="1"/>
            <p:nvPr/>
          </p:nvSpPr>
          <p:spPr bwMode="auto">
            <a:xfrm>
              <a:off x="4302125" y="5850039"/>
              <a:ext cx="1627188" cy="461893"/>
            </a:xfrm>
            <a:prstGeom prst="rect">
              <a:avLst/>
            </a:prstGeom>
            <a:noFill/>
          </p:spPr>
          <p:txBody>
            <a:bodyPr wrap="none">
              <a:spAutoFit/>
            </a:bodyPr>
            <a:lstStyle/>
            <a:p>
              <a:pPr>
                <a:defRPr/>
              </a:pPr>
              <a:r>
                <a:rPr lang="en-US" sz="2400" dirty="0"/>
                <a:t>{a, d, b, e}</a:t>
              </a:r>
            </a:p>
          </p:txBody>
        </p:sp>
        <p:sp>
          <p:nvSpPr>
            <p:cNvPr id="194" name="Oval 193"/>
            <p:cNvSpPr/>
            <p:nvPr/>
          </p:nvSpPr>
          <p:spPr bwMode="auto">
            <a:xfrm>
              <a:off x="4465638" y="4718320"/>
              <a:ext cx="490537" cy="4698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5" name="TextBox 194"/>
            <p:cNvSpPr txBox="1"/>
            <p:nvPr/>
          </p:nvSpPr>
          <p:spPr bwMode="auto">
            <a:xfrm>
              <a:off x="4551363" y="4707209"/>
              <a:ext cx="367408" cy="461596"/>
            </a:xfrm>
            <a:prstGeom prst="rect">
              <a:avLst/>
            </a:prstGeom>
            <a:noFill/>
          </p:spPr>
          <p:txBody>
            <a:bodyPr wrap="none">
              <a:spAutoFit/>
            </a:bodyPr>
            <a:lstStyle/>
            <a:p>
              <a:pPr>
                <a:defRPr/>
              </a:pPr>
              <a:r>
                <a:rPr lang="en-US" sz="2400" dirty="0"/>
                <a:t>b</a:t>
              </a:r>
            </a:p>
          </p:txBody>
        </p:sp>
        <p:cxnSp>
          <p:nvCxnSpPr>
            <p:cNvPr id="28718" name="Straight Arrow Connector 104"/>
            <p:cNvCxnSpPr>
              <a:cxnSpLocks noChangeShapeType="1"/>
            </p:cNvCxnSpPr>
            <p:nvPr/>
          </p:nvCxnSpPr>
          <p:spPr bwMode="auto">
            <a:xfrm rot="16200000" flipV="1">
              <a:off x="4549198" y="4555518"/>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0" name="TextBox 99"/>
            <p:cNvSpPr txBox="1"/>
            <p:nvPr/>
          </p:nvSpPr>
          <p:spPr bwMode="auto">
            <a:xfrm>
              <a:off x="6103938" y="5283385"/>
              <a:ext cx="901700" cy="461894"/>
            </a:xfrm>
            <a:prstGeom prst="rect">
              <a:avLst/>
            </a:prstGeom>
            <a:noFill/>
          </p:spPr>
          <p:txBody>
            <a:bodyPr wrap="none">
              <a:spAutoFit/>
            </a:bodyPr>
            <a:lstStyle/>
            <a:p>
              <a:pPr>
                <a:defRPr/>
              </a:pPr>
              <a:r>
                <a:rPr lang="en-US" sz="2400" dirty="0"/>
                <a:t>{c, f}</a:t>
              </a:r>
            </a:p>
          </p:txBody>
        </p:sp>
        <p:sp>
          <p:nvSpPr>
            <p:cNvPr id="192" name="Oval 191"/>
            <p:cNvSpPr/>
            <p:nvPr/>
          </p:nvSpPr>
          <p:spPr bwMode="auto">
            <a:xfrm>
              <a:off x="6248400" y="3972306"/>
              <a:ext cx="488950" cy="471418"/>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3" name="TextBox 192"/>
            <p:cNvSpPr txBox="1"/>
            <p:nvPr/>
          </p:nvSpPr>
          <p:spPr bwMode="auto">
            <a:xfrm>
              <a:off x="6334125" y="3961195"/>
              <a:ext cx="343364" cy="461596"/>
            </a:xfrm>
            <a:prstGeom prst="rect">
              <a:avLst/>
            </a:prstGeom>
            <a:noFill/>
          </p:spPr>
          <p:txBody>
            <a:bodyPr wrap="none">
              <a:spAutoFit/>
            </a:bodyPr>
            <a:lstStyle/>
            <a:p>
              <a:pPr>
                <a:defRPr/>
              </a:pPr>
              <a:r>
                <a:rPr lang="en-US" sz="2400" dirty="0"/>
                <a:t>c</a:t>
              </a:r>
            </a:p>
          </p:txBody>
        </p:sp>
        <p:cxnSp>
          <p:nvCxnSpPr>
            <p:cNvPr id="28722" name="Straight Arrow Connector 109"/>
            <p:cNvCxnSpPr>
              <a:cxnSpLocks noChangeShapeType="1"/>
            </p:cNvCxnSpPr>
            <p:nvPr/>
          </p:nvCxnSpPr>
          <p:spPr bwMode="auto">
            <a:xfrm rot="16200000" flipV="1">
              <a:off x="6332135" y="3810315"/>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0" name="Oval 189"/>
            <p:cNvSpPr/>
            <p:nvPr/>
          </p:nvSpPr>
          <p:spPr bwMode="auto">
            <a:xfrm>
              <a:off x="5292725" y="4573879"/>
              <a:ext cx="488950" cy="47141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1" name="TextBox 190"/>
            <p:cNvSpPr txBox="1"/>
            <p:nvPr/>
          </p:nvSpPr>
          <p:spPr bwMode="auto">
            <a:xfrm>
              <a:off x="5378450" y="4562768"/>
              <a:ext cx="365806" cy="461596"/>
            </a:xfrm>
            <a:prstGeom prst="rect">
              <a:avLst/>
            </a:prstGeom>
            <a:noFill/>
          </p:spPr>
          <p:txBody>
            <a:bodyPr wrap="none">
              <a:spAutoFit/>
            </a:bodyPr>
            <a:lstStyle/>
            <a:p>
              <a:pPr>
                <a:defRPr/>
              </a:pPr>
              <a:r>
                <a:rPr lang="en-US" sz="2400" dirty="0"/>
                <a:t>d</a:t>
              </a:r>
            </a:p>
          </p:txBody>
        </p:sp>
        <p:cxnSp>
          <p:nvCxnSpPr>
            <p:cNvPr id="28725" name="Straight Arrow Connector 114"/>
            <p:cNvCxnSpPr>
              <a:cxnSpLocks noChangeShapeType="1"/>
            </p:cNvCxnSpPr>
            <p:nvPr/>
          </p:nvCxnSpPr>
          <p:spPr bwMode="auto">
            <a:xfrm rot="10800000">
              <a:off x="4937892" y="4321193"/>
              <a:ext cx="377090" cy="33653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8" name="Oval 187"/>
            <p:cNvSpPr/>
            <p:nvPr/>
          </p:nvSpPr>
          <p:spPr bwMode="auto">
            <a:xfrm>
              <a:off x="5081588" y="5327829"/>
              <a:ext cx="490537" cy="46824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9" name="TextBox 188"/>
            <p:cNvSpPr txBox="1"/>
            <p:nvPr/>
          </p:nvSpPr>
          <p:spPr bwMode="auto">
            <a:xfrm>
              <a:off x="5167313" y="5315131"/>
              <a:ext cx="352982" cy="461596"/>
            </a:xfrm>
            <a:prstGeom prst="rect">
              <a:avLst/>
            </a:prstGeom>
            <a:noFill/>
          </p:spPr>
          <p:txBody>
            <a:bodyPr wrap="none">
              <a:spAutoFit/>
            </a:bodyPr>
            <a:lstStyle/>
            <a:p>
              <a:pPr>
                <a:defRPr/>
              </a:pPr>
              <a:r>
                <a:rPr lang="en-US" sz="2400" dirty="0"/>
                <a:t>e</a:t>
              </a:r>
            </a:p>
          </p:txBody>
        </p:sp>
        <p:cxnSp>
          <p:nvCxnSpPr>
            <p:cNvPr id="28728" name="Straight Arrow Connector 119"/>
            <p:cNvCxnSpPr>
              <a:cxnSpLocks noChangeShapeType="1"/>
            </p:cNvCxnSpPr>
            <p:nvPr/>
          </p:nvCxnSpPr>
          <p:spPr bwMode="auto">
            <a:xfrm rot="16200000" flipV="1">
              <a:off x="4893501" y="5107780"/>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6" name="Oval 185"/>
            <p:cNvSpPr/>
            <p:nvPr/>
          </p:nvSpPr>
          <p:spPr bwMode="auto">
            <a:xfrm>
              <a:off x="6270625" y="4786572"/>
              <a:ext cx="488950" cy="471417"/>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7" name="TextBox 186"/>
            <p:cNvSpPr txBox="1"/>
            <p:nvPr/>
          </p:nvSpPr>
          <p:spPr bwMode="auto">
            <a:xfrm>
              <a:off x="6356350" y="4775461"/>
              <a:ext cx="341760" cy="461596"/>
            </a:xfrm>
            <a:prstGeom prst="rect">
              <a:avLst/>
            </a:prstGeom>
            <a:noFill/>
          </p:spPr>
          <p:txBody>
            <a:bodyPr wrap="none">
              <a:spAutoFit/>
            </a:bodyPr>
            <a:lstStyle/>
            <a:p>
              <a:pPr>
                <a:defRPr/>
              </a:pPr>
              <a:r>
                <a:rPr lang="en-US" sz="2400" dirty="0"/>
                <a:t>f</a:t>
              </a:r>
            </a:p>
          </p:txBody>
        </p:sp>
        <p:cxnSp>
          <p:nvCxnSpPr>
            <p:cNvPr id="28731" name="Straight Arrow Connector 124"/>
            <p:cNvCxnSpPr>
              <a:cxnSpLocks noChangeShapeType="1"/>
            </p:cNvCxnSpPr>
            <p:nvPr/>
          </p:nvCxnSpPr>
          <p:spPr bwMode="auto">
            <a:xfrm rot="16200000" flipV="1">
              <a:off x="6353122" y="4624731"/>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 name="Oval 183"/>
            <p:cNvSpPr/>
            <p:nvPr/>
          </p:nvSpPr>
          <p:spPr bwMode="auto">
            <a:xfrm>
              <a:off x="7064375" y="3961195"/>
              <a:ext cx="488950" cy="4698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5" name="TextBox 184"/>
            <p:cNvSpPr txBox="1"/>
            <p:nvPr/>
          </p:nvSpPr>
          <p:spPr bwMode="auto">
            <a:xfrm>
              <a:off x="7150100" y="3948497"/>
              <a:ext cx="348172" cy="461596"/>
            </a:xfrm>
            <a:prstGeom prst="rect">
              <a:avLst/>
            </a:prstGeom>
            <a:noFill/>
          </p:spPr>
          <p:txBody>
            <a:bodyPr wrap="none">
              <a:spAutoFit/>
            </a:bodyPr>
            <a:lstStyle/>
            <a:p>
              <a:pPr>
                <a:defRPr/>
              </a:pPr>
              <a:r>
                <a:rPr lang="en-US" sz="2400" dirty="0"/>
                <a:t>g</a:t>
              </a:r>
            </a:p>
          </p:txBody>
        </p:sp>
        <p:cxnSp>
          <p:nvCxnSpPr>
            <p:cNvPr id="28734" name="Straight Arrow Connector 129"/>
            <p:cNvCxnSpPr>
              <a:cxnSpLocks noChangeShapeType="1"/>
            </p:cNvCxnSpPr>
            <p:nvPr/>
          </p:nvCxnSpPr>
          <p:spPr bwMode="auto">
            <a:xfrm rot="16200000" flipV="1">
              <a:off x="7147222" y="3798281"/>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7" name="TextBox 146"/>
            <p:cNvSpPr txBox="1"/>
            <p:nvPr/>
          </p:nvSpPr>
          <p:spPr bwMode="auto">
            <a:xfrm>
              <a:off x="7026275" y="4538959"/>
              <a:ext cx="572593" cy="461596"/>
            </a:xfrm>
            <a:prstGeom prst="rect">
              <a:avLst/>
            </a:prstGeom>
            <a:noFill/>
          </p:spPr>
          <p:txBody>
            <a:bodyPr wrap="none">
              <a:spAutoFit/>
            </a:bodyPr>
            <a:lstStyle/>
            <a:p>
              <a:pPr>
                <a:defRPr/>
              </a:pPr>
              <a:r>
                <a:rPr lang="en-US" sz="2400" dirty="0"/>
                <a:t>{g}</a:t>
              </a:r>
            </a:p>
          </p:txBody>
        </p:sp>
        <p:sp>
          <p:nvSpPr>
            <p:cNvPr id="182" name="Oval 181"/>
            <p:cNvSpPr/>
            <p:nvPr/>
          </p:nvSpPr>
          <p:spPr bwMode="auto">
            <a:xfrm>
              <a:off x="7978775" y="3961195"/>
              <a:ext cx="488950" cy="4698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3" name="TextBox 182"/>
            <p:cNvSpPr txBox="1"/>
            <p:nvPr/>
          </p:nvSpPr>
          <p:spPr bwMode="auto">
            <a:xfrm>
              <a:off x="8064500" y="3948497"/>
              <a:ext cx="362600" cy="461596"/>
            </a:xfrm>
            <a:prstGeom prst="rect">
              <a:avLst/>
            </a:prstGeom>
            <a:noFill/>
          </p:spPr>
          <p:txBody>
            <a:bodyPr wrap="none">
              <a:spAutoFit/>
            </a:bodyPr>
            <a:lstStyle/>
            <a:p>
              <a:pPr>
                <a:defRPr/>
              </a:pPr>
              <a:r>
                <a:rPr lang="en-US" sz="2400" dirty="0"/>
                <a:t>h</a:t>
              </a:r>
            </a:p>
          </p:txBody>
        </p:sp>
        <p:cxnSp>
          <p:nvCxnSpPr>
            <p:cNvPr id="28738" name="Straight Arrow Connector 134"/>
            <p:cNvCxnSpPr>
              <a:cxnSpLocks noChangeShapeType="1"/>
            </p:cNvCxnSpPr>
            <p:nvPr/>
          </p:nvCxnSpPr>
          <p:spPr bwMode="auto">
            <a:xfrm rot="16200000" flipV="1">
              <a:off x="8061447" y="3798281"/>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2" name="TextBox 151"/>
            <p:cNvSpPr txBox="1"/>
            <p:nvPr/>
          </p:nvSpPr>
          <p:spPr bwMode="auto">
            <a:xfrm>
              <a:off x="7869238" y="5340527"/>
              <a:ext cx="849312" cy="460306"/>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80" name="Oval 179"/>
            <p:cNvSpPr/>
            <p:nvPr/>
          </p:nvSpPr>
          <p:spPr bwMode="auto">
            <a:xfrm>
              <a:off x="8001000" y="4746890"/>
              <a:ext cx="488950" cy="4698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1" name="TextBox 180"/>
            <p:cNvSpPr txBox="1"/>
            <p:nvPr/>
          </p:nvSpPr>
          <p:spPr bwMode="auto">
            <a:xfrm>
              <a:off x="8086725" y="4735780"/>
              <a:ext cx="271228" cy="461596"/>
            </a:xfrm>
            <a:prstGeom prst="rect">
              <a:avLst/>
            </a:prstGeom>
            <a:noFill/>
          </p:spPr>
          <p:txBody>
            <a:bodyPr wrap="none">
              <a:spAutoFit/>
            </a:bodyPr>
            <a:lstStyle/>
            <a:p>
              <a:pPr>
                <a:defRPr/>
              </a:pPr>
              <a:r>
                <a:rPr lang="en-US" sz="2400" dirty="0" err="1"/>
                <a:t>i</a:t>
              </a:r>
              <a:endParaRPr lang="en-US" sz="2400" dirty="0"/>
            </a:p>
          </p:txBody>
        </p:sp>
        <p:cxnSp>
          <p:nvCxnSpPr>
            <p:cNvPr id="28742" name="Straight Arrow Connector 139"/>
            <p:cNvCxnSpPr>
              <a:cxnSpLocks noChangeShapeType="1"/>
            </p:cNvCxnSpPr>
            <p:nvPr/>
          </p:nvCxnSpPr>
          <p:spPr bwMode="auto">
            <a:xfrm rot="16200000" flipV="1">
              <a:off x="8084212" y="4584093"/>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743" name="Rectangle 141"/>
            <p:cNvSpPr>
              <a:spLocks noChangeArrowheads="1"/>
            </p:cNvSpPr>
            <p:nvPr/>
          </p:nvSpPr>
          <p:spPr bwMode="auto">
            <a:xfrm>
              <a:off x="4229100" y="3532634"/>
              <a:ext cx="4514850" cy="2996754"/>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75" name="Oval 74"/>
          <p:cNvSpPr/>
          <p:nvPr/>
        </p:nvSpPr>
        <p:spPr bwMode="auto">
          <a:xfrm>
            <a:off x="2216150" y="1306513"/>
            <a:ext cx="488950" cy="46831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6" name="TextBox 75"/>
          <p:cNvSpPr txBox="1"/>
          <p:nvPr/>
        </p:nvSpPr>
        <p:spPr bwMode="auto">
          <a:xfrm>
            <a:off x="2301875" y="1293814"/>
            <a:ext cx="341760" cy="461665"/>
          </a:xfrm>
          <a:prstGeom prst="rect">
            <a:avLst/>
          </a:prstGeom>
          <a:noFill/>
        </p:spPr>
        <p:txBody>
          <a:bodyPr wrap="none">
            <a:spAutoFit/>
          </a:bodyPr>
          <a:lstStyle/>
          <a:p>
            <a:pPr>
              <a:defRPr/>
            </a:pPr>
            <a:r>
              <a:rPr lang="en-US" sz="2400" dirty="0"/>
              <a:t>a</a:t>
            </a:r>
          </a:p>
        </p:txBody>
      </p:sp>
      <p:cxnSp>
        <p:nvCxnSpPr>
          <p:cNvPr id="28680" name="Straight Arrow Connector 84"/>
          <p:cNvCxnSpPr>
            <a:cxnSpLocks noChangeShapeType="1"/>
          </p:cNvCxnSpPr>
          <p:nvPr/>
        </p:nvCxnSpPr>
        <p:spPr bwMode="auto">
          <a:xfrm rot="16200000" flipV="1">
            <a:off x="2298700" y="1143000"/>
            <a:ext cx="325438"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8" name="TextBox 77"/>
          <p:cNvSpPr txBox="1"/>
          <p:nvPr/>
        </p:nvSpPr>
        <p:spPr bwMode="auto">
          <a:xfrm>
            <a:off x="3468689" y="2692401"/>
            <a:ext cx="1627187" cy="461963"/>
          </a:xfrm>
          <a:prstGeom prst="rect">
            <a:avLst/>
          </a:prstGeom>
          <a:noFill/>
        </p:spPr>
        <p:txBody>
          <a:bodyPr wrap="none">
            <a:spAutoFit/>
          </a:bodyPr>
          <a:lstStyle/>
          <a:p>
            <a:pPr>
              <a:defRPr/>
            </a:pPr>
            <a:r>
              <a:rPr lang="en-US" sz="2400" dirty="0"/>
              <a:t>{a, d, b, e}</a:t>
            </a:r>
          </a:p>
        </p:txBody>
      </p:sp>
      <p:sp>
        <p:nvSpPr>
          <p:cNvPr id="79" name="Oval 78"/>
          <p:cNvSpPr/>
          <p:nvPr/>
        </p:nvSpPr>
        <p:spPr bwMode="auto">
          <a:xfrm>
            <a:off x="2203450" y="2074863"/>
            <a:ext cx="490538"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0" name="TextBox 79"/>
          <p:cNvSpPr txBox="1"/>
          <p:nvPr/>
        </p:nvSpPr>
        <p:spPr bwMode="auto">
          <a:xfrm>
            <a:off x="2289175" y="2063751"/>
            <a:ext cx="367408" cy="461665"/>
          </a:xfrm>
          <a:prstGeom prst="rect">
            <a:avLst/>
          </a:prstGeom>
          <a:noFill/>
        </p:spPr>
        <p:txBody>
          <a:bodyPr wrap="none">
            <a:spAutoFit/>
          </a:bodyPr>
          <a:lstStyle/>
          <a:p>
            <a:pPr>
              <a:defRPr/>
            </a:pPr>
            <a:r>
              <a:rPr lang="en-US" sz="2400" dirty="0"/>
              <a:t>b</a:t>
            </a:r>
          </a:p>
        </p:txBody>
      </p:sp>
      <p:cxnSp>
        <p:nvCxnSpPr>
          <p:cNvPr id="28684" name="Straight Arrow Connector 104"/>
          <p:cNvCxnSpPr>
            <a:cxnSpLocks noChangeShapeType="1"/>
          </p:cNvCxnSpPr>
          <p:nvPr/>
        </p:nvCxnSpPr>
        <p:spPr bwMode="auto">
          <a:xfrm rot="16200000" flipV="1">
            <a:off x="2287588" y="1912938"/>
            <a:ext cx="3238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2" name="TextBox 81"/>
          <p:cNvSpPr txBox="1"/>
          <p:nvPr/>
        </p:nvSpPr>
        <p:spPr bwMode="auto">
          <a:xfrm>
            <a:off x="3741738" y="1882776"/>
            <a:ext cx="567784" cy="461665"/>
          </a:xfrm>
          <a:prstGeom prst="rect">
            <a:avLst/>
          </a:prstGeom>
          <a:noFill/>
        </p:spPr>
        <p:txBody>
          <a:bodyPr wrap="none">
            <a:spAutoFit/>
          </a:bodyPr>
          <a:lstStyle/>
          <a:p>
            <a:pPr>
              <a:defRPr/>
            </a:pPr>
            <a:r>
              <a:rPr lang="en-US" sz="2400" dirty="0"/>
              <a:t>{c}</a:t>
            </a:r>
          </a:p>
        </p:txBody>
      </p:sp>
      <p:sp>
        <p:nvSpPr>
          <p:cNvPr id="91" name="Oval 90"/>
          <p:cNvSpPr/>
          <p:nvPr/>
        </p:nvSpPr>
        <p:spPr bwMode="auto">
          <a:xfrm>
            <a:off x="3729038" y="133032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3" name="TextBox 102"/>
          <p:cNvSpPr txBox="1"/>
          <p:nvPr/>
        </p:nvSpPr>
        <p:spPr bwMode="auto">
          <a:xfrm>
            <a:off x="3814763" y="1317626"/>
            <a:ext cx="343364" cy="461665"/>
          </a:xfrm>
          <a:prstGeom prst="rect">
            <a:avLst/>
          </a:prstGeom>
          <a:noFill/>
        </p:spPr>
        <p:txBody>
          <a:bodyPr wrap="none">
            <a:spAutoFit/>
          </a:bodyPr>
          <a:lstStyle/>
          <a:p>
            <a:pPr>
              <a:defRPr/>
            </a:pPr>
            <a:r>
              <a:rPr lang="en-US" sz="2400" dirty="0"/>
              <a:t>c</a:t>
            </a:r>
          </a:p>
        </p:txBody>
      </p:sp>
      <p:cxnSp>
        <p:nvCxnSpPr>
          <p:cNvPr id="28688" name="Straight Arrow Connector 109"/>
          <p:cNvCxnSpPr>
            <a:cxnSpLocks noChangeShapeType="1"/>
          </p:cNvCxnSpPr>
          <p:nvPr/>
        </p:nvCxnSpPr>
        <p:spPr bwMode="auto">
          <a:xfrm rot="16200000" flipV="1">
            <a:off x="3812382" y="1167607"/>
            <a:ext cx="3254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6" name="Oval 105"/>
          <p:cNvSpPr/>
          <p:nvPr/>
        </p:nvSpPr>
        <p:spPr bwMode="auto">
          <a:xfrm>
            <a:off x="3030538" y="1930400"/>
            <a:ext cx="488950" cy="4714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8" name="TextBox 107"/>
          <p:cNvSpPr txBox="1"/>
          <p:nvPr/>
        </p:nvSpPr>
        <p:spPr bwMode="auto">
          <a:xfrm>
            <a:off x="3116263" y="1919289"/>
            <a:ext cx="365806" cy="461665"/>
          </a:xfrm>
          <a:prstGeom prst="rect">
            <a:avLst/>
          </a:prstGeom>
          <a:noFill/>
        </p:spPr>
        <p:txBody>
          <a:bodyPr wrap="none">
            <a:spAutoFit/>
          </a:bodyPr>
          <a:lstStyle/>
          <a:p>
            <a:pPr>
              <a:defRPr/>
            </a:pPr>
            <a:r>
              <a:rPr lang="en-US" sz="2400" dirty="0"/>
              <a:t>d</a:t>
            </a:r>
          </a:p>
        </p:txBody>
      </p:sp>
      <p:cxnSp>
        <p:nvCxnSpPr>
          <p:cNvPr id="28691" name="Straight Arrow Connector 114"/>
          <p:cNvCxnSpPr>
            <a:cxnSpLocks noChangeShapeType="1"/>
          </p:cNvCxnSpPr>
          <p:nvPr/>
        </p:nvCxnSpPr>
        <p:spPr bwMode="auto">
          <a:xfrm rot="10800000">
            <a:off x="2674939" y="1677988"/>
            <a:ext cx="377825" cy="3365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3" name="Oval 112"/>
          <p:cNvSpPr/>
          <p:nvPr/>
        </p:nvSpPr>
        <p:spPr bwMode="auto">
          <a:xfrm>
            <a:off x="2819400" y="2684463"/>
            <a:ext cx="490538" cy="46831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4" name="TextBox 113"/>
          <p:cNvSpPr txBox="1"/>
          <p:nvPr/>
        </p:nvSpPr>
        <p:spPr bwMode="auto">
          <a:xfrm>
            <a:off x="2905125" y="2671764"/>
            <a:ext cx="352982" cy="461665"/>
          </a:xfrm>
          <a:prstGeom prst="rect">
            <a:avLst/>
          </a:prstGeom>
          <a:noFill/>
        </p:spPr>
        <p:txBody>
          <a:bodyPr wrap="none">
            <a:spAutoFit/>
          </a:bodyPr>
          <a:lstStyle/>
          <a:p>
            <a:pPr>
              <a:defRPr/>
            </a:pPr>
            <a:r>
              <a:rPr lang="en-US" sz="2400" dirty="0"/>
              <a:t>e</a:t>
            </a:r>
          </a:p>
        </p:txBody>
      </p:sp>
      <p:cxnSp>
        <p:nvCxnSpPr>
          <p:cNvPr id="28694" name="Straight Arrow Connector 119"/>
          <p:cNvCxnSpPr>
            <a:cxnSpLocks noChangeShapeType="1"/>
          </p:cNvCxnSpPr>
          <p:nvPr/>
        </p:nvCxnSpPr>
        <p:spPr bwMode="auto">
          <a:xfrm rot="16200000" flipV="1">
            <a:off x="2631282" y="2464594"/>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9" name="Oval 118"/>
          <p:cNvSpPr/>
          <p:nvPr/>
        </p:nvSpPr>
        <p:spPr bwMode="auto">
          <a:xfrm>
            <a:off x="4579938" y="133032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1" name="TextBox 120"/>
          <p:cNvSpPr txBox="1"/>
          <p:nvPr/>
        </p:nvSpPr>
        <p:spPr bwMode="auto">
          <a:xfrm>
            <a:off x="4665663" y="1317626"/>
            <a:ext cx="341760" cy="461665"/>
          </a:xfrm>
          <a:prstGeom prst="rect">
            <a:avLst/>
          </a:prstGeom>
          <a:noFill/>
        </p:spPr>
        <p:txBody>
          <a:bodyPr wrap="none">
            <a:spAutoFit/>
          </a:bodyPr>
          <a:lstStyle/>
          <a:p>
            <a:pPr>
              <a:defRPr/>
            </a:pPr>
            <a:r>
              <a:rPr lang="en-US" sz="2400" dirty="0"/>
              <a:t>f</a:t>
            </a:r>
          </a:p>
        </p:txBody>
      </p:sp>
      <p:cxnSp>
        <p:nvCxnSpPr>
          <p:cNvPr id="28697" name="Straight Arrow Connector 124"/>
          <p:cNvCxnSpPr>
            <a:cxnSpLocks noChangeShapeType="1"/>
          </p:cNvCxnSpPr>
          <p:nvPr/>
        </p:nvCxnSpPr>
        <p:spPr bwMode="auto">
          <a:xfrm rot="16200000" flipV="1">
            <a:off x="4662489" y="1166814"/>
            <a:ext cx="32543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4" name="TextBox 123"/>
          <p:cNvSpPr txBox="1"/>
          <p:nvPr/>
        </p:nvSpPr>
        <p:spPr bwMode="auto">
          <a:xfrm>
            <a:off x="4540251" y="1908176"/>
            <a:ext cx="566181" cy="461665"/>
          </a:xfrm>
          <a:prstGeom prst="rect">
            <a:avLst/>
          </a:prstGeom>
          <a:noFill/>
        </p:spPr>
        <p:txBody>
          <a:bodyPr wrap="none">
            <a:spAutoFit/>
          </a:bodyPr>
          <a:lstStyle/>
          <a:p>
            <a:pPr>
              <a:defRPr/>
            </a:pPr>
            <a:r>
              <a:rPr lang="en-US" sz="2400" dirty="0"/>
              <a:t>{f}</a:t>
            </a:r>
          </a:p>
        </p:txBody>
      </p:sp>
      <p:sp>
        <p:nvSpPr>
          <p:cNvPr id="126" name="Oval 125"/>
          <p:cNvSpPr/>
          <p:nvPr/>
        </p:nvSpPr>
        <p:spPr bwMode="auto">
          <a:xfrm>
            <a:off x="5416550" y="131762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8" name="TextBox 127"/>
          <p:cNvSpPr txBox="1"/>
          <p:nvPr/>
        </p:nvSpPr>
        <p:spPr bwMode="auto">
          <a:xfrm>
            <a:off x="5502275" y="1306514"/>
            <a:ext cx="348172" cy="461665"/>
          </a:xfrm>
          <a:prstGeom prst="rect">
            <a:avLst/>
          </a:prstGeom>
          <a:noFill/>
        </p:spPr>
        <p:txBody>
          <a:bodyPr wrap="none">
            <a:spAutoFit/>
          </a:bodyPr>
          <a:lstStyle/>
          <a:p>
            <a:pPr>
              <a:defRPr/>
            </a:pPr>
            <a:r>
              <a:rPr lang="en-US" sz="2400" dirty="0"/>
              <a:t>g</a:t>
            </a:r>
          </a:p>
        </p:txBody>
      </p:sp>
      <p:cxnSp>
        <p:nvCxnSpPr>
          <p:cNvPr id="28701" name="Straight Arrow Connector 129"/>
          <p:cNvCxnSpPr>
            <a:cxnSpLocks noChangeShapeType="1"/>
          </p:cNvCxnSpPr>
          <p:nvPr/>
        </p:nvCxnSpPr>
        <p:spPr bwMode="auto">
          <a:xfrm rot="16200000" flipV="1">
            <a:off x="5499894" y="1154906"/>
            <a:ext cx="3238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1" name="TextBox 130"/>
          <p:cNvSpPr txBox="1"/>
          <p:nvPr/>
        </p:nvSpPr>
        <p:spPr bwMode="auto">
          <a:xfrm>
            <a:off x="5378451" y="1897064"/>
            <a:ext cx="572593" cy="461665"/>
          </a:xfrm>
          <a:prstGeom prst="rect">
            <a:avLst/>
          </a:prstGeom>
          <a:noFill/>
        </p:spPr>
        <p:txBody>
          <a:bodyPr wrap="none">
            <a:spAutoFit/>
          </a:bodyPr>
          <a:lstStyle/>
          <a:p>
            <a:pPr>
              <a:defRPr/>
            </a:pPr>
            <a:r>
              <a:rPr lang="en-US" sz="2400" dirty="0"/>
              <a:t>{g}</a:t>
            </a:r>
          </a:p>
        </p:txBody>
      </p:sp>
      <p:sp>
        <p:nvSpPr>
          <p:cNvPr id="133" name="Oval 132"/>
          <p:cNvSpPr/>
          <p:nvPr/>
        </p:nvSpPr>
        <p:spPr bwMode="auto">
          <a:xfrm>
            <a:off x="6330950" y="131762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34" name="TextBox 133"/>
          <p:cNvSpPr txBox="1"/>
          <p:nvPr/>
        </p:nvSpPr>
        <p:spPr bwMode="auto">
          <a:xfrm>
            <a:off x="6416675" y="1306514"/>
            <a:ext cx="362600" cy="461665"/>
          </a:xfrm>
          <a:prstGeom prst="rect">
            <a:avLst/>
          </a:prstGeom>
          <a:noFill/>
        </p:spPr>
        <p:txBody>
          <a:bodyPr wrap="none">
            <a:spAutoFit/>
          </a:bodyPr>
          <a:lstStyle/>
          <a:p>
            <a:pPr>
              <a:defRPr/>
            </a:pPr>
            <a:r>
              <a:rPr lang="en-US" sz="2400" dirty="0"/>
              <a:t>h</a:t>
            </a:r>
          </a:p>
        </p:txBody>
      </p:sp>
      <p:cxnSp>
        <p:nvCxnSpPr>
          <p:cNvPr id="28705" name="Straight Arrow Connector 134"/>
          <p:cNvCxnSpPr>
            <a:cxnSpLocks noChangeShapeType="1"/>
          </p:cNvCxnSpPr>
          <p:nvPr/>
        </p:nvCxnSpPr>
        <p:spPr bwMode="auto">
          <a:xfrm rot="16200000" flipV="1">
            <a:off x="6414294" y="1154906"/>
            <a:ext cx="3238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8" name="TextBox 137"/>
          <p:cNvSpPr txBox="1"/>
          <p:nvPr/>
        </p:nvSpPr>
        <p:spPr bwMode="auto">
          <a:xfrm>
            <a:off x="6221413" y="2697164"/>
            <a:ext cx="849312" cy="460375"/>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39" name="Oval 138"/>
          <p:cNvSpPr/>
          <p:nvPr/>
        </p:nvSpPr>
        <p:spPr bwMode="auto">
          <a:xfrm>
            <a:off x="6353175" y="2103438"/>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41" name="TextBox 140"/>
          <p:cNvSpPr txBox="1"/>
          <p:nvPr/>
        </p:nvSpPr>
        <p:spPr bwMode="auto">
          <a:xfrm>
            <a:off x="6438900" y="2092326"/>
            <a:ext cx="271228" cy="461665"/>
          </a:xfrm>
          <a:prstGeom prst="rect">
            <a:avLst/>
          </a:prstGeom>
          <a:noFill/>
        </p:spPr>
        <p:txBody>
          <a:bodyPr wrap="none">
            <a:spAutoFit/>
          </a:bodyPr>
          <a:lstStyle/>
          <a:p>
            <a:pPr>
              <a:defRPr/>
            </a:pPr>
            <a:r>
              <a:rPr lang="en-US" sz="2400" dirty="0" err="1"/>
              <a:t>i</a:t>
            </a:r>
            <a:endParaRPr lang="en-US" sz="2400" dirty="0"/>
          </a:p>
        </p:txBody>
      </p:sp>
      <p:cxnSp>
        <p:nvCxnSpPr>
          <p:cNvPr id="28709" name="Straight Arrow Connector 139"/>
          <p:cNvCxnSpPr>
            <a:cxnSpLocks noChangeShapeType="1"/>
          </p:cNvCxnSpPr>
          <p:nvPr/>
        </p:nvCxnSpPr>
        <p:spPr bwMode="auto">
          <a:xfrm rot="16200000" flipV="1">
            <a:off x="6436519" y="1940719"/>
            <a:ext cx="3238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710" name="Rectangle 141"/>
          <p:cNvSpPr>
            <a:spLocks noChangeArrowheads="1"/>
          </p:cNvSpPr>
          <p:nvPr/>
        </p:nvSpPr>
        <p:spPr bwMode="auto">
          <a:xfrm>
            <a:off x="2009775" y="860425"/>
            <a:ext cx="5100638" cy="2395538"/>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56" name="Bent Arrow 155"/>
          <p:cNvSpPr/>
          <p:nvPr/>
        </p:nvSpPr>
        <p:spPr bwMode="auto">
          <a:xfrm flipV="1">
            <a:off x="4467225" y="3903664"/>
            <a:ext cx="1111250" cy="896937"/>
          </a:xfrm>
          <a:prstGeom prst="bentArrow">
            <a:avLst>
              <a:gd name="adj1" fmla="val 26282"/>
              <a:gd name="adj2" fmla="val 25000"/>
              <a:gd name="adj3" fmla="val 25000"/>
              <a:gd name="adj4" fmla="val 43750"/>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extLst>
      <p:ext uri="{BB962C8B-B14F-4D97-AF65-F5344CB8AC3E}">
        <p14:creationId xmlns:p14="http://schemas.microsoft.com/office/powerpoint/2010/main" val="2233915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nodeType="afterGroup">
                            <p:stCondLst>
                              <p:cond delay="0"/>
                            </p:stCondLst>
                            <p:childTnLst>
                              <p:par>
                                <p:cTn id="8" presetID="1" presetClass="emph" presetSubtype="2" fill="hold" nodeType="afterEffect">
                                  <p:stCondLst>
                                    <p:cond delay="0"/>
                                  </p:stCondLst>
                                  <p:childTnLst>
                                    <p:animClr clrSpc="rgb" dir="cw">
                                      <p:cBhvr>
                                        <p:cTn id="9" dur="2000" fill="hold"/>
                                        <p:tgtEl>
                                          <p:spTgt spid="91"/>
                                        </p:tgtEl>
                                        <p:attrNameLst>
                                          <p:attrName>fillcolor</p:attrName>
                                        </p:attrNameLst>
                                      </p:cBhvr>
                                      <p:to>
                                        <a:srgbClr val="66CCFF"/>
                                      </p:to>
                                    </p:animClr>
                                    <p:set>
                                      <p:cBhvr>
                                        <p:cTn id="10" dur="2000" fill="hold"/>
                                        <p:tgtEl>
                                          <p:spTgt spid="91"/>
                                        </p:tgtEl>
                                        <p:attrNameLst>
                                          <p:attrName>fill.type</p:attrName>
                                        </p:attrNameLst>
                                      </p:cBhvr>
                                      <p:to>
                                        <p:strVal val="solid"/>
                                      </p:to>
                                    </p:set>
                                    <p:set>
                                      <p:cBhvr>
                                        <p:cTn id="11" dur="2000" fill="hold"/>
                                        <p:tgtEl>
                                          <p:spTgt spid="91"/>
                                        </p:tgtEl>
                                        <p:attrNameLst>
                                          <p:attrName>fill.on</p:attrName>
                                        </p:attrNameLst>
                                      </p:cBhvr>
                                      <p:to>
                                        <p:strVal val="true"/>
                                      </p:to>
                                    </p:set>
                                  </p:childTnLst>
                                </p:cTn>
                              </p:par>
                            </p:childTnLst>
                          </p:cTn>
                        </p:par>
                        <p:par>
                          <p:cTn id="12" fill="hold" nodeType="afterGroup">
                            <p:stCondLst>
                              <p:cond delay="2000"/>
                            </p:stCondLst>
                            <p:childTnLst>
                              <p:par>
                                <p:cTn id="13" presetID="1" presetClass="emph" presetSubtype="2" fill="hold" nodeType="afterEffect">
                                  <p:stCondLst>
                                    <p:cond delay="0"/>
                                  </p:stCondLst>
                                  <p:childTnLst>
                                    <p:animClr clrSpc="rgb" dir="cw">
                                      <p:cBhvr>
                                        <p:cTn id="14" dur="2000" fill="hold"/>
                                        <p:tgtEl>
                                          <p:spTgt spid="119"/>
                                        </p:tgtEl>
                                        <p:attrNameLst>
                                          <p:attrName>fillcolor</p:attrName>
                                        </p:attrNameLst>
                                      </p:cBhvr>
                                      <p:to>
                                        <a:srgbClr val="66CCFF"/>
                                      </p:to>
                                    </p:animClr>
                                    <p:set>
                                      <p:cBhvr>
                                        <p:cTn id="15" dur="2000" fill="hold"/>
                                        <p:tgtEl>
                                          <p:spTgt spid="119"/>
                                        </p:tgtEl>
                                        <p:attrNameLst>
                                          <p:attrName>fill.type</p:attrName>
                                        </p:attrNameLst>
                                      </p:cBhvr>
                                      <p:to>
                                        <p:strVal val="solid"/>
                                      </p:to>
                                    </p:set>
                                    <p:set>
                                      <p:cBhvr>
                                        <p:cTn id="16" dur="2000" fill="hold"/>
                                        <p:tgtEl>
                                          <p:spTgt spid="119"/>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6"/>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862138" y="236538"/>
            <a:ext cx="8191500" cy="627062"/>
          </a:xfrm>
        </p:spPr>
        <p:txBody>
          <a:bodyPr/>
          <a:lstStyle/>
          <a:p>
            <a:r>
              <a:rPr lang="en-US" altLang="en-US" sz="3600" dirty="0" smtClean="0"/>
              <a:t>Detailed Example</a:t>
            </a:r>
          </a:p>
        </p:txBody>
      </p:sp>
      <p:sp>
        <p:nvSpPr>
          <p:cNvPr id="61" name="TextBox 60"/>
          <p:cNvSpPr txBox="1"/>
          <p:nvPr/>
        </p:nvSpPr>
        <p:spPr>
          <a:xfrm>
            <a:off x="3268663" y="3871913"/>
            <a:ext cx="1700212" cy="461962"/>
          </a:xfrm>
          <a:prstGeom prst="rect">
            <a:avLst/>
          </a:prstGeom>
          <a:noFill/>
        </p:spPr>
        <p:txBody>
          <a:bodyPr wrap="none">
            <a:spAutoFit/>
          </a:bodyPr>
          <a:lstStyle/>
          <a:p>
            <a:pPr>
              <a:defRPr/>
            </a:pPr>
            <a:r>
              <a:rPr lang="en-US" sz="2400" dirty="0">
                <a:solidFill>
                  <a:srgbClr val="C00000"/>
                </a:solidFill>
              </a:rPr>
              <a:t>Union(</a:t>
            </a:r>
            <a:r>
              <a:rPr lang="en-US" sz="2400" dirty="0">
                <a:solidFill>
                  <a:schemeClr val="accent6"/>
                </a:solidFill>
              </a:rPr>
              <a:t>c</a:t>
            </a:r>
            <a:r>
              <a:rPr lang="en-US" sz="2400" dirty="0">
                <a:solidFill>
                  <a:srgbClr val="C00000"/>
                </a:solidFill>
              </a:rPr>
              <a:t>, </a:t>
            </a:r>
            <a:r>
              <a:rPr lang="en-US" sz="2400" dirty="0">
                <a:solidFill>
                  <a:schemeClr val="accent6"/>
                </a:solidFill>
              </a:rPr>
              <a:t>a</a:t>
            </a:r>
            <a:r>
              <a:rPr lang="en-US" sz="2400" dirty="0">
                <a:solidFill>
                  <a:srgbClr val="C00000"/>
                </a:solidFill>
              </a:rPr>
              <a:t>)</a:t>
            </a:r>
          </a:p>
        </p:txBody>
      </p:sp>
      <p:grpSp>
        <p:nvGrpSpPr>
          <p:cNvPr id="2" name="Group 148"/>
          <p:cNvGrpSpPr>
            <a:grpSpLocks/>
          </p:cNvGrpSpPr>
          <p:nvPr/>
        </p:nvGrpSpPr>
        <p:grpSpPr bwMode="auto">
          <a:xfrm>
            <a:off x="6662738" y="2497138"/>
            <a:ext cx="3613150" cy="4075112"/>
            <a:chOff x="5138063" y="2496457"/>
            <a:chExt cx="3614056" cy="4076474"/>
          </a:xfrm>
        </p:grpSpPr>
        <p:sp>
          <p:nvSpPr>
            <p:cNvPr id="196" name="Oval 195"/>
            <p:cNvSpPr/>
            <p:nvPr/>
          </p:nvSpPr>
          <p:spPr bwMode="auto">
            <a:xfrm>
              <a:off x="5334962" y="4122600"/>
              <a:ext cx="489073" cy="470057"/>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7" name="TextBox 196"/>
            <p:cNvSpPr txBox="1"/>
            <p:nvPr/>
          </p:nvSpPr>
          <p:spPr bwMode="auto">
            <a:xfrm>
              <a:off x="5420709" y="4111484"/>
              <a:ext cx="341846" cy="461819"/>
            </a:xfrm>
            <a:prstGeom prst="rect">
              <a:avLst/>
            </a:prstGeom>
            <a:noFill/>
          </p:spPr>
          <p:txBody>
            <a:bodyPr wrap="none">
              <a:spAutoFit/>
            </a:bodyPr>
            <a:lstStyle/>
            <a:p>
              <a:pPr>
                <a:defRPr/>
              </a:pPr>
              <a:r>
                <a:rPr lang="en-US" sz="2400" dirty="0"/>
                <a:t>a</a:t>
              </a:r>
            </a:p>
          </p:txBody>
        </p:sp>
        <p:cxnSp>
          <p:nvCxnSpPr>
            <p:cNvPr id="29738" name="Straight Arrow Connector 84"/>
            <p:cNvCxnSpPr>
              <a:cxnSpLocks noChangeShapeType="1"/>
            </p:cNvCxnSpPr>
            <p:nvPr/>
          </p:nvCxnSpPr>
          <p:spPr bwMode="auto">
            <a:xfrm rot="5400000" flipH="1" flipV="1">
              <a:off x="5675089" y="3512461"/>
              <a:ext cx="667657" cy="60959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7" name="TextBox 96"/>
            <p:cNvSpPr txBox="1"/>
            <p:nvPr/>
          </p:nvSpPr>
          <p:spPr bwMode="auto">
            <a:xfrm>
              <a:off x="5158705" y="6025061"/>
              <a:ext cx="2296101" cy="462116"/>
            </a:xfrm>
            <a:prstGeom prst="rect">
              <a:avLst/>
            </a:prstGeom>
            <a:noFill/>
          </p:spPr>
          <p:txBody>
            <a:bodyPr wrap="none">
              <a:spAutoFit/>
            </a:bodyPr>
            <a:lstStyle/>
            <a:p>
              <a:pPr>
                <a:defRPr/>
              </a:pPr>
              <a:r>
                <a:rPr lang="en-US" sz="2400" dirty="0"/>
                <a:t>{a, d, b, e, c, f}</a:t>
              </a:r>
            </a:p>
          </p:txBody>
        </p:sp>
        <p:sp>
          <p:nvSpPr>
            <p:cNvPr id="194" name="Oval 193"/>
            <p:cNvSpPr/>
            <p:nvPr/>
          </p:nvSpPr>
          <p:spPr bwMode="auto">
            <a:xfrm>
              <a:off x="5322259" y="4892795"/>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5" name="TextBox 194"/>
            <p:cNvSpPr txBox="1"/>
            <p:nvPr/>
          </p:nvSpPr>
          <p:spPr bwMode="auto">
            <a:xfrm>
              <a:off x="5408006" y="4880090"/>
              <a:ext cx="367500" cy="461819"/>
            </a:xfrm>
            <a:prstGeom prst="rect">
              <a:avLst/>
            </a:prstGeom>
            <a:noFill/>
          </p:spPr>
          <p:txBody>
            <a:bodyPr wrap="none">
              <a:spAutoFit/>
            </a:bodyPr>
            <a:lstStyle/>
            <a:p>
              <a:pPr>
                <a:defRPr/>
              </a:pPr>
              <a:r>
                <a:rPr lang="en-US" sz="2400" dirty="0"/>
                <a:t>b</a:t>
              </a:r>
            </a:p>
          </p:txBody>
        </p:sp>
        <p:cxnSp>
          <p:nvCxnSpPr>
            <p:cNvPr id="29742" name="Straight Arrow Connector 104"/>
            <p:cNvCxnSpPr>
              <a:cxnSpLocks noChangeShapeType="1"/>
            </p:cNvCxnSpPr>
            <p:nvPr/>
          </p:nvCxnSpPr>
          <p:spPr bwMode="auto">
            <a:xfrm rot="16200000" flipV="1">
              <a:off x="5405540" y="472968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2" name="Oval 191"/>
            <p:cNvSpPr/>
            <p:nvPr/>
          </p:nvSpPr>
          <p:spPr bwMode="auto">
            <a:xfrm>
              <a:off x="6263882" y="3131669"/>
              <a:ext cx="489073" cy="470057"/>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3" name="TextBox 192"/>
            <p:cNvSpPr txBox="1"/>
            <p:nvPr/>
          </p:nvSpPr>
          <p:spPr bwMode="auto">
            <a:xfrm>
              <a:off x="6349629" y="3118965"/>
              <a:ext cx="343450" cy="461819"/>
            </a:xfrm>
            <a:prstGeom prst="rect">
              <a:avLst/>
            </a:prstGeom>
            <a:noFill/>
          </p:spPr>
          <p:txBody>
            <a:bodyPr wrap="none">
              <a:spAutoFit/>
            </a:bodyPr>
            <a:lstStyle/>
            <a:p>
              <a:pPr>
                <a:defRPr/>
              </a:pPr>
              <a:r>
                <a:rPr lang="en-US" sz="2400" dirty="0"/>
                <a:t>c</a:t>
              </a:r>
            </a:p>
          </p:txBody>
        </p:sp>
        <p:cxnSp>
          <p:nvCxnSpPr>
            <p:cNvPr id="29745" name="Straight Arrow Connector 109"/>
            <p:cNvCxnSpPr>
              <a:cxnSpLocks noChangeShapeType="1"/>
            </p:cNvCxnSpPr>
            <p:nvPr/>
          </p:nvCxnSpPr>
          <p:spPr bwMode="auto">
            <a:xfrm rot="16200000" flipV="1">
              <a:off x="6346652" y="2968504"/>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0" name="Oval 189"/>
            <p:cNvSpPr/>
            <p:nvPr/>
          </p:nvSpPr>
          <p:spPr bwMode="auto">
            <a:xfrm>
              <a:off x="6149554" y="4748284"/>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1" name="TextBox 190"/>
            <p:cNvSpPr txBox="1"/>
            <p:nvPr/>
          </p:nvSpPr>
          <p:spPr bwMode="auto">
            <a:xfrm>
              <a:off x="6235300" y="4737168"/>
              <a:ext cx="365898" cy="461819"/>
            </a:xfrm>
            <a:prstGeom prst="rect">
              <a:avLst/>
            </a:prstGeom>
            <a:noFill/>
          </p:spPr>
          <p:txBody>
            <a:bodyPr wrap="none">
              <a:spAutoFit/>
            </a:bodyPr>
            <a:lstStyle/>
            <a:p>
              <a:pPr>
                <a:defRPr/>
              </a:pPr>
              <a:r>
                <a:rPr lang="en-US" sz="2400" dirty="0"/>
                <a:t>d</a:t>
              </a:r>
            </a:p>
          </p:txBody>
        </p:sp>
        <p:cxnSp>
          <p:nvCxnSpPr>
            <p:cNvPr id="29748" name="Straight Arrow Connector 114"/>
            <p:cNvCxnSpPr>
              <a:cxnSpLocks noChangeShapeType="1"/>
            </p:cNvCxnSpPr>
            <p:nvPr/>
          </p:nvCxnSpPr>
          <p:spPr bwMode="auto">
            <a:xfrm rot="10800000">
              <a:off x="5794234" y="4495364"/>
              <a:ext cx="377090" cy="33653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8" name="Oval 187"/>
            <p:cNvSpPr/>
            <p:nvPr/>
          </p:nvSpPr>
          <p:spPr bwMode="auto">
            <a:xfrm>
              <a:off x="5938364" y="5501011"/>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9" name="TextBox 188"/>
            <p:cNvSpPr txBox="1"/>
            <p:nvPr/>
          </p:nvSpPr>
          <p:spPr bwMode="auto">
            <a:xfrm>
              <a:off x="6024110" y="5489894"/>
              <a:ext cx="353071" cy="461819"/>
            </a:xfrm>
            <a:prstGeom prst="rect">
              <a:avLst/>
            </a:prstGeom>
            <a:noFill/>
          </p:spPr>
          <p:txBody>
            <a:bodyPr wrap="none">
              <a:spAutoFit/>
            </a:bodyPr>
            <a:lstStyle/>
            <a:p>
              <a:pPr>
                <a:defRPr/>
              </a:pPr>
              <a:r>
                <a:rPr lang="en-US" sz="2400" dirty="0"/>
                <a:t>e</a:t>
              </a:r>
            </a:p>
          </p:txBody>
        </p:sp>
        <p:cxnSp>
          <p:nvCxnSpPr>
            <p:cNvPr id="29751" name="Straight Arrow Connector 119"/>
            <p:cNvCxnSpPr>
              <a:cxnSpLocks noChangeShapeType="1"/>
            </p:cNvCxnSpPr>
            <p:nvPr/>
          </p:nvCxnSpPr>
          <p:spPr bwMode="auto">
            <a:xfrm rot="16200000" flipV="1">
              <a:off x="5749843" y="5281951"/>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6" name="Oval 185"/>
            <p:cNvSpPr/>
            <p:nvPr/>
          </p:nvSpPr>
          <p:spPr bwMode="auto">
            <a:xfrm>
              <a:off x="6284525" y="3944741"/>
              <a:ext cx="489073" cy="47164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7" name="TextBox 186"/>
            <p:cNvSpPr txBox="1"/>
            <p:nvPr/>
          </p:nvSpPr>
          <p:spPr bwMode="auto">
            <a:xfrm>
              <a:off x="6370272" y="3933624"/>
              <a:ext cx="341846" cy="461819"/>
            </a:xfrm>
            <a:prstGeom prst="rect">
              <a:avLst/>
            </a:prstGeom>
            <a:noFill/>
          </p:spPr>
          <p:txBody>
            <a:bodyPr wrap="none">
              <a:spAutoFit/>
            </a:bodyPr>
            <a:lstStyle/>
            <a:p>
              <a:pPr>
                <a:defRPr/>
              </a:pPr>
              <a:r>
                <a:rPr lang="en-US" sz="2400" dirty="0"/>
                <a:t>f</a:t>
              </a:r>
            </a:p>
          </p:txBody>
        </p:sp>
        <p:cxnSp>
          <p:nvCxnSpPr>
            <p:cNvPr id="29754" name="Straight Arrow Connector 124"/>
            <p:cNvCxnSpPr>
              <a:cxnSpLocks noChangeShapeType="1"/>
            </p:cNvCxnSpPr>
            <p:nvPr/>
          </p:nvCxnSpPr>
          <p:spPr bwMode="auto">
            <a:xfrm rot="16200000" flipV="1">
              <a:off x="6367639" y="378292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 name="Oval 183"/>
            <p:cNvSpPr/>
            <p:nvPr/>
          </p:nvSpPr>
          <p:spPr bwMode="auto">
            <a:xfrm>
              <a:off x="7078474" y="3118965"/>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5" name="TextBox 184"/>
            <p:cNvSpPr txBox="1"/>
            <p:nvPr/>
          </p:nvSpPr>
          <p:spPr bwMode="auto">
            <a:xfrm>
              <a:off x="7164221" y="3107848"/>
              <a:ext cx="348259" cy="461819"/>
            </a:xfrm>
            <a:prstGeom prst="rect">
              <a:avLst/>
            </a:prstGeom>
            <a:noFill/>
          </p:spPr>
          <p:txBody>
            <a:bodyPr wrap="none">
              <a:spAutoFit/>
            </a:bodyPr>
            <a:lstStyle/>
            <a:p>
              <a:pPr>
                <a:defRPr/>
              </a:pPr>
              <a:r>
                <a:rPr lang="en-US" sz="2400" dirty="0"/>
                <a:t>g</a:t>
              </a:r>
            </a:p>
          </p:txBody>
        </p:sp>
        <p:cxnSp>
          <p:nvCxnSpPr>
            <p:cNvPr id="29757" name="Straight Arrow Connector 129"/>
            <p:cNvCxnSpPr>
              <a:cxnSpLocks noChangeShapeType="1"/>
            </p:cNvCxnSpPr>
            <p:nvPr/>
          </p:nvCxnSpPr>
          <p:spPr bwMode="auto">
            <a:xfrm rot="16200000" flipV="1">
              <a:off x="7161739" y="295647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7" name="TextBox 146"/>
            <p:cNvSpPr txBox="1"/>
            <p:nvPr/>
          </p:nvSpPr>
          <p:spPr bwMode="auto">
            <a:xfrm>
              <a:off x="7040365" y="3698596"/>
              <a:ext cx="572737" cy="461819"/>
            </a:xfrm>
            <a:prstGeom prst="rect">
              <a:avLst/>
            </a:prstGeom>
            <a:noFill/>
          </p:spPr>
          <p:txBody>
            <a:bodyPr wrap="none">
              <a:spAutoFit/>
            </a:bodyPr>
            <a:lstStyle/>
            <a:p>
              <a:pPr>
                <a:defRPr/>
              </a:pPr>
              <a:r>
                <a:rPr lang="en-US" sz="2400" dirty="0"/>
                <a:t>{g}</a:t>
              </a:r>
            </a:p>
          </p:txBody>
        </p:sp>
        <p:sp>
          <p:nvSpPr>
            <p:cNvPr id="182" name="Oval 181"/>
            <p:cNvSpPr/>
            <p:nvPr/>
          </p:nvSpPr>
          <p:spPr bwMode="auto">
            <a:xfrm>
              <a:off x="7993104" y="3118965"/>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3" name="TextBox 182"/>
            <p:cNvSpPr txBox="1"/>
            <p:nvPr/>
          </p:nvSpPr>
          <p:spPr bwMode="auto">
            <a:xfrm>
              <a:off x="8078850" y="3107848"/>
              <a:ext cx="362691" cy="461819"/>
            </a:xfrm>
            <a:prstGeom prst="rect">
              <a:avLst/>
            </a:prstGeom>
            <a:noFill/>
          </p:spPr>
          <p:txBody>
            <a:bodyPr wrap="none">
              <a:spAutoFit/>
            </a:bodyPr>
            <a:lstStyle/>
            <a:p>
              <a:pPr>
                <a:defRPr/>
              </a:pPr>
              <a:r>
                <a:rPr lang="en-US" sz="2400" dirty="0"/>
                <a:t>h</a:t>
              </a:r>
            </a:p>
          </p:txBody>
        </p:sp>
        <p:cxnSp>
          <p:nvCxnSpPr>
            <p:cNvPr id="29761" name="Straight Arrow Connector 134"/>
            <p:cNvCxnSpPr>
              <a:cxnSpLocks noChangeShapeType="1"/>
            </p:cNvCxnSpPr>
            <p:nvPr/>
          </p:nvCxnSpPr>
          <p:spPr bwMode="auto">
            <a:xfrm rot="16200000" flipV="1">
              <a:off x="8075964" y="295647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2" name="TextBox 151"/>
            <p:cNvSpPr txBox="1"/>
            <p:nvPr/>
          </p:nvSpPr>
          <p:spPr bwMode="auto">
            <a:xfrm>
              <a:off x="7883538" y="4497376"/>
              <a:ext cx="849526" cy="462116"/>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80" name="Oval 179"/>
            <p:cNvSpPr/>
            <p:nvPr/>
          </p:nvSpPr>
          <p:spPr bwMode="auto">
            <a:xfrm>
              <a:off x="8015334" y="3905040"/>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1" name="TextBox 180"/>
            <p:cNvSpPr txBox="1"/>
            <p:nvPr/>
          </p:nvSpPr>
          <p:spPr bwMode="auto">
            <a:xfrm>
              <a:off x="8101081" y="3893924"/>
              <a:ext cx="271296" cy="461819"/>
            </a:xfrm>
            <a:prstGeom prst="rect">
              <a:avLst/>
            </a:prstGeom>
            <a:noFill/>
          </p:spPr>
          <p:txBody>
            <a:bodyPr wrap="none">
              <a:spAutoFit/>
            </a:bodyPr>
            <a:lstStyle/>
            <a:p>
              <a:pPr>
                <a:defRPr/>
              </a:pPr>
              <a:r>
                <a:rPr lang="en-US" sz="2400" dirty="0" err="1"/>
                <a:t>i</a:t>
              </a:r>
              <a:endParaRPr lang="en-US" sz="2400" dirty="0"/>
            </a:p>
          </p:txBody>
        </p:sp>
        <p:cxnSp>
          <p:nvCxnSpPr>
            <p:cNvPr id="29765" name="Straight Arrow Connector 139"/>
            <p:cNvCxnSpPr>
              <a:cxnSpLocks noChangeShapeType="1"/>
            </p:cNvCxnSpPr>
            <p:nvPr/>
          </p:nvCxnSpPr>
          <p:spPr bwMode="auto">
            <a:xfrm rot="16200000" flipV="1">
              <a:off x="8098729" y="3742282"/>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66" name="Rectangle 141"/>
            <p:cNvSpPr>
              <a:spLocks noChangeArrowheads="1"/>
            </p:cNvSpPr>
            <p:nvPr/>
          </p:nvSpPr>
          <p:spPr bwMode="auto">
            <a:xfrm>
              <a:off x="5138063" y="2496457"/>
              <a:ext cx="3614056" cy="4076474"/>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73" name="Oval 72"/>
          <p:cNvSpPr/>
          <p:nvPr/>
        </p:nvSpPr>
        <p:spPr bwMode="auto">
          <a:xfrm>
            <a:off x="2112963" y="1336676"/>
            <a:ext cx="488950" cy="4683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4" name="TextBox 73"/>
          <p:cNvSpPr txBox="1"/>
          <p:nvPr/>
        </p:nvSpPr>
        <p:spPr bwMode="auto">
          <a:xfrm>
            <a:off x="2198688" y="1323976"/>
            <a:ext cx="341760" cy="461665"/>
          </a:xfrm>
          <a:prstGeom prst="rect">
            <a:avLst/>
          </a:prstGeom>
          <a:noFill/>
        </p:spPr>
        <p:txBody>
          <a:bodyPr wrap="none">
            <a:spAutoFit/>
          </a:bodyPr>
          <a:lstStyle/>
          <a:p>
            <a:pPr>
              <a:defRPr/>
            </a:pPr>
            <a:r>
              <a:rPr lang="en-US" sz="2400" dirty="0"/>
              <a:t>a</a:t>
            </a:r>
          </a:p>
        </p:txBody>
      </p:sp>
      <p:cxnSp>
        <p:nvCxnSpPr>
          <p:cNvPr id="29704" name="Straight Arrow Connector 84"/>
          <p:cNvCxnSpPr>
            <a:cxnSpLocks noChangeShapeType="1"/>
          </p:cNvCxnSpPr>
          <p:nvPr/>
        </p:nvCxnSpPr>
        <p:spPr bwMode="auto">
          <a:xfrm rot="16200000" flipV="1">
            <a:off x="2194720" y="1173957"/>
            <a:ext cx="3254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4" name="TextBox 83"/>
          <p:cNvSpPr txBox="1"/>
          <p:nvPr/>
        </p:nvSpPr>
        <p:spPr bwMode="auto">
          <a:xfrm>
            <a:off x="1936750" y="3238501"/>
            <a:ext cx="1627188" cy="461963"/>
          </a:xfrm>
          <a:prstGeom prst="rect">
            <a:avLst/>
          </a:prstGeom>
          <a:noFill/>
        </p:spPr>
        <p:txBody>
          <a:bodyPr wrap="none">
            <a:spAutoFit/>
          </a:bodyPr>
          <a:lstStyle/>
          <a:p>
            <a:pPr>
              <a:defRPr/>
            </a:pPr>
            <a:r>
              <a:rPr lang="en-US" sz="2400" dirty="0"/>
              <a:t>{a, d, b, e}</a:t>
            </a:r>
          </a:p>
        </p:txBody>
      </p:sp>
      <p:sp>
        <p:nvSpPr>
          <p:cNvPr id="85" name="Oval 84"/>
          <p:cNvSpPr/>
          <p:nvPr/>
        </p:nvSpPr>
        <p:spPr bwMode="auto">
          <a:xfrm>
            <a:off x="2100263" y="2106613"/>
            <a:ext cx="488950" cy="46831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6" name="TextBox 85"/>
          <p:cNvSpPr txBox="1"/>
          <p:nvPr/>
        </p:nvSpPr>
        <p:spPr bwMode="auto">
          <a:xfrm>
            <a:off x="2185988" y="2093914"/>
            <a:ext cx="367408" cy="461665"/>
          </a:xfrm>
          <a:prstGeom prst="rect">
            <a:avLst/>
          </a:prstGeom>
          <a:noFill/>
        </p:spPr>
        <p:txBody>
          <a:bodyPr wrap="none">
            <a:spAutoFit/>
          </a:bodyPr>
          <a:lstStyle/>
          <a:p>
            <a:pPr>
              <a:defRPr/>
            </a:pPr>
            <a:r>
              <a:rPr lang="en-US" sz="2400" dirty="0"/>
              <a:t>b</a:t>
            </a:r>
          </a:p>
        </p:txBody>
      </p:sp>
      <p:cxnSp>
        <p:nvCxnSpPr>
          <p:cNvPr id="29708" name="Straight Arrow Connector 104"/>
          <p:cNvCxnSpPr>
            <a:cxnSpLocks noChangeShapeType="1"/>
          </p:cNvCxnSpPr>
          <p:nvPr/>
        </p:nvCxnSpPr>
        <p:spPr bwMode="auto">
          <a:xfrm rot="16200000" flipV="1">
            <a:off x="2182813" y="1943101"/>
            <a:ext cx="325438"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8" name="TextBox 87"/>
          <p:cNvSpPr txBox="1"/>
          <p:nvPr/>
        </p:nvSpPr>
        <p:spPr bwMode="auto">
          <a:xfrm>
            <a:off x="3738563" y="2671764"/>
            <a:ext cx="901700" cy="460375"/>
          </a:xfrm>
          <a:prstGeom prst="rect">
            <a:avLst/>
          </a:prstGeom>
          <a:noFill/>
        </p:spPr>
        <p:txBody>
          <a:bodyPr wrap="none">
            <a:spAutoFit/>
          </a:bodyPr>
          <a:lstStyle/>
          <a:p>
            <a:pPr>
              <a:defRPr/>
            </a:pPr>
            <a:r>
              <a:rPr lang="en-US" sz="2400" dirty="0"/>
              <a:t>{c, f}</a:t>
            </a:r>
          </a:p>
        </p:txBody>
      </p:sp>
      <p:sp>
        <p:nvSpPr>
          <p:cNvPr id="89" name="Oval 88"/>
          <p:cNvSpPr/>
          <p:nvPr/>
        </p:nvSpPr>
        <p:spPr bwMode="auto">
          <a:xfrm>
            <a:off x="3883025" y="1360488"/>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0" name="TextBox 89"/>
          <p:cNvSpPr txBox="1"/>
          <p:nvPr/>
        </p:nvSpPr>
        <p:spPr bwMode="auto">
          <a:xfrm>
            <a:off x="3968750" y="1347789"/>
            <a:ext cx="343364" cy="461665"/>
          </a:xfrm>
          <a:prstGeom prst="rect">
            <a:avLst/>
          </a:prstGeom>
          <a:noFill/>
        </p:spPr>
        <p:txBody>
          <a:bodyPr wrap="none">
            <a:spAutoFit/>
          </a:bodyPr>
          <a:lstStyle/>
          <a:p>
            <a:pPr>
              <a:defRPr/>
            </a:pPr>
            <a:r>
              <a:rPr lang="en-US" sz="2400" dirty="0"/>
              <a:t>c</a:t>
            </a:r>
          </a:p>
        </p:txBody>
      </p:sp>
      <p:cxnSp>
        <p:nvCxnSpPr>
          <p:cNvPr id="29712" name="Straight Arrow Connector 109"/>
          <p:cNvCxnSpPr>
            <a:cxnSpLocks noChangeShapeType="1"/>
          </p:cNvCxnSpPr>
          <p:nvPr/>
        </p:nvCxnSpPr>
        <p:spPr bwMode="auto">
          <a:xfrm rot="16200000" flipV="1">
            <a:off x="3966369" y="1197769"/>
            <a:ext cx="3238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3" name="Oval 92"/>
          <p:cNvSpPr/>
          <p:nvPr/>
        </p:nvSpPr>
        <p:spPr bwMode="auto">
          <a:xfrm>
            <a:off x="2927350" y="1962150"/>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4" name="TextBox 93"/>
          <p:cNvSpPr txBox="1"/>
          <p:nvPr/>
        </p:nvSpPr>
        <p:spPr bwMode="auto">
          <a:xfrm>
            <a:off x="3013075" y="1949451"/>
            <a:ext cx="365806" cy="461665"/>
          </a:xfrm>
          <a:prstGeom prst="rect">
            <a:avLst/>
          </a:prstGeom>
          <a:noFill/>
        </p:spPr>
        <p:txBody>
          <a:bodyPr wrap="none">
            <a:spAutoFit/>
          </a:bodyPr>
          <a:lstStyle/>
          <a:p>
            <a:pPr>
              <a:defRPr/>
            </a:pPr>
            <a:r>
              <a:rPr lang="en-US" sz="2400" dirty="0"/>
              <a:t>d</a:t>
            </a:r>
          </a:p>
        </p:txBody>
      </p:sp>
      <p:cxnSp>
        <p:nvCxnSpPr>
          <p:cNvPr id="29715" name="Straight Arrow Connector 114"/>
          <p:cNvCxnSpPr>
            <a:cxnSpLocks noChangeShapeType="1"/>
          </p:cNvCxnSpPr>
          <p:nvPr/>
        </p:nvCxnSpPr>
        <p:spPr bwMode="auto">
          <a:xfrm rot="10800000">
            <a:off x="2571751" y="1708150"/>
            <a:ext cx="377825" cy="3365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 name="Oval 97"/>
          <p:cNvSpPr/>
          <p:nvPr/>
        </p:nvSpPr>
        <p:spPr bwMode="auto">
          <a:xfrm>
            <a:off x="2716213" y="271462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1" name="TextBox 100"/>
          <p:cNvSpPr txBox="1"/>
          <p:nvPr/>
        </p:nvSpPr>
        <p:spPr bwMode="auto">
          <a:xfrm>
            <a:off x="2801938" y="2701926"/>
            <a:ext cx="352982" cy="461665"/>
          </a:xfrm>
          <a:prstGeom prst="rect">
            <a:avLst/>
          </a:prstGeom>
          <a:noFill/>
        </p:spPr>
        <p:txBody>
          <a:bodyPr wrap="none">
            <a:spAutoFit/>
          </a:bodyPr>
          <a:lstStyle/>
          <a:p>
            <a:pPr>
              <a:defRPr/>
            </a:pPr>
            <a:r>
              <a:rPr lang="en-US" sz="2400" dirty="0"/>
              <a:t>e</a:t>
            </a:r>
          </a:p>
        </p:txBody>
      </p:sp>
      <p:cxnSp>
        <p:nvCxnSpPr>
          <p:cNvPr id="29718" name="Straight Arrow Connector 119"/>
          <p:cNvCxnSpPr>
            <a:cxnSpLocks noChangeShapeType="1"/>
          </p:cNvCxnSpPr>
          <p:nvPr/>
        </p:nvCxnSpPr>
        <p:spPr bwMode="auto">
          <a:xfrm rot="16200000" flipV="1">
            <a:off x="2528094" y="2494757"/>
            <a:ext cx="285750" cy="271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0" name="Oval 109"/>
          <p:cNvSpPr/>
          <p:nvPr/>
        </p:nvSpPr>
        <p:spPr bwMode="auto">
          <a:xfrm>
            <a:off x="3905250" y="217487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1" name="TextBox 110"/>
          <p:cNvSpPr txBox="1"/>
          <p:nvPr/>
        </p:nvSpPr>
        <p:spPr bwMode="auto">
          <a:xfrm>
            <a:off x="3990975" y="2162176"/>
            <a:ext cx="341760" cy="461665"/>
          </a:xfrm>
          <a:prstGeom prst="rect">
            <a:avLst/>
          </a:prstGeom>
          <a:noFill/>
        </p:spPr>
        <p:txBody>
          <a:bodyPr wrap="none">
            <a:spAutoFit/>
          </a:bodyPr>
          <a:lstStyle/>
          <a:p>
            <a:pPr>
              <a:defRPr/>
            </a:pPr>
            <a:r>
              <a:rPr lang="en-US" sz="2400" dirty="0"/>
              <a:t>f</a:t>
            </a:r>
          </a:p>
        </p:txBody>
      </p:sp>
      <p:cxnSp>
        <p:nvCxnSpPr>
          <p:cNvPr id="29721" name="Straight Arrow Connector 124"/>
          <p:cNvCxnSpPr>
            <a:cxnSpLocks noChangeShapeType="1"/>
          </p:cNvCxnSpPr>
          <p:nvPr/>
        </p:nvCxnSpPr>
        <p:spPr bwMode="auto">
          <a:xfrm rot="16200000" flipV="1">
            <a:off x="3987800" y="2012950"/>
            <a:ext cx="3238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 name="Oval 114"/>
          <p:cNvSpPr/>
          <p:nvPr/>
        </p:nvSpPr>
        <p:spPr bwMode="auto">
          <a:xfrm>
            <a:off x="4699000" y="1347789"/>
            <a:ext cx="488950" cy="47148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7" name="TextBox 116"/>
          <p:cNvSpPr txBox="1"/>
          <p:nvPr/>
        </p:nvSpPr>
        <p:spPr bwMode="auto">
          <a:xfrm>
            <a:off x="4784725" y="1336676"/>
            <a:ext cx="348172" cy="461665"/>
          </a:xfrm>
          <a:prstGeom prst="rect">
            <a:avLst/>
          </a:prstGeom>
          <a:noFill/>
        </p:spPr>
        <p:txBody>
          <a:bodyPr wrap="none">
            <a:spAutoFit/>
          </a:bodyPr>
          <a:lstStyle/>
          <a:p>
            <a:pPr>
              <a:defRPr/>
            </a:pPr>
            <a:r>
              <a:rPr lang="en-US" sz="2400" dirty="0"/>
              <a:t>g</a:t>
            </a:r>
          </a:p>
        </p:txBody>
      </p:sp>
      <p:cxnSp>
        <p:nvCxnSpPr>
          <p:cNvPr id="29724" name="Straight Arrow Connector 129"/>
          <p:cNvCxnSpPr>
            <a:cxnSpLocks noChangeShapeType="1"/>
          </p:cNvCxnSpPr>
          <p:nvPr/>
        </p:nvCxnSpPr>
        <p:spPr bwMode="auto">
          <a:xfrm rot="16200000" flipV="1">
            <a:off x="4781551" y="1185863"/>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 name="TextBox 121"/>
          <p:cNvSpPr txBox="1"/>
          <p:nvPr/>
        </p:nvSpPr>
        <p:spPr bwMode="auto">
          <a:xfrm>
            <a:off x="4660901" y="1927226"/>
            <a:ext cx="572593" cy="461665"/>
          </a:xfrm>
          <a:prstGeom prst="rect">
            <a:avLst/>
          </a:prstGeom>
          <a:noFill/>
        </p:spPr>
        <p:txBody>
          <a:bodyPr wrap="none">
            <a:spAutoFit/>
          </a:bodyPr>
          <a:lstStyle/>
          <a:p>
            <a:pPr>
              <a:defRPr/>
            </a:pPr>
            <a:r>
              <a:rPr lang="en-US" sz="2400" dirty="0"/>
              <a:t>{g}</a:t>
            </a:r>
          </a:p>
        </p:txBody>
      </p:sp>
      <p:sp>
        <p:nvSpPr>
          <p:cNvPr id="125" name="Oval 124"/>
          <p:cNvSpPr/>
          <p:nvPr/>
        </p:nvSpPr>
        <p:spPr bwMode="auto">
          <a:xfrm>
            <a:off x="5613400" y="1347789"/>
            <a:ext cx="488950" cy="47148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7" name="TextBox 126"/>
          <p:cNvSpPr txBox="1"/>
          <p:nvPr/>
        </p:nvSpPr>
        <p:spPr bwMode="auto">
          <a:xfrm>
            <a:off x="5699125" y="1336676"/>
            <a:ext cx="362600" cy="461665"/>
          </a:xfrm>
          <a:prstGeom prst="rect">
            <a:avLst/>
          </a:prstGeom>
          <a:noFill/>
        </p:spPr>
        <p:txBody>
          <a:bodyPr wrap="none">
            <a:spAutoFit/>
          </a:bodyPr>
          <a:lstStyle/>
          <a:p>
            <a:pPr>
              <a:defRPr/>
            </a:pPr>
            <a:r>
              <a:rPr lang="en-US" sz="2400" dirty="0"/>
              <a:t>h</a:t>
            </a:r>
          </a:p>
        </p:txBody>
      </p:sp>
      <p:cxnSp>
        <p:nvCxnSpPr>
          <p:cNvPr id="29728" name="Straight Arrow Connector 134"/>
          <p:cNvCxnSpPr>
            <a:cxnSpLocks noChangeShapeType="1"/>
          </p:cNvCxnSpPr>
          <p:nvPr/>
        </p:nvCxnSpPr>
        <p:spPr bwMode="auto">
          <a:xfrm rot="16200000" flipV="1">
            <a:off x="5695951" y="1185863"/>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 name="TextBox 134"/>
          <p:cNvSpPr txBox="1"/>
          <p:nvPr/>
        </p:nvSpPr>
        <p:spPr bwMode="auto">
          <a:xfrm>
            <a:off x="5503863" y="2727326"/>
            <a:ext cx="849312" cy="461963"/>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37" name="Oval 136"/>
          <p:cNvSpPr/>
          <p:nvPr/>
        </p:nvSpPr>
        <p:spPr bwMode="auto">
          <a:xfrm>
            <a:off x="5635625" y="2133600"/>
            <a:ext cx="488950" cy="4714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40" name="TextBox 139"/>
          <p:cNvSpPr txBox="1"/>
          <p:nvPr/>
        </p:nvSpPr>
        <p:spPr bwMode="auto">
          <a:xfrm>
            <a:off x="5721350" y="2122489"/>
            <a:ext cx="271228" cy="461665"/>
          </a:xfrm>
          <a:prstGeom prst="rect">
            <a:avLst/>
          </a:prstGeom>
          <a:noFill/>
        </p:spPr>
        <p:txBody>
          <a:bodyPr wrap="none">
            <a:spAutoFit/>
          </a:bodyPr>
          <a:lstStyle/>
          <a:p>
            <a:pPr>
              <a:defRPr/>
            </a:pPr>
            <a:r>
              <a:rPr lang="en-US" sz="2400" dirty="0" err="1"/>
              <a:t>i</a:t>
            </a:r>
            <a:endParaRPr lang="en-US" sz="2400" dirty="0"/>
          </a:p>
        </p:txBody>
      </p:sp>
      <p:cxnSp>
        <p:nvCxnSpPr>
          <p:cNvPr id="29732" name="Straight Arrow Connector 139"/>
          <p:cNvCxnSpPr>
            <a:cxnSpLocks noChangeShapeType="1"/>
          </p:cNvCxnSpPr>
          <p:nvPr/>
        </p:nvCxnSpPr>
        <p:spPr bwMode="auto">
          <a:xfrm rot="16200000" flipV="1">
            <a:off x="5718175" y="1971675"/>
            <a:ext cx="325438"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33" name="Rectangle 141"/>
          <p:cNvSpPr>
            <a:spLocks noChangeArrowheads="1"/>
          </p:cNvSpPr>
          <p:nvPr/>
        </p:nvSpPr>
        <p:spPr bwMode="auto">
          <a:xfrm>
            <a:off x="1863725" y="920751"/>
            <a:ext cx="4514850" cy="282416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48" name="Right Arrow 147"/>
          <p:cNvSpPr>
            <a:spLocks noChangeArrowheads="1"/>
          </p:cNvSpPr>
          <p:nvPr/>
        </p:nvSpPr>
        <p:spPr bwMode="auto">
          <a:xfrm>
            <a:off x="5006976" y="3875089"/>
            <a:ext cx="1452563" cy="465137"/>
          </a:xfrm>
          <a:prstGeom prst="rightArrow">
            <a:avLst>
              <a:gd name="adj1" fmla="val 50000"/>
              <a:gd name="adj2" fmla="val 49966"/>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53" name="TextBox 152"/>
          <p:cNvSpPr txBox="1"/>
          <p:nvPr/>
        </p:nvSpPr>
        <p:spPr>
          <a:xfrm>
            <a:off x="1887539" y="4848225"/>
            <a:ext cx="4295775" cy="1200150"/>
          </a:xfrm>
          <a:prstGeom prst="rect">
            <a:avLst/>
          </a:prstGeom>
          <a:solidFill>
            <a:schemeClr val="bg2">
              <a:lumMod val="20000"/>
              <a:lumOff val="80000"/>
            </a:schemeClr>
          </a:solidFill>
          <a:ln>
            <a:solidFill>
              <a:schemeClr val="tx1"/>
            </a:solidFill>
          </a:ln>
        </p:spPr>
        <p:txBody>
          <a:bodyPr>
            <a:spAutoFit/>
          </a:bodyPr>
          <a:lstStyle/>
          <a:p>
            <a:pPr>
              <a:defRPr/>
            </a:pPr>
            <a:r>
              <a:rPr lang="en-US" sz="2400" dirty="0">
                <a:solidFill>
                  <a:srgbClr val="C00000"/>
                </a:solidFill>
              </a:rPr>
              <a:t>Q: </a:t>
            </a:r>
            <a:r>
              <a:rPr lang="en-US" sz="2400" dirty="0"/>
              <a:t>Can we do a better job on this union for </a:t>
            </a:r>
            <a:r>
              <a:rPr lang="en-US" sz="2400" dirty="0">
                <a:solidFill>
                  <a:schemeClr val="accent6"/>
                </a:solidFill>
              </a:rPr>
              <a:t>faster</a:t>
            </a:r>
            <a:r>
              <a:rPr lang="en-US" sz="2400" dirty="0"/>
              <a:t> </a:t>
            </a:r>
            <a:r>
              <a:rPr lang="en-US" sz="2400" dirty="0">
                <a:solidFill>
                  <a:srgbClr val="C00000"/>
                </a:solidFill>
              </a:rPr>
              <a:t>finds</a:t>
            </a:r>
            <a:r>
              <a:rPr lang="en-US" sz="2400" dirty="0"/>
              <a:t> in the future?</a:t>
            </a:r>
          </a:p>
        </p:txBody>
      </p:sp>
    </p:spTree>
    <p:extLst>
      <p:ext uri="{BB962C8B-B14F-4D97-AF65-F5344CB8AC3E}">
        <p14:creationId xmlns:p14="http://schemas.microsoft.com/office/powerpoint/2010/main" val="156619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nodeType="afterGroup">
                            <p:stCondLst>
                              <p:cond delay="0"/>
                            </p:stCondLst>
                            <p:childTnLst>
                              <p:par>
                                <p:cTn id="8" presetID="1" presetClass="emph" presetSubtype="2" fill="hold" nodeType="afterEffect">
                                  <p:stCondLst>
                                    <p:cond delay="0"/>
                                  </p:stCondLst>
                                  <p:childTnLst>
                                    <p:animClr clrSpc="rgb" dir="cw">
                                      <p:cBhvr>
                                        <p:cTn id="9" dur="2000" fill="hold"/>
                                        <p:tgtEl>
                                          <p:spTgt spid="73"/>
                                        </p:tgtEl>
                                        <p:attrNameLst>
                                          <p:attrName>fillcolor</p:attrName>
                                        </p:attrNameLst>
                                      </p:cBhvr>
                                      <p:to>
                                        <a:srgbClr val="66CCFF"/>
                                      </p:to>
                                    </p:animClr>
                                    <p:set>
                                      <p:cBhvr>
                                        <p:cTn id="10" dur="2000" fill="hold"/>
                                        <p:tgtEl>
                                          <p:spTgt spid="73"/>
                                        </p:tgtEl>
                                        <p:attrNameLst>
                                          <p:attrName>fill.type</p:attrName>
                                        </p:attrNameLst>
                                      </p:cBhvr>
                                      <p:to>
                                        <p:strVal val="solid"/>
                                      </p:to>
                                    </p:set>
                                    <p:set>
                                      <p:cBhvr>
                                        <p:cTn id="11" dur="2000" fill="hold"/>
                                        <p:tgtEl>
                                          <p:spTgt spid="73"/>
                                        </p:tgtEl>
                                        <p:attrNameLst>
                                          <p:attrName>fill.on</p:attrName>
                                        </p:attrNameLst>
                                      </p:cBhvr>
                                      <p:to>
                                        <p:strVal val="true"/>
                                      </p:to>
                                    </p:set>
                                  </p:childTnLst>
                                </p:cTn>
                              </p:par>
                            </p:childTnLst>
                          </p:cTn>
                        </p:par>
                        <p:par>
                          <p:cTn id="12" fill="hold" nodeType="afterGroup">
                            <p:stCondLst>
                              <p:cond delay="2000"/>
                            </p:stCondLst>
                            <p:childTnLst>
                              <p:par>
                                <p:cTn id="13" presetID="1" presetClass="emph" presetSubtype="2" fill="hold" nodeType="afterEffect">
                                  <p:stCondLst>
                                    <p:cond delay="0"/>
                                  </p:stCondLst>
                                  <p:childTnLst>
                                    <p:animClr clrSpc="rgb" dir="cw">
                                      <p:cBhvr>
                                        <p:cTn id="14" dur="2000" fill="hold"/>
                                        <p:tgtEl>
                                          <p:spTgt spid="89"/>
                                        </p:tgtEl>
                                        <p:attrNameLst>
                                          <p:attrName>fillcolor</p:attrName>
                                        </p:attrNameLst>
                                      </p:cBhvr>
                                      <p:to>
                                        <a:srgbClr val="66CCFF"/>
                                      </p:to>
                                    </p:animClr>
                                    <p:set>
                                      <p:cBhvr>
                                        <p:cTn id="15" dur="2000" fill="hold"/>
                                        <p:tgtEl>
                                          <p:spTgt spid="89"/>
                                        </p:tgtEl>
                                        <p:attrNameLst>
                                          <p:attrName>fill.type</p:attrName>
                                        </p:attrNameLst>
                                      </p:cBhvr>
                                      <p:to>
                                        <p:strVal val="solid"/>
                                      </p:to>
                                    </p:set>
                                    <p:set>
                                      <p:cBhvr>
                                        <p:cTn id="16" dur="2000" fill="hold"/>
                                        <p:tgtEl>
                                          <p:spTgt spid="89"/>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8" grpId="0" animBg="1"/>
      <p:bldP spid="1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862138" y="236538"/>
            <a:ext cx="8191500" cy="627062"/>
          </a:xfrm>
        </p:spPr>
        <p:txBody>
          <a:bodyPr/>
          <a:lstStyle/>
          <a:p>
            <a:r>
              <a:rPr lang="en-US" altLang="en-US" sz="3600" dirty="0" smtClean="0"/>
              <a:t>Implementation of Find &amp; Union</a:t>
            </a:r>
          </a:p>
        </p:txBody>
      </p:sp>
      <p:sp>
        <p:nvSpPr>
          <p:cNvPr id="92" name="Rectangle 5"/>
          <p:cNvSpPr>
            <a:spLocks noChangeArrowheads="1"/>
          </p:cNvSpPr>
          <p:nvPr/>
        </p:nvSpPr>
        <p:spPr bwMode="auto">
          <a:xfrm>
            <a:off x="2022476" y="1096963"/>
            <a:ext cx="3781425" cy="2976562"/>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9</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Joins two sets */</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Union(</a:t>
            </a:r>
            <a:r>
              <a:rPr lang="en-US" b="1" dirty="0" err="1">
                <a:solidFill>
                  <a:srgbClr val="CC3300"/>
                </a:solidFill>
                <a:latin typeface="Courier New" pitchFamily="49" charset="0"/>
              </a:rPr>
              <a:t>int</a:t>
            </a:r>
            <a:r>
              <a:rPr lang="en-US" b="1" dirty="0">
                <a:solidFill>
                  <a:srgbClr val="CC3300"/>
                </a:solidFill>
                <a:latin typeface="Courier New" pitchFamily="49" charset="0"/>
              </a:rPr>
              <a:t> x, </a:t>
            </a:r>
            <a:r>
              <a:rPr lang="en-US" b="1" dirty="0" err="1">
                <a:solidFill>
                  <a:srgbClr val="CC3300"/>
                </a:solidFill>
                <a:latin typeface="Courier New" pitchFamily="49" charset="0"/>
              </a:rPr>
              <a:t>int</a:t>
            </a:r>
            <a:r>
              <a:rPr lang="en-US" b="1" dirty="0">
                <a:solidFill>
                  <a:srgbClr val="CC3300"/>
                </a:solidFill>
                <a:latin typeface="Courier New" pitchFamily="49" charset="0"/>
              </a:rPr>
              <a:t> y){</a:t>
            </a:r>
          </a:p>
          <a:p>
            <a:pPr eaLnBrk="1" hangingPunct="1">
              <a:defRPr/>
            </a:pPr>
            <a:r>
              <a:rPr lang="en-US" b="1" dirty="0">
                <a:latin typeface="Courier New" pitchFamily="49" charset="0"/>
              </a:rPr>
              <a:t>  assert(up[x] &lt; 0);</a:t>
            </a:r>
          </a:p>
          <a:p>
            <a:pPr eaLnBrk="1" hangingPunct="1">
              <a:defRPr/>
            </a:pPr>
            <a:r>
              <a:rPr lang="en-US" b="1" dirty="0">
                <a:latin typeface="Courier New" pitchFamily="49" charset="0"/>
              </a:rPr>
              <a:t>  </a:t>
            </a:r>
            <a:r>
              <a:rPr lang="en-US" b="1" dirty="0" err="1">
                <a:latin typeface="Courier New" pitchFamily="49" charset="0"/>
              </a:rPr>
              <a:t>assett</a:t>
            </a:r>
            <a:r>
              <a:rPr lang="en-US" b="1" dirty="0">
                <a:latin typeface="Courier New" pitchFamily="49" charset="0"/>
              </a:rPr>
              <a:t>(up[y] &lt; 0);</a:t>
            </a:r>
          </a:p>
          <a:p>
            <a:pPr eaLnBrk="1" hangingPunct="1">
              <a:defRPr/>
            </a:pPr>
            <a:endParaRPr lang="en-US" b="1" dirty="0">
              <a:latin typeface="Courier New" pitchFamily="49" charset="0"/>
            </a:endParaRPr>
          </a:p>
          <a:p>
            <a:pPr eaLnBrk="1" hangingPunct="1">
              <a:defRPr/>
            </a:pPr>
            <a:r>
              <a:rPr lang="en-US" b="1" dirty="0">
                <a:latin typeface="Courier New" pitchFamily="49" charset="0"/>
              </a:rPr>
              <a:t>  up[y] = x;</a:t>
            </a:r>
          </a:p>
          <a:p>
            <a:pPr eaLnBrk="1" hangingPunct="1">
              <a:defRPr/>
            </a:pPr>
            <a:r>
              <a:rPr lang="en-US" b="1" dirty="0">
                <a:solidFill>
                  <a:srgbClr val="CC3300"/>
                </a:solidFill>
                <a:latin typeface="Courier New" pitchFamily="49" charset="0"/>
              </a:rPr>
              <a:t>} /* end-Union */</a:t>
            </a:r>
          </a:p>
        </p:txBody>
      </p:sp>
      <p:grpSp>
        <p:nvGrpSpPr>
          <p:cNvPr id="2" name="Group 114"/>
          <p:cNvGrpSpPr>
            <a:grpSpLocks/>
          </p:cNvGrpSpPr>
          <p:nvPr/>
        </p:nvGrpSpPr>
        <p:grpSpPr bwMode="auto">
          <a:xfrm>
            <a:off x="6069013" y="1062039"/>
            <a:ext cx="4227512" cy="3551237"/>
            <a:chOff x="4544301" y="1061740"/>
            <a:chExt cx="4228408" cy="3550775"/>
          </a:xfrm>
        </p:grpSpPr>
        <p:sp>
          <p:nvSpPr>
            <p:cNvPr id="46" name="Rectangle 5"/>
            <p:cNvSpPr>
              <a:spLocks noChangeArrowheads="1"/>
            </p:cNvSpPr>
            <p:nvPr/>
          </p:nvSpPr>
          <p:spPr bwMode="auto">
            <a:xfrm>
              <a:off x="4826936" y="1061740"/>
              <a:ext cx="3782226" cy="3001571"/>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9</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Returns </a:t>
              </a:r>
              <a:r>
                <a:rPr lang="en-US" b="1" dirty="0" err="1">
                  <a:solidFill>
                    <a:schemeClr val="accent6"/>
                  </a:solidFill>
                  <a:latin typeface="Courier New" pitchFamily="49" charset="0"/>
                </a:rPr>
                <a:t>setid</a:t>
              </a:r>
              <a:r>
                <a:rPr lang="en-US" b="1" dirty="0">
                  <a:solidFill>
                    <a:schemeClr val="accent6"/>
                  </a:solidFill>
                  <a:latin typeface="Courier New" pitchFamily="49" charset="0"/>
                </a:rPr>
                <a:t> of “x”*/</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Find(</a:t>
              </a:r>
              <a:r>
                <a:rPr lang="en-US" b="1" dirty="0" err="1">
                  <a:solidFill>
                    <a:srgbClr val="CC3300"/>
                  </a:solidFill>
                  <a:latin typeface="Courier New" pitchFamily="49" charset="0"/>
                </a:rPr>
                <a:t>int</a:t>
              </a:r>
              <a:r>
                <a:rPr lang="en-US" b="1" dirty="0">
                  <a:solidFill>
                    <a:srgbClr val="CC3300"/>
                  </a:solidFill>
                  <a:latin typeface="Courier New" pitchFamily="49" charset="0"/>
                </a:rPr>
                <a:t> x){</a:t>
              </a:r>
            </a:p>
            <a:p>
              <a:pPr eaLnBrk="1" hangingPunct="1">
                <a:defRPr/>
              </a:pPr>
              <a:r>
                <a:rPr lang="en-US" b="1" dirty="0">
                  <a:latin typeface="Courier New" pitchFamily="49" charset="0"/>
                </a:rPr>
                <a:t>  if (up[x] &lt; 0)</a:t>
              </a:r>
            </a:p>
            <a:p>
              <a:pPr eaLnBrk="1" hangingPunct="1">
                <a:defRPr/>
              </a:pPr>
              <a:r>
                <a:rPr lang="en-US" b="1" dirty="0">
                  <a:latin typeface="Courier New" pitchFamily="49" charset="0"/>
                </a:rPr>
                <a:t>    return x;</a:t>
              </a:r>
            </a:p>
            <a:p>
              <a:pPr eaLnBrk="1" hangingPunct="1">
                <a:defRPr/>
              </a:pPr>
              <a:endParaRPr lang="en-US" b="1" dirty="0">
                <a:latin typeface="Courier New" pitchFamily="49" charset="0"/>
              </a:endParaRPr>
            </a:p>
            <a:p>
              <a:pPr eaLnBrk="1" hangingPunct="1">
                <a:defRPr/>
              </a:pPr>
              <a:r>
                <a:rPr lang="en-US" b="1" dirty="0">
                  <a:latin typeface="Courier New" pitchFamily="49" charset="0"/>
                </a:rPr>
                <a:t>  return </a:t>
              </a:r>
              <a:r>
                <a:rPr lang="en-US" b="1" dirty="0">
                  <a:solidFill>
                    <a:srgbClr val="C00000"/>
                  </a:solidFill>
                  <a:latin typeface="Courier New" pitchFamily="49" charset="0"/>
                </a:rPr>
                <a:t>Find</a:t>
              </a:r>
              <a:r>
                <a:rPr lang="en-US" b="1" dirty="0">
                  <a:latin typeface="Courier New" pitchFamily="49" charset="0"/>
                </a:rPr>
                <a:t>(</a:t>
              </a:r>
              <a:r>
                <a:rPr lang="en-US" b="1" dirty="0">
                  <a:solidFill>
                    <a:srgbClr val="00B0F0"/>
                  </a:solidFill>
                  <a:latin typeface="Courier New" pitchFamily="49" charset="0"/>
                </a:rPr>
                <a:t>up[x]</a:t>
              </a:r>
              <a:r>
                <a:rPr lang="en-US" b="1" dirty="0">
                  <a:latin typeface="Courier New" pitchFamily="49" charset="0"/>
                </a:rPr>
                <a:t>);</a:t>
              </a:r>
            </a:p>
            <a:p>
              <a:pPr eaLnBrk="1" hangingPunct="1">
                <a:defRPr/>
              </a:pPr>
              <a:r>
                <a:rPr lang="en-US" b="1" dirty="0">
                  <a:solidFill>
                    <a:srgbClr val="CC3300"/>
                  </a:solidFill>
                  <a:latin typeface="Courier New" pitchFamily="49" charset="0"/>
                </a:rPr>
                <a:t>} /* end-Find */</a:t>
              </a:r>
            </a:p>
          </p:txBody>
        </p:sp>
        <p:sp>
          <p:nvSpPr>
            <p:cNvPr id="95" name="TextBox 94"/>
            <p:cNvSpPr txBox="1"/>
            <p:nvPr/>
          </p:nvSpPr>
          <p:spPr>
            <a:xfrm>
              <a:off x="4544301" y="4150613"/>
              <a:ext cx="2095944" cy="461902"/>
            </a:xfrm>
            <a:prstGeom prst="rect">
              <a:avLst/>
            </a:prstGeom>
            <a:noFill/>
          </p:spPr>
          <p:txBody>
            <a:bodyPr wrap="none">
              <a:spAutoFit/>
            </a:bodyPr>
            <a:lstStyle/>
            <a:p>
              <a:pPr>
                <a:defRPr/>
              </a:pPr>
              <a:r>
                <a:rPr lang="en-US" sz="2400" dirty="0">
                  <a:solidFill>
                    <a:schemeClr val="accent6"/>
                  </a:solidFill>
                </a:rPr>
                <a:t>Running time:</a:t>
              </a:r>
            </a:p>
          </p:txBody>
        </p:sp>
        <p:sp>
          <p:nvSpPr>
            <p:cNvPr id="98" name="TextBox 97"/>
            <p:cNvSpPr txBox="1"/>
            <p:nvPr/>
          </p:nvSpPr>
          <p:spPr>
            <a:xfrm>
              <a:off x="6530684" y="4150613"/>
              <a:ext cx="2242025" cy="461902"/>
            </a:xfrm>
            <a:prstGeom prst="rect">
              <a:avLst/>
            </a:prstGeom>
            <a:noFill/>
          </p:spPr>
          <p:txBody>
            <a:bodyPr wrap="none">
              <a:spAutoFit/>
            </a:bodyPr>
            <a:lstStyle/>
            <a:p>
              <a:pPr>
                <a:defRPr/>
              </a:pPr>
              <a:r>
                <a:rPr lang="en-US" sz="2400" dirty="0">
                  <a:solidFill>
                    <a:srgbClr val="C00000"/>
                  </a:solidFill>
                </a:rPr>
                <a:t>O(</a:t>
              </a:r>
              <a:r>
                <a:rPr lang="en-US" sz="2400" dirty="0" err="1">
                  <a:solidFill>
                    <a:srgbClr val="C00000"/>
                  </a:solidFill>
                </a:rPr>
                <a:t>MaxHeight</a:t>
              </a:r>
              <a:r>
                <a:rPr lang="en-US" sz="2400" dirty="0">
                  <a:solidFill>
                    <a:srgbClr val="C00000"/>
                  </a:solidFill>
                </a:rPr>
                <a:t>)</a:t>
              </a:r>
            </a:p>
          </p:txBody>
        </p:sp>
      </p:grpSp>
      <p:sp>
        <p:nvSpPr>
          <p:cNvPr id="99" name="TextBox 98"/>
          <p:cNvSpPr txBox="1"/>
          <p:nvPr/>
        </p:nvSpPr>
        <p:spPr>
          <a:xfrm>
            <a:off x="2403475" y="4149726"/>
            <a:ext cx="2095500" cy="461963"/>
          </a:xfrm>
          <a:prstGeom prst="rect">
            <a:avLst/>
          </a:prstGeom>
          <a:noFill/>
        </p:spPr>
        <p:txBody>
          <a:bodyPr wrap="none">
            <a:spAutoFit/>
          </a:bodyPr>
          <a:lstStyle/>
          <a:p>
            <a:pPr>
              <a:defRPr/>
            </a:pPr>
            <a:r>
              <a:rPr lang="en-US" sz="2400" dirty="0">
                <a:solidFill>
                  <a:schemeClr val="accent6"/>
                </a:solidFill>
              </a:rPr>
              <a:t>Running time:</a:t>
            </a:r>
          </a:p>
        </p:txBody>
      </p:sp>
      <p:sp>
        <p:nvSpPr>
          <p:cNvPr id="102" name="TextBox 101"/>
          <p:cNvSpPr txBox="1"/>
          <p:nvPr/>
        </p:nvSpPr>
        <p:spPr>
          <a:xfrm>
            <a:off x="4397376" y="4149726"/>
            <a:ext cx="792163" cy="461963"/>
          </a:xfrm>
          <a:prstGeom prst="rect">
            <a:avLst/>
          </a:prstGeom>
          <a:noFill/>
        </p:spPr>
        <p:txBody>
          <a:bodyPr wrap="none">
            <a:spAutoFit/>
          </a:bodyPr>
          <a:lstStyle/>
          <a:p>
            <a:pPr>
              <a:defRPr/>
            </a:pPr>
            <a:r>
              <a:rPr lang="en-US" sz="2400" dirty="0">
                <a:solidFill>
                  <a:srgbClr val="C00000"/>
                </a:solidFill>
              </a:rPr>
              <a:t>O(1)</a:t>
            </a:r>
          </a:p>
        </p:txBody>
      </p:sp>
      <p:sp>
        <p:nvSpPr>
          <p:cNvPr id="111" name="TextBox 110"/>
          <p:cNvSpPr txBox="1"/>
          <p:nvPr/>
        </p:nvSpPr>
        <p:spPr>
          <a:xfrm>
            <a:off x="5080001" y="4699000"/>
            <a:ext cx="5356225" cy="1201738"/>
          </a:xfrm>
          <a:prstGeom prst="rect">
            <a:avLst/>
          </a:prstGeom>
          <a:noFill/>
        </p:spPr>
        <p:txBody>
          <a:bodyPr>
            <a:spAutoFit/>
          </a:bodyPr>
          <a:lstStyle/>
          <a:p>
            <a:pPr>
              <a:defRPr/>
            </a:pPr>
            <a:r>
              <a:rPr lang="en-US" sz="2400" dirty="0"/>
              <a:t>Height depends on previous unions</a:t>
            </a:r>
          </a:p>
          <a:p>
            <a:pPr>
              <a:defRPr/>
            </a:pPr>
            <a:r>
              <a:rPr lang="en-US" sz="2400" dirty="0">
                <a:solidFill>
                  <a:schemeClr val="accent6"/>
                </a:solidFill>
              </a:rPr>
              <a:t>Best Case: </a:t>
            </a:r>
            <a:r>
              <a:rPr lang="en-US" sz="2400" dirty="0"/>
              <a:t>1-2, 1-4, 1-5, … - </a:t>
            </a:r>
            <a:r>
              <a:rPr lang="en-US" sz="2400" dirty="0">
                <a:solidFill>
                  <a:schemeClr val="accent6"/>
                </a:solidFill>
              </a:rPr>
              <a:t>O(1)</a:t>
            </a:r>
          </a:p>
          <a:p>
            <a:pPr>
              <a:defRPr/>
            </a:pPr>
            <a:r>
              <a:rPr lang="en-US" sz="2400" dirty="0">
                <a:solidFill>
                  <a:schemeClr val="accent6"/>
                </a:solidFill>
              </a:rPr>
              <a:t>Worst Case: </a:t>
            </a:r>
            <a:r>
              <a:rPr lang="en-US" sz="2400" dirty="0"/>
              <a:t>2-1, 3-2, 4-3, … - </a:t>
            </a:r>
            <a:r>
              <a:rPr lang="en-US" sz="2400" dirty="0">
                <a:solidFill>
                  <a:schemeClr val="accent6"/>
                </a:solidFill>
              </a:rPr>
              <a:t>O(N)</a:t>
            </a:r>
          </a:p>
        </p:txBody>
      </p:sp>
      <p:sp>
        <p:nvSpPr>
          <p:cNvPr id="119" name="TextBox 118"/>
          <p:cNvSpPr txBox="1"/>
          <p:nvPr/>
        </p:nvSpPr>
        <p:spPr>
          <a:xfrm>
            <a:off x="6240463" y="6008688"/>
            <a:ext cx="3541712" cy="461962"/>
          </a:xfrm>
          <a:prstGeom prst="rect">
            <a:avLst/>
          </a:prstGeom>
          <a:solidFill>
            <a:schemeClr val="bg2">
              <a:lumMod val="20000"/>
              <a:lumOff val="80000"/>
            </a:schemeClr>
          </a:solidFill>
          <a:ln>
            <a:solidFill>
              <a:schemeClr val="tx1"/>
            </a:solidFill>
          </a:ln>
        </p:spPr>
        <p:txBody>
          <a:bodyPr>
            <a:spAutoFit/>
          </a:bodyPr>
          <a:lstStyle/>
          <a:p>
            <a:pPr>
              <a:defRPr/>
            </a:pPr>
            <a:r>
              <a:rPr lang="en-US" sz="2400" dirty="0">
                <a:solidFill>
                  <a:srgbClr val="C00000"/>
                </a:solidFill>
              </a:rPr>
              <a:t>Q: </a:t>
            </a:r>
            <a:r>
              <a:rPr lang="en-US" sz="2400" dirty="0"/>
              <a:t>Can we do a better?</a:t>
            </a:r>
          </a:p>
        </p:txBody>
      </p:sp>
    </p:spTree>
    <p:extLst>
      <p:ext uri="{BB962C8B-B14F-4D97-AF65-F5344CB8AC3E}">
        <p14:creationId xmlns:p14="http://schemas.microsoft.com/office/powerpoint/2010/main" val="7544916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905000" y="177801"/>
            <a:ext cx="8191500" cy="627063"/>
          </a:xfrm>
        </p:spPr>
        <p:txBody>
          <a:bodyPr/>
          <a:lstStyle/>
          <a:p>
            <a:r>
              <a:rPr lang="en-US" altLang="en-US" sz="3600" dirty="0" smtClean="0"/>
              <a:t>Let’s look back at our example</a:t>
            </a:r>
          </a:p>
        </p:txBody>
      </p:sp>
      <p:sp>
        <p:nvSpPr>
          <p:cNvPr id="61" name="TextBox 60"/>
          <p:cNvSpPr txBox="1"/>
          <p:nvPr/>
        </p:nvSpPr>
        <p:spPr>
          <a:xfrm>
            <a:off x="3268663" y="3871913"/>
            <a:ext cx="1700212" cy="461962"/>
          </a:xfrm>
          <a:prstGeom prst="rect">
            <a:avLst/>
          </a:prstGeom>
          <a:noFill/>
        </p:spPr>
        <p:txBody>
          <a:bodyPr wrap="none">
            <a:spAutoFit/>
          </a:bodyPr>
          <a:lstStyle/>
          <a:p>
            <a:pPr>
              <a:defRPr/>
            </a:pPr>
            <a:r>
              <a:rPr lang="en-US" sz="2400" dirty="0">
                <a:solidFill>
                  <a:srgbClr val="C00000"/>
                </a:solidFill>
              </a:rPr>
              <a:t>Union(</a:t>
            </a:r>
            <a:r>
              <a:rPr lang="en-US" sz="2400" dirty="0">
                <a:solidFill>
                  <a:schemeClr val="accent6"/>
                </a:solidFill>
              </a:rPr>
              <a:t>c</a:t>
            </a:r>
            <a:r>
              <a:rPr lang="en-US" sz="2400" dirty="0">
                <a:solidFill>
                  <a:srgbClr val="C00000"/>
                </a:solidFill>
              </a:rPr>
              <a:t>, </a:t>
            </a:r>
            <a:r>
              <a:rPr lang="en-US" sz="2400" dirty="0">
                <a:solidFill>
                  <a:schemeClr val="accent6"/>
                </a:solidFill>
              </a:rPr>
              <a:t>a</a:t>
            </a:r>
            <a:r>
              <a:rPr lang="en-US" sz="2400" dirty="0">
                <a:solidFill>
                  <a:srgbClr val="C00000"/>
                </a:solidFill>
              </a:rPr>
              <a:t>)</a:t>
            </a:r>
          </a:p>
        </p:txBody>
      </p:sp>
      <p:grpSp>
        <p:nvGrpSpPr>
          <p:cNvPr id="2" name="Group 148"/>
          <p:cNvGrpSpPr>
            <a:grpSpLocks/>
          </p:cNvGrpSpPr>
          <p:nvPr/>
        </p:nvGrpSpPr>
        <p:grpSpPr bwMode="auto">
          <a:xfrm>
            <a:off x="6662738" y="2497138"/>
            <a:ext cx="3613150" cy="4075112"/>
            <a:chOff x="5138063" y="2496457"/>
            <a:chExt cx="3614056" cy="4076474"/>
          </a:xfrm>
        </p:grpSpPr>
        <p:sp>
          <p:nvSpPr>
            <p:cNvPr id="196" name="Oval 195"/>
            <p:cNvSpPr/>
            <p:nvPr/>
          </p:nvSpPr>
          <p:spPr bwMode="auto">
            <a:xfrm>
              <a:off x="5334962" y="4122600"/>
              <a:ext cx="489073" cy="470057"/>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7" name="TextBox 196"/>
            <p:cNvSpPr txBox="1"/>
            <p:nvPr/>
          </p:nvSpPr>
          <p:spPr bwMode="auto">
            <a:xfrm>
              <a:off x="5420709" y="4111484"/>
              <a:ext cx="341846" cy="461819"/>
            </a:xfrm>
            <a:prstGeom prst="rect">
              <a:avLst/>
            </a:prstGeom>
            <a:noFill/>
          </p:spPr>
          <p:txBody>
            <a:bodyPr wrap="none">
              <a:spAutoFit/>
            </a:bodyPr>
            <a:lstStyle/>
            <a:p>
              <a:pPr>
                <a:defRPr/>
              </a:pPr>
              <a:r>
                <a:rPr lang="en-US" sz="2400" dirty="0"/>
                <a:t>a</a:t>
              </a:r>
            </a:p>
          </p:txBody>
        </p:sp>
        <p:cxnSp>
          <p:nvCxnSpPr>
            <p:cNvPr id="31786" name="Straight Arrow Connector 84"/>
            <p:cNvCxnSpPr>
              <a:cxnSpLocks noChangeShapeType="1"/>
            </p:cNvCxnSpPr>
            <p:nvPr/>
          </p:nvCxnSpPr>
          <p:spPr bwMode="auto">
            <a:xfrm rot="5400000" flipH="1" flipV="1">
              <a:off x="5675089" y="3512461"/>
              <a:ext cx="667657" cy="60959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7" name="TextBox 96"/>
            <p:cNvSpPr txBox="1"/>
            <p:nvPr/>
          </p:nvSpPr>
          <p:spPr bwMode="auto">
            <a:xfrm>
              <a:off x="5158705" y="6025061"/>
              <a:ext cx="2296101" cy="462116"/>
            </a:xfrm>
            <a:prstGeom prst="rect">
              <a:avLst/>
            </a:prstGeom>
            <a:noFill/>
          </p:spPr>
          <p:txBody>
            <a:bodyPr wrap="none">
              <a:spAutoFit/>
            </a:bodyPr>
            <a:lstStyle/>
            <a:p>
              <a:pPr>
                <a:defRPr/>
              </a:pPr>
              <a:r>
                <a:rPr lang="en-US" sz="2400" dirty="0"/>
                <a:t>{a, d, b, e, c, f}</a:t>
              </a:r>
            </a:p>
          </p:txBody>
        </p:sp>
        <p:sp>
          <p:nvSpPr>
            <p:cNvPr id="194" name="Oval 193"/>
            <p:cNvSpPr/>
            <p:nvPr/>
          </p:nvSpPr>
          <p:spPr bwMode="auto">
            <a:xfrm>
              <a:off x="5322259" y="4892795"/>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5" name="TextBox 194"/>
            <p:cNvSpPr txBox="1"/>
            <p:nvPr/>
          </p:nvSpPr>
          <p:spPr bwMode="auto">
            <a:xfrm>
              <a:off x="5408006" y="4880090"/>
              <a:ext cx="367500" cy="461819"/>
            </a:xfrm>
            <a:prstGeom prst="rect">
              <a:avLst/>
            </a:prstGeom>
            <a:noFill/>
          </p:spPr>
          <p:txBody>
            <a:bodyPr wrap="none">
              <a:spAutoFit/>
            </a:bodyPr>
            <a:lstStyle/>
            <a:p>
              <a:pPr>
                <a:defRPr/>
              </a:pPr>
              <a:r>
                <a:rPr lang="en-US" sz="2400" dirty="0"/>
                <a:t>b</a:t>
              </a:r>
            </a:p>
          </p:txBody>
        </p:sp>
        <p:cxnSp>
          <p:nvCxnSpPr>
            <p:cNvPr id="31790" name="Straight Arrow Connector 104"/>
            <p:cNvCxnSpPr>
              <a:cxnSpLocks noChangeShapeType="1"/>
            </p:cNvCxnSpPr>
            <p:nvPr/>
          </p:nvCxnSpPr>
          <p:spPr bwMode="auto">
            <a:xfrm rot="16200000" flipV="1">
              <a:off x="5405540" y="472968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2" name="Oval 191"/>
            <p:cNvSpPr/>
            <p:nvPr/>
          </p:nvSpPr>
          <p:spPr bwMode="auto">
            <a:xfrm>
              <a:off x="6263882" y="3131669"/>
              <a:ext cx="489073" cy="470057"/>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3" name="TextBox 192"/>
            <p:cNvSpPr txBox="1"/>
            <p:nvPr/>
          </p:nvSpPr>
          <p:spPr bwMode="auto">
            <a:xfrm>
              <a:off x="6349629" y="3118965"/>
              <a:ext cx="343450" cy="461819"/>
            </a:xfrm>
            <a:prstGeom prst="rect">
              <a:avLst/>
            </a:prstGeom>
            <a:noFill/>
          </p:spPr>
          <p:txBody>
            <a:bodyPr wrap="none">
              <a:spAutoFit/>
            </a:bodyPr>
            <a:lstStyle/>
            <a:p>
              <a:pPr>
                <a:defRPr/>
              </a:pPr>
              <a:r>
                <a:rPr lang="en-US" sz="2400" dirty="0"/>
                <a:t>c</a:t>
              </a:r>
            </a:p>
          </p:txBody>
        </p:sp>
        <p:cxnSp>
          <p:nvCxnSpPr>
            <p:cNvPr id="31793" name="Straight Arrow Connector 109"/>
            <p:cNvCxnSpPr>
              <a:cxnSpLocks noChangeShapeType="1"/>
            </p:cNvCxnSpPr>
            <p:nvPr/>
          </p:nvCxnSpPr>
          <p:spPr bwMode="auto">
            <a:xfrm rot="16200000" flipV="1">
              <a:off x="6346652" y="2968504"/>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0" name="Oval 189"/>
            <p:cNvSpPr/>
            <p:nvPr/>
          </p:nvSpPr>
          <p:spPr bwMode="auto">
            <a:xfrm>
              <a:off x="6149554" y="4748284"/>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1" name="TextBox 190"/>
            <p:cNvSpPr txBox="1"/>
            <p:nvPr/>
          </p:nvSpPr>
          <p:spPr bwMode="auto">
            <a:xfrm>
              <a:off x="6235300" y="4737168"/>
              <a:ext cx="365898" cy="461819"/>
            </a:xfrm>
            <a:prstGeom prst="rect">
              <a:avLst/>
            </a:prstGeom>
            <a:noFill/>
          </p:spPr>
          <p:txBody>
            <a:bodyPr wrap="none">
              <a:spAutoFit/>
            </a:bodyPr>
            <a:lstStyle/>
            <a:p>
              <a:pPr>
                <a:defRPr/>
              </a:pPr>
              <a:r>
                <a:rPr lang="en-US" sz="2400" dirty="0"/>
                <a:t>d</a:t>
              </a:r>
            </a:p>
          </p:txBody>
        </p:sp>
        <p:cxnSp>
          <p:nvCxnSpPr>
            <p:cNvPr id="31796" name="Straight Arrow Connector 114"/>
            <p:cNvCxnSpPr>
              <a:cxnSpLocks noChangeShapeType="1"/>
            </p:cNvCxnSpPr>
            <p:nvPr/>
          </p:nvCxnSpPr>
          <p:spPr bwMode="auto">
            <a:xfrm rot="10800000">
              <a:off x="5794234" y="4495364"/>
              <a:ext cx="377090" cy="33653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8" name="Oval 187"/>
            <p:cNvSpPr/>
            <p:nvPr/>
          </p:nvSpPr>
          <p:spPr bwMode="auto">
            <a:xfrm>
              <a:off x="5938364" y="5501011"/>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9" name="TextBox 188"/>
            <p:cNvSpPr txBox="1"/>
            <p:nvPr/>
          </p:nvSpPr>
          <p:spPr bwMode="auto">
            <a:xfrm>
              <a:off x="6024110" y="5489894"/>
              <a:ext cx="353071" cy="461819"/>
            </a:xfrm>
            <a:prstGeom prst="rect">
              <a:avLst/>
            </a:prstGeom>
            <a:noFill/>
          </p:spPr>
          <p:txBody>
            <a:bodyPr wrap="none">
              <a:spAutoFit/>
            </a:bodyPr>
            <a:lstStyle/>
            <a:p>
              <a:pPr>
                <a:defRPr/>
              </a:pPr>
              <a:r>
                <a:rPr lang="en-US" sz="2400" dirty="0"/>
                <a:t>e</a:t>
              </a:r>
            </a:p>
          </p:txBody>
        </p:sp>
        <p:cxnSp>
          <p:nvCxnSpPr>
            <p:cNvPr id="31799" name="Straight Arrow Connector 119"/>
            <p:cNvCxnSpPr>
              <a:cxnSpLocks noChangeShapeType="1"/>
            </p:cNvCxnSpPr>
            <p:nvPr/>
          </p:nvCxnSpPr>
          <p:spPr bwMode="auto">
            <a:xfrm rot="16200000" flipV="1">
              <a:off x="5749843" y="5281951"/>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6" name="Oval 185"/>
            <p:cNvSpPr/>
            <p:nvPr/>
          </p:nvSpPr>
          <p:spPr bwMode="auto">
            <a:xfrm>
              <a:off x="6284525" y="3944741"/>
              <a:ext cx="489073" cy="47164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7" name="TextBox 186"/>
            <p:cNvSpPr txBox="1"/>
            <p:nvPr/>
          </p:nvSpPr>
          <p:spPr bwMode="auto">
            <a:xfrm>
              <a:off x="6370272" y="3933624"/>
              <a:ext cx="341846" cy="461819"/>
            </a:xfrm>
            <a:prstGeom prst="rect">
              <a:avLst/>
            </a:prstGeom>
            <a:noFill/>
          </p:spPr>
          <p:txBody>
            <a:bodyPr wrap="none">
              <a:spAutoFit/>
            </a:bodyPr>
            <a:lstStyle/>
            <a:p>
              <a:pPr>
                <a:defRPr/>
              </a:pPr>
              <a:r>
                <a:rPr lang="en-US" sz="2400" dirty="0"/>
                <a:t>f</a:t>
              </a:r>
            </a:p>
          </p:txBody>
        </p:sp>
        <p:cxnSp>
          <p:nvCxnSpPr>
            <p:cNvPr id="31802" name="Straight Arrow Connector 124"/>
            <p:cNvCxnSpPr>
              <a:cxnSpLocks noChangeShapeType="1"/>
            </p:cNvCxnSpPr>
            <p:nvPr/>
          </p:nvCxnSpPr>
          <p:spPr bwMode="auto">
            <a:xfrm rot="16200000" flipV="1">
              <a:off x="6367639" y="378292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 name="Oval 183"/>
            <p:cNvSpPr/>
            <p:nvPr/>
          </p:nvSpPr>
          <p:spPr bwMode="auto">
            <a:xfrm>
              <a:off x="7078474" y="3118965"/>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5" name="TextBox 184"/>
            <p:cNvSpPr txBox="1"/>
            <p:nvPr/>
          </p:nvSpPr>
          <p:spPr bwMode="auto">
            <a:xfrm>
              <a:off x="7164221" y="3107848"/>
              <a:ext cx="348259" cy="461819"/>
            </a:xfrm>
            <a:prstGeom prst="rect">
              <a:avLst/>
            </a:prstGeom>
            <a:noFill/>
          </p:spPr>
          <p:txBody>
            <a:bodyPr wrap="none">
              <a:spAutoFit/>
            </a:bodyPr>
            <a:lstStyle/>
            <a:p>
              <a:pPr>
                <a:defRPr/>
              </a:pPr>
              <a:r>
                <a:rPr lang="en-US" sz="2400" dirty="0"/>
                <a:t>g</a:t>
              </a:r>
            </a:p>
          </p:txBody>
        </p:sp>
        <p:cxnSp>
          <p:nvCxnSpPr>
            <p:cNvPr id="31805" name="Straight Arrow Connector 129"/>
            <p:cNvCxnSpPr>
              <a:cxnSpLocks noChangeShapeType="1"/>
            </p:cNvCxnSpPr>
            <p:nvPr/>
          </p:nvCxnSpPr>
          <p:spPr bwMode="auto">
            <a:xfrm rot="16200000" flipV="1">
              <a:off x="7161739" y="295647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7" name="TextBox 146"/>
            <p:cNvSpPr txBox="1"/>
            <p:nvPr/>
          </p:nvSpPr>
          <p:spPr bwMode="auto">
            <a:xfrm>
              <a:off x="7040365" y="3698596"/>
              <a:ext cx="572737" cy="461819"/>
            </a:xfrm>
            <a:prstGeom prst="rect">
              <a:avLst/>
            </a:prstGeom>
            <a:noFill/>
          </p:spPr>
          <p:txBody>
            <a:bodyPr wrap="none">
              <a:spAutoFit/>
            </a:bodyPr>
            <a:lstStyle/>
            <a:p>
              <a:pPr>
                <a:defRPr/>
              </a:pPr>
              <a:r>
                <a:rPr lang="en-US" sz="2400" dirty="0"/>
                <a:t>{g}</a:t>
              </a:r>
            </a:p>
          </p:txBody>
        </p:sp>
        <p:sp>
          <p:nvSpPr>
            <p:cNvPr id="182" name="Oval 181"/>
            <p:cNvSpPr/>
            <p:nvPr/>
          </p:nvSpPr>
          <p:spPr bwMode="auto">
            <a:xfrm>
              <a:off x="7993104" y="3118965"/>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3" name="TextBox 182"/>
            <p:cNvSpPr txBox="1"/>
            <p:nvPr/>
          </p:nvSpPr>
          <p:spPr bwMode="auto">
            <a:xfrm>
              <a:off x="8078850" y="3107848"/>
              <a:ext cx="362691" cy="461819"/>
            </a:xfrm>
            <a:prstGeom prst="rect">
              <a:avLst/>
            </a:prstGeom>
            <a:noFill/>
          </p:spPr>
          <p:txBody>
            <a:bodyPr wrap="none">
              <a:spAutoFit/>
            </a:bodyPr>
            <a:lstStyle/>
            <a:p>
              <a:pPr>
                <a:defRPr/>
              </a:pPr>
              <a:r>
                <a:rPr lang="en-US" sz="2400" dirty="0"/>
                <a:t>h</a:t>
              </a:r>
            </a:p>
          </p:txBody>
        </p:sp>
        <p:cxnSp>
          <p:nvCxnSpPr>
            <p:cNvPr id="31809" name="Straight Arrow Connector 134"/>
            <p:cNvCxnSpPr>
              <a:cxnSpLocks noChangeShapeType="1"/>
            </p:cNvCxnSpPr>
            <p:nvPr/>
          </p:nvCxnSpPr>
          <p:spPr bwMode="auto">
            <a:xfrm rot="16200000" flipV="1">
              <a:off x="8075964" y="295647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2" name="TextBox 151"/>
            <p:cNvSpPr txBox="1"/>
            <p:nvPr/>
          </p:nvSpPr>
          <p:spPr bwMode="auto">
            <a:xfrm>
              <a:off x="7883538" y="4497376"/>
              <a:ext cx="849526" cy="462116"/>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80" name="Oval 179"/>
            <p:cNvSpPr/>
            <p:nvPr/>
          </p:nvSpPr>
          <p:spPr bwMode="auto">
            <a:xfrm>
              <a:off x="8015334" y="3905040"/>
              <a:ext cx="489073" cy="470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81" name="TextBox 180"/>
            <p:cNvSpPr txBox="1"/>
            <p:nvPr/>
          </p:nvSpPr>
          <p:spPr bwMode="auto">
            <a:xfrm>
              <a:off x="8101081" y="3893924"/>
              <a:ext cx="271296" cy="461819"/>
            </a:xfrm>
            <a:prstGeom prst="rect">
              <a:avLst/>
            </a:prstGeom>
            <a:noFill/>
          </p:spPr>
          <p:txBody>
            <a:bodyPr wrap="none">
              <a:spAutoFit/>
            </a:bodyPr>
            <a:lstStyle/>
            <a:p>
              <a:pPr>
                <a:defRPr/>
              </a:pPr>
              <a:r>
                <a:rPr lang="en-US" sz="2400" dirty="0" err="1"/>
                <a:t>i</a:t>
              </a:r>
              <a:endParaRPr lang="en-US" sz="2400" dirty="0"/>
            </a:p>
          </p:txBody>
        </p:sp>
        <p:cxnSp>
          <p:nvCxnSpPr>
            <p:cNvPr id="31813" name="Straight Arrow Connector 139"/>
            <p:cNvCxnSpPr>
              <a:cxnSpLocks noChangeShapeType="1"/>
            </p:cNvCxnSpPr>
            <p:nvPr/>
          </p:nvCxnSpPr>
          <p:spPr bwMode="auto">
            <a:xfrm rot="16200000" flipV="1">
              <a:off x="8098729" y="3742282"/>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814" name="Rectangle 141"/>
            <p:cNvSpPr>
              <a:spLocks noChangeArrowheads="1"/>
            </p:cNvSpPr>
            <p:nvPr/>
          </p:nvSpPr>
          <p:spPr bwMode="auto">
            <a:xfrm>
              <a:off x="5138063" y="2496457"/>
              <a:ext cx="3614056" cy="4076474"/>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73" name="Oval 72"/>
          <p:cNvSpPr/>
          <p:nvPr/>
        </p:nvSpPr>
        <p:spPr bwMode="auto">
          <a:xfrm>
            <a:off x="2112963" y="1336676"/>
            <a:ext cx="488950" cy="4683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74" name="TextBox 73"/>
          <p:cNvSpPr txBox="1"/>
          <p:nvPr/>
        </p:nvSpPr>
        <p:spPr bwMode="auto">
          <a:xfrm>
            <a:off x="2198688" y="1323976"/>
            <a:ext cx="341760" cy="461665"/>
          </a:xfrm>
          <a:prstGeom prst="rect">
            <a:avLst/>
          </a:prstGeom>
          <a:noFill/>
        </p:spPr>
        <p:txBody>
          <a:bodyPr wrap="none">
            <a:spAutoFit/>
          </a:bodyPr>
          <a:lstStyle/>
          <a:p>
            <a:pPr>
              <a:defRPr/>
            </a:pPr>
            <a:r>
              <a:rPr lang="en-US" sz="2400" dirty="0"/>
              <a:t>a</a:t>
            </a:r>
          </a:p>
        </p:txBody>
      </p:sp>
      <p:cxnSp>
        <p:nvCxnSpPr>
          <p:cNvPr id="31752" name="Straight Arrow Connector 84"/>
          <p:cNvCxnSpPr>
            <a:cxnSpLocks noChangeShapeType="1"/>
          </p:cNvCxnSpPr>
          <p:nvPr/>
        </p:nvCxnSpPr>
        <p:spPr bwMode="auto">
          <a:xfrm rot="16200000" flipV="1">
            <a:off x="2194720" y="1173957"/>
            <a:ext cx="32543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4" name="TextBox 83"/>
          <p:cNvSpPr txBox="1"/>
          <p:nvPr/>
        </p:nvSpPr>
        <p:spPr bwMode="auto">
          <a:xfrm>
            <a:off x="1936750" y="3238501"/>
            <a:ext cx="1627188" cy="461963"/>
          </a:xfrm>
          <a:prstGeom prst="rect">
            <a:avLst/>
          </a:prstGeom>
          <a:noFill/>
        </p:spPr>
        <p:txBody>
          <a:bodyPr wrap="none">
            <a:spAutoFit/>
          </a:bodyPr>
          <a:lstStyle/>
          <a:p>
            <a:pPr>
              <a:defRPr/>
            </a:pPr>
            <a:r>
              <a:rPr lang="en-US" sz="2400" dirty="0"/>
              <a:t>{a, d, b, e}</a:t>
            </a:r>
          </a:p>
        </p:txBody>
      </p:sp>
      <p:sp>
        <p:nvSpPr>
          <p:cNvPr id="85" name="Oval 84"/>
          <p:cNvSpPr/>
          <p:nvPr/>
        </p:nvSpPr>
        <p:spPr bwMode="auto">
          <a:xfrm>
            <a:off x="2100263" y="2106613"/>
            <a:ext cx="488950" cy="46831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86" name="TextBox 85"/>
          <p:cNvSpPr txBox="1"/>
          <p:nvPr/>
        </p:nvSpPr>
        <p:spPr bwMode="auto">
          <a:xfrm>
            <a:off x="2185988" y="2093914"/>
            <a:ext cx="367408" cy="461665"/>
          </a:xfrm>
          <a:prstGeom prst="rect">
            <a:avLst/>
          </a:prstGeom>
          <a:noFill/>
        </p:spPr>
        <p:txBody>
          <a:bodyPr wrap="none">
            <a:spAutoFit/>
          </a:bodyPr>
          <a:lstStyle/>
          <a:p>
            <a:pPr>
              <a:defRPr/>
            </a:pPr>
            <a:r>
              <a:rPr lang="en-US" sz="2400" dirty="0"/>
              <a:t>b</a:t>
            </a:r>
          </a:p>
        </p:txBody>
      </p:sp>
      <p:cxnSp>
        <p:nvCxnSpPr>
          <p:cNvPr id="31756" name="Straight Arrow Connector 104"/>
          <p:cNvCxnSpPr>
            <a:cxnSpLocks noChangeShapeType="1"/>
          </p:cNvCxnSpPr>
          <p:nvPr/>
        </p:nvCxnSpPr>
        <p:spPr bwMode="auto">
          <a:xfrm rot="16200000" flipV="1">
            <a:off x="2182813" y="1943101"/>
            <a:ext cx="325438"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8" name="TextBox 87"/>
          <p:cNvSpPr txBox="1"/>
          <p:nvPr/>
        </p:nvSpPr>
        <p:spPr bwMode="auto">
          <a:xfrm>
            <a:off x="3738563" y="2671764"/>
            <a:ext cx="901700" cy="460375"/>
          </a:xfrm>
          <a:prstGeom prst="rect">
            <a:avLst/>
          </a:prstGeom>
          <a:noFill/>
        </p:spPr>
        <p:txBody>
          <a:bodyPr wrap="none">
            <a:spAutoFit/>
          </a:bodyPr>
          <a:lstStyle/>
          <a:p>
            <a:pPr>
              <a:defRPr/>
            </a:pPr>
            <a:r>
              <a:rPr lang="en-US" sz="2400" dirty="0"/>
              <a:t>{c, f}</a:t>
            </a:r>
          </a:p>
        </p:txBody>
      </p:sp>
      <p:sp>
        <p:nvSpPr>
          <p:cNvPr id="89" name="Oval 88"/>
          <p:cNvSpPr/>
          <p:nvPr/>
        </p:nvSpPr>
        <p:spPr bwMode="auto">
          <a:xfrm>
            <a:off x="3883025" y="1360488"/>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0" name="TextBox 89"/>
          <p:cNvSpPr txBox="1"/>
          <p:nvPr/>
        </p:nvSpPr>
        <p:spPr bwMode="auto">
          <a:xfrm>
            <a:off x="3968750" y="1347789"/>
            <a:ext cx="343364" cy="461665"/>
          </a:xfrm>
          <a:prstGeom prst="rect">
            <a:avLst/>
          </a:prstGeom>
          <a:noFill/>
        </p:spPr>
        <p:txBody>
          <a:bodyPr wrap="none">
            <a:spAutoFit/>
          </a:bodyPr>
          <a:lstStyle/>
          <a:p>
            <a:pPr>
              <a:defRPr/>
            </a:pPr>
            <a:r>
              <a:rPr lang="en-US" sz="2400" dirty="0"/>
              <a:t>c</a:t>
            </a:r>
          </a:p>
        </p:txBody>
      </p:sp>
      <p:cxnSp>
        <p:nvCxnSpPr>
          <p:cNvPr id="31760" name="Straight Arrow Connector 109"/>
          <p:cNvCxnSpPr>
            <a:cxnSpLocks noChangeShapeType="1"/>
          </p:cNvCxnSpPr>
          <p:nvPr/>
        </p:nvCxnSpPr>
        <p:spPr bwMode="auto">
          <a:xfrm rot="16200000" flipV="1">
            <a:off x="3966369" y="1197769"/>
            <a:ext cx="3238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3" name="Oval 92"/>
          <p:cNvSpPr/>
          <p:nvPr/>
        </p:nvSpPr>
        <p:spPr bwMode="auto">
          <a:xfrm>
            <a:off x="2927350" y="1962150"/>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94" name="TextBox 93"/>
          <p:cNvSpPr txBox="1"/>
          <p:nvPr/>
        </p:nvSpPr>
        <p:spPr bwMode="auto">
          <a:xfrm>
            <a:off x="3013075" y="1949451"/>
            <a:ext cx="365806" cy="461665"/>
          </a:xfrm>
          <a:prstGeom prst="rect">
            <a:avLst/>
          </a:prstGeom>
          <a:noFill/>
        </p:spPr>
        <p:txBody>
          <a:bodyPr wrap="none">
            <a:spAutoFit/>
          </a:bodyPr>
          <a:lstStyle/>
          <a:p>
            <a:pPr>
              <a:defRPr/>
            </a:pPr>
            <a:r>
              <a:rPr lang="en-US" sz="2400" dirty="0"/>
              <a:t>d</a:t>
            </a:r>
          </a:p>
        </p:txBody>
      </p:sp>
      <p:cxnSp>
        <p:nvCxnSpPr>
          <p:cNvPr id="31763" name="Straight Arrow Connector 114"/>
          <p:cNvCxnSpPr>
            <a:cxnSpLocks noChangeShapeType="1"/>
          </p:cNvCxnSpPr>
          <p:nvPr/>
        </p:nvCxnSpPr>
        <p:spPr bwMode="auto">
          <a:xfrm rot="10800000">
            <a:off x="2571751" y="1708150"/>
            <a:ext cx="377825" cy="3365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 name="Oval 97"/>
          <p:cNvSpPr/>
          <p:nvPr/>
        </p:nvSpPr>
        <p:spPr bwMode="auto">
          <a:xfrm>
            <a:off x="2716213" y="271462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01" name="TextBox 100"/>
          <p:cNvSpPr txBox="1"/>
          <p:nvPr/>
        </p:nvSpPr>
        <p:spPr bwMode="auto">
          <a:xfrm>
            <a:off x="2801938" y="2701926"/>
            <a:ext cx="352982" cy="461665"/>
          </a:xfrm>
          <a:prstGeom prst="rect">
            <a:avLst/>
          </a:prstGeom>
          <a:noFill/>
        </p:spPr>
        <p:txBody>
          <a:bodyPr wrap="none">
            <a:spAutoFit/>
          </a:bodyPr>
          <a:lstStyle/>
          <a:p>
            <a:pPr>
              <a:defRPr/>
            </a:pPr>
            <a:r>
              <a:rPr lang="en-US" sz="2400" dirty="0"/>
              <a:t>e</a:t>
            </a:r>
          </a:p>
        </p:txBody>
      </p:sp>
      <p:cxnSp>
        <p:nvCxnSpPr>
          <p:cNvPr id="31766" name="Straight Arrow Connector 119"/>
          <p:cNvCxnSpPr>
            <a:cxnSpLocks noChangeShapeType="1"/>
          </p:cNvCxnSpPr>
          <p:nvPr/>
        </p:nvCxnSpPr>
        <p:spPr bwMode="auto">
          <a:xfrm rot="16200000" flipV="1">
            <a:off x="2528094" y="2494757"/>
            <a:ext cx="285750" cy="271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0" name="Oval 109"/>
          <p:cNvSpPr/>
          <p:nvPr/>
        </p:nvSpPr>
        <p:spPr bwMode="auto">
          <a:xfrm>
            <a:off x="3905250" y="2174875"/>
            <a:ext cx="488950" cy="46990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1" name="TextBox 110"/>
          <p:cNvSpPr txBox="1"/>
          <p:nvPr/>
        </p:nvSpPr>
        <p:spPr bwMode="auto">
          <a:xfrm>
            <a:off x="3990975" y="2162176"/>
            <a:ext cx="341760" cy="461665"/>
          </a:xfrm>
          <a:prstGeom prst="rect">
            <a:avLst/>
          </a:prstGeom>
          <a:noFill/>
        </p:spPr>
        <p:txBody>
          <a:bodyPr wrap="none">
            <a:spAutoFit/>
          </a:bodyPr>
          <a:lstStyle/>
          <a:p>
            <a:pPr>
              <a:defRPr/>
            </a:pPr>
            <a:r>
              <a:rPr lang="en-US" sz="2400" dirty="0"/>
              <a:t>f</a:t>
            </a:r>
          </a:p>
        </p:txBody>
      </p:sp>
      <p:cxnSp>
        <p:nvCxnSpPr>
          <p:cNvPr id="31769" name="Straight Arrow Connector 124"/>
          <p:cNvCxnSpPr>
            <a:cxnSpLocks noChangeShapeType="1"/>
          </p:cNvCxnSpPr>
          <p:nvPr/>
        </p:nvCxnSpPr>
        <p:spPr bwMode="auto">
          <a:xfrm rot="16200000" flipV="1">
            <a:off x="3987800" y="2012950"/>
            <a:ext cx="3238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 name="Oval 114"/>
          <p:cNvSpPr/>
          <p:nvPr/>
        </p:nvSpPr>
        <p:spPr bwMode="auto">
          <a:xfrm>
            <a:off x="4699000" y="1347789"/>
            <a:ext cx="488950" cy="47148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17" name="TextBox 116"/>
          <p:cNvSpPr txBox="1"/>
          <p:nvPr/>
        </p:nvSpPr>
        <p:spPr bwMode="auto">
          <a:xfrm>
            <a:off x="4784725" y="1336676"/>
            <a:ext cx="348172" cy="461665"/>
          </a:xfrm>
          <a:prstGeom prst="rect">
            <a:avLst/>
          </a:prstGeom>
          <a:noFill/>
        </p:spPr>
        <p:txBody>
          <a:bodyPr wrap="none">
            <a:spAutoFit/>
          </a:bodyPr>
          <a:lstStyle/>
          <a:p>
            <a:pPr>
              <a:defRPr/>
            </a:pPr>
            <a:r>
              <a:rPr lang="en-US" sz="2400" dirty="0"/>
              <a:t>g</a:t>
            </a:r>
          </a:p>
        </p:txBody>
      </p:sp>
      <p:cxnSp>
        <p:nvCxnSpPr>
          <p:cNvPr id="31772" name="Straight Arrow Connector 129"/>
          <p:cNvCxnSpPr>
            <a:cxnSpLocks noChangeShapeType="1"/>
          </p:cNvCxnSpPr>
          <p:nvPr/>
        </p:nvCxnSpPr>
        <p:spPr bwMode="auto">
          <a:xfrm rot="16200000" flipV="1">
            <a:off x="4781551" y="1185863"/>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 name="TextBox 121"/>
          <p:cNvSpPr txBox="1"/>
          <p:nvPr/>
        </p:nvSpPr>
        <p:spPr bwMode="auto">
          <a:xfrm>
            <a:off x="4660901" y="1927226"/>
            <a:ext cx="572593" cy="461665"/>
          </a:xfrm>
          <a:prstGeom prst="rect">
            <a:avLst/>
          </a:prstGeom>
          <a:noFill/>
        </p:spPr>
        <p:txBody>
          <a:bodyPr wrap="none">
            <a:spAutoFit/>
          </a:bodyPr>
          <a:lstStyle/>
          <a:p>
            <a:pPr>
              <a:defRPr/>
            </a:pPr>
            <a:r>
              <a:rPr lang="en-US" sz="2400" dirty="0"/>
              <a:t>{g}</a:t>
            </a:r>
          </a:p>
        </p:txBody>
      </p:sp>
      <p:sp>
        <p:nvSpPr>
          <p:cNvPr id="125" name="Oval 124"/>
          <p:cNvSpPr/>
          <p:nvPr/>
        </p:nvSpPr>
        <p:spPr bwMode="auto">
          <a:xfrm>
            <a:off x="5613400" y="1347789"/>
            <a:ext cx="488950" cy="47148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27" name="TextBox 126"/>
          <p:cNvSpPr txBox="1"/>
          <p:nvPr/>
        </p:nvSpPr>
        <p:spPr bwMode="auto">
          <a:xfrm>
            <a:off x="5699125" y="1336676"/>
            <a:ext cx="362600" cy="461665"/>
          </a:xfrm>
          <a:prstGeom prst="rect">
            <a:avLst/>
          </a:prstGeom>
          <a:noFill/>
        </p:spPr>
        <p:txBody>
          <a:bodyPr wrap="none">
            <a:spAutoFit/>
          </a:bodyPr>
          <a:lstStyle/>
          <a:p>
            <a:pPr>
              <a:defRPr/>
            </a:pPr>
            <a:r>
              <a:rPr lang="en-US" sz="2400" dirty="0"/>
              <a:t>h</a:t>
            </a:r>
          </a:p>
        </p:txBody>
      </p:sp>
      <p:cxnSp>
        <p:nvCxnSpPr>
          <p:cNvPr id="31776" name="Straight Arrow Connector 134"/>
          <p:cNvCxnSpPr>
            <a:cxnSpLocks noChangeShapeType="1"/>
          </p:cNvCxnSpPr>
          <p:nvPr/>
        </p:nvCxnSpPr>
        <p:spPr bwMode="auto">
          <a:xfrm rot="16200000" flipV="1">
            <a:off x="5695951" y="1185863"/>
            <a:ext cx="325437"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 name="TextBox 134"/>
          <p:cNvSpPr txBox="1"/>
          <p:nvPr/>
        </p:nvSpPr>
        <p:spPr bwMode="auto">
          <a:xfrm>
            <a:off x="5503863" y="2727326"/>
            <a:ext cx="849312" cy="461963"/>
          </a:xfrm>
          <a:prstGeom prst="rect">
            <a:avLst/>
          </a:prstGeom>
          <a:noFill/>
        </p:spPr>
        <p:txBody>
          <a:bodyPr wrap="none">
            <a:spAutoFit/>
          </a:bodyPr>
          <a:lstStyle/>
          <a:p>
            <a:pPr>
              <a:defRPr/>
            </a:pPr>
            <a:r>
              <a:rPr lang="en-US" sz="2400" dirty="0"/>
              <a:t>{h, </a:t>
            </a:r>
            <a:r>
              <a:rPr lang="en-US" sz="2400" dirty="0" err="1"/>
              <a:t>i</a:t>
            </a:r>
            <a:r>
              <a:rPr lang="en-US" sz="2400" dirty="0"/>
              <a:t>}</a:t>
            </a:r>
          </a:p>
        </p:txBody>
      </p:sp>
      <p:sp>
        <p:nvSpPr>
          <p:cNvPr id="137" name="Oval 136"/>
          <p:cNvSpPr/>
          <p:nvPr/>
        </p:nvSpPr>
        <p:spPr bwMode="auto">
          <a:xfrm>
            <a:off x="5635625" y="2133600"/>
            <a:ext cx="488950" cy="4714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40" name="TextBox 139"/>
          <p:cNvSpPr txBox="1"/>
          <p:nvPr/>
        </p:nvSpPr>
        <p:spPr bwMode="auto">
          <a:xfrm>
            <a:off x="5721350" y="2122489"/>
            <a:ext cx="271228" cy="461665"/>
          </a:xfrm>
          <a:prstGeom prst="rect">
            <a:avLst/>
          </a:prstGeom>
          <a:noFill/>
        </p:spPr>
        <p:txBody>
          <a:bodyPr wrap="none">
            <a:spAutoFit/>
          </a:bodyPr>
          <a:lstStyle/>
          <a:p>
            <a:pPr>
              <a:defRPr/>
            </a:pPr>
            <a:r>
              <a:rPr lang="en-US" sz="2400" dirty="0" err="1"/>
              <a:t>i</a:t>
            </a:r>
            <a:endParaRPr lang="en-US" sz="2400" dirty="0"/>
          </a:p>
        </p:txBody>
      </p:sp>
      <p:cxnSp>
        <p:nvCxnSpPr>
          <p:cNvPr id="31780" name="Straight Arrow Connector 139"/>
          <p:cNvCxnSpPr>
            <a:cxnSpLocks noChangeShapeType="1"/>
          </p:cNvCxnSpPr>
          <p:nvPr/>
        </p:nvCxnSpPr>
        <p:spPr bwMode="auto">
          <a:xfrm rot="16200000" flipV="1">
            <a:off x="5718175" y="1971675"/>
            <a:ext cx="325438"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81" name="Rectangle 141"/>
          <p:cNvSpPr>
            <a:spLocks noChangeArrowheads="1"/>
          </p:cNvSpPr>
          <p:nvPr/>
        </p:nvSpPr>
        <p:spPr bwMode="auto">
          <a:xfrm>
            <a:off x="1863725" y="920751"/>
            <a:ext cx="4514850" cy="282416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48" name="Right Arrow 147"/>
          <p:cNvSpPr>
            <a:spLocks noChangeArrowheads="1"/>
          </p:cNvSpPr>
          <p:nvPr/>
        </p:nvSpPr>
        <p:spPr bwMode="auto">
          <a:xfrm>
            <a:off x="5006976" y="3875089"/>
            <a:ext cx="1452563" cy="465137"/>
          </a:xfrm>
          <a:prstGeom prst="rightArrow">
            <a:avLst>
              <a:gd name="adj1" fmla="val 50000"/>
              <a:gd name="adj2" fmla="val 49966"/>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53" name="TextBox 152"/>
          <p:cNvSpPr txBox="1"/>
          <p:nvPr/>
        </p:nvSpPr>
        <p:spPr>
          <a:xfrm>
            <a:off x="1860551" y="4705351"/>
            <a:ext cx="4429125" cy="1939925"/>
          </a:xfrm>
          <a:prstGeom prst="rect">
            <a:avLst/>
          </a:prstGeom>
          <a:solidFill>
            <a:schemeClr val="bg2">
              <a:lumMod val="20000"/>
              <a:lumOff val="80000"/>
            </a:schemeClr>
          </a:solidFill>
          <a:ln>
            <a:solidFill>
              <a:schemeClr val="tx1"/>
            </a:solidFill>
          </a:ln>
        </p:spPr>
        <p:txBody>
          <a:bodyPr>
            <a:spAutoFit/>
          </a:bodyPr>
          <a:lstStyle/>
          <a:p>
            <a:pPr>
              <a:defRPr/>
            </a:pPr>
            <a:r>
              <a:rPr lang="en-US" sz="2400" dirty="0">
                <a:solidFill>
                  <a:srgbClr val="C00000"/>
                </a:solidFill>
              </a:rPr>
              <a:t>Q: </a:t>
            </a:r>
            <a:r>
              <a:rPr lang="en-US" sz="2400" dirty="0"/>
              <a:t>Can we do a better job on this union for </a:t>
            </a:r>
            <a:r>
              <a:rPr lang="en-US" sz="2400" dirty="0">
                <a:solidFill>
                  <a:schemeClr val="accent6"/>
                </a:solidFill>
              </a:rPr>
              <a:t>faster</a:t>
            </a:r>
            <a:r>
              <a:rPr lang="en-US" sz="2400" dirty="0"/>
              <a:t> </a:t>
            </a:r>
            <a:r>
              <a:rPr lang="en-US" sz="2400" dirty="0">
                <a:solidFill>
                  <a:srgbClr val="C00000"/>
                </a:solidFill>
              </a:rPr>
              <a:t>finds</a:t>
            </a:r>
            <a:r>
              <a:rPr lang="en-US" sz="2400" dirty="0"/>
              <a:t> in the future?</a:t>
            </a:r>
          </a:p>
          <a:p>
            <a:pPr lvl="1">
              <a:defRPr/>
            </a:pPr>
            <a:r>
              <a:rPr lang="en-US" sz="2400" dirty="0">
                <a:solidFill>
                  <a:srgbClr val="C00000"/>
                </a:solidFill>
              </a:rPr>
              <a:t>How can we make the new tree shallow?</a:t>
            </a:r>
          </a:p>
        </p:txBody>
      </p:sp>
    </p:spTree>
    <p:extLst>
      <p:ext uri="{BB962C8B-B14F-4D97-AF65-F5344CB8AC3E}">
        <p14:creationId xmlns:p14="http://schemas.microsoft.com/office/powerpoint/2010/main" val="154910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nodeType="afterGroup">
                            <p:stCondLst>
                              <p:cond delay="0"/>
                            </p:stCondLst>
                            <p:childTnLst>
                              <p:par>
                                <p:cTn id="8" presetID="1" presetClass="emph" presetSubtype="2" fill="hold" nodeType="afterEffect">
                                  <p:stCondLst>
                                    <p:cond delay="0"/>
                                  </p:stCondLst>
                                  <p:childTnLst>
                                    <p:animClr clrSpc="rgb" dir="cw">
                                      <p:cBhvr>
                                        <p:cTn id="9" dur="2000" fill="hold"/>
                                        <p:tgtEl>
                                          <p:spTgt spid="73"/>
                                        </p:tgtEl>
                                        <p:attrNameLst>
                                          <p:attrName>fillcolor</p:attrName>
                                        </p:attrNameLst>
                                      </p:cBhvr>
                                      <p:to>
                                        <a:srgbClr val="66CCFF"/>
                                      </p:to>
                                    </p:animClr>
                                    <p:set>
                                      <p:cBhvr>
                                        <p:cTn id="10" dur="2000" fill="hold"/>
                                        <p:tgtEl>
                                          <p:spTgt spid="73"/>
                                        </p:tgtEl>
                                        <p:attrNameLst>
                                          <p:attrName>fill.type</p:attrName>
                                        </p:attrNameLst>
                                      </p:cBhvr>
                                      <p:to>
                                        <p:strVal val="solid"/>
                                      </p:to>
                                    </p:set>
                                    <p:set>
                                      <p:cBhvr>
                                        <p:cTn id="11" dur="2000" fill="hold"/>
                                        <p:tgtEl>
                                          <p:spTgt spid="73"/>
                                        </p:tgtEl>
                                        <p:attrNameLst>
                                          <p:attrName>fill.on</p:attrName>
                                        </p:attrNameLst>
                                      </p:cBhvr>
                                      <p:to>
                                        <p:strVal val="true"/>
                                      </p:to>
                                    </p:set>
                                  </p:childTnLst>
                                </p:cTn>
                              </p:par>
                            </p:childTnLst>
                          </p:cTn>
                        </p:par>
                        <p:par>
                          <p:cTn id="12" fill="hold" nodeType="afterGroup">
                            <p:stCondLst>
                              <p:cond delay="2000"/>
                            </p:stCondLst>
                            <p:childTnLst>
                              <p:par>
                                <p:cTn id="13" presetID="1" presetClass="emph" presetSubtype="2" fill="hold" nodeType="afterEffect">
                                  <p:stCondLst>
                                    <p:cond delay="0"/>
                                  </p:stCondLst>
                                  <p:childTnLst>
                                    <p:animClr clrSpc="rgb" dir="cw">
                                      <p:cBhvr>
                                        <p:cTn id="14" dur="2000" fill="hold"/>
                                        <p:tgtEl>
                                          <p:spTgt spid="89"/>
                                        </p:tgtEl>
                                        <p:attrNameLst>
                                          <p:attrName>fillcolor</p:attrName>
                                        </p:attrNameLst>
                                      </p:cBhvr>
                                      <p:to>
                                        <a:srgbClr val="66CCFF"/>
                                      </p:to>
                                    </p:animClr>
                                    <p:set>
                                      <p:cBhvr>
                                        <p:cTn id="15" dur="2000" fill="hold"/>
                                        <p:tgtEl>
                                          <p:spTgt spid="89"/>
                                        </p:tgtEl>
                                        <p:attrNameLst>
                                          <p:attrName>fill.type</p:attrName>
                                        </p:attrNameLst>
                                      </p:cBhvr>
                                      <p:to>
                                        <p:strVal val="solid"/>
                                      </p:to>
                                    </p:set>
                                    <p:set>
                                      <p:cBhvr>
                                        <p:cTn id="16" dur="2000" fill="hold"/>
                                        <p:tgtEl>
                                          <p:spTgt spid="89"/>
                                        </p:tgtEl>
                                        <p:attrNameLst>
                                          <p:attrName>fill.on</p:attrName>
                                        </p:attrNameLst>
                                      </p:cBhvr>
                                      <p:to>
                                        <p:strVal val="tru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8" grpId="0" animBg="1"/>
      <p:bldP spid="1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905000" y="177801"/>
            <a:ext cx="8191500" cy="627063"/>
          </a:xfrm>
        </p:spPr>
        <p:txBody>
          <a:bodyPr/>
          <a:lstStyle/>
          <a:p>
            <a:r>
              <a:rPr lang="en-US" altLang="en-US" sz="3600" dirty="0" smtClean="0"/>
              <a:t>Speeding up Find: Union-by-Size</a:t>
            </a:r>
          </a:p>
        </p:txBody>
      </p:sp>
      <p:grpSp>
        <p:nvGrpSpPr>
          <p:cNvPr id="32772" name="Group 71"/>
          <p:cNvGrpSpPr>
            <a:grpSpLocks/>
          </p:cNvGrpSpPr>
          <p:nvPr/>
        </p:nvGrpSpPr>
        <p:grpSpPr bwMode="auto">
          <a:xfrm>
            <a:off x="1760539" y="2817813"/>
            <a:ext cx="3210515" cy="2119312"/>
            <a:chOff x="197601" y="3637505"/>
            <a:chExt cx="4628124" cy="2824623"/>
          </a:xfrm>
        </p:grpSpPr>
        <p:sp>
          <p:nvSpPr>
            <p:cNvPr id="73" name="Oval 72"/>
            <p:cNvSpPr/>
            <p:nvPr/>
          </p:nvSpPr>
          <p:spPr bwMode="auto">
            <a:xfrm>
              <a:off x="447043" y="4054321"/>
              <a:ext cx="489731" cy="46759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4" name="TextBox 73"/>
            <p:cNvSpPr txBox="1"/>
            <p:nvPr/>
          </p:nvSpPr>
          <p:spPr bwMode="auto">
            <a:xfrm>
              <a:off x="531717" y="4041627"/>
              <a:ext cx="437205" cy="492246"/>
            </a:xfrm>
            <a:prstGeom prst="rect">
              <a:avLst/>
            </a:prstGeom>
            <a:noFill/>
          </p:spPr>
          <p:txBody>
            <a:bodyPr wrap="none">
              <a:spAutoFit/>
            </a:bodyPr>
            <a:lstStyle/>
            <a:p>
              <a:pPr>
                <a:defRPr/>
              </a:pPr>
              <a:r>
                <a:rPr lang="en-US" dirty="0"/>
                <a:t>a</a:t>
              </a:r>
            </a:p>
          </p:txBody>
        </p:sp>
        <p:cxnSp>
          <p:nvCxnSpPr>
            <p:cNvPr id="32844" name="Straight Arrow Connector 84"/>
            <p:cNvCxnSpPr>
              <a:cxnSpLocks noChangeShapeType="1"/>
            </p:cNvCxnSpPr>
            <p:nvPr/>
          </p:nvCxnSpPr>
          <p:spPr bwMode="auto">
            <a:xfrm rot="16200000" flipV="1">
              <a:off x="529350" y="3891118"/>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4" name="TextBox 83"/>
            <p:cNvSpPr txBox="1"/>
            <p:nvPr/>
          </p:nvSpPr>
          <p:spPr bwMode="auto">
            <a:xfrm>
              <a:off x="270832" y="5956447"/>
              <a:ext cx="1832936" cy="492246"/>
            </a:xfrm>
            <a:prstGeom prst="rect">
              <a:avLst/>
            </a:prstGeom>
            <a:noFill/>
          </p:spPr>
          <p:txBody>
            <a:bodyPr wrap="none">
              <a:spAutoFit/>
            </a:bodyPr>
            <a:lstStyle/>
            <a:p>
              <a:pPr>
                <a:defRPr/>
              </a:pPr>
              <a:r>
                <a:rPr lang="en-US" dirty="0"/>
                <a:t>{a, d, b, e}</a:t>
              </a:r>
            </a:p>
          </p:txBody>
        </p:sp>
        <p:sp>
          <p:nvSpPr>
            <p:cNvPr id="85" name="Oval 84"/>
            <p:cNvSpPr/>
            <p:nvPr/>
          </p:nvSpPr>
          <p:spPr bwMode="auto">
            <a:xfrm>
              <a:off x="435601" y="4824481"/>
              <a:ext cx="489731" cy="46759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6" name="TextBox 85"/>
            <p:cNvSpPr txBox="1"/>
            <p:nvPr/>
          </p:nvSpPr>
          <p:spPr bwMode="auto">
            <a:xfrm>
              <a:off x="520274" y="4811786"/>
              <a:ext cx="462626" cy="492246"/>
            </a:xfrm>
            <a:prstGeom prst="rect">
              <a:avLst/>
            </a:prstGeom>
            <a:noFill/>
          </p:spPr>
          <p:txBody>
            <a:bodyPr wrap="none">
              <a:spAutoFit/>
            </a:bodyPr>
            <a:lstStyle/>
            <a:p>
              <a:pPr>
                <a:defRPr/>
              </a:pPr>
              <a:r>
                <a:rPr lang="en-US" dirty="0"/>
                <a:t>b</a:t>
              </a:r>
            </a:p>
          </p:txBody>
        </p:sp>
        <p:cxnSp>
          <p:nvCxnSpPr>
            <p:cNvPr id="32848" name="Straight Arrow Connector 104"/>
            <p:cNvCxnSpPr>
              <a:cxnSpLocks noChangeShapeType="1"/>
            </p:cNvCxnSpPr>
            <p:nvPr/>
          </p:nvCxnSpPr>
          <p:spPr bwMode="auto">
            <a:xfrm rot="16200000" flipV="1">
              <a:off x="517699" y="466038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8" name="TextBox 87"/>
            <p:cNvSpPr txBox="1"/>
            <p:nvPr/>
          </p:nvSpPr>
          <p:spPr bwMode="auto">
            <a:xfrm>
              <a:off x="2074141" y="5389406"/>
              <a:ext cx="1042638" cy="492246"/>
            </a:xfrm>
            <a:prstGeom prst="rect">
              <a:avLst/>
            </a:prstGeom>
            <a:noFill/>
          </p:spPr>
          <p:txBody>
            <a:bodyPr wrap="none">
              <a:spAutoFit/>
            </a:bodyPr>
            <a:lstStyle/>
            <a:p>
              <a:pPr>
                <a:defRPr/>
              </a:pPr>
              <a:r>
                <a:rPr lang="en-US" dirty="0"/>
                <a:t>{c, f}</a:t>
              </a:r>
            </a:p>
          </p:txBody>
        </p:sp>
        <p:sp>
          <p:nvSpPr>
            <p:cNvPr id="89" name="Oval 88"/>
            <p:cNvSpPr/>
            <p:nvPr/>
          </p:nvSpPr>
          <p:spPr bwMode="auto">
            <a:xfrm>
              <a:off x="2218314" y="4077596"/>
              <a:ext cx="487443" cy="4697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0" name="TextBox 89"/>
            <p:cNvSpPr txBox="1"/>
            <p:nvPr/>
          </p:nvSpPr>
          <p:spPr bwMode="auto">
            <a:xfrm>
              <a:off x="2302988" y="4064901"/>
              <a:ext cx="437205" cy="492246"/>
            </a:xfrm>
            <a:prstGeom prst="rect">
              <a:avLst/>
            </a:prstGeom>
            <a:noFill/>
          </p:spPr>
          <p:txBody>
            <a:bodyPr wrap="none">
              <a:spAutoFit/>
            </a:bodyPr>
            <a:lstStyle/>
            <a:p>
              <a:pPr>
                <a:defRPr/>
              </a:pPr>
              <a:r>
                <a:rPr lang="en-US" dirty="0"/>
                <a:t>c</a:t>
              </a:r>
            </a:p>
          </p:txBody>
        </p:sp>
        <p:cxnSp>
          <p:nvCxnSpPr>
            <p:cNvPr id="32852" name="Straight Arrow Connector 109"/>
            <p:cNvCxnSpPr>
              <a:cxnSpLocks noChangeShapeType="1"/>
            </p:cNvCxnSpPr>
            <p:nvPr/>
          </p:nvCxnSpPr>
          <p:spPr bwMode="auto">
            <a:xfrm rot="16200000" flipV="1">
              <a:off x="2300636" y="3915186"/>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3" name="Oval 92"/>
            <p:cNvSpPr/>
            <p:nvPr/>
          </p:nvSpPr>
          <p:spPr bwMode="auto">
            <a:xfrm>
              <a:off x="1261736" y="4678490"/>
              <a:ext cx="489731" cy="47182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4" name="TextBox 93"/>
            <p:cNvSpPr txBox="1"/>
            <p:nvPr/>
          </p:nvSpPr>
          <p:spPr bwMode="auto">
            <a:xfrm>
              <a:off x="1346410" y="4667910"/>
              <a:ext cx="462626" cy="492246"/>
            </a:xfrm>
            <a:prstGeom prst="rect">
              <a:avLst/>
            </a:prstGeom>
            <a:noFill/>
          </p:spPr>
          <p:txBody>
            <a:bodyPr wrap="none">
              <a:spAutoFit/>
            </a:bodyPr>
            <a:lstStyle/>
            <a:p>
              <a:pPr>
                <a:defRPr/>
              </a:pPr>
              <a:r>
                <a:rPr lang="en-US" dirty="0"/>
                <a:t>d</a:t>
              </a:r>
            </a:p>
          </p:txBody>
        </p:sp>
        <p:cxnSp>
          <p:nvCxnSpPr>
            <p:cNvPr id="32855" name="Straight Arrow Connector 114"/>
            <p:cNvCxnSpPr>
              <a:cxnSpLocks noChangeShapeType="1"/>
            </p:cNvCxnSpPr>
            <p:nvPr/>
          </p:nvCxnSpPr>
          <p:spPr bwMode="auto">
            <a:xfrm rot="10800000">
              <a:off x="906393" y="4426064"/>
              <a:ext cx="377090" cy="33653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8" name="Oval 97"/>
            <p:cNvSpPr/>
            <p:nvPr/>
          </p:nvSpPr>
          <p:spPr bwMode="auto">
            <a:xfrm>
              <a:off x="1051197" y="5431723"/>
              <a:ext cx="489731" cy="4697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1" name="TextBox 100"/>
            <p:cNvSpPr txBox="1"/>
            <p:nvPr/>
          </p:nvSpPr>
          <p:spPr bwMode="auto">
            <a:xfrm>
              <a:off x="1135871" y="5419028"/>
              <a:ext cx="448761" cy="492246"/>
            </a:xfrm>
            <a:prstGeom prst="rect">
              <a:avLst/>
            </a:prstGeom>
            <a:noFill/>
          </p:spPr>
          <p:txBody>
            <a:bodyPr wrap="none">
              <a:spAutoFit/>
            </a:bodyPr>
            <a:lstStyle/>
            <a:p>
              <a:pPr>
                <a:defRPr/>
              </a:pPr>
              <a:r>
                <a:rPr lang="en-US" dirty="0"/>
                <a:t>e</a:t>
              </a:r>
            </a:p>
          </p:txBody>
        </p:sp>
        <p:cxnSp>
          <p:nvCxnSpPr>
            <p:cNvPr id="32858" name="Straight Arrow Connector 119"/>
            <p:cNvCxnSpPr>
              <a:cxnSpLocks noChangeShapeType="1"/>
            </p:cNvCxnSpPr>
            <p:nvPr/>
          </p:nvCxnSpPr>
          <p:spPr bwMode="auto">
            <a:xfrm rot="16200000" flipV="1">
              <a:off x="862002" y="5212651"/>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0" name="Oval 109"/>
            <p:cNvSpPr/>
            <p:nvPr/>
          </p:nvSpPr>
          <p:spPr bwMode="auto">
            <a:xfrm>
              <a:off x="2238911" y="4892187"/>
              <a:ext cx="489731" cy="4697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1" name="TextBox 110"/>
            <p:cNvSpPr txBox="1"/>
            <p:nvPr/>
          </p:nvSpPr>
          <p:spPr bwMode="auto">
            <a:xfrm>
              <a:off x="2325872" y="4879492"/>
              <a:ext cx="434896" cy="492246"/>
            </a:xfrm>
            <a:prstGeom prst="rect">
              <a:avLst/>
            </a:prstGeom>
            <a:noFill/>
          </p:spPr>
          <p:txBody>
            <a:bodyPr wrap="none">
              <a:spAutoFit/>
            </a:bodyPr>
            <a:lstStyle/>
            <a:p>
              <a:pPr>
                <a:defRPr/>
              </a:pPr>
              <a:r>
                <a:rPr lang="en-US" dirty="0"/>
                <a:t>f</a:t>
              </a:r>
            </a:p>
          </p:txBody>
        </p:sp>
        <p:cxnSp>
          <p:nvCxnSpPr>
            <p:cNvPr id="32861" name="Straight Arrow Connector 124"/>
            <p:cNvCxnSpPr>
              <a:cxnSpLocks noChangeShapeType="1"/>
            </p:cNvCxnSpPr>
            <p:nvPr/>
          </p:nvCxnSpPr>
          <p:spPr bwMode="auto">
            <a:xfrm rot="16200000" flipV="1">
              <a:off x="2321623" y="4729602"/>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5" name="Oval 114"/>
            <p:cNvSpPr/>
            <p:nvPr/>
          </p:nvSpPr>
          <p:spPr bwMode="auto">
            <a:xfrm>
              <a:off x="3033007" y="4064901"/>
              <a:ext cx="489731" cy="47182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7" name="TextBox 116"/>
            <p:cNvSpPr txBox="1"/>
            <p:nvPr/>
          </p:nvSpPr>
          <p:spPr bwMode="auto">
            <a:xfrm>
              <a:off x="3117681" y="4054321"/>
              <a:ext cx="441827" cy="492246"/>
            </a:xfrm>
            <a:prstGeom prst="rect">
              <a:avLst/>
            </a:prstGeom>
            <a:noFill/>
          </p:spPr>
          <p:txBody>
            <a:bodyPr wrap="none">
              <a:spAutoFit/>
            </a:bodyPr>
            <a:lstStyle/>
            <a:p>
              <a:pPr>
                <a:defRPr/>
              </a:pPr>
              <a:r>
                <a:rPr lang="en-US" dirty="0"/>
                <a:t>g</a:t>
              </a:r>
            </a:p>
          </p:txBody>
        </p:sp>
        <p:cxnSp>
          <p:nvCxnSpPr>
            <p:cNvPr id="32864" name="Straight Arrow Connector 129"/>
            <p:cNvCxnSpPr>
              <a:cxnSpLocks noChangeShapeType="1"/>
            </p:cNvCxnSpPr>
            <p:nvPr/>
          </p:nvCxnSpPr>
          <p:spPr bwMode="auto">
            <a:xfrm rot="16200000" flipV="1">
              <a:off x="3115723" y="3903152"/>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 name="TextBox 121"/>
            <p:cNvSpPr txBox="1"/>
            <p:nvPr/>
          </p:nvSpPr>
          <p:spPr bwMode="auto">
            <a:xfrm>
              <a:off x="2994104" y="4644637"/>
              <a:ext cx="686773" cy="492246"/>
            </a:xfrm>
            <a:prstGeom prst="rect">
              <a:avLst/>
            </a:prstGeom>
            <a:noFill/>
          </p:spPr>
          <p:txBody>
            <a:bodyPr wrap="none">
              <a:spAutoFit/>
            </a:bodyPr>
            <a:lstStyle/>
            <a:p>
              <a:pPr>
                <a:defRPr/>
              </a:pPr>
              <a:r>
                <a:rPr lang="en-US" dirty="0"/>
                <a:t>{g}</a:t>
              </a:r>
            </a:p>
          </p:txBody>
        </p:sp>
        <p:sp>
          <p:nvSpPr>
            <p:cNvPr id="125" name="Oval 124"/>
            <p:cNvSpPr/>
            <p:nvPr/>
          </p:nvSpPr>
          <p:spPr bwMode="auto">
            <a:xfrm>
              <a:off x="3948392" y="4064901"/>
              <a:ext cx="487443" cy="47182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7" name="TextBox 126"/>
            <p:cNvSpPr txBox="1"/>
            <p:nvPr/>
          </p:nvSpPr>
          <p:spPr bwMode="auto">
            <a:xfrm>
              <a:off x="4033066" y="4054321"/>
              <a:ext cx="458004" cy="492246"/>
            </a:xfrm>
            <a:prstGeom prst="rect">
              <a:avLst/>
            </a:prstGeom>
            <a:noFill/>
          </p:spPr>
          <p:txBody>
            <a:bodyPr wrap="none">
              <a:spAutoFit/>
            </a:bodyPr>
            <a:lstStyle/>
            <a:p>
              <a:pPr>
                <a:defRPr/>
              </a:pPr>
              <a:r>
                <a:rPr lang="en-US" dirty="0"/>
                <a:t>h</a:t>
              </a:r>
            </a:p>
          </p:txBody>
        </p:sp>
        <p:cxnSp>
          <p:nvCxnSpPr>
            <p:cNvPr id="32868" name="Straight Arrow Connector 134"/>
            <p:cNvCxnSpPr>
              <a:cxnSpLocks noChangeShapeType="1"/>
            </p:cNvCxnSpPr>
            <p:nvPr/>
          </p:nvCxnSpPr>
          <p:spPr bwMode="auto">
            <a:xfrm rot="16200000" flipV="1">
              <a:off x="4029948" y="3903152"/>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5" name="TextBox 134"/>
            <p:cNvSpPr txBox="1"/>
            <p:nvPr/>
          </p:nvSpPr>
          <p:spPr bwMode="auto">
            <a:xfrm>
              <a:off x="3838546" y="5444418"/>
              <a:ext cx="987179" cy="492246"/>
            </a:xfrm>
            <a:prstGeom prst="rect">
              <a:avLst/>
            </a:prstGeom>
            <a:noFill/>
          </p:spPr>
          <p:txBody>
            <a:bodyPr wrap="none">
              <a:spAutoFit/>
            </a:bodyPr>
            <a:lstStyle/>
            <a:p>
              <a:pPr>
                <a:defRPr/>
              </a:pPr>
              <a:r>
                <a:rPr lang="en-US" dirty="0"/>
                <a:t>{h, </a:t>
              </a:r>
              <a:r>
                <a:rPr lang="en-US" dirty="0" err="1"/>
                <a:t>i</a:t>
              </a:r>
              <a:r>
                <a:rPr lang="en-US" dirty="0"/>
                <a:t>}</a:t>
              </a:r>
            </a:p>
          </p:txBody>
        </p:sp>
        <p:sp>
          <p:nvSpPr>
            <p:cNvPr id="137" name="Oval 136"/>
            <p:cNvSpPr/>
            <p:nvPr/>
          </p:nvSpPr>
          <p:spPr bwMode="auto">
            <a:xfrm>
              <a:off x="3968989" y="4851987"/>
              <a:ext cx="489731" cy="46971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40" name="TextBox 139"/>
            <p:cNvSpPr txBox="1"/>
            <p:nvPr/>
          </p:nvSpPr>
          <p:spPr bwMode="auto">
            <a:xfrm>
              <a:off x="4055951" y="4839292"/>
              <a:ext cx="358638" cy="492246"/>
            </a:xfrm>
            <a:prstGeom prst="rect">
              <a:avLst/>
            </a:prstGeom>
            <a:noFill/>
          </p:spPr>
          <p:txBody>
            <a:bodyPr wrap="none">
              <a:spAutoFit/>
            </a:bodyPr>
            <a:lstStyle/>
            <a:p>
              <a:pPr>
                <a:defRPr/>
              </a:pPr>
              <a:r>
                <a:rPr lang="en-US" dirty="0" err="1"/>
                <a:t>i</a:t>
              </a:r>
              <a:endParaRPr lang="en-US" dirty="0"/>
            </a:p>
          </p:txBody>
        </p:sp>
        <p:cxnSp>
          <p:nvCxnSpPr>
            <p:cNvPr id="32872" name="Straight Arrow Connector 139"/>
            <p:cNvCxnSpPr>
              <a:cxnSpLocks noChangeShapeType="1"/>
            </p:cNvCxnSpPr>
            <p:nvPr/>
          </p:nvCxnSpPr>
          <p:spPr bwMode="auto">
            <a:xfrm rot="16200000" flipV="1">
              <a:off x="4052713" y="4688964"/>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873" name="Rectangle 141"/>
            <p:cNvSpPr>
              <a:spLocks noChangeArrowheads="1"/>
            </p:cNvSpPr>
            <p:nvPr/>
          </p:nvSpPr>
          <p:spPr bwMode="auto">
            <a:xfrm>
              <a:off x="197601" y="3637505"/>
              <a:ext cx="4514850" cy="282462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sz="1400"/>
            </a:p>
          </p:txBody>
        </p:sp>
      </p:grpSp>
      <p:sp>
        <p:nvSpPr>
          <p:cNvPr id="71" name="Rectangle 3"/>
          <p:cNvSpPr txBox="1">
            <a:spLocks noChangeArrowheads="1"/>
          </p:cNvSpPr>
          <p:nvPr/>
        </p:nvSpPr>
        <p:spPr bwMode="auto">
          <a:xfrm>
            <a:off x="491706" y="836614"/>
            <a:ext cx="11248845" cy="1030287"/>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C00000"/>
                </a:solidFill>
              </a:rPr>
              <a:t>Idea: </a:t>
            </a:r>
            <a:r>
              <a:rPr lang="en-US" sz="2800" kern="0" dirty="0"/>
              <a:t>In Union, always make</a:t>
            </a:r>
            <a:r>
              <a:rPr lang="en-US" sz="2800" kern="0" dirty="0">
                <a:solidFill>
                  <a:schemeClr val="accent6"/>
                </a:solidFill>
              </a:rPr>
              <a:t> the root of the larger tree</a:t>
            </a:r>
            <a:r>
              <a:rPr lang="en-US" sz="2800" kern="0" dirty="0"/>
              <a:t> the </a:t>
            </a:r>
            <a:r>
              <a:rPr lang="en-US" sz="2800" kern="0" dirty="0">
                <a:solidFill>
                  <a:schemeClr val="accent6"/>
                </a:solidFill>
              </a:rPr>
              <a:t>new</a:t>
            </a:r>
            <a:r>
              <a:rPr lang="en-US" sz="2800" kern="0" dirty="0"/>
              <a:t> </a:t>
            </a:r>
            <a:r>
              <a:rPr lang="en-US" sz="2800" kern="0" dirty="0">
                <a:solidFill>
                  <a:schemeClr val="accent6"/>
                </a:solidFill>
              </a:rPr>
              <a:t>root</a:t>
            </a:r>
            <a:r>
              <a:rPr lang="en-US" sz="2800" kern="0" dirty="0"/>
              <a:t> – </a:t>
            </a:r>
            <a:r>
              <a:rPr lang="en-US" sz="2800" kern="0" dirty="0">
                <a:solidFill>
                  <a:srgbClr val="C00000"/>
                </a:solidFill>
              </a:rPr>
              <a:t>union-by-size</a:t>
            </a:r>
          </a:p>
        </p:txBody>
      </p:sp>
      <p:grpSp>
        <p:nvGrpSpPr>
          <p:cNvPr id="3" name="Group 167"/>
          <p:cNvGrpSpPr>
            <a:grpSpLocks/>
          </p:cNvGrpSpPr>
          <p:nvPr/>
        </p:nvGrpSpPr>
        <p:grpSpPr bwMode="auto">
          <a:xfrm>
            <a:off x="5091115" y="2266951"/>
            <a:ext cx="2651715" cy="3186113"/>
            <a:chOff x="3567449" y="2266682"/>
            <a:chExt cx="2651881" cy="3186763"/>
          </a:xfrm>
        </p:grpSpPr>
        <p:grpSp>
          <p:nvGrpSpPr>
            <p:cNvPr id="32809" name="Group 148"/>
            <p:cNvGrpSpPr>
              <a:grpSpLocks/>
            </p:cNvGrpSpPr>
            <p:nvPr/>
          </p:nvGrpSpPr>
          <p:grpSpPr bwMode="auto">
            <a:xfrm>
              <a:off x="3567449" y="2266682"/>
              <a:ext cx="2651881" cy="2698746"/>
              <a:chOff x="5138063" y="2496457"/>
              <a:chExt cx="3702329" cy="4087167"/>
            </a:xfrm>
          </p:grpSpPr>
          <p:sp>
            <p:nvSpPr>
              <p:cNvPr id="196" name="Oval 195"/>
              <p:cNvSpPr/>
              <p:nvPr/>
            </p:nvSpPr>
            <p:spPr bwMode="auto">
              <a:xfrm>
                <a:off x="5335328" y="4122041"/>
                <a:ext cx="487624" cy="46891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97" name="TextBox 196"/>
              <p:cNvSpPr txBox="1"/>
              <p:nvPr/>
            </p:nvSpPr>
            <p:spPr bwMode="auto">
              <a:xfrm>
                <a:off x="5419554" y="4112422"/>
                <a:ext cx="423451" cy="559456"/>
              </a:xfrm>
              <a:prstGeom prst="rect">
                <a:avLst/>
              </a:prstGeom>
              <a:noFill/>
            </p:spPr>
            <p:txBody>
              <a:bodyPr wrap="none">
                <a:spAutoFit/>
              </a:bodyPr>
              <a:lstStyle/>
              <a:p>
                <a:pPr>
                  <a:defRPr/>
                </a:pPr>
                <a:r>
                  <a:rPr lang="en-US" dirty="0"/>
                  <a:t>a</a:t>
                </a:r>
              </a:p>
            </p:txBody>
          </p:sp>
          <p:cxnSp>
            <p:nvCxnSpPr>
              <p:cNvPr id="32813" name="Straight Arrow Connector 84"/>
              <p:cNvCxnSpPr>
                <a:cxnSpLocks noChangeShapeType="1"/>
              </p:cNvCxnSpPr>
              <p:nvPr/>
            </p:nvCxnSpPr>
            <p:spPr bwMode="auto">
              <a:xfrm rot="5400000" flipH="1" flipV="1">
                <a:off x="5675089" y="3512461"/>
                <a:ext cx="667657" cy="60959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7" name="TextBox 96"/>
              <p:cNvSpPr txBox="1"/>
              <p:nvPr/>
            </p:nvSpPr>
            <p:spPr bwMode="auto">
              <a:xfrm>
                <a:off x="5158011" y="6024168"/>
                <a:ext cx="2475804" cy="559456"/>
              </a:xfrm>
              <a:prstGeom prst="rect">
                <a:avLst/>
              </a:prstGeom>
              <a:noFill/>
            </p:spPr>
            <p:txBody>
              <a:bodyPr wrap="none">
                <a:spAutoFit/>
              </a:bodyPr>
              <a:lstStyle/>
              <a:p>
                <a:pPr>
                  <a:defRPr/>
                </a:pPr>
                <a:r>
                  <a:rPr lang="en-US" dirty="0"/>
                  <a:t>{a, d, b, e, c, f}</a:t>
                </a:r>
              </a:p>
            </p:txBody>
          </p:sp>
          <p:sp>
            <p:nvSpPr>
              <p:cNvPr id="194" name="Oval 193"/>
              <p:cNvSpPr/>
              <p:nvPr/>
            </p:nvSpPr>
            <p:spPr bwMode="auto">
              <a:xfrm>
                <a:off x="5322029" y="4891548"/>
                <a:ext cx="489841" cy="47132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95" name="TextBox 194"/>
              <p:cNvSpPr txBox="1"/>
              <p:nvPr/>
            </p:nvSpPr>
            <p:spPr bwMode="auto">
              <a:xfrm>
                <a:off x="5408472" y="4879526"/>
                <a:ext cx="448072" cy="559456"/>
              </a:xfrm>
              <a:prstGeom prst="rect">
                <a:avLst/>
              </a:prstGeom>
              <a:noFill/>
            </p:spPr>
            <p:txBody>
              <a:bodyPr wrap="none">
                <a:spAutoFit/>
              </a:bodyPr>
              <a:lstStyle/>
              <a:p>
                <a:pPr>
                  <a:defRPr/>
                </a:pPr>
                <a:r>
                  <a:rPr lang="en-US" dirty="0"/>
                  <a:t>b</a:t>
                </a:r>
              </a:p>
            </p:txBody>
          </p:sp>
          <p:cxnSp>
            <p:nvCxnSpPr>
              <p:cNvPr id="32817" name="Straight Arrow Connector 104"/>
              <p:cNvCxnSpPr>
                <a:cxnSpLocks noChangeShapeType="1"/>
              </p:cNvCxnSpPr>
              <p:nvPr/>
            </p:nvCxnSpPr>
            <p:spPr bwMode="auto">
              <a:xfrm rot="16200000" flipV="1">
                <a:off x="5405540" y="4729689"/>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2" name="Oval 191"/>
              <p:cNvSpPr/>
              <p:nvPr/>
            </p:nvSpPr>
            <p:spPr bwMode="auto">
              <a:xfrm>
                <a:off x="6264030" y="3131301"/>
                <a:ext cx="489839" cy="46891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93" name="TextBox 192"/>
              <p:cNvSpPr txBox="1"/>
              <p:nvPr/>
            </p:nvSpPr>
            <p:spPr bwMode="auto">
              <a:xfrm>
                <a:off x="6350472" y="3119278"/>
                <a:ext cx="423451" cy="559456"/>
              </a:xfrm>
              <a:prstGeom prst="rect">
                <a:avLst/>
              </a:prstGeom>
              <a:noFill/>
            </p:spPr>
            <p:txBody>
              <a:bodyPr wrap="none">
                <a:spAutoFit/>
              </a:bodyPr>
              <a:lstStyle/>
              <a:p>
                <a:pPr>
                  <a:defRPr/>
                </a:pPr>
                <a:r>
                  <a:rPr lang="en-US" dirty="0"/>
                  <a:t>c</a:t>
                </a:r>
              </a:p>
            </p:txBody>
          </p:sp>
          <p:cxnSp>
            <p:nvCxnSpPr>
              <p:cNvPr id="32820" name="Straight Arrow Connector 109"/>
              <p:cNvCxnSpPr>
                <a:cxnSpLocks noChangeShapeType="1"/>
              </p:cNvCxnSpPr>
              <p:nvPr/>
            </p:nvCxnSpPr>
            <p:spPr bwMode="auto">
              <a:xfrm rot="16200000" flipV="1">
                <a:off x="6346652" y="2968504"/>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0" name="Oval 189"/>
              <p:cNvSpPr/>
              <p:nvPr/>
            </p:nvSpPr>
            <p:spPr bwMode="auto">
              <a:xfrm>
                <a:off x="6148774" y="4747266"/>
                <a:ext cx="489839" cy="47132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91" name="TextBox 190"/>
              <p:cNvSpPr txBox="1"/>
              <p:nvPr/>
            </p:nvSpPr>
            <p:spPr bwMode="auto">
              <a:xfrm>
                <a:off x="6235215" y="4735242"/>
                <a:ext cx="448072" cy="559456"/>
              </a:xfrm>
              <a:prstGeom prst="rect">
                <a:avLst/>
              </a:prstGeom>
              <a:noFill/>
            </p:spPr>
            <p:txBody>
              <a:bodyPr wrap="none">
                <a:spAutoFit/>
              </a:bodyPr>
              <a:lstStyle/>
              <a:p>
                <a:pPr>
                  <a:defRPr/>
                </a:pPr>
                <a:r>
                  <a:rPr lang="en-US" dirty="0"/>
                  <a:t>d</a:t>
                </a:r>
              </a:p>
            </p:txBody>
          </p:sp>
          <p:cxnSp>
            <p:nvCxnSpPr>
              <p:cNvPr id="32823" name="Straight Arrow Connector 114"/>
              <p:cNvCxnSpPr>
                <a:cxnSpLocks noChangeShapeType="1"/>
              </p:cNvCxnSpPr>
              <p:nvPr/>
            </p:nvCxnSpPr>
            <p:spPr bwMode="auto">
              <a:xfrm rot="10800000">
                <a:off x="5794234" y="4495364"/>
                <a:ext cx="377090" cy="33653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8" name="Oval 187"/>
              <p:cNvSpPr/>
              <p:nvPr/>
            </p:nvSpPr>
            <p:spPr bwMode="auto">
              <a:xfrm>
                <a:off x="5938208" y="5499941"/>
                <a:ext cx="489841" cy="47132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89" name="TextBox 188"/>
              <p:cNvSpPr txBox="1"/>
              <p:nvPr/>
            </p:nvSpPr>
            <p:spPr bwMode="auto">
              <a:xfrm>
                <a:off x="6024651" y="5487917"/>
                <a:ext cx="434643" cy="559456"/>
              </a:xfrm>
              <a:prstGeom prst="rect">
                <a:avLst/>
              </a:prstGeom>
              <a:noFill/>
            </p:spPr>
            <p:txBody>
              <a:bodyPr wrap="none">
                <a:spAutoFit/>
              </a:bodyPr>
              <a:lstStyle/>
              <a:p>
                <a:pPr>
                  <a:defRPr/>
                </a:pPr>
                <a:r>
                  <a:rPr lang="en-US" dirty="0"/>
                  <a:t>e</a:t>
                </a:r>
              </a:p>
            </p:txBody>
          </p:sp>
          <p:cxnSp>
            <p:nvCxnSpPr>
              <p:cNvPr id="32826" name="Straight Arrow Connector 119"/>
              <p:cNvCxnSpPr>
                <a:cxnSpLocks noChangeShapeType="1"/>
              </p:cNvCxnSpPr>
              <p:nvPr/>
            </p:nvCxnSpPr>
            <p:spPr bwMode="auto">
              <a:xfrm rot="16200000" flipV="1">
                <a:off x="5749843" y="5281951"/>
                <a:ext cx="285750" cy="271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6" name="Oval 185"/>
              <p:cNvSpPr/>
              <p:nvPr/>
            </p:nvSpPr>
            <p:spPr bwMode="auto">
              <a:xfrm>
                <a:off x="6286195" y="3946498"/>
                <a:ext cx="487624" cy="46891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87" name="TextBox 186"/>
              <p:cNvSpPr txBox="1"/>
              <p:nvPr/>
            </p:nvSpPr>
            <p:spPr bwMode="auto">
              <a:xfrm>
                <a:off x="6370421" y="3934473"/>
                <a:ext cx="421215" cy="559456"/>
              </a:xfrm>
              <a:prstGeom prst="rect">
                <a:avLst/>
              </a:prstGeom>
              <a:noFill/>
            </p:spPr>
            <p:txBody>
              <a:bodyPr wrap="none">
                <a:spAutoFit/>
              </a:bodyPr>
              <a:lstStyle/>
              <a:p>
                <a:pPr>
                  <a:defRPr/>
                </a:pPr>
                <a:r>
                  <a:rPr lang="en-US" dirty="0"/>
                  <a:t>f</a:t>
                </a:r>
              </a:p>
            </p:txBody>
          </p:sp>
          <p:cxnSp>
            <p:nvCxnSpPr>
              <p:cNvPr id="32829" name="Straight Arrow Connector 124"/>
              <p:cNvCxnSpPr>
                <a:cxnSpLocks noChangeShapeType="1"/>
              </p:cNvCxnSpPr>
              <p:nvPr/>
            </p:nvCxnSpPr>
            <p:spPr bwMode="auto">
              <a:xfrm rot="16200000" flipV="1">
                <a:off x="6367639" y="378292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 name="Oval 183"/>
              <p:cNvSpPr/>
              <p:nvPr/>
            </p:nvSpPr>
            <p:spPr bwMode="auto">
              <a:xfrm>
                <a:off x="7079691" y="3119278"/>
                <a:ext cx="489839" cy="47132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85" name="TextBox 184"/>
              <p:cNvSpPr txBox="1"/>
              <p:nvPr/>
            </p:nvSpPr>
            <p:spPr bwMode="auto">
              <a:xfrm>
                <a:off x="7166133" y="3107253"/>
                <a:ext cx="427927" cy="559456"/>
              </a:xfrm>
              <a:prstGeom prst="rect">
                <a:avLst/>
              </a:prstGeom>
              <a:noFill/>
            </p:spPr>
            <p:txBody>
              <a:bodyPr wrap="none">
                <a:spAutoFit/>
              </a:bodyPr>
              <a:lstStyle/>
              <a:p>
                <a:pPr>
                  <a:defRPr/>
                </a:pPr>
                <a:r>
                  <a:rPr lang="en-US" dirty="0"/>
                  <a:t>g</a:t>
                </a:r>
              </a:p>
            </p:txBody>
          </p:sp>
          <p:cxnSp>
            <p:nvCxnSpPr>
              <p:cNvPr id="32832" name="Straight Arrow Connector 129"/>
              <p:cNvCxnSpPr>
                <a:cxnSpLocks noChangeShapeType="1"/>
              </p:cNvCxnSpPr>
              <p:nvPr/>
            </p:nvCxnSpPr>
            <p:spPr bwMode="auto">
              <a:xfrm rot="16200000" flipV="1">
                <a:off x="7161739" y="295647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7" name="TextBox 146"/>
              <p:cNvSpPr txBox="1"/>
              <p:nvPr/>
            </p:nvSpPr>
            <p:spPr bwMode="auto">
              <a:xfrm>
                <a:off x="7042010" y="3698812"/>
                <a:ext cx="665167" cy="559456"/>
              </a:xfrm>
              <a:prstGeom prst="rect">
                <a:avLst/>
              </a:prstGeom>
              <a:noFill/>
            </p:spPr>
            <p:txBody>
              <a:bodyPr wrap="none">
                <a:spAutoFit/>
              </a:bodyPr>
              <a:lstStyle/>
              <a:p>
                <a:pPr>
                  <a:defRPr/>
                </a:pPr>
                <a:r>
                  <a:rPr lang="en-US" dirty="0"/>
                  <a:t>{g}</a:t>
                </a:r>
              </a:p>
            </p:txBody>
          </p:sp>
          <p:sp>
            <p:nvSpPr>
              <p:cNvPr id="182" name="Oval 181"/>
              <p:cNvSpPr/>
              <p:nvPr/>
            </p:nvSpPr>
            <p:spPr bwMode="auto">
              <a:xfrm>
                <a:off x="7995093" y="3119278"/>
                <a:ext cx="487624" cy="47132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83" name="TextBox 182"/>
              <p:cNvSpPr txBox="1"/>
              <p:nvPr/>
            </p:nvSpPr>
            <p:spPr bwMode="auto">
              <a:xfrm>
                <a:off x="8079319" y="3107253"/>
                <a:ext cx="443596" cy="559456"/>
              </a:xfrm>
              <a:prstGeom prst="rect">
                <a:avLst/>
              </a:prstGeom>
              <a:noFill/>
            </p:spPr>
            <p:txBody>
              <a:bodyPr wrap="none">
                <a:spAutoFit/>
              </a:bodyPr>
              <a:lstStyle/>
              <a:p>
                <a:pPr>
                  <a:defRPr/>
                </a:pPr>
                <a:r>
                  <a:rPr lang="en-US" dirty="0"/>
                  <a:t>h</a:t>
                </a:r>
              </a:p>
            </p:txBody>
          </p:sp>
          <p:cxnSp>
            <p:nvCxnSpPr>
              <p:cNvPr id="32836" name="Straight Arrow Connector 134"/>
              <p:cNvCxnSpPr>
                <a:cxnSpLocks noChangeShapeType="1"/>
              </p:cNvCxnSpPr>
              <p:nvPr/>
            </p:nvCxnSpPr>
            <p:spPr bwMode="auto">
              <a:xfrm rot="16200000" flipV="1">
                <a:off x="8075964" y="2956470"/>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2" name="TextBox 151"/>
              <p:cNvSpPr txBox="1"/>
              <p:nvPr/>
            </p:nvSpPr>
            <p:spPr bwMode="auto">
              <a:xfrm>
                <a:off x="7884269" y="4497175"/>
                <a:ext cx="956123" cy="559456"/>
              </a:xfrm>
              <a:prstGeom prst="rect">
                <a:avLst/>
              </a:prstGeom>
              <a:noFill/>
            </p:spPr>
            <p:txBody>
              <a:bodyPr wrap="none">
                <a:spAutoFit/>
              </a:bodyPr>
              <a:lstStyle/>
              <a:p>
                <a:pPr>
                  <a:defRPr/>
                </a:pPr>
                <a:r>
                  <a:rPr lang="en-US" dirty="0"/>
                  <a:t>{h, </a:t>
                </a:r>
                <a:r>
                  <a:rPr lang="en-US" dirty="0" err="1"/>
                  <a:t>i</a:t>
                </a:r>
                <a:r>
                  <a:rPr lang="en-US" dirty="0"/>
                  <a:t>}</a:t>
                </a:r>
              </a:p>
            </p:txBody>
          </p:sp>
          <p:sp>
            <p:nvSpPr>
              <p:cNvPr id="180" name="Oval 179"/>
              <p:cNvSpPr/>
              <p:nvPr/>
            </p:nvSpPr>
            <p:spPr bwMode="auto">
              <a:xfrm>
                <a:off x="8017257" y="3905617"/>
                <a:ext cx="487624" cy="4689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81" name="TextBox 180"/>
              <p:cNvSpPr txBox="1"/>
              <p:nvPr/>
            </p:nvSpPr>
            <p:spPr bwMode="auto">
              <a:xfrm>
                <a:off x="8101483" y="3893594"/>
                <a:ext cx="347355" cy="559456"/>
              </a:xfrm>
              <a:prstGeom prst="rect">
                <a:avLst/>
              </a:prstGeom>
              <a:noFill/>
            </p:spPr>
            <p:txBody>
              <a:bodyPr wrap="none">
                <a:spAutoFit/>
              </a:bodyPr>
              <a:lstStyle/>
              <a:p>
                <a:pPr>
                  <a:defRPr/>
                </a:pPr>
                <a:r>
                  <a:rPr lang="en-US" dirty="0" err="1"/>
                  <a:t>i</a:t>
                </a:r>
                <a:endParaRPr lang="en-US" dirty="0"/>
              </a:p>
            </p:txBody>
          </p:sp>
          <p:cxnSp>
            <p:nvCxnSpPr>
              <p:cNvPr id="32840" name="Straight Arrow Connector 139"/>
              <p:cNvCxnSpPr>
                <a:cxnSpLocks noChangeShapeType="1"/>
              </p:cNvCxnSpPr>
              <p:nvPr/>
            </p:nvCxnSpPr>
            <p:spPr bwMode="auto">
              <a:xfrm rot="16200000" flipV="1">
                <a:off x="8098729" y="3742282"/>
                <a:ext cx="324914" cy="122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841" name="Rectangle 141"/>
              <p:cNvSpPr>
                <a:spLocks noChangeArrowheads="1"/>
              </p:cNvSpPr>
              <p:nvPr/>
            </p:nvSpPr>
            <p:spPr bwMode="auto">
              <a:xfrm>
                <a:off x="5138063" y="2496457"/>
                <a:ext cx="3614056" cy="4076474"/>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sz="1400"/>
              </a:p>
            </p:txBody>
          </p:sp>
        </p:grpSp>
        <p:sp>
          <p:nvSpPr>
            <p:cNvPr id="164" name="TextBox 163"/>
            <p:cNvSpPr txBox="1"/>
            <p:nvPr/>
          </p:nvSpPr>
          <p:spPr>
            <a:xfrm>
              <a:off x="3570623" y="4991388"/>
              <a:ext cx="2632240" cy="462057"/>
            </a:xfrm>
            <a:prstGeom prst="rect">
              <a:avLst/>
            </a:prstGeom>
            <a:noFill/>
          </p:spPr>
          <p:txBody>
            <a:bodyPr wrap="none">
              <a:spAutoFit/>
            </a:bodyPr>
            <a:lstStyle/>
            <a:p>
              <a:pPr>
                <a:defRPr/>
              </a:pPr>
              <a:r>
                <a:rPr lang="en-US" sz="2400" dirty="0"/>
                <a:t>After</a:t>
              </a:r>
              <a:r>
                <a:rPr lang="en-US" sz="2400" dirty="0">
                  <a:solidFill>
                    <a:srgbClr val="C00000"/>
                  </a:solidFill>
                </a:rPr>
                <a:t> Union(</a:t>
              </a:r>
              <a:r>
                <a:rPr lang="en-US" sz="2400" dirty="0">
                  <a:solidFill>
                    <a:schemeClr val="accent6"/>
                  </a:solidFill>
                </a:rPr>
                <a:t>c</a:t>
              </a:r>
              <a:r>
                <a:rPr lang="en-US" sz="2400" dirty="0">
                  <a:solidFill>
                    <a:srgbClr val="C00000"/>
                  </a:solidFill>
                </a:rPr>
                <a:t>, </a:t>
              </a:r>
              <a:r>
                <a:rPr lang="en-US" sz="2400" dirty="0">
                  <a:solidFill>
                    <a:schemeClr val="accent6"/>
                  </a:solidFill>
                </a:rPr>
                <a:t>a</a:t>
              </a:r>
              <a:r>
                <a:rPr lang="en-US" sz="2400" dirty="0">
                  <a:solidFill>
                    <a:srgbClr val="C00000"/>
                  </a:solidFill>
                </a:rPr>
                <a:t>)</a:t>
              </a:r>
            </a:p>
          </p:txBody>
        </p:sp>
      </p:grpSp>
      <p:grpSp>
        <p:nvGrpSpPr>
          <p:cNvPr id="5" name="Group 169"/>
          <p:cNvGrpSpPr>
            <a:grpSpLocks/>
          </p:cNvGrpSpPr>
          <p:nvPr/>
        </p:nvGrpSpPr>
        <p:grpSpPr bwMode="auto">
          <a:xfrm>
            <a:off x="7877176" y="2703514"/>
            <a:ext cx="2632666" cy="3463925"/>
            <a:chOff x="6353367" y="2703252"/>
            <a:chExt cx="2633236" cy="3463845"/>
          </a:xfrm>
        </p:grpSpPr>
        <p:sp>
          <p:nvSpPr>
            <p:cNvPr id="76" name="Oval 75"/>
            <p:cNvSpPr/>
            <p:nvPr/>
          </p:nvSpPr>
          <p:spPr bwMode="auto">
            <a:xfrm>
              <a:off x="7009147" y="3022332"/>
              <a:ext cx="330272" cy="311143"/>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7" name="TextBox 76"/>
            <p:cNvSpPr txBox="1"/>
            <p:nvPr/>
          </p:nvSpPr>
          <p:spPr bwMode="auto">
            <a:xfrm>
              <a:off x="7028201" y="2988995"/>
              <a:ext cx="274696" cy="369878"/>
            </a:xfrm>
            <a:prstGeom prst="rect">
              <a:avLst/>
            </a:prstGeom>
            <a:noFill/>
          </p:spPr>
          <p:txBody>
            <a:bodyPr>
              <a:spAutoFit/>
            </a:bodyPr>
            <a:lstStyle/>
            <a:p>
              <a:pPr>
                <a:defRPr/>
              </a:pPr>
              <a:r>
                <a:rPr lang="en-US" dirty="0"/>
                <a:t>a</a:t>
              </a:r>
            </a:p>
          </p:txBody>
        </p:sp>
        <p:sp>
          <p:nvSpPr>
            <p:cNvPr id="79" name="TextBox 78"/>
            <p:cNvSpPr txBox="1"/>
            <p:nvPr/>
          </p:nvSpPr>
          <p:spPr bwMode="auto">
            <a:xfrm>
              <a:off x="6466104" y="4516135"/>
              <a:ext cx="1773626" cy="369323"/>
            </a:xfrm>
            <a:prstGeom prst="rect">
              <a:avLst/>
            </a:prstGeom>
            <a:noFill/>
          </p:spPr>
          <p:txBody>
            <a:bodyPr wrap="none">
              <a:spAutoFit/>
            </a:bodyPr>
            <a:lstStyle/>
            <a:p>
              <a:pPr>
                <a:defRPr/>
              </a:pPr>
              <a:r>
                <a:rPr lang="en-US" dirty="0"/>
                <a:t>{a, d, b, e, c, f}</a:t>
              </a:r>
            </a:p>
          </p:txBody>
        </p:sp>
        <p:sp>
          <p:nvSpPr>
            <p:cNvPr id="80" name="Oval 79"/>
            <p:cNvSpPr/>
            <p:nvPr/>
          </p:nvSpPr>
          <p:spPr bwMode="auto">
            <a:xfrm>
              <a:off x="6577253" y="3546195"/>
              <a:ext cx="328683" cy="31114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1" name="TextBox 80"/>
            <p:cNvSpPr txBox="1"/>
            <p:nvPr/>
          </p:nvSpPr>
          <p:spPr bwMode="auto">
            <a:xfrm>
              <a:off x="6609010" y="3525558"/>
              <a:ext cx="320992" cy="369323"/>
            </a:xfrm>
            <a:prstGeom prst="rect">
              <a:avLst/>
            </a:prstGeom>
            <a:noFill/>
          </p:spPr>
          <p:txBody>
            <a:bodyPr wrap="none">
              <a:spAutoFit/>
            </a:bodyPr>
            <a:lstStyle/>
            <a:p>
              <a:pPr>
                <a:defRPr/>
              </a:pPr>
              <a:r>
                <a:rPr lang="en-US" dirty="0"/>
                <a:t>b</a:t>
              </a:r>
            </a:p>
          </p:txBody>
        </p:sp>
        <p:cxnSp>
          <p:nvCxnSpPr>
            <p:cNvPr id="32782" name="Straight Arrow Connector 104"/>
            <p:cNvCxnSpPr>
              <a:cxnSpLocks noChangeShapeType="1"/>
            </p:cNvCxnSpPr>
            <p:nvPr/>
          </p:nvCxnSpPr>
          <p:spPr bwMode="auto">
            <a:xfrm flipV="1">
              <a:off x="6742297" y="3296992"/>
              <a:ext cx="315329" cy="2491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1" name="Oval 90"/>
            <p:cNvSpPr/>
            <p:nvPr/>
          </p:nvSpPr>
          <p:spPr bwMode="auto">
            <a:xfrm>
              <a:off x="7377527" y="3549369"/>
              <a:ext cx="330272" cy="312731"/>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0" name="TextBox 99"/>
            <p:cNvSpPr txBox="1"/>
            <p:nvPr/>
          </p:nvSpPr>
          <p:spPr bwMode="auto">
            <a:xfrm>
              <a:off x="7409284" y="3503334"/>
              <a:ext cx="303354" cy="369323"/>
            </a:xfrm>
            <a:prstGeom prst="rect">
              <a:avLst/>
            </a:prstGeom>
            <a:noFill/>
          </p:spPr>
          <p:txBody>
            <a:bodyPr wrap="none">
              <a:spAutoFit/>
            </a:bodyPr>
            <a:lstStyle/>
            <a:p>
              <a:pPr>
                <a:defRPr/>
              </a:pPr>
              <a:r>
                <a:rPr lang="en-US" dirty="0"/>
                <a:t>c</a:t>
              </a:r>
            </a:p>
          </p:txBody>
        </p:sp>
        <p:cxnSp>
          <p:nvCxnSpPr>
            <p:cNvPr id="32785" name="Straight Arrow Connector 109"/>
            <p:cNvCxnSpPr>
              <a:cxnSpLocks noChangeShapeType="1"/>
            </p:cNvCxnSpPr>
            <p:nvPr/>
          </p:nvCxnSpPr>
          <p:spPr bwMode="auto">
            <a:xfrm rot="16200000" flipV="1">
              <a:off x="7277310" y="3322002"/>
              <a:ext cx="252638" cy="22837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4" name="Oval 103"/>
            <p:cNvSpPr/>
            <p:nvPr/>
          </p:nvSpPr>
          <p:spPr bwMode="auto">
            <a:xfrm>
              <a:off x="7004383" y="3824001"/>
              <a:ext cx="330272" cy="31114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6" name="TextBox 105"/>
            <p:cNvSpPr txBox="1"/>
            <p:nvPr/>
          </p:nvSpPr>
          <p:spPr bwMode="auto">
            <a:xfrm>
              <a:off x="7023437" y="3803364"/>
              <a:ext cx="320992" cy="369323"/>
            </a:xfrm>
            <a:prstGeom prst="rect">
              <a:avLst/>
            </a:prstGeom>
            <a:noFill/>
          </p:spPr>
          <p:txBody>
            <a:bodyPr wrap="none">
              <a:spAutoFit/>
            </a:bodyPr>
            <a:lstStyle/>
            <a:p>
              <a:pPr>
                <a:defRPr/>
              </a:pPr>
              <a:r>
                <a:rPr lang="en-US" dirty="0"/>
                <a:t>d</a:t>
              </a:r>
            </a:p>
          </p:txBody>
        </p:sp>
        <p:cxnSp>
          <p:nvCxnSpPr>
            <p:cNvPr id="32788" name="Straight Arrow Connector 114"/>
            <p:cNvCxnSpPr>
              <a:cxnSpLocks noChangeShapeType="1"/>
              <a:stCxn id="106" idx="0"/>
              <a:endCxn id="76" idx="4"/>
            </p:cNvCxnSpPr>
            <p:nvPr/>
          </p:nvCxnSpPr>
          <p:spPr bwMode="auto">
            <a:xfrm flipH="1" flipV="1">
              <a:off x="7174283" y="3333474"/>
              <a:ext cx="9650" cy="46988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9" name="Oval 108"/>
            <p:cNvSpPr/>
            <p:nvPr/>
          </p:nvSpPr>
          <p:spPr bwMode="auto">
            <a:xfrm>
              <a:off x="6605835" y="4077995"/>
              <a:ext cx="328683" cy="3127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3" name="TextBox 112"/>
            <p:cNvSpPr txBox="1"/>
            <p:nvPr/>
          </p:nvSpPr>
          <p:spPr bwMode="auto">
            <a:xfrm>
              <a:off x="6623300" y="4044658"/>
              <a:ext cx="311371" cy="369323"/>
            </a:xfrm>
            <a:prstGeom prst="rect">
              <a:avLst/>
            </a:prstGeom>
            <a:noFill/>
          </p:spPr>
          <p:txBody>
            <a:bodyPr wrap="none">
              <a:spAutoFit/>
            </a:bodyPr>
            <a:lstStyle/>
            <a:p>
              <a:pPr>
                <a:defRPr/>
              </a:pPr>
              <a:r>
                <a:rPr lang="en-US" dirty="0"/>
                <a:t>e</a:t>
              </a:r>
            </a:p>
          </p:txBody>
        </p:sp>
        <p:cxnSp>
          <p:nvCxnSpPr>
            <p:cNvPr id="32791" name="Straight Arrow Connector 119"/>
            <p:cNvCxnSpPr>
              <a:cxnSpLocks noChangeShapeType="1"/>
              <a:stCxn id="113" idx="0"/>
              <a:endCxn id="80" idx="4"/>
            </p:cNvCxnSpPr>
            <p:nvPr/>
          </p:nvCxnSpPr>
          <p:spPr bwMode="auto">
            <a:xfrm flipH="1" flipV="1">
              <a:off x="6741595" y="3857337"/>
              <a:ext cx="37391" cy="18732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8" name="Oval 117"/>
            <p:cNvSpPr/>
            <p:nvPr/>
          </p:nvSpPr>
          <p:spPr bwMode="auto">
            <a:xfrm>
              <a:off x="7391817" y="4089107"/>
              <a:ext cx="330272" cy="31273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19" name="TextBox 118"/>
            <p:cNvSpPr txBox="1"/>
            <p:nvPr/>
          </p:nvSpPr>
          <p:spPr bwMode="auto">
            <a:xfrm>
              <a:off x="7410871" y="4068470"/>
              <a:ext cx="301751" cy="369323"/>
            </a:xfrm>
            <a:prstGeom prst="rect">
              <a:avLst/>
            </a:prstGeom>
            <a:noFill/>
          </p:spPr>
          <p:txBody>
            <a:bodyPr wrap="none">
              <a:spAutoFit/>
            </a:bodyPr>
            <a:lstStyle/>
            <a:p>
              <a:pPr>
                <a:defRPr/>
              </a:pPr>
              <a:r>
                <a:rPr lang="en-US" dirty="0"/>
                <a:t>f</a:t>
              </a:r>
            </a:p>
          </p:txBody>
        </p:sp>
        <p:cxnSp>
          <p:nvCxnSpPr>
            <p:cNvPr id="32794" name="Straight Arrow Connector 124"/>
            <p:cNvCxnSpPr>
              <a:cxnSpLocks noChangeShapeType="1"/>
            </p:cNvCxnSpPr>
            <p:nvPr/>
          </p:nvCxnSpPr>
          <p:spPr bwMode="auto">
            <a:xfrm rot="16200000" flipV="1">
              <a:off x="7449510" y="3981762"/>
              <a:ext cx="215566" cy="8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3" name="Oval 122"/>
            <p:cNvSpPr/>
            <p:nvPr/>
          </p:nvSpPr>
          <p:spPr bwMode="auto">
            <a:xfrm>
              <a:off x="7760197" y="3052494"/>
              <a:ext cx="328684" cy="31114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24" name="TextBox 123"/>
            <p:cNvSpPr txBox="1"/>
            <p:nvPr/>
          </p:nvSpPr>
          <p:spPr bwMode="auto">
            <a:xfrm>
              <a:off x="7791954" y="2992170"/>
              <a:ext cx="306560" cy="369323"/>
            </a:xfrm>
            <a:prstGeom prst="rect">
              <a:avLst/>
            </a:prstGeom>
            <a:noFill/>
          </p:spPr>
          <p:txBody>
            <a:bodyPr wrap="none">
              <a:spAutoFit/>
            </a:bodyPr>
            <a:lstStyle/>
            <a:p>
              <a:pPr>
                <a:defRPr/>
              </a:pPr>
              <a:r>
                <a:rPr lang="en-US" dirty="0"/>
                <a:t>g</a:t>
              </a:r>
            </a:p>
          </p:txBody>
        </p:sp>
        <p:cxnSp>
          <p:nvCxnSpPr>
            <p:cNvPr id="32797" name="Straight Arrow Connector 129"/>
            <p:cNvCxnSpPr>
              <a:cxnSpLocks noChangeShapeType="1"/>
            </p:cNvCxnSpPr>
            <p:nvPr/>
          </p:nvCxnSpPr>
          <p:spPr bwMode="auto">
            <a:xfrm rot="16200000" flipV="1">
              <a:off x="7816919" y="2944051"/>
              <a:ext cx="215566" cy="8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8" name="TextBox 127"/>
            <p:cNvSpPr txBox="1"/>
            <p:nvPr/>
          </p:nvSpPr>
          <p:spPr bwMode="auto">
            <a:xfrm>
              <a:off x="7733204" y="3436660"/>
              <a:ext cx="476515" cy="369323"/>
            </a:xfrm>
            <a:prstGeom prst="rect">
              <a:avLst/>
            </a:prstGeom>
            <a:noFill/>
          </p:spPr>
          <p:txBody>
            <a:bodyPr wrap="none">
              <a:spAutoFit/>
            </a:bodyPr>
            <a:lstStyle/>
            <a:p>
              <a:pPr>
                <a:defRPr/>
              </a:pPr>
              <a:r>
                <a:rPr lang="en-US" dirty="0"/>
                <a:t>{g}</a:t>
              </a:r>
            </a:p>
          </p:txBody>
        </p:sp>
        <p:sp>
          <p:nvSpPr>
            <p:cNvPr id="129" name="Oval 128"/>
            <p:cNvSpPr/>
            <p:nvPr/>
          </p:nvSpPr>
          <p:spPr bwMode="auto">
            <a:xfrm>
              <a:off x="8374693" y="3052494"/>
              <a:ext cx="330272" cy="31114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1" name="TextBox 130"/>
            <p:cNvSpPr txBox="1"/>
            <p:nvPr/>
          </p:nvSpPr>
          <p:spPr bwMode="auto">
            <a:xfrm>
              <a:off x="8393747" y="3031856"/>
              <a:ext cx="317785" cy="369323"/>
            </a:xfrm>
            <a:prstGeom prst="rect">
              <a:avLst/>
            </a:prstGeom>
            <a:noFill/>
          </p:spPr>
          <p:txBody>
            <a:bodyPr wrap="none">
              <a:spAutoFit/>
            </a:bodyPr>
            <a:lstStyle/>
            <a:p>
              <a:pPr>
                <a:defRPr/>
              </a:pPr>
              <a:r>
                <a:rPr lang="en-US" dirty="0"/>
                <a:t>h</a:t>
              </a:r>
            </a:p>
          </p:txBody>
        </p:sp>
        <p:cxnSp>
          <p:nvCxnSpPr>
            <p:cNvPr id="32801" name="Straight Arrow Connector 134"/>
            <p:cNvCxnSpPr>
              <a:cxnSpLocks noChangeShapeType="1"/>
            </p:cNvCxnSpPr>
            <p:nvPr/>
          </p:nvCxnSpPr>
          <p:spPr bwMode="auto">
            <a:xfrm rot="16200000" flipV="1">
              <a:off x="8432660" y="2944051"/>
              <a:ext cx="215566" cy="8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 name="TextBox 133"/>
            <p:cNvSpPr txBox="1"/>
            <p:nvPr/>
          </p:nvSpPr>
          <p:spPr bwMode="auto">
            <a:xfrm>
              <a:off x="8301652" y="3966873"/>
              <a:ext cx="684951" cy="369323"/>
            </a:xfrm>
            <a:prstGeom prst="rect">
              <a:avLst/>
            </a:prstGeom>
            <a:noFill/>
          </p:spPr>
          <p:txBody>
            <a:bodyPr wrap="none">
              <a:spAutoFit/>
            </a:bodyPr>
            <a:lstStyle/>
            <a:p>
              <a:pPr>
                <a:defRPr/>
              </a:pPr>
              <a:r>
                <a:rPr lang="en-US" dirty="0"/>
                <a:t>{h, </a:t>
              </a:r>
              <a:r>
                <a:rPr lang="en-US" dirty="0" err="1"/>
                <a:t>i</a:t>
              </a:r>
              <a:r>
                <a:rPr lang="en-US" dirty="0"/>
                <a:t>}</a:t>
              </a:r>
            </a:p>
          </p:txBody>
        </p:sp>
        <p:sp>
          <p:nvSpPr>
            <p:cNvPr id="136" name="Oval 135"/>
            <p:cNvSpPr/>
            <p:nvPr/>
          </p:nvSpPr>
          <p:spPr bwMode="auto">
            <a:xfrm>
              <a:off x="8390571" y="3573182"/>
              <a:ext cx="328683" cy="31273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38" name="TextBox 137"/>
            <p:cNvSpPr txBox="1"/>
            <p:nvPr/>
          </p:nvSpPr>
          <p:spPr bwMode="auto">
            <a:xfrm>
              <a:off x="8447734" y="3565244"/>
              <a:ext cx="248840" cy="369323"/>
            </a:xfrm>
            <a:prstGeom prst="rect">
              <a:avLst/>
            </a:prstGeom>
            <a:noFill/>
          </p:spPr>
          <p:txBody>
            <a:bodyPr wrap="none">
              <a:spAutoFit/>
            </a:bodyPr>
            <a:lstStyle/>
            <a:p>
              <a:pPr>
                <a:defRPr/>
              </a:pPr>
              <a:r>
                <a:rPr lang="en-US" dirty="0" err="1"/>
                <a:t>i</a:t>
              </a:r>
              <a:endParaRPr lang="en-US" dirty="0"/>
            </a:p>
          </p:txBody>
        </p:sp>
        <p:cxnSp>
          <p:nvCxnSpPr>
            <p:cNvPr id="32805" name="Straight Arrow Connector 139"/>
            <p:cNvCxnSpPr>
              <a:cxnSpLocks noChangeShapeType="1"/>
            </p:cNvCxnSpPr>
            <p:nvPr/>
          </p:nvCxnSpPr>
          <p:spPr bwMode="auto">
            <a:xfrm rot="16200000" flipV="1">
              <a:off x="8447992" y="3465403"/>
              <a:ext cx="215566" cy="8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806" name="Rectangle 141"/>
            <p:cNvSpPr>
              <a:spLocks noChangeArrowheads="1"/>
            </p:cNvSpPr>
            <p:nvPr/>
          </p:nvSpPr>
          <p:spPr bwMode="auto">
            <a:xfrm>
              <a:off x="6452317" y="2703252"/>
              <a:ext cx="2434107" cy="2239804"/>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sz="1400"/>
            </a:p>
          </p:txBody>
        </p:sp>
        <p:cxnSp>
          <p:nvCxnSpPr>
            <p:cNvPr id="32807" name="Straight Arrow Connector 129"/>
            <p:cNvCxnSpPr>
              <a:cxnSpLocks noChangeShapeType="1"/>
            </p:cNvCxnSpPr>
            <p:nvPr/>
          </p:nvCxnSpPr>
          <p:spPr bwMode="auto">
            <a:xfrm rot="16200000" flipV="1">
              <a:off x="7095703" y="2931172"/>
              <a:ext cx="215566" cy="8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6" name="TextBox 165"/>
            <p:cNvSpPr txBox="1"/>
            <p:nvPr/>
          </p:nvSpPr>
          <p:spPr>
            <a:xfrm>
              <a:off x="6353367" y="4966975"/>
              <a:ext cx="2618355" cy="1200122"/>
            </a:xfrm>
            <a:prstGeom prst="rect">
              <a:avLst/>
            </a:prstGeom>
            <a:noFill/>
          </p:spPr>
          <p:txBody>
            <a:bodyPr>
              <a:spAutoFit/>
            </a:bodyPr>
            <a:lstStyle/>
            <a:p>
              <a:pPr>
                <a:defRPr/>
              </a:pPr>
              <a:r>
                <a:rPr lang="en-US" sz="2400" dirty="0"/>
                <a:t>After</a:t>
              </a:r>
              <a:r>
                <a:rPr lang="en-US" sz="2400" dirty="0">
                  <a:solidFill>
                    <a:srgbClr val="C00000"/>
                  </a:solidFill>
                </a:rPr>
                <a:t> Union(</a:t>
              </a:r>
              <a:r>
                <a:rPr lang="en-US" sz="2400" dirty="0">
                  <a:solidFill>
                    <a:schemeClr val="accent6"/>
                  </a:solidFill>
                </a:rPr>
                <a:t>c</a:t>
              </a:r>
              <a:r>
                <a:rPr lang="en-US" sz="2400" dirty="0">
                  <a:solidFill>
                    <a:srgbClr val="C00000"/>
                  </a:solidFill>
                </a:rPr>
                <a:t>, </a:t>
              </a:r>
              <a:r>
                <a:rPr lang="en-US" sz="2400" dirty="0">
                  <a:solidFill>
                    <a:schemeClr val="accent6"/>
                  </a:solidFill>
                </a:rPr>
                <a:t>a</a:t>
              </a:r>
              <a:r>
                <a:rPr lang="en-US" sz="2400" dirty="0">
                  <a:solidFill>
                    <a:srgbClr val="C00000"/>
                  </a:solidFill>
                </a:rPr>
                <a:t>) </a:t>
              </a:r>
            </a:p>
            <a:p>
              <a:pPr algn="ctr">
                <a:defRPr/>
              </a:pPr>
              <a:r>
                <a:rPr lang="en-US" sz="2400" dirty="0"/>
                <a:t>with</a:t>
              </a:r>
            </a:p>
            <a:p>
              <a:pPr algn="ctr">
                <a:defRPr/>
              </a:pPr>
              <a:r>
                <a:rPr lang="en-US" sz="2400" dirty="0">
                  <a:solidFill>
                    <a:schemeClr val="accent6"/>
                  </a:solidFill>
                </a:rPr>
                <a:t>Union-by-size</a:t>
              </a:r>
            </a:p>
          </p:txBody>
        </p:sp>
      </p:grpSp>
      <p:sp>
        <p:nvSpPr>
          <p:cNvPr id="167" name="TextBox 166"/>
          <p:cNvSpPr txBox="1"/>
          <p:nvPr/>
        </p:nvSpPr>
        <p:spPr>
          <a:xfrm>
            <a:off x="2354263" y="4968876"/>
            <a:ext cx="1841500" cy="461963"/>
          </a:xfrm>
          <a:prstGeom prst="rect">
            <a:avLst/>
          </a:prstGeom>
          <a:noFill/>
        </p:spPr>
        <p:txBody>
          <a:bodyPr wrap="none">
            <a:spAutoFit/>
          </a:bodyPr>
          <a:lstStyle/>
          <a:p>
            <a:pPr>
              <a:defRPr/>
            </a:pPr>
            <a:r>
              <a:rPr lang="en-US" sz="2400" dirty="0"/>
              <a:t>Initial Sets</a:t>
            </a:r>
          </a:p>
        </p:txBody>
      </p:sp>
    </p:spTree>
    <p:extLst>
      <p:ext uri="{BB962C8B-B14F-4D97-AF65-F5344CB8AC3E}">
        <p14:creationId xmlns:p14="http://schemas.microsoft.com/office/powerpoint/2010/main" val="3692143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704975" y="236538"/>
            <a:ext cx="8782050" cy="627062"/>
          </a:xfrm>
        </p:spPr>
        <p:txBody>
          <a:bodyPr/>
          <a:lstStyle/>
          <a:p>
            <a:r>
              <a:rPr lang="en-US" altLang="en-US" sz="3600" dirty="0"/>
              <a:t>Trick for Storing Size Information</a:t>
            </a:r>
          </a:p>
        </p:txBody>
      </p:sp>
      <p:sp>
        <p:nvSpPr>
          <p:cNvPr id="18436" name="Rectangle 3"/>
          <p:cNvSpPr>
            <a:spLocks noGrp="1" noChangeArrowheads="1"/>
          </p:cNvSpPr>
          <p:nvPr>
            <p:ph type="body" idx="1"/>
          </p:nvPr>
        </p:nvSpPr>
        <p:spPr>
          <a:xfrm>
            <a:off x="276046" y="1133475"/>
            <a:ext cx="5034144" cy="2909888"/>
          </a:xfrm>
        </p:spPr>
        <p:txBody>
          <a:bodyPr/>
          <a:lstStyle/>
          <a:p>
            <a:pPr>
              <a:defRPr/>
            </a:pPr>
            <a:r>
              <a:rPr lang="en-US" dirty="0" smtClean="0"/>
              <a:t>Instead of storing -1 in root, store up-tree size as </a:t>
            </a:r>
            <a:r>
              <a:rPr lang="en-US" dirty="0" smtClean="0">
                <a:solidFill>
                  <a:schemeClr val="accent6"/>
                </a:solidFill>
              </a:rPr>
              <a:t>negative value </a:t>
            </a:r>
            <a:r>
              <a:rPr lang="en-US" dirty="0" smtClean="0"/>
              <a:t>in root node</a:t>
            </a:r>
          </a:p>
        </p:txBody>
      </p:sp>
      <p:grpSp>
        <p:nvGrpSpPr>
          <p:cNvPr id="33797" name="Group 6"/>
          <p:cNvGrpSpPr>
            <a:grpSpLocks/>
          </p:cNvGrpSpPr>
          <p:nvPr/>
        </p:nvGrpSpPr>
        <p:grpSpPr bwMode="auto">
          <a:xfrm>
            <a:off x="6389688" y="1463675"/>
            <a:ext cx="488950" cy="514350"/>
            <a:chOff x="5357612" y="1390587"/>
            <a:chExt cx="566670" cy="528365"/>
          </a:xfrm>
        </p:grpSpPr>
        <p:sp>
          <p:nvSpPr>
            <p:cNvPr id="5" name="Oval 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 name="TextBox 5"/>
            <p:cNvSpPr txBox="1"/>
            <p:nvPr/>
          </p:nvSpPr>
          <p:spPr>
            <a:xfrm>
              <a:off x="5456963" y="1390587"/>
              <a:ext cx="396084" cy="474244"/>
            </a:xfrm>
            <a:prstGeom prst="rect">
              <a:avLst/>
            </a:prstGeom>
            <a:noFill/>
          </p:spPr>
          <p:txBody>
            <a:bodyPr wrap="none">
              <a:spAutoFit/>
            </a:bodyPr>
            <a:lstStyle/>
            <a:p>
              <a:pPr>
                <a:defRPr/>
              </a:pPr>
              <a:r>
                <a:rPr lang="en-US" sz="2400" dirty="0"/>
                <a:t>a</a:t>
              </a:r>
            </a:p>
          </p:txBody>
        </p:sp>
      </p:grpSp>
      <p:grpSp>
        <p:nvGrpSpPr>
          <p:cNvPr id="33798" name="Group 13"/>
          <p:cNvGrpSpPr>
            <a:grpSpLocks/>
          </p:cNvGrpSpPr>
          <p:nvPr/>
        </p:nvGrpSpPr>
        <p:grpSpPr bwMode="auto">
          <a:xfrm>
            <a:off x="5745164" y="2338389"/>
            <a:ext cx="490537" cy="503237"/>
            <a:chOff x="5357612" y="1350962"/>
            <a:chExt cx="566670" cy="515155"/>
          </a:xfrm>
        </p:grpSpPr>
        <p:sp>
          <p:nvSpPr>
            <p:cNvPr id="15" name="Oval 14"/>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 name="TextBox 15"/>
            <p:cNvSpPr txBox="1"/>
            <p:nvPr/>
          </p:nvSpPr>
          <p:spPr>
            <a:xfrm>
              <a:off x="5456642" y="1389964"/>
              <a:ext cx="425461" cy="474528"/>
            </a:xfrm>
            <a:prstGeom prst="rect">
              <a:avLst/>
            </a:prstGeom>
            <a:noFill/>
          </p:spPr>
          <p:txBody>
            <a:bodyPr wrap="none">
              <a:spAutoFit/>
            </a:bodyPr>
            <a:lstStyle/>
            <a:p>
              <a:pPr>
                <a:defRPr/>
              </a:pPr>
              <a:r>
                <a:rPr lang="en-US" sz="2400" dirty="0"/>
                <a:t>b</a:t>
              </a:r>
            </a:p>
          </p:txBody>
        </p:sp>
      </p:grpSp>
      <p:grpSp>
        <p:nvGrpSpPr>
          <p:cNvPr id="33799" name="Group 16"/>
          <p:cNvGrpSpPr>
            <a:grpSpLocks/>
          </p:cNvGrpSpPr>
          <p:nvPr/>
        </p:nvGrpSpPr>
        <p:grpSpPr bwMode="auto">
          <a:xfrm>
            <a:off x="6402388" y="2312989"/>
            <a:ext cx="488950" cy="515937"/>
            <a:chOff x="5357612" y="1390587"/>
            <a:chExt cx="566670" cy="528365"/>
          </a:xfrm>
        </p:grpSpPr>
        <p:sp>
          <p:nvSpPr>
            <p:cNvPr id="18" name="Oval 1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 name="TextBox 18"/>
            <p:cNvSpPr txBox="1"/>
            <p:nvPr/>
          </p:nvSpPr>
          <p:spPr>
            <a:xfrm>
              <a:off x="5456963" y="1390587"/>
              <a:ext cx="423163" cy="473090"/>
            </a:xfrm>
            <a:prstGeom prst="rect">
              <a:avLst/>
            </a:prstGeom>
            <a:noFill/>
          </p:spPr>
          <p:txBody>
            <a:bodyPr wrap="none">
              <a:spAutoFit/>
            </a:bodyPr>
            <a:lstStyle/>
            <a:p>
              <a:pPr>
                <a:defRPr/>
              </a:pPr>
              <a:r>
                <a:rPr lang="en-US" sz="2400" dirty="0"/>
                <a:t>d</a:t>
              </a:r>
            </a:p>
          </p:txBody>
        </p:sp>
      </p:grpSp>
      <p:grpSp>
        <p:nvGrpSpPr>
          <p:cNvPr id="33800" name="Group 22"/>
          <p:cNvGrpSpPr>
            <a:grpSpLocks/>
          </p:cNvGrpSpPr>
          <p:nvPr/>
        </p:nvGrpSpPr>
        <p:grpSpPr bwMode="auto">
          <a:xfrm>
            <a:off x="5681663" y="3240089"/>
            <a:ext cx="488950" cy="515937"/>
            <a:chOff x="5357612" y="1390587"/>
            <a:chExt cx="566670" cy="528365"/>
          </a:xfrm>
        </p:grpSpPr>
        <p:sp>
          <p:nvSpPr>
            <p:cNvPr id="24" name="Oval 2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5" name="TextBox 24"/>
            <p:cNvSpPr txBox="1"/>
            <p:nvPr/>
          </p:nvSpPr>
          <p:spPr>
            <a:xfrm>
              <a:off x="5456963" y="1390587"/>
              <a:ext cx="408444" cy="473090"/>
            </a:xfrm>
            <a:prstGeom prst="rect">
              <a:avLst/>
            </a:prstGeom>
            <a:noFill/>
          </p:spPr>
          <p:txBody>
            <a:bodyPr wrap="none">
              <a:spAutoFit/>
            </a:bodyPr>
            <a:lstStyle/>
            <a:p>
              <a:pPr>
                <a:defRPr/>
              </a:pPr>
              <a:r>
                <a:rPr lang="en-US" sz="2400" dirty="0"/>
                <a:t>e</a:t>
              </a:r>
            </a:p>
          </p:txBody>
        </p:sp>
      </p:grpSp>
      <p:grpSp>
        <p:nvGrpSpPr>
          <p:cNvPr id="33801" name="Group 25"/>
          <p:cNvGrpSpPr>
            <a:grpSpLocks/>
          </p:cNvGrpSpPr>
          <p:nvPr/>
        </p:nvGrpSpPr>
        <p:grpSpPr bwMode="auto">
          <a:xfrm>
            <a:off x="7445375" y="1463675"/>
            <a:ext cx="490538" cy="514350"/>
            <a:chOff x="5357612" y="1390587"/>
            <a:chExt cx="566670" cy="528365"/>
          </a:xfrm>
        </p:grpSpPr>
        <p:sp>
          <p:nvSpPr>
            <p:cNvPr id="27" name="Oval 26"/>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8" name="TextBox 27"/>
            <p:cNvSpPr txBox="1"/>
            <p:nvPr/>
          </p:nvSpPr>
          <p:spPr>
            <a:xfrm>
              <a:off x="5456642" y="1390587"/>
              <a:ext cx="397953" cy="472919"/>
            </a:xfrm>
            <a:prstGeom prst="rect">
              <a:avLst/>
            </a:prstGeom>
            <a:noFill/>
          </p:spPr>
          <p:txBody>
            <a:bodyPr wrap="none">
              <a:spAutoFit/>
            </a:bodyPr>
            <a:lstStyle/>
            <a:p>
              <a:pPr>
                <a:defRPr/>
              </a:pPr>
              <a:r>
                <a:rPr lang="en-US" sz="2400" dirty="0"/>
                <a:t>c</a:t>
              </a:r>
            </a:p>
          </p:txBody>
        </p:sp>
      </p:grpSp>
      <p:grpSp>
        <p:nvGrpSpPr>
          <p:cNvPr id="33802" name="Group 28"/>
          <p:cNvGrpSpPr>
            <a:grpSpLocks/>
          </p:cNvGrpSpPr>
          <p:nvPr/>
        </p:nvGrpSpPr>
        <p:grpSpPr bwMode="auto">
          <a:xfrm>
            <a:off x="7458075" y="2325689"/>
            <a:ext cx="490538" cy="515937"/>
            <a:chOff x="5357612" y="1390587"/>
            <a:chExt cx="566670" cy="528365"/>
          </a:xfrm>
        </p:grpSpPr>
        <p:sp>
          <p:nvSpPr>
            <p:cNvPr id="30" name="Oval 2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1" name="TextBox 30"/>
            <p:cNvSpPr txBox="1"/>
            <p:nvPr/>
          </p:nvSpPr>
          <p:spPr>
            <a:xfrm>
              <a:off x="5456642" y="1390587"/>
              <a:ext cx="396118" cy="473090"/>
            </a:xfrm>
            <a:prstGeom prst="rect">
              <a:avLst/>
            </a:prstGeom>
            <a:noFill/>
          </p:spPr>
          <p:txBody>
            <a:bodyPr wrap="none">
              <a:spAutoFit/>
            </a:bodyPr>
            <a:lstStyle/>
            <a:p>
              <a:pPr>
                <a:defRPr/>
              </a:pPr>
              <a:r>
                <a:rPr lang="en-US" sz="2400" dirty="0"/>
                <a:t>f</a:t>
              </a:r>
            </a:p>
          </p:txBody>
        </p:sp>
      </p:grpSp>
      <p:grpSp>
        <p:nvGrpSpPr>
          <p:cNvPr id="33803" name="Group 31"/>
          <p:cNvGrpSpPr>
            <a:grpSpLocks/>
          </p:cNvGrpSpPr>
          <p:nvPr/>
        </p:nvGrpSpPr>
        <p:grpSpPr bwMode="auto">
          <a:xfrm>
            <a:off x="8462963" y="1450975"/>
            <a:ext cx="488950" cy="514350"/>
            <a:chOff x="5357612" y="1390587"/>
            <a:chExt cx="566670" cy="528365"/>
          </a:xfrm>
        </p:grpSpPr>
        <p:sp>
          <p:nvSpPr>
            <p:cNvPr id="33" name="Oval 32"/>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4" name="TextBox 33"/>
            <p:cNvSpPr txBox="1"/>
            <p:nvPr/>
          </p:nvSpPr>
          <p:spPr>
            <a:xfrm>
              <a:off x="5456963" y="1390587"/>
              <a:ext cx="402924" cy="472919"/>
            </a:xfrm>
            <a:prstGeom prst="rect">
              <a:avLst/>
            </a:prstGeom>
            <a:noFill/>
          </p:spPr>
          <p:txBody>
            <a:bodyPr wrap="none">
              <a:spAutoFit/>
            </a:bodyPr>
            <a:lstStyle/>
            <a:p>
              <a:pPr>
                <a:defRPr/>
              </a:pPr>
              <a:r>
                <a:rPr lang="en-US" sz="2400" dirty="0"/>
                <a:t>g</a:t>
              </a:r>
            </a:p>
          </p:txBody>
        </p:sp>
      </p:grpSp>
      <p:cxnSp>
        <p:nvCxnSpPr>
          <p:cNvPr id="33804" name="Straight Arrow Connector 35"/>
          <p:cNvCxnSpPr>
            <a:cxnSpLocks noChangeShapeType="1"/>
          </p:cNvCxnSpPr>
          <p:nvPr/>
        </p:nvCxnSpPr>
        <p:spPr bwMode="auto">
          <a:xfrm rot="5400000" flipH="1" flipV="1">
            <a:off x="6079332" y="1970882"/>
            <a:ext cx="447675" cy="31591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5" name="Straight Arrow Connector 38"/>
          <p:cNvCxnSpPr>
            <a:cxnSpLocks noChangeShapeType="1"/>
          </p:cNvCxnSpPr>
          <p:nvPr/>
        </p:nvCxnSpPr>
        <p:spPr bwMode="auto">
          <a:xfrm rot="16200000" flipV="1">
            <a:off x="6467476" y="2144714"/>
            <a:ext cx="334963"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6" name="Straight Arrow Connector 44"/>
          <p:cNvCxnSpPr>
            <a:cxnSpLocks noChangeShapeType="1"/>
          </p:cNvCxnSpPr>
          <p:nvPr/>
        </p:nvCxnSpPr>
        <p:spPr bwMode="auto">
          <a:xfrm rot="16200000" flipV="1">
            <a:off x="5772150" y="3060700"/>
            <a:ext cx="4381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7" name="Straight Arrow Connector 48"/>
          <p:cNvCxnSpPr>
            <a:cxnSpLocks noChangeShapeType="1"/>
          </p:cNvCxnSpPr>
          <p:nvPr/>
        </p:nvCxnSpPr>
        <p:spPr bwMode="auto">
          <a:xfrm rot="16200000" flipV="1">
            <a:off x="7516813" y="2151063"/>
            <a:ext cx="3476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8" name="Straight Arrow Connector 51"/>
          <p:cNvCxnSpPr>
            <a:cxnSpLocks noChangeShapeType="1"/>
          </p:cNvCxnSpPr>
          <p:nvPr/>
        </p:nvCxnSpPr>
        <p:spPr bwMode="auto">
          <a:xfrm rot="16200000" flipV="1">
            <a:off x="6461126" y="1301751"/>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09" name="Straight Arrow Connector 52"/>
          <p:cNvCxnSpPr>
            <a:cxnSpLocks noChangeShapeType="1"/>
          </p:cNvCxnSpPr>
          <p:nvPr/>
        </p:nvCxnSpPr>
        <p:spPr bwMode="auto">
          <a:xfrm rot="16200000" flipV="1">
            <a:off x="7516813" y="1301750"/>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10" name="Straight Arrow Connector 53"/>
          <p:cNvCxnSpPr>
            <a:cxnSpLocks noChangeShapeType="1"/>
          </p:cNvCxnSpPr>
          <p:nvPr/>
        </p:nvCxnSpPr>
        <p:spPr bwMode="auto">
          <a:xfrm rot="16200000" flipV="1">
            <a:off x="8444707" y="1289844"/>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8" name="TextBox 57"/>
          <p:cNvSpPr txBox="1"/>
          <p:nvPr/>
        </p:nvSpPr>
        <p:spPr>
          <a:xfrm>
            <a:off x="5475289" y="3859213"/>
            <a:ext cx="1627187" cy="461962"/>
          </a:xfrm>
          <a:prstGeom prst="rect">
            <a:avLst/>
          </a:prstGeom>
          <a:noFill/>
        </p:spPr>
        <p:txBody>
          <a:bodyPr wrap="none">
            <a:spAutoFit/>
          </a:bodyPr>
          <a:lstStyle/>
          <a:p>
            <a:pPr>
              <a:defRPr/>
            </a:pPr>
            <a:r>
              <a:rPr lang="en-US" sz="2400" dirty="0"/>
              <a:t>{a, b, d, e}</a:t>
            </a:r>
          </a:p>
        </p:txBody>
      </p:sp>
      <p:sp>
        <p:nvSpPr>
          <p:cNvPr id="59" name="TextBox 58"/>
          <p:cNvSpPr txBox="1"/>
          <p:nvPr/>
        </p:nvSpPr>
        <p:spPr>
          <a:xfrm>
            <a:off x="7304088" y="2944813"/>
            <a:ext cx="901700" cy="461962"/>
          </a:xfrm>
          <a:prstGeom prst="rect">
            <a:avLst/>
          </a:prstGeom>
          <a:noFill/>
        </p:spPr>
        <p:txBody>
          <a:bodyPr wrap="none">
            <a:spAutoFit/>
          </a:bodyPr>
          <a:lstStyle/>
          <a:p>
            <a:pPr>
              <a:defRPr/>
            </a:pPr>
            <a:r>
              <a:rPr lang="en-US" sz="2400" dirty="0"/>
              <a:t>{c, f}</a:t>
            </a:r>
          </a:p>
        </p:txBody>
      </p:sp>
      <p:sp>
        <p:nvSpPr>
          <p:cNvPr id="60" name="TextBox 59"/>
          <p:cNvSpPr txBox="1"/>
          <p:nvPr/>
        </p:nvSpPr>
        <p:spPr>
          <a:xfrm>
            <a:off x="8437564" y="2159001"/>
            <a:ext cx="587375" cy="461963"/>
          </a:xfrm>
          <a:prstGeom prst="rect">
            <a:avLst/>
          </a:prstGeom>
          <a:noFill/>
        </p:spPr>
        <p:txBody>
          <a:bodyPr wrap="none">
            <a:spAutoFit/>
          </a:bodyPr>
          <a:lstStyle/>
          <a:p>
            <a:pPr>
              <a:defRPr/>
            </a:pPr>
            <a:r>
              <a:rPr lang="en-US" sz="2400" dirty="0"/>
              <a:t>{g}</a:t>
            </a:r>
          </a:p>
        </p:txBody>
      </p:sp>
      <p:grpSp>
        <p:nvGrpSpPr>
          <p:cNvPr id="33814" name="Group 25"/>
          <p:cNvGrpSpPr>
            <a:grpSpLocks/>
          </p:cNvGrpSpPr>
          <p:nvPr/>
        </p:nvGrpSpPr>
        <p:grpSpPr bwMode="auto">
          <a:xfrm>
            <a:off x="9450388" y="1423988"/>
            <a:ext cx="488950" cy="514350"/>
            <a:chOff x="5357612" y="1390587"/>
            <a:chExt cx="566670" cy="528365"/>
          </a:xfrm>
        </p:grpSpPr>
        <p:sp>
          <p:nvSpPr>
            <p:cNvPr id="46" name="Oval 4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47" name="TextBox 46"/>
            <p:cNvSpPr txBox="1"/>
            <p:nvPr/>
          </p:nvSpPr>
          <p:spPr>
            <a:xfrm>
              <a:off x="5456963" y="1390587"/>
              <a:ext cx="419483" cy="472919"/>
            </a:xfrm>
            <a:prstGeom prst="rect">
              <a:avLst/>
            </a:prstGeom>
            <a:noFill/>
          </p:spPr>
          <p:txBody>
            <a:bodyPr wrap="none">
              <a:spAutoFit/>
            </a:bodyPr>
            <a:lstStyle/>
            <a:p>
              <a:pPr>
                <a:defRPr/>
              </a:pPr>
              <a:r>
                <a:rPr lang="en-US" sz="2400" dirty="0"/>
                <a:t>h</a:t>
              </a:r>
            </a:p>
          </p:txBody>
        </p:sp>
      </p:grpSp>
      <p:grpSp>
        <p:nvGrpSpPr>
          <p:cNvPr id="33815" name="Group 28"/>
          <p:cNvGrpSpPr>
            <a:grpSpLocks/>
          </p:cNvGrpSpPr>
          <p:nvPr/>
        </p:nvGrpSpPr>
        <p:grpSpPr bwMode="auto">
          <a:xfrm>
            <a:off x="9463088" y="2286000"/>
            <a:ext cx="488950" cy="515938"/>
            <a:chOff x="5357612" y="1390587"/>
            <a:chExt cx="566670" cy="528365"/>
          </a:xfrm>
        </p:grpSpPr>
        <p:sp>
          <p:nvSpPr>
            <p:cNvPr id="50" name="Oval 4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51" name="TextBox 50"/>
            <p:cNvSpPr txBox="1"/>
            <p:nvPr/>
          </p:nvSpPr>
          <p:spPr>
            <a:xfrm>
              <a:off x="5456963" y="1390587"/>
              <a:ext cx="312772" cy="473090"/>
            </a:xfrm>
            <a:prstGeom prst="rect">
              <a:avLst/>
            </a:prstGeom>
            <a:noFill/>
          </p:spPr>
          <p:txBody>
            <a:bodyPr wrap="none">
              <a:spAutoFit/>
            </a:bodyPr>
            <a:lstStyle/>
            <a:p>
              <a:pPr>
                <a:defRPr/>
              </a:pPr>
              <a:r>
                <a:rPr lang="en-US" sz="2400" dirty="0" err="1"/>
                <a:t>i</a:t>
              </a:r>
              <a:endParaRPr lang="en-US" sz="2400" dirty="0"/>
            </a:p>
          </p:txBody>
        </p:sp>
      </p:grpSp>
      <p:cxnSp>
        <p:nvCxnSpPr>
          <p:cNvPr id="33816" name="Straight Arrow Connector 61"/>
          <p:cNvCxnSpPr>
            <a:cxnSpLocks noChangeShapeType="1"/>
          </p:cNvCxnSpPr>
          <p:nvPr/>
        </p:nvCxnSpPr>
        <p:spPr bwMode="auto">
          <a:xfrm rot="16200000" flipV="1">
            <a:off x="9521032" y="21121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17" name="Straight Arrow Connector 62"/>
          <p:cNvCxnSpPr>
            <a:cxnSpLocks noChangeShapeType="1"/>
          </p:cNvCxnSpPr>
          <p:nvPr/>
        </p:nvCxnSpPr>
        <p:spPr bwMode="auto">
          <a:xfrm rot="16200000" flipV="1">
            <a:off x="9521032" y="1262857"/>
            <a:ext cx="3476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5" name="TextBox 64"/>
          <p:cNvSpPr txBox="1"/>
          <p:nvPr/>
        </p:nvSpPr>
        <p:spPr>
          <a:xfrm>
            <a:off x="9231313" y="2879726"/>
            <a:ext cx="849312" cy="460375"/>
          </a:xfrm>
          <a:prstGeom prst="rect">
            <a:avLst/>
          </a:prstGeom>
          <a:noFill/>
        </p:spPr>
        <p:txBody>
          <a:bodyPr wrap="none">
            <a:spAutoFit/>
          </a:bodyPr>
          <a:lstStyle/>
          <a:p>
            <a:pPr>
              <a:defRPr/>
            </a:pPr>
            <a:r>
              <a:rPr lang="en-US" sz="2400" dirty="0"/>
              <a:t>{h, </a:t>
            </a:r>
            <a:r>
              <a:rPr lang="en-US" sz="2400" dirty="0" err="1"/>
              <a:t>i</a:t>
            </a:r>
            <a:r>
              <a:rPr lang="en-US" sz="2400" dirty="0"/>
              <a:t>}</a:t>
            </a:r>
          </a:p>
        </p:txBody>
      </p:sp>
      <p:grpSp>
        <p:nvGrpSpPr>
          <p:cNvPr id="33819" name="Group 69"/>
          <p:cNvGrpSpPr>
            <a:grpSpLocks/>
          </p:cNvGrpSpPr>
          <p:nvPr/>
        </p:nvGrpSpPr>
        <p:grpSpPr bwMode="auto">
          <a:xfrm>
            <a:off x="3622676" y="5087938"/>
            <a:ext cx="682625" cy="927100"/>
            <a:chOff x="2176530" y="4906852"/>
            <a:chExt cx="682580" cy="927278"/>
          </a:xfrm>
        </p:grpSpPr>
        <p:sp>
          <p:nvSpPr>
            <p:cNvPr id="67" name="Rectangle 66"/>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68" name="TextBox 67"/>
            <p:cNvSpPr txBox="1"/>
            <p:nvPr/>
          </p:nvSpPr>
          <p:spPr>
            <a:xfrm>
              <a:off x="2317809" y="5357789"/>
              <a:ext cx="422247" cy="369958"/>
            </a:xfrm>
            <a:prstGeom prst="rect">
              <a:avLst/>
            </a:prstGeom>
            <a:noFill/>
          </p:spPr>
          <p:txBody>
            <a:bodyPr wrap="none">
              <a:spAutoFit/>
            </a:bodyPr>
            <a:lstStyle/>
            <a:p>
              <a:pPr>
                <a:defRPr/>
              </a:pPr>
              <a:r>
                <a:rPr lang="en-US" dirty="0">
                  <a:solidFill>
                    <a:schemeClr val="accent6"/>
                  </a:solidFill>
                </a:rPr>
                <a:t>-4</a:t>
              </a:r>
            </a:p>
          </p:txBody>
        </p:sp>
        <p:sp>
          <p:nvSpPr>
            <p:cNvPr id="69" name="TextBox 68"/>
            <p:cNvSpPr txBox="1"/>
            <p:nvPr/>
          </p:nvSpPr>
          <p:spPr>
            <a:xfrm>
              <a:off x="2241614" y="4906852"/>
              <a:ext cx="614322" cy="369958"/>
            </a:xfrm>
            <a:prstGeom prst="rect">
              <a:avLst/>
            </a:prstGeom>
            <a:noFill/>
          </p:spPr>
          <p:txBody>
            <a:bodyPr wrap="none">
              <a:spAutoFit/>
            </a:bodyPr>
            <a:lstStyle/>
            <a:p>
              <a:pPr>
                <a:defRPr/>
              </a:pPr>
              <a:r>
                <a:rPr lang="en-US" dirty="0"/>
                <a:t>0(a)</a:t>
              </a:r>
            </a:p>
          </p:txBody>
        </p:sp>
      </p:grpSp>
      <p:grpSp>
        <p:nvGrpSpPr>
          <p:cNvPr id="33820" name="Group 70"/>
          <p:cNvGrpSpPr>
            <a:grpSpLocks/>
          </p:cNvGrpSpPr>
          <p:nvPr/>
        </p:nvGrpSpPr>
        <p:grpSpPr bwMode="auto">
          <a:xfrm>
            <a:off x="4305301" y="5087938"/>
            <a:ext cx="682625" cy="927100"/>
            <a:chOff x="2176530" y="4906852"/>
            <a:chExt cx="682580" cy="927278"/>
          </a:xfrm>
        </p:grpSpPr>
        <p:sp>
          <p:nvSpPr>
            <p:cNvPr id="72" name="Rectangle 7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3" name="TextBox 72"/>
            <p:cNvSpPr txBox="1"/>
            <p:nvPr/>
          </p:nvSpPr>
          <p:spPr>
            <a:xfrm>
              <a:off x="2370192" y="5357789"/>
              <a:ext cx="325417" cy="368371"/>
            </a:xfrm>
            <a:prstGeom prst="rect">
              <a:avLst/>
            </a:prstGeom>
            <a:noFill/>
          </p:spPr>
          <p:txBody>
            <a:bodyPr wrap="none">
              <a:spAutoFit/>
            </a:bodyPr>
            <a:lstStyle/>
            <a:p>
              <a:pPr>
                <a:defRPr/>
              </a:pPr>
              <a:r>
                <a:rPr lang="en-US" dirty="0"/>
                <a:t>0</a:t>
              </a:r>
            </a:p>
          </p:txBody>
        </p:sp>
        <p:sp>
          <p:nvSpPr>
            <p:cNvPr id="74" name="TextBox 73"/>
            <p:cNvSpPr txBox="1"/>
            <p:nvPr/>
          </p:nvSpPr>
          <p:spPr>
            <a:xfrm>
              <a:off x="2241614" y="4906852"/>
              <a:ext cx="593686" cy="369958"/>
            </a:xfrm>
            <a:prstGeom prst="rect">
              <a:avLst/>
            </a:prstGeom>
            <a:noFill/>
          </p:spPr>
          <p:txBody>
            <a:bodyPr wrap="none">
              <a:spAutoFit/>
            </a:bodyPr>
            <a:lstStyle/>
            <a:p>
              <a:pPr>
                <a:defRPr/>
              </a:pPr>
              <a:r>
                <a:rPr lang="en-US" dirty="0"/>
                <a:t>1(b)</a:t>
              </a:r>
            </a:p>
          </p:txBody>
        </p:sp>
      </p:grpSp>
      <p:grpSp>
        <p:nvGrpSpPr>
          <p:cNvPr id="33821" name="Group 74"/>
          <p:cNvGrpSpPr>
            <a:grpSpLocks/>
          </p:cNvGrpSpPr>
          <p:nvPr/>
        </p:nvGrpSpPr>
        <p:grpSpPr bwMode="auto">
          <a:xfrm>
            <a:off x="4987926" y="5087938"/>
            <a:ext cx="682625" cy="927100"/>
            <a:chOff x="2176530" y="4906852"/>
            <a:chExt cx="682580" cy="927278"/>
          </a:xfrm>
        </p:grpSpPr>
        <p:sp>
          <p:nvSpPr>
            <p:cNvPr id="76" name="Rectangle 75"/>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7" name="TextBox 76"/>
            <p:cNvSpPr txBox="1"/>
            <p:nvPr/>
          </p:nvSpPr>
          <p:spPr>
            <a:xfrm>
              <a:off x="2317809" y="5357789"/>
              <a:ext cx="422247" cy="369958"/>
            </a:xfrm>
            <a:prstGeom prst="rect">
              <a:avLst/>
            </a:prstGeom>
            <a:noFill/>
          </p:spPr>
          <p:txBody>
            <a:bodyPr wrap="none">
              <a:spAutoFit/>
            </a:bodyPr>
            <a:lstStyle/>
            <a:p>
              <a:pPr>
                <a:defRPr/>
              </a:pPr>
              <a:r>
                <a:rPr lang="en-US" dirty="0">
                  <a:solidFill>
                    <a:schemeClr val="accent6"/>
                  </a:solidFill>
                </a:rPr>
                <a:t>-2</a:t>
              </a:r>
            </a:p>
          </p:txBody>
        </p:sp>
        <p:sp>
          <p:nvSpPr>
            <p:cNvPr id="78" name="TextBox 77"/>
            <p:cNvSpPr txBox="1"/>
            <p:nvPr/>
          </p:nvSpPr>
          <p:spPr>
            <a:xfrm>
              <a:off x="2241614" y="4906852"/>
              <a:ext cx="614322" cy="369958"/>
            </a:xfrm>
            <a:prstGeom prst="rect">
              <a:avLst/>
            </a:prstGeom>
            <a:noFill/>
          </p:spPr>
          <p:txBody>
            <a:bodyPr wrap="none">
              <a:spAutoFit/>
            </a:bodyPr>
            <a:lstStyle/>
            <a:p>
              <a:pPr>
                <a:defRPr/>
              </a:pPr>
              <a:r>
                <a:rPr lang="en-US" dirty="0"/>
                <a:t>2(c)</a:t>
              </a:r>
            </a:p>
          </p:txBody>
        </p:sp>
      </p:grpSp>
      <p:grpSp>
        <p:nvGrpSpPr>
          <p:cNvPr id="33822" name="Group 78"/>
          <p:cNvGrpSpPr>
            <a:grpSpLocks/>
          </p:cNvGrpSpPr>
          <p:nvPr/>
        </p:nvGrpSpPr>
        <p:grpSpPr bwMode="auto">
          <a:xfrm>
            <a:off x="5670551" y="5087938"/>
            <a:ext cx="696913" cy="927100"/>
            <a:chOff x="2176530" y="4906852"/>
            <a:chExt cx="696299" cy="927278"/>
          </a:xfrm>
        </p:grpSpPr>
        <p:sp>
          <p:nvSpPr>
            <p:cNvPr id="80" name="Rectangle 79"/>
            <p:cNvSpPr/>
            <p:nvPr/>
          </p:nvSpPr>
          <p:spPr bwMode="auto">
            <a:xfrm>
              <a:off x="2176530" y="5279986"/>
              <a:ext cx="682024"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1" name="TextBox 80"/>
            <p:cNvSpPr txBox="1"/>
            <p:nvPr/>
          </p:nvSpPr>
          <p:spPr>
            <a:xfrm>
              <a:off x="2382723" y="5357789"/>
              <a:ext cx="325151" cy="368371"/>
            </a:xfrm>
            <a:prstGeom prst="rect">
              <a:avLst/>
            </a:prstGeom>
            <a:noFill/>
          </p:spPr>
          <p:txBody>
            <a:bodyPr wrap="none">
              <a:spAutoFit/>
            </a:bodyPr>
            <a:lstStyle/>
            <a:p>
              <a:pPr>
                <a:defRPr/>
              </a:pPr>
              <a:r>
                <a:rPr lang="en-US" dirty="0"/>
                <a:t>0</a:t>
              </a:r>
            </a:p>
          </p:txBody>
        </p:sp>
        <p:sp>
          <p:nvSpPr>
            <p:cNvPr id="82" name="TextBox 81"/>
            <p:cNvSpPr txBox="1"/>
            <p:nvPr/>
          </p:nvSpPr>
          <p:spPr>
            <a:xfrm>
              <a:off x="2241561" y="4906852"/>
              <a:ext cx="631268" cy="369958"/>
            </a:xfrm>
            <a:prstGeom prst="rect">
              <a:avLst/>
            </a:prstGeom>
            <a:noFill/>
          </p:spPr>
          <p:txBody>
            <a:bodyPr wrap="none">
              <a:spAutoFit/>
            </a:bodyPr>
            <a:lstStyle/>
            <a:p>
              <a:pPr>
                <a:defRPr/>
              </a:pPr>
              <a:r>
                <a:rPr lang="en-US" dirty="0"/>
                <a:t>3(d)</a:t>
              </a:r>
            </a:p>
          </p:txBody>
        </p:sp>
      </p:grpSp>
      <p:grpSp>
        <p:nvGrpSpPr>
          <p:cNvPr id="33823" name="Group 82"/>
          <p:cNvGrpSpPr>
            <a:grpSpLocks/>
          </p:cNvGrpSpPr>
          <p:nvPr/>
        </p:nvGrpSpPr>
        <p:grpSpPr bwMode="auto">
          <a:xfrm>
            <a:off x="6353175" y="5087938"/>
            <a:ext cx="687388" cy="927100"/>
            <a:chOff x="2176530" y="4906852"/>
            <a:chExt cx="686681" cy="927278"/>
          </a:xfrm>
        </p:grpSpPr>
        <p:sp>
          <p:nvSpPr>
            <p:cNvPr id="84" name="Rectangle 83"/>
            <p:cNvSpPr/>
            <p:nvPr/>
          </p:nvSpPr>
          <p:spPr bwMode="auto">
            <a:xfrm>
              <a:off x="2176530" y="5279986"/>
              <a:ext cx="681923"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5" name="TextBox 84"/>
            <p:cNvSpPr txBox="1"/>
            <p:nvPr/>
          </p:nvSpPr>
          <p:spPr>
            <a:xfrm>
              <a:off x="2370006" y="5357789"/>
              <a:ext cx="288628" cy="368371"/>
            </a:xfrm>
            <a:prstGeom prst="rect">
              <a:avLst/>
            </a:prstGeom>
            <a:noFill/>
          </p:spPr>
          <p:txBody>
            <a:bodyPr wrap="none">
              <a:spAutoFit/>
            </a:bodyPr>
            <a:lstStyle/>
            <a:p>
              <a:pPr>
                <a:defRPr/>
              </a:pPr>
              <a:r>
                <a:rPr lang="en-US" dirty="0"/>
                <a:t>1</a:t>
              </a:r>
            </a:p>
          </p:txBody>
        </p:sp>
        <p:sp>
          <p:nvSpPr>
            <p:cNvPr id="86" name="TextBox 85"/>
            <p:cNvSpPr txBox="1"/>
            <p:nvPr/>
          </p:nvSpPr>
          <p:spPr>
            <a:xfrm>
              <a:off x="2241551" y="4906852"/>
              <a:ext cx="621660" cy="369958"/>
            </a:xfrm>
            <a:prstGeom prst="rect">
              <a:avLst/>
            </a:prstGeom>
            <a:noFill/>
          </p:spPr>
          <p:txBody>
            <a:bodyPr wrap="none">
              <a:spAutoFit/>
            </a:bodyPr>
            <a:lstStyle/>
            <a:p>
              <a:pPr>
                <a:defRPr/>
              </a:pPr>
              <a:r>
                <a:rPr lang="en-US" dirty="0"/>
                <a:t>4(e)</a:t>
              </a:r>
            </a:p>
          </p:txBody>
        </p:sp>
      </p:grpSp>
      <p:grpSp>
        <p:nvGrpSpPr>
          <p:cNvPr id="33824" name="Group 86"/>
          <p:cNvGrpSpPr>
            <a:grpSpLocks/>
          </p:cNvGrpSpPr>
          <p:nvPr/>
        </p:nvGrpSpPr>
        <p:grpSpPr bwMode="auto">
          <a:xfrm>
            <a:off x="7035801" y="5087938"/>
            <a:ext cx="682625" cy="927100"/>
            <a:chOff x="2176530" y="4906852"/>
            <a:chExt cx="682580" cy="927278"/>
          </a:xfrm>
        </p:grpSpPr>
        <p:sp>
          <p:nvSpPr>
            <p:cNvPr id="88" name="Rectangle 87"/>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9" name="TextBox 88"/>
            <p:cNvSpPr txBox="1"/>
            <p:nvPr/>
          </p:nvSpPr>
          <p:spPr>
            <a:xfrm>
              <a:off x="2370192" y="5357789"/>
              <a:ext cx="325417" cy="368371"/>
            </a:xfrm>
            <a:prstGeom prst="rect">
              <a:avLst/>
            </a:prstGeom>
            <a:noFill/>
          </p:spPr>
          <p:txBody>
            <a:bodyPr wrap="none">
              <a:spAutoFit/>
            </a:bodyPr>
            <a:lstStyle/>
            <a:p>
              <a:pPr>
                <a:defRPr/>
              </a:pPr>
              <a:r>
                <a:rPr lang="en-US" dirty="0"/>
                <a:t>2</a:t>
              </a:r>
            </a:p>
          </p:txBody>
        </p:sp>
        <p:sp>
          <p:nvSpPr>
            <p:cNvPr id="90" name="TextBox 89"/>
            <p:cNvSpPr txBox="1"/>
            <p:nvPr/>
          </p:nvSpPr>
          <p:spPr>
            <a:xfrm>
              <a:off x="2241614" y="4906852"/>
              <a:ext cx="612735" cy="369958"/>
            </a:xfrm>
            <a:prstGeom prst="rect">
              <a:avLst/>
            </a:prstGeom>
            <a:noFill/>
          </p:spPr>
          <p:txBody>
            <a:bodyPr wrap="none">
              <a:spAutoFit/>
            </a:bodyPr>
            <a:lstStyle/>
            <a:p>
              <a:pPr>
                <a:defRPr/>
              </a:pPr>
              <a:r>
                <a:rPr lang="en-US" dirty="0"/>
                <a:t>5(f)</a:t>
              </a:r>
            </a:p>
          </p:txBody>
        </p:sp>
      </p:grpSp>
      <p:grpSp>
        <p:nvGrpSpPr>
          <p:cNvPr id="33825" name="Group 90"/>
          <p:cNvGrpSpPr>
            <a:grpSpLocks/>
          </p:cNvGrpSpPr>
          <p:nvPr/>
        </p:nvGrpSpPr>
        <p:grpSpPr bwMode="auto">
          <a:xfrm>
            <a:off x="7718426" y="5087938"/>
            <a:ext cx="682625" cy="927100"/>
            <a:chOff x="2176530" y="4906852"/>
            <a:chExt cx="682580" cy="927278"/>
          </a:xfrm>
        </p:grpSpPr>
        <p:sp>
          <p:nvSpPr>
            <p:cNvPr id="92" name="Rectangle 9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3" name="TextBox 92"/>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94" name="TextBox 93"/>
            <p:cNvSpPr txBox="1"/>
            <p:nvPr/>
          </p:nvSpPr>
          <p:spPr>
            <a:xfrm>
              <a:off x="2241614" y="4906852"/>
              <a:ext cx="617496" cy="369958"/>
            </a:xfrm>
            <a:prstGeom prst="rect">
              <a:avLst/>
            </a:prstGeom>
            <a:noFill/>
          </p:spPr>
          <p:txBody>
            <a:bodyPr wrap="none">
              <a:spAutoFit/>
            </a:bodyPr>
            <a:lstStyle/>
            <a:p>
              <a:pPr>
                <a:defRPr/>
              </a:pPr>
              <a:r>
                <a:rPr lang="en-US" dirty="0"/>
                <a:t>6(g)</a:t>
              </a:r>
            </a:p>
          </p:txBody>
        </p:sp>
      </p:grpSp>
      <p:grpSp>
        <p:nvGrpSpPr>
          <p:cNvPr id="33826" name="Group 94"/>
          <p:cNvGrpSpPr>
            <a:grpSpLocks/>
          </p:cNvGrpSpPr>
          <p:nvPr/>
        </p:nvGrpSpPr>
        <p:grpSpPr bwMode="auto">
          <a:xfrm>
            <a:off x="8401050" y="5087938"/>
            <a:ext cx="693738" cy="927100"/>
            <a:chOff x="2176530" y="4906852"/>
            <a:chExt cx="693093" cy="927278"/>
          </a:xfrm>
        </p:grpSpPr>
        <p:sp>
          <p:nvSpPr>
            <p:cNvPr id="96" name="Rectangle 95"/>
            <p:cNvSpPr/>
            <p:nvPr/>
          </p:nvSpPr>
          <p:spPr bwMode="auto">
            <a:xfrm>
              <a:off x="2176530" y="5279986"/>
              <a:ext cx="68199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7" name="TextBox 96"/>
            <p:cNvSpPr txBox="1"/>
            <p:nvPr/>
          </p:nvSpPr>
          <p:spPr>
            <a:xfrm>
              <a:off x="2317687" y="5357789"/>
              <a:ext cx="421882" cy="369958"/>
            </a:xfrm>
            <a:prstGeom prst="rect">
              <a:avLst/>
            </a:prstGeom>
            <a:noFill/>
          </p:spPr>
          <p:txBody>
            <a:bodyPr wrap="none">
              <a:spAutoFit/>
            </a:bodyPr>
            <a:lstStyle/>
            <a:p>
              <a:pPr>
                <a:defRPr/>
              </a:pPr>
              <a:r>
                <a:rPr lang="en-US" dirty="0">
                  <a:solidFill>
                    <a:schemeClr val="accent6"/>
                  </a:solidFill>
                </a:rPr>
                <a:t>-2</a:t>
              </a:r>
            </a:p>
          </p:txBody>
        </p:sp>
        <p:sp>
          <p:nvSpPr>
            <p:cNvPr id="98" name="TextBox 97"/>
            <p:cNvSpPr txBox="1"/>
            <p:nvPr/>
          </p:nvSpPr>
          <p:spPr>
            <a:xfrm>
              <a:off x="2241557" y="4906852"/>
              <a:ext cx="628066" cy="369958"/>
            </a:xfrm>
            <a:prstGeom prst="rect">
              <a:avLst/>
            </a:prstGeom>
            <a:noFill/>
          </p:spPr>
          <p:txBody>
            <a:bodyPr wrap="none">
              <a:spAutoFit/>
            </a:bodyPr>
            <a:lstStyle/>
            <a:p>
              <a:pPr>
                <a:defRPr/>
              </a:pPr>
              <a:r>
                <a:rPr lang="en-US" dirty="0"/>
                <a:t>7(h)</a:t>
              </a:r>
            </a:p>
          </p:txBody>
        </p:sp>
      </p:grpSp>
      <p:grpSp>
        <p:nvGrpSpPr>
          <p:cNvPr id="33827" name="Group 98"/>
          <p:cNvGrpSpPr>
            <a:grpSpLocks/>
          </p:cNvGrpSpPr>
          <p:nvPr/>
        </p:nvGrpSpPr>
        <p:grpSpPr bwMode="auto">
          <a:xfrm>
            <a:off x="9083676" y="5087938"/>
            <a:ext cx="682625" cy="927100"/>
            <a:chOff x="2176530" y="4906852"/>
            <a:chExt cx="682580" cy="927278"/>
          </a:xfrm>
        </p:grpSpPr>
        <p:sp>
          <p:nvSpPr>
            <p:cNvPr id="100" name="Rectangle 99"/>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1" name="TextBox 100"/>
            <p:cNvSpPr txBox="1"/>
            <p:nvPr/>
          </p:nvSpPr>
          <p:spPr>
            <a:xfrm>
              <a:off x="2382891" y="5357789"/>
              <a:ext cx="325417" cy="368371"/>
            </a:xfrm>
            <a:prstGeom prst="rect">
              <a:avLst/>
            </a:prstGeom>
            <a:noFill/>
          </p:spPr>
          <p:txBody>
            <a:bodyPr wrap="none">
              <a:spAutoFit/>
            </a:bodyPr>
            <a:lstStyle/>
            <a:p>
              <a:pPr>
                <a:defRPr/>
              </a:pPr>
              <a:r>
                <a:rPr lang="en-US" dirty="0"/>
                <a:t>7</a:t>
              </a:r>
            </a:p>
          </p:txBody>
        </p:sp>
        <p:sp>
          <p:nvSpPr>
            <p:cNvPr id="102" name="TextBox 101"/>
            <p:cNvSpPr txBox="1"/>
            <p:nvPr/>
          </p:nvSpPr>
          <p:spPr>
            <a:xfrm>
              <a:off x="2241614" y="4906852"/>
              <a:ext cx="558763" cy="369958"/>
            </a:xfrm>
            <a:prstGeom prst="rect">
              <a:avLst/>
            </a:prstGeom>
            <a:noFill/>
          </p:spPr>
          <p:txBody>
            <a:bodyPr wrap="none">
              <a:spAutoFit/>
            </a:bodyPr>
            <a:lstStyle/>
            <a:p>
              <a:pPr>
                <a:defRPr/>
              </a:pPr>
              <a:r>
                <a:rPr lang="en-US" dirty="0"/>
                <a:t>8(</a:t>
              </a:r>
              <a:r>
                <a:rPr lang="en-US" dirty="0" err="1"/>
                <a:t>i</a:t>
              </a:r>
              <a:r>
                <a:rPr lang="en-US" dirty="0"/>
                <a:t>)</a:t>
              </a:r>
            </a:p>
          </p:txBody>
        </p:sp>
      </p:grpSp>
      <p:sp>
        <p:nvSpPr>
          <p:cNvPr id="103" name="TextBox 102"/>
          <p:cNvSpPr txBox="1"/>
          <p:nvPr/>
        </p:nvSpPr>
        <p:spPr>
          <a:xfrm>
            <a:off x="2090738" y="5511801"/>
            <a:ext cx="1528762" cy="461963"/>
          </a:xfrm>
          <a:prstGeom prst="rect">
            <a:avLst/>
          </a:prstGeom>
          <a:noFill/>
        </p:spPr>
        <p:txBody>
          <a:bodyPr wrap="none">
            <a:spAutoFit/>
          </a:bodyPr>
          <a:lstStyle/>
          <a:p>
            <a:pPr>
              <a:defRPr/>
            </a:pPr>
            <a:r>
              <a:rPr lang="en-US" sz="2400" dirty="0"/>
              <a:t>Array </a:t>
            </a:r>
            <a:r>
              <a:rPr lang="en-US" sz="2400" dirty="0">
                <a:solidFill>
                  <a:srgbClr val="C00000"/>
                </a:solidFill>
              </a:rPr>
              <a:t>up:</a:t>
            </a:r>
          </a:p>
        </p:txBody>
      </p:sp>
      <p:sp>
        <p:nvSpPr>
          <p:cNvPr id="33829" name="Down Arrow 103"/>
          <p:cNvSpPr>
            <a:spLocks noChangeArrowheads="1"/>
          </p:cNvSpPr>
          <p:nvPr/>
        </p:nvSpPr>
        <p:spPr bwMode="auto">
          <a:xfrm>
            <a:off x="7564438" y="4083051"/>
            <a:ext cx="425450" cy="849313"/>
          </a:xfrm>
          <a:prstGeom prst="downArrow">
            <a:avLst>
              <a:gd name="adj1" fmla="val 50000"/>
              <a:gd name="adj2" fmla="val 4990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51159252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862138" y="236538"/>
            <a:ext cx="8191500" cy="627062"/>
          </a:xfrm>
        </p:spPr>
        <p:txBody>
          <a:bodyPr/>
          <a:lstStyle/>
          <a:p>
            <a:r>
              <a:rPr lang="en-US" altLang="en-US" sz="3600" dirty="0" smtClean="0"/>
              <a:t>Implementing Union-by-Size</a:t>
            </a:r>
          </a:p>
        </p:txBody>
      </p:sp>
      <p:sp>
        <p:nvSpPr>
          <p:cNvPr id="46" name="Rectangle 5"/>
          <p:cNvSpPr>
            <a:spLocks noChangeArrowheads="1"/>
          </p:cNvSpPr>
          <p:nvPr/>
        </p:nvSpPr>
        <p:spPr bwMode="auto">
          <a:xfrm>
            <a:off x="1812925" y="979489"/>
            <a:ext cx="6356350" cy="5665787"/>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9</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Joins two sets. Assumes x &amp; y are roots */</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Union(</a:t>
            </a:r>
            <a:r>
              <a:rPr lang="en-US" b="1" dirty="0" err="1">
                <a:solidFill>
                  <a:srgbClr val="CC3300"/>
                </a:solidFill>
                <a:latin typeface="Courier New" pitchFamily="49" charset="0"/>
              </a:rPr>
              <a:t>int</a:t>
            </a:r>
            <a:r>
              <a:rPr lang="en-US" b="1" dirty="0">
                <a:solidFill>
                  <a:srgbClr val="CC3300"/>
                </a:solidFill>
                <a:latin typeface="Courier New" pitchFamily="49" charset="0"/>
              </a:rPr>
              <a:t> x, </a:t>
            </a:r>
            <a:r>
              <a:rPr lang="en-US" b="1" dirty="0" err="1">
                <a:solidFill>
                  <a:srgbClr val="CC3300"/>
                </a:solidFill>
                <a:latin typeface="Courier New" pitchFamily="49" charset="0"/>
              </a:rPr>
              <a:t>int</a:t>
            </a:r>
            <a:r>
              <a:rPr lang="en-US" b="1" dirty="0">
                <a:solidFill>
                  <a:srgbClr val="CC3300"/>
                </a:solidFill>
                <a:latin typeface="Courier New" pitchFamily="49" charset="0"/>
              </a:rPr>
              <a:t> y){</a:t>
            </a:r>
          </a:p>
          <a:p>
            <a:pPr eaLnBrk="1" hangingPunct="1">
              <a:defRPr/>
            </a:pPr>
            <a:r>
              <a:rPr lang="en-US" b="1" dirty="0">
                <a:latin typeface="Courier New" pitchFamily="49" charset="0"/>
              </a:rPr>
              <a:t>  assert(up[x] &lt; 0);</a:t>
            </a:r>
          </a:p>
          <a:p>
            <a:pPr eaLnBrk="1" hangingPunct="1">
              <a:defRPr/>
            </a:pPr>
            <a:r>
              <a:rPr lang="en-US" b="1" dirty="0">
                <a:latin typeface="Courier New" pitchFamily="49" charset="0"/>
              </a:rPr>
              <a:t>  assert(up[y] &lt; 0);</a:t>
            </a:r>
          </a:p>
          <a:p>
            <a:pPr eaLnBrk="1" hangingPunct="1">
              <a:defRPr/>
            </a:pPr>
            <a:endParaRPr lang="en-US" b="1" dirty="0">
              <a:latin typeface="Courier New" pitchFamily="49" charset="0"/>
            </a:endParaRPr>
          </a:p>
          <a:p>
            <a:pPr eaLnBrk="1" hangingPunct="1">
              <a:defRPr/>
            </a:pPr>
            <a:r>
              <a:rPr lang="en-US" b="1" dirty="0">
                <a:latin typeface="Courier New" pitchFamily="49" charset="0"/>
              </a:rPr>
              <a:t>  if (up[x] &lt; up[y]){</a:t>
            </a:r>
          </a:p>
          <a:p>
            <a:pPr eaLnBrk="1" hangingPunct="1">
              <a:defRPr/>
            </a:pPr>
            <a:r>
              <a:rPr lang="en-US" b="1" dirty="0">
                <a:latin typeface="Courier New" pitchFamily="49" charset="0"/>
              </a:rPr>
              <a:t>    </a:t>
            </a:r>
            <a:r>
              <a:rPr lang="en-US" b="1" dirty="0">
                <a:solidFill>
                  <a:schemeClr val="accent6"/>
                </a:solidFill>
                <a:latin typeface="Courier New" pitchFamily="49" charset="0"/>
              </a:rPr>
              <a:t>// x is bigger. Join y to x</a:t>
            </a:r>
          </a:p>
          <a:p>
            <a:pPr eaLnBrk="1" hangingPunct="1">
              <a:defRPr/>
            </a:pPr>
            <a:r>
              <a:rPr lang="en-US" b="1" dirty="0">
                <a:latin typeface="Courier New" pitchFamily="49" charset="0"/>
              </a:rPr>
              <a:t>    up[x] += up[y];</a:t>
            </a:r>
          </a:p>
          <a:p>
            <a:pPr eaLnBrk="1" hangingPunct="1">
              <a:defRPr/>
            </a:pPr>
            <a:r>
              <a:rPr lang="en-US" b="1" dirty="0">
                <a:latin typeface="Courier New" pitchFamily="49" charset="0"/>
              </a:rPr>
              <a:t>    up[y] = x; </a:t>
            </a:r>
          </a:p>
          <a:p>
            <a:pPr eaLnBrk="1" hangingPunct="1">
              <a:defRPr/>
            </a:pPr>
            <a:endParaRPr lang="en-US" b="1" dirty="0">
              <a:latin typeface="Courier New" pitchFamily="49" charset="0"/>
            </a:endParaRPr>
          </a:p>
          <a:p>
            <a:pPr eaLnBrk="1" hangingPunct="1">
              <a:defRPr/>
            </a:pPr>
            <a:r>
              <a:rPr lang="en-US" b="1" dirty="0">
                <a:latin typeface="Courier New" pitchFamily="49" charset="0"/>
              </a:rPr>
              <a:t>  } else {</a:t>
            </a:r>
          </a:p>
          <a:p>
            <a:pPr eaLnBrk="1" hangingPunct="1">
              <a:defRPr/>
            </a:pPr>
            <a:r>
              <a:rPr lang="en-US" b="1" dirty="0">
                <a:latin typeface="Courier New" pitchFamily="49" charset="0"/>
              </a:rPr>
              <a:t>    </a:t>
            </a:r>
            <a:r>
              <a:rPr lang="en-US" b="1" dirty="0">
                <a:solidFill>
                  <a:schemeClr val="accent6"/>
                </a:solidFill>
                <a:latin typeface="Courier New" pitchFamily="49" charset="0"/>
              </a:rPr>
              <a:t>// y is bigger. Join x to y</a:t>
            </a:r>
          </a:p>
          <a:p>
            <a:pPr eaLnBrk="1" hangingPunct="1">
              <a:defRPr/>
            </a:pPr>
            <a:r>
              <a:rPr lang="en-US" b="1" dirty="0">
                <a:latin typeface="Courier New" pitchFamily="49" charset="0"/>
              </a:rPr>
              <a:t>    up[y] += up[x];</a:t>
            </a:r>
          </a:p>
          <a:p>
            <a:pPr eaLnBrk="1" hangingPunct="1">
              <a:defRPr/>
            </a:pPr>
            <a:r>
              <a:rPr lang="en-US" b="1" dirty="0">
                <a:latin typeface="Courier New" pitchFamily="49" charset="0"/>
              </a:rPr>
              <a:t>    up[x] = y;</a:t>
            </a:r>
          </a:p>
          <a:p>
            <a:pPr eaLnBrk="1" hangingPunct="1">
              <a:defRPr/>
            </a:pPr>
            <a:r>
              <a:rPr lang="en-US" b="1" dirty="0">
                <a:latin typeface="Courier New" pitchFamily="49" charset="0"/>
              </a:rPr>
              <a:t>  } </a:t>
            </a:r>
            <a:r>
              <a:rPr lang="en-US" b="1" dirty="0">
                <a:solidFill>
                  <a:schemeClr val="accent6"/>
                </a:solidFill>
                <a:latin typeface="Courier New" pitchFamily="49" charset="0"/>
              </a:rPr>
              <a:t>/* end-else */</a:t>
            </a:r>
          </a:p>
          <a:p>
            <a:pPr eaLnBrk="1" hangingPunct="1">
              <a:defRPr/>
            </a:pPr>
            <a:endParaRPr lang="en-US" b="1" dirty="0">
              <a:latin typeface="Courier New" pitchFamily="49" charset="0"/>
            </a:endParaRPr>
          </a:p>
          <a:p>
            <a:pPr eaLnBrk="1" hangingPunct="1">
              <a:defRPr/>
            </a:pPr>
            <a:r>
              <a:rPr lang="en-US" b="1" dirty="0">
                <a:solidFill>
                  <a:srgbClr val="CC3300"/>
                </a:solidFill>
                <a:latin typeface="Courier New" pitchFamily="49" charset="0"/>
              </a:rPr>
              <a:t>} /* end-Union */</a:t>
            </a:r>
          </a:p>
        </p:txBody>
      </p:sp>
      <p:sp>
        <p:nvSpPr>
          <p:cNvPr id="138" name="TextBox 137"/>
          <p:cNvSpPr txBox="1"/>
          <p:nvPr/>
        </p:nvSpPr>
        <p:spPr>
          <a:xfrm>
            <a:off x="8324850" y="1893888"/>
            <a:ext cx="2165350" cy="461962"/>
          </a:xfrm>
          <a:prstGeom prst="rect">
            <a:avLst/>
          </a:prstGeom>
          <a:noFill/>
        </p:spPr>
        <p:txBody>
          <a:bodyPr wrap="none">
            <a:spAutoFit/>
          </a:bodyPr>
          <a:lstStyle/>
          <a:p>
            <a:pPr>
              <a:defRPr/>
            </a:pPr>
            <a:r>
              <a:rPr lang="en-US" sz="2400" dirty="0">
                <a:solidFill>
                  <a:schemeClr val="accent6"/>
                </a:solidFill>
              </a:rPr>
              <a:t>Running time?</a:t>
            </a:r>
          </a:p>
        </p:txBody>
      </p:sp>
      <p:sp>
        <p:nvSpPr>
          <p:cNvPr id="139" name="TextBox 138"/>
          <p:cNvSpPr txBox="1"/>
          <p:nvPr/>
        </p:nvSpPr>
        <p:spPr>
          <a:xfrm>
            <a:off x="8940801" y="2357438"/>
            <a:ext cx="792163" cy="461962"/>
          </a:xfrm>
          <a:prstGeom prst="rect">
            <a:avLst/>
          </a:prstGeom>
          <a:noFill/>
        </p:spPr>
        <p:txBody>
          <a:bodyPr wrap="none">
            <a:spAutoFit/>
          </a:bodyPr>
          <a:lstStyle/>
          <a:p>
            <a:pPr>
              <a:defRPr/>
            </a:pPr>
            <a:r>
              <a:rPr lang="en-US" sz="2400" dirty="0">
                <a:solidFill>
                  <a:srgbClr val="C00000"/>
                </a:solidFill>
              </a:rPr>
              <a:t>O(1)</a:t>
            </a:r>
          </a:p>
        </p:txBody>
      </p:sp>
    </p:spTree>
    <p:extLst>
      <p:ext uri="{BB962C8B-B14F-4D97-AF65-F5344CB8AC3E}">
        <p14:creationId xmlns:p14="http://schemas.microsoft.com/office/powerpoint/2010/main" val="1707583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940279" y="236538"/>
            <a:ext cx="10179170" cy="627062"/>
          </a:xfrm>
        </p:spPr>
        <p:txBody>
          <a:bodyPr/>
          <a:lstStyle/>
          <a:p>
            <a:r>
              <a:rPr lang="en-US" altLang="en-US" sz="3600" dirty="0"/>
              <a:t>Running Time for Find with Union-by-Size</a:t>
            </a:r>
          </a:p>
        </p:txBody>
      </p:sp>
      <p:sp>
        <p:nvSpPr>
          <p:cNvPr id="35844" name="Rectangle 3"/>
          <p:cNvSpPr>
            <a:spLocks noGrp="1" noChangeArrowheads="1"/>
          </p:cNvSpPr>
          <p:nvPr>
            <p:ph type="body" idx="1"/>
          </p:nvPr>
        </p:nvSpPr>
        <p:spPr>
          <a:xfrm>
            <a:off x="1630392" y="901700"/>
            <a:ext cx="8728047" cy="5653088"/>
          </a:xfrm>
        </p:spPr>
        <p:txBody>
          <a:bodyPr/>
          <a:lstStyle/>
          <a:p>
            <a:pPr>
              <a:defRPr/>
            </a:pPr>
            <a:r>
              <a:rPr lang="en-US" sz="2400" dirty="0"/>
              <a:t>Finds are O(</a:t>
            </a:r>
            <a:r>
              <a:rPr lang="en-US" sz="2400" dirty="0" err="1"/>
              <a:t>MaxHeight</a:t>
            </a:r>
            <a:r>
              <a:rPr lang="en-US" sz="2400" dirty="0"/>
              <a:t>) for a forest of up-trees containing N nodes</a:t>
            </a:r>
          </a:p>
          <a:p>
            <a:pPr>
              <a:defRPr/>
            </a:pPr>
            <a:r>
              <a:rPr lang="en-US" sz="2400" dirty="0">
                <a:solidFill>
                  <a:srgbClr val="C00000"/>
                </a:solidFill>
              </a:rPr>
              <a:t>Theorem: </a:t>
            </a:r>
            <a:r>
              <a:rPr lang="en-US" sz="2400" dirty="0">
                <a:solidFill>
                  <a:schemeClr val="accent6"/>
                </a:solidFill>
              </a:rPr>
              <a:t>Number of nodes in an up-tree of height h using union-by-size is ≥ </a:t>
            </a:r>
            <a:r>
              <a:rPr lang="en-US" sz="2400" dirty="0">
                <a:solidFill>
                  <a:srgbClr val="C00000"/>
                </a:solidFill>
              </a:rPr>
              <a:t>2</a:t>
            </a:r>
            <a:r>
              <a:rPr lang="en-US" sz="2400" baseline="30000" dirty="0">
                <a:solidFill>
                  <a:srgbClr val="C00000"/>
                </a:solidFill>
              </a:rPr>
              <a:t>h</a:t>
            </a:r>
            <a:endParaRPr lang="en-US" sz="2400" dirty="0">
              <a:solidFill>
                <a:srgbClr val="C00000"/>
              </a:solidFill>
            </a:endParaRPr>
          </a:p>
          <a:p>
            <a:pPr>
              <a:defRPr/>
            </a:pPr>
            <a:endParaRPr lang="en-US" sz="2400" dirty="0"/>
          </a:p>
          <a:p>
            <a:pPr>
              <a:defRPr/>
            </a:pPr>
            <a:endParaRPr lang="en-US" sz="2400" dirty="0"/>
          </a:p>
          <a:p>
            <a:pPr>
              <a:defRPr/>
            </a:pPr>
            <a:endParaRPr lang="en-US" sz="2400" dirty="0"/>
          </a:p>
          <a:p>
            <a:pPr>
              <a:defRPr/>
            </a:pPr>
            <a:endParaRPr lang="en-US" sz="2400" dirty="0"/>
          </a:p>
          <a:p>
            <a:pPr>
              <a:defRPr/>
            </a:pPr>
            <a:r>
              <a:rPr lang="en-US" sz="2400" dirty="0"/>
              <a:t>Pick up-tree with </a:t>
            </a:r>
            <a:r>
              <a:rPr lang="en-US" sz="2000" dirty="0" err="1">
                <a:solidFill>
                  <a:schemeClr val="accent6"/>
                </a:solidFill>
              </a:rPr>
              <a:t>MaxHeight</a:t>
            </a:r>
            <a:endParaRPr lang="en-US" sz="2400" dirty="0">
              <a:solidFill>
                <a:schemeClr val="accent6"/>
              </a:solidFill>
            </a:endParaRPr>
          </a:p>
          <a:p>
            <a:pPr>
              <a:defRPr/>
            </a:pPr>
            <a:r>
              <a:rPr lang="en-US" sz="2400" dirty="0"/>
              <a:t>Then, 2</a:t>
            </a:r>
            <a:r>
              <a:rPr lang="en-US" sz="2400" baseline="30000" dirty="0">
                <a:solidFill>
                  <a:schemeClr val="accent6"/>
                </a:solidFill>
              </a:rPr>
              <a:t>MaxHeight </a:t>
            </a:r>
            <a:r>
              <a:rPr lang="en-US" sz="2400" dirty="0"/>
              <a:t>≤ N</a:t>
            </a:r>
          </a:p>
          <a:p>
            <a:pPr>
              <a:defRPr/>
            </a:pPr>
            <a:r>
              <a:rPr lang="en-US" sz="2400" dirty="0" err="1">
                <a:solidFill>
                  <a:schemeClr val="accent6"/>
                </a:solidFill>
              </a:rPr>
              <a:t>MaxHeight</a:t>
            </a:r>
            <a:r>
              <a:rPr lang="en-US" sz="2400" dirty="0"/>
              <a:t> ≤ log N</a:t>
            </a:r>
          </a:p>
          <a:p>
            <a:pPr>
              <a:defRPr/>
            </a:pPr>
            <a:r>
              <a:rPr lang="en-US" sz="2400" dirty="0">
                <a:solidFill>
                  <a:schemeClr val="accent6"/>
                </a:solidFill>
              </a:rPr>
              <a:t>Find</a:t>
            </a:r>
            <a:r>
              <a:rPr lang="en-US" sz="2400" dirty="0"/>
              <a:t> takes </a:t>
            </a:r>
            <a:r>
              <a:rPr lang="en-US" sz="2400" b="1" dirty="0">
                <a:solidFill>
                  <a:srgbClr val="C00000"/>
                </a:solidFill>
              </a:rPr>
              <a:t>O(log N)</a:t>
            </a:r>
            <a:endParaRPr lang="en-US" sz="2000" dirty="0">
              <a:solidFill>
                <a:srgbClr val="C00000"/>
              </a:solidFill>
            </a:endParaRPr>
          </a:p>
        </p:txBody>
      </p:sp>
      <p:sp>
        <p:nvSpPr>
          <p:cNvPr id="5" name="Rectangle 3"/>
          <p:cNvSpPr txBox="1">
            <a:spLocks noChangeArrowheads="1"/>
          </p:cNvSpPr>
          <p:nvPr/>
        </p:nvSpPr>
        <p:spPr bwMode="auto">
          <a:xfrm>
            <a:off x="6311900" y="2486025"/>
            <a:ext cx="4097338" cy="4167188"/>
          </a:xfrm>
          <a:prstGeom prst="rect">
            <a:avLst/>
          </a:prstGeom>
          <a:solidFill>
            <a:schemeClr val="bg2">
              <a:lumMod val="20000"/>
              <a:lumOff val="80000"/>
            </a:schemeClr>
          </a:solidFill>
          <a:ln w="9525">
            <a:solidFill>
              <a:schemeClr val="tx1"/>
            </a:solidFill>
            <a:miter lim="800000"/>
            <a:headEnd/>
            <a:tailEnd/>
          </a:ln>
        </p:spPr>
        <p:txBody>
          <a:bodyPr/>
          <a:lstStyle/>
          <a:p>
            <a:pPr marL="342900" indent="-342900" algn="ctr">
              <a:spcBef>
                <a:spcPct val="20000"/>
              </a:spcBef>
              <a:defRPr/>
            </a:pPr>
            <a:r>
              <a:rPr lang="en-US" sz="2000" u="sng" kern="0" dirty="0">
                <a:solidFill>
                  <a:srgbClr val="C00000"/>
                </a:solidFill>
              </a:rPr>
              <a:t>Proof by Induction</a:t>
            </a:r>
          </a:p>
          <a:p>
            <a:pPr marL="342900" indent="-342900">
              <a:spcBef>
                <a:spcPct val="20000"/>
              </a:spcBef>
              <a:buFontTx/>
              <a:buChar char="•"/>
              <a:defRPr/>
            </a:pPr>
            <a:r>
              <a:rPr lang="en-US" kern="0" dirty="0">
                <a:solidFill>
                  <a:schemeClr val="accent6"/>
                </a:solidFill>
              </a:rPr>
              <a:t>Base case: </a:t>
            </a:r>
            <a:r>
              <a:rPr lang="en-US" kern="0" dirty="0"/>
              <a:t>h = 0, tree has 2</a:t>
            </a:r>
            <a:r>
              <a:rPr lang="en-US" kern="0" baseline="30000" dirty="0"/>
              <a:t>0</a:t>
            </a:r>
            <a:r>
              <a:rPr lang="en-US" kern="0" dirty="0"/>
              <a:t> = 1 node</a:t>
            </a:r>
          </a:p>
          <a:p>
            <a:pPr marL="342900" indent="-342900">
              <a:spcBef>
                <a:spcPct val="20000"/>
              </a:spcBef>
              <a:buFontTx/>
              <a:buChar char="•"/>
              <a:defRPr/>
            </a:pPr>
            <a:r>
              <a:rPr lang="en-US" kern="0" dirty="0">
                <a:solidFill>
                  <a:schemeClr val="accent6"/>
                </a:solidFill>
              </a:rPr>
              <a:t>Induction hypothesis: </a:t>
            </a:r>
            <a:r>
              <a:rPr lang="en-US" kern="0" dirty="0"/>
              <a:t>Assume true for h &lt; h′</a:t>
            </a:r>
          </a:p>
          <a:p>
            <a:pPr marL="342900" indent="-342900">
              <a:spcBef>
                <a:spcPct val="20000"/>
              </a:spcBef>
              <a:buFontTx/>
              <a:buChar char="•"/>
              <a:defRPr/>
            </a:pPr>
            <a:r>
              <a:rPr lang="en-US" kern="0" dirty="0">
                <a:solidFill>
                  <a:schemeClr val="accent6"/>
                </a:solidFill>
              </a:rPr>
              <a:t>Induction Step: </a:t>
            </a:r>
            <a:r>
              <a:rPr lang="en-US" kern="0" dirty="0"/>
              <a:t>New tree of height h′ was formed via union of two trees of height h′-1 . </a:t>
            </a:r>
          </a:p>
          <a:p>
            <a:pPr marL="342900" indent="-342900">
              <a:spcBef>
                <a:spcPct val="20000"/>
              </a:spcBef>
              <a:buFontTx/>
              <a:buChar char="•"/>
              <a:defRPr/>
            </a:pPr>
            <a:r>
              <a:rPr lang="en-US" kern="0" dirty="0"/>
              <a:t>Each tree then has ≥ 2</a:t>
            </a:r>
            <a:r>
              <a:rPr lang="en-US" kern="0" baseline="30000" dirty="0"/>
              <a:t>h’-1</a:t>
            </a:r>
            <a:r>
              <a:rPr lang="en-US" kern="0" dirty="0"/>
              <a:t> </a:t>
            </a:r>
            <a:r>
              <a:rPr lang="en-US" sz="900" kern="0" dirty="0"/>
              <a:t> </a:t>
            </a:r>
            <a:r>
              <a:rPr lang="en-US" kern="0" dirty="0"/>
              <a:t>nodes by the induction hypothesis</a:t>
            </a:r>
          </a:p>
          <a:p>
            <a:pPr marL="342900" indent="-342900">
              <a:spcBef>
                <a:spcPct val="20000"/>
              </a:spcBef>
              <a:buFontTx/>
              <a:buChar char="•"/>
              <a:defRPr/>
            </a:pPr>
            <a:r>
              <a:rPr lang="pt-BR" kern="0" dirty="0"/>
              <a:t>So, total nodes </a:t>
            </a:r>
            <a:r>
              <a:rPr lang="pt-BR" sz="2800" kern="0" dirty="0"/>
              <a:t>≥ </a:t>
            </a:r>
            <a:r>
              <a:rPr lang="en-US" sz="1600" kern="0" dirty="0"/>
              <a:t>2</a:t>
            </a:r>
            <a:r>
              <a:rPr lang="en-US" sz="1600" kern="0" baseline="30000" dirty="0"/>
              <a:t>h’-1</a:t>
            </a:r>
            <a:r>
              <a:rPr lang="en-US" sz="1600" kern="0" dirty="0"/>
              <a:t> + 2</a:t>
            </a:r>
            <a:r>
              <a:rPr lang="en-US" sz="1600" kern="0" baseline="30000" dirty="0"/>
              <a:t>h’-1</a:t>
            </a:r>
            <a:r>
              <a:rPr lang="en-US" sz="1600" kern="0" dirty="0"/>
              <a:t>  = 2</a:t>
            </a:r>
            <a:r>
              <a:rPr lang="en-US" sz="1600" kern="0" baseline="30000" dirty="0"/>
              <a:t>h’</a:t>
            </a:r>
          </a:p>
          <a:p>
            <a:pPr marL="342900" indent="-342900">
              <a:spcBef>
                <a:spcPct val="20000"/>
              </a:spcBef>
              <a:buFontTx/>
              <a:buChar char="•"/>
              <a:defRPr/>
            </a:pPr>
            <a:r>
              <a:rPr lang="en-US" kern="0" dirty="0"/>
              <a:t>Therefore, True for all h</a:t>
            </a:r>
            <a:endParaRPr lang="en-US" sz="3600" kern="0" dirty="0">
              <a:solidFill>
                <a:srgbClr val="C00000"/>
              </a:solidFill>
            </a:endParaRPr>
          </a:p>
        </p:txBody>
      </p:sp>
      <p:sp>
        <p:nvSpPr>
          <p:cNvPr id="6" name="Bent Arrow 5"/>
          <p:cNvSpPr/>
          <p:nvPr/>
        </p:nvSpPr>
        <p:spPr bwMode="auto">
          <a:xfrm flipV="1">
            <a:off x="4225926" y="2589214"/>
            <a:ext cx="2035175" cy="739775"/>
          </a:xfrm>
          <a:prstGeom prst="ben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extLst>
      <p:ext uri="{BB962C8B-B14F-4D97-AF65-F5344CB8AC3E}">
        <p14:creationId xmlns:p14="http://schemas.microsoft.com/office/powerpoint/2010/main" val="21398225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584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58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862138" y="236538"/>
            <a:ext cx="8191500" cy="627062"/>
          </a:xfrm>
        </p:spPr>
        <p:txBody>
          <a:bodyPr/>
          <a:lstStyle/>
          <a:p>
            <a:r>
              <a:rPr lang="en-US" altLang="en-US" sz="3600" dirty="0"/>
              <a:t>Union-by-Height</a:t>
            </a:r>
          </a:p>
        </p:txBody>
      </p:sp>
      <p:sp>
        <p:nvSpPr>
          <p:cNvPr id="234499" name="Rectangle 3"/>
          <p:cNvSpPr>
            <a:spLocks noGrp="1" noChangeArrowheads="1"/>
          </p:cNvSpPr>
          <p:nvPr>
            <p:ph type="body" idx="1"/>
          </p:nvPr>
        </p:nvSpPr>
        <p:spPr>
          <a:xfrm>
            <a:off x="491706" y="901700"/>
            <a:ext cx="11360988" cy="5653088"/>
          </a:xfrm>
        </p:spPr>
        <p:txBody>
          <a:bodyPr/>
          <a:lstStyle/>
          <a:p>
            <a:pPr>
              <a:defRPr/>
            </a:pPr>
            <a:r>
              <a:rPr lang="en-US" dirty="0" smtClean="0"/>
              <a:t>An alternative </a:t>
            </a:r>
            <a:r>
              <a:rPr lang="en-US" dirty="0" smtClean="0"/>
              <a:t>strategy </a:t>
            </a:r>
            <a:r>
              <a:rPr lang="en-US" dirty="0" smtClean="0"/>
              <a:t>is </a:t>
            </a:r>
            <a:r>
              <a:rPr lang="en-US" dirty="0" smtClean="0">
                <a:solidFill>
                  <a:schemeClr val="accent6"/>
                </a:solidFill>
              </a:rPr>
              <a:t>Union-by-height</a:t>
            </a:r>
            <a:endParaRPr lang="en-US" dirty="0" smtClean="0">
              <a:solidFill>
                <a:schemeClr val="accent6"/>
              </a:solidFill>
            </a:endParaRPr>
          </a:p>
          <a:p>
            <a:pPr lvl="1">
              <a:defRPr/>
            </a:pPr>
            <a:r>
              <a:rPr lang="en-US" dirty="0" smtClean="0">
                <a:ea typeface="+mn-ea"/>
                <a:cs typeface="+mn-cs"/>
              </a:rPr>
              <a:t>Keep track of height of each up-tree in the root nodes</a:t>
            </a:r>
          </a:p>
          <a:p>
            <a:pPr lvl="1">
              <a:defRPr/>
            </a:pPr>
            <a:r>
              <a:rPr lang="en-US" dirty="0" smtClean="0">
                <a:ea typeface="+mn-ea"/>
                <a:cs typeface="+mn-cs"/>
              </a:rPr>
              <a:t>Union makes root of up-tree with greater height the new root</a:t>
            </a:r>
          </a:p>
          <a:p>
            <a:pPr>
              <a:defRPr/>
            </a:pPr>
            <a:endParaRPr lang="en-US" dirty="0" smtClean="0"/>
          </a:p>
          <a:p>
            <a:pPr>
              <a:defRPr/>
            </a:pPr>
            <a:r>
              <a:rPr lang="en-US" dirty="0" smtClean="0"/>
              <a:t>Same results and similar implementation as Union-by-Size</a:t>
            </a:r>
          </a:p>
          <a:p>
            <a:pPr lvl="1">
              <a:defRPr/>
            </a:pPr>
            <a:r>
              <a:rPr lang="en-US" dirty="0" smtClean="0">
                <a:solidFill>
                  <a:schemeClr val="accent6"/>
                </a:solidFill>
                <a:ea typeface="+mn-ea"/>
                <a:cs typeface="+mn-cs"/>
              </a:rPr>
              <a:t>Find</a:t>
            </a:r>
            <a:r>
              <a:rPr lang="en-US" dirty="0" smtClean="0">
                <a:ea typeface="+mn-ea"/>
                <a:cs typeface="+mn-cs"/>
              </a:rPr>
              <a:t> is </a:t>
            </a:r>
            <a:r>
              <a:rPr lang="en-US" dirty="0" smtClean="0">
                <a:solidFill>
                  <a:srgbClr val="C00000"/>
                </a:solidFill>
                <a:ea typeface="+mn-ea"/>
                <a:cs typeface="+mn-cs"/>
              </a:rPr>
              <a:t>O(log N)</a:t>
            </a:r>
            <a:r>
              <a:rPr lang="en-US" dirty="0" smtClean="0">
                <a:ea typeface="+mn-ea"/>
                <a:cs typeface="+mn-cs"/>
              </a:rPr>
              <a:t> and </a:t>
            </a:r>
            <a:r>
              <a:rPr lang="en-US" dirty="0" smtClean="0">
                <a:solidFill>
                  <a:schemeClr val="accent6"/>
                </a:solidFill>
                <a:ea typeface="+mn-ea"/>
                <a:cs typeface="+mn-cs"/>
              </a:rPr>
              <a:t>Union</a:t>
            </a:r>
            <a:r>
              <a:rPr lang="en-US" dirty="0" smtClean="0">
                <a:ea typeface="+mn-ea"/>
                <a:cs typeface="+mn-cs"/>
              </a:rPr>
              <a:t> is </a:t>
            </a:r>
            <a:r>
              <a:rPr lang="en-US" dirty="0" smtClean="0">
                <a:solidFill>
                  <a:srgbClr val="C00000"/>
                </a:solidFill>
                <a:ea typeface="+mn-ea"/>
                <a:cs typeface="+mn-cs"/>
              </a:rPr>
              <a:t>O(1)</a:t>
            </a:r>
            <a:endParaRPr lang="en-US" sz="1800" dirty="0">
              <a:solidFill>
                <a:srgbClr val="C00000"/>
              </a:solidFill>
              <a:ea typeface="+mn-ea"/>
              <a:cs typeface="+mn-cs"/>
            </a:endParaRPr>
          </a:p>
        </p:txBody>
      </p:sp>
    </p:spTree>
    <p:extLst>
      <p:ext uri="{BB962C8B-B14F-4D97-AF65-F5344CB8AC3E}">
        <p14:creationId xmlns:p14="http://schemas.microsoft.com/office/powerpoint/2010/main" val="175239276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862138" y="236538"/>
            <a:ext cx="8191500" cy="627062"/>
          </a:xfrm>
        </p:spPr>
        <p:txBody>
          <a:bodyPr/>
          <a:lstStyle/>
          <a:p>
            <a:r>
              <a:rPr lang="en-US" altLang="en-US" sz="3600" dirty="0"/>
              <a:t>Can we make Find go faster?</a:t>
            </a:r>
          </a:p>
        </p:txBody>
      </p:sp>
      <p:sp>
        <p:nvSpPr>
          <p:cNvPr id="234499" name="Rectangle 3"/>
          <p:cNvSpPr>
            <a:spLocks noGrp="1" noChangeArrowheads="1"/>
          </p:cNvSpPr>
          <p:nvPr>
            <p:ph type="body" idx="1"/>
          </p:nvPr>
        </p:nvSpPr>
        <p:spPr>
          <a:xfrm>
            <a:off x="474453" y="1014414"/>
            <a:ext cx="6731210" cy="2859087"/>
          </a:xfrm>
        </p:spPr>
        <p:txBody>
          <a:bodyPr/>
          <a:lstStyle/>
          <a:p>
            <a:pPr>
              <a:defRPr/>
            </a:pPr>
            <a:r>
              <a:rPr lang="en-US" sz="2400" dirty="0"/>
              <a:t>Can we make </a:t>
            </a:r>
            <a:r>
              <a:rPr lang="en-US" sz="2400" dirty="0">
                <a:solidFill>
                  <a:srgbClr val="C00000"/>
                </a:solidFill>
              </a:rPr>
              <a:t>Find(g)</a:t>
            </a:r>
            <a:r>
              <a:rPr lang="en-US" sz="2400" dirty="0"/>
              <a:t> </a:t>
            </a:r>
            <a:r>
              <a:rPr lang="en-US" sz="2400" dirty="0">
                <a:solidFill>
                  <a:schemeClr val="accent6"/>
                </a:solidFill>
              </a:rPr>
              <a:t>do something </a:t>
            </a:r>
            <a:r>
              <a:rPr lang="en-US" sz="2400" dirty="0"/>
              <a:t>so that </a:t>
            </a:r>
            <a:r>
              <a:rPr lang="en-US" sz="2400" dirty="0">
                <a:solidFill>
                  <a:schemeClr val="accent6"/>
                </a:solidFill>
              </a:rPr>
              <a:t>future Find(g) calls</a:t>
            </a:r>
            <a:r>
              <a:rPr lang="en-US" sz="2400" dirty="0"/>
              <a:t> will run faster?</a:t>
            </a:r>
          </a:p>
          <a:p>
            <a:pPr>
              <a:defRPr/>
            </a:pPr>
            <a:endParaRPr lang="en-US" sz="2400" dirty="0"/>
          </a:p>
          <a:p>
            <a:pPr>
              <a:defRPr/>
            </a:pPr>
            <a:r>
              <a:rPr lang="en-US" sz="2400" dirty="0"/>
              <a:t>Right now, M Find(g) calls run in total O(M*</a:t>
            </a:r>
            <a:r>
              <a:rPr lang="en-US" sz="2400" dirty="0" err="1"/>
              <a:t>logN</a:t>
            </a:r>
            <a:r>
              <a:rPr lang="en-US" sz="2400" dirty="0"/>
              <a:t>) time</a:t>
            </a:r>
          </a:p>
          <a:p>
            <a:pPr lvl="1">
              <a:defRPr/>
            </a:pPr>
            <a:r>
              <a:rPr lang="en-US" sz="2000" dirty="0">
                <a:ea typeface="+mn-ea"/>
                <a:cs typeface="+mn-cs"/>
              </a:rPr>
              <a:t>Can we reduce this to O(M)?</a:t>
            </a:r>
          </a:p>
        </p:txBody>
      </p:sp>
      <p:grpSp>
        <p:nvGrpSpPr>
          <p:cNvPr id="37892" name="Group 6"/>
          <p:cNvGrpSpPr>
            <a:grpSpLocks/>
          </p:cNvGrpSpPr>
          <p:nvPr/>
        </p:nvGrpSpPr>
        <p:grpSpPr bwMode="auto">
          <a:xfrm>
            <a:off x="8181976" y="1408114"/>
            <a:ext cx="449263" cy="452437"/>
            <a:chOff x="5357612" y="1390587"/>
            <a:chExt cx="566670" cy="528365"/>
          </a:xfrm>
        </p:grpSpPr>
        <p:sp>
          <p:nvSpPr>
            <p:cNvPr id="6" name="Oval 5"/>
            <p:cNvSpPr/>
            <p:nvPr/>
          </p:nvSpPr>
          <p:spPr bwMode="auto">
            <a:xfrm>
              <a:off x="5357612" y="1403564"/>
              <a:ext cx="566670" cy="5153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7" name="TextBox 6"/>
            <p:cNvSpPr txBox="1"/>
            <p:nvPr/>
          </p:nvSpPr>
          <p:spPr>
            <a:xfrm>
              <a:off x="5457730" y="1390587"/>
              <a:ext cx="398722" cy="467256"/>
            </a:xfrm>
            <a:prstGeom prst="rect">
              <a:avLst/>
            </a:prstGeom>
            <a:noFill/>
          </p:spPr>
          <p:txBody>
            <a:bodyPr wrap="none">
              <a:spAutoFit/>
            </a:bodyPr>
            <a:lstStyle/>
            <a:p>
              <a:pPr>
                <a:defRPr/>
              </a:pPr>
              <a:r>
                <a:rPr lang="en-US" sz="2000" dirty="0"/>
                <a:t>a</a:t>
              </a:r>
            </a:p>
          </p:txBody>
        </p:sp>
      </p:grpSp>
      <p:grpSp>
        <p:nvGrpSpPr>
          <p:cNvPr id="37893" name="Group 13"/>
          <p:cNvGrpSpPr>
            <a:grpSpLocks/>
          </p:cNvGrpSpPr>
          <p:nvPr/>
        </p:nvGrpSpPr>
        <p:grpSpPr bwMode="auto">
          <a:xfrm>
            <a:off x="7589838" y="2178051"/>
            <a:ext cx="449262" cy="442913"/>
            <a:chOff x="5357612" y="1350962"/>
            <a:chExt cx="566670" cy="515155"/>
          </a:xfrm>
        </p:grpSpPr>
        <p:sp>
          <p:nvSpPr>
            <p:cNvPr id="9" name="Oval 8"/>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0" name="TextBox 9"/>
            <p:cNvSpPr txBox="1"/>
            <p:nvPr/>
          </p:nvSpPr>
          <p:spPr>
            <a:xfrm>
              <a:off x="5455727" y="1389738"/>
              <a:ext cx="425009" cy="465371"/>
            </a:xfrm>
            <a:prstGeom prst="rect">
              <a:avLst/>
            </a:prstGeom>
            <a:noFill/>
          </p:spPr>
          <p:txBody>
            <a:bodyPr wrap="none">
              <a:spAutoFit/>
            </a:bodyPr>
            <a:lstStyle/>
            <a:p>
              <a:pPr>
                <a:defRPr/>
              </a:pPr>
              <a:r>
                <a:rPr lang="en-US" sz="2000" dirty="0"/>
                <a:t>b</a:t>
              </a:r>
            </a:p>
          </p:txBody>
        </p:sp>
      </p:grpSp>
      <p:grpSp>
        <p:nvGrpSpPr>
          <p:cNvPr id="37894" name="Group 16"/>
          <p:cNvGrpSpPr>
            <a:grpSpLocks/>
          </p:cNvGrpSpPr>
          <p:nvPr/>
        </p:nvGrpSpPr>
        <p:grpSpPr bwMode="auto">
          <a:xfrm>
            <a:off x="8193088" y="2155826"/>
            <a:ext cx="449262" cy="454025"/>
            <a:chOff x="5357612" y="1390587"/>
            <a:chExt cx="566670" cy="528365"/>
          </a:xfrm>
        </p:grpSpPr>
        <p:sp>
          <p:nvSpPr>
            <p:cNvPr id="12" name="Oval 11"/>
            <p:cNvSpPr/>
            <p:nvPr/>
          </p:nvSpPr>
          <p:spPr bwMode="auto">
            <a:xfrm>
              <a:off x="5357612" y="1403520"/>
              <a:ext cx="566670" cy="51543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3" name="TextBox 12"/>
            <p:cNvSpPr txBox="1"/>
            <p:nvPr/>
          </p:nvSpPr>
          <p:spPr>
            <a:xfrm>
              <a:off x="5457730" y="1390587"/>
              <a:ext cx="422986" cy="465622"/>
            </a:xfrm>
            <a:prstGeom prst="rect">
              <a:avLst/>
            </a:prstGeom>
            <a:noFill/>
          </p:spPr>
          <p:txBody>
            <a:bodyPr wrap="none">
              <a:spAutoFit/>
            </a:bodyPr>
            <a:lstStyle/>
            <a:p>
              <a:pPr>
                <a:defRPr/>
              </a:pPr>
              <a:r>
                <a:rPr lang="en-US" sz="2000" dirty="0"/>
                <a:t>d</a:t>
              </a:r>
            </a:p>
          </p:txBody>
        </p:sp>
      </p:grpSp>
      <p:grpSp>
        <p:nvGrpSpPr>
          <p:cNvPr id="5" name="Group 22"/>
          <p:cNvGrpSpPr>
            <a:grpSpLocks/>
          </p:cNvGrpSpPr>
          <p:nvPr/>
        </p:nvGrpSpPr>
        <p:grpSpPr bwMode="auto">
          <a:xfrm>
            <a:off x="7530733" y="2972149"/>
            <a:ext cx="449272" cy="454109"/>
            <a:chOff x="5357612" y="1390587"/>
            <a:chExt cx="566670" cy="528365"/>
          </a:xfrm>
          <a:solidFill>
            <a:schemeClr val="bg2">
              <a:lumMod val="40000"/>
              <a:lumOff val="60000"/>
            </a:schemeClr>
          </a:solidFill>
        </p:grpSpPr>
        <p:sp>
          <p:nvSpPr>
            <p:cNvPr id="15" name="Oval 14"/>
            <p:cNvSpPr/>
            <p:nvPr/>
          </p:nvSpPr>
          <p:spPr bwMode="auto">
            <a:xfrm>
              <a:off x="5357612" y="1403593"/>
              <a:ext cx="566670" cy="51535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6" name="TextBox 15"/>
            <p:cNvSpPr txBox="1"/>
            <p:nvPr/>
          </p:nvSpPr>
          <p:spPr>
            <a:xfrm>
              <a:off x="5456963" y="1390587"/>
              <a:ext cx="410846" cy="465536"/>
            </a:xfrm>
            <a:prstGeom prst="rect">
              <a:avLst/>
            </a:prstGeom>
            <a:noFill/>
          </p:spPr>
          <p:txBody>
            <a:bodyPr wrap="none">
              <a:spAutoFit/>
            </a:bodyPr>
            <a:lstStyle/>
            <a:p>
              <a:pPr>
                <a:defRPr/>
              </a:pPr>
              <a:r>
                <a:rPr lang="en-US" sz="2000" dirty="0"/>
                <a:t>e</a:t>
              </a:r>
            </a:p>
          </p:txBody>
        </p:sp>
      </p:grpSp>
      <p:grpSp>
        <p:nvGrpSpPr>
          <p:cNvPr id="37896" name="Group 25"/>
          <p:cNvGrpSpPr>
            <a:grpSpLocks/>
          </p:cNvGrpSpPr>
          <p:nvPr/>
        </p:nvGrpSpPr>
        <p:grpSpPr bwMode="auto">
          <a:xfrm>
            <a:off x="8915400" y="1408114"/>
            <a:ext cx="450850" cy="452437"/>
            <a:chOff x="5357612" y="1390587"/>
            <a:chExt cx="566670" cy="528365"/>
          </a:xfrm>
        </p:grpSpPr>
        <p:sp>
          <p:nvSpPr>
            <p:cNvPr id="18" name="Oval 17"/>
            <p:cNvSpPr/>
            <p:nvPr/>
          </p:nvSpPr>
          <p:spPr bwMode="auto">
            <a:xfrm>
              <a:off x="5357612" y="1403564"/>
              <a:ext cx="566670" cy="5153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9" name="TextBox 18"/>
            <p:cNvSpPr txBox="1"/>
            <p:nvPr/>
          </p:nvSpPr>
          <p:spPr>
            <a:xfrm>
              <a:off x="5457378" y="1390587"/>
              <a:ext cx="397319" cy="467256"/>
            </a:xfrm>
            <a:prstGeom prst="rect">
              <a:avLst/>
            </a:prstGeom>
            <a:noFill/>
          </p:spPr>
          <p:txBody>
            <a:bodyPr wrap="none">
              <a:spAutoFit/>
            </a:bodyPr>
            <a:lstStyle/>
            <a:p>
              <a:pPr>
                <a:defRPr/>
              </a:pPr>
              <a:r>
                <a:rPr lang="en-US" sz="2000" dirty="0"/>
                <a:t>c</a:t>
              </a:r>
            </a:p>
          </p:txBody>
        </p:sp>
      </p:grpSp>
      <p:grpSp>
        <p:nvGrpSpPr>
          <p:cNvPr id="37897" name="Group 28"/>
          <p:cNvGrpSpPr>
            <a:grpSpLocks/>
          </p:cNvGrpSpPr>
          <p:nvPr/>
        </p:nvGrpSpPr>
        <p:grpSpPr bwMode="auto">
          <a:xfrm>
            <a:off x="8926513" y="2166939"/>
            <a:ext cx="450850" cy="454025"/>
            <a:chOff x="5357612" y="1390587"/>
            <a:chExt cx="566670" cy="528365"/>
          </a:xfrm>
        </p:grpSpPr>
        <p:sp>
          <p:nvSpPr>
            <p:cNvPr id="21" name="Oval 20"/>
            <p:cNvSpPr/>
            <p:nvPr/>
          </p:nvSpPr>
          <p:spPr bwMode="auto">
            <a:xfrm>
              <a:off x="5357612" y="1403518"/>
              <a:ext cx="566670" cy="51543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2" name="TextBox 21"/>
            <p:cNvSpPr txBox="1"/>
            <p:nvPr/>
          </p:nvSpPr>
          <p:spPr>
            <a:xfrm>
              <a:off x="5457378" y="1390587"/>
              <a:ext cx="395305" cy="465622"/>
            </a:xfrm>
            <a:prstGeom prst="rect">
              <a:avLst/>
            </a:prstGeom>
            <a:noFill/>
          </p:spPr>
          <p:txBody>
            <a:bodyPr wrap="none">
              <a:spAutoFit/>
            </a:bodyPr>
            <a:lstStyle/>
            <a:p>
              <a:pPr>
                <a:defRPr/>
              </a:pPr>
              <a:r>
                <a:rPr lang="en-US" sz="2000" dirty="0"/>
                <a:t>f</a:t>
              </a:r>
            </a:p>
          </p:txBody>
        </p:sp>
      </p:grpSp>
      <p:grpSp>
        <p:nvGrpSpPr>
          <p:cNvPr id="14" name="Group 31"/>
          <p:cNvGrpSpPr>
            <a:grpSpLocks/>
          </p:cNvGrpSpPr>
          <p:nvPr/>
        </p:nvGrpSpPr>
        <p:grpSpPr bwMode="auto">
          <a:xfrm>
            <a:off x="7610266" y="3688574"/>
            <a:ext cx="449272" cy="452712"/>
            <a:chOff x="5357612" y="1390587"/>
            <a:chExt cx="566670" cy="528365"/>
          </a:xfrm>
          <a:solidFill>
            <a:schemeClr val="accent1">
              <a:lumMod val="40000"/>
              <a:lumOff val="60000"/>
            </a:schemeClr>
          </a:solidFill>
        </p:grpSpPr>
        <p:sp>
          <p:nvSpPr>
            <p:cNvPr id="24" name="Oval 23"/>
            <p:cNvSpPr/>
            <p:nvPr/>
          </p:nvSpPr>
          <p:spPr bwMode="auto">
            <a:xfrm>
              <a:off x="5357612" y="1403633"/>
              <a:ext cx="566670" cy="51531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5" name="TextBox 24"/>
            <p:cNvSpPr txBox="1"/>
            <p:nvPr/>
          </p:nvSpPr>
          <p:spPr>
            <a:xfrm>
              <a:off x="5456963" y="1390587"/>
              <a:ext cx="404781" cy="466973"/>
            </a:xfrm>
            <a:prstGeom prst="rect">
              <a:avLst/>
            </a:prstGeom>
            <a:noFill/>
          </p:spPr>
          <p:txBody>
            <a:bodyPr wrap="none">
              <a:spAutoFit/>
            </a:bodyPr>
            <a:lstStyle/>
            <a:p>
              <a:pPr>
                <a:defRPr/>
              </a:pPr>
              <a:r>
                <a:rPr lang="en-US" sz="2000" dirty="0"/>
                <a:t>g</a:t>
              </a:r>
            </a:p>
          </p:txBody>
        </p:sp>
      </p:grpSp>
      <p:cxnSp>
        <p:nvCxnSpPr>
          <p:cNvPr id="37899" name="Straight Arrow Connector 35"/>
          <p:cNvCxnSpPr>
            <a:cxnSpLocks noChangeShapeType="1"/>
          </p:cNvCxnSpPr>
          <p:nvPr/>
        </p:nvCxnSpPr>
        <p:spPr bwMode="auto">
          <a:xfrm rot="5400000" flipH="1" flipV="1">
            <a:off x="7904957" y="1848644"/>
            <a:ext cx="393700" cy="29051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0" name="Straight Arrow Connector 38"/>
          <p:cNvCxnSpPr>
            <a:cxnSpLocks noChangeShapeType="1"/>
          </p:cNvCxnSpPr>
          <p:nvPr/>
        </p:nvCxnSpPr>
        <p:spPr bwMode="auto">
          <a:xfrm rot="16200000" flipV="1">
            <a:off x="8258970" y="2007395"/>
            <a:ext cx="29527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1" name="Straight Arrow Connector 44"/>
          <p:cNvCxnSpPr>
            <a:cxnSpLocks noChangeShapeType="1"/>
          </p:cNvCxnSpPr>
          <p:nvPr/>
        </p:nvCxnSpPr>
        <p:spPr bwMode="auto">
          <a:xfrm rot="16200000" flipV="1">
            <a:off x="7622382" y="2813844"/>
            <a:ext cx="3857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2" name="Straight Arrow Connector 48"/>
          <p:cNvCxnSpPr>
            <a:cxnSpLocks noChangeShapeType="1"/>
          </p:cNvCxnSpPr>
          <p:nvPr/>
        </p:nvCxnSpPr>
        <p:spPr bwMode="auto">
          <a:xfrm rot="16200000" flipV="1">
            <a:off x="8986838" y="2012951"/>
            <a:ext cx="306388"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3" name="Straight Arrow Connector 51"/>
          <p:cNvCxnSpPr>
            <a:cxnSpLocks noChangeShapeType="1"/>
          </p:cNvCxnSpPr>
          <p:nvPr/>
        </p:nvCxnSpPr>
        <p:spPr bwMode="auto">
          <a:xfrm rot="16200000" flipV="1">
            <a:off x="8254207" y="1266032"/>
            <a:ext cx="304800"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4" name="Straight Arrow Connector 52"/>
          <p:cNvCxnSpPr>
            <a:cxnSpLocks noChangeShapeType="1"/>
          </p:cNvCxnSpPr>
          <p:nvPr/>
        </p:nvCxnSpPr>
        <p:spPr bwMode="auto">
          <a:xfrm rot="16200000" flipV="1">
            <a:off x="8987632" y="1266032"/>
            <a:ext cx="304800"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5" name="Straight Arrow Connector 53"/>
          <p:cNvCxnSpPr>
            <a:cxnSpLocks noChangeShapeType="1"/>
          </p:cNvCxnSpPr>
          <p:nvPr/>
        </p:nvCxnSpPr>
        <p:spPr bwMode="auto">
          <a:xfrm rot="16200000" flipV="1">
            <a:off x="7682706" y="3556794"/>
            <a:ext cx="306388"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TextBox 35"/>
          <p:cNvSpPr txBox="1"/>
          <p:nvPr/>
        </p:nvSpPr>
        <p:spPr>
          <a:xfrm>
            <a:off x="7024688" y="4189413"/>
            <a:ext cx="1674812" cy="400050"/>
          </a:xfrm>
          <a:prstGeom prst="rect">
            <a:avLst/>
          </a:prstGeom>
          <a:noFill/>
        </p:spPr>
        <p:txBody>
          <a:bodyPr wrap="none">
            <a:spAutoFit/>
          </a:bodyPr>
          <a:lstStyle/>
          <a:p>
            <a:pPr>
              <a:defRPr/>
            </a:pPr>
            <a:r>
              <a:rPr lang="en-US" sz="2000" dirty="0"/>
              <a:t>{a, b, d, e, g}</a:t>
            </a:r>
          </a:p>
        </p:txBody>
      </p:sp>
      <p:grpSp>
        <p:nvGrpSpPr>
          <p:cNvPr id="37907" name="Group 25"/>
          <p:cNvGrpSpPr>
            <a:grpSpLocks/>
          </p:cNvGrpSpPr>
          <p:nvPr/>
        </p:nvGrpSpPr>
        <p:grpSpPr bwMode="auto">
          <a:xfrm>
            <a:off x="9620251" y="1408114"/>
            <a:ext cx="449263" cy="452437"/>
            <a:chOff x="5357612" y="1390587"/>
            <a:chExt cx="566670" cy="528365"/>
          </a:xfrm>
        </p:grpSpPr>
        <p:sp>
          <p:nvSpPr>
            <p:cNvPr id="39" name="Oval 38"/>
            <p:cNvSpPr/>
            <p:nvPr/>
          </p:nvSpPr>
          <p:spPr bwMode="auto">
            <a:xfrm>
              <a:off x="5357612" y="1403564"/>
              <a:ext cx="566670" cy="5153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40" name="TextBox 39"/>
            <p:cNvSpPr txBox="1"/>
            <p:nvPr/>
          </p:nvSpPr>
          <p:spPr>
            <a:xfrm>
              <a:off x="5457730" y="1390587"/>
              <a:ext cx="418941" cy="467256"/>
            </a:xfrm>
            <a:prstGeom prst="rect">
              <a:avLst/>
            </a:prstGeom>
            <a:noFill/>
          </p:spPr>
          <p:txBody>
            <a:bodyPr wrap="none">
              <a:spAutoFit/>
            </a:bodyPr>
            <a:lstStyle/>
            <a:p>
              <a:pPr>
                <a:defRPr/>
              </a:pPr>
              <a:r>
                <a:rPr lang="en-US" sz="2000" dirty="0"/>
                <a:t>h</a:t>
              </a:r>
            </a:p>
          </p:txBody>
        </p:sp>
      </p:grpSp>
      <p:grpSp>
        <p:nvGrpSpPr>
          <p:cNvPr id="37908" name="Group 28"/>
          <p:cNvGrpSpPr>
            <a:grpSpLocks/>
          </p:cNvGrpSpPr>
          <p:nvPr/>
        </p:nvGrpSpPr>
        <p:grpSpPr bwMode="auto">
          <a:xfrm>
            <a:off x="9632951" y="2166939"/>
            <a:ext cx="449263" cy="454025"/>
            <a:chOff x="5357612" y="1390587"/>
            <a:chExt cx="566670" cy="528365"/>
          </a:xfrm>
        </p:grpSpPr>
        <p:sp>
          <p:nvSpPr>
            <p:cNvPr id="42" name="Oval 41"/>
            <p:cNvSpPr/>
            <p:nvPr/>
          </p:nvSpPr>
          <p:spPr bwMode="auto">
            <a:xfrm>
              <a:off x="5357612" y="1403518"/>
              <a:ext cx="566670" cy="51543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43" name="TextBox 42"/>
            <p:cNvSpPr txBox="1"/>
            <p:nvPr/>
          </p:nvSpPr>
          <p:spPr>
            <a:xfrm>
              <a:off x="5457730" y="1390587"/>
              <a:ext cx="323913" cy="465622"/>
            </a:xfrm>
            <a:prstGeom prst="rect">
              <a:avLst/>
            </a:prstGeom>
            <a:noFill/>
          </p:spPr>
          <p:txBody>
            <a:bodyPr wrap="none">
              <a:spAutoFit/>
            </a:bodyPr>
            <a:lstStyle/>
            <a:p>
              <a:pPr>
                <a:defRPr/>
              </a:pPr>
              <a:r>
                <a:rPr lang="en-US" sz="2000" dirty="0" err="1"/>
                <a:t>i</a:t>
              </a:r>
              <a:endParaRPr lang="en-US" sz="2000" dirty="0"/>
            </a:p>
          </p:txBody>
        </p:sp>
      </p:grpSp>
      <p:cxnSp>
        <p:nvCxnSpPr>
          <p:cNvPr id="37909" name="Straight Arrow Connector 61"/>
          <p:cNvCxnSpPr>
            <a:cxnSpLocks noChangeShapeType="1"/>
          </p:cNvCxnSpPr>
          <p:nvPr/>
        </p:nvCxnSpPr>
        <p:spPr bwMode="auto">
          <a:xfrm rot="16200000" flipV="1">
            <a:off x="9692481" y="2013744"/>
            <a:ext cx="306388"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10" name="Straight Arrow Connector 62"/>
          <p:cNvCxnSpPr>
            <a:cxnSpLocks noChangeShapeType="1"/>
          </p:cNvCxnSpPr>
          <p:nvPr/>
        </p:nvCxnSpPr>
        <p:spPr bwMode="auto">
          <a:xfrm rot="16200000" flipV="1">
            <a:off x="9693275" y="1266825"/>
            <a:ext cx="30480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 name="TextBox 46"/>
          <p:cNvSpPr txBox="1"/>
          <p:nvPr/>
        </p:nvSpPr>
        <p:spPr>
          <a:xfrm>
            <a:off x="9420225" y="2689225"/>
            <a:ext cx="740908" cy="400110"/>
          </a:xfrm>
          <a:prstGeom prst="rect">
            <a:avLst/>
          </a:prstGeom>
          <a:noFill/>
        </p:spPr>
        <p:txBody>
          <a:bodyPr wrap="none">
            <a:spAutoFit/>
          </a:bodyPr>
          <a:lstStyle/>
          <a:p>
            <a:pPr>
              <a:defRPr/>
            </a:pPr>
            <a:r>
              <a:rPr lang="en-US" sz="2000" dirty="0"/>
              <a:t>{h, </a:t>
            </a:r>
            <a:r>
              <a:rPr lang="en-US" sz="2000" dirty="0" err="1"/>
              <a:t>i</a:t>
            </a:r>
            <a:r>
              <a:rPr lang="en-US" sz="2000" dirty="0"/>
              <a:t>}</a:t>
            </a:r>
          </a:p>
        </p:txBody>
      </p:sp>
      <p:sp>
        <p:nvSpPr>
          <p:cNvPr id="48" name="TextBox 47"/>
          <p:cNvSpPr txBox="1"/>
          <p:nvPr/>
        </p:nvSpPr>
        <p:spPr>
          <a:xfrm>
            <a:off x="8728076" y="2703513"/>
            <a:ext cx="782587" cy="400110"/>
          </a:xfrm>
          <a:prstGeom prst="rect">
            <a:avLst/>
          </a:prstGeom>
          <a:noFill/>
        </p:spPr>
        <p:txBody>
          <a:bodyPr wrap="none">
            <a:spAutoFit/>
          </a:bodyPr>
          <a:lstStyle/>
          <a:p>
            <a:pPr>
              <a:defRPr/>
            </a:pPr>
            <a:r>
              <a:rPr lang="en-US" sz="2000" dirty="0"/>
              <a:t>{c, f}</a:t>
            </a:r>
          </a:p>
        </p:txBody>
      </p:sp>
      <p:sp>
        <p:nvSpPr>
          <p:cNvPr id="92" name="Rectangle 3"/>
          <p:cNvSpPr txBox="1">
            <a:spLocks noChangeArrowheads="1"/>
          </p:cNvSpPr>
          <p:nvPr/>
        </p:nvSpPr>
        <p:spPr bwMode="auto">
          <a:xfrm>
            <a:off x="836762" y="4870450"/>
            <a:ext cx="10757139" cy="582613"/>
          </a:xfrm>
          <a:prstGeom prst="rect">
            <a:avLst/>
          </a:prstGeom>
          <a:solidFill>
            <a:schemeClr val="accent1">
              <a:lumMod val="40000"/>
              <a:lumOff val="60000"/>
            </a:schemeClr>
          </a:solidFill>
          <a:ln w="9525">
            <a:noFill/>
            <a:miter lim="800000"/>
            <a:headEnd/>
            <a:tailEnd/>
          </a:ln>
        </p:spPr>
        <p:txBody>
          <a:bodyPr/>
          <a:lstStyle/>
          <a:p>
            <a:pPr marL="342900" indent="-342900">
              <a:spcBef>
                <a:spcPct val="20000"/>
              </a:spcBef>
              <a:buFontTx/>
              <a:buChar char="•"/>
              <a:defRPr/>
            </a:pPr>
            <a:r>
              <a:rPr lang="en-US" sz="2400" kern="0" dirty="0">
                <a:solidFill>
                  <a:srgbClr val="C00000"/>
                </a:solidFill>
              </a:rPr>
              <a:t>Idea: </a:t>
            </a:r>
            <a:r>
              <a:rPr lang="en-US" sz="2400" kern="0" dirty="0"/>
              <a:t>Make </a:t>
            </a:r>
            <a:r>
              <a:rPr lang="en-US" sz="2400" kern="0" dirty="0">
                <a:solidFill>
                  <a:schemeClr val="accent6"/>
                </a:solidFill>
              </a:rPr>
              <a:t>Find</a:t>
            </a:r>
            <a:r>
              <a:rPr lang="en-US" sz="2400" kern="0" dirty="0"/>
              <a:t> have </a:t>
            </a:r>
            <a:r>
              <a:rPr lang="en-US" sz="2400" kern="0" dirty="0">
                <a:solidFill>
                  <a:schemeClr val="accent6"/>
                </a:solidFill>
              </a:rPr>
              <a:t>side-effects</a:t>
            </a:r>
            <a:r>
              <a:rPr lang="en-US" sz="2400" kern="0" dirty="0"/>
              <a:t> so that </a:t>
            </a:r>
            <a:r>
              <a:rPr lang="en-US" sz="2400" kern="0" dirty="0">
                <a:solidFill>
                  <a:schemeClr val="accent6"/>
                </a:solidFill>
              </a:rPr>
              <a:t>future Finds</a:t>
            </a:r>
            <a:r>
              <a:rPr lang="en-US" sz="2400" kern="0" dirty="0"/>
              <a:t> will run faster.</a:t>
            </a:r>
            <a:endParaRPr lang="en-US" sz="2000" kern="0" dirty="0"/>
          </a:p>
        </p:txBody>
      </p:sp>
    </p:spTree>
    <p:extLst>
      <p:ext uri="{BB962C8B-B14F-4D97-AF65-F5344CB8AC3E}">
        <p14:creationId xmlns:p14="http://schemas.microsoft.com/office/powerpoint/2010/main" val="150105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62138" y="236538"/>
            <a:ext cx="8191500" cy="627062"/>
          </a:xfrm>
        </p:spPr>
        <p:txBody>
          <a:bodyPr/>
          <a:lstStyle/>
          <a:p>
            <a:r>
              <a:rPr lang="en-US" altLang="en-US" sz="3600"/>
              <a:t>Disjoint Set ADT Properties</a:t>
            </a:r>
          </a:p>
        </p:txBody>
      </p:sp>
      <p:sp>
        <p:nvSpPr>
          <p:cNvPr id="234499" name="Rectangle 3"/>
          <p:cNvSpPr>
            <a:spLocks noGrp="1" noChangeArrowheads="1"/>
          </p:cNvSpPr>
          <p:nvPr>
            <p:ph type="body" idx="1"/>
          </p:nvPr>
        </p:nvSpPr>
        <p:spPr>
          <a:xfrm>
            <a:off x="483078" y="901701"/>
            <a:ext cx="11188461" cy="1776413"/>
          </a:xfrm>
        </p:spPr>
        <p:txBody>
          <a:bodyPr/>
          <a:lstStyle/>
          <a:p>
            <a:pPr>
              <a:defRPr/>
            </a:pPr>
            <a:r>
              <a:rPr lang="en-US" sz="2400" dirty="0">
                <a:solidFill>
                  <a:schemeClr val="accent6"/>
                </a:solidFill>
              </a:rPr>
              <a:t>Disjoint set equivalence property</a:t>
            </a:r>
            <a:r>
              <a:rPr lang="en-US" sz="2400" dirty="0"/>
              <a:t>: every element of a DS ADT belongs to </a:t>
            </a:r>
            <a:r>
              <a:rPr lang="en-US" sz="2400" dirty="0">
                <a:solidFill>
                  <a:srgbClr val="C00000"/>
                </a:solidFill>
              </a:rPr>
              <a:t>exactly one set</a:t>
            </a:r>
            <a:r>
              <a:rPr lang="en-US" sz="2400" dirty="0"/>
              <a:t> (</a:t>
            </a:r>
            <a:r>
              <a:rPr lang="en-US" sz="2400" dirty="0">
                <a:solidFill>
                  <a:srgbClr val="00B050"/>
                </a:solidFill>
              </a:rPr>
              <a:t>its equivalence class</a:t>
            </a:r>
            <a:r>
              <a:rPr lang="en-US" sz="2400" dirty="0"/>
              <a:t>)</a:t>
            </a:r>
          </a:p>
          <a:p>
            <a:pPr>
              <a:defRPr/>
            </a:pPr>
            <a:r>
              <a:rPr lang="en-US" sz="2400" dirty="0">
                <a:solidFill>
                  <a:schemeClr val="accent6"/>
                </a:solidFill>
              </a:rPr>
              <a:t>Dynamic equivalence property</a:t>
            </a:r>
            <a:r>
              <a:rPr lang="en-US" sz="2400" dirty="0"/>
              <a:t>: the set of an element can change after execution of a union</a:t>
            </a:r>
            <a:endParaRPr lang="en-US" sz="1800" dirty="0"/>
          </a:p>
        </p:txBody>
      </p:sp>
      <p:sp>
        <p:nvSpPr>
          <p:cNvPr id="7" name="Rectangle 3"/>
          <p:cNvSpPr txBox="1">
            <a:spLocks noChangeArrowheads="1"/>
          </p:cNvSpPr>
          <p:nvPr/>
        </p:nvSpPr>
        <p:spPr bwMode="auto">
          <a:xfrm>
            <a:off x="1717676" y="2936876"/>
            <a:ext cx="2587625" cy="3514725"/>
          </a:xfrm>
          <a:prstGeom prst="rect">
            <a:avLst/>
          </a:prstGeom>
          <a:solidFill>
            <a:schemeClr val="bg2">
              <a:lumMod val="20000"/>
              <a:lumOff val="80000"/>
            </a:schemeClr>
          </a:solidFill>
          <a:ln w="9525">
            <a:solidFill>
              <a:srgbClr val="002060"/>
            </a:solidFill>
            <a:miter lim="800000"/>
            <a:headEnd/>
            <a:tailEnd/>
          </a:ln>
          <a:effectLst/>
        </p:spPr>
        <p:txBody>
          <a:bodyPr/>
          <a:lstStyle/>
          <a:p>
            <a:pPr marL="342900" indent="-342900">
              <a:spcBef>
                <a:spcPct val="20000"/>
              </a:spcBef>
              <a:buFontTx/>
              <a:buChar char="•"/>
              <a:defRPr/>
            </a:pPr>
            <a:r>
              <a:rPr lang="en-US" sz="2400" kern="0" dirty="0"/>
              <a:t>Example:</a:t>
            </a:r>
          </a:p>
          <a:p>
            <a:pPr marL="742950" lvl="1" indent="-285750">
              <a:spcBef>
                <a:spcPct val="20000"/>
              </a:spcBef>
              <a:buFontTx/>
              <a:buChar char="–"/>
              <a:defRPr/>
            </a:pPr>
            <a:r>
              <a:rPr lang="en-US" sz="2000" kern="0" dirty="0"/>
              <a:t>Initial Classes = {1,4,</a:t>
            </a:r>
            <a:r>
              <a:rPr lang="en-US" sz="2000" u="sng" kern="0" dirty="0">
                <a:solidFill>
                  <a:schemeClr val="accent6"/>
                </a:solidFill>
              </a:rPr>
              <a:t>8</a:t>
            </a:r>
            <a:r>
              <a:rPr lang="en-US" sz="2000" kern="0" dirty="0"/>
              <a:t>}, {2,</a:t>
            </a:r>
            <a:r>
              <a:rPr lang="en-US" sz="2000" u="sng" kern="0" dirty="0">
                <a:solidFill>
                  <a:schemeClr val="accent6"/>
                </a:solidFill>
              </a:rPr>
              <a:t>3</a:t>
            </a:r>
            <a:r>
              <a:rPr lang="en-US" sz="2000" kern="0" dirty="0"/>
              <a:t>}, {</a:t>
            </a:r>
            <a:r>
              <a:rPr lang="en-US" sz="2000" u="sng" kern="0" dirty="0">
                <a:solidFill>
                  <a:schemeClr val="accent6"/>
                </a:solidFill>
              </a:rPr>
              <a:t>6</a:t>
            </a:r>
            <a:r>
              <a:rPr lang="en-US" sz="2000" kern="0" dirty="0"/>
              <a:t>}, {</a:t>
            </a:r>
            <a:r>
              <a:rPr lang="en-US" sz="2000" u="sng" kern="0" dirty="0">
                <a:solidFill>
                  <a:schemeClr val="accent6"/>
                </a:solidFill>
              </a:rPr>
              <a:t>7</a:t>
            </a:r>
            <a:r>
              <a:rPr lang="en-US" sz="2000" kern="0" dirty="0"/>
              <a:t>}, {</a:t>
            </a:r>
            <a:r>
              <a:rPr lang="en-US" sz="2000" u="sng" kern="0" dirty="0">
                <a:solidFill>
                  <a:schemeClr val="accent6"/>
                </a:solidFill>
              </a:rPr>
              <a:t>5</a:t>
            </a:r>
            <a:r>
              <a:rPr lang="en-US" sz="2000" kern="0" dirty="0"/>
              <a:t>,9,10}</a:t>
            </a:r>
          </a:p>
          <a:p>
            <a:pPr marL="742950" lvl="1" indent="-285750">
              <a:spcBef>
                <a:spcPct val="20000"/>
              </a:spcBef>
              <a:buFontTx/>
              <a:buChar char="–"/>
              <a:defRPr/>
            </a:pPr>
            <a:endParaRPr lang="en-US" sz="2000" kern="0" dirty="0"/>
          </a:p>
          <a:p>
            <a:pPr marL="742950" lvl="1" indent="-285750">
              <a:spcBef>
                <a:spcPct val="20000"/>
              </a:spcBef>
              <a:buFontTx/>
              <a:buChar char="–"/>
              <a:defRPr/>
            </a:pPr>
            <a:r>
              <a:rPr lang="en-US" sz="2000" kern="0" dirty="0"/>
              <a:t>Name of equiv. class underlined</a:t>
            </a:r>
            <a:endParaRPr lang="en-US" sz="1600" kern="0" dirty="0"/>
          </a:p>
        </p:txBody>
      </p:sp>
      <p:sp>
        <p:nvSpPr>
          <p:cNvPr id="8" name="Rectangle 3"/>
          <p:cNvSpPr txBox="1">
            <a:spLocks noChangeArrowheads="1"/>
          </p:cNvSpPr>
          <p:nvPr/>
        </p:nvSpPr>
        <p:spPr bwMode="auto">
          <a:xfrm>
            <a:off x="6546850" y="3232150"/>
            <a:ext cx="3619500" cy="2808288"/>
          </a:xfrm>
          <a:prstGeom prst="rect">
            <a:avLst/>
          </a:prstGeom>
          <a:solidFill>
            <a:schemeClr val="bg2">
              <a:lumMod val="20000"/>
              <a:lumOff val="80000"/>
            </a:schemeClr>
          </a:solidFill>
          <a:ln w="9525">
            <a:solidFill>
              <a:srgbClr val="002060"/>
            </a:solidFill>
            <a:miter lim="800000"/>
            <a:headEnd/>
            <a:tailEnd/>
          </a:ln>
          <a:effectLst/>
        </p:spPr>
        <p:txBody>
          <a:bodyPr/>
          <a:lstStyle/>
          <a:p>
            <a:pPr>
              <a:defRPr/>
            </a:pPr>
            <a:endParaRPr lang="en-US" sz="2000" dirty="0"/>
          </a:p>
          <a:p>
            <a:pPr>
              <a:defRPr/>
            </a:pPr>
            <a:r>
              <a:rPr lang="en-US" sz="2000" dirty="0"/>
              <a:t>    {1,4,</a:t>
            </a:r>
            <a:r>
              <a:rPr lang="en-US" sz="2000" u="sng" dirty="0">
                <a:solidFill>
                  <a:schemeClr val="accent6"/>
                </a:solidFill>
              </a:rPr>
              <a:t>8</a:t>
            </a:r>
            <a:r>
              <a:rPr lang="en-US" sz="2000" dirty="0"/>
              <a:t>}             {</a:t>
            </a:r>
            <a:r>
              <a:rPr lang="en-US" sz="2000" u="sng" dirty="0">
                <a:solidFill>
                  <a:schemeClr val="accent6"/>
                </a:solidFill>
              </a:rPr>
              <a:t>6</a:t>
            </a:r>
            <a:r>
              <a:rPr lang="en-US" sz="2000" dirty="0"/>
              <a:t>}</a:t>
            </a:r>
          </a:p>
          <a:p>
            <a:pPr>
              <a:defRPr/>
            </a:pPr>
            <a:endParaRPr lang="en-US" sz="2000" dirty="0"/>
          </a:p>
          <a:p>
            <a:pPr>
              <a:defRPr/>
            </a:pPr>
            <a:r>
              <a:rPr lang="en-US" sz="2000" dirty="0"/>
              <a:t>                 {</a:t>
            </a:r>
            <a:r>
              <a:rPr lang="en-US" sz="2000" u="sng" dirty="0">
                <a:solidFill>
                  <a:schemeClr val="accent6"/>
                </a:solidFill>
              </a:rPr>
              <a:t>7</a:t>
            </a:r>
            <a:r>
              <a:rPr lang="en-US" sz="2000" dirty="0"/>
              <a:t>}                      </a:t>
            </a:r>
          </a:p>
          <a:p>
            <a:pPr>
              <a:defRPr/>
            </a:pPr>
            <a:r>
              <a:rPr lang="en-US" sz="2000" dirty="0"/>
              <a:t>                                  </a:t>
            </a:r>
            <a:endParaRPr lang="en-US" sz="2000" dirty="0">
              <a:solidFill>
                <a:srgbClr val="C00000"/>
              </a:solidFill>
            </a:endParaRPr>
          </a:p>
          <a:p>
            <a:pPr>
              <a:defRPr/>
            </a:pPr>
            <a:r>
              <a:rPr lang="en-US" sz="2000" dirty="0"/>
              <a:t>    {</a:t>
            </a:r>
            <a:r>
              <a:rPr lang="en-US" sz="2000" u="sng" dirty="0">
                <a:solidFill>
                  <a:schemeClr val="accent6"/>
                </a:solidFill>
              </a:rPr>
              <a:t>5</a:t>
            </a:r>
            <a:r>
              <a:rPr lang="en-US" sz="2000" dirty="0"/>
              <a:t>,9,10}</a:t>
            </a:r>
          </a:p>
          <a:p>
            <a:pPr>
              <a:defRPr/>
            </a:pPr>
            <a:endParaRPr lang="en-US" sz="2000" dirty="0"/>
          </a:p>
          <a:p>
            <a:pPr>
              <a:defRPr/>
            </a:pPr>
            <a:r>
              <a:rPr lang="en-US" sz="2000" dirty="0"/>
              <a:t>                        {2,</a:t>
            </a:r>
            <a:r>
              <a:rPr lang="en-US" sz="2000" u="sng" dirty="0">
                <a:solidFill>
                  <a:schemeClr val="accent6"/>
                </a:solidFill>
              </a:rPr>
              <a:t>3</a:t>
            </a:r>
            <a:r>
              <a:rPr lang="en-US" sz="2000" dirty="0"/>
              <a:t>}</a:t>
            </a:r>
            <a:endParaRPr lang="en-US" sz="1400" kern="0" dirty="0"/>
          </a:p>
        </p:txBody>
      </p:sp>
      <p:sp>
        <p:nvSpPr>
          <p:cNvPr id="9" name="TextBox 8"/>
          <p:cNvSpPr txBox="1"/>
          <p:nvPr/>
        </p:nvSpPr>
        <p:spPr>
          <a:xfrm>
            <a:off x="4783139" y="3683000"/>
            <a:ext cx="955675" cy="369888"/>
          </a:xfrm>
          <a:prstGeom prst="rect">
            <a:avLst/>
          </a:prstGeom>
          <a:noFill/>
        </p:spPr>
        <p:txBody>
          <a:bodyPr wrap="none">
            <a:spAutoFit/>
          </a:bodyPr>
          <a:lstStyle/>
          <a:p>
            <a:pPr>
              <a:defRPr/>
            </a:pPr>
            <a:r>
              <a:rPr lang="en-US" dirty="0"/>
              <a:t>Find(4)</a:t>
            </a:r>
          </a:p>
        </p:txBody>
      </p:sp>
      <p:cxnSp>
        <p:nvCxnSpPr>
          <p:cNvPr id="11" name="Straight Arrow Connector 10"/>
          <p:cNvCxnSpPr>
            <a:stCxn id="9" idx="3"/>
          </p:cNvCxnSpPr>
          <p:nvPr/>
        </p:nvCxnSpPr>
        <p:spPr bwMode="auto">
          <a:xfrm flipV="1">
            <a:off x="5738813" y="3748088"/>
            <a:ext cx="1168400" cy="120650"/>
          </a:xfrm>
          <a:prstGeom prst="straightConnector1">
            <a:avLst/>
          </a:prstGeom>
          <a:ln>
            <a:solidFill>
              <a:srgbClr val="00B05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rot="10800000" flipV="1">
            <a:off x="5413375" y="3838576"/>
            <a:ext cx="1519238" cy="746125"/>
          </a:xfrm>
          <a:prstGeom prst="straightConnector1">
            <a:avLst/>
          </a:prstGeom>
          <a:ln>
            <a:solidFill>
              <a:srgbClr val="C0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232401" y="4198938"/>
            <a:ext cx="327025" cy="368300"/>
          </a:xfrm>
          <a:prstGeom prst="rect">
            <a:avLst/>
          </a:prstGeom>
          <a:noFill/>
          <a:ln>
            <a:noFill/>
          </a:ln>
        </p:spPr>
        <p:txBody>
          <a:bodyPr wrap="none">
            <a:spAutoFit/>
          </a:bodyPr>
          <a:lstStyle/>
          <a:p>
            <a:pPr>
              <a:defRPr/>
            </a:pPr>
            <a:r>
              <a:rPr lang="en-US" dirty="0">
                <a:solidFill>
                  <a:srgbClr val="C00000"/>
                </a:solidFill>
              </a:rPr>
              <a:t>8</a:t>
            </a:r>
          </a:p>
        </p:txBody>
      </p:sp>
      <p:sp>
        <p:nvSpPr>
          <p:cNvPr id="15" name="TextBox 14"/>
          <p:cNvSpPr txBox="1"/>
          <p:nvPr/>
        </p:nvSpPr>
        <p:spPr>
          <a:xfrm>
            <a:off x="4859339" y="5465763"/>
            <a:ext cx="1366837" cy="368300"/>
          </a:xfrm>
          <a:prstGeom prst="rect">
            <a:avLst/>
          </a:prstGeom>
          <a:noFill/>
        </p:spPr>
        <p:txBody>
          <a:bodyPr wrap="none">
            <a:spAutoFit/>
          </a:bodyPr>
          <a:lstStyle/>
          <a:p>
            <a:pPr>
              <a:defRPr/>
            </a:pPr>
            <a:r>
              <a:rPr lang="en-US" dirty="0"/>
              <a:t>Union(6, 2)</a:t>
            </a:r>
          </a:p>
        </p:txBody>
      </p:sp>
      <p:cxnSp>
        <p:nvCxnSpPr>
          <p:cNvPr id="16" name="Straight Arrow Connector 15"/>
          <p:cNvCxnSpPr/>
          <p:nvPr/>
        </p:nvCxnSpPr>
        <p:spPr bwMode="auto">
          <a:xfrm flipV="1">
            <a:off x="5743575" y="3786188"/>
            <a:ext cx="2901950" cy="1687512"/>
          </a:xfrm>
          <a:prstGeom prst="straightConnector1">
            <a:avLst/>
          </a:prstGeom>
          <a:ln>
            <a:solidFill>
              <a:srgbClr val="00B05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rot="16200000" flipH="1">
            <a:off x="8871744" y="3972719"/>
            <a:ext cx="592138" cy="40005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flipH="1" flipV="1">
            <a:off x="8845550" y="4913313"/>
            <a:ext cx="579438" cy="4111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8" name="TextBox 27"/>
          <p:cNvSpPr txBox="1"/>
          <p:nvPr/>
        </p:nvSpPr>
        <p:spPr>
          <a:xfrm>
            <a:off x="7267576" y="2846389"/>
            <a:ext cx="2062163" cy="369887"/>
          </a:xfrm>
          <a:prstGeom prst="rect">
            <a:avLst/>
          </a:prstGeom>
          <a:noFill/>
        </p:spPr>
        <p:txBody>
          <a:bodyPr wrap="none">
            <a:spAutoFit/>
          </a:bodyPr>
          <a:lstStyle/>
          <a:p>
            <a:pPr>
              <a:defRPr/>
            </a:pPr>
            <a:r>
              <a:rPr lang="en-US" dirty="0"/>
              <a:t>Disjoint Set ADT</a:t>
            </a:r>
          </a:p>
        </p:txBody>
      </p:sp>
      <p:sp>
        <p:nvSpPr>
          <p:cNvPr id="31" name="TextBox 30"/>
          <p:cNvSpPr txBox="1"/>
          <p:nvPr/>
        </p:nvSpPr>
        <p:spPr>
          <a:xfrm>
            <a:off x="9170989" y="4471988"/>
            <a:ext cx="985837" cy="400050"/>
          </a:xfrm>
          <a:prstGeom prst="rect">
            <a:avLst/>
          </a:prstGeom>
          <a:noFill/>
        </p:spPr>
        <p:txBody>
          <a:bodyPr wrap="none">
            <a:spAutoFit/>
          </a:bodyPr>
          <a:lstStyle/>
          <a:p>
            <a:pPr>
              <a:defRPr/>
            </a:pPr>
            <a:r>
              <a:rPr lang="en-US" sz="2000" dirty="0">
                <a:solidFill>
                  <a:srgbClr val="C00000"/>
                </a:solidFill>
              </a:rPr>
              <a:t>{2,</a:t>
            </a:r>
            <a:r>
              <a:rPr lang="en-US" sz="2000" u="sng" dirty="0">
                <a:solidFill>
                  <a:srgbClr val="C00000"/>
                </a:solidFill>
              </a:rPr>
              <a:t>3</a:t>
            </a:r>
            <a:r>
              <a:rPr lang="en-US" sz="2000" dirty="0">
                <a:solidFill>
                  <a:srgbClr val="C00000"/>
                </a:solidFill>
              </a:rPr>
              <a:t>,6}</a:t>
            </a:r>
            <a:endParaRPr lang="en-US" sz="2000" dirty="0"/>
          </a:p>
        </p:txBody>
      </p:sp>
      <p:sp>
        <p:nvSpPr>
          <p:cNvPr id="35" name="TextBox 34"/>
          <p:cNvSpPr txBox="1"/>
          <p:nvPr/>
        </p:nvSpPr>
        <p:spPr>
          <a:xfrm>
            <a:off x="8621713" y="3571875"/>
            <a:ext cx="544512" cy="400050"/>
          </a:xfrm>
          <a:prstGeom prst="rect">
            <a:avLst/>
          </a:prstGeom>
          <a:solidFill>
            <a:srgbClr val="FFFFCC"/>
          </a:solidFill>
        </p:spPr>
        <p:txBody>
          <a:bodyPr>
            <a:spAutoFit/>
          </a:bodyPr>
          <a:lstStyle/>
          <a:p>
            <a:pPr>
              <a:defRPr/>
            </a:pPr>
            <a:r>
              <a:rPr lang="en-US" sz="2000" dirty="0">
                <a:solidFill>
                  <a:schemeClr val="bg2">
                    <a:lumMod val="40000"/>
                    <a:lumOff val="60000"/>
                  </a:schemeClr>
                </a:solidFill>
              </a:rPr>
              <a:t>{</a:t>
            </a:r>
            <a:r>
              <a:rPr lang="en-US" sz="2000" u="sng" dirty="0">
                <a:solidFill>
                  <a:schemeClr val="bg2">
                    <a:lumMod val="40000"/>
                    <a:lumOff val="60000"/>
                  </a:schemeClr>
                </a:solidFill>
              </a:rPr>
              <a:t>6</a:t>
            </a:r>
            <a:r>
              <a:rPr lang="en-US" sz="2000" dirty="0">
                <a:solidFill>
                  <a:schemeClr val="bg2">
                    <a:lumMod val="40000"/>
                    <a:lumOff val="60000"/>
                  </a:schemeClr>
                </a:solidFill>
              </a:rPr>
              <a:t>}</a:t>
            </a:r>
          </a:p>
        </p:txBody>
      </p:sp>
      <p:sp>
        <p:nvSpPr>
          <p:cNvPr id="36" name="TextBox 35"/>
          <p:cNvSpPr txBox="1"/>
          <p:nvPr/>
        </p:nvSpPr>
        <p:spPr>
          <a:xfrm>
            <a:off x="8374064" y="5413375"/>
            <a:ext cx="777875" cy="400050"/>
          </a:xfrm>
          <a:prstGeom prst="rect">
            <a:avLst/>
          </a:prstGeom>
          <a:solidFill>
            <a:srgbClr val="FFFFCC"/>
          </a:solidFill>
        </p:spPr>
        <p:txBody>
          <a:bodyPr>
            <a:spAutoFit/>
          </a:bodyPr>
          <a:lstStyle/>
          <a:p>
            <a:pPr>
              <a:defRPr/>
            </a:pPr>
            <a:r>
              <a:rPr lang="en-US" sz="2000" dirty="0">
                <a:solidFill>
                  <a:schemeClr val="bg2">
                    <a:lumMod val="40000"/>
                    <a:lumOff val="60000"/>
                  </a:schemeClr>
                </a:solidFill>
              </a:rPr>
              <a:t>{2,</a:t>
            </a:r>
            <a:r>
              <a:rPr lang="en-US" sz="2000" u="sng" dirty="0">
                <a:solidFill>
                  <a:schemeClr val="bg2">
                    <a:lumMod val="40000"/>
                    <a:lumOff val="60000"/>
                  </a:schemeClr>
                </a:solidFill>
              </a:rPr>
              <a:t>3</a:t>
            </a:r>
            <a:r>
              <a:rPr lang="en-US" sz="2000" dirty="0">
                <a:solidFill>
                  <a:schemeClr val="bg2">
                    <a:lumMod val="40000"/>
                    <a:lumOff val="60000"/>
                  </a:schemeClr>
                </a:solidFill>
              </a:rPr>
              <a:t>}</a:t>
            </a:r>
          </a:p>
        </p:txBody>
      </p:sp>
      <p:cxnSp>
        <p:nvCxnSpPr>
          <p:cNvPr id="38" name="Straight Arrow Connector 37"/>
          <p:cNvCxnSpPr>
            <a:cxnSpLocks noChangeShapeType="1"/>
            <a:stCxn id="15" idx="3"/>
            <a:endCxn id="36" idx="1"/>
          </p:cNvCxnSpPr>
          <p:nvPr/>
        </p:nvCxnSpPr>
        <p:spPr bwMode="auto">
          <a:xfrm flipV="1">
            <a:off x="6226175" y="5613401"/>
            <a:ext cx="2147888" cy="36513"/>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03774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down)">
                                      <p:cBhvr>
                                        <p:cTn id="9" dur="500"/>
                                        <p:tgtEl>
                                          <p:spTgt spid="11"/>
                                        </p:tgtEl>
                                      </p:cBhvr>
                                    </p:animEffect>
                                  </p:childTnLst>
                                </p:cTn>
                              </p:par>
                            </p:childTnLst>
                          </p:cTn>
                        </p:par>
                        <p:par>
                          <p:cTn id="10" fill="hold" nodeType="afterGroup">
                            <p:stCondLst>
                              <p:cond delay="500"/>
                            </p:stCondLst>
                            <p:childTnLst>
                              <p:par>
                                <p:cTn id="11" presetID="18" presetClass="entr" presetSubtype="12"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500"/>
                                        <p:tgtEl>
                                          <p:spTgt spid="13"/>
                                        </p:tgtEl>
                                      </p:cBhvr>
                                    </p:animEffec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nodeType="afterGroup">
                            <p:stCondLst>
                              <p:cond delay="0"/>
                            </p:stCondLst>
                            <p:childTnLst>
                              <p:par>
                                <p:cTn id="22" presetID="2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500"/>
                                        <p:tgtEl>
                                          <p:spTgt spid="38"/>
                                        </p:tgtEl>
                                      </p:cBhvr>
                                    </p:animEffect>
                                  </p:childTnLst>
                                </p:cTn>
                              </p:par>
                            </p:childTnLst>
                          </p:cTn>
                        </p:par>
                        <p:par>
                          <p:cTn id="29" fill="hold" nodeType="afterGroup">
                            <p:stCondLst>
                              <p:cond delay="1000"/>
                            </p:stCondLst>
                            <p:childTnLst>
                              <p:par>
                                <p:cTn id="30" presetID="18" presetClass="entr" presetSubtype="12"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Left)">
                                      <p:cBhvr>
                                        <p:cTn id="32" dur="500"/>
                                        <p:tgtEl>
                                          <p:spTgt spid="24"/>
                                        </p:tgtEl>
                                      </p:cBhvr>
                                    </p:animEffect>
                                  </p:childTnLst>
                                </p:cTn>
                              </p:par>
                            </p:childTnLst>
                          </p:cTn>
                        </p:par>
                        <p:par>
                          <p:cTn id="33" fill="hold" nodeType="afterGroup">
                            <p:stCondLst>
                              <p:cond delay="1500"/>
                            </p:stCondLst>
                            <p:childTnLst>
                              <p:par>
                                <p:cTn id="34" presetID="22" presetClass="entr" presetSubtype="4"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nodeType="afterGroup">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par>
                          <p:cTn id="40" fill="hold" nodeType="afterGroup">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31" grpId="0"/>
      <p:bldP spid="35" grpId="0" animBg="1"/>
      <p:bldP spid="3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862138" y="236538"/>
            <a:ext cx="8191500" cy="627062"/>
          </a:xfrm>
        </p:spPr>
        <p:txBody>
          <a:bodyPr/>
          <a:lstStyle/>
          <a:p>
            <a:r>
              <a:rPr lang="en-US" altLang="en-US" sz="3600" dirty="0"/>
              <a:t>Introducing Path Compression</a:t>
            </a:r>
          </a:p>
        </p:txBody>
      </p:sp>
      <p:sp>
        <p:nvSpPr>
          <p:cNvPr id="234499" name="Rectangle 3"/>
          <p:cNvSpPr>
            <a:spLocks noGrp="1" noChangeArrowheads="1"/>
          </p:cNvSpPr>
          <p:nvPr>
            <p:ph type="body" idx="1"/>
          </p:nvPr>
        </p:nvSpPr>
        <p:spPr>
          <a:xfrm>
            <a:off x="914400" y="901701"/>
            <a:ext cx="10239555" cy="1604963"/>
          </a:xfrm>
        </p:spPr>
        <p:txBody>
          <a:bodyPr/>
          <a:lstStyle/>
          <a:p>
            <a:pPr>
              <a:defRPr/>
            </a:pPr>
            <a:r>
              <a:rPr lang="en-US" sz="2400" dirty="0">
                <a:solidFill>
                  <a:srgbClr val="C00000"/>
                </a:solidFill>
              </a:rPr>
              <a:t>Path Compression: </a:t>
            </a:r>
            <a:r>
              <a:rPr lang="en-US" sz="2400" dirty="0"/>
              <a:t>Point everything along </a:t>
            </a:r>
            <a:r>
              <a:rPr lang="en-US" sz="2400" dirty="0">
                <a:solidFill>
                  <a:schemeClr val="accent6"/>
                </a:solidFill>
              </a:rPr>
              <a:t>path of a Find</a:t>
            </a:r>
            <a:r>
              <a:rPr lang="en-US" sz="2400" dirty="0"/>
              <a:t> to root</a:t>
            </a:r>
          </a:p>
          <a:p>
            <a:pPr>
              <a:defRPr/>
            </a:pPr>
            <a:r>
              <a:rPr lang="en-US" sz="2400" dirty="0">
                <a:solidFill>
                  <a:schemeClr val="accent6"/>
                </a:solidFill>
              </a:rPr>
              <a:t>Reduces height of entire access path to 1 </a:t>
            </a:r>
          </a:p>
          <a:p>
            <a:pPr lvl="1">
              <a:defRPr/>
            </a:pPr>
            <a:r>
              <a:rPr lang="en-US" sz="2000" dirty="0">
                <a:ea typeface="+mn-ea"/>
                <a:cs typeface="+mn-cs"/>
              </a:rPr>
              <a:t>Finds get faster!</a:t>
            </a:r>
            <a:endParaRPr lang="en-US" sz="2000" dirty="0">
              <a:solidFill>
                <a:schemeClr val="accent2"/>
              </a:solidFill>
              <a:ea typeface="+mn-ea"/>
              <a:cs typeface="+mn-cs"/>
            </a:endParaRPr>
          </a:p>
        </p:txBody>
      </p:sp>
      <p:grpSp>
        <p:nvGrpSpPr>
          <p:cNvPr id="38917" name="Group 6"/>
          <p:cNvGrpSpPr>
            <a:grpSpLocks/>
          </p:cNvGrpSpPr>
          <p:nvPr/>
        </p:nvGrpSpPr>
        <p:grpSpPr bwMode="auto">
          <a:xfrm>
            <a:off x="2962276" y="3278189"/>
            <a:ext cx="449263" cy="452437"/>
            <a:chOff x="5357612" y="1390587"/>
            <a:chExt cx="566670" cy="528365"/>
          </a:xfrm>
        </p:grpSpPr>
        <p:sp>
          <p:nvSpPr>
            <p:cNvPr id="92" name="Oval 91"/>
            <p:cNvSpPr/>
            <p:nvPr/>
          </p:nvSpPr>
          <p:spPr bwMode="auto">
            <a:xfrm>
              <a:off x="5357612" y="1403564"/>
              <a:ext cx="566670" cy="5153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93" name="TextBox 92"/>
            <p:cNvSpPr txBox="1"/>
            <p:nvPr/>
          </p:nvSpPr>
          <p:spPr>
            <a:xfrm>
              <a:off x="5457730" y="1390587"/>
              <a:ext cx="398722" cy="467256"/>
            </a:xfrm>
            <a:prstGeom prst="rect">
              <a:avLst/>
            </a:prstGeom>
            <a:noFill/>
          </p:spPr>
          <p:txBody>
            <a:bodyPr wrap="none">
              <a:spAutoFit/>
            </a:bodyPr>
            <a:lstStyle/>
            <a:p>
              <a:pPr>
                <a:defRPr/>
              </a:pPr>
              <a:r>
                <a:rPr lang="en-US" sz="2000" dirty="0"/>
                <a:t>a</a:t>
              </a:r>
            </a:p>
          </p:txBody>
        </p:sp>
      </p:grpSp>
      <p:grpSp>
        <p:nvGrpSpPr>
          <p:cNvPr id="38918" name="Group 13"/>
          <p:cNvGrpSpPr>
            <a:grpSpLocks/>
          </p:cNvGrpSpPr>
          <p:nvPr/>
        </p:nvGrpSpPr>
        <p:grpSpPr bwMode="auto">
          <a:xfrm>
            <a:off x="2370138" y="4048126"/>
            <a:ext cx="450850" cy="442913"/>
            <a:chOff x="5357612" y="1350962"/>
            <a:chExt cx="566670" cy="515155"/>
          </a:xfrm>
        </p:grpSpPr>
        <p:sp>
          <p:nvSpPr>
            <p:cNvPr id="95" name="Oval 94"/>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96" name="TextBox 95"/>
            <p:cNvSpPr txBox="1"/>
            <p:nvPr/>
          </p:nvSpPr>
          <p:spPr>
            <a:xfrm>
              <a:off x="5457378" y="1389738"/>
              <a:ext cx="423512" cy="465371"/>
            </a:xfrm>
            <a:prstGeom prst="rect">
              <a:avLst/>
            </a:prstGeom>
            <a:noFill/>
          </p:spPr>
          <p:txBody>
            <a:bodyPr wrap="none">
              <a:spAutoFit/>
            </a:bodyPr>
            <a:lstStyle/>
            <a:p>
              <a:pPr>
                <a:defRPr/>
              </a:pPr>
              <a:r>
                <a:rPr lang="en-US" sz="2000" dirty="0"/>
                <a:t>b</a:t>
              </a:r>
            </a:p>
          </p:txBody>
        </p:sp>
      </p:grpSp>
      <p:grpSp>
        <p:nvGrpSpPr>
          <p:cNvPr id="38919" name="Group 16"/>
          <p:cNvGrpSpPr>
            <a:grpSpLocks/>
          </p:cNvGrpSpPr>
          <p:nvPr/>
        </p:nvGrpSpPr>
        <p:grpSpPr bwMode="auto">
          <a:xfrm>
            <a:off x="2973388" y="4025901"/>
            <a:ext cx="449262" cy="454025"/>
            <a:chOff x="5357612" y="1390587"/>
            <a:chExt cx="566670" cy="528365"/>
          </a:xfrm>
        </p:grpSpPr>
        <p:sp>
          <p:nvSpPr>
            <p:cNvPr id="98" name="Oval 97"/>
            <p:cNvSpPr/>
            <p:nvPr/>
          </p:nvSpPr>
          <p:spPr bwMode="auto">
            <a:xfrm>
              <a:off x="5357612" y="1403520"/>
              <a:ext cx="566670" cy="51543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99" name="TextBox 98"/>
            <p:cNvSpPr txBox="1"/>
            <p:nvPr/>
          </p:nvSpPr>
          <p:spPr>
            <a:xfrm>
              <a:off x="5457730" y="1390587"/>
              <a:ext cx="422986" cy="465622"/>
            </a:xfrm>
            <a:prstGeom prst="rect">
              <a:avLst/>
            </a:prstGeom>
            <a:noFill/>
          </p:spPr>
          <p:txBody>
            <a:bodyPr wrap="none">
              <a:spAutoFit/>
            </a:bodyPr>
            <a:lstStyle/>
            <a:p>
              <a:pPr>
                <a:defRPr/>
              </a:pPr>
              <a:r>
                <a:rPr lang="en-US" sz="2000" dirty="0"/>
                <a:t>d</a:t>
              </a:r>
            </a:p>
          </p:txBody>
        </p:sp>
      </p:grpSp>
      <p:grpSp>
        <p:nvGrpSpPr>
          <p:cNvPr id="5" name="Group 22"/>
          <p:cNvGrpSpPr>
            <a:grpSpLocks/>
          </p:cNvGrpSpPr>
          <p:nvPr/>
        </p:nvGrpSpPr>
        <p:grpSpPr bwMode="auto">
          <a:xfrm>
            <a:off x="2311461" y="4842046"/>
            <a:ext cx="449272" cy="454109"/>
            <a:chOff x="5357612" y="1390587"/>
            <a:chExt cx="566670" cy="528365"/>
          </a:xfrm>
          <a:solidFill>
            <a:schemeClr val="bg2">
              <a:lumMod val="40000"/>
              <a:lumOff val="60000"/>
            </a:schemeClr>
          </a:solidFill>
        </p:grpSpPr>
        <p:sp>
          <p:nvSpPr>
            <p:cNvPr id="101" name="Oval 100"/>
            <p:cNvSpPr/>
            <p:nvPr/>
          </p:nvSpPr>
          <p:spPr bwMode="auto">
            <a:xfrm>
              <a:off x="5357612" y="1403593"/>
              <a:ext cx="566670" cy="51535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02" name="TextBox 101"/>
            <p:cNvSpPr txBox="1"/>
            <p:nvPr/>
          </p:nvSpPr>
          <p:spPr>
            <a:xfrm>
              <a:off x="5456963" y="1390587"/>
              <a:ext cx="410846" cy="465536"/>
            </a:xfrm>
            <a:prstGeom prst="rect">
              <a:avLst/>
            </a:prstGeom>
            <a:noFill/>
          </p:spPr>
          <p:txBody>
            <a:bodyPr wrap="none">
              <a:spAutoFit/>
            </a:bodyPr>
            <a:lstStyle/>
            <a:p>
              <a:pPr>
                <a:defRPr/>
              </a:pPr>
              <a:r>
                <a:rPr lang="en-US" sz="2000" dirty="0"/>
                <a:t>e</a:t>
              </a:r>
            </a:p>
          </p:txBody>
        </p:sp>
      </p:grpSp>
      <p:grpSp>
        <p:nvGrpSpPr>
          <p:cNvPr id="38921" name="Group 25"/>
          <p:cNvGrpSpPr>
            <a:grpSpLocks/>
          </p:cNvGrpSpPr>
          <p:nvPr/>
        </p:nvGrpSpPr>
        <p:grpSpPr bwMode="auto">
          <a:xfrm>
            <a:off x="3695700" y="3278189"/>
            <a:ext cx="450850" cy="452437"/>
            <a:chOff x="5357612" y="1390587"/>
            <a:chExt cx="566670" cy="528365"/>
          </a:xfrm>
        </p:grpSpPr>
        <p:sp>
          <p:nvSpPr>
            <p:cNvPr id="104" name="Oval 103"/>
            <p:cNvSpPr/>
            <p:nvPr/>
          </p:nvSpPr>
          <p:spPr bwMode="auto">
            <a:xfrm>
              <a:off x="5357612" y="1403564"/>
              <a:ext cx="566670" cy="5153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05" name="TextBox 104"/>
            <p:cNvSpPr txBox="1"/>
            <p:nvPr/>
          </p:nvSpPr>
          <p:spPr>
            <a:xfrm>
              <a:off x="5457378" y="1390587"/>
              <a:ext cx="397319" cy="467256"/>
            </a:xfrm>
            <a:prstGeom prst="rect">
              <a:avLst/>
            </a:prstGeom>
            <a:noFill/>
          </p:spPr>
          <p:txBody>
            <a:bodyPr wrap="none">
              <a:spAutoFit/>
            </a:bodyPr>
            <a:lstStyle/>
            <a:p>
              <a:pPr>
                <a:defRPr/>
              </a:pPr>
              <a:r>
                <a:rPr lang="en-US" sz="2000" dirty="0"/>
                <a:t>c</a:t>
              </a:r>
            </a:p>
          </p:txBody>
        </p:sp>
      </p:grpSp>
      <p:grpSp>
        <p:nvGrpSpPr>
          <p:cNvPr id="38922" name="Group 28"/>
          <p:cNvGrpSpPr>
            <a:grpSpLocks/>
          </p:cNvGrpSpPr>
          <p:nvPr/>
        </p:nvGrpSpPr>
        <p:grpSpPr bwMode="auto">
          <a:xfrm>
            <a:off x="3706813" y="4037014"/>
            <a:ext cx="450850" cy="454025"/>
            <a:chOff x="5357612" y="1390587"/>
            <a:chExt cx="566670" cy="528365"/>
          </a:xfrm>
        </p:grpSpPr>
        <p:sp>
          <p:nvSpPr>
            <p:cNvPr id="107" name="Oval 106"/>
            <p:cNvSpPr/>
            <p:nvPr/>
          </p:nvSpPr>
          <p:spPr bwMode="auto">
            <a:xfrm>
              <a:off x="5357612" y="1403518"/>
              <a:ext cx="566670" cy="51543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08" name="TextBox 107"/>
            <p:cNvSpPr txBox="1"/>
            <p:nvPr/>
          </p:nvSpPr>
          <p:spPr>
            <a:xfrm>
              <a:off x="5457378" y="1390587"/>
              <a:ext cx="395305" cy="465622"/>
            </a:xfrm>
            <a:prstGeom prst="rect">
              <a:avLst/>
            </a:prstGeom>
            <a:noFill/>
          </p:spPr>
          <p:txBody>
            <a:bodyPr wrap="none">
              <a:spAutoFit/>
            </a:bodyPr>
            <a:lstStyle/>
            <a:p>
              <a:pPr>
                <a:defRPr/>
              </a:pPr>
              <a:r>
                <a:rPr lang="en-US" sz="2000" dirty="0"/>
                <a:t>f</a:t>
              </a:r>
            </a:p>
          </p:txBody>
        </p:sp>
      </p:grpSp>
      <p:grpSp>
        <p:nvGrpSpPr>
          <p:cNvPr id="8" name="Group 31"/>
          <p:cNvGrpSpPr>
            <a:grpSpLocks/>
          </p:cNvGrpSpPr>
          <p:nvPr/>
        </p:nvGrpSpPr>
        <p:grpSpPr bwMode="auto">
          <a:xfrm>
            <a:off x="2349898" y="5558471"/>
            <a:ext cx="449272" cy="452712"/>
            <a:chOff x="5357612" y="1390587"/>
            <a:chExt cx="566670" cy="528365"/>
          </a:xfrm>
          <a:solidFill>
            <a:schemeClr val="accent1">
              <a:lumMod val="40000"/>
              <a:lumOff val="60000"/>
            </a:schemeClr>
          </a:solidFill>
        </p:grpSpPr>
        <p:sp>
          <p:nvSpPr>
            <p:cNvPr id="110" name="Oval 109"/>
            <p:cNvSpPr/>
            <p:nvPr/>
          </p:nvSpPr>
          <p:spPr bwMode="auto">
            <a:xfrm>
              <a:off x="5357612" y="1403633"/>
              <a:ext cx="566670" cy="51531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11" name="TextBox 110"/>
            <p:cNvSpPr txBox="1"/>
            <p:nvPr/>
          </p:nvSpPr>
          <p:spPr>
            <a:xfrm>
              <a:off x="5456963" y="1390587"/>
              <a:ext cx="404781" cy="466973"/>
            </a:xfrm>
            <a:prstGeom prst="rect">
              <a:avLst/>
            </a:prstGeom>
            <a:noFill/>
          </p:spPr>
          <p:txBody>
            <a:bodyPr wrap="none">
              <a:spAutoFit/>
            </a:bodyPr>
            <a:lstStyle/>
            <a:p>
              <a:pPr>
                <a:defRPr/>
              </a:pPr>
              <a:r>
                <a:rPr lang="en-US" sz="2000" dirty="0"/>
                <a:t>g</a:t>
              </a:r>
            </a:p>
          </p:txBody>
        </p:sp>
      </p:grpSp>
      <p:cxnSp>
        <p:nvCxnSpPr>
          <p:cNvPr id="38924" name="Straight Arrow Connector 35"/>
          <p:cNvCxnSpPr>
            <a:cxnSpLocks noChangeShapeType="1"/>
          </p:cNvCxnSpPr>
          <p:nvPr/>
        </p:nvCxnSpPr>
        <p:spPr bwMode="auto">
          <a:xfrm rot="5400000" flipH="1" flipV="1">
            <a:off x="2685257" y="3718719"/>
            <a:ext cx="393700" cy="29051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5" name="Straight Arrow Connector 38"/>
          <p:cNvCxnSpPr>
            <a:cxnSpLocks noChangeShapeType="1"/>
          </p:cNvCxnSpPr>
          <p:nvPr/>
        </p:nvCxnSpPr>
        <p:spPr bwMode="auto">
          <a:xfrm rot="16200000" flipV="1">
            <a:off x="3039270" y="3877470"/>
            <a:ext cx="29527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6" name="Straight Arrow Connector 44"/>
          <p:cNvCxnSpPr>
            <a:cxnSpLocks noChangeShapeType="1"/>
          </p:cNvCxnSpPr>
          <p:nvPr/>
        </p:nvCxnSpPr>
        <p:spPr bwMode="auto">
          <a:xfrm rot="16200000" flipV="1">
            <a:off x="2372519" y="4683919"/>
            <a:ext cx="3857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7" name="Straight Arrow Connector 48"/>
          <p:cNvCxnSpPr>
            <a:cxnSpLocks noChangeShapeType="1"/>
          </p:cNvCxnSpPr>
          <p:nvPr/>
        </p:nvCxnSpPr>
        <p:spPr bwMode="auto">
          <a:xfrm rot="16200000" flipV="1">
            <a:off x="3767931" y="3883819"/>
            <a:ext cx="306388"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8" name="Straight Arrow Connector 51"/>
          <p:cNvCxnSpPr>
            <a:cxnSpLocks noChangeShapeType="1"/>
          </p:cNvCxnSpPr>
          <p:nvPr/>
        </p:nvCxnSpPr>
        <p:spPr bwMode="auto">
          <a:xfrm rot="16200000" flipV="1">
            <a:off x="3033714" y="3135314"/>
            <a:ext cx="30638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9" name="Straight Arrow Connector 52"/>
          <p:cNvCxnSpPr>
            <a:cxnSpLocks noChangeShapeType="1"/>
          </p:cNvCxnSpPr>
          <p:nvPr/>
        </p:nvCxnSpPr>
        <p:spPr bwMode="auto">
          <a:xfrm rot="16200000" flipV="1">
            <a:off x="3767932" y="3136107"/>
            <a:ext cx="30638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30" name="Straight Arrow Connector 53"/>
          <p:cNvCxnSpPr>
            <a:cxnSpLocks noChangeShapeType="1"/>
          </p:cNvCxnSpPr>
          <p:nvPr/>
        </p:nvCxnSpPr>
        <p:spPr bwMode="auto">
          <a:xfrm rot="16200000" flipV="1">
            <a:off x="2421731" y="5426869"/>
            <a:ext cx="306388"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9" name="TextBox 118"/>
          <p:cNvSpPr txBox="1"/>
          <p:nvPr/>
        </p:nvSpPr>
        <p:spPr>
          <a:xfrm>
            <a:off x="1804988" y="6059488"/>
            <a:ext cx="1676400" cy="400050"/>
          </a:xfrm>
          <a:prstGeom prst="rect">
            <a:avLst/>
          </a:prstGeom>
          <a:noFill/>
        </p:spPr>
        <p:txBody>
          <a:bodyPr wrap="none">
            <a:spAutoFit/>
          </a:bodyPr>
          <a:lstStyle/>
          <a:p>
            <a:pPr>
              <a:defRPr/>
            </a:pPr>
            <a:r>
              <a:rPr lang="en-US" sz="2000" dirty="0"/>
              <a:t>{a, b, d, e, g}</a:t>
            </a:r>
          </a:p>
        </p:txBody>
      </p:sp>
      <p:grpSp>
        <p:nvGrpSpPr>
          <p:cNvPr id="38932" name="Group 25"/>
          <p:cNvGrpSpPr>
            <a:grpSpLocks/>
          </p:cNvGrpSpPr>
          <p:nvPr/>
        </p:nvGrpSpPr>
        <p:grpSpPr bwMode="auto">
          <a:xfrm>
            <a:off x="4402138" y="3278189"/>
            <a:ext cx="449262" cy="452437"/>
            <a:chOff x="5357612" y="1390587"/>
            <a:chExt cx="566670" cy="528365"/>
          </a:xfrm>
        </p:grpSpPr>
        <p:sp>
          <p:nvSpPr>
            <p:cNvPr id="121" name="Oval 120"/>
            <p:cNvSpPr/>
            <p:nvPr/>
          </p:nvSpPr>
          <p:spPr bwMode="auto">
            <a:xfrm>
              <a:off x="5357612" y="1403564"/>
              <a:ext cx="566670" cy="51538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22" name="TextBox 121"/>
            <p:cNvSpPr txBox="1"/>
            <p:nvPr/>
          </p:nvSpPr>
          <p:spPr>
            <a:xfrm>
              <a:off x="5457730" y="1390587"/>
              <a:ext cx="418942" cy="467256"/>
            </a:xfrm>
            <a:prstGeom prst="rect">
              <a:avLst/>
            </a:prstGeom>
            <a:noFill/>
          </p:spPr>
          <p:txBody>
            <a:bodyPr wrap="none">
              <a:spAutoFit/>
            </a:bodyPr>
            <a:lstStyle/>
            <a:p>
              <a:pPr>
                <a:defRPr/>
              </a:pPr>
              <a:r>
                <a:rPr lang="en-US" sz="2000" dirty="0"/>
                <a:t>h</a:t>
              </a:r>
            </a:p>
          </p:txBody>
        </p:sp>
      </p:grpSp>
      <p:grpSp>
        <p:nvGrpSpPr>
          <p:cNvPr id="38933" name="Group 28"/>
          <p:cNvGrpSpPr>
            <a:grpSpLocks/>
          </p:cNvGrpSpPr>
          <p:nvPr/>
        </p:nvGrpSpPr>
        <p:grpSpPr bwMode="auto">
          <a:xfrm>
            <a:off x="4413251" y="4037014"/>
            <a:ext cx="449263" cy="454025"/>
            <a:chOff x="5357612" y="1390587"/>
            <a:chExt cx="566670" cy="528365"/>
          </a:xfrm>
        </p:grpSpPr>
        <p:sp>
          <p:nvSpPr>
            <p:cNvPr id="124" name="Oval 123"/>
            <p:cNvSpPr/>
            <p:nvPr/>
          </p:nvSpPr>
          <p:spPr bwMode="auto">
            <a:xfrm>
              <a:off x="5357612" y="1403518"/>
              <a:ext cx="566670" cy="51543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25" name="TextBox 124"/>
            <p:cNvSpPr txBox="1"/>
            <p:nvPr/>
          </p:nvSpPr>
          <p:spPr>
            <a:xfrm>
              <a:off x="5457730" y="1390587"/>
              <a:ext cx="323913" cy="465622"/>
            </a:xfrm>
            <a:prstGeom prst="rect">
              <a:avLst/>
            </a:prstGeom>
            <a:noFill/>
          </p:spPr>
          <p:txBody>
            <a:bodyPr wrap="none">
              <a:spAutoFit/>
            </a:bodyPr>
            <a:lstStyle/>
            <a:p>
              <a:pPr>
                <a:defRPr/>
              </a:pPr>
              <a:r>
                <a:rPr lang="en-US" sz="2000" dirty="0" err="1"/>
                <a:t>i</a:t>
              </a:r>
              <a:endParaRPr lang="en-US" sz="2000" dirty="0"/>
            </a:p>
          </p:txBody>
        </p:sp>
      </p:grpSp>
      <p:cxnSp>
        <p:nvCxnSpPr>
          <p:cNvPr id="38934" name="Straight Arrow Connector 61"/>
          <p:cNvCxnSpPr>
            <a:cxnSpLocks noChangeShapeType="1"/>
          </p:cNvCxnSpPr>
          <p:nvPr/>
        </p:nvCxnSpPr>
        <p:spPr bwMode="auto">
          <a:xfrm rot="16200000" flipV="1">
            <a:off x="4472781" y="3883819"/>
            <a:ext cx="306388"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35" name="Straight Arrow Connector 62"/>
          <p:cNvCxnSpPr>
            <a:cxnSpLocks noChangeShapeType="1"/>
          </p:cNvCxnSpPr>
          <p:nvPr/>
        </p:nvCxnSpPr>
        <p:spPr bwMode="auto">
          <a:xfrm rot="16200000" flipV="1">
            <a:off x="4472782" y="3136107"/>
            <a:ext cx="306387"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8" name="TextBox 127"/>
          <p:cNvSpPr txBox="1"/>
          <p:nvPr/>
        </p:nvSpPr>
        <p:spPr>
          <a:xfrm>
            <a:off x="4200525" y="4559300"/>
            <a:ext cx="740908" cy="400110"/>
          </a:xfrm>
          <a:prstGeom prst="rect">
            <a:avLst/>
          </a:prstGeom>
          <a:noFill/>
        </p:spPr>
        <p:txBody>
          <a:bodyPr wrap="none">
            <a:spAutoFit/>
          </a:bodyPr>
          <a:lstStyle/>
          <a:p>
            <a:pPr>
              <a:defRPr/>
            </a:pPr>
            <a:r>
              <a:rPr lang="en-US" sz="2000" dirty="0"/>
              <a:t>{h, </a:t>
            </a:r>
            <a:r>
              <a:rPr lang="en-US" sz="2000" dirty="0" err="1"/>
              <a:t>i</a:t>
            </a:r>
            <a:r>
              <a:rPr lang="en-US" sz="2000" dirty="0"/>
              <a:t>}</a:t>
            </a:r>
          </a:p>
        </p:txBody>
      </p:sp>
      <p:sp>
        <p:nvSpPr>
          <p:cNvPr id="129" name="TextBox 128"/>
          <p:cNvSpPr txBox="1"/>
          <p:nvPr/>
        </p:nvSpPr>
        <p:spPr>
          <a:xfrm>
            <a:off x="3509964" y="4573588"/>
            <a:ext cx="782587" cy="400110"/>
          </a:xfrm>
          <a:prstGeom prst="rect">
            <a:avLst/>
          </a:prstGeom>
          <a:noFill/>
        </p:spPr>
        <p:txBody>
          <a:bodyPr wrap="none">
            <a:spAutoFit/>
          </a:bodyPr>
          <a:lstStyle/>
          <a:p>
            <a:pPr>
              <a:defRPr/>
            </a:pPr>
            <a:r>
              <a:rPr lang="en-US" sz="2000" dirty="0"/>
              <a:t>{c, f}</a:t>
            </a:r>
          </a:p>
        </p:txBody>
      </p:sp>
      <p:sp>
        <p:nvSpPr>
          <p:cNvPr id="38938" name="Rectangle 141"/>
          <p:cNvSpPr>
            <a:spLocks noChangeArrowheads="1"/>
          </p:cNvSpPr>
          <p:nvPr/>
        </p:nvSpPr>
        <p:spPr bwMode="auto">
          <a:xfrm>
            <a:off x="1760539" y="2876551"/>
            <a:ext cx="3297237" cy="3756025"/>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1" name="TextBox 130"/>
          <p:cNvSpPr txBox="1"/>
          <p:nvPr/>
        </p:nvSpPr>
        <p:spPr>
          <a:xfrm>
            <a:off x="5127626" y="3419476"/>
            <a:ext cx="1190625" cy="461963"/>
          </a:xfrm>
          <a:prstGeom prst="rect">
            <a:avLst/>
          </a:prstGeom>
          <a:noFill/>
        </p:spPr>
        <p:txBody>
          <a:bodyPr wrap="none">
            <a:spAutoFit/>
          </a:bodyPr>
          <a:lstStyle/>
          <a:p>
            <a:pPr>
              <a:defRPr/>
            </a:pPr>
            <a:r>
              <a:rPr lang="en-US" sz="2400" dirty="0">
                <a:solidFill>
                  <a:srgbClr val="C00000"/>
                </a:solidFill>
              </a:rPr>
              <a:t>Find(</a:t>
            </a:r>
            <a:r>
              <a:rPr lang="en-US" sz="2400" dirty="0">
                <a:solidFill>
                  <a:schemeClr val="accent6"/>
                </a:solidFill>
              </a:rPr>
              <a:t>g</a:t>
            </a:r>
            <a:r>
              <a:rPr lang="en-US" sz="2400" dirty="0">
                <a:solidFill>
                  <a:srgbClr val="C00000"/>
                </a:solidFill>
              </a:rPr>
              <a:t>)</a:t>
            </a:r>
          </a:p>
        </p:txBody>
      </p:sp>
      <p:sp>
        <p:nvSpPr>
          <p:cNvPr id="132" name="Right Arrow 131"/>
          <p:cNvSpPr>
            <a:spLocks noChangeArrowheads="1"/>
          </p:cNvSpPr>
          <p:nvPr/>
        </p:nvSpPr>
        <p:spPr bwMode="auto">
          <a:xfrm>
            <a:off x="5211763" y="3824289"/>
            <a:ext cx="1141412" cy="465137"/>
          </a:xfrm>
          <a:prstGeom prst="rightArrow">
            <a:avLst>
              <a:gd name="adj1" fmla="val 50000"/>
              <a:gd name="adj2" fmla="val 50010"/>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nvGrpSpPr>
          <p:cNvPr id="11" name="Group 180"/>
          <p:cNvGrpSpPr>
            <a:grpSpLocks/>
          </p:cNvGrpSpPr>
          <p:nvPr/>
        </p:nvGrpSpPr>
        <p:grpSpPr bwMode="auto">
          <a:xfrm>
            <a:off x="6435726" y="2897188"/>
            <a:ext cx="3871913" cy="2189162"/>
            <a:chOff x="4911050" y="2897313"/>
            <a:chExt cx="3873354" cy="2188395"/>
          </a:xfrm>
        </p:grpSpPr>
        <p:grpSp>
          <p:nvGrpSpPr>
            <p:cNvPr id="38942" name="Group 6"/>
            <p:cNvGrpSpPr>
              <a:grpSpLocks/>
            </p:cNvGrpSpPr>
            <p:nvPr/>
          </p:nvGrpSpPr>
          <p:grpSpPr bwMode="auto">
            <a:xfrm>
              <a:off x="5865493" y="3330547"/>
              <a:ext cx="449429" cy="452279"/>
              <a:chOff x="5356730" y="1391364"/>
              <a:chExt cx="566868" cy="527860"/>
            </a:xfrm>
          </p:grpSpPr>
          <p:sp>
            <p:nvSpPr>
              <p:cNvPr id="134" name="Oval 133"/>
              <p:cNvSpPr/>
              <p:nvPr/>
            </p:nvSpPr>
            <p:spPr bwMode="auto">
              <a:xfrm>
                <a:off x="5356730" y="1404330"/>
                <a:ext cx="566868" cy="51489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35" name="TextBox 134"/>
              <p:cNvSpPr txBox="1"/>
              <p:nvPr/>
            </p:nvSpPr>
            <p:spPr>
              <a:xfrm>
                <a:off x="5456884" y="1391364"/>
                <a:ext cx="398863" cy="466809"/>
              </a:xfrm>
              <a:prstGeom prst="rect">
                <a:avLst/>
              </a:prstGeom>
              <a:noFill/>
            </p:spPr>
            <p:txBody>
              <a:bodyPr wrap="none">
                <a:spAutoFit/>
              </a:bodyPr>
              <a:lstStyle/>
              <a:p>
                <a:pPr>
                  <a:defRPr/>
                </a:pPr>
                <a:r>
                  <a:rPr lang="en-US" sz="2000" dirty="0"/>
                  <a:t>a</a:t>
                </a:r>
              </a:p>
            </p:txBody>
          </p:sp>
        </p:grpSp>
        <p:grpSp>
          <p:nvGrpSpPr>
            <p:cNvPr id="13" name="Group 13"/>
            <p:cNvGrpSpPr>
              <a:grpSpLocks/>
            </p:cNvGrpSpPr>
            <p:nvPr/>
          </p:nvGrpSpPr>
          <p:grpSpPr bwMode="auto">
            <a:xfrm>
              <a:off x="4996567" y="4140870"/>
              <a:ext cx="450731" cy="442930"/>
              <a:chOff x="5357612" y="1350962"/>
              <a:chExt cx="566670" cy="515155"/>
            </a:xfrm>
            <a:solidFill>
              <a:schemeClr val="accent1">
                <a:lumMod val="40000"/>
                <a:lumOff val="60000"/>
              </a:schemeClr>
            </a:solidFill>
          </p:grpSpPr>
          <p:sp>
            <p:nvSpPr>
              <p:cNvPr id="137" name="Oval 136"/>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38" name="TextBox 137"/>
              <p:cNvSpPr txBox="1"/>
              <p:nvPr/>
            </p:nvSpPr>
            <p:spPr>
              <a:xfrm>
                <a:off x="5456642" y="1389964"/>
                <a:ext cx="423782" cy="465190"/>
              </a:xfrm>
              <a:prstGeom prst="rect">
                <a:avLst/>
              </a:prstGeom>
              <a:noFill/>
            </p:spPr>
            <p:txBody>
              <a:bodyPr wrap="none">
                <a:spAutoFit/>
              </a:bodyPr>
              <a:lstStyle/>
              <a:p>
                <a:pPr>
                  <a:defRPr/>
                </a:pPr>
                <a:r>
                  <a:rPr lang="en-US" sz="2000" dirty="0"/>
                  <a:t>b</a:t>
                </a:r>
              </a:p>
            </p:txBody>
          </p:sp>
        </p:grpSp>
        <p:grpSp>
          <p:nvGrpSpPr>
            <p:cNvPr id="38944" name="Group 16"/>
            <p:cNvGrpSpPr>
              <a:grpSpLocks/>
            </p:cNvGrpSpPr>
            <p:nvPr/>
          </p:nvGrpSpPr>
          <p:grpSpPr bwMode="auto">
            <a:xfrm>
              <a:off x="6710357" y="4066891"/>
              <a:ext cx="449429" cy="453867"/>
              <a:chOff x="5357974" y="1390294"/>
              <a:chExt cx="566868" cy="528083"/>
            </a:xfrm>
          </p:grpSpPr>
          <p:sp>
            <p:nvSpPr>
              <p:cNvPr id="140" name="Oval 139"/>
              <p:cNvSpPr/>
              <p:nvPr/>
            </p:nvSpPr>
            <p:spPr bwMode="auto">
              <a:xfrm>
                <a:off x="5357974" y="1403220"/>
                <a:ext cx="566868" cy="5151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41" name="TextBox 140"/>
              <p:cNvSpPr txBox="1"/>
              <p:nvPr/>
            </p:nvSpPr>
            <p:spPr>
              <a:xfrm>
                <a:off x="5458128" y="1390294"/>
                <a:ext cx="423134" cy="465373"/>
              </a:xfrm>
              <a:prstGeom prst="rect">
                <a:avLst/>
              </a:prstGeom>
              <a:noFill/>
            </p:spPr>
            <p:txBody>
              <a:bodyPr wrap="none">
                <a:spAutoFit/>
              </a:bodyPr>
              <a:lstStyle/>
              <a:p>
                <a:pPr>
                  <a:defRPr/>
                </a:pPr>
                <a:r>
                  <a:rPr lang="en-US" sz="2000" dirty="0"/>
                  <a:t>d</a:t>
                </a:r>
              </a:p>
            </p:txBody>
          </p:sp>
        </p:grpSp>
        <p:grpSp>
          <p:nvGrpSpPr>
            <p:cNvPr id="15" name="Group 22"/>
            <p:cNvGrpSpPr>
              <a:grpSpLocks/>
            </p:cNvGrpSpPr>
            <p:nvPr/>
          </p:nvGrpSpPr>
          <p:grpSpPr bwMode="auto">
            <a:xfrm>
              <a:off x="5585493" y="4092030"/>
              <a:ext cx="449272" cy="454109"/>
              <a:chOff x="5357612" y="1390587"/>
              <a:chExt cx="566670" cy="528365"/>
            </a:xfrm>
            <a:solidFill>
              <a:schemeClr val="bg2">
                <a:lumMod val="40000"/>
                <a:lumOff val="60000"/>
              </a:schemeClr>
            </a:solidFill>
          </p:grpSpPr>
          <p:sp>
            <p:nvSpPr>
              <p:cNvPr id="143" name="Oval 142"/>
              <p:cNvSpPr/>
              <p:nvPr/>
            </p:nvSpPr>
            <p:spPr bwMode="auto">
              <a:xfrm>
                <a:off x="5357612" y="1403593"/>
                <a:ext cx="566670" cy="51535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44" name="TextBox 143"/>
              <p:cNvSpPr txBox="1"/>
              <p:nvPr/>
            </p:nvSpPr>
            <p:spPr>
              <a:xfrm>
                <a:off x="5456963" y="1390587"/>
                <a:ext cx="410998" cy="465373"/>
              </a:xfrm>
              <a:prstGeom prst="rect">
                <a:avLst/>
              </a:prstGeom>
              <a:noFill/>
            </p:spPr>
            <p:txBody>
              <a:bodyPr wrap="none">
                <a:spAutoFit/>
              </a:bodyPr>
              <a:lstStyle/>
              <a:p>
                <a:pPr>
                  <a:defRPr/>
                </a:pPr>
                <a:r>
                  <a:rPr lang="en-US" sz="2000" dirty="0"/>
                  <a:t>e</a:t>
                </a:r>
              </a:p>
            </p:txBody>
          </p:sp>
        </p:grpSp>
        <p:grpSp>
          <p:nvGrpSpPr>
            <p:cNvPr id="38946" name="Group 25"/>
            <p:cNvGrpSpPr>
              <a:grpSpLocks/>
            </p:cNvGrpSpPr>
            <p:nvPr/>
          </p:nvGrpSpPr>
          <p:grpSpPr bwMode="auto">
            <a:xfrm>
              <a:off x="7483757" y="3298808"/>
              <a:ext cx="451018" cy="452279"/>
              <a:chOff x="5357950" y="1390294"/>
              <a:chExt cx="567032" cy="527860"/>
            </a:xfrm>
          </p:grpSpPr>
          <p:sp>
            <p:nvSpPr>
              <p:cNvPr id="146" name="Oval 145"/>
              <p:cNvSpPr/>
              <p:nvPr/>
            </p:nvSpPr>
            <p:spPr bwMode="auto">
              <a:xfrm>
                <a:off x="5357950" y="1403260"/>
                <a:ext cx="567032" cy="51489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47" name="TextBox 146"/>
              <p:cNvSpPr txBox="1"/>
              <p:nvPr/>
            </p:nvSpPr>
            <p:spPr>
              <a:xfrm>
                <a:off x="5457780" y="1390294"/>
                <a:ext cx="397573" cy="466809"/>
              </a:xfrm>
              <a:prstGeom prst="rect">
                <a:avLst/>
              </a:prstGeom>
              <a:noFill/>
            </p:spPr>
            <p:txBody>
              <a:bodyPr wrap="none">
                <a:spAutoFit/>
              </a:bodyPr>
              <a:lstStyle/>
              <a:p>
                <a:pPr>
                  <a:defRPr/>
                </a:pPr>
                <a:r>
                  <a:rPr lang="en-US" sz="2000" dirty="0"/>
                  <a:t>c</a:t>
                </a:r>
              </a:p>
            </p:txBody>
          </p:sp>
        </p:grpSp>
        <p:grpSp>
          <p:nvGrpSpPr>
            <p:cNvPr id="38947" name="Group 28"/>
            <p:cNvGrpSpPr>
              <a:grpSpLocks/>
            </p:cNvGrpSpPr>
            <p:nvPr/>
          </p:nvGrpSpPr>
          <p:grpSpPr bwMode="auto">
            <a:xfrm>
              <a:off x="7494874" y="4057369"/>
              <a:ext cx="451018" cy="453867"/>
              <a:chOff x="5357256" y="1390117"/>
              <a:chExt cx="567032" cy="528083"/>
            </a:xfrm>
          </p:grpSpPr>
          <p:sp>
            <p:nvSpPr>
              <p:cNvPr id="149" name="Oval 148"/>
              <p:cNvSpPr/>
              <p:nvPr/>
            </p:nvSpPr>
            <p:spPr bwMode="auto">
              <a:xfrm>
                <a:off x="5357256" y="1403043"/>
                <a:ext cx="567032" cy="5151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50" name="TextBox 149"/>
              <p:cNvSpPr txBox="1"/>
              <p:nvPr/>
            </p:nvSpPr>
            <p:spPr>
              <a:xfrm>
                <a:off x="5457086" y="1390117"/>
                <a:ext cx="395558" cy="465373"/>
              </a:xfrm>
              <a:prstGeom prst="rect">
                <a:avLst/>
              </a:prstGeom>
              <a:noFill/>
            </p:spPr>
            <p:txBody>
              <a:bodyPr wrap="none">
                <a:spAutoFit/>
              </a:bodyPr>
              <a:lstStyle/>
              <a:p>
                <a:pPr>
                  <a:defRPr/>
                </a:pPr>
                <a:r>
                  <a:rPr lang="en-US" sz="2000" dirty="0"/>
                  <a:t>f</a:t>
                </a:r>
              </a:p>
            </p:txBody>
          </p:sp>
        </p:grpSp>
        <p:grpSp>
          <p:nvGrpSpPr>
            <p:cNvPr id="18" name="Group 31"/>
            <p:cNvGrpSpPr>
              <a:grpSpLocks/>
            </p:cNvGrpSpPr>
            <p:nvPr/>
          </p:nvGrpSpPr>
          <p:grpSpPr bwMode="auto">
            <a:xfrm>
              <a:off x="6168460" y="4089266"/>
              <a:ext cx="449272" cy="452712"/>
              <a:chOff x="5357612" y="1390587"/>
              <a:chExt cx="566670" cy="528365"/>
            </a:xfrm>
            <a:solidFill>
              <a:schemeClr val="accent1">
                <a:lumMod val="40000"/>
                <a:lumOff val="60000"/>
              </a:schemeClr>
            </a:solidFill>
          </p:grpSpPr>
          <p:sp>
            <p:nvSpPr>
              <p:cNvPr id="152" name="Oval 151"/>
              <p:cNvSpPr/>
              <p:nvPr/>
            </p:nvSpPr>
            <p:spPr bwMode="auto">
              <a:xfrm>
                <a:off x="5357612" y="1403633"/>
                <a:ext cx="566670" cy="51531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53" name="TextBox 152"/>
              <p:cNvSpPr txBox="1"/>
              <p:nvPr/>
            </p:nvSpPr>
            <p:spPr>
              <a:xfrm>
                <a:off x="5456963" y="1390587"/>
                <a:ext cx="404932" cy="466809"/>
              </a:xfrm>
              <a:prstGeom prst="rect">
                <a:avLst/>
              </a:prstGeom>
              <a:noFill/>
            </p:spPr>
            <p:txBody>
              <a:bodyPr wrap="none">
                <a:spAutoFit/>
              </a:bodyPr>
              <a:lstStyle/>
              <a:p>
                <a:pPr>
                  <a:defRPr/>
                </a:pPr>
                <a:r>
                  <a:rPr lang="en-US" sz="2000" dirty="0"/>
                  <a:t>g</a:t>
                </a:r>
              </a:p>
            </p:txBody>
          </p:sp>
        </p:grpSp>
        <p:cxnSp>
          <p:nvCxnSpPr>
            <p:cNvPr id="38949" name="Straight Arrow Connector 35"/>
            <p:cNvCxnSpPr>
              <a:cxnSpLocks noChangeShapeType="1"/>
            </p:cNvCxnSpPr>
            <p:nvPr/>
          </p:nvCxnSpPr>
          <p:spPr bwMode="auto">
            <a:xfrm rot="5400000" flipH="1" flipV="1">
              <a:off x="5254541" y="3529220"/>
              <a:ext cx="579043" cy="64425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50" name="Straight Arrow Connector 38"/>
            <p:cNvCxnSpPr>
              <a:cxnSpLocks noChangeShapeType="1"/>
            </p:cNvCxnSpPr>
            <p:nvPr/>
          </p:nvCxnSpPr>
          <p:spPr bwMode="auto">
            <a:xfrm rot="10800000">
              <a:off x="6315464" y="3561827"/>
              <a:ext cx="578208" cy="52586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51" name="Straight Arrow Connector 44"/>
            <p:cNvCxnSpPr>
              <a:cxnSpLocks noChangeShapeType="1"/>
            </p:cNvCxnSpPr>
            <p:nvPr/>
          </p:nvCxnSpPr>
          <p:spPr bwMode="auto">
            <a:xfrm rot="5400000" flipH="1" flipV="1">
              <a:off x="5685900" y="3845944"/>
              <a:ext cx="374097" cy="11807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52" name="Straight Arrow Connector 48"/>
            <p:cNvCxnSpPr>
              <a:cxnSpLocks noChangeShapeType="1"/>
            </p:cNvCxnSpPr>
            <p:nvPr/>
          </p:nvCxnSpPr>
          <p:spPr bwMode="auto">
            <a:xfrm rot="16200000" flipV="1">
              <a:off x="7555853" y="3904043"/>
              <a:ext cx="306000" cy="14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53" name="Straight Arrow Connector 51"/>
            <p:cNvCxnSpPr>
              <a:cxnSpLocks noChangeShapeType="1"/>
            </p:cNvCxnSpPr>
            <p:nvPr/>
          </p:nvCxnSpPr>
          <p:spPr bwMode="auto">
            <a:xfrm rot="16200000" flipV="1">
              <a:off x="5928285" y="3197605"/>
              <a:ext cx="305999" cy="145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54" name="Straight Arrow Connector 52"/>
            <p:cNvCxnSpPr>
              <a:cxnSpLocks noChangeShapeType="1"/>
            </p:cNvCxnSpPr>
            <p:nvPr/>
          </p:nvCxnSpPr>
          <p:spPr bwMode="auto">
            <a:xfrm rot="16200000" flipV="1">
              <a:off x="7555854" y="3156509"/>
              <a:ext cx="305999" cy="14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55" name="Straight Arrow Connector 53"/>
            <p:cNvCxnSpPr>
              <a:cxnSpLocks noChangeShapeType="1"/>
            </p:cNvCxnSpPr>
            <p:nvPr/>
          </p:nvCxnSpPr>
          <p:spPr bwMode="auto">
            <a:xfrm rot="16200000" flipV="1">
              <a:off x="6089285" y="3878319"/>
              <a:ext cx="413335" cy="9256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1" name="TextBox 160"/>
            <p:cNvSpPr txBox="1"/>
            <p:nvPr/>
          </p:nvSpPr>
          <p:spPr>
            <a:xfrm>
              <a:off x="5304897" y="4620734"/>
              <a:ext cx="1675436" cy="399910"/>
            </a:xfrm>
            <a:prstGeom prst="rect">
              <a:avLst/>
            </a:prstGeom>
            <a:noFill/>
          </p:spPr>
          <p:txBody>
            <a:bodyPr wrap="none">
              <a:spAutoFit/>
            </a:bodyPr>
            <a:lstStyle/>
            <a:p>
              <a:pPr>
                <a:defRPr/>
              </a:pPr>
              <a:r>
                <a:rPr lang="en-US" sz="2000" dirty="0"/>
                <a:t>{a, b, d, e, g}</a:t>
              </a:r>
            </a:p>
          </p:txBody>
        </p:sp>
        <p:grpSp>
          <p:nvGrpSpPr>
            <p:cNvPr id="38957" name="Group 25"/>
            <p:cNvGrpSpPr>
              <a:grpSpLocks/>
            </p:cNvGrpSpPr>
            <p:nvPr/>
          </p:nvGrpSpPr>
          <p:grpSpPr bwMode="auto">
            <a:xfrm>
              <a:off x="8188872" y="3298808"/>
              <a:ext cx="449430" cy="452279"/>
              <a:chOff x="5357052" y="1390294"/>
              <a:chExt cx="566869" cy="527860"/>
            </a:xfrm>
          </p:grpSpPr>
          <p:sp>
            <p:nvSpPr>
              <p:cNvPr id="163" name="Oval 162"/>
              <p:cNvSpPr/>
              <p:nvPr/>
            </p:nvSpPr>
            <p:spPr bwMode="auto">
              <a:xfrm>
                <a:off x="5357052" y="1403260"/>
                <a:ext cx="566869" cy="51489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64" name="TextBox 163"/>
              <p:cNvSpPr txBox="1"/>
              <p:nvPr/>
            </p:nvSpPr>
            <p:spPr>
              <a:xfrm>
                <a:off x="5457205" y="1390294"/>
                <a:ext cx="419089" cy="466809"/>
              </a:xfrm>
              <a:prstGeom prst="rect">
                <a:avLst/>
              </a:prstGeom>
              <a:noFill/>
            </p:spPr>
            <p:txBody>
              <a:bodyPr wrap="none">
                <a:spAutoFit/>
              </a:bodyPr>
              <a:lstStyle/>
              <a:p>
                <a:pPr>
                  <a:defRPr/>
                </a:pPr>
                <a:r>
                  <a:rPr lang="en-US" sz="2000" dirty="0"/>
                  <a:t>h</a:t>
                </a:r>
              </a:p>
            </p:txBody>
          </p:sp>
        </p:grpSp>
        <p:grpSp>
          <p:nvGrpSpPr>
            <p:cNvPr id="38958" name="Group 28"/>
            <p:cNvGrpSpPr>
              <a:grpSpLocks/>
            </p:cNvGrpSpPr>
            <p:nvPr/>
          </p:nvGrpSpPr>
          <p:grpSpPr bwMode="auto">
            <a:xfrm>
              <a:off x="8201577" y="4057369"/>
              <a:ext cx="449430" cy="453867"/>
              <a:chOff x="5358358" y="1390117"/>
              <a:chExt cx="566869" cy="528083"/>
            </a:xfrm>
          </p:grpSpPr>
          <p:sp>
            <p:nvSpPr>
              <p:cNvPr id="166" name="Oval 165"/>
              <p:cNvSpPr/>
              <p:nvPr/>
            </p:nvSpPr>
            <p:spPr bwMode="auto">
              <a:xfrm>
                <a:off x="5358358" y="1403043"/>
                <a:ext cx="566869" cy="5151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67" name="TextBox 166"/>
              <p:cNvSpPr txBox="1"/>
              <p:nvPr/>
            </p:nvSpPr>
            <p:spPr>
              <a:xfrm>
                <a:off x="5458511" y="1390117"/>
                <a:ext cx="324027" cy="465373"/>
              </a:xfrm>
              <a:prstGeom prst="rect">
                <a:avLst/>
              </a:prstGeom>
              <a:noFill/>
            </p:spPr>
            <p:txBody>
              <a:bodyPr wrap="none">
                <a:spAutoFit/>
              </a:bodyPr>
              <a:lstStyle/>
              <a:p>
                <a:pPr>
                  <a:defRPr/>
                </a:pPr>
                <a:r>
                  <a:rPr lang="en-US" sz="2000" dirty="0" err="1"/>
                  <a:t>i</a:t>
                </a:r>
                <a:endParaRPr lang="en-US" sz="2000" dirty="0"/>
              </a:p>
            </p:txBody>
          </p:sp>
        </p:grpSp>
        <p:cxnSp>
          <p:nvCxnSpPr>
            <p:cNvPr id="38959" name="Straight Arrow Connector 61"/>
            <p:cNvCxnSpPr>
              <a:cxnSpLocks noChangeShapeType="1"/>
            </p:cNvCxnSpPr>
            <p:nvPr/>
          </p:nvCxnSpPr>
          <p:spPr bwMode="auto">
            <a:xfrm rot="16200000" flipV="1">
              <a:off x="8260950" y="3904772"/>
              <a:ext cx="30600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60" name="Straight Arrow Connector 62"/>
            <p:cNvCxnSpPr>
              <a:cxnSpLocks noChangeShapeType="1"/>
            </p:cNvCxnSpPr>
            <p:nvPr/>
          </p:nvCxnSpPr>
          <p:spPr bwMode="auto">
            <a:xfrm rot="16200000" flipV="1">
              <a:off x="8260950" y="3157239"/>
              <a:ext cx="305999"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0" name="TextBox 169"/>
            <p:cNvSpPr txBox="1"/>
            <p:nvPr/>
          </p:nvSpPr>
          <p:spPr>
            <a:xfrm>
              <a:off x="7988770" y="4581060"/>
              <a:ext cx="741184" cy="399970"/>
            </a:xfrm>
            <a:prstGeom prst="rect">
              <a:avLst/>
            </a:prstGeom>
            <a:noFill/>
          </p:spPr>
          <p:txBody>
            <a:bodyPr wrap="none">
              <a:spAutoFit/>
            </a:bodyPr>
            <a:lstStyle/>
            <a:p>
              <a:pPr>
                <a:defRPr/>
              </a:pPr>
              <a:r>
                <a:rPr lang="en-US" sz="2000" dirty="0"/>
                <a:t>{h, </a:t>
              </a:r>
              <a:r>
                <a:rPr lang="en-US" sz="2000" dirty="0" err="1"/>
                <a:t>i</a:t>
              </a:r>
              <a:r>
                <a:rPr lang="en-US" sz="2000" dirty="0"/>
                <a:t>}</a:t>
              </a:r>
            </a:p>
          </p:txBody>
        </p:sp>
        <p:sp>
          <p:nvSpPr>
            <p:cNvPr id="171" name="TextBox 170"/>
            <p:cNvSpPr txBox="1"/>
            <p:nvPr/>
          </p:nvSpPr>
          <p:spPr>
            <a:xfrm>
              <a:off x="7296362" y="4593755"/>
              <a:ext cx="782878" cy="399970"/>
            </a:xfrm>
            <a:prstGeom prst="rect">
              <a:avLst/>
            </a:prstGeom>
            <a:noFill/>
          </p:spPr>
          <p:txBody>
            <a:bodyPr wrap="none">
              <a:spAutoFit/>
            </a:bodyPr>
            <a:lstStyle/>
            <a:p>
              <a:pPr>
                <a:defRPr/>
              </a:pPr>
              <a:r>
                <a:rPr lang="en-US" sz="2000" dirty="0"/>
                <a:t>{c, f}</a:t>
              </a:r>
            </a:p>
          </p:txBody>
        </p:sp>
        <p:sp>
          <p:nvSpPr>
            <p:cNvPr id="38963" name="Rectangle 141"/>
            <p:cNvSpPr>
              <a:spLocks noChangeArrowheads="1"/>
            </p:cNvSpPr>
            <p:nvPr/>
          </p:nvSpPr>
          <p:spPr bwMode="auto">
            <a:xfrm>
              <a:off x="4911050" y="2897313"/>
              <a:ext cx="3873354" cy="2188395"/>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4222438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862138" y="236538"/>
            <a:ext cx="8191500" cy="627062"/>
          </a:xfrm>
        </p:spPr>
        <p:txBody>
          <a:bodyPr/>
          <a:lstStyle/>
          <a:p>
            <a:r>
              <a:rPr lang="en-US" altLang="en-US" sz="3600" dirty="0"/>
              <a:t>Another Path Compression Example</a:t>
            </a:r>
          </a:p>
        </p:txBody>
      </p:sp>
      <p:grpSp>
        <p:nvGrpSpPr>
          <p:cNvPr id="2" name="Group 6"/>
          <p:cNvGrpSpPr>
            <a:grpSpLocks/>
          </p:cNvGrpSpPr>
          <p:nvPr/>
        </p:nvGrpSpPr>
        <p:grpSpPr bwMode="auto">
          <a:xfrm>
            <a:off x="3198333" y="2117532"/>
            <a:ext cx="449272" cy="452712"/>
            <a:chOff x="5357612" y="1390587"/>
            <a:chExt cx="566670" cy="528365"/>
          </a:xfrm>
          <a:solidFill>
            <a:srgbClr val="92D050"/>
          </a:solidFill>
        </p:grpSpPr>
        <p:sp>
          <p:nvSpPr>
            <p:cNvPr id="92" name="Oval 91"/>
            <p:cNvSpPr/>
            <p:nvPr/>
          </p:nvSpPr>
          <p:spPr bwMode="auto">
            <a:xfrm>
              <a:off x="5357612" y="1403633"/>
              <a:ext cx="566670" cy="51531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93" name="TextBox 92"/>
            <p:cNvSpPr txBox="1"/>
            <p:nvPr/>
          </p:nvSpPr>
          <p:spPr>
            <a:xfrm>
              <a:off x="5456963" y="1390587"/>
              <a:ext cx="398714" cy="466973"/>
            </a:xfrm>
            <a:prstGeom prst="rect">
              <a:avLst/>
            </a:prstGeom>
            <a:noFill/>
          </p:spPr>
          <p:txBody>
            <a:bodyPr wrap="none">
              <a:spAutoFit/>
            </a:bodyPr>
            <a:lstStyle/>
            <a:p>
              <a:pPr>
                <a:defRPr/>
              </a:pPr>
              <a:r>
                <a:rPr lang="en-US" sz="2000" dirty="0"/>
                <a:t>a</a:t>
              </a:r>
            </a:p>
          </p:txBody>
        </p:sp>
      </p:grpSp>
      <p:grpSp>
        <p:nvGrpSpPr>
          <p:cNvPr id="3" name="Group 13"/>
          <p:cNvGrpSpPr>
            <a:grpSpLocks/>
          </p:cNvGrpSpPr>
          <p:nvPr/>
        </p:nvGrpSpPr>
        <p:grpSpPr bwMode="auto">
          <a:xfrm>
            <a:off x="2616386" y="2866874"/>
            <a:ext cx="450731" cy="442930"/>
            <a:chOff x="5357612" y="1350962"/>
            <a:chExt cx="566670" cy="515155"/>
          </a:xfrm>
          <a:solidFill>
            <a:srgbClr val="92D050"/>
          </a:solidFill>
        </p:grpSpPr>
        <p:sp>
          <p:nvSpPr>
            <p:cNvPr id="95" name="Oval 94"/>
            <p:cNvSpPr/>
            <p:nvPr/>
          </p:nvSpPr>
          <p:spPr bwMode="auto">
            <a:xfrm>
              <a:off x="5357612" y="1350962"/>
              <a:ext cx="566670" cy="515155"/>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96" name="TextBox 95"/>
            <p:cNvSpPr txBox="1"/>
            <p:nvPr/>
          </p:nvSpPr>
          <p:spPr>
            <a:xfrm>
              <a:off x="5456642" y="1389964"/>
              <a:ext cx="423624" cy="465353"/>
            </a:xfrm>
            <a:prstGeom prst="rect">
              <a:avLst/>
            </a:prstGeom>
            <a:noFill/>
          </p:spPr>
          <p:txBody>
            <a:bodyPr wrap="none">
              <a:spAutoFit/>
            </a:bodyPr>
            <a:lstStyle/>
            <a:p>
              <a:pPr>
                <a:defRPr/>
              </a:pPr>
              <a:r>
                <a:rPr lang="en-US" sz="2000" dirty="0"/>
                <a:t>b</a:t>
              </a:r>
            </a:p>
          </p:txBody>
        </p:sp>
      </p:grpSp>
      <p:grpSp>
        <p:nvGrpSpPr>
          <p:cNvPr id="39942" name="Group 16"/>
          <p:cNvGrpSpPr>
            <a:grpSpLocks/>
          </p:cNvGrpSpPr>
          <p:nvPr/>
        </p:nvGrpSpPr>
        <p:grpSpPr bwMode="auto">
          <a:xfrm>
            <a:off x="3240088" y="3706813"/>
            <a:ext cx="449262" cy="455612"/>
            <a:chOff x="5357612" y="1390587"/>
            <a:chExt cx="566670" cy="528365"/>
          </a:xfrm>
        </p:grpSpPr>
        <p:sp>
          <p:nvSpPr>
            <p:cNvPr id="98" name="Oval 97"/>
            <p:cNvSpPr/>
            <p:nvPr/>
          </p:nvSpPr>
          <p:spPr bwMode="auto">
            <a:xfrm>
              <a:off x="5357612" y="1403473"/>
              <a:ext cx="566670" cy="51547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99" name="TextBox 98"/>
            <p:cNvSpPr txBox="1"/>
            <p:nvPr/>
          </p:nvSpPr>
          <p:spPr>
            <a:xfrm>
              <a:off x="5457730" y="1390587"/>
              <a:ext cx="422986" cy="464000"/>
            </a:xfrm>
            <a:prstGeom prst="rect">
              <a:avLst/>
            </a:prstGeom>
            <a:noFill/>
          </p:spPr>
          <p:txBody>
            <a:bodyPr wrap="none">
              <a:spAutoFit/>
            </a:bodyPr>
            <a:lstStyle/>
            <a:p>
              <a:pPr>
                <a:defRPr/>
              </a:pPr>
              <a:r>
                <a:rPr lang="en-US" sz="2000" dirty="0"/>
                <a:t>d</a:t>
              </a:r>
            </a:p>
          </p:txBody>
        </p:sp>
      </p:grpSp>
      <p:grpSp>
        <p:nvGrpSpPr>
          <p:cNvPr id="5" name="Group 22"/>
          <p:cNvGrpSpPr>
            <a:grpSpLocks/>
          </p:cNvGrpSpPr>
          <p:nvPr/>
        </p:nvGrpSpPr>
        <p:grpSpPr bwMode="auto">
          <a:xfrm>
            <a:off x="2558038" y="3660518"/>
            <a:ext cx="449272" cy="454109"/>
            <a:chOff x="5357612" y="1390587"/>
            <a:chExt cx="566670" cy="528365"/>
          </a:xfrm>
          <a:solidFill>
            <a:srgbClr val="92D050"/>
          </a:solidFill>
        </p:grpSpPr>
        <p:sp>
          <p:nvSpPr>
            <p:cNvPr id="101" name="Oval 100"/>
            <p:cNvSpPr/>
            <p:nvPr/>
          </p:nvSpPr>
          <p:spPr bwMode="auto">
            <a:xfrm>
              <a:off x="5357612" y="1403593"/>
              <a:ext cx="566670" cy="51535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02" name="TextBox 101"/>
            <p:cNvSpPr txBox="1"/>
            <p:nvPr/>
          </p:nvSpPr>
          <p:spPr>
            <a:xfrm>
              <a:off x="5456963" y="1390587"/>
              <a:ext cx="410846" cy="465536"/>
            </a:xfrm>
            <a:prstGeom prst="rect">
              <a:avLst/>
            </a:prstGeom>
            <a:noFill/>
          </p:spPr>
          <p:txBody>
            <a:bodyPr wrap="none">
              <a:spAutoFit/>
            </a:bodyPr>
            <a:lstStyle/>
            <a:p>
              <a:pPr>
                <a:defRPr/>
              </a:pPr>
              <a:r>
                <a:rPr lang="en-US" sz="2000" dirty="0"/>
                <a:t>e</a:t>
              </a:r>
            </a:p>
          </p:txBody>
        </p:sp>
      </p:grpSp>
      <p:grpSp>
        <p:nvGrpSpPr>
          <p:cNvPr id="39944" name="Group 25"/>
          <p:cNvGrpSpPr>
            <a:grpSpLocks/>
          </p:cNvGrpSpPr>
          <p:nvPr/>
        </p:nvGrpSpPr>
        <p:grpSpPr bwMode="auto">
          <a:xfrm>
            <a:off x="4291013" y="2117725"/>
            <a:ext cx="450850" cy="452438"/>
            <a:chOff x="5357612" y="1390587"/>
            <a:chExt cx="566670" cy="528365"/>
          </a:xfrm>
        </p:grpSpPr>
        <p:sp>
          <p:nvSpPr>
            <p:cNvPr id="104" name="Oval 103"/>
            <p:cNvSpPr/>
            <p:nvPr/>
          </p:nvSpPr>
          <p:spPr bwMode="auto">
            <a:xfrm>
              <a:off x="5357612" y="1403565"/>
              <a:ext cx="566670" cy="51538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05" name="TextBox 104"/>
            <p:cNvSpPr txBox="1"/>
            <p:nvPr/>
          </p:nvSpPr>
          <p:spPr>
            <a:xfrm>
              <a:off x="5457378" y="1390587"/>
              <a:ext cx="397319" cy="467255"/>
            </a:xfrm>
            <a:prstGeom prst="rect">
              <a:avLst/>
            </a:prstGeom>
            <a:noFill/>
          </p:spPr>
          <p:txBody>
            <a:bodyPr wrap="none">
              <a:spAutoFit/>
            </a:bodyPr>
            <a:lstStyle/>
            <a:p>
              <a:pPr>
                <a:defRPr/>
              </a:pPr>
              <a:r>
                <a:rPr lang="en-US" sz="2000" dirty="0"/>
                <a:t>c</a:t>
              </a:r>
            </a:p>
          </p:txBody>
        </p:sp>
      </p:grpSp>
      <p:grpSp>
        <p:nvGrpSpPr>
          <p:cNvPr id="39945" name="Group 28"/>
          <p:cNvGrpSpPr>
            <a:grpSpLocks/>
          </p:cNvGrpSpPr>
          <p:nvPr/>
        </p:nvGrpSpPr>
        <p:grpSpPr bwMode="auto">
          <a:xfrm>
            <a:off x="4303713" y="2876551"/>
            <a:ext cx="450850" cy="454025"/>
            <a:chOff x="5357612" y="1390587"/>
            <a:chExt cx="566670" cy="528365"/>
          </a:xfrm>
        </p:grpSpPr>
        <p:sp>
          <p:nvSpPr>
            <p:cNvPr id="107" name="Oval 106"/>
            <p:cNvSpPr/>
            <p:nvPr/>
          </p:nvSpPr>
          <p:spPr bwMode="auto">
            <a:xfrm>
              <a:off x="5357612" y="1403520"/>
              <a:ext cx="566670" cy="51543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08" name="TextBox 107"/>
            <p:cNvSpPr txBox="1"/>
            <p:nvPr/>
          </p:nvSpPr>
          <p:spPr>
            <a:xfrm>
              <a:off x="5457378" y="1390587"/>
              <a:ext cx="395305" cy="465622"/>
            </a:xfrm>
            <a:prstGeom prst="rect">
              <a:avLst/>
            </a:prstGeom>
            <a:noFill/>
          </p:spPr>
          <p:txBody>
            <a:bodyPr wrap="none">
              <a:spAutoFit/>
            </a:bodyPr>
            <a:lstStyle/>
            <a:p>
              <a:pPr>
                <a:defRPr/>
              </a:pPr>
              <a:r>
                <a:rPr lang="en-US" sz="2000" dirty="0"/>
                <a:t>f</a:t>
              </a:r>
            </a:p>
          </p:txBody>
        </p:sp>
      </p:grpSp>
      <p:grpSp>
        <p:nvGrpSpPr>
          <p:cNvPr id="8" name="Group 31"/>
          <p:cNvGrpSpPr>
            <a:grpSpLocks/>
          </p:cNvGrpSpPr>
          <p:nvPr/>
        </p:nvGrpSpPr>
        <p:grpSpPr bwMode="auto">
          <a:xfrm>
            <a:off x="3110183" y="4459136"/>
            <a:ext cx="449272" cy="452712"/>
            <a:chOff x="5357612" y="1390587"/>
            <a:chExt cx="566670" cy="528365"/>
          </a:xfrm>
          <a:solidFill>
            <a:schemeClr val="accent1">
              <a:lumMod val="40000"/>
              <a:lumOff val="60000"/>
            </a:schemeClr>
          </a:solidFill>
        </p:grpSpPr>
        <p:sp>
          <p:nvSpPr>
            <p:cNvPr id="110" name="Oval 109"/>
            <p:cNvSpPr/>
            <p:nvPr/>
          </p:nvSpPr>
          <p:spPr bwMode="auto">
            <a:xfrm>
              <a:off x="5357612" y="1403633"/>
              <a:ext cx="566670" cy="515319"/>
            </a:xfrm>
            <a:prstGeom prst="ellipse">
              <a:avLst/>
            </a:prstGeom>
            <a:grp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11" name="TextBox 110"/>
            <p:cNvSpPr txBox="1"/>
            <p:nvPr/>
          </p:nvSpPr>
          <p:spPr>
            <a:xfrm>
              <a:off x="5456963" y="1390587"/>
              <a:ext cx="404781" cy="466973"/>
            </a:xfrm>
            <a:prstGeom prst="rect">
              <a:avLst/>
            </a:prstGeom>
            <a:noFill/>
          </p:spPr>
          <p:txBody>
            <a:bodyPr wrap="none">
              <a:spAutoFit/>
            </a:bodyPr>
            <a:lstStyle/>
            <a:p>
              <a:pPr>
                <a:defRPr/>
              </a:pPr>
              <a:r>
                <a:rPr lang="en-US" sz="2000" dirty="0"/>
                <a:t>g</a:t>
              </a:r>
            </a:p>
          </p:txBody>
        </p:sp>
      </p:grpSp>
      <p:cxnSp>
        <p:nvCxnSpPr>
          <p:cNvPr id="39947" name="Straight Arrow Connector 35"/>
          <p:cNvCxnSpPr>
            <a:cxnSpLocks noChangeShapeType="1"/>
          </p:cNvCxnSpPr>
          <p:nvPr/>
        </p:nvCxnSpPr>
        <p:spPr bwMode="auto">
          <a:xfrm rot="5400000" flipH="1" flipV="1">
            <a:off x="2914650" y="2544763"/>
            <a:ext cx="414338" cy="2968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8" name="Straight Arrow Connector 38"/>
          <p:cNvCxnSpPr>
            <a:cxnSpLocks noChangeShapeType="1"/>
          </p:cNvCxnSpPr>
          <p:nvPr/>
        </p:nvCxnSpPr>
        <p:spPr bwMode="auto">
          <a:xfrm rot="16200000" flipV="1">
            <a:off x="2906714" y="3313114"/>
            <a:ext cx="573087" cy="3000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9" name="Straight Arrow Connector 44"/>
          <p:cNvCxnSpPr>
            <a:cxnSpLocks noChangeShapeType="1"/>
          </p:cNvCxnSpPr>
          <p:nvPr/>
        </p:nvCxnSpPr>
        <p:spPr bwMode="auto">
          <a:xfrm rot="16200000" flipV="1">
            <a:off x="2618582" y="3502819"/>
            <a:ext cx="3857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0" name="Straight Arrow Connector 48"/>
          <p:cNvCxnSpPr>
            <a:cxnSpLocks noChangeShapeType="1"/>
          </p:cNvCxnSpPr>
          <p:nvPr/>
        </p:nvCxnSpPr>
        <p:spPr bwMode="auto">
          <a:xfrm rot="16200000" flipV="1">
            <a:off x="4364039" y="2722564"/>
            <a:ext cx="306387"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1" name="Straight Arrow Connector 51"/>
          <p:cNvCxnSpPr>
            <a:cxnSpLocks noChangeShapeType="1"/>
          </p:cNvCxnSpPr>
          <p:nvPr/>
        </p:nvCxnSpPr>
        <p:spPr bwMode="auto">
          <a:xfrm rot="16200000" flipV="1">
            <a:off x="3270250" y="1974850"/>
            <a:ext cx="306388"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2" name="Straight Arrow Connector 52"/>
          <p:cNvCxnSpPr>
            <a:cxnSpLocks noChangeShapeType="1"/>
          </p:cNvCxnSpPr>
          <p:nvPr/>
        </p:nvCxnSpPr>
        <p:spPr bwMode="auto">
          <a:xfrm rot="16200000" flipV="1">
            <a:off x="4364038" y="1974851"/>
            <a:ext cx="306388"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3" name="Straight Arrow Connector 53"/>
          <p:cNvCxnSpPr>
            <a:cxnSpLocks noChangeShapeType="1"/>
          </p:cNvCxnSpPr>
          <p:nvPr/>
        </p:nvCxnSpPr>
        <p:spPr bwMode="auto">
          <a:xfrm rot="5400000" flipH="1" flipV="1">
            <a:off x="2601120" y="4248945"/>
            <a:ext cx="357187" cy="22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9" name="TextBox 118"/>
          <p:cNvSpPr txBox="1"/>
          <p:nvPr/>
        </p:nvSpPr>
        <p:spPr>
          <a:xfrm>
            <a:off x="2041525" y="4897438"/>
            <a:ext cx="2190750" cy="400050"/>
          </a:xfrm>
          <a:prstGeom prst="rect">
            <a:avLst/>
          </a:prstGeom>
          <a:noFill/>
        </p:spPr>
        <p:txBody>
          <a:bodyPr wrap="none">
            <a:spAutoFit/>
          </a:bodyPr>
          <a:lstStyle/>
          <a:p>
            <a:pPr>
              <a:defRPr/>
            </a:pPr>
            <a:r>
              <a:rPr lang="en-US" sz="2000" dirty="0"/>
              <a:t>{a, b, d, h, e, </a:t>
            </a:r>
            <a:r>
              <a:rPr lang="en-US" sz="2000" dirty="0" err="1"/>
              <a:t>i</a:t>
            </a:r>
            <a:r>
              <a:rPr lang="en-US" sz="2000" dirty="0"/>
              <a:t>, g}</a:t>
            </a:r>
          </a:p>
        </p:txBody>
      </p:sp>
      <p:sp>
        <p:nvSpPr>
          <p:cNvPr id="129" name="TextBox 128"/>
          <p:cNvSpPr txBox="1"/>
          <p:nvPr/>
        </p:nvSpPr>
        <p:spPr>
          <a:xfrm>
            <a:off x="4105276" y="3411538"/>
            <a:ext cx="782587" cy="400110"/>
          </a:xfrm>
          <a:prstGeom prst="rect">
            <a:avLst/>
          </a:prstGeom>
          <a:noFill/>
        </p:spPr>
        <p:txBody>
          <a:bodyPr wrap="none">
            <a:spAutoFit/>
          </a:bodyPr>
          <a:lstStyle/>
          <a:p>
            <a:pPr>
              <a:defRPr/>
            </a:pPr>
            <a:r>
              <a:rPr lang="en-US" sz="2000" dirty="0"/>
              <a:t>{c, f}</a:t>
            </a:r>
          </a:p>
        </p:txBody>
      </p:sp>
      <p:sp>
        <p:nvSpPr>
          <p:cNvPr id="39956" name="Rectangle 141"/>
          <p:cNvSpPr>
            <a:spLocks noChangeArrowheads="1"/>
          </p:cNvSpPr>
          <p:nvPr/>
        </p:nvSpPr>
        <p:spPr bwMode="auto">
          <a:xfrm>
            <a:off x="1997076" y="1603375"/>
            <a:ext cx="3071813" cy="3867150"/>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1" name="TextBox 130"/>
          <p:cNvSpPr txBox="1"/>
          <p:nvPr/>
        </p:nvSpPr>
        <p:spPr>
          <a:xfrm>
            <a:off x="5200650" y="2886076"/>
            <a:ext cx="1189038" cy="461963"/>
          </a:xfrm>
          <a:prstGeom prst="rect">
            <a:avLst/>
          </a:prstGeom>
          <a:noFill/>
        </p:spPr>
        <p:txBody>
          <a:bodyPr wrap="none">
            <a:spAutoFit/>
          </a:bodyPr>
          <a:lstStyle/>
          <a:p>
            <a:pPr>
              <a:defRPr/>
            </a:pPr>
            <a:r>
              <a:rPr lang="en-US" sz="2400" dirty="0">
                <a:solidFill>
                  <a:srgbClr val="C00000"/>
                </a:solidFill>
              </a:rPr>
              <a:t>Find(</a:t>
            </a:r>
            <a:r>
              <a:rPr lang="en-US" sz="2400" dirty="0">
                <a:solidFill>
                  <a:schemeClr val="accent6"/>
                </a:solidFill>
              </a:rPr>
              <a:t>g</a:t>
            </a:r>
            <a:r>
              <a:rPr lang="en-US" sz="2400" dirty="0">
                <a:solidFill>
                  <a:srgbClr val="C00000"/>
                </a:solidFill>
              </a:rPr>
              <a:t>)</a:t>
            </a:r>
          </a:p>
        </p:txBody>
      </p:sp>
      <p:sp>
        <p:nvSpPr>
          <p:cNvPr id="39958" name="Right Arrow 131"/>
          <p:cNvSpPr>
            <a:spLocks noChangeArrowheads="1"/>
          </p:cNvSpPr>
          <p:nvPr/>
        </p:nvSpPr>
        <p:spPr bwMode="auto">
          <a:xfrm>
            <a:off x="5284789" y="3289300"/>
            <a:ext cx="1139825" cy="465138"/>
          </a:xfrm>
          <a:prstGeom prst="rightArrow">
            <a:avLst>
              <a:gd name="adj1" fmla="val 50000"/>
              <a:gd name="adj2" fmla="val 49940"/>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cxnSp>
        <p:nvCxnSpPr>
          <p:cNvPr id="39959" name="Straight Arrow Connector 62"/>
          <p:cNvCxnSpPr>
            <a:cxnSpLocks noChangeShapeType="1"/>
          </p:cNvCxnSpPr>
          <p:nvPr/>
        </p:nvCxnSpPr>
        <p:spPr bwMode="auto">
          <a:xfrm rot="16200000" flipV="1">
            <a:off x="3439320" y="2597945"/>
            <a:ext cx="407987" cy="2127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9960" name="Group 28"/>
          <p:cNvGrpSpPr>
            <a:grpSpLocks/>
          </p:cNvGrpSpPr>
          <p:nvPr/>
        </p:nvGrpSpPr>
        <p:grpSpPr bwMode="auto">
          <a:xfrm>
            <a:off x="2543176" y="4427539"/>
            <a:ext cx="449263" cy="454025"/>
            <a:chOff x="5357612" y="1390587"/>
            <a:chExt cx="566670" cy="528365"/>
          </a:xfrm>
        </p:grpSpPr>
        <p:sp>
          <p:nvSpPr>
            <p:cNvPr id="196" name="Oval 195"/>
            <p:cNvSpPr/>
            <p:nvPr/>
          </p:nvSpPr>
          <p:spPr bwMode="auto">
            <a:xfrm>
              <a:off x="5357612" y="1403518"/>
              <a:ext cx="566670" cy="51543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197" name="TextBox 196"/>
            <p:cNvSpPr txBox="1"/>
            <p:nvPr/>
          </p:nvSpPr>
          <p:spPr>
            <a:xfrm>
              <a:off x="5457730" y="1390587"/>
              <a:ext cx="323913" cy="465622"/>
            </a:xfrm>
            <a:prstGeom prst="rect">
              <a:avLst/>
            </a:prstGeom>
            <a:noFill/>
          </p:spPr>
          <p:txBody>
            <a:bodyPr wrap="none">
              <a:spAutoFit/>
            </a:bodyPr>
            <a:lstStyle/>
            <a:p>
              <a:pPr>
                <a:defRPr/>
              </a:pPr>
              <a:r>
                <a:rPr lang="en-US" sz="2000" dirty="0" err="1"/>
                <a:t>i</a:t>
              </a:r>
              <a:endParaRPr lang="en-US" sz="2000" dirty="0"/>
            </a:p>
          </p:txBody>
        </p:sp>
      </p:grpSp>
      <p:cxnSp>
        <p:nvCxnSpPr>
          <p:cNvPr id="39961" name="Straight Arrow Connector 61"/>
          <p:cNvCxnSpPr>
            <a:cxnSpLocks noChangeShapeType="1"/>
          </p:cNvCxnSpPr>
          <p:nvPr/>
        </p:nvCxnSpPr>
        <p:spPr bwMode="auto">
          <a:xfrm rot="16200000" flipV="1">
            <a:off x="2816226" y="4175126"/>
            <a:ext cx="485775" cy="2349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9962" name="Group 25"/>
          <p:cNvGrpSpPr>
            <a:grpSpLocks/>
          </p:cNvGrpSpPr>
          <p:nvPr/>
        </p:nvGrpSpPr>
        <p:grpSpPr bwMode="auto">
          <a:xfrm>
            <a:off x="3529013" y="2889251"/>
            <a:ext cx="449262" cy="441325"/>
            <a:chOff x="5357612" y="1403633"/>
            <a:chExt cx="566670" cy="515319"/>
          </a:xfrm>
        </p:grpSpPr>
        <p:sp>
          <p:nvSpPr>
            <p:cNvPr id="205" name="Oval 20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06" name="TextBox 205"/>
            <p:cNvSpPr txBox="1"/>
            <p:nvPr/>
          </p:nvSpPr>
          <p:spPr>
            <a:xfrm>
              <a:off x="5443713" y="1425877"/>
              <a:ext cx="418942" cy="467194"/>
            </a:xfrm>
            <a:prstGeom prst="rect">
              <a:avLst/>
            </a:prstGeom>
            <a:noFill/>
          </p:spPr>
          <p:txBody>
            <a:bodyPr wrap="none">
              <a:spAutoFit/>
            </a:bodyPr>
            <a:lstStyle/>
            <a:p>
              <a:pPr>
                <a:defRPr/>
              </a:pPr>
              <a:r>
                <a:rPr lang="en-US" sz="2000" dirty="0"/>
                <a:t>h</a:t>
              </a:r>
            </a:p>
          </p:txBody>
        </p:sp>
      </p:grpSp>
      <p:grpSp>
        <p:nvGrpSpPr>
          <p:cNvPr id="11" name="Group 280"/>
          <p:cNvGrpSpPr>
            <a:grpSpLocks/>
          </p:cNvGrpSpPr>
          <p:nvPr/>
        </p:nvGrpSpPr>
        <p:grpSpPr bwMode="auto">
          <a:xfrm>
            <a:off x="6578601" y="1562100"/>
            <a:ext cx="3482975" cy="3060700"/>
            <a:chOff x="5054883" y="1561673"/>
            <a:chExt cx="3482939" cy="3061698"/>
          </a:xfrm>
        </p:grpSpPr>
        <p:sp>
          <p:nvSpPr>
            <p:cNvPr id="213" name="Oval 212"/>
            <p:cNvSpPr/>
            <p:nvPr/>
          </p:nvSpPr>
          <p:spPr bwMode="auto">
            <a:xfrm>
              <a:off x="6226446" y="2077779"/>
              <a:ext cx="449258" cy="44146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14" name="TextBox 213"/>
            <p:cNvSpPr txBox="1"/>
            <p:nvPr/>
          </p:nvSpPr>
          <p:spPr bwMode="auto">
            <a:xfrm>
              <a:off x="6304233" y="2066663"/>
              <a:ext cx="316109" cy="400240"/>
            </a:xfrm>
            <a:prstGeom prst="rect">
              <a:avLst/>
            </a:prstGeom>
            <a:noFill/>
          </p:spPr>
          <p:txBody>
            <a:bodyPr wrap="none">
              <a:spAutoFit/>
            </a:bodyPr>
            <a:lstStyle/>
            <a:p>
              <a:pPr>
                <a:defRPr/>
              </a:pPr>
              <a:r>
                <a:rPr lang="en-US" sz="2000" dirty="0"/>
                <a:t>a</a:t>
              </a:r>
            </a:p>
          </p:txBody>
        </p:sp>
        <p:sp>
          <p:nvSpPr>
            <p:cNvPr id="216" name="Oval 215"/>
            <p:cNvSpPr/>
            <p:nvPr/>
          </p:nvSpPr>
          <p:spPr bwMode="auto">
            <a:xfrm>
              <a:off x="6413769" y="2805091"/>
              <a:ext cx="450845" cy="443056"/>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17" name="TextBox 216"/>
            <p:cNvSpPr txBox="1"/>
            <p:nvPr/>
          </p:nvSpPr>
          <p:spPr bwMode="auto">
            <a:xfrm>
              <a:off x="6493143" y="2838439"/>
              <a:ext cx="336949" cy="400240"/>
            </a:xfrm>
            <a:prstGeom prst="rect">
              <a:avLst/>
            </a:prstGeom>
            <a:noFill/>
          </p:spPr>
          <p:txBody>
            <a:bodyPr wrap="none">
              <a:spAutoFit/>
            </a:bodyPr>
            <a:lstStyle/>
            <a:p>
              <a:pPr>
                <a:defRPr/>
              </a:pPr>
              <a:r>
                <a:rPr lang="en-US" sz="2000" dirty="0"/>
                <a:t>b</a:t>
              </a:r>
            </a:p>
          </p:txBody>
        </p:sp>
        <p:sp>
          <p:nvSpPr>
            <p:cNvPr id="219" name="Oval 218"/>
            <p:cNvSpPr/>
            <p:nvPr/>
          </p:nvSpPr>
          <p:spPr bwMode="auto">
            <a:xfrm>
              <a:off x="6412182" y="3626096"/>
              <a:ext cx="449257" cy="44305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20" name="TextBox 219"/>
            <p:cNvSpPr txBox="1"/>
            <p:nvPr/>
          </p:nvSpPr>
          <p:spPr bwMode="auto">
            <a:xfrm>
              <a:off x="6501081" y="3665797"/>
              <a:ext cx="335345" cy="400240"/>
            </a:xfrm>
            <a:prstGeom prst="rect">
              <a:avLst/>
            </a:prstGeom>
            <a:noFill/>
          </p:spPr>
          <p:txBody>
            <a:bodyPr wrap="none">
              <a:spAutoFit/>
            </a:bodyPr>
            <a:lstStyle/>
            <a:p>
              <a:pPr>
                <a:defRPr/>
              </a:pPr>
              <a:r>
                <a:rPr lang="en-US" sz="2000" dirty="0"/>
                <a:t>d</a:t>
              </a:r>
            </a:p>
          </p:txBody>
        </p:sp>
        <p:sp>
          <p:nvSpPr>
            <p:cNvPr id="222" name="Oval 221"/>
            <p:cNvSpPr/>
            <p:nvPr/>
          </p:nvSpPr>
          <p:spPr bwMode="auto">
            <a:xfrm>
              <a:off x="5246969" y="2860671"/>
              <a:ext cx="449257" cy="443057"/>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23" name="TextBox 222"/>
            <p:cNvSpPr txBox="1"/>
            <p:nvPr/>
          </p:nvSpPr>
          <p:spPr bwMode="auto">
            <a:xfrm>
              <a:off x="5335868" y="2859084"/>
              <a:ext cx="325727" cy="400240"/>
            </a:xfrm>
            <a:prstGeom prst="rect">
              <a:avLst/>
            </a:prstGeom>
            <a:noFill/>
          </p:spPr>
          <p:txBody>
            <a:bodyPr wrap="none">
              <a:spAutoFit/>
            </a:bodyPr>
            <a:lstStyle/>
            <a:p>
              <a:pPr>
                <a:defRPr/>
              </a:pPr>
              <a:r>
                <a:rPr lang="en-US" sz="2000" dirty="0"/>
                <a:t>e</a:t>
              </a:r>
            </a:p>
          </p:txBody>
        </p:sp>
        <p:sp>
          <p:nvSpPr>
            <p:cNvPr id="225" name="Oval 224"/>
            <p:cNvSpPr/>
            <p:nvPr/>
          </p:nvSpPr>
          <p:spPr bwMode="auto">
            <a:xfrm>
              <a:off x="7821867" y="2046019"/>
              <a:ext cx="450845" cy="44146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26" name="TextBox 225"/>
            <p:cNvSpPr txBox="1"/>
            <p:nvPr/>
          </p:nvSpPr>
          <p:spPr bwMode="auto">
            <a:xfrm>
              <a:off x="7901242" y="2034902"/>
              <a:ext cx="316109" cy="400240"/>
            </a:xfrm>
            <a:prstGeom prst="rect">
              <a:avLst/>
            </a:prstGeom>
            <a:noFill/>
          </p:spPr>
          <p:txBody>
            <a:bodyPr wrap="none">
              <a:spAutoFit/>
            </a:bodyPr>
            <a:lstStyle/>
            <a:p>
              <a:pPr>
                <a:defRPr/>
              </a:pPr>
              <a:r>
                <a:rPr lang="en-US" sz="2000" dirty="0"/>
                <a:t>c</a:t>
              </a:r>
            </a:p>
          </p:txBody>
        </p:sp>
        <p:sp>
          <p:nvSpPr>
            <p:cNvPr id="228" name="Oval 227"/>
            <p:cNvSpPr/>
            <p:nvPr/>
          </p:nvSpPr>
          <p:spPr bwMode="auto">
            <a:xfrm>
              <a:off x="7834567" y="2805091"/>
              <a:ext cx="450845" cy="443056"/>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29" name="TextBox 228"/>
            <p:cNvSpPr txBox="1"/>
            <p:nvPr/>
          </p:nvSpPr>
          <p:spPr bwMode="auto">
            <a:xfrm>
              <a:off x="7912353" y="2793975"/>
              <a:ext cx="314507" cy="400240"/>
            </a:xfrm>
            <a:prstGeom prst="rect">
              <a:avLst/>
            </a:prstGeom>
            <a:noFill/>
          </p:spPr>
          <p:txBody>
            <a:bodyPr wrap="none">
              <a:spAutoFit/>
            </a:bodyPr>
            <a:lstStyle/>
            <a:p>
              <a:pPr>
                <a:defRPr/>
              </a:pPr>
              <a:r>
                <a:rPr lang="en-US" sz="2000" dirty="0"/>
                <a:t>f</a:t>
              </a:r>
            </a:p>
          </p:txBody>
        </p:sp>
        <p:sp>
          <p:nvSpPr>
            <p:cNvPr id="231" name="Oval 230"/>
            <p:cNvSpPr/>
            <p:nvPr/>
          </p:nvSpPr>
          <p:spPr bwMode="auto">
            <a:xfrm>
              <a:off x="5839100" y="2825735"/>
              <a:ext cx="449258" cy="441469"/>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32" name="TextBox 231"/>
            <p:cNvSpPr txBox="1"/>
            <p:nvPr/>
          </p:nvSpPr>
          <p:spPr bwMode="auto">
            <a:xfrm>
              <a:off x="5918474" y="2814619"/>
              <a:ext cx="320919" cy="400240"/>
            </a:xfrm>
            <a:prstGeom prst="rect">
              <a:avLst/>
            </a:prstGeom>
            <a:noFill/>
          </p:spPr>
          <p:txBody>
            <a:bodyPr wrap="none">
              <a:spAutoFit/>
            </a:bodyPr>
            <a:lstStyle/>
            <a:p>
              <a:pPr>
                <a:defRPr/>
              </a:pPr>
              <a:r>
                <a:rPr lang="en-US" sz="2000" dirty="0"/>
                <a:t>g</a:t>
              </a:r>
            </a:p>
          </p:txBody>
        </p:sp>
        <p:cxnSp>
          <p:nvCxnSpPr>
            <p:cNvPr id="39978" name="Straight Arrow Connector 35"/>
            <p:cNvCxnSpPr>
              <a:cxnSpLocks noChangeShapeType="1"/>
              <a:endCxn id="213" idx="2"/>
            </p:cNvCxnSpPr>
            <p:nvPr/>
          </p:nvCxnSpPr>
          <p:spPr bwMode="auto">
            <a:xfrm flipV="1">
              <a:off x="5559359" y="2298107"/>
              <a:ext cx="666425" cy="5916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79" name="Straight Arrow Connector 38"/>
            <p:cNvCxnSpPr>
              <a:cxnSpLocks noChangeShapeType="1"/>
            </p:cNvCxnSpPr>
            <p:nvPr/>
          </p:nvCxnSpPr>
          <p:spPr bwMode="auto">
            <a:xfrm rot="16200000" flipV="1">
              <a:off x="6395640" y="2635299"/>
              <a:ext cx="337342" cy="6339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80" name="Straight Arrow Connector 48"/>
            <p:cNvCxnSpPr>
              <a:cxnSpLocks noChangeShapeType="1"/>
            </p:cNvCxnSpPr>
            <p:nvPr/>
          </p:nvCxnSpPr>
          <p:spPr bwMode="auto">
            <a:xfrm rot="16200000" flipV="1">
              <a:off x="7894899" y="2640322"/>
              <a:ext cx="306000" cy="14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81" name="Straight Arrow Connector 51"/>
            <p:cNvCxnSpPr>
              <a:cxnSpLocks noChangeShapeType="1"/>
            </p:cNvCxnSpPr>
            <p:nvPr/>
          </p:nvCxnSpPr>
          <p:spPr bwMode="auto">
            <a:xfrm rot="16200000" flipV="1">
              <a:off x="6257054" y="1923610"/>
              <a:ext cx="305999" cy="1459"/>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82" name="Straight Arrow Connector 52"/>
            <p:cNvCxnSpPr>
              <a:cxnSpLocks noChangeShapeType="1"/>
            </p:cNvCxnSpPr>
            <p:nvPr/>
          </p:nvCxnSpPr>
          <p:spPr bwMode="auto">
            <a:xfrm rot="16200000" flipV="1">
              <a:off x="7894900" y="1892788"/>
              <a:ext cx="305999" cy="14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83" name="Straight Arrow Connector 53"/>
            <p:cNvCxnSpPr>
              <a:cxnSpLocks noChangeShapeType="1"/>
              <a:stCxn id="246" idx="0"/>
            </p:cNvCxnSpPr>
            <p:nvPr/>
          </p:nvCxnSpPr>
          <p:spPr bwMode="auto">
            <a:xfrm flipH="1" flipV="1">
              <a:off x="5489478" y="3280743"/>
              <a:ext cx="11302" cy="36599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0" name="TextBox 239"/>
            <p:cNvSpPr txBox="1"/>
            <p:nvPr/>
          </p:nvSpPr>
          <p:spPr>
            <a:xfrm>
              <a:off x="5254906" y="4137438"/>
              <a:ext cx="2189140" cy="400180"/>
            </a:xfrm>
            <a:prstGeom prst="rect">
              <a:avLst/>
            </a:prstGeom>
            <a:noFill/>
          </p:spPr>
          <p:txBody>
            <a:bodyPr wrap="none">
              <a:spAutoFit/>
            </a:bodyPr>
            <a:lstStyle/>
            <a:p>
              <a:pPr>
                <a:defRPr/>
              </a:pPr>
              <a:r>
                <a:rPr lang="en-US" sz="2000" dirty="0"/>
                <a:t>{a, b, d, h, e, </a:t>
              </a:r>
              <a:r>
                <a:rPr lang="en-US" sz="2000" dirty="0" err="1"/>
                <a:t>i</a:t>
              </a:r>
              <a:r>
                <a:rPr lang="en-US" sz="2000" dirty="0"/>
                <a:t>, g}</a:t>
              </a:r>
            </a:p>
          </p:txBody>
        </p:sp>
        <p:sp>
          <p:nvSpPr>
            <p:cNvPr id="241" name="TextBox 240"/>
            <p:cNvSpPr txBox="1"/>
            <p:nvPr/>
          </p:nvSpPr>
          <p:spPr>
            <a:xfrm>
              <a:off x="7677406" y="3330725"/>
              <a:ext cx="782579" cy="400240"/>
            </a:xfrm>
            <a:prstGeom prst="rect">
              <a:avLst/>
            </a:prstGeom>
            <a:noFill/>
          </p:spPr>
          <p:txBody>
            <a:bodyPr wrap="none">
              <a:spAutoFit/>
            </a:bodyPr>
            <a:lstStyle/>
            <a:p>
              <a:pPr>
                <a:defRPr/>
              </a:pPr>
              <a:r>
                <a:rPr lang="en-US" sz="2000" dirty="0"/>
                <a:t>{c, f}</a:t>
              </a:r>
            </a:p>
          </p:txBody>
        </p:sp>
        <p:sp>
          <p:nvSpPr>
            <p:cNvPr id="39986" name="Rectangle 141"/>
            <p:cNvSpPr>
              <a:spLocks noChangeArrowheads="1"/>
            </p:cNvSpPr>
            <p:nvPr/>
          </p:nvSpPr>
          <p:spPr bwMode="auto">
            <a:xfrm>
              <a:off x="5054883" y="1561673"/>
              <a:ext cx="3482939" cy="3061698"/>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cxnSp>
          <p:nvCxnSpPr>
            <p:cNvPr id="39987" name="Straight Arrow Connector 62"/>
            <p:cNvCxnSpPr>
              <a:cxnSpLocks noChangeShapeType="1"/>
            </p:cNvCxnSpPr>
            <p:nvPr/>
          </p:nvCxnSpPr>
          <p:spPr bwMode="auto">
            <a:xfrm rot="10800000">
              <a:off x="6650360" y="2361746"/>
              <a:ext cx="521003" cy="50474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5" name="Oval 244"/>
            <p:cNvSpPr/>
            <p:nvPr/>
          </p:nvSpPr>
          <p:spPr bwMode="auto">
            <a:xfrm>
              <a:off x="5283481" y="3637213"/>
              <a:ext cx="449258" cy="443056"/>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46" name="TextBox 245"/>
            <p:cNvSpPr txBox="1"/>
            <p:nvPr/>
          </p:nvSpPr>
          <p:spPr bwMode="auto">
            <a:xfrm>
              <a:off x="5372380" y="3646741"/>
              <a:ext cx="256799" cy="400240"/>
            </a:xfrm>
            <a:prstGeom prst="rect">
              <a:avLst/>
            </a:prstGeom>
            <a:noFill/>
          </p:spPr>
          <p:txBody>
            <a:bodyPr wrap="none">
              <a:spAutoFit/>
            </a:bodyPr>
            <a:lstStyle/>
            <a:p>
              <a:pPr>
                <a:defRPr/>
              </a:pPr>
              <a:r>
                <a:rPr lang="en-US" sz="2000" dirty="0" err="1"/>
                <a:t>i</a:t>
              </a:r>
              <a:endParaRPr lang="en-US" sz="2000" dirty="0"/>
            </a:p>
          </p:txBody>
        </p:sp>
        <p:sp>
          <p:nvSpPr>
            <p:cNvPr id="249" name="Oval 248"/>
            <p:cNvSpPr/>
            <p:nvPr/>
          </p:nvSpPr>
          <p:spPr bwMode="auto">
            <a:xfrm>
              <a:off x="7078925" y="2806679"/>
              <a:ext cx="449257" cy="44146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000" dirty="0"/>
            </a:p>
          </p:txBody>
        </p:sp>
        <p:sp>
          <p:nvSpPr>
            <p:cNvPr id="250" name="TextBox 249"/>
            <p:cNvSpPr txBox="1"/>
            <p:nvPr/>
          </p:nvSpPr>
          <p:spPr bwMode="auto">
            <a:xfrm>
              <a:off x="7148774" y="2825735"/>
              <a:ext cx="332139" cy="400240"/>
            </a:xfrm>
            <a:prstGeom prst="rect">
              <a:avLst/>
            </a:prstGeom>
            <a:noFill/>
          </p:spPr>
          <p:txBody>
            <a:bodyPr wrap="none">
              <a:spAutoFit/>
            </a:bodyPr>
            <a:lstStyle/>
            <a:p>
              <a:pPr>
                <a:defRPr/>
              </a:pPr>
              <a:r>
                <a:rPr lang="en-US" sz="2000" dirty="0"/>
                <a:t>h</a:t>
              </a:r>
            </a:p>
          </p:txBody>
        </p:sp>
        <p:cxnSp>
          <p:nvCxnSpPr>
            <p:cNvPr id="39992" name="Straight Arrow Connector 52"/>
            <p:cNvCxnSpPr>
              <a:cxnSpLocks noChangeShapeType="1"/>
              <a:stCxn id="232" idx="0"/>
              <a:endCxn id="213" idx="3"/>
            </p:cNvCxnSpPr>
            <p:nvPr/>
          </p:nvCxnSpPr>
          <p:spPr bwMode="auto">
            <a:xfrm flipV="1">
              <a:off x="6078933" y="2454596"/>
              <a:ext cx="213305" cy="36002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93" name="Straight Arrow Connector 38"/>
            <p:cNvCxnSpPr>
              <a:cxnSpLocks noChangeShapeType="1"/>
              <a:stCxn id="219" idx="0"/>
            </p:cNvCxnSpPr>
            <p:nvPr/>
          </p:nvCxnSpPr>
          <p:spPr bwMode="auto">
            <a:xfrm rot="16200000" flipV="1">
              <a:off x="6421411" y="3410920"/>
              <a:ext cx="398465" cy="32214"/>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268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862138" y="236538"/>
            <a:ext cx="8191500" cy="627062"/>
          </a:xfrm>
        </p:spPr>
        <p:txBody>
          <a:bodyPr/>
          <a:lstStyle/>
          <a:p>
            <a:r>
              <a:rPr lang="en-US" altLang="en-US" sz="3600" dirty="0"/>
              <a:t>Implementing Path Compression</a:t>
            </a:r>
          </a:p>
        </p:txBody>
      </p:sp>
      <p:sp>
        <p:nvSpPr>
          <p:cNvPr id="234499" name="Rectangle 3"/>
          <p:cNvSpPr>
            <a:spLocks noGrp="1" noChangeArrowheads="1"/>
          </p:cNvSpPr>
          <p:nvPr>
            <p:ph type="body" idx="1"/>
          </p:nvPr>
        </p:nvSpPr>
        <p:spPr>
          <a:xfrm>
            <a:off x="422694" y="901701"/>
            <a:ext cx="10498348" cy="1604963"/>
          </a:xfrm>
        </p:spPr>
        <p:txBody>
          <a:bodyPr/>
          <a:lstStyle/>
          <a:p>
            <a:pPr>
              <a:defRPr/>
            </a:pPr>
            <a:r>
              <a:rPr lang="en-US" sz="2400" dirty="0">
                <a:solidFill>
                  <a:srgbClr val="C00000"/>
                </a:solidFill>
              </a:rPr>
              <a:t>Path Compression: </a:t>
            </a:r>
            <a:r>
              <a:rPr lang="en-US" sz="2400" dirty="0"/>
              <a:t>Point everything along </a:t>
            </a:r>
            <a:r>
              <a:rPr lang="en-US" sz="2400" dirty="0">
                <a:solidFill>
                  <a:schemeClr val="accent6"/>
                </a:solidFill>
              </a:rPr>
              <a:t>path of a Find</a:t>
            </a:r>
            <a:r>
              <a:rPr lang="en-US" sz="2400" dirty="0"/>
              <a:t> to root</a:t>
            </a:r>
          </a:p>
          <a:p>
            <a:pPr>
              <a:defRPr/>
            </a:pPr>
            <a:r>
              <a:rPr lang="en-US" sz="2400" dirty="0">
                <a:solidFill>
                  <a:schemeClr val="accent6"/>
                </a:solidFill>
              </a:rPr>
              <a:t>Reduces height of entire access path to 1 </a:t>
            </a:r>
          </a:p>
          <a:p>
            <a:pPr lvl="1">
              <a:defRPr/>
            </a:pPr>
            <a:r>
              <a:rPr lang="en-US" sz="2000" dirty="0">
                <a:ea typeface="+mn-ea"/>
                <a:cs typeface="+mn-cs"/>
              </a:rPr>
              <a:t>Finds get faster!</a:t>
            </a:r>
            <a:endParaRPr lang="en-US" sz="2000" dirty="0">
              <a:solidFill>
                <a:schemeClr val="accent2"/>
              </a:solidFill>
              <a:ea typeface="+mn-ea"/>
              <a:cs typeface="+mn-cs"/>
            </a:endParaRPr>
          </a:p>
        </p:txBody>
      </p:sp>
      <p:sp>
        <p:nvSpPr>
          <p:cNvPr id="89" name="Rectangle 5"/>
          <p:cNvSpPr>
            <a:spLocks noChangeArrowheads="1"/>
          </p:cNvSpPr>
          <p:nvPr/>
        </p:nvSpPr>
        <p:spPr bwMode="auto">
          <a:xfrm>
            <a:off x="1822451" y="2840038"/>
            <a:ext cx="4386263" cy="3694112"/>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latin typeface="Courier New" pitchFamily="49" charset="0"/>
              </a:rPr>
              <a:t>#define N …</a:t>
            </a:r>
          </a:p>
          <a:p>
            <a:pPr eaLnBrk="1" hangingPunct="1">
              <a:defRPr/>
            </a:pPr>
            <a:r>
              <a:rPr lang="en-US" b="1" dirty="0" err="1">
                <a:latin typeface="Courier New" pitchFamily="49" charset="0"/>
              </a:rPr>
              <a:t>int</a:t>
            </a:r>
            <a:r>
              <a:rPr lang="en-US" b="1" dirty="0">
                <a:latin typeface="Courier New" pitchFamily="49" charset="0"/>
              </a:rPr>
              <a:t> </a:t>
            </a:r>
            <a:r>
              <a:rPr lang="en-US" b="1" dirty="0">
                <a:solidFill>
                  <a:srgbClr val="C00000"/>
                </a:solidFill>
                <a:latin typeface="Courier New" pitchFamily="49" charset="0"/>
              </a:rPr>
              <a:t>up[N]</a:t>
            </a:r>
            <a:r>
              <a:rPr lang="en-US" b="1" dirty="0">
                <a:latin typeface="Courier New" pitchFamily="49" charset="0"/>
              </a:rPr>
              <a:t>;</a:t>
            </a:r>
          </a:p>
          <a:p>
            <a:pPr eaLnBrk="1" hangingPunct="1">
              <a:defRPr/>
            </a:pPr>
            <a:endParaRPr lang="en-US" b="1" dirty="0">
              <a:solidFill>
                <a:schemeClr val="accent6"/>
              </a:solidFill>
              <a:latin typeface="Courier New" pitchFamily="49" charset="0"/>
            </a:endParaRPr>
          </a:p>
          <a:p>
            <a:pPr eaLnBrk="1" hangingPunct="1">
              <a:defRPr/>
            </a:pPr>
            <a:r>
              <a:rPr lang="en-US" b="1" dirty="0">
                <a:solidFill>
                  <a:schemeClr val="accent6"/>
                </a:solidFill>
                <a:latin typeface="Courier New" pitchFamily="49" charset="0"/>
              </a:rPr>
              <a:t>/* Returns </a:t>
            </a:r>
            <a:r>
              <a:rPr lang="en-US" b="1" dirty="0" err="1">
                <a:solidFill>
                  <a:schemeClr val="accent6"/>
                </a:solidFill>
                <a:latin typeface="Courier New" pitchFamily="49" charset="0"/>
              </a:rPr>
              <a:t>setid</a:t>
            </a:r>
            <a:r>
              <a:rPr lang="en-US" b="1" dirty="0">
                <a:solidFill>
                  <a:schemeClr val="accent6"/>
                </a:solidFill>
                <a:latin typeface="Courier New" pitchFamily="49" charset="0"/>
              </a:rPr>
              <a:t> of “x” */</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Find(</a:t>
            </a:r>
            <a:r>
              <a:rPr lang="en-US" b="1" dirty="0" err="1">
                <a:solidFill>
                  <a:srgbClr val="CC3300"/>
                </a:solidFill>
                <a:latin typeface="Courier New" pitchFamily="49" charset="0"/>
              </a:rPr>
              <a:t>int</a:t>
            </a:r>
            <a:r>
              <a:rPr lang="en-US" b="1" dirty="0">
                <a:solidFill>
                  <a:srgbClr val="CC3300"/>
                </a:solidFill>
                <a:latin typeface="Courier New" pitchFamily="49" charset="0"/>
              </a:rPr>
              <a:t> x){</a:t>
            </a:r>
          </a:p>
          <a:p>
            <a:pPr eaLnBrk="1" hangingPunct="1">
              <a:defRPr/>
            </a:pPr>
            <a:r>
              <a:rPr lang="en-US" b="1" dirty="0">
                <a:latin typeface="Courier New" pitchFamily="49" charset="0"/>
              </a:rPr>
              <a:t>  if (up[x] &lt; 0)</a:t>
            </a:r>
          </a:p>
          <a:p>
            <a:pPr eaLnBrk="1" hangingPunct="1">
              <a:defRPr/>
            </a:pPr>
            <a:r>
              <a:rPr lang="en-US" b="1" dirty="0">
                <a:latin typeface="Courier New" pitchFamily="49" charset="0"/>
              </a:rPr>
              <a:t>    return x;</a:t>
            </a:r>
          </a:p>
          <a:p>
            <a:pPr eaLnBrk="1" hangingPunct="1">
              <a:defRPr/>
            </a:pPr>
            <a:endParaRPr lang="en-US" b="1" dirty="0">
              <a:latin typeface="Courier New" pitchFamily="49" charset="0"/>
            </a:endParaRPr>
          </a:p>
          <a:p>
            <a:pPr eaLnBrk="1" hangingPunct="1">
              <a:defRPr/>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root = </a:t>
            </a:r>
            <a:r>
              <a:rPr lang="en-US" b="1" dirty="0">
                <a:solidFill>
                  <a:srgbClr val="C00000"/>
                </a:solidFill>
                <a:latin typeface="Courier New" pitchFamily="49" charset="0"/>
              </a:rPr>
              <a:t>Find</a:t>
            </a:r>
            <a:r>
              <a:rPr lang="en-US" b="1" dirty="0">
                <a:latin typeface="Courier New" pitchFamily="49" charset="0"/>
              </a:rPr>
              <a:t>(up[x]);</a:t>
            </a:r>
          </a:p>
          <a:p>
            <a:pPr eaLnBrk="1" hangingPunct="1">
              <a:defRPr/>
            </a:pPr>
            <a:r>
              <a:rPr lang="en-US" b="1" dirty="0">
                <a:latin typeface="Courier New" pitchFamily="49" charset="0"/>
              </a:rPr>
              <a:t>  </a:t>
            </a:r>
            <a:r>
              <a:rPr lang="en-US" b="1" dirty="0">
                <a:solidFill>
                  <a:srgbClr val="FF0000"/>
                </a:solidFill>
                <a:latin typeface="Courier New" pitchFamily="49" charset="0"/>
              </a:rPr>
              <a:t>up[x] = root; </a:t>
            </a:r>
            <a:r>
              <a:rPr lang="en-US" b="1" dirty="0">
                <a:solidFill>
                  <a:schemeClr val="accent6"/>
                </a:solidFill>
                <a:latin typeface="Courier New" pitchFamily="49" charset="0"/>
              </a:rPr>
              <a:t>/* Point to</a:t>
            </a:r>
          </a:p>
          <a:p>
            <a:pPr eaLnBrk="1" hangingPunct="1">
              <a:defRPr/>
            </a:pPr>
            <a:r>
              <a:rPr lang="en-US" b="1" dirty="0">
                <a:latin typeface="Courier New" pitchFamily="49" charset="0"/>
              </a:rPr>
              <a:t>                  </a:t>
            </a:r>
            <a:r>
              <a:rPr lang="en-US" b="1" dirty="0">
                <a:solidFill>
                  <a:schemeClr val="accent6"/>
                </a:solidFill>
                <a:latin typeface="Courier New" pitchFamily="49" charset="0"/>
              </a:rPr>
              <a:t> the root */  </a:t>
            </a:r>
          </a:p>
          <a:p>
            <a:pPr eaLnBrk="1" hangingPunct="1">
              <a:defRPr/>
            </a:pPr>
            <a:r>
              <a:rPr lang="en-US" b="1" dirty="0">
                <a:latin typeface="Courier New" pitchFamily="49" charset="0"/>
              </a:rPr>
              <a:t>  return root;</a:t>
            </a:r>
          </a:p>
          <a:p>
            <a:pPr eaLnBrk="1" hangingPunct="1">
              <a:defRPr/>
            </a:pPr>
            <a:r>
              <a:rPr lang="en-US" b="1" dirty="0">
                <a:solidFill>
                  <a:srgbClr val="CC3300"/>
                </a:solidFill>
                <a:latin typeface="Courier New" pitchFamily="49" charset="0"/>
              </a:rPr>
              <a:t>} /* end-Find */</a:t>
            </a:r>
          </a:p>
        </p:txBody>
      </p:sp>
      <p:sp>
        <p:nvSpPr>
          <p:cNvPr id="90" name="TextBox 89"/>
          <p:cNvSpPr txBox="1"/>
          <p:nvPr/>
        </p:nvSpPr>
        <p:spPr bwMode="auto">
          <a:xfrm>
            <a:off x="6326188" y="2743201"/>
            <a:ext cx="2095500" cy="461963"/>
          </a:xfrm>
          <a:prstGeom prst="rect">
            <a:avLst/>
          </a:prstGeom>
          <a:noFill/>
        </p:spPr>
        <p:txBody>
          <a:bodyPr wrap="none">
            <a:spAutoFit/>
          </a:bodyPr>
          <a:lstStyle/>
          <a:p>
            <a:pPr>
              <a:defRPr/>
            </a:pPr>
            <a:r>
              <a:rPr lang="en-US" sz="2400" dirty="0">
                <a:solidFill>
                  <a:schemeClr val="accent6"/>
                </a:solidFill>
              </a:rPr>
              <a:t>Running time:</a:t>
            </a:r>
          </a:p>
        </p:txBody>
      </p:sp>
      <p:sp>
        <p:nvSpPr>
          <p:cNvPr id="91" name="TextBox 90"/>
          <p:cNvSpPr txBox="1"/>
          <p:nvPr/>
        </p:nvSpPr>
        <p:spPr bwMode="auto">
          <a:xfrm>
            <a:off x="8302625" y="2774951"/>
            <a:ext cx="2241550" cy="461963"/>
          </a:xfrm>
          <a:prstGeom prst="rect">
            <a:avLst/>
          </a:prstGeom>
          <a:noFill/>
        </p:spPr>
        <p:txBody>
          <a:bodyPr wrap="none">
            <a:spAutoFit/>
          </a:bodyPr>
          <a:lstStyle/>
          <a:p>
            <a:pPr>
              <a:defRPr/>
            </a:pPr>
            <a:r>
              <a:rPr lang="en-US" sz="2400" dirty="0">
                <a:solidFill>
                  <a:srgbClr val="C00000"/>
                </a:solidFill>
              </a:rPr>
              <a:t>O(</a:t>
            </a:r>
            <a:r>
              <a:rPr lang="en-US" sz="2400" dirty="0" err="1">
                <a:solidFill>
                  <a:srgbClr val="C00000"/>
                </a:solidFill>
              </a:rPr>
              <a:t>MaxHeight</a:t>
            </a:r>
            <a:r>
              <a:rPr lang="en-US" sz="2400" dirty="0">
                <a:solidFill>
                  <a:srgbClr val="C00000"/>
                </a:solidFill>
              </a:rPr>
              <a:t>)</a:t>
            </a:r>
          </a:p>
        </p:txBody>
      </p:sp>
      <p:sp>
        <p:nvSpPr>
          <p:cNvPr id="94" name="Rectangle 3"/>
          <p:cNvSpPr txBox="1">
            <a:spLocks noChangeArrowheads="1"/>
          </p:cNvSpPr>
          <p:nvPr/>
        </p:nvSpPr>
        <p:spPr bwMode="auto">
          <a:xfrm>
            <a:off x="6415089" y="3328988"/>
            <a:ext cx="5213319" cy="3092450"/>
          </a:xfrm>
          <a:prstGeom prst="rect">
            <a:avLst/>
          </a:prstGeom>
          <a:noFill/>
          <a:ln w="9525">
            <a:noFill/>
            <a:miter lim="800000"/>
            <a:headEnd/>
            <a:tailEnd/>
          </a:ln>
        </p:spPr>
        <p:txBody>
          <a:bodyPr/>
          <a:lstStyle/>
          <a:p>
            <a:pPr marL="342900" indent="-342900">
              <a:spcBef>
                <a:spcPct val="20000"/>
              </a:spcBef>
              <a:buFontTx/>
              <a:buChar char="•"/>
              <a:defRPr/>
            </a:pPr>
            <a:r>
              <a:rPr lang="en-US" sz="2400" kern="0" dirty="0"/>
              <a:t>But, what happens to the tree height over time?</a:t>
            </a:r>
          </a:p>
          <a:p>
            <a:pPr marL="800100" lvl="1" indent="-342900">
              <a:spcBef>
                <a:spcPct val="20000"/>
              </a:spcBef>
              <a:buFontTx/>
              <a:buChar char="•"/>
              <a:defRPr/>
            </a:pPr>
            <a:r>
              <a:rPr lang="en-US" sz="2000" kern="0" dirty="0"/>
              <a:t>It gets smaller</a:t>
            </a:r>
            <a:endParaRPr lang="en-US" sz="2400" kern="0" dirty="0"/>
          </a:p>
          <a:p>
            <a:pPr marL="342900" indent="-342900">
              <a:spcBef>
                <a:spcPct val="20000"/>
              </a:spcBef>
              <a:buFontTx/>
              <a:buChar char="•"/>
              <a:defRPr/>
            </a:pPr>
            <a:r>
              <a:rPr lang="en-US" sz="2400" kern="0" dirty="0"/>
              <a:t>What’s the </a:t>
            </a:r>
            <a:r>
              <a:rPr lang="en-US" sz="2400" kern="0" dirty="0">
                <a:solidFill>
                  <a:schemeClr val="accent6"/>
                </a:solidFill>
              </a:rPr>
              <a:t>total running time </a:t>
            </a:r>
            <a:r>
              <a:rPr lang="en-US" sz="2400" kern="0" dirty="0"/>
              <a:t>if we do M Finds?</a:t>
            </a:r>
          </a:p>
          <a:p>
            <a:pPr marL="800100" lvl="1" indent="-342900">
              <a:spcBef>
                <a:spcPct val="20000"/>
              </a:spcBef>
              <a:buFontTx/>
              <a:buChar char="•"/>
              <a:defRPr/>
            </a:pPr>
            <a:r>
              <a:rPr lang="en-US" kern="0" dirty="0"/>
              <a:t>Turns out this is equal to O(M*</a:t>
            </a:r>
            <a:r>
              <a:rPr lang="en-US" kern="0" dirty="0" err="1"/>
              <a:t>InvAccerman</a:t>
            </a:r>
            <a:r>
              <a:rPr lang="en-US" kern="0" dirty="0"/>
              <a:t>(M, N))</a:t>
            </a:r>
          </a:p>
        </p:txBody>
      </p:sp>
    </p:spTree>
    <p:extLst>
      <p:ext uri="{BB962C8B-B14F-4D97-AF65-F5344CB8AC3E}">
        <p14:creationId xmlns:p14="http://schemas.microsoft.com/office/powerpoint/2010/main" val="40566242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03849" y="236540"/>
            <a:ext cx="11240219" cy="859016"/>
          </a:xfrm>
        </p:spPr>
        <p:txBody>
          <a:bodyPr/>
          <a:lstStyle/>
          <a:p>
            <a:r>
              <a:rPr lang="en-US" altLang="en-US" sz="3600" dirty="0"/>
              <a:t>Running time of Find with Path Compression</a:t>
            </a:r>
          </a:p>
        </p:txBody>
      </p:sp>
      <p:sp>
        <p:nvSpPr>
          <p:cNvPr id="234499" name="Rectangle 3"/>
          <p:cNvSpPr>
            <a:spLocks noGrp="1" noChangeArrowheads="1"/>
          </p:cNvSpPr>
          <p:nvPr>
            <p:ph type="body" idx="1"/>
          </p:nvPr>
        </p:nvSpPr>
        <p:spPr>
          <a:xfrm>
            <a:off x="353683" y="1302589"/>
            <a:ext cx="11490385" cy="4860776"/>
          </a:xfrm>
        </p:spPr>
        <p:txBody>
          <a:bodyPr/>
          <a:lstStyle/>
          <a:p>
            <a:pPr>
              <a:defRPr/>
            </a:pPr>
            <a:r>
              <a:rPr lang="en-US" dirty="0" smtClean="0"/>
              <a:t>What’s the </a:t>
            </a:r>
            <a:r>
              <a:rPr lang="en-US" dirty="0" smtClean="0">
                <a:solidFill>
                  <a:schemeClr val="accent6"/>
                </a:solidFill>
              </a:rPr>
              <a:t>total running time </a:t>
            </a:r>
            <a:r>
              <a:rPr lang="en-US" dirty="0" smtClean="0"/>
              <a:t>if we do </a:t>
            </a:r>
            <a:r>
              <a:rPr lang="en-US" dirty="0" smtClean="0">
                <a:solidFill>
                  <a:srgbClr val="C00000"/>
                </a:solidFill>
              </a:rPr>
              <a:t>M</a:t>
            </a:r>
            <a:r>
              <a:rPr lang="en-US" dirty="0" smtClean="0"/>
              <a:t> </a:t>
            </a:r>
            <a:r>
              <a:rPr lang="en-US" dirty="0" smtClean="0">
                <a:solidFill>
                  <a:schemeClr val="accent6"/>
                </a:solidFill>
              </a:rPr>
              <a:t>Finds</a:t>
            </a:r>
            <a:r>
              <a:rPr lang="en-US" dirty="0" smtClean="0"/>
              <a:t>?</a:t>
            </a:r>
          </a:p>
          <a:p>
            <a:pPr marL="800100" lvl="1" indent="-342900">
              <a:buFontTx/>
              <a:buChar char="•"/>
              <a:defRPr/>
            </a:pPr>
            <a:r>
              <a:rPr lang="en-US" dirty="0" smtClean="0"/>
              <a:t>Turns out this is equal to O(</a:t>
            </a:r>
            <a:r>
              <a:rPr lang="en-US" dirty="0" smtClean="0">
                <a:solidFill>
                  <a:srgbClr val="C00000"/>
                </a:solidFill>
              </a:rPr>
              <a:t>M</a:t>
            </a:r>
            <a:r>
              <a:rPr lang="en-US" dirty="0" smtClean="0"/>
              <a:t>*</a:t>
            </a:r>
            <a:r>
              <a:rPr lang="en-US" dirty="0" err="1" smtClean="0">
                <a:solidFill>
                  <a:schemeClr val="accent6"/>
                </a:solidFill>
              </a:rPr>
              <a:t>InvAccerman</a:t>
            </a:r>
            <a:r>
              <a:rPr lang="en-US" dirty="0" smtClean="0"/>
              <a:t>(</a:t>
            </a:r>
            <a:r>
              <a:rPr lang="en-US" dirty="0" smtClean="0">
                <a:solidFill>
                  <a:srgbClr val="C00000"/>
                </a:solidFill>
              </a:rPr>
              <a:t>M</a:t>
            </a:r>
            <a:r>
              <a:rPr lang="en-US" dirty="0" smtClean="0"/>
              <a:t>, </a:t>
            </a:r>
            <a:r>
              <a:rPr lang="en-US" dirty="0" smtClean="0">
                <a:solidFill>
                  <a:srgbClr val="C00000"/>
                </a:solidFill>
              </a:rPr>
              <a:t>N</a:t>
            </a:r>
            <a:r>
              <a:rPr lang="en-US" dirty="0" smtClean="0"/>
              <a:t>))</a:t>
            </a:r>
          </a:p>
          <a:p>
            <a:pPr marL="800100" lvl="1" indent="-342900">
              <a:buFontTx/>
              <a:buChar char="•"/>
              <a:defRPr/>
            </a:pPr>
            <a:endParaRPr lang="en-US" dirty="0" smtClean="0"/>
          </a:p>
          <a:p>
            <a:pPr marL="400050">
              <a:defRPr/>
            </a:pPr>
            <a:r>
              <a:rPr lang="en-US" dirty="0" err="1" smtClean="0"/>
              <a:t>InverseAccerman</a:t>
            </a:r>
            <a:r>
              <a:rPr lang="en-US" dirty="0" smtClean="0"/>
              <a:t>(M, N) &lt;= 4 for all practical values of M and N</a:t>
            </a:r>
          </a:p>
          <a:p>
            <a:pPr marL="400050">
              <a:defRPr/>
            </a:pPr>
            <a:endParaRPr lang="en-US" dirty="0" smtClean="0"/>
          </a:p>
          <a:p>
            <a:pPr marL="400050">
              <a:defRPr/>
            </a:pPr>
            <a:r>
              <a:rPr lang="en-US" dirty="0" smtClean="0"/>
              <a:t>So, total running time of M Finds &lt;= 4*M=O(M)</a:t>
            </a:r>
          </a:p>
          <a:p>
            <a:pPr marL="800100" lvl="1">
              <a:defRPr/>
            </a:pPr>
            <a:r>
              <a:rPr lang="en-US" dirty="0" smtClean="0"/>
              <a:t>Meaning that the </a:t>
            </a:r>
            <a:r>
              <a:rPr lang="en-US" dirty="0" smtClean="0">
                <a:solidFill>
                  <a:srgbClr val="C00000"/>
                </a:solidFill>
              </a:rPr>
              <a:t>amortized running time</a:t>
            </a:r>
            <a:r>
              <a:rPr lang="en-US" dirty="0" smtClean="0"/>
              <a:t> of </a:t>
            </a:r>
            <a:r>
              <a:rPr lang="en-US" dirty="0" smtClean="0">
                <a:solidFill>
                  <a:schemeClr val="accent6"/>
                </a:solidFill>
              </a:rPr>
              <a:t>Find</a:t>
            </a:r>
            <a:r>
              <a:rPr lang="en-US" dirty="0" smtClean="0"/>
              <a:t> </a:t>
            </a:r>
            <a:r>
              <a:rPr lang="en-US" dirty="0" smtClean="0">
                <a:solidFill>
                  <a:schemeClr val="accent6"/>
                </a:solidFill>
              </a:rPr>
              <a:t>with path compression </a:t>
            </a:r>
            <a:r>
              <a:rPr lang="en-US" dirty="0" smtClean="0"/>
              <a:t>is </a:t>
            </a:r>
            <a:r>
              <a:rPr lang="en-US" dirty="0" smtClean="0">
                <a:solidFill>
                  <a:srgbClr val="C00000"/>
                </a:solidFill>
              </a:rPr>
              <a:t>O(1)</a:t>
            </a:r>
          </a:p>
          <a:p>
            <a:pPr marL="800100" lvl="1">
              <a:buNone/>
              <a:defRPr/>
            </a:pPr>
            <a:endParaRPr lang="en-US" dirty="0" smtClean="0"/>
          </a:p>
        </p:txBody>
      </p:sp>
    </p:spTree>
    <p:extLst>
      <p:ext uri="{BB962C8B-B14F-4D97-AF65-F5344CB8AC3E}">
        <p14:creationId xmlns:p14="http://schemas.microsoft.com/office/powerpoint/2010/main" val="223154083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862138" y="236538"/>
            <a:ext cx="8191500" cy="627062"/>
          </a:xfrm>
        </p:spPr>
        <p:txBody>
          <a:bodyPr/>
          <a:lstStyle/>
          <a:p>
            <a:r>
              <a:rPr lang="en-US" altLang="en-US" sz="3600" dirty="0"/>
              <a:t>Summary of Disjoint Set ADT</a:t>
            </a:r>
          </a:p>
        </p:txBody>
      </p:sp>
      <p:sp>
        <p:nvSpPr>
          <p:cNvPr id="234499" name="Rectangle 3"/>
          <p:cNvSpPr>
            <a:spLocks noGrp="1" noChangeArrowheads="1"/>
          </p:cNvSpPr>
          <p:nvPr>
            <p:ph type="body" idx="1"/>
          </p:nvPr>
        </p:nvSpPr>
        <p:spPr>
          <a:xfrm>
            <a:off x="250167" y="901700"/>
            <a:ext cx="11826814" cy="5653088"/>
          </a:xfrm>
        </p:spPr>
        <p:txBody>
          <a:bodyPr/>
          <a:lstStyle/>
          <a:p>
            <a:pPr>
              <a:defRPr/>
            </a:pPr>
            <a:r>
              <a:rPr lang="en-US" dirty="0"/>
              <a:t>The Disjoint Set ADT allows us to represent objects that fall into different equivalence classes or sets</a:t>
            </a:r>
          </a:p>
          <a:p>
            <a:pPr>
              <a:defRPr/>
            </a:pPr>
            <a:endParaRPr lang="en-US" dirty="0"/>
          </a:p>
          <a:p>
            <a:pPr>
              <a:defRPr/>
            </a:pPr>
            <a:r>
              <a:rPr lang="en-US" dirty="0">
                <a:solidFill>
                  <a:schemeClr val="accent6"/>
                </a:solidFill>
              </a:rPr>
              <a:t>Two main operations</a:t>
            </a:r>
            <a:r>
              <a:rPr lang="en-US" dirty="0"/>
              <a:t>: </a:t>
            </a:r>
            <a:endParaRPr lang="en-US" dirty="0" smtClean="0"/>
          </a:p>
          <a:p>
            <a:pPr lvl="1">
              <a:defRPr/>
            </a:pPr>
            <a:r>
              <a:rPr lang="en-US" dirty="0" smtClean="0">
                <a:solidFill>
                  <a:srgbClr val="C00000"/>
                </a:solidFill>
              </a:rPr>
              <a:t>Union</a:t>
            </a:r>
            <a:r>
              <a:rPr lang="en-US" dirty="0" smtClean="0"/>
              <a:t> </a:t>
            </a:r>
            <a:r>
              <a:rPr lang="en-US" dirty="0"/>
              <a:t>of two classes and </a:t>
            </a:r>
            <a:r>
              <a:rPr lang="en-US" dirty="0">
                <a:solidFill>
                  <a:srgbClr val="C00000"/>
                </a:solidFill>
              </a:rPr>
              <a:t>Find</a:t>
            </a:r>
            <a:r>
              <a:rPr lang="en-US" dirty="0"/>
              <a:t> class name for a given element</a:t>
            </a:r>
          </a:p>
          <a:p>
            <a:pPr>
              <a:defRPr/>
            </a:pPr>
            <a:endParaRPr lang="en-US" dirty="0"/>
          </a:p>
          <a:p>
            <a:pPr>
              <a:defRPr/>
            </a:pPr>
            <a:r>
              <a:rPr lang="en-US" dirty="0"/>
              <a:t>Up-Tree data structure allows efficient array implementation</a:t>
            </a:r>
          </a:p>
          <a:p>
            <a:pPr lvl="1">
              <a:defRPr/>
            </a:pPr>
            <a:r>
              <a:rPr lang="en-US" dirty="0">
                <a:solidFill>
                  <a:srgbClr val="C00000"/>
                </a:solidFill>
                <a:ea typeface="+mn-ea"/>
                <a:cs typeface="+mn-cs"/>
              </a:rPr>
              <a:t>Unions</a:t>
            </a:r>
            <a:r>
              <a:rPr lang="en-US" dirty="0">
                <a:ea typeface="+mn-ea"/>
                <a:cs typeface="+mn-cs"/>
              </a:rPr>
              <a:t> take </a:t>
            </a:r>
            <a:r>
              <a:rPr lang="en-US" dirty="0">
                <a:solidFill>
                  <a:schemeClr val="accent6"/>
                </a:solidFill>
                <a:ea typeface="+mn-ea"/>
                <a:cs typeface="+mn-cs"/>
              </a:rPr>
              <a:t>O(1)</a:t>
            </a:r>
            <a:r>
              <a:rPr lang="en-US" dirty="0">
                <a:ea typeface="+mn-ea"/>
                <a:cs typeface="+mn-cs"/>
              </a:rPr>
              <a:t> worst case time, </a:t>
            </a:r>
            <a:r>
              <a:rPr lang="en-US" dirty="0">
                <a:solidFill>
                  <a:srgbClr val="C00000"/>
                </a:solidFill>
                <a:ea typeface="+mn-ea"/>
                <a:cs typeface="+mn-cs"/>
              </a:rPr>
              <a:t>Finds</a:t>
            </a:r>
            <a:r>
              <a:rPr lang="en-US" dirty="0">
                <a:ea typeface="+mn-ea"/>
                <a:cs typeface="+mn-cs"/>
              </a:rPr>
              <a:t> can take </a:t>
            </a:r>
            <a:r>
              <a:rPr lang="en-US" dirty="0">
                <a:solidFill>
                  <a:schemeClr val="accent6"/>
                </a:solidFill>
                <a:ea typeface="+mn-ea"/>
                <a:cs typeface="+mn-cs"/>
              </a:rPr>
              <a:t>O(N)</a:t>
            </a:r>
          </a:p>
          <a:p>
            <a:pPr lvl="1">
              <a:defRPr/>
            </a:pPr>
            <a:r>
              <a:rPr lang="en-US" dirty="0">
                <a:solidFill>
                  <a:srgbClr val="C00000"/>
                </a:solidFill>
                <a:ea typeface="+mn-ea"/>
                <a:cs typeface="+mn-cs"/>
              </a:rPr>
              <a:t>Union-by-Size (or by-Height) </a:t>
            </a:r>
            <a:r>
              <a:rPr lang="en-US" dirty="0">
                <a:ea typeface="+mn-ea"/>
                <a:cs typeface="+mn-cs"/>
              </a:rPr>
              <a:t>reduces worst case time for </a:t>
            </a:r>
            <a:r>
              <a:rPr lang="en-US" dirty="0">
                <a:solidFill>
                  <a:srgbClr val="C00000"/>
                </a:solidFill>
                <a:ea typeface="+mn-ea"/>
                <a:cs typeface="+mn-cs"/>
              </a:rPr>
              <a:t>Find</a:t>
            </a:r>
            <a:r>
              <a:rPr lang="en-US" dirty="0">
                <a:ea typeface="+mn-ea"/>
                <a:cs typeface="+mn-cs"/>
              </a:rPr>
              <a:t> to </a:t>
            </a:r>
            <a:r>
              <a:rPr lang="en-US" dirty="0">
                <a:solidFill>
                  <a:schemeClr val="accent6"/>
                </a:solidFill>
                <a:ea typeface="+mn-ea"/>
                <a:cs typeface="+mn-cs"/>
              </a:rPr>
              <a:t>O(log N)</a:t>
            </a:r>
          </a:p>
          <a:p>
            <a:pPr lvl="1">
              <a:defRPr/>
            </a:pPr>
            <a:r>
              <a:rPr lang="en-US" dirty="0">
                <a:ea typeface="+mn-ea"/>
                <a:cs typeface="+mn-cs"/>
              </a:rPr>
              <a:t>If we use both </a:t>
            </a:r>
            <a:r>
              <a:rPr lang="en-US" dirty="0">
                <a:solidFill>
                  <a:srgbClr val="C00000"/>
                </a:solidFill>
                <a:ea typeface="+mn-ea"/>
                <a:cs typeface="+mn-cs"/>
              </a:rPr>
              <a:t>Union-by-Size/Height &amp; Path Compression</a:t>
            </a:r>
          </a:p>
          <a:p>
            <a:pPr lvl="2">
              <a:defRPr/>
            </a:pPr>
            <a:r>
              <a:rPr lang="en-US" dirty="0">
                <a:solidFill>
                  <a:schemeClr val="tx1"/>
                </a:solidFill>
                <a:ea typeface="+mn-ea"/>
                <a:cs typeface="+mn-cs"/>
              </a:rPr>
              <a:t> </a:t>
            </a:r>
            <a:r>
              <a:rPr lang="en-US" sz="2400" dirty="0" smtClean="0">
                <a:solidFill>
                  <a:schemeClr val="tx1"/>
                </a:solidFill>
                <a:ea typeface="+mn-ea"/>
                <a:cs typeface="+mn-cs"/>
              </a:rPr>
              <a:t>Any sequence of M </a:t>
            </a:r>
            <a:r>
              <a:rPr lang="en-US" sz="2400" dirty="0" smtClean="0">
                <a:solidFill>
                  <a:srgbClr val="C00000"/>
                </a:solidFill>
                <a:ea typeface="+mn-ea"/>
                <a:cs typeface="+mn-cs"/>
              </a:rPr>
              <a:t>Union/Find</a:t>
            </a:r>
            <a:r>
              <a:rPr lang="en-US" sz="2400" dirty="0" smtClean="0">
                <a:solidFill>
                  <a:schemeClr val="tx1"/>
                </a:solidFill>
                <a:ea typeface="+mn-ea"/>
                <a:cs typeface="+mn-cs"/>
              </a:rPr>
              <a:t> operations results in </a:t>
            </a:r>
            <a:r>
              <a:rPr lang="en-US" sz="2400" dirty="0" smtClean="0">
                <a:solidFill>
                  <a:schemeClr val="accent6"/>
                </a:solidFill>
                <a:ea typeface="+mn-ea"/>
                <a:cs typeface="+mn-cs"/>
              </a:rPr>
              <a:t>O(1) </a:t>
            </a:r>
            <a:r>
              <a:rPr lang="en-US" sz="2400" dirty="0" smtClean="0">
                <a:solidFill>
                  <a:schemeClr val="tx1"/>
                </a:solidFill>
                <a:ea typeface="+mn-ea"/>
                <a:cs typeface="+mn-cs"/>
              </a:rPr>
              <a:t>amortized time per operation (</a:t>
            </a:r>
            <a:r>
              <a:rPr lang="en-US" sz="2400" dirty="0" smtClean="0">
                <a:solidFill>
                  <a:srgbClr val="00B050"/>
                </a:solidFill>
                <a:ea typeface="+mn-ea"/>
                <a:cs typeface="+mn-cs"/>
              </a:rPr>
              <a:t>for all practical purposes</a:t>
            </a:r>
            <a:r>
              <a:rPr lang="en-US" sz="2400" dirty="0" smtClean="0">
                <a:solidFill>
                  <a:schemeClr val="tx1"/>
                </a:solidFill>
                <a:ea typeface="+mn-ea"/>
                <a:cs typeface="+mn-cs"/>
              </a:rPr>
              <a:t>)</a:t>
            </a:r>
            <a:endParaRPr lang="en-US" sz="1800" dirty="0">
              <a:solidFill>
                <a:srgbClr val="C00000"/>
              </a:solidFill>
              <a:ea typeface="+mn-ea"/>
              <a:cs typeface="+mn-cs"/>
            </a:endParaRPr>
          </a:p>
        </p:txBody>
      </p:sp>
    </p:spTree>
    <p:extLst>
      <p:ext uri="{BB962C8B-B14F-4D97-AF65-F5344CB8AC3E}">
        <p14:creationId xmlns:p14="http://schemas.microsoft.com/office/powerpoint/2010/main" val="325346176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862138" y="236538"/>
            <a:ext cx="8191500" cy="627062"/>
          </a:xfrm>
        </p:spPr>
        <p:txBody>
          <a:bodyPr/>
          <a:lstStyle/>
          <a:p>
            <a:r>
              <a:rPr lang="en-US" altLang="en-US" sz="3600" dirty="0"/>
              <a:t>Applications of Disjoint Set ADT</a:t>
            </a:r>
          </a:p>
        </p:txBody>
      </p:sp>
      <p:sp>
        <p:nvSpPr>
          <p:cNvPr id="234499" name="Rectangle 3"/>
          <p:cNvSpPr>
            <a:spLocks noGrp="1" noChangeArrowheads="1"/>
          </p:cNvSpPr>
          <p:nvPr>
            <p:ph type="body" idx="1"/>
          </p:nvPr>
        </p:nvSpPr>
        <p:spPr>
          <a:xfrm>
            <a:off x="534838" y="1086928"/>
            <a:ext cx="11283351" cy="5467860"/>
          </a:xfrm>
        </p:spPr>
        <p:txBody>
          <a:bodyPr/>
          <a:lstStyle/>
          <a:p>
            <a:pPr>
              <a:defRPr/>
            </a:pPr>
            <a:r>
              <a:rPr lang="en-US" dirty="0" smtClean="0">
                <a:solidFill>
                  <a:srgbClr val="C00000"/>
                </a:solidFill>
              </a:rPr>
              <a:t>Disjoint sets can be used to represent:</a:t>
            </a:r>
          </a:p>
          <a:p>
            <a:pPr lvl="1">
              <a:defRPr/>
            </a:pPr>
            <a:r>
              <a:rPr lang="en-US" dirty="0" smtClean="0">
                <a:solidFill>
                  <a:schemeClr val="accent6"/>
                </a:solidFill>
                <a:ea typeface="+mn-ea"/>
                <a:cs typeface="+mn-cs"/>
              </a:rPr>
              <a:t>Cities on a map (disjoint sets of connected cities)</a:t>
            </a:r>
          </a:p>
          <a:p>
            <a:pPr lvl="1">
              <a:defRPr/>
            </a:pPr>
            <a:r>
              <a:rPr lang="en-US" dirty="0" smtClean="0">
                <a:ea typeface="+mn-ea"/>
                <a:cs typeface="+mn-cs"/>
              </a:rPr>
              <a:t> Electrical components on chip</a:t>
            </a:r>
          </a:p>
          <a:p>
            <a:pPr lvl="1">
              <a:defRPr/>
            </a:pPr>
            <a:r>
              <a:rPr lang="en-US" dirty="0" smtClean="0">
                <a:solidFill>
                  <a:schemeClr val="accent6"/>
                </a:solidFill>
                <a:ea typeface="+mn-ea"/>
                <a:cs typeface="+mn-cs"/>
              </a:rPr>
              <a:t>Computers connected in a network</a:t>
            </a:r>
          </a:p>
          <a:p>
            <a:pPr lvl="1">
              <a:defRPr/>
            </a:pPr>
            <a:r>
              <a:rPr lang="en-US" dirty="0" smtClean="0">
                <a:ea typeface="+mn-ea"/>
                <a:cs typeface="+mn-cs"/>
              </a:rPr>
              <a:t>Groups of people related to each other by blood</a:t>
            </a:r>
          </a:p>
          <a:p>
            <a:pPr lvl="1">
              <a:defRPr/>
            </a:pPr>
            <a:r>
              <a:rPr lang="en-US" dirty="0" smtClean="0">
                <a:solidFill>
                  <a:schemeClr val="accent6"/>
                </a:solidFill>
                <a:ea typeface="+mn-ea"/>
                <a:cs typeface="+mn-cs"/>
              </a:rPr>
              <a:t>Textbook example: Maze generation using Union/Find:</a:t>
            </a:r>
          </a:p>
          <a:p>
            <a:pPr lvl="2">
              <a:defRPr/>
            </a:pPr>
            <a:r>
              <a:rPr lang="en-US" dirty="0" smtClean="0">
                <a:solidFill>
                  <a:schemeClr val="tx1"/>
                </a:solidFill>
                <a:ea typeface="+mn-ea"/>
                <a:cs typeface="+mn-cs"/>
              </a:rPr>
              <a:t>Start with walls everywhere and each cell in a set by itself</a:t>
            </a:r>
          </a:p>
          <a:p>
            <a:pPr lvl="2">
              <a:defRPr/>
            </a:pPr>
            <a:r>
              <a:rPr lang="en-US" dirty="0" smtClean="0">
                <a:solidFill>
                  <a:schemeClr val="tx1"/>
                </a:solidFill>
                <a:ea typeface="+mn-ea"/>
                <a:cs typeface="+mn-cs"/>
              </a:rPr>
              <a:t>Knock down walls randomly and Union cells that become connected</a:t>
            </a:r>
          </a:p>
          <a:p>
            <a:pPr lvl="2">
              <a:defRPr/>
            </a:pPr>
            <a:r>
              <a:rPr lang="en-US" dirty="0" smtClean="0">
                <a:solidFill>
                  <a:schemeClr val="tx1"/>
                </a:solidFill>
                <a:ea typeface="+mn-ea"/>
                <a:cs typeface="+mn-cs"/>
              </a:rPr>
              <a:t>Use Find to find out if two cells are already connected</a:t>
            </a:r>
          </a:p>
          <a:p>
            <a:pPr lvl="2">
              <a:defRPr/>
            </a:pPr>
            <a:r>
              <a:rPr lang="en-US" dirty="0" smtClean="0">
                <a:solidFill>
                  <a:schemeClr val="tx1"/>
                </a:solidFill>
                <a:ea typeface="+mn-ea"/>
                <a:cs typeface="+mn-cs"/>
              </a:rPr>
              <a:t>Terminate when starting and ending cell are in same set i.e. connected (or when all cells are in same set)</a:t>
            </a:r>
            <a:endParaRPr lang="en-US" sz="1400" dirty="0">
              <a:solidFill>
                <a:srgbClr val="C00000"/>
              </a:solidFill>
              <a:ea typeface="+mn-ea"/>
              <a:cs typeface="+mn-cs"/>
            </a:endParaRPr>
          </a:p>
        </p:txBody>
      </p:sp>
    </p:spTree>
    <p:extLst>
      <p:ext uri="{BB962C8B-B14F-4D97-AF65-F5344CB8AC3E}">
        <p14:creationId xmlns:p14="http://schemas.microsoft.com/office/powerpoint/2010/main" val="114351435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32914" y="141290"/>
            <a:ext cx="11619780" cy="1126794"/>
          </a:xfrm>
        </p:spPr>
        <p:txBody>
          <a:bodyPr/>
          <a:lstStyle/>
          <a:p>
            <a:r>
              <a:rPr lang="en-US" altLang="en-US" sz="3600" dirty="0" smtClean="0"/>
              <a:t>Disjoint Set ADT Declaration &amp; Operations</a:t>
            </a:r>
          </a:p>
        </p:txBody>
      </p:sp>
      <p:sp>
        <p:nvSpPr>
          <p:cNvPr id="8196" name="Rectangle 3"/>
          <p:cNvSpPr>
            <a:spLocks noChangeArrowheads="1"/>
          </p:cNvSpPr>
          <p:nvPr/>
        </p:nvSpPr>
        <p:spPr bwMode="auto">
          <a:xfrm>
            <a:off x="3971925" y="1912939"/>
            <a:ext cx="5600700" cy="3481387"/>
          </a:xfrm>
          <a:prstGeom prst="rect">
            <a:avLst/>
          </a:prstGeom>
          <a:solidFill>
            <a:schemeClr val="bg2">
              <a:lumMod val="20000"/>
              <a:lumOff val="80000"/>
            </a:schemeClr>
          </a:solidFill>
          <a:ln w="38100">
            <a:solidFill>
              <a:schemeClr val="tx1"/>
            </a:solidFill>
            <a:miter lim="800000"/>
            <a:headEnd/>
            <a:tailEnd/>
          </a:ln>
        </p:spPr>
        <p:txBody>
          <a:bodyPr/>
          <a:lstStyle/>
          <a:p>
            <a:pPr marL="533400" indent="-533400">
              <a:defRPr/>
            </a:pPr>
            <a:r>
              <a:rPr lang="en-US" b="1" dirty="0">
                <a:solidFill>
                  <a:schemeClr val="accent6"/>
                </a:solidFill>
                <a:latin typeface="Courier New" pitchFamily="49" charset="0"/>
                <a:cs typeface="Courier New" pitchFamily="49" charset="0"/>
              </a:rPr>
              <a:t>class</a:t>
            </a:r>
            <a:r>
              <a:rPr lang="en-US" b="1" dirty="0">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DisjointSet</a:t>
            </a:r>
            <a:r>
              <a:rPr lang="en-US" b="1" dirty="0">
                <a:solidFill>
                  <a:srgbClr val="C00000"/>
                </a:solidFill>
                <a:latin typeface="Courier New" pitchFamily="49" charset="0"/>
                <a:cs typeface="Courier New" pitchFamily="49" charset="0"/>
              </a:rPr>
              <a:t> </a:t>
            </a:r>
            <a:r>
              <a:rPr lang="en-US" b="1" dirty="0">
                <a:latin typeface="Courier New" pitchFamily="49" charset="0"/>
                <a:cs typeface="Courier New" pitchFamily="49" charset="0"/>
              </a:rPr>
              <a:t>{</a:t>
            </a:r>
          </a:p>
          <a:p>
            <a:pPr marL="533400" indent="-533400">
              <a:defRPr/>
            </a:pPr>
            <a:r>
              <a:rPr lang="en-US" b="1" dirty="0">
                <a:latin typeface="Courier New" pitchFamily="49" charset="0"/>
                <a:cs typeface="Courier New" pitchFamily="49" charset="0"/>
              </a:rPr>
              <a:t>  private:</a:t>
            </a:r>
          </a:p>
          <a:p>
            <a:pPr marL="533400" indent="-533400">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up</a:t>
            </a:r>
            <a:r>
              <a:rPr lang="en-US" b="1" dirty="0">
                <a:latin typeface="Courier New" pitchFamily="49" charset="0"/>
                <a:cs typeface="Courier New" pitchFamily="49" charset="0"/>
              </a:rPr>
              <a:t>; </a:t>
            </a:r>
            <a:r>
              <a:rPr lang="en-US" b="1" dirty="0">
                <a:solidFill>
                  <a:schemeClr val="accent6"/>
                </a:solidFill>
                <a:latin typeface="Courier New" pitchFamily="49" charset="0"/>
                <a:cs typeface="Courier New" pitchFamily="49" charset="0"/>
              </a:rPr>
              <a:t>// Up links array</a:t>
            </a:r>
          </a:p>
          <a:p>
            <a:pPr marL="533400" indent="-533400">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N;   </a:t>
            </a:r>
            <a:r>
              <a:rPr lang="en-US" b="1" dirty="0">
                <a:solidFill>
                  <a:schemeClr val="accent6"/>
                </a:solidFill>
                <a:latin typeface="Courier New" pitchFamily="49" charset="0"/>
                <a:cs typeface="Courier New" pitchFamily="49" charset="0"/>
              </a:rPr>
              <a:t>// Number of sets</a:t>
            </a:r>
          </a:p>
          <a:p>
            <a:pPr marL="533400" indent="-533400">
              <a:defRPr/>
            </a:pPr>
            <a:endParaRPr lang="en-US" b="1" dirty="0">
              <a:latin typeface="Courier New" pitchFamily="49" charset="0"/>
              <a:cs typeface="Courier New" pitchFamily="49" charset="0"/>
            </a:endParaRPr>
          </a:p>
          <a:p>
            <a:pPr marL="533400" indent="-533400">
              <a:defRPr/>
            </a:pPr>
            <a:r>
              <a:rPr lang="en-US" b="1" dirty="0">
                <a:latin typeface="Courier New" pitchFamily="49" charset="0"/>
                <a:cs typeface="Courier New" pitchFamily="49" charset="0"/>
              </a:rPr>
              <a:t>public:</a:t>
            </a:r>
          </a:p>
          <a:p>
            <a:pPr marL="533400" indent="-533400">
              <a:defRPr/>
            </a:pPr>
            <a:r>
              <a:rPr lang="en-US" b="1" dirty="0">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DisjointSet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n); </a:t>
            </a:r>
            <a:r>
              <a:rPr lang="en-US" b="1" dirty="0">
                <a:solidFill>
                  <a:schemeClr val="accent6"/>
                </a:solidFill>
                <a:latin typeface="Courier New" pitchFamily="49" charset="0"/>
                <a:cs typeface="Courier New" pitchFamily="49" charset="0"/>
              </a:rPr>
              <a:t>// Creates N sets</a:t>
            </a:r>
          </a:p>
          <a:p>
            <a:pPr marL="533400" indent="-533400">
              <a:defRPr/>
            </a:pPr>
            <a:r>
              <a:rPr lang="en-US" b="1" dirty="0">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DisjointSet</a:t>
            </a:r>
            <a:r>
              <a:rPr lang="en-US" b="1" dirty="0">
                <a:latin typeface="Courier New" pitchFamily="49" charset="0"/>
                <a:cs typeface="Courier New" pitchFamily="49" charset="0"/>
              </a:rPr>
              <a:t>(){delete up;}</a:t>
            </a:r>
          </a:p>
          <a:p>
            <a:pPr marL="533400" indent="-533400">
              <a:defRPr/>
            </a:pPr>
            <a:endParaRPr lang="en-US" b="1" dirty="0">
              <a:latin typeface="Courier New" pitchFamily="49" charset="0"/>
              <a:cs typeface="Courier New" pitchFamily="49" charset="0"/>
            </a:endParaRPr>
          </a:p>
          <a:p>
            <a:pPr marL="533400" indent="-533400">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Find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a:t>
            </a:r>
          </a:p>
          <a:p>
            <a:pPr marL="533400" indent="-533400">
              <a:defRPr/>
            </a:pPr>
            <a:r>
              <a:rPr lang="en-US" b="1" dirty="0">
                <a:latin typeface="Courier New" pitchFamily="49" charset="0"/>
                <a:cs typeface="Courier New" pitchFamily="49" charset="0"/>
              </a:rPr>
              <a:t>  void </a:t>
            </a:r>
            <a:r>
              <a:rPr lang="en-US" b="1" dirty="0">
                <a:solidFill>
                  <a:srgbClr val="C00000"/>
                </a:solidFill>
                <a:latin typeface="Courier New" pitchFamily="49" charset="0"/>
                <a:cs typeface="Courier New" pitchFamily="49" charset="0"/>
              </a:rPr>
              <a:t>Union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a:t>
            </a:r>
          </a:p>
          <a:p>
            <a:pPr marL="533400" indent="-533400">
              <a:defRPr/>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189188197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998664" y="141289"/>
            <a:ext cx="8218487" cy="803275"/>
          </a:xfrm>
        </p:spPr>
        <p:txBody>
          <a:bodyPr/>
          <a:lstStyle/>
          <a:p>
            <a:r>
              <a:rPr lang="en-US" altLang="en-US" sz="3600" dirty="0" smtClean="0"/>
              <a:t>Operations: </a:t>
            </a:r>
            <a:r>
              <a:rPr lang="en-US" altLang="en-US" sz="3600" dirty="0" err="1" smtClean="0"/>
              <a:t>DisjointSet</a:t>
            </a:r>
            <a:r>
              <a:rPr lang="en-US" altLang="en-US" sz="3600" dirty="0" smtClean="0"/>
              <a:t>, Find</a:t>
            </a:r>
          </a:p>
        </p:txBody>
      </p:sp>
      <p:sp>
        <p:nvSpPr>
          <p:cNvPr id="8196" name="Rectangle 3"/>
          <p:cNvSpPr>
            <a:spLocks noChangeArrowheads="1"/>
          </p:cNvSpPr>
          <p:nvPr/>
        </p:nvSpPr>
        <p:spPr bwMode="auto">
          <a:xfrm>
            <a:off x="3452813" y="930276"/>
            <a:ext cx="4741862" cy="2373313"/>
          </a:xfrm>
          <a:prstGeom prst="rect">
            <a:avLst/>
          </a:prstGeom>
          <a:solidFill>
            <a:schemeClr val="bg2">
              <a:lumMod val="20000"/>
              <a:lumOff val="80000"/>
            </a:schemeClr>
          </a:solidFill>
          <a:ln w="38100">
            <a:solidFill>
              <a:schemeClr val="tx1"/>
            </a:solidFill>
            <a:miter lim="800000"/>
            <a:headEnd/>
            <a:tailEnd/>
          </a:ln>
        </p:spPr>
        <p:txBody>
          <a:bodyPr/>
          <a:lstStyle/>
          <a:p>
            <a:pPr marL="533400" indent="-533400">
              <a:defRPr/>
            </a:pPr>
            <a:r>
              <a:rPr lang="en-US" b="1" dirty="0">
                <a:solidFill>
                  <a:schemeClr val="accent6"/>
                </a:solidFill>
                <a:latin typeface="Courier New" pitchFamily="49" charset="0"/>
                <a:cs typeface="Courier New" pitchFamily="49" charset="0"/>
              </a:rPr>
              <a:t>/* Create N sets */</a:t>
            </a:r>
          </a:p>
          <a:p>
            <a:pPr marL="533400" indent="-533400">
              <a:defRPr/>
            </a:pPr>
            <a:r>
              <a:rPr lang="en-US" b="1" dirty="0" err="1">
                <a:solidFill>
                  <a:srgbClr val="C00000"/>
                </a:solidFill>
                <a:latin typeface="Courier New" pitchFamily="49" charset="0"/>
                <a:cs typeface="Courier New" pitchFamily="49" charset="0"/>
              </a:rPr>
              <a:t>DisjointSet</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DisjointSet</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int</a:t>
            </a:r>
            <a:r>
              <a:rPr lang="en-US" b="1" dirty="0">
                <a:solidFill>
                  <a:srgbClr val="C00000"/>
                </a:solidFill>
                <a:latin typeface="Courier New" pitchFamily="49" charset="0"/>
                <a:cs typeface="Courier New" pitchFamily="49" charset="0"/>
              </a:rPr>
              <a:t> n){</a:t>
            </a:r>
          </a:p>
          <a:p>
            <a:pPr marL="533400" indent="-533400">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533400" indent="-533400">
              <a:defRPr/>
            </a:pPr>
            <a:r>
              <a:rPr lang="en-US" b="1" dirty="0">
                <a:latin typeface="Courier New" pitchFamily="49" charset="0"/>
                <a:cs typeface="Courier New" pitchFamily="49" charset="0"/>
              </a:rPr>
              <a:t>   </a:t>
            </a:r>
          </a:p>
          <a:p>
            <a:pPr marL="533400" indent="-533400">
              <a:defRPr/>
            </a:pPr>
            <a:r>
              <a:rPr lang="en-US" b="1" dirty="0">
                <a:latin typeface="Courier New" pitchFamily="49" charset="0"/>
                <a:cs typeface="Courier New" pitchFamily="49" charset="0"/>
              </a:rPr>
              <a:t>  N = n;</a:t>
            </a:r>
          </a:p>
          <a:p>
            <a:pPr marL="533400" indent="-533400">
              <a:defRPr/>
            </a:pPr>
            <a:r>
              <a:rPr lang="en-US" b="1" dirty="0">
                <a:latin typeface="Courier New" pitchFamily="49" charset="0"/>
                <a:cs typeface="Courier New" pitchFamily="49" charset="0"/>
              </a:rPr>
              <a:t>  up = new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[N];</a:t>
            </a:r>
          </a:p>
          <a:p>
            <a:pPr marL="533400" indent="-533400">
              <a:defRPr/>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&lt;N;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up[</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-1;</a:t>
            </a:r>
          </a:p>
          <a:p>
            <a:pPr marL="533400" indent="-533400">
              <a:defRPr/>
            </a:pPr>
            <a:r>
              <a:rPr lang="en-US" b="1" dirty="0">
                <a:solidFill>
                  <a:srgbClr val="C00000"/>
                </a:solidFill>
                <a:latin typeface="Courier New" pitchFamily="49" charset="0"/>
                <a:cs typeface="Courier New" pitchFamily="49" charset="0"/>
              </a:rPr>
              <a:t>} //end-</a:t>
            </a:r>
            <a:r>
              <a:rPr lang="en-US" b="1" dirty="0" err="1">
                <a:solidFill>
                  <a:srgbClr val="C00000"/>
                </a:solidFill>
                <a:latin typeface="Courier New" pitchFamily="49" charset="0"/>
                <a:cs typeface="Courier New" pitchFamily="49" charset="0"/>
              </a:rPr>
              <a:t>DisjointSet</a:t>
            </a:r>
            <a:endParaRPr lang="en-US" b="1" dirty="0">
              <a:latin typeface="Courier New" pitchFamily="49" charset="0"/>
              <a:cs typeface="Courier New" pitchFamily="49" charset="0"/>
            </a:endParaRPr>
          </a:p>
        </p:txBody>
      </p:sp>
      <p:sp>
        <p:nvSpPr>
          <p:cNvPr id="5" name="Rectangle 5"/>
          <p:cNvSpPr>
            <a:spLocks noChangeArrowheads="1"/>
          </p:cNvSpPr>
          <p:nvPr/>
        </p:nvSpPr>
        <p:spPr bwMode="auto">
          <a:xfrm>
            <a:off x="3624263" y="3521076"/>
            <a:ext cx="4386262" cy="3128963"/>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solidFill>
                  <a:schemeClr val="accent6"/>
                </a:solidFill>
                <a:latin typeface="Courier New" pitchFamily="49" charset="0"/>
              </a:rPr>
              <a:t>/* Returns </a:t>
            </a:r>
            <a:r>
              <a:rPr lang="en-US" b="1" dirty="0" err="1">
                <a:solidFill>
                  <a:schemeClr val="accent6"/>
                </a:solidFill>
                <a:latin typeface="Courier New" pitchFamily="49" charset="0"/>
              </a:rPr>
              <a:t>setid</a:t>
            </a:r>
            <a:r>
              <a:rPr lang="en-US" b="1" dirty="0">
                <a:solidFill>
                  <a:schemeClr val="accent6"/>
                </a:solidFill>
                <a:latin typeface="Courier New" pitchFamily="49" charset="0"/>
              </a:rPr>
              <a:t> of “x” */</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a:t>
            </a:r>
            <a:r>
              <a:rPr lang="en-US" b="1" dirty="0" err="1">
                <a:solidFill>
                  <a:srgbClr val="CC3300"/>
                </a:solidFill>
                <a:latin typeface="Courier New" pitchFamily="49" charset="0"/>
              </a:rPr>
              <a:t>DisjointSet</a:t>
            </a:r>
            <a:r>
              <a:rPr lang="en-US" b="1" dirty="0">
                <a:solidFill>
                  <a:srgbClr val="CC3300"/>
                </a:solidFill>
                <a:latin typeface="Courier New" pitchFamily="49" charset="0"/>
              </a:rPr>
              <a:t>::Find(</a:t>
            </a:r>
            <a:r>
              <a:rPr lang="en-US" b="1" dirty="0" err="1">
                <a:solidFill>
                  <a:srgbClr val="CC3300"/>
                </a:solidFill>
                <a:latin typeface="Courier New" pitchFamily="49" charset="0"/>
              </a:rPr>
              <a:t>int</a:t>
            </a:r>
            <a:r>
              <a:rPr lang="en-US" b="1" dirty="0">
                <a:solidFill>
                  <a:srgbClr val="CC3300"/>
                </a:solidFill>
                <a:latin typeface="Courier New" pitchFamily="49" charset="0"/>
              </a:rPr>
              <a:t> x){</a:t>
            </a:r>
          </a:p>
          <a:p>
            <a:pPr eaLnBrk="1" hangingPunct="1">
              <a:defRPr/>
            </a:pPr>
            <a:r>
              <a:rPr lang="en-US" b="1" dirty="0">
                <a:latin typeface="Courier New" pitchFamily="49" charset="0"/>
              </a:rPr>
              <a:t>  if (up[x] &lt; 0)</a:t>
            </a:r>
          </a:p>
          <a:p>
            <a:pPr eaLnBrk="1" hangingPunct="1">
              <a:defRPr/>
            </a:pPr>
            <a:r>
              <a:rPr lang="en-US" b="1" dirty="0">
                <a:latin typeface="Courier New" pitchFamily="49" charset="0"/>
              </a:rPr>
              <a:t>    return x;</a:t>
            </a:r>
          </a:p>
          <a:p>
            <a:pPr eaLnBrk="1" hangingPunct="1">
              <a:defRPr/>
            </a:pPr>
            <a:endParaRPr lang="en-US" b="1" dirty="0">
              <a:latin typeface="Courier New" pitchFamily="49" charset="0"/>
            </a:endParaRPr>
          </a:p>
          <a:p>
            <a:pPr eaLnBrk="1" hangingPunct="1">
              <a:defRPr/>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root = </a:t>
            </a:r>
            <a:r>
              <a:rPr lang="en-US" b="1" dirty="0">
                <a:solidFill>
                  <a:srgbClr val="C00000"/>
                </a:solidFill>
                <a:latin typeface="Courier New" pitchFamily="49" charset="0"/>
              </a:rPr>
              <a:t>Find</a:t>
            </a:r>
            <a:r>
              <a:rPr lang="en-US" b="1" dirty="0">
                <a:latin typeface="Courier New" pitchFamily="49" charset="0"/>
              </a:rPr>
              <a:t>(up[x]);</a:t>
            </a:r>
          </a:p>
          <a:p>
            <a:pPr eaLnBrk="1" hangingPunct="1">
              <a:defRPr/>
            </a:pPr>
            <a:r>
              <a:rPr lang="en-US" b="1" dirty="0">
                <a:latin typeface="Courier New" pitchFamily="49" charset="0"/>
              </a:rPr>
              <a:t>  </a:t>
            </a:r>
            <a:r>
              <a:rPr lang="en-US" b="1" dirty="0">
                <a:solidFill>
                  <a:srgbClr val="FF0000"/>
                </a:solidFill>
                <a:latin typeface="Courier New" pitchFamily="49" charset="0"/>
              </a:rPr>
              <a:t>up[x] = root; </a:t>
            </a:r>
            <a:r>
              <a:rPr lang="en-US" b="1" dirty="0">
                <a:solidFill>
                  <a:schemeClr val="accent6"/>
                </a:solidFill>
                <a:latin typeface="Courier New" pitchFamily="49" charset="0"/>
              </a:rPr>
              <a:t>/* Point to</a:t>
            </a:r>
          </a:p>
          <a:p>
            <a:pPr eaLnBrk="1" hangingPunct="1">
              <a:defRPr/>
            </a:pPr>
            <a:r>
              <a:rPr lang="en-US" b="1" dirty="0">
                <a:latin typeface="Courier New" pitchFamily="49" charset="0"/>
              </a:rPr>
              <a:t>                  </a:t>
            </a:r>
            <a:r>
              <a:rPr lang="en-US" b="1" dirty="0">
                <a:solidFill>
                  <a:schemeClr val="accent6"/>
                </a:solidFill>
                <a:latin typeface="Courier New" pitchFamily="49" charset="0"/>
              </a:rPr>
              <a:t> the root */  </a:t>
            </a:r>
          </a:p>
          <a:p>
            <a:pPr eaLnBrk="1" hangingPunct="1">
              <a:defRPr/>
            </a:pPr>
            <a:r>
              <a:rPr lang="en-US" b="1" dirty="0">
                <a:latin typeface="Courier New" pitchFamily="49" charset="0"/>
              </a:rPr>
              <a:t>  return root;</a:t>
            </a:r>
          </a:p>
          <a:p>
            <a:pPr eaLnBrk="1" hangingPunct="1">
              <a:defRPr/>
            </a:pPr>
            <a:r>
              <a:rPr lang="en-US" b="1" dirty="0">
                <a:solidFill>
                  <a:srgbClr val="CC3300"/>
                </a:solidFill>
                <a:latin typeface="Courier New" pitchFamily="49" charset="0"/>
              </a:rPr>
              <a:t>} /* end-Find */</a:t>
            </a:r>
          </a:p>
        </p:txBody>
      </p:sp>
    </p:spTree>
    <p:extLst>
      <p:ext uri="{BB962C8B-B14F-4D97-AF65-F5344CB8AC3E}">
        <p14:creationId xmlns:p14="http://schemas.microsoft.com/office/powerpoint/2010/main" val="396907612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998664" y="141289"/>
            <a:ext cx="8218487" cy="803275"/>
          </a:xfrm>
        </p:spPr>
        <p:txBody>
          <a:bodyPr/>
          <a:lstStyle/>
          <a:p>
            <a:r>
              <a:rPr lang="en-US" altLang="en-US" sz="3600" smtClean="0"/>
              <a:t>Operations: Union (by size)</a:t>
            </a:r>
          </a:p>
        </p:txBody>
      </p:sp>
      <p:sp>
        <p:nvSpPr>
          <p:cNvPr id="6" name="Rectangle 5"/>
          <p:cNvSpPr>
            <a:spLocks noChangeArrowheads="1"/>
          </p:cNvSpPr>
          <p:nvPr/>
        </p:nvSpPr>
        <p:spPr bwMode="auto">
          <a:xfrm>
            <a:off x="3035301" y="1103313"/>
            <a:ext cx="6430963" cy="4906962"/>
          </a:xfrm>
          <a:prstGeom prst="rect">
            <a:avLst/>
          </a:prstGeom>
          <a:solidFill>
            <a:schemeClr val="bg2">
              <a:lumMod val="20000"/>
              <a:lumOff val="80000"/>
            </a:schemeClr>
          </a:solidFill>
          <a:ln w="38100">
            <a:solidFill>
              <a:schemeClr val="tx1"/>
            </a:solidFill>
            <a:miter lim="800000"/>
            <a:headEnd/>
            <a:tailEnd/>
          </a:ln>
        </p:spPr>
        <p:txBody>
          <a:bodyPr wrap="none" anchor="ctr"/>
          <a:lstStyle/>
          <a:p>
            <a:pPr eaLnBrk="1" hangingPunct="1">
              <a:defRPr/>
            </a:pPr>
            <a:r>
              <a:rPr lang="en-US" b="1" dirty="0">
                <a:solidFill>
                  <a:schemeClr val="accent6"/>
                </a:solidFill>
                <a:latin typeface="Courier New" pitchFamily="49" charset="0"/>
              </a:rPr>
              <a:t>/* Joins two sets. Assumes x &amp; y are roots */</a:t>
            </a:r>
          </a:p>
          <a:p>
            <a:pPr eaLnBrk="1" hangingPunct="1">
              <a:defRPr/>
            </a:pPr>
            <a:r>
              <a:rPr lang="en-US" b="1" dirty="0" err="1">
                <a:solidFill>
                  <a:srgbClr val="CC3300"/>
                </a:solidFill>
                <a:latin typeface="Courier New" pitchFamily="49" charset="0"/>
              </a:rPr>
              <a:t>int</a:t>
            </a:r>
            <a:r>
              <a:rPr lang="en-US" b="1" dirty="0">
                <a:solidFill>
                  <a:srgbClr val="CC3300"/>
                </a:solidFill>
                <a:latin typeface="Courier New" pitchFamily="49" charset="0"/>
              </a:rPr>
              <a:t> </a:t>
            </a:r>
            <a:r>
              <a:rPr lang="en-US" b="1" dirty="0" err="1">
                <a:solidFill>
                  <a:srgbClr val="CC3300"/>
                </a:solidFill>
                <a:latin typeface="Courier New" pitchFamily="49" charset="0"/>
              </a:rPr>
              <a:t>DisjointSet</a:t>
            </a:r>
            <a:r>
              <a:rPr lang="en-US" b="1" dirty="0">
                <a:solidFill>
                  <a:srgbClr val="CC3300"/>
                </a:solidFill>
                <a:latin typeface="Courier New" pitchFamily="49" charset="0"/>
              </a:rPr>
              <a:t>::Union(</a:t>
            </a:r>
            <a:r>
              <a:rPr lang="en-US" b="1" dirty="0" err="1">
                <a:solidFill>
                  <a:srgbClr val="CC3300"/>
                </a:solidFill>
                <a:latin typeface="Courier New" pitchFamily="49" charset="0"/>
              </a:rPr>
              <a:t>int</a:t>
            </a:r>
            <a:r>
              <a:rPr lang="en-US" b="1" dirty="0">
                <a:solidFill>
                  <a:srgbClr val="CC3300"/>
                </a:solidFill>
                <a:latin typeface="Courier New" pitchFamily="49" charset="0"/>
              </a:rPr>
              <a:t> x, </a:t>
            </a:r>
            <a:r>
              <a:rPr lang="en-US" b="1" dirty="0" err="1">
                <a:solidFill>
                  <a:srgbClr val="CC3300"/>
                </a:solidFill>
                <a:latin typeface="Courier New" pitchFamily="49" charset="0"/>
              </a:rPr>
              <a:t>int</a:t>
            </a:r>
            <a:r>
              <a:rPr lang="en-US" b="1" dirty="0">
                <a:solidFill>
                  <a:srgbClr val="CC3300"/>
                </a:solidFill>
                <a:latin typeface="Courier New" pitchFamily="49" charset="0"/>
              </a:rPr>
              <a:t> y){</a:t>
            </a:r>
          </a:p>
          <a:p>
            <a:pPr eaLnBrk="1" hangingPunct="1">
              <a:defRPr/>
            </a:pPr>
            <a:r>
              <a:rPr lang="en-US" b="1" dirty="0">
                <a:latin typeface="Courier New" pitchFamily="49" charset="0"/>
              </a:rPr>
              <a:t>  assert(up[x] &lt; 0);</a:t>
            </a:r>
          </a:p>
          <a:p>
            <a:pPr eaLnBrk="1" hangingPunct="1">
              <a:defRPr/>
            </a:pPr>
            <a:r>
              <a:rPr lang="en-US" b="1" dirty="0">
                <a:latin typeface="Courier New" pitchFamily="49" charset="0"/>
              </a:rPr>
              <a:t>  assert(up[y] &lt; 0);</a:t>
            </a:r>
          </a:p>
          <a:p>
            <a:pPr eaLnBrk="1" hangingPunct="1">
              <a:defRPr/>
            </a:pPr>
            <a:endParaRPr lang="en-US" b="1" dirty="0">
              <a:latin typeface="Courier New" pitchFamily="49" charset="0"/>
            </a:endParaRPr>
          </a:p>
          <a:p>
            <a:pPr eaLnBrk="1" hangingPunct="1">
              <a:defRPr/>
            </a:pPr>
            <a:r>
              <a:rPr lang="en-US" b="1" dirty="0">
                <a:latin typeface="Courier New" pitchFamily="49" charset="0"/>
              </a:rPr>
              <a:t>  if (up[x] &lt; up[y]){</a:t>
            </a:r>
          </a:p>
          <a:p>
            <a:pPr eaLnBrk="1" hangingPunct="1">
              <a:defRPr/>
            </a:pPr>
            <a:r>
              <a:rPr lang="en-US" b="1" dirty="0">
                <a:latin typeface="Courier New" pitchFamily="49" charset="0"/>
              </a:rPr>
              <a:t>    </a:t>
            </a:r>
            <a:r>
              <a:rPr lang="en-US" b="1" dirty="0">
                <a:solidFill>
                  <a:schemeClr val="accent6"/>
                </a:solidFill>
                <a:latin typeface="Courier New" pitchFamily="49" charset="0"/>
              </a:rPr>
              <a:t>// x is bigger. Join y to x</a:t>
            </a:r>
          </a:p>
          <a:p>
            <a:pPr eaLnBrk="1" hangingPunct="1">
              <a:defRPr/>
            </a:pPr>
            <a:r>
              <a:rPr lang="en-US" b="1" dirty="0">
                <a:latin typeface="Courier New" pitchFamily="49" charset="0"/>
              </a:rPr>
              <a:t>    up[x] += up[y];</a:t>
            </a:r>
          </a:p>
          <a:p>
            <a:pPr eaLnBrk="1" hangingPunct="1">
              <a:defRPr/>
            </a:pPr>
            <a:r>
              <a:rPr lang="en-US" b="1" dirty="0">
                <a:latin typeface="Courier New" pitchFamily="49" charset="0"/>
              </a:rPr>
              <a:t>    up[y] = x; </a:t>
            </a:r>
          </a:p>
          <a:p>
            <a:pPr eaLnBrk="1" hangingPunct="1">
              <a:defRPr/>
            </a:pPr>
            <a:endParaRPr lang="en-US" b="1" dirty="0">
              <a:latin typeface="Courier New" pitchFamily="49" charset="0"/>
            </a:endParaRPr>
          </a:p>
          <a:p>
            <a:pPr eaLnBrk="1" hangingPunct="1">
              <a:defRPr/>
            </a:pPr>
            <a:r>
              <a:rPr lang="en-US" b="1" dirty="0">
                <a:latin typeface="Courier New" pitchFamily="49" charset="0"/>
              </a:rPr>
              <a:t>  } else {</a:t>
            </a:r>
          </a:p>
          <a:p>
            <a:pPr eaLnBrk="1" hangingPunct="1">
              <a:defRPr/>
            </a:pPr>
            <a:r>
              <a:rPr lang="en-US" b="1" dirty="0">
                <a:latin typeface="Courier New" pitchFamily="49" charset="0"/>
              </a:rPr>
              <a:t>    </a:t>
            </a:r>
            <a:r>
              <a:rPr lang="en-US" b="1" dirty="0">
                <a:solidFill>
                  <a:schemeClr val="accent6"/>
                </a:solidFill>
                <a:latin typeface="Courier New" pitchFamily="49" charset="0"/>
              </a:rPr>
              <a:t>// y is bigger. Join x to y</a:t>
            </a:r>
          </a:p>
          <a:p>
            <a:pPr eaLnBrk="1" hangingPunct="1">
              <a:defRPr/>
            </a:pPr>
            <a:r>
              <a:rPr lang="en-US" b="1" dirty="0">
                <a:latin typeface="Courier New" pitchFamily="49" charset="0"/>
              </a:rPr>
              <a:t>    up[y] += up[x];</a:t>
            </a:r>
          </a:p>
          <a:p>
            <a:pPr eaLnBrk="1" hangingPunct="1">
              <a:defRPr/>
            </a:pPr>
            <a:r>
              <a:rPr lang="en-US" b="1" dirty="0">
                <a:latin typeface="Courier New" pitchFamily="49" charset="0"/>
              </a:rPr>
              <a:t>    up[x] = y;</a:t>
            </a:r>
          </a:p>
          <a:p>
            <a:pPr eaLnBrk="1" hangingPunct="1">
              <a:defRPr/>
            </a:pPr>
            <a:r>
              <a:rPr lang="en-US" b="1" dirty="0">
                <a:latin typeface="Courier New" pitchFamily="49" charset="0"/>
              </a:rPr>
              <a:t>  } </a:t>
            </a:r>
            <a:r>
              <a:rPr lang="en-US" b="1" dirty="0">
                <a:solidFill>
                  <a:schemeClr val="accent6"/>
                </a:solidFill>
                <a:latin typeface="Courier New" pitchFamily="49" charset="0"/>
              </a:rPr>
              <a:t>/* end-else */</a:t>
            </a:r>
          </a:p>
          <a:p>
            <a:pPr eaLnBrk="1" hangingPunct="1">
              <a:defRPr/>
            </a:pPr>
            <a:endParaRPr lang="en-US" b="1" dirty="0">
              <a:latin typeface="Courier New" pitchFamily="49" charset="0"/>
            </a:endParaRPr>
          </a:p>
          <a:p>
            <a:pPr eaLnBrk="1" hangingPunct="1">
              <a:defRPr/>
            </a:pPr>
            <a:r>
              <a:rPr lang="en-US" b="1" dirty="0">
                <a:solidFill>
                  <a:srgbClr val="CC3300"/>
                </a:solidFill>
                <a:latin typeface="Courier New" pitchFamily="49" charset="0"/>
              </a:rPr>
              <a:t>} /* end-Union */</a:t>
            </a:r>
          </a:p>
        </p:txBody>
      </p:sp>
    </p:spTree>
    <p:extLst>
      <p:ext uri="{BB962C8B-B14F-4D97-AF65-F5344CB8AC3E}">
        <p14:creationId xmlns:p14="http://schemas.microsoft.com/office/powerpoint/2010/main" val="414613691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547. Number of Provinces</a:t>
            </a:r>
            <a:endParaRPr lang="en-US" altLang="en-US" sz="3600" dirty="0" smtClean="0"/>
          </a:p>
        </p:txBody>
      </p:sp>
      <p:sp>
        <p:nvSpPr>
          <p:cNvPr id="6148" name="Rectangle 3"/>
          <p:cNvSpPr>
            <a:spLocks noGrp="1" noChangeArrowheads="1"/>
          </p:cNvSpPr>
          <p:nvPr>
            <p:ph type="body" idx="1"/>
          </p:nvPr>
        </p:nvSpPr>
        <p:spPr>
          <a:xfrm>
            <a:off x="405443" y="839788"/>
            <a:ext cx="11404120" cy="2878197"/>
          </a:xfrm>
        </p:spPr>
        <p:txBody>
          <a:bodyPr/>
          <a:lstStyle/>
          <a:p>
            <a:pPr>
              <a:defRPr/>
            </a:pPr>
            <a:r>
              <a:rPr lang="en-US" sz="2400" dirty="0"/>
              <a:t>There are n cities. Some of them are connected, while some are not. If city a is connected directly with city b, and city b is connected directly with city c, then city a is connected indirectly with city c.</a:t>
            </a:r>
          </a:p>
          <a:p>
            <a:pPr lvl="1">
              <a:defRPr/>
            </a:pPr>
            <a:r>
              <a:rPr lang="en-US" sz="2000" dirty="0" smtClean="0"/>
              <a:t>A </a:t>
            </a:r>
            <a:r>
              <a:rPr lang="en-US" sz="2000" dirty="0"/>
              <a:t>province is a group of directly or indirectly connected cities and no other cities outside of the group.</a:t>
            </a:r>
          </a:p>
          <a:p>
            <a:pPr lvl="1">
              <a:defRPr/>
            </a:pPr>
            <a:r>
              <a:rPr lang="en-US" sz="2000" dirty="0" smtClean="0"/>
              <a:t>You </a:t>
            </a:r>
            <a:r>
              <a:rPr lang="en-US" sz="2000" dirty="0"/>
              <a:t>are given an n x n matrix </a:t>
            </a:r>
            <a:r>
              <a:rPr lang="en-US" sz="2000" dirty="0" err="1"/>
              <a:t>isConnected</a:t>
            </a:r>
            <a:r>
              <a:rPr lang="en-US" sz="2000" dirty="0"/>
              <a:t> where </a:t>
            </a:r>
            <a:r>
              <a:rPr lang="en-US" sz="2000" dirty="0" err="1"/>
              <a:t>isConnected</a:t>
            </a:r>
            <a:r>
              <a:rPr lang="en-US" sz="2000" dirty="0"/>
              <a:t>[</a:t>
            </a:r>
            <a:r>
              <a:rPr lang="en-US" sz="2000" dirty="0" err="1"/>
              <a:t>i</a:t>
            </a:r>
            <a:r>
              <a:rPr lang="en-US" sz="2000" dirty="0"/>
              <a:t>][j] = 1 if the </a:t>
            </a:r>
            <a:r>
              <a:rPr lang="en-US" sz="2000" dirty="0" err="1"/>
              <a:t>ith</a:t>
            </a:r>
            <a:r>
              <a:rPr lang="en-US" sz="2000" dirty="0"/>
              <a:t> city and the </a:t>
            </a:r>
            <a:r>
              <a:rPr lang="en-US" sz="2000" dirty="0" err="1"/>
              <a:t>jth</a:t>
            </a:r>
            <a:r>
              <a:rPr lang="en-US" sz="2000" dirty="0"/>
              <a:t> city are directly connected, and </a:t>
            </a:r>
            <a:r>
              <a:rPr lang="en-US" sz="2000" dirty="0" err="1"/>
              <a:t>isConnected</a:t>
            </a:r>
            <a:r>
              <a:rPr lang="en-US" sz="2000" dirty="0"/>
              <a:t>[</a:t>
            </a:r>
            <a:r>
              <a:rPr lang="en-US" sz="2000" dirty="0" err="1"/>
              <a:t>i</a:t>
            </a:r>
            <a:r>
              <a:rPr lang="en-US" sz="2000" dirty="0"/>
              <a:t>][j] = 0 otherwise.</a:t>
            </a:r>
          </a:p>
          <a:p>
            <a:pPr lvl="1">
              <a:defRPr/>
            </a:pPr>
            <a:r>
              <a:rPr lang="en-US" sz="2000" dirty="0" smtClean="0"/>
              <a:t>Return </a:t>
            </a:r>
            <a:r>
              <a:rPr lang="en-US" sz="2000" dirty="0"/>
              <a:t>the total number of provinces.</a:t>
            </a:r>
            <a:endParaRPr lang="en-US" sz="16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3" name="Picture 2"/>
          <p:cNvPicPr>
            <a:picLocks noChangeAspect="1"/>
          </p:cNvPicPr>
          <p:nvPr/>
        </p:nvPicPr>
        <p:blipFill>
          <a:blip r:embed="rId2"/>
          <a:stretch>
            <a:fillRect/>
          </a:stretch>
        </p:blipFill>
        <p:spPr>
          <a:xfrm>
            <a:off x="1621766" y="3875682"/>
            <a:ext cx="4289554" cy="2809790"/>
          </a:xfrm>
          <a:prstGeom prst="rect">
            <a:avLst/>
          </a:prstGeom>
        </p:spPr>
      </p:pic>
      <p:pic>
        <p:nvPicPr>
          <p:cNvPr id="4" name="Picture 3"/>
          <p:cNvPicPr>
            <a:picLocks noChangeAspect="1"/>
          </p:cNvPicPr>
          <p:nvPr/>
        </p:nvPicPr>
        <p:blipFill>
          <a:blip r:embed="rId3"/>
          <a:stretch>
            <a:fillRect/>
          </a:stretch>
        </p:blipFill>
        <p:spPr>
          <a:xfrm>
            <a:off x="6599207" y="3871981"/>
            <a:ext cx="4331179" cy="2813491"/>
          </a:xfrm>
          <a:prstGeom prst="rect">
            <a:avLst/>
          </a:prstGeom>
        </p:spPr>
      </p:pic>
    </p:spTree>
    <p:extLst>
      <p:ext uri="{BB962C8B-B14F-4D97-AF65-F5344CB8AC3E}">
        <p14:creationId xmlns:p14="http://schemas.microsoft.com/office/powerpoint/2010/main" val="292665974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862138" y="236538"/>
            <a:ext cx="8191500" cy="627062"/>
          </a:xfrm>
        </p:spPr>
        <p:txBody>
          <a:bodyPr/>
          <a:lstStyle/>
          <a:p>
            <a:r>
              <a:rPr lang="en-US" altLang="en-US" sz="3600" dirty="0"/>
              <a:t>Implementation Ideas and Tradeoffs</a:t>
            </a:r>
          </a:p>
        </p:txBody>
      </p:sp>
      <p:sp>
        <p:nvSpPr>
          <p:cNvPr id="234499" name="Rectangle 3"/>
          <p:cNvSpPr>
            <a:spLocks noGrp="1" noChangeArrowheads="1"/>
          </p:cNvSpPr>
          <p:nvPr>
            <p:ph type="body" idx="1"/>
          </p:nvPr>
        </p:nvSpPr>
        <p:spPr>
          <a:xfrm>
            <a:off x="931653" y="901701"/>
            <a:ext cx="10023893" cy="2486025"/>
          </a:xfrm>
        </p:spPr>
        <p:txBody>
          <a:bodyPr/>
          <a:lstStyle/>
          <a:p>
            <a:pPr>
              <a:defRPr/>
            </a:pPr>
            <a:r>
              <a:rPr lang="en-US" dirty="0" smtClean="0"/>
              <a:t>How about an array implementation?</a:t>
            </a:r>
          </a:p>
          <a:p>
            <a:pPr lvl="1">
              <a:defRPr/>
            </a:pPr>
            <a:r>
              <a:rPr lang="en-US" dirty="0" smtClean="0">
                <a:ea typeface="+mn-ea"/>
                <a:cs typeface="+mn-cs"/>
              </a:rPr>
              <a:t>N element array A: A[</a:t>
            </a:r>
            <a:r>
              <a:rPr lang="en-US" dirty="0" err="1" smtClean="0">
                <a:ea typeface="+mn-ea"/>
                <a:cs typeface="+mn-cs"/>
              </a:rPr>
              <a:t>i</a:t>
            </a:r>
            <a:r>
              <a:rPr lang="en-US" dirty="0" smtClean="0">
                <a:ea typeface="+mn-ea"/>
                <a:cs typeface="+mn-cs"/>
              </a:rPr>
              <a:t>] holds the class name for element i</a:t>
            </a:r>
          </a:p>
          <a:p>
            <a:pPr lvl="1">
              <a:defRPr/>
            </a:pPr>
            <a:r>
              <a:rPr lang="en-US" dirty="0" smtClean="0">
                <a:ea typeface="+mn-ea"/>
                <a:cs typeface="+mn-cs"/>
              </a:rPr>
              <a:t> E.g. Assume </a:t>
            </a:r>
            <a:r>
              <a:rPr lang="en-US" dirty="0">
                <a:ea typeface="+mn-ea"/>
                <a:cs typeface="+mn-cs"/>
              </a:rPr>
              <a:t>w</a:t>
            </a:r>
            <a:r>
              <a:rPr lang="en-US" dirty="0" smtClean="0">
                <a:ea typeface="+mn-ea"/>
                <a:cs typeface="+mn-cs"/>
              </a:rPr>
              <a:t>e have the following set: {8, 4, 3}</a:t>
            </a:r>
          </a:p>
          <a:p>
            <a:pPr lvl="2">
              <a:defRPr/>
            </a:pPr>
            <a:r>
              <a:rPr lang="en-US" dirty="0" smtClean="0">
                <a:ea typeface="+mn-ea"/>
                <a:cs typeface="+mn-cs"/>
              </a:rPr>
              <a:t>pick 3 as class name and set A[8] = A[4] = A[3] = 3</a:t>
            </a:r>
          </a:p>
        </p:txBody>
      </p:sp>
      <p:grpSp>
        <p:nvGrpSpPr>
          <p:cNvPr id="2" name="Group 42"/>
          <p:cNvGrpSpPr>
            <a:grpSpLocks/>
          </p:cNvGrpSpPr>
          <p:nvPr/>
        </p:nvGrpSpPr>
        <p:grpSpPr bwMode="auto">
          <a:xfrm>
            <a:off x="1956310" y="3029969"/>
            <a:ext cx="7572375" cy="952500"/>
            <a:chOff x="605084" y="3374487"/>
            <a:chExt cx="7572375" cy="952500"/>
          </a:xfrm>
        </p:grpSpPr>
        <p:sp>
          <p:nvSpPr>
            <p:cNvPr id="8" name="Rectangle 7"/>
            <p:cNvSpPr/>
            <p:nvPr/>
          </p:nvSpPr>
          <p:spPr bwMode="auto">
            <a:xfrm>
              <a:off x="990846" y="3760250"/>
              <a:ext cx="722313"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9" name="TextBox 8"/>
            <p:cNvSpPr txBox="1"/>
            <p:nvPr/>
          </p:nvSpPr>
          <p:spPr bwMode="auto">
            <a:xfrm>
              <a:off x="1171821" y="3825337"/>
              <a:ext cx="341313" cy="400050"/>
            </a:xfrm>
            <a:prstGeom prst="rect">
              <a:avLst/>
            </a:prstGeom>
            <a:noFill/>
          </p:spPr>
          <p:txBody>
            <a:bodyPr wrap="none">
              <a:spAutoFit/>
            </a:bodyPr>
            <a:lstStyle/>
            <a:p>
              <a:pPr>
                <a:defRPr/>
              </a:pPr>
              <a:r>
                <a:rPr lang="en-US" sz="2000" dirty="0">
                  <a:solidFill>
                    <a:srgbClr val="FFC000"/>
                  </a:solidFill>
                </a:rPr>
                <a:t>0</a:t>
              </a:r>
            </a:p>
          </p:txBody>
        </p:sp>
        <p:sp>
          <p:nvSpPr>
            <p:cNvPr id="10" name="Rectangle 9"/>
            <p:cNvSpPr/>
            <p:nvPr/>
          </p:nvSpPr>
          <p:spPr bwMode="auto">
            <a:xfrm>
              <a:off x="1713159" y="3760250"/>
              <a:ext cx="720725"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1" name="TextBox 10"/>
            <p:cNvSpPr txBox="1"/>
            <p:nvPr/>
          </p:nvSpPr>
          <p:spPr bwMode="auto">
            <a:xfrm>
              <a:off x="1892546" y="3825337"/>
              <a:ext cx="300038" cy="400050"/>
            </a:xfrm>
            <a:prstGeom prst="rect">
              <a:avLst/>
            </a:prstGeom>
            <a:noFill/>
          </p:spPr>
          <p:txBody>
            <a:bodyPr wrap="none">
              <a:spAutoFit/>
            </a:bodyPr>
            <a:lstStyle/>
            <a:p>
              <a:pPr>
                <a:defRPr/>
              </a:pPr>
              <a:r>
                <a:rPr lang="en-US" sz="2000" dirty="0">
                  <a:solidFill>
                    <a:schemeClr val="accent6"/>
                  </a:solidFill>
                </a:rPr>
                <a:t>1</a:t>
              </a:r>
            </a:p>
          </p:txBody>
        </p:sp>
        <p:sp>
          <p:nvSpPr>
            <p:cNvPr id="12" name="Rectangle 11"/>
            <p:cNvSpPr/>
            <p:nvPr/>
          </p:nvSpPr>
          <p:spPr bwMode="auto">
            <a:xfrm>
              <a:off x="2421184" y="3760250"/>
              <a:ext cx="720725"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3" name="TextBox 12"/>
            <p:cNvSpPr txBox="1"/>
            <p:nvPr/>
          </p:nvSpPr>
          <p:spPr bwMode="auto">
            <a:xfrm>
              <a:off x="2600571" y="3825337"/>
              <a:ext cx="300038" cy="400050"/>
            </a:xfrm>
            <a:prstGeom prst="rect">
              <a:avLst/>
            </a:prstGeom>
            <a:noFill/>
          </p:spPr>
          <p:txBody>
            <a:bodyPr wrap="none">
              <a:spAutoFit/>
            </a:bodyPr>
            <a:lstStyle/>
            <a:p>
              <a:pPr>
                <a:defRPr/>
              </a:pPr>
              <a:r>
                <a:rPr lang="en-US" sz="2000" dirty="0">
                  <a:solidFill>
                    <a:schemeClr val="accent6"/>
                  </a:solidFill>
                </a:rPr>
                <a:t>1</a:t>
              </a:r>
            </a:p>
          </p:txBody>
        </p:sp>
        <p:sp>
          <p:nvSpPr>
            <p:cNvPr id="14" name="Rectangle 13"/>
            <p:cNvSpPr/>
            <p:nvPr/>
          </p:nvSpPr>
          <p:spPr bwMode="auto">
            <a:xfrm>
              <a:off x="3141909" y="3760250"/>
              <a:ext cx="720725"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5" name="TextBox 14"/>
            <p:cNvSpPr txBox="1"/>
            <p:nvPr/>
          </p:nvSpPr>
          <p:spPr bwMode="auto">
            <a:xfrm>
              <a:off x="3322884" y="3825337"/>
              <a:ext cx="341312" cy="400050"/>
            </a:xfrm>
            <a:prstGeom prst="rect">
              <a:avLst/>
            </a:prstGeom>
            <a:noFill/>
          </p:spPr>
          <p:txBody>
            <a:bodyPr wrap="none">
              <a:spAutoFit/>
            </a:bodyPr>
            <a:lstStyle/>
            <a:p>
              <a:pPr>
                <a:defRPr/>
              </a:pPr>
              <a:r>
                <a:rPr lang="en-US" sz="2000" dirty="0">
                  <a:solidFill>
                    <a:srgbClr val="C00000"/>
                  </a:solidFill>
                </a:rPr>
                <a:t>3</a:t>
              </a:r>
            </a:p>
          </p:txBody>
        </p:sp>
        <p:sp>
          <p:nvSpPr>
            <p:cNvPr id="16" name="Rectangle 15"/>
            <p:cNvSpPr/>
            <p:nvPr/>
          </p:nvSpPr>
          <p:spPr bwMode="auto">
            <a:xfrm>
              <a:off x="3862634" y="3760250"/>
              <a:ext cx="722312"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8" name="Rectangle 17"/>
            <p:cNvSpPr/>
            <p:nvPr/>
          </p:nvSpPr>
          <p:spPr bwMode="auto">
            <a:xfrm>
              <a:off x="4584946" y="3760250"/>
              <a:ext cx="720725"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19" name="Rectangle 18"/>
            <p:cNvSpPr/>
            <p:nvPr/>
          </p:nvSpPr>
          <p:spPr bwMode="auto">
            <a:xfrm>
              <a:off x="5305671" y="3760250"/>
              <a:ext cx="720725"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20" name="Rectangle 19"/>
            <p:cNvSpPr/>
            <p:nvPr/>
          </p:nvSpPr>
          <p:spPr bwMode="auto">
            <a:xfrm>
              <a:off x="6013696" y="3760250"/>
              <a:ext cx="720725"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21" name="Rectangle 20"/>
            <p:cNvSpPr/>
            <p:nvPr/>
          </p:nvSpPr>
          <p:spPr bwMode="auto">
            <a:xfrm>
              <a:off x="6734421" y="3760250"/>
              <a:ext cx="722313"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22" name="Rectangle 21"/>
            <p:cNvSpPr/>
            <p:nvPr/>
          </p:nvSpPr>
          <p:spPr bwMode="auto">
            <a:xfrm>
              <a:off x="7456734" y="3760250"/>
              <a:ext cx="720725" cy="56673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23" name="TextBox 22"/>
            <p:cNvSpPr txBox="1"/>
            <p:nvPr/>
          </p:nvSpPr>
          <p:spPr bwMode="auto">
            <a:xfrm>
              <a:off x="1197221" y="3387187"/>
              <a:ext cx="325438" cy="369888"/>
            </a:xfrm>
            <a:prstGeom prst="rect">
              <a:avLst/>
            </a:prstGeom>
            <a:noFill/>
          </p:spPr>
          <p:txBody>
            <a:bodyPr wrap="none">
              <a:spAutoFit/>
            </a:bodyPr>
            <a:lstStyle/>
            <a:p>
              <a:pPr>
                <a:defRPr/>
              </a:pPr>
              <a:r>
                <a:rPr lang="en-US" dirty="0"/>
                <a:t>0</a:t>
              </a:r>
            </a:p>
          </p:txBody>
        </p:sp>
        <p:sp>
          <p:nvSpPr>
            <p:cNvPr id="24" name="TextBox 23"/>
            <p:cNvSpPr txBox="1"/>
            <p:nvPr/>
          </p:nvSpPr>
          <p:spPr bwMode="auto">
            <a:xfrm>
              <a:off x="1905246" y="3374487"/>
              <a:ext cx="288925" cy="369888"/>
            </a:xfrm>
            <a:prstGeom prst="rect">
              <a:avLst/>
            </a:prstGeom>
            <a:noFill/>
          </p:spPr>
          <p:txBody>
            <a:bodyPr wrap="none">
              <a:spAutoFit/>
            </a:bodyPr>
            <a:lstStyle/>
            <a:p>
              <a:pPr>
                <a:defRPr/>
              </a:pPr>
              <a:r>
                <a:rPr lang="en-US" dirty="0"/>
                <a:t>1</a:t>
              </a:r>
            </a:p>
          </p:txBody>
        </p:sp>
        <p:sp>
          <p:nvSpPr>
            <p:cNvPr id="25" name="TextBox 24"/>
            <p:cNvSpPr txBox="1"/>
            <p:nvPr/>
          </p:nvSpPr>
          <p:spPr bwMode="auto">
            <a:xfrm>
              <a:off x="2627559" y="3374487"/>
              <a:ext cx="325437" cy="369888"/>
            </a:xfrm>
            <a:prstGeom prst="rect">
              <a:avLst/>
            </a:prstGeom>
            <a:noFill/>
          </p:spPr>
          <p:txBody>
            <a:bodyPr wrap="none">
              <a:spAutoFit/>
            </a:bodyPr>
            <a:lstStyle/>
            <a:p>
              <a:pPr>
                <a:defRPr/>
              </a:pPr>
              <a:r>
                <a:rPr lang="en-US" dirty="0"/>
                <a:t>2</a:t>
              </a:r>
            </a:p>
          </p:txBody>
        </p:sp>
        <p:sp>
          <p:nvSpPr>
            <p:cNvPr id="26" name="TextBox 25"/>
            <p:cNvSpPr txBox="1"/>
            <p:nvPr/>
          </p:nvSpPr>
          <p:spPr bwMode="auto">
            <a:xfrm>
              <a:off x="3335584" y="3387187"/>
              <a:ext cx="325437" cy="369888"/>
            </a:xfrm>
            <a:prstGeom prst="rect">
              <a:avLst/>
            </a:prstGeom>
            <a:noFill/>
          </p:spPr>
          <p:txBody>
            <a:bodyPr wrap="none">
              <a:spAutoFit/>
            </a:bodyPr>
            <a:lstStyle/>
            <a:p>
              <a:pPr>
                <a:defRPr/>
              </a:pPr>
              <a:r>
                <a:rPr lang="en-US" dirty="0"/>
                <a:t>3</a:t>
              </a:r>
            </a:p>
          </p:txBody>
        </p:sp>
        <p:sp>
          <p:nvSpPr>
            <p:cNvPr id="27" name="TextBox 26"/>
            <p:cNvSpPr txBox="1"/>
            <p:nvPr/>
          </p:nvSpPr>
          <p:spPr bwMode="auto">
            <a:xfrm>
              <a:off x="4094409" y="3387187"/>
              <a:ext cx="327025" cy="369888"/>
            </a:xfrm>
            <a:prstGeom prst="rect">
              <a:avLst/>
            </a:prstGeom>
            <a:noFill/>
          </p:spPr>
          <p:txBody>
            <a:bodyPr wrap="none">
              <a:spAutoFit/>
            </a:bodyPr>
            <a:lstStyle/>
            <a:p>
              <a:pPr>
                <a:defRPr/>
              </a:pPr>
              <a:r>
                <a:rPr lang="en-US" dirty="0"/>
                <a:t>4</a:t>
              </a:r>
            </a:p>
          </p:txBody>
        </p:sp>
        <p:sp>
          <p:nvSpPr>
            <p:cNvPr id="28" name="TextBox 27"/>
            <p:cNvSpPr txBox="1"/>
            <p:nvPr/>
          </p:nvSpPr>
          <p:spPr bwMode="auto">
            <a:xfrm>
              <a:off x="4816721" y="3374487"/>
              <a:ext cx="325438" cy="369888"/>
            </a:xfrm>
            <a:prstGeom prst="rect">
              <a:avLst/>
            </a:prstGeom>
            <a:noFill/>
          </p:spPr>
          <p:txBody>
            <a:bodyPr wrap="none">
              <a:spAutoFit/>
            </a:bodyPr>
            <a:lstStyle/>
            <a:p>
              <a:pPr>
                <a:defRPr/>
              </a:pPr>
              <a:r>
                <a:rPr lang="en-US" dirty="0"/>
                <a:t>5</a:t>
              </a:r>
            </a:p>
          </p:txBody>
        </p:sp>
        <p:sp>
          <p:nvSpPr>
            <p:cNvPr id="30" name="TextBox 29"/>
            <p:cNvSpPr txBox="1"/>
            <p:nvPr/>
          </p:nvSpPr>
          <p:spPr bwMode="auto">
            <a:xfrm>
              <a:off x="605084" y="3850737"/>
              <a:ext cx="371475" cy="400050"/>
            </a:xfrm>
            <a:prstGeom prst="rect">
              <a:avLst/>
            </a:prstGeom>
            <a:noFill/>
          </p:spPr>
          <p:txBody>
            <a:bodyPr wrap="none">
              <a:spAutoFit/>
            </a:bodyPr>
            <a:lstStyle/>
            <a:p>
              <a:pPr>
                <a:defRPr/>
              </a:pPr>
              <a:r>
                <a:rPr lang="en-US" sz="2000" dirty="0"/>
                <a:t>A</a:t>
              </a:r>
            </a:p>
          </p:txBody>
        </p:sp>
        <p:sp>
          <p:nvSpPr>
            <p:cNvPr id="31" name="TextBox 30"/>
            <p:cNvSpPr txBox="1"/>
            <p:nvPr/>
          </p:nvSpPr>
          <p:spPr bwMode="auto">
            <a:xfrm>
              <a:off x="5499346" y="3387187"/>
              <a:ext cx="325438" cy="369888"/>
            </a:xfrm>
            <a:prstGeom prst="rect">
              <a:avLst/>
            </a:prstGeom>
            <a:noFill/>
          </p:spPr>
          <p:txBody>
            <a:bodyPr wrap="none">
              <a:spAutoFit/>
            </a:bodyPr>
            <a:lstStyle/>
            <a:p>
              <a:pPr>
                <a:defRPr/>
              </a:pPr>
              <a:r>
                <a:rPr lang="en-US" dirty="0"/>
                <a:t>6</a:t>
              </a:r>
            </a:p>
          </p:txBody>
        </p:sp>
        <p:sp>
          <p:nvSpPr>
            <p:cNvPr id="32" name="TextBox 31"/>
            <p:cNvSpPr txBox="1"/>
            <p:nvPr/>
          </p:nvSpPr>
          <p:spPr bwMode="auto">
            <a:xfrm>
              <a:off x="6247059" y="3387187"/>
              <a:ext cx="325437" cy="369888"/>
            </a:xfrm>
            <a:prstGeom prst="rect">
              <a:avLst/>
            </a:prstGeom>
            <a:noFill/>
          </p:spPr>
          <p:txBody>
            <a:bodyPr wrap="none">
              <a:spAutoFit/>
            </a:bodyPr>
            <a:lstStyle/>
            <a:p>
              <a:pPr>
                <a:defRPr/>
              </a:pPr>
              <a:r>
                <a:rPr lang="en-US" dirty="0"/>
                <a:t>7</a:t>
              </a:r>
            </a:p>
          </p:txBody>
        </p:sp>
        <p:sp>
          <p:nvSpPr>
            <p:cNvPr id="33" name="TextBox 32"/>
            <p:cNvSpPr txBox="1"/>
            <p:nvPr/>
          </p:nvSpPr>
          <p:spPr bwMode="auto">
            <a:xfrm>
              <a:off x="6980484" y="3387187"/>
              <a:ext cx="325437" cy="369888"/>
            </a:xfrm>
            <a:prstGeom prst="rect">
              <a:avLst/>
            </a:prstGeom>
            <a:noFill/>
          </p:spPr>
          <p:txBody>
            <a:bodyPr wrap="none">
              <a:spAutoFit/>
            </a:bodyPr>
            <a:lstStyle/>
            <a:p>
              <a:pPr>
                <a:defRPr/>
              </a:pPr>
              <a:r>
                <a:rPr lang="en-US" dirty="0"/>
                <a:t>8</a:t>
              </a:r>
            </a:p>
          </p:txBody>
        </p:sp>
        <p:sp>
          <p:nvSpPr>
            <p:cNvPr id="34" name="TextBox 33"/>
            <p:cNvSpPr txBox="1"/>
            <p:nvPr/>
          </p:nvSpPr>
          <p:spPr bwMode="auto">
            <a:xfrm>
              <a:off x="7663109" y="3387187"/>
              <a:ext cx="325437" cy="369888"/>
            </a:xfrm>
            <a:prstGeom prst="rect">
              <a:avLst/>
            </a:prstGeom>
            <a:noFill/>
          </p:spPr>
          <p:txBody>
            <a:bodyPr wrap="none">
              <a:spAutoFit/>
            </a:bodyPr>
            <a:lstStyle/>
            <a:p>
              <a:pPr>
                <a:defRPr/>
              </a:pPr>
              <a:r>
                <a:rPr lang="en-US" dirty="0"/>
                <a:t>9</a:t>
              </a:r>
            </a:p>
          </p:txBody>
        </p:sp>
        <p:sp>
          <p:nvSpPr>
            <p:cNvPr id="35" name="TextBox 34"/>
            <p:cNvSpPr txBox="1"/>
            <p:nvPr/>
          </p:nvSpPr>
          <p:spPr bwMode="auto">
            <a:xfrm>
              <a:off x="4043609" y="3825337"/>
              <a:ext cx="341312" cy="400050"/>
            </a:xfrm>
            <a:prstGeom prst="rect">
              <a:avLst/>
            </a:prstGeom>
            <a:noFill/>
          </p:spPr>
          <p:txBody>
            <a:bodyPr wrap="none">
              <a:spAutoFit/>
            </a:bodyPr>
            <a:lstStyle/>
            <a:p>
              <a:pPr>
                <a:defRPr/>
              </a:pPr>
              <a:r>
                <a:rPr lang="en-US" sz="2000" dirty="0">
                  <a:solidFill>
                    <a:srgbClr val="C00000"/>
                  </a:solidFill>
                </a:rPr>
                <a:t>3</a:t>
              </a:r>
            </a:p>
          </p:txBody>
        </p:sp>
        <p:sp>
          <p:nvSpPr>
            <p:cNvPr id="36" name="TextBox 35"/>
            <p:cNvSpPr txBox="1"/>
            <p:nvPr/>
          </p:nvSpPr>
          <p:spPr bwMode="auto">
            <a:xfrm>
              <a:off x="6955084" y="3825337"/>
              <a:ext cx="341312" cy="400050"/>
            </a:xfrm>
            <a:prstGeom prst="rect">
              <a:avLst/>
            </a:prstGeom>
            <a:noFill/>
          </p:spPr>
          <p:txBody>
            <a:bodyPr wrap="none">
              <a:spAutoFit/>
            </a:bodyPr>
            <a:lstStyle/>
            <a:p>
              <a:pPr>
                <a:defRPr/>
              </a:pPr>
              <a:r>
                <a:rPr lang="en-US" sz="2000" dirty="0">
                  <a:solidFill>
                    <a:srgbClr val="C00000"/>
                  </a:solidFill>
                </a:rPr>
                <a:t>3</a:t>
              </a:r>
            </a:p>
          </p:txBody>
        </p:sp>
        <p:sp>
          <p:nvSpPr>
            <p:cNvPr id="37" name="TextBox 36"/>
            <p:cNvSpPr txBox="1"/>
            <p:nvPr/>
          </p:nvSpPr>
          <p:spPr bwMode="auto">
            <a:xfrm>
              <a:off x="4777034" y="3850737"/>
              <a:ext cx="300037" cy="400050"/>
            </a:xfrm>
            <a:prstGeom prst="rect">
              <a:avLst/>
            </a:prstGeom>
            <a:noFill/>
          </p:spPr>
          <p:txBody>
            <a:bodyPr wrap="none">
              <a:spAutoFit/>
            </a:bodyPr>
            <a:lstStyle/>
            <a:p>
              <a:pPr>
                <a:defRPr/>
              </a:pPr>
              <a:r>
                <a:rPr lang="en-US" sz="2000" dirty="0">
                  <a:solidFill>
                    <a:schemeClr val="accent6"/>
                  </a:solidFill>
                </a:rPr>
                <a:t>1</a:t>
              </a:r>
            </a:p>
          </p:txBody>
        </p:sp>
        <p:sp>
          <p:nvSpPr>
            <p:cNvPr id="38" name="TextBox 37"/>
            <p:cNvSpPr txBox="1"/>
            <p:nvPr/>
          </p:nvSpPr>
          <p:spPr bwMode="auto">
            <a:xfrm>
              <a:off x="5524746" y="3838037"/>
              <a:ext cx="341313" cy="400050"/>
            </a:xfrm>
            <a:prstGeom prst="rect">
              <a:avLst/>
            </a:prstGeom>
            <a:noFill/>
          </p:spPr>
          <p:txBody>
            <a:bodyPr wrap="none">
              <a:spAutoFit/>
            </a:bodyPr>
            <a:lstStyle/>
            <a:p>
              <a:pPr>
                <a:defRPr/>
              </a:pPr>
              <a:r>
                <a:rPr lang="en-US" sz="2000" dirty="0">
                  <a:solidFill>
                    <a:srgbClr val="00B050"/>
                  </a:solidFill>
                </a:rPr>
                <a:t>6</a:t>
              </a:r>
            </a:p>
          </p:txBody>
        </p:sp>
        <p:sp>
          <p:nvSpPr>
            <p:cNvPr id="39" name="TextBox 38"/>
            <p:cNvSpPr txBox="1"/>
            <p:nvPr/>
          </p:nvSpPr>
          <p:spPr bwMode="auto">
            <a:xfrm>
              <a:off x="6207371" y="3838037"/>
              <a:ext cx="341313" cy="400050"/>
            </a:xfrm>
            <a:prstGeom prst="rect">
              <a:avLst/>
            </a:prstGeom>
            <a:noFill/>
          </p:spPr>
          <p:txBody>
            <a:bodyPr wrap="none">
              <a:spAutoFit/>
            </a:bodyPr>
            <a:lstStyle/>
            <a:p>
              <a:pPr>
                <a:defRPr/>
              </a:pPr>
              <a:r>
                <a:rPr lang="en-US" sz="2000" dirty="0">
                  <a:solidFill>
                    <a:srgbClr val="00B050"/>
                  </a:solidFill>
                </a:rPr>
                <a:t>6</a:t>
              </a:r>
            </a:p>
          </p:txBody>
        </p:sp>
        <p:sp>
          <p:nvSpPr>
            <p:cNvPr id="40" name="TextBox 39"/>
            <p:cNvSpPr txBox="1"/>
            <p:nvPr/>
          </p:nvSpPr>
          <p:spPr bwMode="auto">
            <a:xfrm>
              <a:off x="7688509" y="3825337"/>
              <a:ext cx="300037" cy="400050"/>
            </a:xfrm>
            <a:prstGeom prst="rect">
              <a:avLst/>
            </a:prstGeom>
            <a:noFill/>
          </p:spPr>
          <p:txBody>
            <a:bodyPr wrap="none">
              <a:spAutoFit/>
            </a:bodyPr>
            <a:lstStyle/>
            <a:p>
              <a:pPr>
                <a:defRPr/>
              </a:pPr>
              <a:r>
                <a:rPr lang="en-US" sz="2000" dirty="0">
                  <a:solidFill>
                    <a:schemeClr val="accent6"/>
                  </a:solidFill>
                </a:rPr>
                <a:t>1</a:t>
              </a:r>
            </a:p>
          </p:txBody>
        </p:sp>
      </p:grpSp>
      <p:sp>
        <p:nvSpPr>
          <p:cNvPr id="41" name="Rectangle 3"/>
          <p:cNvSpPr txBox="1">
            <a:spLocks noChangeArrowheads="1"/>
          </p:cNvSpPr>
          <p:nvPr/>
        </p:nvSpPr>
        <p:spPr bwMode="auto">
          <a:xfrm>
            <a:off x="1972185" y="4965133"/>
            <a:ext cx="4065587" cy="631825"/>
          </a:xfrm>
          <a:prstGeom prst="rect">
            <a:avLst/>
          </a:prstGeom>
          <a:noFill/>
          <a:ln w="9525">
            <a:noFill/>
            <a:miter lim="800000"/>
            <a:headEnd/>
            <a:tailEnd/>
          </a:ln>
        </p:spPr>
        <p:txBody>
          <a:bodyPr/>
          <a:lstStyle/>
          <a:p>
            <a:pPr marL="342900" indent="-342900">
              <a:spcBef>
                <a:spcPct val="20000"/>
              </a:spcBef>
              <a:buFontTx/>
              <a:buChar char="•"/>
              <a:defRPr/>
            </a:pPr>
            <a:r>
              <a:rPr lang="en-US" sz="2400" kern="0" dirty="0"/>
              <a:t>Running time for </a:t>
            </a:r>
            <a:r>
              <a:rPr lang="en-US" sz="2400" kern="0" dirty="0">
                <a:solidFill>
                  <a:schemeClr val="accent6"/>
                </a:solidFill>
              </a:rPr>
              <a:t>Find(</a:t>
            </a:r>
            <a:r>
              <a:rPr lang="en-US" sz="2400" kern="0" dirty="0" err="1">
                <a:solidFill>
                  <a:schemeClr val="accent6"/>
                </a:solidFill>
              </a:rPr>
              <a:t>i</a:t>
            </a:r>
            <a:r>
              <a:rPr lang="en-US" sz="2400" kern="0" dirty="0">
                <a:solidFill>
                  <a:schemeClr val="accent6"/>
                </a:solidFill>
              </a:rPr>
              <a:t>)?</a:t>
            </a:r>
          </a:p>
        </p:txBody>
      </p:sp>
      <p:sp>
        <p:nvSpPr>
          <p:cNvPr id="42" name="Rectangle 3"/>
          <p:cNvSpPr txBox="1">
            <a:spLocks noChangeArrowheads="1"/>
          </p:cNvSpPr>
          <p:nvPr/>
        </p:nvSpPr>
        <p:spPr bwMode="auto">
          <a:xfrm>
            <a:off x="6093334" y="4977833"/>
            <a:ext cx="3448050" cy="515937"/>
          </a:xfrm>
          <a:prstGeom prst="rect">
            <a:avLst/>
          </a:prstGeom>
          <a:noFill/>
          <a:ln w="9525">
            <a:noFill/>
            <a:miter lim="800000"/>
            <a:headEnd/>
            <a:tailEnd/>
          </a:ln>
        </p:spPr>
        <p:txBody>
          <a:bodyPr/>
          <a:lstStyle/>
          <a:p>
            <a:pPr marL="342900" indent="-342900">
              <a:spcBef>
                <a:spcPct val="20000"/>
              </a:spcBef>
              <a:defRPr/>
            </a:pPr>
            <a:r>
              <a:rPr lang="en-US" sz="2400" kern="0" dirty="0">
                <a:solidFill>
                  <a:srgbClr val="C00000"/>
                </a:solidFill>
              </a:rPr>
              <a:t>O(1)</a:t>
            </a:r>
            <a:r>
              <a:rPr lang="en-US" sz="2400" kern="0" dirty="0"/>
              <a:t> (just return A[</a:t>
            </a:r>
            <a:r>
              <a:rPr lang="en-US" sz="2400" kern="0" dirty="0" err="1"/>
              <a:t>i</a:t>
            </a:r>
            <a:r>
              <a:rPr lang="en-US" sz="2400" kern="0" dirty="0"/>
              <a:t>])</a:t>
            </a:r>
          </a:p>
        </p:txBody>
      </p:sp>
      <p:sp>
        <p:nvSpPr>
          <p:cNvPr id="44" name="TextBox 43"/>
          <p:cNvSpPr txBox="1"/>
          <p:nvPr/>
        </p:nvSpPr>
        <p:spPr>
          <a:xfrm>
            <a:off x="2228026" y="4231347"/>
            <a:ext cx="7416292" cy="461665"/>
          </a:xfrm>
          <a:prstGeom prst="rect">
            <a:avLst/>
          </a:prstGeom>
          <a:noFill/>
        </p:spPr>
        <p:txBody>
          <a:bodyPr wrap="square">
            <a:spAutoFit/>
          </a:bodyPr>
          <a:lstStyle/>
          <a:p>
            <a:pPr>
              <a:defRPr/>
            </a:pPr>
            <a:r>
              <a:rPr lang="en-US" sz="2400" dirty="0"/>
              <a:t>Sets:     {0},       {1, 2, 5, 9},       {3, 4, 8},      {6, 7}</a:t>
            </a:r>
          </a:p>
        </p:txBody>
      </p:sp>
      <p:sp>
        <p:nvSpPr>
          <p:cNvPr id="45" name="Rectangle 3"/>
          <p:cNvSpPr txBox="1">
            <a:spLocks noChangeArrowheads="1"/>
          </p:cNvSpPr>
          <p:nvPr/>
        </p:nvSpPr>
        <p:spPr bwMode="auto">
          <a:xfrm>
            <a:off x="1957897" y="5536633"/>
            <a:ext cx="4722813" cy="631825"/>
          </a:xfrm>
          <a:prstGeom prst="rect">
            <a:avLst/>
          </a:prstGeom>
          <a:noFill/>
          <a:ln w="9525">
            <a:noFill/>
            <a:miter lim="800000"/>
            <a:headEnd/>
            <a:tailEnd/>
          </a:ln>
        </p:spPr>
        <p:txBody>
          <a:bodyPr/>
          <a:lstStyle/>
          <a:p>
            <a:pPr marL="342900" indent="-342900">
              <a:spcBef>
                <a:spcPct val="20000"/>
              </a:spcBef>
              <a:buFontTx/>
              <a:buChar char="•"/>
              <a:defRPr/>
            </a:pPr>
            <a:r>
              <a:rPr lang="en-US" sz="2400" kern="0" dirty="0"/>
              <a:t>Running time for</a:t>
            </a:r>
            <a:r>
              <a:rPr lang="en-US" sz="2400" kern="0" dirty="0">
                <a:solidFill>
                  <a:schemeClr val="accent6"/>
                </a:solidFill>
              </a:rPr>
              <a:t> Union(</a:t>
            </a:r>
            <a:r>
              <a:rPr lang="en-US" sz="2400" kern="0" dirty="0" err="1">
                <a:solidFill>
                  <a:schemeClr val="accent6"/>
                </a:solidFill>
              </a:rPr>
              <a:t>i</a:t>
            </a:r>
            <a:r>
              <a:rPr lang="en-US" sz="2400" kern="0" dirty="0">
                <a:solidFill>
                  <a:schemeClr val="accent6"/>
                </a:solidFill>
              </a:rPr>
              <a:t>, j)?</a:t>
            </a:r>
          </a:p>
        </p:txBody>
      </p:sp>
      <p:sp>
        <p:nvSpPr>
          <p:cNvPr id="46" name="Rectangle 3"/>
          <p:cNvSpPr txBox="1">
            <a:spLocks noChangeArrowheads="1"/>
          </p:cNvSpPr>
          <p:nvPr/>
        </p:nvSpPr>
        <p:spPr bwMode="auto">
          <a:xfrm>
            <a:off x="6564822" y="5535044"/>
            <a:ext cx="1001713" cy="515938"/>
          </a:xfrm>
          <a:prstGeom prst="rect">
            <a:avLst/>
          </a:prstGeom>
          <a:noFill/>
          <a:ln w="9525">
            <a:noFill/>
            <a:miter lim="800000"/>
            <a:headEnd/>
            <a:tailEnd/>
          </a:ln>
        </p:spPr>
        <p:txBody>
          <a:bodyPr/>
          <a:lstStyle/>
          <a:p>
            <a:pPr marL="342900" indent="-342900">
              <a:spcBef>
                <a:spcPct val="20000"/>
              </a:spcBef>
              <a:defRPr/>
            </a:pPr>
            <a:r>
              <a:rPr lang="en-US" sz="2400" kern="0" dirty="0">
                <a:solidFill>
                  <a:srgbClr val="C00000"/>
                </a:solidFill>
              </a:rPr>
              <a:t>O(N)</a:t>
            </a:r>
            <a:endParaRPr lang="en-US" sz="2400" kern="0" dirty="0"/>
          </a:p>
        </p:txBody>
      </p:sp>
    </p:spTree>
    <p:extLst>
      <p:ext uri="{BB962C8B-B14F-4D97-AF65-F5344CB8AC3E}">
        <p14:creationId xmlns:p14="http://schemas.microsoft.com/office/powerpoint/2010/main" val="1428593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p:bldP spid="45" grpId="0"/>
      <p:bldP spid="4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1971. Find if Path Exists in Graph</a:t>
            </a:r>
            <a:endParaRPr lang="en-US" altLang="en-US" sz="3600" dirty="0" smtClean="0"/>
          </a:p>
        </p:txBody>
      </p:sp>
      <p:sp>
        <p:nvSpPr>
          <p:cNvPr id="6148" name="Rectangle 3"/>
          <p:cNvSpPr>
            <a:spLocks noGrp="1" noChangeArrowheads="1"/>
          </p:cNvSpPr>
          <p:nvPr>
            <p:ph type="body" idx="1"/>
          </p:nvPr>
        </p:nvSpPr>
        <p:spPr>
          <a:xfrm>
            <a:off x="189781" y="839788"/>
            <a:ext cx="11757804" cy="2878197"/>
          </a:xfrm>
        </p:spPr>
        <p:txBody>
          <a:bodyPr/>
          <a:lstStyle/>
          <a:p>
            <a:pPr>
              <a:defRPr/>
            </a:pPr>
            <a:r>
              <a:rPr lang="en-US" sz="2400" dirty="0"/>
              <a:t>There is a bi-directional graph with n vertices, where each vertex is labeled from 0 to n - 1 (inclusive). The edges in the graph are represented as a 2D integer array edges, where each edges[</a:t>
            </a:r>
            <a:r>
              <a:rPr lang="en-US" sz="2400" dirty="0" err="1"/>
              <a:t>i</a:t>
            </a:r>
            <a:r>
              <a:rPr lang="en-US" sz="2400" dirty="0"/>
              <a:t>] = [</a:t>
            </a:r>
            <a:r>
              <a:rPr lang="en-US" sz="2400" dirty="0" err="1"/>
              <a:t>ui</a:t>
            </a:r>
            <a:r>
              <a:rPr lang="en-US" sz="2400" dirty="0"/>
              <a:t>, vi] denotes a bi-directional edge between vertex </a:t>
            </a:r>
            <a:r>
              <a:rPr lang="en-US" sz="2400" dirty="0" err="1"/>
              <a:t>ui</a:t>
            </a:r>
            <a:r>
              <a:rPr lang="en-US" sz="2400" dirty="0"/>
              <a:t> and vertex vi. Every vertex pair is connected by at most one edge, and no vertex has an edge to </a:t>
            </a:r>
            <a:r>
              <a:rPr lang="en-US" sz="2400" dirty="0" smtClean="0"/>
              <a:t>itself</a:t>
            </a:r>
          </a:p>
          <a:p>
            <a:pPr lvl="1">
              <a:defRPr/>
            </a:pPr>
            <a:r>
              <a:rPr lang="en-US" sz="2000" dirty="0" smtClean="0"/>
              <a:t>You </a:t>
            </a:r>
            <a:r>
              <a:rPr lang="en-US" sz="2000" dirty="0"/>
              <a:t>want to determine if there is a valid path that exists from vertex start to vertex </a:t>
            </a:r>
            <a:r>
              <a:rPr lang="en-US" sz="2000" dirty="0" smtClean="0"/>
              <a:t>end</a:t>
            </a:r>
          </a:p>
          <a:p>
            <a:pPr lvl="1">
              <a:defRPr/>
            </a:pPr>
            <a:r>
              <a:rPr lang="en-US" sz="2400" dirty="0" smtClean="0"/>
              <a:t>Given </a:t>
            </a:r>
            <a:r>
              <a:rPr lang="en-US" sz="2400" dirty="0"/>
              <a:t>edges and the integers n, start, and end, return true if there is a valid path from start to end, or false </a:t>
            </a:r>
            <a:r>
              <a:rPr lang="en-US" sz="2400" dirty="0" smtClean="0"/>
              <a:t>otherwise</a:t>
            </a:r>
            <a:endParaRPr lang="en-US" sz="16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586594" y="4044422"/>
            <a:ext cx="4710023" cy="2680862"/>
          </a:xfrm>
          <a:prstGeom prst="rect">
            <a:avLst/>
          </a:prstGeom>
        </p:spPr>
      </p:pic>
      <p:pic>
        <p:nvPicPr>
          <p:cNvPr id="5" name="Picture 4"/>
          <p:cNvPicPr>
            <a:picLocks noChangeAspect="1"/>
          </p:cNvPicPr>
          <p:nvPr/>
        </p:nvPicPr>
        <p:blipFill>
          <a:blip r:embed="rId3"/>
          <a:stretch>
            <a:fillRect/>
          </a:stretch>
        </p:blipFill>
        <p:spPr>
          <a:xfrm>
            <a:off x="5762445" y="4044422"/>
            <a:ext cx="5900468" cy="2684165"/>
          </a:xfrm>
          <a:prstGeom prst="rect">
            <a:avLst/>
          </a:prstGeom>
        </p:spPr>
      </p:pic>
    </p:spTree>
    <p:extLst>
      <p:ext uri="{BB962C8B-B14F-4D97-AF65-F5344CB8AC3E}">
        <p14:creationId xmlns:p14="http://schemas.microsoft.com/office/powerpoint/2010/main" val="198775532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46650" y="141288"/>
            <a:ext cx="11904452" cy="698500"/>
          </a:xfrm>
        </p:spPr>
        <p:txBody>
          <a:bodyPr/>
          <a:lstStyle/>
          <a:p>
            <a:r>
              <a:rPr lang="en-US" altLang="en-US" sz="3200" dirty="0" smtClean="0"/>
              <a:t>LC 1319</a:t>
            </a:r>
            <a:r>
              <a:rPr lang="en-US" altLang="en-US" sz="3200" dirty="0"/>
              <a:t>. Number of Operations to Make Network Connected</a:t>
            </a:r>
            <a:endParaRPr lang="en-US" altLang="en-US" sz="3200" dirty="0" smtClean="0"/>
          </a:p>
        </p:txBody>
      </p:sp>
      <p:sp>
        <p:nvSpPr>
          <p:cNvPr id="6148" name="Rectangle 3"/>
          <p:cNvSpPr>
            <a:spLocks noGrp="1" noChangeArrowheads="1"/>
          </p:cNvSpPr>
          <p:nvPr>
            <p:ph type="body" idx="1"/>
          </p:nvPr>
        </p:nvSpPr>
        <p:spPr>
          <a:xfrm>
            <a:off x="241540" y="839788"/>
            <a:ext cx="11809561" cy="2878197"/>
          </a:xfrm>
        </p:spPr>
        <p:txBody>
          <a:bodyPr/>
          <a:lstStyle/>
          <a:p>
            <a:pPr>
              <a:defRPr/>
            </a:pPr>
            <a:r>
              <a:rPr lang="en-US" sz="2400" dirty="0"/>
              <a:t>There are n computers numbered from 0 to n-1 connected by </a:t>
            </a:r>
            <a:r>
              <a:rPr lang="en-US" sz="2400" dirty="0" err="1"/>
              <a:t>ethernet</a:t>
            </a:r>
            <a:r>
              <a:rPr lang="en-US" sz="2400" dirty="0"/>
              <a:t> cables connections forming a network where connections[</a:t>
            </a:r>
            <a:r>
              <a:rPr lang="en-US" sz="2400" dirty="0" err="1"/>
              <a:t>i</a:t>
            </a:r>
            <a:r>
              <a:rPr lang="en-US" sz="2400" dirty="0"/>
              <a:t>] = [a, b] represents a connection between computers a and b. Any computer can reach any other computer directly or indirectly through the network</a:t>
            </a:r>
            <a:r>
              <a:rPr lang="en-US" sz="2400" dirty="0" smtClean="0"/>
              <a:t>.</a:t>
            </a:r>
            <a:endParaRPr lang="en-US" sz="2400" dirty="0"/>
          </a:p>
          <a:p>
            <a:pPr lvl="1">
              <a:defRPr/>
            </a:pPr>
            <a:r>
              <a:rPr lang="en-US" sz="2000" dirty="0"/>
              <a:t>Given an initial computer network connections. You can extract certain cables between two directly connected computers, and place them between any pair of disconnected computers to make them directly connected. Return the minimum number of times you need to do this in order to make all the computers connected. If it's not possible, return -1. </a:t>
            </a:r>
            <a:endParaRPr lang="en-US" sz="1200"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146650" y="4175184"/>
            <a:ext cx="5050653" cy="2417731"/>
          </a:xfrm>
          <a:prstGeom prst="rect">
            <a:avLst/>
          </a:prstGeom>
        </p:spPr>
      </p:pic>
      <p:pic>
        <p:nvPicPr>
          <p:cNvPr id="5" name="Picture 4"/>
          <p:cNvPicPr>
            <a:picLocks noChangeAspect="1"/>
          </p:cNvPicPr>
          <p:nvPr/>
        </p:nvPicPr>
        <p:blipFill>
          <a:blip r:embed="rId3"/>
          <a:stretch>
            <a:fillRect/>
          </a:stretch>
        </p:blipFill>
        <p:spPr>
          <a:xfrm>
            <a:off x="5751091" y="4175184"/>
            <a:ext cx="6300009" cy="2375679"/>
          </a:xfrm>
          <a:prstGeom prst="rect">
            <a:avLst/>
          </a:prstGeom>
        </p:spPr>
      </p:pic>
    </p:spTree>
    <p:extLst>
      <p:ext uri="{BB962C8B-B14F-4D97-AF65-F5344CB8AC3E}">
        <p14:creationId xmlns:p14="http://schemas.microsoft.com/office/powerpoint/2010/main" val="118455007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1559. Detect Cycles in 2D </a:t>
            </a:r>
            <a:r>
              <a:rPr lang="en-US" altLang="en-US" sz="3600" dirty="0" smtClean="0"/>
              <a:t>Grid </a:t>
            </a:r>
          </a:p>
        </p:txBody>
      </p:sp>
      <p:sp>
        <p:nvSpPr>
          <p:cNvPr id="6148" name="Rectangle 3"/>
          <p:cNvSpPr>
            <a:spLocks noGrp="1" noChangeArrowheads="1"/>
          </p:cNvSpPr>
          <p:nvPr>
            <p:ph type="body" idx="1"/>
          </p:nvPr>
        </p:nvSpPr>
        <p:spPr>
          <a:xfrm>
            <a:off x="405443" y="839788"/>
            <a:ext cx="11404120" cy="3214627"/>
          </a:xfrm>
        </p:spPr>
        <p:txBody>
          <a:bodyPr/>
          <a:lstStyle/>
          <a:p>
            <a:pPr>
              <a:defRPr/>
            </a:pPr>
            <a:r>
              <a:rPr lang="en-US" sz="2400" dirty="0"/>
              <a:t>Given a 2D array of characters grid of size m x n, you need to find if there exists any cycle consisting of the same value in </a:t>
            </a:r>
            <a:r>
              <a:rPr lang="en-US" sz="2400" dirty="0" smtClean="0"/>
              <a:t>grid</a:t>
            </a:r>
          </a:p>
          <a:p>
            <a:pPr lvl="1">
              <a:defRPr/>
            </a:pPr>
            <a:r>
              <a:rPr lang="en-US" sz="2000" dirty="0" smtClean="0"/>
              <a:t>A </a:t>
            </a:r>
            <a:r>
              <a:rPr lang="en-US" sz="2000" dirty="0"/>
              <a:t>cycle is a path of length 4 or more in the grid that starts and ends at the same cell. From a given cell, you can move to one of the cells adjacent to it - in one of the four directions (up, down, left, or right), if it has the same value of the current </a:t>
            </a:r>
            <a:r>
              <a:rPr lang="en-US" sz="2000" dirty="0" smtClean="0"/>
              <a:t>cell</a:t>
            </a:r>
          </a:p>
          <a:p>
            <a:pPr lvl="1">
              <a:defRPr/>
            </a:pPr>
            <a:r>
              <a:rPr lang="en-US" sz="2000" dirty="0" smtClean="0"/>
              <a:t>Also</a:t>
            </a:r>
            <a:r>
              <a:rPr lang="en-US" sz="2000" dirty="0"/>
              <a:t>, you cannot move to the cell that you visited in your last move. For example, the cycle (1, 1) -&gt; (1, 2) -&gt; (1, 1) is invalid because from (1, 2) we visited (1, 1) which was the last visited </a:t>
            </a:r>
            <a:r>
              <a:rPr lang="en-US" sz="2000" dirty="0" smtClean="0"/>
              <a:t>cell</a:t>
            </a:r>
          </a:p>
          <a:p>
            <a:pPr lvl="1">
              <a:defRPr/>
            </a:pPr>
            <a:r>
              <a:rPr lang="en-US" sz="2000" dirty="0" smtClean="0"/>
              <a:t>Return </a:t>
            </a:r>
            <a:r>
              <a:rPr lang="en-US" sz="2000" dirty="0"/>
              <a:t>true if any cycle of the same value exists in grid, otherwise, return </a:t>
            </a:r>
            <a:r>
              <a:rPr lang="en-US" sz="2000" dirty="0" smtClean="0"/>
              <a:t>false</a:t>
            </a:r>
          </a:p>
        </p:txBody>
      </p:sp>
      <p:pic>
        <p:nvPicPr>
          <p:cNvPr id="2" name="Picture 1"/>
          <p:cNvPicPr>
            <a:picLocks noChangeAspect="1"/>
          </p:cNvPicPr>
          <p:nvPr/>
        </p:nvPicPr>
        <p:blipFill>
          <a:blip r:embed="rId2"/>
          <a:stretch>
            <a:fillRect/>
          </a:stretch>
        </p:blipFill>
        <p:spPr>
          <a:xfrm>
            <a:off x="958969" y="4306889"/>
            <a:ext cx="3200400" cy="2114550"/>
          </a:xfrm>
          <a:prstGeom prst="rect">
            <a:avLst/>
          </a:prstGeom>
        </p:spPr>
      </p:pic>
      <p:pic>
        <p:nvPicPr>
          <p:cNvPr id="3" name="Picture 2"/>
          <p:cNvPicPr>
            <a:picLocks noChangeAspect="1"/>
          </p:cNvPicPr>
          <p:nvPr/>
        </p:nvPicPr>
        <p:blipFill>
          <a:blip r:embed="rId3"/>
          <a:stretch>
            <a:fillRect/>
          </a:stretch>
        </p:blipFill>
        <p:spPr>
          <a:xfrm>
            <a:off x="5102882" y="4306889"/>
            <a:ext cx="3009900" cy="2038350"/>
          </a:xfrm>
          <a:prstGeom prst="rect">
            <a:avLst/>
          </a:prstGeom>
        </p:spPr>
      </p:pic>
      <p:pic>
        <p:nvPicPr>
          <p:cNvPr id="4" name="Picture 3"/>
          <p:cNvPicPr>
            <a:picLocks noChangeAspect="1"/>
          </p:cNvPicPr>
          <p:nvPr/>
        </p:nvPicPr>
        <p:blipFill>
          <a:blip r:embed="rId4"/>
          <a:stretch>
            <a:fillRect/>
          </a:stretch>
        </p:blipFill>
        <p:spPr>
          <a:xfrm>
            <a:off x="9056296" y="4306889"/>
            <a:ext cx="2219325" cy="1533525"/>
          </a:xfrm>
          <a:prstGeom prst="rect">
            <a:avLst/>
          </a:prstGeom>
        </p:spPr>
      </p:pic>
    </p:spTree>
    <p:extLst>
      <p:ext uri="{BB962C8B-B14F-4D97-AF65-F5344CB8AC3E}">
        <p14:creationId xmlns:p14="http://schemas.microsoft.com/office/powerpoint/2010/main" val="162601167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62138" y="236538"/>
            <a:ext cx="8191500" cy="627062"/>
          </a:xfrm>
        </p:spPr>
        <p:txBody>
          <a:bodyPr/>
          <a:lstStyle/>
          <a:p>
            <a:r>
              <a:rPr lang="en-US" altLang="en-US" sz="3600" dirty="0"/>
              <a:t>Implementation Ideas and Tradeoffs</a:t>
            </a:r>
          </a:p>
        </p:txBody>
      </p:sp>
      <p:sp>
        <p:nvSpPr>
          <p:cNvPr id="234499" name="Rectangle 3"/>
          <p:cNvSpPr>
            <a:spLocks noGrp="1" noChangeArrowheads="1"/>
          </p:cNvSpPr>
          <p:nvPr>
            <p:ph type="body" idx="1"/>
          </p:nvPr>
        </p:nvSpPr>
        <p:spPr>
          <a:xfrm>
            <a:off x="483079" y="901700"/>
            <a:ext cx="11300603" cy="1519238"/>
          </a:xfrm>
        </p:spPr>
        <p:txBody>
          <a:bodyPr/>
          <a:lstStyle/>
          <a:p>
            <a:pPr>
              <a:defRPr/>
            </a:pPr>
            <a:r>
              <a:rPr lang="en-US" dirty="0" smtClean="0"/>
              <a:t>How about linked lists?</a:t>
            </a:r>
          </a:p>
          <a:p>
            <a:pPr lvl="1">
              <a:defRPr/>
            </a:pPr>
            <a:r>
              <a:rPr lang="en-US" dirty="0" smtClean="0">
                <a:ea typeface="+mn-ea"/>
                <a:cs typeface="+mn-cs"/>
              </a:rPr>
              <a:t>One linked list for each equivalence class</a:t>
            </a:r>
          </a:p>
          <a:p>
            <a:pPr lvl="1">
              <a:defRPr/>
            </a:pPr>
            <a:r>
              <a:rPr lang="en-US" dirty="0" smtClean="0">
                <a:ea typeface="+mn-ea"/>
                <a:cs typeface="+mn-cs"/>
              </a:rPr>
              <a:t> </a:t>
            </a:r>
            <a:r>
              <a:rPr lang="en-US" dirty="0" smtClean="0">
                <a:solidFill>
                  <a:srgbClr val="C00000"/>
                </a:solidFill>
                <a:ea typeface="+mn-ea"/>
                <a:cs typeface="+mn-cs"/>
              </a:rPr>
              <a:t>Class name </a:t>
            </a:r>
            <a:r>
              <a:rPr lang="en-US" dirty="0" smtClean="0">
                <a:ea typeface="+mn-ea"/>
                <a:cs typeface="+mn-cs"/>
              </a:rPr>
              <a:t>= </a:t>
            </a:r>
            <a:r>
              <a:rPr lang="en-US" dirty="0" smtClean="0">
                <a:solidFill>
                  <a:schemeClr val="accent6"/>
                </a:solidFill>
                <a:ea typeface="+mn-ea"/>
                <a:cs typeface="+mn-cs"/>
              </a:rPr>
              <a:t>head of list</a:t>
            </a:r>
          </a:p>
        </p:txBody>
      </p:sp>
      <p:sp>
        <p:nvSpPr>
          <p:cNvPr id="37" name="TextBox 36"/>
          <p:cNvSpPr txBox="1"/>
          <p:nvPr/>
        </p:nvSpPr>
        <p:spPr>
          <a:xfrm>
            <a:off x="2409031" y="2420938"/>
            <a:ext cx="9308622" cy="523220"/>
          </a:xfrm>
          <a:prstGeom prst="rect">
            <a:avLst/>
          </a:prstGeom>
          <a:noFill/>
        </p:spPr>
        <p:txBody>
          <a:bodyPr wrap="square">
            <a:spAutoFit/>
          </a:bodyPr>
          <a:lstStyle/>
          <a:p>
            <a:pPr>
              <a:defRPr/>
            </a:pPr>
            <a:r>
              <a:rPr lang="en-US" sz="2800" dirty="0"/>
              <a:t>E.g.: Sets:     {0},       {1, 2, 5, 9},       {3, 4, 8},      {6, 7}</a:t>
            </a:r>
          </a:p>
        </p:txBody>
      </p:sp>
      <p:sp>
        <p:nvSpPr>
          <p:cNvPr id="38" name="Rectangle 37"/>
          <p:cNvSpPr/>
          <p:nvPr/>
        </p:nvSpPr>
        <p:spPr bwMode="auto">
          <a:xfrm>
            <a:off x="567531" y="3232989"/>
            <a:ext cx="350838"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sp>
        <p:nvSpPr>
          <p:cNvPr id="45" name="Rectangle 44"/>
          <p:cNvSpPr/>
          <p:nvPr/>
        </p:nvSpPr>
        <p:spPr bwMode="auto">
          <a:xfrm>
            <a:off x="567532" y="3864814"/>
            <a:ext cx="365125"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56" name="Rectangle 55"/>
          <p:cNvSpPr/>
          <p:nvPr/>
        </p:nvSpPr>
        <p:spPr bwMode="auto">
          <a:xfrm>
            <a:off x="1185070" y="3864814"/>
            <a:ext cx="365125"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57" name="Rectangle 56"/>
          <p:cNvSpPr/>
          <p:nvPr/>
        </p:nvSpPr>
        <p:spPr bwMode="auto">
          <a:xfrm>
            <a:off x="1778795" y="3864814"/>
            <a:ext cx="363537"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5</a:t>
            </a:r>
          </a:p>
        </p:txBody>
      </p:sp>
      <p:sp>
        <p:nvSpPr>
          <p:cNvPr id="58" name="Rectangle 57"/>
          <p:cNvSpPr/>
          <p:nvPr/>
        </p:nvSpPr>
        <p:spPr bwMode="auto">
          <a:xfrm>
            <a:off x="2370931" y="3864814"/>
            <a:ext cx="363538"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9</a:t>
            </a:r>
          </a:p>
        </p:txBody>
      </p:sp>
      <p:cxnSp>
        <p:nvCxnSpPr>
          <p:cNvPr id="13323" name="Straight Arrow Connector 59"/>
          <p:cNvCxnSpPr>
            <a:cxnSpLocks noChangeShapeType="1"/>
            <a:stCxn id="45" idx="3"/>
            <a:endCxn id="56" idx="1"/>
          </p:cNvCxnSpPr>
          <p:nvPr/>
        </p:nvCxnSpPr>
        <p:spPr bwMode="auto">
          <a:xfrm flipV="1">
            <a:off x="932657" y="4064839"/>
            <a:ext cx="252413"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4" name="Straight Arrow Connector 60"/>
          <p:cNvCxnSpPr>
            <a:cxnSpLocks noChangeShapeType="1"/>
          </p:cNvCxnSpPr>
          <p:nvPr/>
        </p:nvCxnSpPr>
        <p:spPr bwMode="auto">
          <a:xfrm flipV="1">
            <a:off x="1550194" y="4050552"/>
            <a:ext cx="2540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5" name="Straight Arrow Connector 61"/>
          <p:cNvCxnSpPr>
            <a:cxnSpLocks noChangeShapeType="1"/>
          </p:cNvCxnSpPr>
          <p:nvPr/>
        </p:nvCxnSpPr>
        <p:spPr bwMode="auto">
          <a:xfrm flipV="1">
            <a:off x="2155031" y="4050552"/>
            <a:ext cx="2540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5" name="Rectangle 64"/>
          <p:cNvSpPr/>
          <p:nvPr/>
        </p:nvSpPr>
        <p:spPr bwMode="auto">
          <a:xfrm>
            <a:off x="567532" y="4533152"/>
            <a:ext cx="365125"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a:t>
            </a:r>
          </a:p>
        </p:txBody>
      </p:sp>
      <p:sp>
        <p:nvSpPr>
          <p:cNvPr id="66" name="Rectangle 65"/>
          <p:cNvSpPr/>
          <p:nvPr/>
        </p:nvSpPr>
        <p:spPr bwMode="auto">
          <a:xfrm>
            <a:off x="1185070" y="4533152"/>
            <a:ext cx="365125"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a:t>
            </a:r>
          </a:p>
        </p:txBody>
      </p:sp>
      <p:sp>
        <p:nvSpPr>
          <p:cNvPr id="67" name="Rectangle 66"/>
          <p:cNvSpPr/>
          <p:nvPr/>
        </p:nvSpPr>
        <p:spPr bwMode="auto">
          <a:xfrm>
            <a:off x="1778795" y="4533152"/>
            <a:ext cx="363537"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8</a:t>
            </a:r>
          </a:p>
        </p:txBody>
      </p:sp>
      <p:cxnSp>
        <p:nvCxnSpPr>
          <p:cNvPr id="13329" name="Straight Arrow Connector 67"/>
          <p:cNvCxnSpPr>
            <a:cxnSpLocks noChangeShapeType="1"/>
            <a:stCxn id="65" idx="3"/>
            <a:endCxn id="66" idx="1"/>
          </p:cNvCxnSpPr>
          <p:nvPr/>
        </p:nvCxnSpPr>
        <p:spPr bwMode="auto">
          <a:xfrm flipV="1">
            <a:off x="932657" y="4733177"/>
            <a:ext cx="252413"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30" name="Straight Arrow Connector 68"/>
          <p:cNvCxnSpPr>
            <a:cxnSpLocks noChangeShapeType="1"/>
          </p:cNvCxnSpPr>
          <p:nvPr/>
        </p:nvCxnSpPr>
        <p:spPr bwMode="auto">
          <a:xfrm flipV="1">
            <a:off x="1550194" y="4720477"/>
            <a:ext cx="2540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0" name="Rectangle 69"/>
          <p:cNvSpPr/>
          <p:nvPr/>
        </p:nvSpPr>
        <p:spPr bwMode="auto">
          <a:xfrm>
            <a:off x="580232" y="5152277"/>
            <a:ext cx="365125"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6</a:t>
            </a:r>
          </a:p>
        </p:txBody>
      </p:sp>
      <p:sp>
        <p:nvSpPr>
          <p:cNvPr id="71" name="Rectangle 70"/>
          <p:cNvSpPr/>
          <p:nvPr/>
        </p:nvSpPr>
        <p:spPr bwMode="auto">
          <a:xfrm>
            <a:off x="1199356" y="5152277"/>
            <a:ext cx="363538" cy="4000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7</a:t>
            </a:r>
          </a:p>
        </p:txBody>
      </p:sp>
      <p:cxnSp>
        <p:nvCxnSpPr>
          <p:cNvPr id="13333" name="Straight Arrow Connector 71"/>
          <p:cNvCxnSpPr>
            <a:cxnSpLocks noChangeShapeType="1"/>
            <a:stCxn id="70" idx="3"/>
            <a:endCxn id="71" idx="1"/>
          </p:cNvCxnSpPr>
          <p:nvPr/>
        </p:nvCxnSpPr>
        <p:spPr bwMode="auto">
          <a:xfrm flipV="1">
            <a:off x="945356" y="5352302"/>
            <a:ext cx="2540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3" name="Rectangle 3"/>
          <p:cNvSpPr txBox="1">
            <a:spLocks noChangeArrowheads="1"/>
          </p:cNvSpPr>
          <p:nvPr/>
        </p:nvSpPr>
        <p:spPr bwMode="auto">
          <a:xfrm>
            <a:off x="3295291" y="3319852"/>
            <a:ext cx="8669547" cy="1701800"/>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Running time for </a:t>
            </a:r>
            <a:r>
              <a:rPr lang="en-US" sz="2800" kern="0" dirty="0">
                <a:solidFill>
                  <a:schemeClr val="accent6"/>
                </a:solidFill>
              </a:rPr>
              <a:t>Union(</a:t>
            </a:r>
            <a:r>
              <a:rPr lang="en-US" sz="2800" kern="0" dirty="0" err="1">
                <a:solidFill>
                  <a:schemeClr val="accent6"/>
                </a:solidFill>
              </a:rPr>
              <a:t>i</a:t>
            </a:r>
            <a:r>
              <a:rPr lang="en-US" sz="2800" kern="0" dirty="0">
                <a:solidFill>
                  <a:schemeClr val="accent6"/>
                </a:solidFill>
              </a:rPr>
              <a:t>, j)</a:t>
            </a:r>
            <a:r>
              <a:rPr lang="en-US" sz="2800" kern="0" dirty="0"/>
              <a:t> ?</a:t>
            </a:r>
          </a:p>
          <a:p>
            <a:pPr marL="800100" lvl="1" indent="-342900">
              <a:spcBef>
                <a:spcPct val="20000"/>
              </a:spcBef>
              <a:buFontTx/>
              <a:buChar char="•"/>
              <a:defRPr/>
            </a:pPr>
            <a:r>
              <a:rPr lang="en-US" sz="2800" kern="0" dirty="0"/>
              <a:t>E.g. Union(1, 3)</a:t>
            </a:r>
          </a:p>
          <a:p>
            <a:pPr marL="800100" lvl="1" indent="-342900">
              <a:spcBef>
                <a:spcPct val="20000"/>
              </a:spcBef>
              <a:buFontTx/>
              <a:buChar char="•"/>
              <a:defRPr/>
            </a:pPr>
            <a:r>
              <a:rPr lang="en-US" sz="2400" kern="0" dirty="0">
                <a:solidFill>
                  <a:srgbClr val="C00000"/>
                </a:solidFill>
              </a:rPr>
              <a:t>O(1)</a:t>
            </a:r>
            <a:r>
              <a:rPr lang="en-US" sz="2400" kern="0" dirty="0"/>
              <a:t> – Simply append one list to the end of the other</a:t>
            </a:r>
          </a:p>
        </p:txBody>
      </p:sp>
      <p:sp>
        <p:nvSpPr>
          <p:cNvPr id="74" name="Rectangle 3"/>
          <p:cNvSpPr txBox="1">
            <a:spLocks noChangeArrowheads="1"/>
          </p:cNvSpPr>
          <p:nvPr/>
        </p:nvSpPr>
        <p:spPr bwMode="auto">
          <a:xfrm>
            <a:off x="3295292" y="5162551"/>
            <a:ext cx="8376248" cy="1255713"/>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Running time for </a:t>
            </a:r>
            <a:r>
              <a:rPr lang="en-US" sz="2800" kern="0" dirty="0">
                <a:solidFill>
                  <a:schemeClr val="accent6"/>
                </a:solidFill>
              </a:rPr>
              <a:t>Find(</a:t>
            </a:r>
            <a:r>
              <a:rPr lang="en-US" sz="2800" kern="0" dirty="0" err="1">
                <a:solidFill>
                  <a:schemeClr val="accent6"/>
                </a:solidFill>
              </a:rPr>
              <a:t>i</a:t>
            </a:r>
            <a:r>
              <a:rPr lang="en-US" sz="2800" kern="0" dirty="0">
                <a:solidFill>
                  <a:schemeClr val="accent6"/>
                </a:solidFill>
              </a:rPr>
              <a:t>) </a:t>
            </a:r>
            <a:r>
              <a:rPr lang="en-US" sz="2800" kern="0" dirty="0"/>
              <a:t>= ?</a:t>
            </a:r>
          </a:p>
          <a:p>
            <a:pPr marL="800100" lvl="1" indent="-342900">
              <a:spcBef>
                <a:spcPct val="20000"/>
              </a:spcBef>
              <a:buFontTx/>
              <a:buChar char="•"/>
              <a:defRPr/>
            </a:pPr>
            <a:r>
              <a:rPr lang="en-US" sz="2400" kern="0" dirty="0">
                <a:solidFill>
                  <a:srgbClr val="C00000"/>
                </a:solidFill>
              </a:rPr>
              <a:t>O(N)</a:t>
            </a:r>
            <a:r>
              <a:rPr lang="en-US" sz="2400" kern="0" dirty="0"/>
              <a:t> – Must scan all lists in the worst case</a:t>
            </a:r>
          </a:p>
        </p:txBody>
      </p:sp>
    </p:spTree>
    <p:extLst>
      <p:ext uri="{BB962C8B-B14F-4D97-AF65-F5344CB8AC3E}">
        <p14:creationId xmlns:p14="http://schemas.microsoft.com/office/powerpoint/2010/main" val="1380199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862138" y="236538"/>
            <a:ext cx="8191500" cy="627062"/>
          </a:xfrm>
        </p:spPr>
        <p:txBody>
          <a:bodyPr/>
          <a:lstStyle/>
          <a:p>
            <a:r>
              <a:rPr lang="en-US" altLang="en-US" sz="3600"/>
              <a:t>Implementation Ideas and Tradeoffs</a:t>
            </a:r>
          </a:p>
        </p:txBody>
      </p:sp>
      <p:sp>
        <p:nvSpPr>
          <p:cNvPr id="234499" name="Rectangle 3"/>
          <p:cNvSpPr>
            <a:spLocks noGrp="1" noChangeArrowheads="1"/>
          </p:cNvSpPr>
          <p:nvPr>
            <p:ph type="body" idx="1"/>
          </p:nvPr>
        </p:nvSpPr>
        <p:spPr>
          <a:xfrm>
            <a:off x="405442" y="3297238"/>
            <a:ext cx="11438626" cy="3257550"/>
          </a:xfrm>
        </p:spPr>
        <p:txBody>
          <a:bodyPr/>
          <a:lstStyle/>
          <a:p>
            <a:pPr>
              <a:defRPr/>
            </a:pPr>
            <a:r>
              <a:rPr lang="en-US" dirty="0" smtClean="0"/>
              <a:t>Tradeoff between </a:t>
            </a:r>
            <a:r>
              <a:rPr lang="en-US" dirty="0" smtClean="0"/>
              <a:t>Union-Find: </a:t>
            </a:r>
            <a:r>
              <a:rPr lang="en-US" dirty="0"/>
              <a:t>C</a:t>
            </a:r>
            <a:r>
              <a:rPr lang="en-US" dirty="0" smtClean="0"/>
              <a:t>an </a:t>
            </a:r>
            <a:r>
              <a:rPr lang="en-US" dirty="0" smtClean="0"/>
              <a:t>we do both in O(1) time?</a:t>
            </a:r>
          </a:p>
          <a:p>
            <a:pPr lvl="1">
              <a:defRPr/>
            </a:pPr>
            <a:r>
              <a:rPr lang="en-US" dirty="0" smtClean="0">
                <a:solidFill>
                  <a:srgbClr val="C00000"/>
                </a:solidFill>
                <a:ea typeface="+mn-ea"/>
                <a:cs typeface="+mn-cs"/>
              </a:rPr>
              <a:t>N-1 </a:t>
            </a:r>
            <a:r>
              <a:rPr lang="en-US" dirty="0" smtClean="0">
                <a:solidFill>
                  <a:schemeClr val="accent6"/>
                </a:solidFill>
                <a:ea typeface="+mn-ea"/>
                <a:cs typeface="+mn-cs"/>
              </a:rPr>
              <a:t>Unions</a:t>
            </a:r>
            <a:r>
              <a:rPr lang="en-US" dirty="0" smtClean="0">
                <a:ea typeface="+mn-ea"/>
                <a:cs typeface="+mn-cs"/>
              </a:rPr>
              <a:t> (the maximum possible) and </a:t>
            </a:r>
            <a:r>
              <a:rPr lang="en-US" dirty="0" smtClean="0">
                <a:solidFill>
                  <a:srgbClr val="C00000"/>
                </a:solidFill>
                <a:ea typeface="+mn-ea"/>
                <a:cs typeface="+mn-cs"/>
              </a:rPr>
              <a:t>M</a:t>
            </a:r>
            <a:r>
              <a:rPr lang="en-US" dirty="0" smtClean="0">
                <a:ea typeface="+mn-ea"/>
                <a:cs typeface="+mn-cs"/>
              </a:rPr>
              <a:t> </a:t>
            </a:r>
            <a:r>
              <a:rPr lang="en-US" dirty="0" smtClean="0">
                <a:solidFill>
                  <a:schemeClr val="accent6"/>
                </a:solidFill>
                <a:ea typeface="+mn-ea"/>
                <a:cs typeface="+mn-cs"/>
              </a:rPr>
              <a:t>Finds</a:t>
            </a:r>
          </a:p>
          <a:p>
            <a:pPr lvl="2">
              <a:defRPr/>
            </a:pPr>
            <a:r>
              <a:rPr lang="en-US" dirty="0" smtClean="0">
                <a:solidFill>
                  <a:schemeClr val="accent6"/>
                </a:solidFill>
                <a:ea typeface="+mn-ea"/>
                <a:cs typeface="+mn-cs"/>
              </a:rPr>
              <a:t>O(N</a:t>
            </a:r>
            <a:r>
              <a:rPr lang="en-US" baseline="30000" dirty="0" smtClean="0">
                <a:solidFill>
                  <a:schemeClr val="accent6"/>
                </a:solidFill>
                <a:ea typeface="+mn-ea"/>
                <a:cs typeface="+mn-cs"/>
              </a:rPr>
              <a:t>2</a:t>
            </a:r>
            <a:r>
              <a:rPr lang="en-US" dirty="0" smtClean="0">
                <a:solidFill>
                  <a:schemeClr val="accent6"/>
                </a:solidFill>
                <a:ea typeface="+mn-ea"/>
                <a:cs typeface="+mn-cs"/>
              </a:rPr>
              <a:t> + M) </a:t>
            </a:r>
            <a:r>
              <a:rPr lang="en-US" dirty="0" smtClean="0">
                <a:solidFill>
                  <a:schemeClr val="tx1"/>
                </a:solidFill>
                <a:ea typeface="+mn-ea"/>
                <a:cs typeface="+mn-cs"/>
              </a:rPr>
              <a:t>for array</a:t>
            </a:r>
          </a:p>
          <a:p>
            <a:pPr lvl="2">
              <a:defRPr/>
            </a:pPr>
            <a:r>
              <a:rPr lang="en-US" dirty="0" smtClean="0">
                <a:solidFill>
                  <a:schemeClr val="accent6"/>
                </a:solidFill>
                <a:ea typeface="+mn-ea"/>
                <a:cs typeface="+mn-cs"/>
              </a:rPr>
              <a:t>O(N + MN) </a:t>
            </a:r>
            <a:r>
              <a:rPr lang="en-US" dirty="0" smtClean="0">
                <a:solidFill>
                  <a:schemeClr val="tx1"/>
                </a:solidFill>
                <a:ea typeface="+mn-ea"/>
                <a:cs typeface="+mn-cs"/>
              </a:rPr>
              <a:t>for linked list implementation</a:t>
            </a:r>
            <a:endParaRPr lang="en-US" dirty="0" smtClean="0">
              <a:ea typeface="+mn-ea"/>
              <a:cs typeface="+mn-cs"/>
            </a:endParaRPr>
          </a:p>
          <a:p>
            <a:pPr lvl="1">
              <a:defRPr/>
            </a:pPr>
            <a:endParaRPr lang="en-US" dirty="0" smtClean="0">
              <a:ea typeface="+mn-ea"/>
              <a:cs typeface="+mn-cs"/>
            </a:endParaRPr>
          </a:p>
          <a:p>
            <a:pPr lvl="1">
              <a:defRPr/>
            </a:pPr>
            <a:r>
              <a:rPr lang="en-US" dirty="0" smtClean="0">
                <a:ea typeface="+mn-ea"/>
                <a:cs typeface="+mn-cs"/>
              </a:rPr>
              <a:t>Can we do this in </a:t>
            </a:r>
            <a:r>
              <a:rPr lang="en-US" dirty="0" smtClean="0">
                <a:solidFill>
                  <a:schemeClr val="accent6"/>
                </a:solidFill>
                <a:ea typeface="+mn-ea"/>
                <a:cs typeface="+mn-cs"/>
              </a:rPr>
              <a:t>O(M + N)</a:t>
            </a:r>
            <a:r>
              <a:rPr lang="en-US" dirty="0" smtClean="0">
                <a:ea typeface="+mn-ea"/>
                <a:cs typeface="+mn-cs"/>
              </a:rPr>
              <a:t> time?</a:t>
            </a:r>
          </a:p>
        </p:txBody>
      </p:sp>
      <p:graphicFrame>
        <p:nvGraphicFramePr>
          <p:cNvPr id="5" name="Table 4"/>
          <p:cNvGraphicFramePr>
            <a:graphicFrameLocks noGrp="1"/>
          </p:cNvGraphicFramePr>
          <p:nvPr/>
        </p:nvGraphicFramePr>
        <p:xfrm>
          <a:off x="2803525" y="1196975"/>
          <a:ext cx="6267450" cy="1671638"/>
        </p:xfrm>
        <a:graphic>
          <a:graphicData uri="http://schemas.openxmlformats.org/drawingml/2006/table">
            <a:tbl>
              <a:tblPr firstRow="1" bandRow="1">
                <a:tableStyleId>{5C22544A-7EE6-4342-B048-85BDC9FD1C3A}</a:tableStyleId>
              </a:tblPr>
              <a:tblGrid>
                <a:gridCol w="2089150"/>
                <a:gridCol w="2089150"/>
                <a:gridCol w="2089150"/>
              </a:tblGrid>
              <a:tr h="774362">
                <a:tc>
                  <a:txBody>
                    <a:bodyPr/>
                    <a:lstStyle/>
                    <a:p>
                      <a:pPr algn="ctr"/>
                      <a:endParaRPr lang="en-US" sz="2000" dirty="0"/>
                    </a:p>
                  </a:txBody>
                  <a:tcPr marL="91436" marR="91436" marT="45733" marB="45733">
                    <a:solidFill>
                      <a:schemeClr val="bg2">
                        <a:lumMod val="40000"/>
                        <a:lumOff val="60000"/>
                      </a:schemeClr>
                    </a:solidFill>
                  </a:tcPr>
                </a:tc>
                <a:tc>
                  <a:txBody>
                    <a:bodyPr/>
                    <a:lstStyle/>
                    <a:p>
                      <a:pPr algn="ctr"/>
                      <a:r>
                        <a:rPr lang="en-US" sz="2000" dirty="0" smtClean="0">
                          <a:solidFill>
                            <a:schemeClr val="accent6"/>
                          </a:solidFill>
                        </a:rPr>
                        <a:t>Array</a:t>
                      </a:r>
                      <a:r>
                        <a:rPr lang="en-US" sz="2000" baseline="0" dirty="0" smtClean="0">
                          <a:solidFill>
                            <a:schemeClr val="accent6"/>
                          </a:solidFill>
                        </a:rPr>
                        <a:t> Implementation</a:t>
                      </a:r>
                      <a:endParaRPr lang="en-US" sz="2000" dirty="0">
                        <a:solidFill>
                          <a:schemeClr val="accent6"/>
                        </a:solidFill>
                      </a:endParaRPr>
                    </a:p>
                  </a:txBody>
                  <a:tcPr marL="91436" marR="91436" marT="45733" marB="45733">
                    <a:solidFill>
                      <a:schemeClr val="bg2">
                        <a:lumMod val="40000"/>
                        <a:lumOff val="60000"/>
                      </a:schemeClr>
                    </a:solidFill>
                  </a:tcPr>
                </a:tc>
                <a:tc>
                  <a:txBody>
                    <a:bodyPr/>
                    <a:lstStyle/>
                    <a:p>
                      <a:pPr algn="ctr"/>
                      <a:r>
                        <a:rPr lang="en-US" sz="2000" dirty="0" smtClean="0">
                          <a:solidFill>
                            <a:schemeClr val="accent6"/>
                          </a:solidFill>
                        </a:rPr>
                        <a:t>Linked List Implementation</a:t>
                      </a:r>
                      <a:endParaRPr lang="en-US" sz="2000" dirty="0">
                        <a:solidFill>
                          <a:schemeClr val="accent6"/>
                        </a:solidFill>
                      </a:endParaRPr>
                    </a:p>
                  </a:txBody>
                  <a:tcPr marL="91436" marR="91436" marT="45733" marB="45733">
                    <a:solidFill>
                      <a:schemeClr val="bg2">
                        <a:lumMod val="40000"/>
                        <a:lumOff val="60000"/>
                      </a:schemeClr>
                    </a:solidFill>
                  </a:tcPr>
                </a:tc>
              </a:tr>
              <a:tr h="448638">
                <a:tc>
                  <a:txBody>
                    <a:bodyPr/>
                    <a:lstStyle/>
                    <a:p>
                      <a:pPr algn="ctr"/>
                      <a:r>
                        <a:rPr lang="en-US" sz="2000" dirty="0" smtClean="0">
                          <a:solidFill>
                            <a:srgbClr val="C00000"/>
                          </a:solidFill>
                        </a:rPr>
                        <a:t>Find(</a:t>
                      </a:r>
                      <a:r>
                        <a:rPr lang="en-US" sz="2000" dirty="0" err="1" smtClean="0">
                          <a:solidFill>
                            <a:srgbClr val="C00000"/>
                          </a:solidFill>
                        </a:rPr>
                        <a:t>i</a:t>
                      </a:r>
                      <a:r>
                        <a:rPr lang="en-US" sz="2000" dirty="0" smtClean="0">
                          <a:solidFill>
                            <a:srgbClr val="C00000"/>
                          </a:solidFill>
                        </a:rPr>
                        <a:t>)</a:t>
                      </a:r>
                      <a:endParaRPr lang="en-US" sz="2000" dirty="0">
                        <a:solidFill>
                          <a:srgbClr val="C00000"/>
                        </a:solidFill>
                      </a:endParaRPr>
                    </a:p>
                  </a:txBody>
                  <a:tcPr marL="91436" marR="91436" marT="45733" marB="45733">
                    <a:solidFill>
                      <a:schemeClr val="bg2">
                        <a:lumMod val="40000"/>
                        <a:lumOff val="60000"/>
                      </a:schemeClr>
                    </a:solidFill>
                  </a:tcPr>
                </a:tc>
                <a:tc>
                  <a:txBody>
                    <a:bodyPr/>
                    <a:lstStyle/>
                    <a:p>
                      <a:pPr algn="ctr"/>
                      <a:r>
                        <a:rPr lang="en-US" sz="2000" dirty="0" smtClean="0"/>
                        <a:t>O(1)</a:t>
                      </a:r>
                      <a:endParaRPr lang="en-US" sz="2000" dirty="0"/>
                    </a:p>
                  </a:txBody>
                  <a:tcPr marL="91436" marR="91436" marT="45733" marB="45733">
                    <a:solidFill>
                      <a:schemeClr val="bg2">
                        <a:lumMod val="40000"/>
                        <a:lumOff val="60000"/>
                      </a:schemeClr>
                    </a:solidFill>
                  </a:tcPr>
                </a:tc>
                <a:tc>
                  <a:txBody>
                    <a:bodyPr/>
                    <a:lstStyle/>
                    <a:p>
                      <a:pPr algn="ctr"/>
                      <a:r>
                        <a:rPr lang="en-US" sz="2000" dirty="0" smtClean="0"/>
                        <a:t>O(N)</a:t>
                      </a:r>
                      <a:endParaRPr lang="en-US" sz="2000" dirty="0"/>
                    </a:p>
                  </a:txBody>
                  <a:tcPr marL="91436" marR="91436" marT="45733" marB="45733">
                    <a:solidFill>
                      <a:schemeClr val="bg2">
                        <a:lumMod val="40000"/>
                        <a:lumOff val="60000"/>
                      </a:schemeClr>
                    </a:solidFill>
                  </a:tcPr>
                </a:tc>
              </a:tr>
              <a:tr h="448638">
                <a:tc>
                  <a:txBody>
                    <a:bodyPr/>
                    <a:lstStyle/>
                    <a:p>
                      <a:pPr algn="ctr"/>
                      <a:r>
                        <a:rPr lang="en-US" sz="2000" dirty="0" smtClean="0">
                          <a:solidFill>
                            <a:srgbClr val="C00000"/>
                          </a:solidFill>
                        </a:rPr>
                        <a:t>Union(</a:t>
                      </a:r>
                      <a:r>
                        <a:rPr lang="en-US" sz="2000" dirty="0" err="1" smtClean="0">
                          <a:solidFill>
                            <a:srgbClr val="C00000"/>
                          </a:solidFill>
                        </a:rPr>
                        <a:t>i</a:t>
                      </a:r>
                      <a:r>
                        <a:rPr lang="en-US" sz="2000" dirty="0" smtClean="0">
                          <a:solidFill>
                            <a:srgbClr val="C00000"/>
                          </a:solidFill>
                        </a:rPr>
                        <a:t>, j)</a:t>
                      </a:r>
                      <a:endParaRPr lang="en-US" sz="2000" dirty="0">
                        <a:solidFill>
                          <a:srgbClr val="C00000"/>
                        </a:solidFill>
                      </a:endParaRPr>
                    </a:p>
                  </a:txBody>
                  <a:tcPr marL="91436" marR="91436" marT="45733" marB="45733">
                    <a:solidFill>
                      <a:schemeClr val="bg2">
                        <a:lumMod val="40000"/>
                        <a:lumOff val="60000"/>
                      </a:schemeClr>
                    </a:solidFill>
                  </a:tcPr>
                </a:tc>
                <a:tc>
                  <a:txBody>
                    <a:bodyPr/>
                    <a:lstStyle/>
                    <a:p>
                      <a:pPr algn="ctr"/>
                      <a:r>
                        <a:rPr lang="en-US" sz="2000" dirty="0" smtClean="0"/>
                        <a:t>O(N)</a:t>
                      </a:r>
                      <a:endParaRPr lang="en-US" sz="2000" dirty="0"/>
                    </a:p>
                  </a:txBody>
                  <a:tcPr marL="91436" marR="91436" marT="45733" marB="45733">
                    <a:solidFill>
                      <a:schemeClr val="bg2">
                        <a:lumMod val="40000"/>
                        <a:lumOff val="60000"/>
                      </a:schemeClr>
                    </a:solidFill>
                  </a:tcPr>
                </a:tc>
                <a:tc>
                  <a:txBody>
                    <a:bodyPr/>
                    <a:lstStyle/>
                    <a:p>
                      <a:pPr algn="ctr"/>
                      <a:r>
                        <a:rPr lang="en-US" sz="2000" dirty="0" smtClean="0"/>
                        <a:t>O(1)</a:t>
                      </a:r>
                      <a:endParaRPr lang="en-US" sz="2000" dirty="0"/>
                    </a:p>
                  </a:txBody>
                  <a:tcPr marL="91436" marR="91436" marT="45733" marB="45733">
                    <a:solidFill>
                      <a:schemeClr val="bg2">
                        <a:lumMod val="40000"/>
                        <a:lumOff val="60000"/>
                      </a:schemeClr>
                    </a:solidFill>
                  </a:tcPr>
                </a:tc>
              </a:tr>
            </a:tbl>
          </a:graphicData>
        </a:graphic>
      </p:graphicFrame>
    </p:spTree>
    <p:extLst>
      <p:ext uri="{BB962C8B-B14F-4D97-AF65-F5344CB8AC3E}">
        <p14:creationId xmlns:p14="http://schemas.microsoft.com/office/powerpoint/2010/main" val="29147784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10883" y="236538"/>
            <a:ext cx="9842740" cy="627062"/>
          </a:xfrm>
        </p:spPr>
        <p:txBody>
          <a:bodyPr/>
          <a:lstStyle/>
          <a:p>
            <a:r>
              <a:rPr lang="en-US" altLang="en-US" sz="3600" dirty="0" smtClean="0">
                <a:solidFill>
                  <a:srgbClr val="C00000"/>
                </a:solidFill>
              </a:rPr>
              <a:t>Up-Trees:</a:t>
            </a:r>
            <a:r>
              <a:rPr lang="en-US" altLang="en-US" sz="3600" dirty="0" smtClean="0"/>
              <a:t> Towards </a:t>
            </a:r>
            <a:r>
              <a:rPr lang="en-US" altLang="en-US" sz="3600" dirty="0" smtClean="0"/>
              <a:t>a new Data Structure</a:t>
            </a:r>
          </a:p>
        </p:txBody>
      </p:sp>
      <p:sp>
        <p:nvSpPr>
          <p:cNvPr id="234499" name="Rectangle 3"/>
          <p:cNvSpPr>
            <a:spLocks noGrp="1" noChangeArrowheads="1"/>
          </p:cNvSpPr>
          <p:nvPr>
            <p:ph type="body" idx="1"/>
          </p:nvPr>
        </p:nvSpPr>
        <p:spPr>
          <a:xfrm>
            <a:off x="345057" y="901700"/>
            <a:ext cx="11628407" cy="5653088"/>
          </a:xfrm>
        </p:spPr>
        <p:txBody>
          <a:bodyPr/>
          <a:lstStyle/>
          <a:p>
            <a:pPr>
              <a:defRPr/>
            </a:pPr>
            <a:r>
              <a:rPr lang="en-US" dirty="0" smtClean="0">
                <a:solidFill>
                  <a:srgbClr val="C00000"/>
                </a:solidFill>
              </a:rPr>
              <a:t>Intuition: </a:t>
            </a:r>
            <a:r>
              <a:rPr lang="en-US" dirty="0" smtClean="0"/>
              <a:t>Finding the representative member (= class name) for an element is like the </a:t>
            </a:r>
            <a:r>
              <a:rPr lang="en-US" i="1" dirty="0" smtClean="0">
                <a:solidFill>
                  <a:schemeClr val="accent2"/>
                </a:solidFill>
              </a:rPr>
              <a:t>opposite of searching for a key </a:t>
            </a:r>
            <a:r>
              <a:rPr lang="en-US" i="1" dirty="0" smtClean="0"/>
              <a:t>in a </a:t>
            </a:r>
            <a:r>
              <a:rPr lang="en-US" dirty="0" smtClean="0"/>
              <a:t>given set</a:t>
            </a:r>
          </a:p>
          <a:p>
            <a:pPr>
              <a:defRPr/>
            </a:pPr>
            <a:endParaRPr lang="en-US" dirty="0" smtClean="0"/>
          </a:p>
          <a:p>
            <a:pPr>
              <a:defRPr/>
            </a:pPr>
            <a:r>
              <a:rPr lang="en-US" dirty="0" smtClean="0"/>
              <a:t>So, instead of trees with pointers from each node to its children, let’s use </a:t>
            </a:r>
            <a:r>
              <a:rPr lang="en-US" dirty="0" smtClean="0">
                <a:solidFill>
                  <a:schemeClr val="accent6"/>
                </a:solidFill>
              </a:rPr>
              <a:t>trees with a pointer from each node to its parent</a:t>
            </a:r>
          </a:p>
          <a:p>
            <a:pPr>
              <a:defRPr/>
            </a:pPr>
            <a:endParaRPr lang="en-US" dirty="0" smtClean="0"/>
          </a:p>
          <a:p>
            <a:pPr>
              <a:defRPr/>
            </a:pPr>
            <a:r>
              <a:rPr lang="en-US" dirty="0" smtClean="0"/>
              <a:t>Such trees are known as </a:t>
            </a:r>
            <a:r>
              <a:rPr lang="en-US" dirty="0" smtClean="0">
                <a:solidFill>
                  <a:srgbClr val="C00000"/>
                </a:solidFill>
              </a:rPr>
              <a:t>Up-Trees</a:t>
            </a:r>
          </a:p>
        </p:txBody>
      </p:sp>
    </p:spTree>
    <p:extLst>
      <p:ext uri="{BB962C8B-B14F-4D97-AF65-F5344CB8AC3E}">
        <p14:creationId xmlns:p14="http://schemas.microsoft.com/office/powerpoint/2010/main" val="23462488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62138" y="236538"/>
            <a:ext cx="8191500" cy="627062"/>
          </a:xfrm>
        </p:spPr>
        <p:txBody>
          <a:bodyPr/>
          <a:lstStyle/>
          <a:p>
            <a:r>
              <a:rPr lang="en-US" altLang="en-US" sz="3600" dirty="0" smtClean="0"/>
              <a:t>Up-Tree Data Structure</a:t>
            </a:r>
          </a:p>
        </p:txBody>
      </p:sp>
      <p:sp>
        <p:nvSpPr>
          <p:cNvPr id="16388" name="Rectangle 3"/>
          <p:cNvSpPr>
            <a:spLocks noGrp="1" noChangeArrowheads="1"/>
          </p:cNvSpPr>
          <p:nvPr>
            <p:ph type="body" idx="1"/>
          </p:nvPr>
        </p:nvSpPr>
        <p:spPr>
          <a:xfrm>
            <a:off x="431322" y="1403350"/>
            <a:ext cx="5767868" cy="4032250"/>
          </a:xfrm>
        </p:spPr>
        <p:txBody>
          <a:bodyPr/>
          <a:lstStyle/>
          <a:p>
            <a:r>
              <a:rPr lang="en-US" altLang="en-US" sz="2600" dirty="0"/>
              <a:t>Each equivalence class (or discrete set) is an up-tree with its </a:t>
            </a:r>
            <a:r>
              <a:rPr lang="en-US" altLang="en-US" sz="2600" dirty="0">
                <a:solidFill>
                  <a:schemeClr val="accent2"/>
                </a:solidFill>
              </a:rPr>
              <a:t>root as its representative member</a:t>
            </a:r>
          </a:p>
          <a:p>
            <a:endParaRPr lang="en-US" altLang="en-US" sz="2600" dirty="0"/>
          </a:p>
          <a:p>
            <a:r>
              <a:rPr lang="en-US" altLang="en-US" sz="2600" dirty="0"/>
              <a:t>All members of a given set are nodes in that set’s </a:t>
            </a:r>
            <a:r>
              <a:rPr lang="en-US" altLang="en-US" sz="2600" dirty="0" err="1"/>
              <a:t>uptree</a:t>
            </a:r>
            <a:endParaRPr lang="en-US" altLang="en-US" sz="2600" dirty="0"/>
          </a:p>
        </p:txBody>
      </p:sp>
      <p:grpSp>
        <p:nvGrpSpPr>
          <p:cNvPr id="16389" name="Group 6"/>
          <p:cNvGrpSpPr>
            <a:grpSpLocks/>
          </p:cNvGrpSpPr>
          <p:nvPr/>
        </p:nvGrpSpPr>
        <p:grpSpPr bwMode="auto">
          <a:xfrm>
            <a:off x="7191375" y="2189164"/>
            <a:ext cx="488950" cy="515937"/>
            <a:chOff x="5357612" y="1390587"/>
            <a:chExt cx="566670" cy="528365"/>
          </a:xfrm>
        </p:grpSpPr>
        <p:sp>
          <p:nvSpPr>
            <p:cNvPr id="5" name="Oval 4"/>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 name="TextBox 5"/>
            <p:cNvSpPr txBox="1"/>
            <p:nvPr/>
          </p:nvSpPr>
          <p:spPr>
            <a:xfrm>
              <a:off x="5456963" y="1390587"/>
              <a:ext cx="396084" cy="472786"/>
            </a:xfrm>
            <a:prstGeom prst="rect">
              <a:avLst/>
            </a:prstGeom>
            <a:noFill/>
          </p:spPr>
          <p:txBody>
            <a:bodyPr wrap="none">
              <a:spAutoFit/>
            </a:bodyPr>
            <a:lstStyle/>
            <a:p>
              <a:pPr>
                <a:defRPr/>
              </a:pPr>
              <a:r>
                <a:rPr lang="en-US" sz="2400" dirty="0"/>
                <a:t>a</a:t>
              </a:r>
            </a:p>
          </p:txBody>
        </p:sp>
      </p:grpSp>
      <p:grpSp>
        <p:nvGrpSpPr>
          <p:cNvPr id="16390" name="Group 13"/>
          <p:cNvGrpSpPr>
            <a:grpSpLocks/>
          </p:cNvGrpSpPr>
          <p:nvPr/>
        </p:nvGrpSpPr>
        <p:grpSpPr bwMode="auto">
          <a:xfrm>
            <a:off x="6546850" y="3065463"/>
            <a:ext cx="488950" cy="501650"/>
            <a:chOff x="5357612" y="1350962"/>
            <a:chExt cx="566670" cy="515155"/>
          </a:xfrm>
        </p:grpSpPr>
        <p:sp>
          <p:nvSpPr>
            <p:cNvPr id="15" name="Oval 14"/>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 name="TextBox 15"/>
            <p:cNvSpPr txBox="1"/>
            <p:nvPr/>
          </p:nvSpPr>
          <p:spPr>
            <a:xfrm>
              <a:off x="5456963" y="1390088"/>
              <a:ext cx="425003" cy="474399"/>
            </a:xfrm>
            <a:prstGeom prst="rect">
              <a:avLst/>
            </a:prstGeom>
            <a:noFill/>
          </p:spPr>
          <p:txBody>
            <a:bodyPr wrap="none">
              <a:spAutoFit/>
            </a:bodyPr>
            <a:lstStyle/>
            <a:p>
              <a:pPr>
                <a:defRPr/>
              </a:pPr>
              <a:r>
                <a:rPr lang="en-US" sz="2400" dirty="0"/>
                <a:t>d</a:t>
              </a:r>
            </a:p>
          </p:txBody>
        </p:sp>
      </p:grpSp>
      <p:grpSp>
        <p:nvGrpSpPr>
          <p:cNvPr id="16391" name="Group 16"/>
          <p:cNvGrpSpPr>
            <a:grpSpLocks/>
          </p:cNvGrpSpPr>
          <p:nvPr/>
        </p:nvGrpSpPr>
        <p:grpSpPr bwMode="auto">
          <a:xfrm>
            <a:off x="7204075" y="3040063"/>
            <a:ext cx="488950" cy="514350"/>
            <a:chOff x="5357612" y="1390587"/>
            <a:chExt cx="566670" cy="528365"/>
          </a:xfrm>
        </p:grpSpPr>
        <p:sp>
          <p:nvSpPr>
            <p:cNvPr id="18" name="Oval 17"/>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 name="TextBox 18"/>
            <p:cNvSpPr txBox="1"/>
            <p:nvPr/>
          </p:nvSpPr>
          <p:spPr>
            <a:xfrm>
              <a:off x="5456963" y="1390587"/>
              <a:ext cx="402925" cy="472919"/>
            </a:xfrm>
            <a:prstGeom prst="rect">
              <a:avLst/>
            </a:prstGeom>
            <a:noFill/>
          </p:spPr>
          <p:txBody>
            <a:bodyPr wrap="none">
              <a:spAutoFit/>
            </a:bodyPr>
            <a:lstStyle/>
            <a:p>
              <a:pPr>
                <a:defRPr/>
              </a:pPr>
              <a:r>
                <a:rPr lang="en-US" sz="2400" dirty="0"/>
                <a:t>g</a:t>
              </a:r>
            </a:p>
          </p:txBody>
        </p:sp>
      </p:grpSp>
      <p:grpSp>
        <p:nvGrpSpPr>
          <p:cNvPr id="16392" name="Group 19"/>
          <p:cNvGrpSpPr>
            <a:grpSpLocks/>
          </p:cNvGrpSpPr>
          <p:nvPr/>
        </p:nvGrpSpPr>
        <p:grpSpPr bwMode="auto">
          <a:xfrm>
            <a:off x="7821613" y="3025775"/>
            <a:ext cx="488950" cy="515938"/>
            <a:chOff x="5357612" y="1390587"/>
            <a:chExt cx="566670" cy="528365"/>
          </a:xfrm>
        </p:grpSpPr>
        <p:sp>
          <p:nvSpPr>
            <p:cNvPr id="21" name="Oval 20"/>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2" name="TextBox 21"/>
            <p:cNvSpPr txBox="1"/>
            <p:nvPr/>
          </p:nvSpPr>
          <p:spPr>
            <a:xfrm>
              <a:off x="5456963" y="1390587"/>
              <a:ext cx="423163" cy="473090"/>
            </a:xfrm>
            <a:prstGeom prst="rect">
              <a:avLst/>
            </a:prstGeom>
            <a:noFill/>
          </p:spPr>
          <p:txBody>
            <a:bodyPr wrap="none">
              <a:spAutoFit/>
            </a:bodyPr>
            <a:lstStyle/>
            <a:p>
              <a:pPr>
                <a:defRPr/>
              </a:pPr>
              <a:r>
                <a:rPr lang="en-US" sz="2400" dirty="0"/>
                <a:t>b</a:t>
              </a:r>
            </a:p>
          </p:txBody>
        </p:sp>
      </p:grpSp>
      <p:grpSp>
        <p:nvGrpSpPr>
          <p:cNvPr id="16393" name="Group 22"/>
          <p:cNvGrpSpPr>
            <a:grpSpLocks/>
          </p:cNvGrpSpPr>
          <p:nvPr/>
        </p:nvGrpSpPr>
        <p:grpSpPr bwMode="auto">
          <a:xfrm>
            <a:off x="7834313" y="3979863"/>
            <a:ext cx="488950" cy="514350"/>
            <a:chOff x="5357612" y="1390587"/>
            <a:chExt cx="566670" cy="528365"/>
          </a:xfrm>
        </p:grpSpPr>
        <p:sp>
          <p:nvSpPr>
            <p:cNvPr id="24" name="Oval 23"/>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5" name="TextBox 24"/>
            <p:cNvSpPr txBox="1"/>
            <p:nvPr/>
          </p:nvSpPr>
          <p:spPr>
            <a:xfrm>
              <a:off x="5456963" y="1390587"/>
              <a:ext cx="408444" cy="472919"/>
            </a:xfrm>
            <a:prstGeom prst="rect">
              <a:avLst/>
            </a:prstGeom>
            <a:noFill/>
          </p:spPr>
          <p:txBody>
            <a:bodyPr wrap="none">
              <a:spAutoFit/>
            </a:bodyPr>
            <a:lstStyle/>
            <a:p>
              <a:pPr>
                <a:defRPr/>
              </a:pPr>
              <a:r>
                <a:rPr lang="en-US" sz="2400" dirty="0"/>
                <a:t>e</a:t>
              </a:r>
            </a:p>
          </p:txBody>
        </p:sp>
      </p:grpSp>
      <p:grpSp>
        <p:nvGrpSpPr>
          <p:cNvPr id="16394" name="Group 25"/>
          <p:cNvGrpSpPr>
            <a:grpSpLocks/>
          </p:cNvGrpSpPr>
          <p:nvPr/>
        </p:nvGrpSpPr>
        <p:grpSpPr bwMode="auto">
          <a:xfrm>
            <a:off x="8801100" y="2214564"/>
            <a:ext cx="488950" cy="515937"/>
            <a:chOff x="5357612" y="1390587"/>
            <a:chExt cx="566670" cy="528365"/>
          </a:xfrm>
        </p:grpSpPr>
        <p:sp>
          <p:nvSpPr>
            <p:cNvPr id="27" name="Oval 26"/>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8" name="TextBox 27"/>
            <p:cNvSpPr txBox="1"/>
            <p:nvPr/>
          </p:nvSpPr>
          <p:spPr>
            <a:xfrm>
              <a:off x="5456963" y="1390587"/>
              <a:ext cx="397405" cy="473090"/>
            </a:xfrm>
            <a:prstGeom prst="rect">
              <a:avLst/>
            </a:prstGeom>
            <a:noFill/>
          </p:spPr>
          <p:txBody>
            <a:bodyPr wrap="none">
              <a:spAutoFit/>
            </a:bodyPr>
            <a:lstStyle/>
            <a:p>
              <a:pPr>
                <a:defRPr/>
              </a:pPr>
              <a:r>
                <a:rPr lang="en-US" sz="2400" dirty="0"/>
                <a:t>c</a:t>
              </a:r>
            </a:p>
          </p:txBody>
        </p:sp>
      </p:grpSp>
      <p:grpSp>
        <p:nvGrpSpPr>
          <p:cNvPr id="16395" name="Group 28"/>
          <p:cNvGrpSpPr>
            <a:grpSpLocks/>
          </p:cNvGrpSpPr>
          <p:nvPr/>
        </p:nvGrpSpPr>
        <p:grpSpPr bwMode="auto">
          <a:xfrm>
            <a:off x="8813800" y="3078163"/>
            <a:ext cx="488950" cy="514350"/>
            <a:chOff x="5357612" y="1390587"/>
            <a:chExt cx="566670" cy="528365"/>
          </a:xfrm>
        </p:grpSpPr>
        <p:sp>
          <p:nvSpPr>
            <p:cNvPr id="30" name="Oval 29"/>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1" name="TextBox 30"/>
            <p:cNvSpPr txBox="1"/>
            <p:nvPr/>
          </p:nvSpPr>
          <p:spPr>
            <a:xfrm>
              <a:off x="5456963" y="1390587"/>
              <a:ext cx="395566" cy="472919"/>
            </a:xfrm>
            <a:prstGeom prst="rect">
              <a:avLst/>
            </a:prstGeom>
            <a:noFill/>
          </p:spPr>
          <p:txBody>
            <a:bodyPr wrap="none">
              <a:spAutoFit/>
            </a:bodyPr>
            <a:lstStyle/>
            <a:p>
              <a:pPr>
                <a:defRPr/>
              </a:pPr>
              <a:r>
                <a:rPr lang="en-US" sz="2400" dirty="0"/>
                <a:t>f</a:t>
              </a:r>
            </a:p>
          </p:txBody>
        </p:sp>
      </p:grpSp>
      <p:grpSp>
        <p:nvGrpSpPr>
          <p:cNvPr id="16396" name="Group 31"/>
          <p:cNvGrpSpPr>
            <a:grpSpLocks/>
          </p:cNvGrpSpPr>
          <p:nvPr/>
        </p:nvGrpSpPr>
        <p:grpSpPr bwMode="auto">
          <a:xfrm>
            <a:off x="9740900" y="2201864"/>
            <a:ext cx="488950" cy="515937"/>
            <a:chOff x="5357612" y="1390587"/>
            <a:chExt cx="566670" cy="528365"/>
          </a:xfrm>
        </p:grpSpPr>
        <p:sp>
          <p:nvSpPr>
            <p:cNvPr id="33" name="Oval 32"/>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4" name="TextBox 33"/>
            <p:cNvSpPr txBox="1"/>
            <p:nvPr/>
          </p:nvSpPr>
          <p:spPr>
            <a:xfrm>
              <a:off x="5456963" y="1390587"/>
              <a:ext cx="419483" cy="473090"/>
            </a:xfrm>
            <a:prstGeom prst="rect">
              <a:avLst/>
            </a:prstGeom>
            <a:noFill/>
          </p:spPr>
          <p:txBody>
            <a:bodyPr wrap="none">
              <a:spAutoFit/>
            </a:bodyPr>
            <a:lstStyle/>
            <a:p>
              <a:pPr>
                <a:defRPr/>
              </a:pPr>
              <a:r>
                <a:rPr lang="en-US" sz="2400" dirty="0"/>
                <a:t>h</a:t>
              </a:r>
            </a:p>
          </p:txBody>
        </p:sp>
      </p:grpSp>
      <p:cxnSp>
        <p:nvCxnSpPr>
          <p:cNvPr id="16397" name="Straight Arrow Connector 35"/>
          <p:cNvCxnSpPr>
            <a:cxnSpLocks noChangeShapeType="1"/>
          </p:cNvCxnSpPr>
          <p:nvPr/>
        </p:nvCxnSpPr>
        <p:spPr bwMode="auto">
          <a:xfrm rot="5400000" flipH="1" flipV="1">
            <a:off x="6880226" y="2695576"/>
            <a:ext cx="447675" cy="3175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8" name="Straight Arrow Connector 38"/>
          <p:cNvCxnSpPr>
            <a:cxnSpLocks noChangeShapeType="1"/>
          </p:cNvCxnSpPr>
          <p:nvPr/>
        </p:nvCxnSpPr>
        <p:spPr bwMode="auto">
          <a:xfrm rot="16200000" flipV="1">
            <a:off x="7268369" y="2872582"/>
            <a:ext cx="3349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9" name="Straight Arrow Connector 40"/>
          <p:cNvCxnSpPr>
            <a:cxnSpLocks noChangeShapeType="1"/>
          </p:cNvCxnSpPr>
          <p:nvPr/>
        </p:nvCxnSpPr>
        <p:spPr bwMode="auto">
          <a:xfrm rot="16200000" flipV="1">
            <a:off x="7555707" y="2683670"/>
            <a:ext cx="434975" cy="32861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0" name="Straight Arrow Connector 44"/>
          <p:cNvCxnSpPr>
            <a:cxnSpLocks noChangeShapeType="1"/>
          </p:cNvCxnSpPr>
          <p:nvPr/>
        </p:nvCxnSpPr>
        <p:spPr bwMode="auto">
          <a:xfrm rot="16200000" flipV="1">
            <a:off x="7847807" y="3759995"/>
            <a:ext cx="438150"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1" name="Straight Arrow Connector 48"/>
          <p:cNvCxnSpPr>
            <a:cxnSpLocks noChangeShapeType="1"/>
          </p:cNvCxnSpPr>
          <p:nvPr/>
        </p:nvCxnSpPr>
        <p:spPr bwMode="auto">
          <a:xfrm rot="16200000" flipV="1">
            <a:off x="8872538" y="2903538"/>
            <a:ext cx="3476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2" name="Straight Arrow Connector 51"/>
          <p:cNvCxnSpPr>
            <a:cxnSpLocks noChangeShapeType="1"/>
          </p:cNvCxnSpPr>
          <p:nvPr/>
        </p:nvCxnSpPr>
        <p:spPr bwMode="auto">
          <a:xfrm rot="16200000" flipV="1">
            <a:off x="7262019" y="2028032"/>
            <a:ext cx="3476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3" name="Straight Arrow Connector 52"/>
          <p:cNvCxnSpPr>
            <a:cxnSpLocks noChangeShapeType="1"/>
          </p:cNvCxnSpPr>
          <p:nvPr/>
        </p:nvCxnSpPr>
        <p:spPr bwMode="auto">
          <a:xfrm rot="16200000" flipV="1">
            <a:off x="8872538" y="2052638"/>
            <a:ext cx="3476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4" name="Straight Arrow Connector 53"/>
          <p:cNvCxnSpPr>
            <a:cxnSpLocks noChangeShapeType="1"/>
          </p:cNvCxnSpPr>
          <p:nvPr/>
        </p:nvCxnSpPr>
        <p:spPr bwMode="auto">
          <a:xfrm rot="16200000" flipV="1">
            <a:off x="9812337" y="2039939"/>
            <a:ext cx="347663"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54"/>
          <p:cNvSpPr txBox="1"/>
          <p:nvPr/>
        </p:nvSpPr>
        <p:spPr>
          <a:xfrm>
            <a:off x="7061200" y="1481139"/>
            <a:ext cx="801688" cy="369887"/>
          </a:xfrm>
          <a:prstGeom prst="rect">
            <a:avLst/>
          </a:prstGeom>
          <a:noFill/>
        </p:spPr>
        <p:txBody>
          <a:bodyPr wrap="none">
            <a:spAutoFit/>
          </a:bodyPr>
          <a:lstStyle/>
          <a:p>
            <a:pPr>
              <a:defRPr/>
            </a:pPr>
            <a:r>
              <a:rPr lang="en-US" dirty="0"/>
              <a:t>NULL</a:t>
            </a:r>
          </a:p>
        </p:txBody>
      </p:sp>
      <p:sp>
        <p:nvSpPr>
          <p:cNvPr id="56" name="TextBox 55"/>
          <p:cNvSpPr txBox="1"/>
          <p:nvPr/>
        </p:nvSpPr>
        <p:spPr>
          <a:xfrm>
            <a:off x="8632825" y="1493839"/>
            <a:ext cx="800100" cy="369887"/>
          </a:xfrm>
          <a:prstGeom prst="rect">
            <a:avLst/>
          </a:prstGeom>
          <a:noFill/>
        </p:spPr>
        <p:txBody>
          <a:bodyPr wrap="none">
            <a:spAutoFit/>
          </a:bodyPr>
          <a:lstStyle/>
          <a:p>
            <a:pPr>
              <a:defRPr/>
            </a:pPr>
            <a:r>
              <a:rPr lang="en-US" dirty="0"/>
              <a:t>NULL</a:t>
            </a:r>
          </a:p>
        </p:txBody>
      </p:sp>
      <p:sp>
        <p:nvSpPr>
          <p:cNvPr id="57" name="TextBox 56"/>
          <p:cNvSpPr txBox="1"/>
          <p:nvPr/>
        </p:nvSpPr>
        <p:spPr>
          <a:xfrm>
            <a:off x="9625013" y="1506539"/>
            <a:ext cx="800100" cy="369887"/>
          </a:xfrm>
          <a:prstGeom prst="rect">
            <a:avLst/>
          </a:prstGeom>
          <a:noFill/>
        </p:spPr>
        <p:txBody>
          <a:bodyPr wrap="none">
            <a:spAutoFit/>
          </a:bodyPr>
          <a:lstStyle/>
          <a:p>
            <a:pPr>
              <a:defRPr/>
            </a:pPr>
            <a:r>
              <a:rPr lang="en-US" dirty="0"/>
              <a:t>NULL</a:t>
            </a:r>
          </a:p>
        </p:txBody>
      </p:sp>
      <p:sp>
        <p:nvSpPr>
          <p:cNvPr id="58" name="TextBox 57"/>
          <p:cNvSpPr txBox="1"/>
          <p:nvPr/>
        </p:nvSpPr>
        <p:spPr>
          <a:xfrm>
            <a:off x="6559551" y="4572001"/>
            <a:ext cx="1966913" cy="461963"/>
          </a:xfrm>
          <a:prstGeom prst="rect">
            <a:avLst/>
          </a:prstGeom>
          <a:noFill/>
        </p:spPr>
        <p:txBody>
          <a:bodyPr wrap="none">
            <a:spAutoFit/>
          </a:bodyPr>
          <a:lstStyle/>
          <a:p>
            <a:pPr>
              <a:defRPr/>
            </a:pPr>
            <a:r>
              <a:rPr lang="en-US" sz="2400" dirty="0"/>
              <a:t>{a, d, g, b, e}</a:t>
            </a:r>
          </a:p>
        </p:txBody>
      </p:sp>
      <p:sp>
        <p:nvSpPr>
          <p:cNvPr id="59" name="TextBox 58"/>
          <p:cNvSpPr txBox="1"/>
          <p:nvPr/>
        </p:nvSpPr>
        <p:spPr>
          <a:xfrm>
            <a:off x="8697913" y="4546601"/>
            <a:ext cx="900112" cy="461963"/>
          </a:xfrm>
          <a:prstGeom prst="rect">
            <a:avLst/>
          </a:prstGeom>
          <a:noFill/>
        </p:spPr>
        <p:txBody>
          <a:bodyPr wrap="none">
            <a:spAutoFit/>
          </a:bodyPr>
          <a:lstStyle/>
          <a:p>
            <a:pPr>
              <a:defRPr/>
            </a:pPr>
            <a:r>
              <a:rPr lang="en-US" sz="2400" dirty="0"/>
              <a:t>{c, f}</a:t>
            </a:r>
          </a:p>
        </p:txBody>
      </p:sp>
      <p:sp>
        <p:nvSpPr>
          <p:cNvPr id="60" name="TextBox 59"/>
          <p:cNvSpPr txBox="1"/>
          <p:nvPr/>
        </p:nvSpPr>
        <p:spPr>
          <a:xfrm>
            <a:off x="9728201" y="4546601"/>
            <a:ext cx="587375" cy="461963"/>
          </a:xfrm>
          <a:prstGeom prst="rect">
            <a:avLst/>
          </a:prstGeom>
          <a:noFill/>
        </p:spPr>
        <p:txBody>
          <a:bodyPr wrap="none">
            <a:spAutoFit/>
          </a:bodyPr>
          <a:lstStyle/>
          <a:p>
            <a:pPr>
              <a:defRPr/>
            </a:pPr>
            <a:r>
              <a:rPr lang="en-US" sz="2400" dirty="0"/>
              <a:t>{h}</a:t>
            </a:r>
          </a:p>
        </p:txBody>
      </p:sp>
      <p:sp>
        <p:nvSpPr>
          <p:cNvPr id="61" name="TextBox 60"/>
          <p:cNvSpPr txBox="1"/>
          <p:nvPr/>
        </p:nvSpPr>
        <p:spPr>
          <a:xfrm>
            <a:off x="5855495" y="5072857"/>
            <a:ext cx="5341937" cy="461962"/>
          </a:xfrm>
          <a:prstGeom prst="rect">
            <a:avLst/>
          </a:prstGeom>
          <a:noFill/>
        </p:spPr>
        <p:txBody>
          <a:bodyPr wrap="none">
            <a:spAutoFit/>
          </a:bodyPr>
          <a:lstStyle/>
          <a:p>
            <a:pPr>
              <a:defRPr/>
            </a:pPr>
            <a:r>
              <a:rPr lang="en-US" sz="2400" dirty="0">
                <a:solidFill>
                  <a:srgbClr val="C00000"/>
                </a:solidFill>
              </a:rPr>
              <a:t>Up-Trees are not necessarily binary</a:t>
            </a:r>
          </a:p>
        </p:txBody>
      </p:sp>
    </p:spTree>
    <p:extLst>
      <p:ext uri="{BB962C8B-B14F-4D97-AF65-F5344CB8AC3E}">
        <p14:creationId xmlns:p14="http://schemas.microsoft.com/office/powerpoint/2010/main" val="415024592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862138" y="236538"/>
            <a:ext cx="8191500" cy="627062"/>
          </a:xfrm>
        </p:spPr>
        <p:txBody>
          <a:bodyPr/>
          <a:lstStyle/>
          <a:p>
            <a:r>
              <a:rPr lang="en-US" altLang="en-US" sz="3600" dirty="0" smtClean="0"/>
              <a:t>Implementing Up-Trees</a:t>
            </a:r>
          </a:p>
        </p:txBody>
      </p:sp>
      <p:sp>
        <p:nvSpPr>
          <p:cNvPr id="17412" name="Rectangle 3"/>
          <p:cNvSpPr>
            <a:spLocks noGrp="1" noChangeArrowheads="1"/>
          </p:cNvSpPr>
          <p:nvPr>
            <p:ph type="body" idx="1"/>
          </p:nvPr>
        </p:nvSpPr>
        <p:spPr>
          <a:xfrm>
            <a:off x="655608" y="1133475"/>
            <a:ext cx="4873655" cy="2909888"/>
          </a:xfrm>
        </p:spPr>
        <p:txBody>
          <a:bodyPr/>
          <a:lstStyle/>
          <a:p>
            <a:r>
              <a:rPr lang="en-US" altLang="en-US" sz="2400" dirty="0"/>
              <a:t>Forest of up-trees can easily be stored in an array </a:t>
            </a:r>
          </a:p>
          <a:p>
            <a:pPr>
              <a:buFontTx/>
              <a:buNone/>
            </a:pPr>
            <a:r>
              <a:rPr lang="en-US" altLang="en-US" sz="2400" dirty="0"/>
              <a:t>   (call it “</a:t>
            </a:r>
            <a:r>
              <a:rPr lang="en-US" altLang="en-US" sz="2400" dirty="0">
                <a:solidFill>
                  <a:srgbClr val="C00000"/>
                </a:solidFill>
              </a:rPr>
              <a:t>up</a:t>
            </a:r>
            <a:r>
              <a:rPr lang="en-US" altLang="en-US" sz="2400" dirty="0"/>
              <a:t>”)</a:t>
            </a:r>
          </a:p>
          <a:p>
            <a:endParaRPr lang="en-US" altLang="en-US" sz="2400" dirty="0"/>
          </a:p>
          <a:p>
            <a:r>
              <a:rPr lang="en-US" altLang="en-US" sz="2400" dirty="0"/>
              <a:t>up[X] = parent of X;</a:t>
            </a:r>
          </a:p>
          <a:p>
            <a:r>
              <a:rPr lang="en-US" altLang="en-US" sz="2400" dirty="0"/>
              <a:t>          = -1 if root</a:t>
            </a:r>
            <a:endParaRPr lang="en-US" altLang="en-US" sz="2600" dirty="0"/>
          </a:p>
        </p:txBody>
      </p:sp>
      <p:grpSp>
        <p:nvGrpSpPr>
          <p:cNvPr id="17413" name="Group 6"/>
          <p:cNvGrpSpPr>
            <a:grpSpLocks/>
          </p:cNvGrpSpPr>
          <p:nvPr/>
        </p:nvGrpSpPr>
        <p:grpSpPr bwMode="auto">
          <a:xfrm>
            <a:off x="6327775" y="1803400"/>
            <a:ext cx="488950" cy="514350"/>
            <a:chOff x="5357612" y="1390587"/>
            <a:chExt cx="566670" cy="528365"/>
          </a:xfrm>
        </p:grpSpPr>
        <p:sp>
          <p:nvSpPr>
            <p:cNvPr id="5" name="Oval 4"/>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6" name="TextBox 5"/>
            <p:cNvSpPr txBox="1"/>
            <p:nvPr/>
          </p:nvSpPr>
          <p:spPr>
            <a:xfrm>
              <a:off x="5456963" y="1390587"/>
              <a:ext cx="396084" cy="474244"/>
            </a:xfrm>
            <a:prstGeom prst="rect">
              <a:avLst/>
            </a:prstGeom>
            <a:noFill/>
          </p:spPr>
          <p:txBody>
            <a:bodyPr wrap="none">
              <a:spAutoFit/>
            </a:bodyPr>
            <a:lstStyle/>
            <a:p>
              <a:pPr>
                <a:defRPr/>
              </a:pPr>
              <a:r>
                <a:rPr lang="en-US" sz="2400" dirty="0"/>
                <a:t>a</a:t>
              </a:r>
            </a:p>
          </p:txBody>
        </p:sp>
      </p:grpSp>
      <p:grpSp>
        <p:nvGrpSpPr>
          <p:cNvPr id="17414" name="Group 13"/>
          <p:cNvGrpSpPr>
            <a:grpSpLocks/>
          </p:cNvGrpSpPr>
          <p:nvPr/>
        </p:nvGrpSpPr>
        <p:grpSpPr bwMode="auto">
          <a:xfrm>
            <a:off x="5683250" y="2678114"/>
            <a:ext cx="490538" cy="503237"/>
            <a:chOff x="5357612" y="1350962"/>
            <a:chExt cx="566670" cy="515155"/>
          </a:xfrm>
        </p:grpSpPr>
        <p:sp>
          <p:nvSpPr>
            <p:cNvPr id="15" name="Oval 14"/>
            <p:cNvSpPr/>
            <p:nvPr/>
          </p:nvSpPr>
          <p:spPr bwMode="auto">
            <a:xfrm>
              <a:off x="5357612" y="1350962"/>
              <a:ext cx="566670" cy="51515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6" name="TextBox 15"/>
            <p:cNvSpPr txBox="1"/>
            <p:nvPr/>
          </p:nvSpPr>
          <p:spPr>
            <a:xfrm>
              <a:off x="5456642" y="1389964"/>
              <a:ext cx="425461" cy="474528"/>
            </a:xfrm>
            <a:prstGeom prst="rect">
              <a:avLst/>
            </a:prstGeom>
            <a:noFill/>
          </p:spPr>
          <p:txBody>
            <a:bodyPr wrap="none">
              <a:spAutoFit/>
            </a:bodyPr>
            <a:lstStyle/>
            <a:p>
              <a:pPr>
                <a:defRPr/>
              </a:pPr>
              <a:r>
                <a:rPr lang="en-US" sz="2400" dirty="0"/>
                <a:t>b</a:t>
              </a:r>
            </a:p>
          </p:txBody>
        </p:sp>
      </p:grpSp>
      <p:grpSp>
        <p:nvGrpSpPr>
          <p:cNvPr id="17415" name="Group 16"/>
          <p:cNvGrpSpPr>
            <a:grpSpLocks/>
          </p:cNvGrpSpPr>
          <p:nvPr/>
        </p:nvGrpSpPr>
        <p:grpSpPr bwMode="auto">
          <a:xfrm>
            <a:off x="6340475" y="2652714"/>
            <a:ext cx="488950" cy="515937"/>
            <a:chOff x="5357612" y="1390587"/>
            <a:chExt cx="566670" cy="528365"/>
          </a:xfrm>
        </p:grpSpPr>
        <p:sp>
          <p:nvSpPr>
            <p:cNvPr id="18" name="Oval 17"/>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19" name="TextBox 18"/>
            <p:cNvSpPr txBox="1"/>
            <p:nvPr/>
          </p:nvSpPr>
          <p:spPr>
            <a:xfrm>
              <a:off x="5456963" y="1390587"/>
              <a:ext cx="423163" cy="473090"/>
            </a:xfrm>
            <a:prstGeom prst="rect">
              <a:avLst/>
            </a:prstGeom>
            <a:noFill/>
          </p:spPr>
          <p:txBody>
            <a:bodyPr wrap="none">
              <a:spAutoFit/>
            </a:bodyPr>
            <a:lstStyle/>
            <a:p>
              <a:pPr>
                <a:defRPr/>
              </a:pPr>
              <a:r>
                <a:rPr lang="en-US" sz="2400" dirty="0"/>
                <a:t>d</a:t>
              </a:r>
            </a:p>
          </p:txBody>
        </p:sp>
      </p:grpSp>
      <p:grpSp>
        <p:nvGrpSpPr>
          <p:cNvPr id="17416" name="Group 22"/>
          <p:cNvGrpSpPr>
            <a:grpSpLocks/>
          </p:cNvGrpSpPr>
          <p:nvPr/>
        </p:nvGrpSpPr>
        <p:grpSpPr bwMode="auto">
          <a:xfrm>
            <a:off x="5619750" y="3579814"/>
            <a:ext cx="488950" cy="515937"/>
            <a:chOff x="5357612" y="1390587"/>
            <a:chExt cx="566670" cy="528365"/>
          </a:xfrm>
        </p:grpSpPr>
        <p:sp>
          <p:nvSpPr>
            <p:cNvPr id="24" name="Oval 23"/>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5" name="TextBox 24"/>
            <p:cNvSpPr txBox="1"/>
            <p:nvPr/>
          </p:nvSpPr>
          <p:spPr>
            <a:xfrm>
              <a:off x="5456963" y="1390587"/>
              <a:ext cx="408444" cy="473090"/>
            </a:xfrm>
            <a:prstGeom prst="rect">
              <a:avLst/>
            </a:prstGeom>
            <a:noFill/>
          </p:spPr>
          <p:txBody>
            <a:bodyPr wrap="none">
              <a:spAutoFit/>
            </a:bodyPr>
            <a:lstStyle/>
            <a:p>
              <a:pPr>
                <a:defRPr/>
              </a:pPr>
              <a:r>
                <a:rPr lang="en-US" sz="2400" dirty="0"/>
                <a:t>e</a:t>
              </a:r>
            </a:p>
          </p:txBody>
        </p:sp>
      </p:grpSp>
      <p:grpSp>
        <p:nvGrpSpPr>
          <p:cNvPr id="17417" name="Group 25"/>
          <p:cNvGrpSpPr>
            <a:grpSpLocks/>
          </p:cNvGrpSpPr>
          <p:nvPr/>
        </p:nvGrpSpPr>
        <p:grpSpPr bwMode="auto">
          <a:xfrm>
            <a:off x="7383464" y="1803400"/>
            <a:ext cx="490537" cy="514350"/>
            <a:chOff x="5357612" y="1390587"/>
            <a:chExt cx="566670" cy="528365"/>
          </a:xfrm>
        </p:grpSpPr>
        <p:sp>
          <p:nvSpPr>
            <p:cNvPr id="27" name="Oval 26"/>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28" name="TextBox 27"/>
            <p:cNvSpPr txBox="1"/>
            <p:nvPr/>
          </p:nvSpPr>
          <p:spPr>
            <a:xfrm>
              <a:off x="5456642" y="1390587"/>
              <a:ext cx="397953" cy="472919"/>
            </a:xfrm>
            <a:prstGeom prst="rect">
              <a:avLst/>
            </a:prstGeom>
            <a:noFill/>
          </p:spPr>
          <p:txBody>
            <a:bodyPr wrap="none">
              <a:spAutoFit/>
            </a:bodyPr>
            <a:lstStyle/>
            <a:p>
              <a:pPr>
                <a:defRPr/>
              </a:pPr>
              <a:r>
                <a:rPr lang="en-US" sz="2400" dirty="0"/>
                <a:t>c</a:t>
              </a:r>
            </a:p>
          </p:txBody>
        </p:sp>
      </p:grpSp>
      <p:grpSp>
        <p:nvGrpSpPr>
          <p:cNvPr id="17418" name="Group 28"/>
          <p:cNvGrpSpPr>
            <a:grpSpLocks/>
          </p:cNvGrpSpPr>
          <p:nvPr/>
        </p:nvGrpSpPr>
        <p:grpSpPr bwMode="auto">
          <a:xfrm>
            <a:off x="7396164" y="2665414"/>
            <a:ext cx="490537" cy="515937"/>
            <a:chOff x="5357612" y="1390587"/>
            <a:chExt cx="566670" cy="528365"/>
          </a:xfrm>
        </p:grpSpPr>
        <p:sp>
          <p:nvSpPr>
            <p:cNvPr id="30" name="Oval 2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1" name="TextBox 30"/>
            <p:cNvSpPr txBox="1"/>
            <p:nvPr/>
          </p:nvSpPr>
          <p:spPr>
            <a:xfrm>
              <a:off x="5456642" y="1390587"/>
              <a:ext cx="396119" cy="473090"/>
            </a:xfrm>
            <a:prstGeom prst="rect">
              <a:avLst/>
            </a:prstGeom>
            <a:noFill/>
          </p:spPr>
          <p:txBody>
            <a:bodyPr wrap="none">
              <a:spAutoFit/>
            </a:bodyPr>
            <a:lstStyle/>
            <a:p>
              <a:pPr>
                <a:defRPr/>
              </a:pPr>
              <a:r>
                <a:rPr lang="en-US" sz="2400" dirty="0"/>
                <a:t>f</a:t>
              </a:r>
            </a:p>
          </p:txBody>
        </p:sp>
      </p:grpSp>
      <p:grpSp>
        <p:nvGrpSpPr>
          <p:cNvPr id="17419" name="Group 31"/>
          <p:cNvGrpSpPr>
            <a:grpSpLocks/>
          </p:cNvGrpSpPr>
          <p:nvPr/>
        </p:nvGrpSpPr>
        <p:grpSpPr bwMode="auto">
          <a:xfrm>
            <a:off x="8401050" y="1790700"/>
            <a:ext cx="488950" cy="514350"/>
            <a:chOff x="5357612" y="1390587"/>
            <a:chExt cx="566670" cy="528365"/>
          </a:xfrm>
        </p:grpSpPr>
        <p:sp>
          <p:nvSpPr>
            <p:cNvPr id="33" name="Oval 32"/>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34" name="TextBox 33"/>
            <p:cNvSpPr txBox="1"/>
            <p:nvPr/>
          </p:nvSpPr>
          <p:spPr>
            <a:xfrm>
              <a:off x="5456963" y="1390587"/>
              <a:ext cx="402925" cy="472919"/>
            </a:xfrm>
            <a:prstGeom prst="rect">
              <a:avLst/>
            </a:prstGeom>
            <a:noFill/>
          </p:spPr>
          <p:txBody>
            <a:bodyPr wrap="none">
              <a:spAutoFit/>
            </a:bodyPr>
            <a:lstStyle/>
            <a:p>
              <a:pPr>
                <a:defRPr/>
              </a:pPr>
              <a:r>
                <a:rPr lang="en-US" sz="2400" dirty="0"/>
                <a:t>g</a:t>
              </a:r>
            </a:p>
          </p:txBody>
        </p:sp>
      </p:grpSp>
      <p:cxnSp>
        <p:nvCxnSpPr>
          <p:cNvPr id="17420" name="Straight Arrow Connector 35"/>
          <p:cNvCxnSpPr>
            <a:cxnSpLocks noChangeShapeType="1"/>
          </p:cNvCxnSpPr>
          <p:nvPr/>
        </p:nvCxnSpPr>
        <p:spPr bwMode="auto">
          <a:xfrm rot="5400000" flipH="1" flipV="1">
            <a:off x="6017420" y="2310607"/>
            <a:ext cx="447675" cy="31591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1" name="Straight Arrow Connector 38"/>
          <p:cNvCxnSpPr>
            <a:cxnSpLocks noChangeShapeType="1"/>
          </p:cNvCxnSpPr>
          <p:nvPr/>
        </p:nvCxnSpPr>
        <p:spPr bwMode="auto">
          <a:xfrm rot="16200000" flipV="1">
            <a:off x="6405563" y="2484438"/>
            <a:ext cx="334963"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2" name="Straight Arrow Connector 44"/>
          <p:cNvCxnSpPr>
            <a:cxnSpLocks noChangeShapeType="1"/>
          </p:cNvCxnSpPr>
          <p:nvPr/>
        </p:nvCxnSpPr>
        <p:spPr bwMode="auto">
          <a:xfrm rot="16200000" flipV="1">
            <a:off x="5710238" y="3400425"/>
            <a:ext cx="4381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3" name="Straight Arrow Connector 48"/>
          <p:cNvCxnSpPr>
            <a:cxnSpLocks noChangeShapeType="1"/>
          </p:cNvCxnSpPr>
          <p:nvPr/>
        </p:nvCxnSpPr>
        <p:spPr bwMode="auto">
          <a:xfrm rot="16200000" flipV="1">
            <a:off x="7454901" y="2490789"/>
            <a:ext cx="347663"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4" name="Straight Arrow Connector 51"/>
          <p:cNvCxnSpPr>
            <a:cxnSpLocks noChangeShapeType="1"/>
          </p:cNvCxnSpPr>
          <p:nvPr/>
        </p:nvCxnSpPr>
        <p:spPr bwMode="auto">
          <a:xfrm rot="16200000" flipV="1">
            <a:off x="6399213" y="1641475"/>
            <a:ext cx="347662"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5" name="Straight Arrow Connector 52"/>
          <p:cNvCxnSpPr>
            <a:cxnSpLocks noChangeShapeType="1"/>
          </p:cNvCxnSpPr>
          <p:nvPr/>
        </p:nvCxnSpPr>
        <p:spPr bwMode="auto">
          <a:xfrm rot="16200000" flipV="1">
            <a:off x="7454901" y="1641476"/>
            <a:ext cx="347662"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6" name="Straight Arrow Connector 53"/>
          <p:cNvCxnSpPr>
            <a:cxnSpLocks noChangeShapeType="1"/>
          </p:cNvCxnSpPr>
          <p:nvPr/>
        </p:nvCxnSpPr>
        <p:spPr bwMode="auto">
          <a:xfrm rot="16200000" flipV="1">
            <a:off x="8382794" y="16295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54"/>
          <p:cNvSpPr txBox="1"/>
          <p:nvPr/>
        </p:nvSpPr>
        <p:spPr>
          <a:xfrm>
            <a:off x="6199188" y="1095375"/>
            <a:ext cx="800100" cy="368300"/>
          </a:xfrm>
          <a:prstGeom prst="rect">
            <a:avLst/>
          </a:prstGeom>
          <a:noFill/>
        </p:spPr>
        <p:txBody>
          <a:bodyPr wrap="none">
            <a:spAutoFit/>
          </a:bodyPr>
          <a:lstStyle/>
          <a:p>
            <a:pPr>
              <a:defRPr/>
            </a:pPr>
            <a:r>
              <a:rPr lang="en-US" dirty="0"/>
              <a:t>NULL</a:t>
            </a:r>
          </a:p>
        </p:txBody>
      </p:sp>
      <p:sp>
        <p:nvSpPr>
          <p:cNvPr id="56" name="TextBox 55"/>
          <p:cNvSpPr txBox="1"/>
          <p:nvPr/>
        </p:nvSpPr>
        <p:spPr>
          <a:xfrm>
            <a:off x="7216775" y="1081089"/>
            <a:ext cx="800100" cy="369887"/>
          </a:xfrm>
          <a:prstGeom prst="rect">
            <a:avLst/>
          </a:prstGeom>
          <a:noFill/>
        </p:spPr>
        <p:txBody>
          <a:bodyPr wrap="none">
            <a:spAutoFit/>
          </a:bodyPr>
          <a:lstStyle/>
          <a:p>
            <a:pPr>
              <a:defRPr/>
            </a:pPr>
            <a:r>
              <a:rPr lang="en-US" dirty="0"/>
              <a:t>NULL</a:t>
            </a:r>
          </a:p>
        </p:txBody>
      </p:sp>
      <p:sp>
        <p:nvSpPr>
          <p:cNvPr id="57" name="TextBox 56"/>
          <p:cNvSpPr txBox="1"/>
          <p:nvPr/>
        </p:nvSpPr>
        <p:spPr>
          <a:xfrm>
            <a:off x="8285163" y="1095375"/>
            <a:ext cx="800100" cy="368300"/>
          </a:xfrm>
          <a:prstGeom prst="rect">
            <a:avLst/>
          </a:prstGeom>
          <a:noFill/>
        </p:spPr>
        <p:txBody>
          <a:bodyPr wrap="none">
            <a:spAutoFit/>
          </a:bodyPr>
          <a:lstStyle/>
          <a:p>
            <a:pPr>
              <a:defRPr/>
            </a:pPr>
            <a:r>
              <a:rPr lang="en-US" dirty="0"/>
              <a:t>NULL</a:t>
            </a:r>
          </a:p>
        </p:txBody>
      </p:sp>
      <p:sp>
        <p:nvSpPr>
          <p:cNvPr id="58" name="TextBox 57"/>
          <p:cNvSpPr txBox="1"/>
          <p:nvPr/>
        </p:nvSpPr>
        <p:spPr>
          <a:xfrm>
            <a:off x="5413375" y="4198938"/>
            <a:ext cx="1627188" cy="461962"/>
          </a:xfrm>
          <a:prstGeom prst="rect">
            <a:avLst/>
          </a:prstGeom>
          <a:noFill/>
        </p:spPr>
        <p:txBody>
          <a:bodyPr wrap="none">
            <a:spAutoFit/>
          </a:bodyPr>
          <a:lstStyle/>
          <a:p>
            <a:pPr>
              <a:defRPr/>
            </a:pPr>
            <a:r>
              <a:rPr lang="en-US" sz="2400" dirty="0"/>
              <a:t>{a, b, d, e}</a:t>
            </a:r>
          </a:p>
        </p:txBody>
      </p:sp>
      <p:sp>
        <p:nvSpPr>
          <p:cNvPr id="59" name="TextBox 58"/>
          <p:cNvSpPr txBox="1"/>
          <p:nvPr/>
        </p:nvSpPr>
        <p:spPr>
          <a:xfrm>
            <a:off x="7242175" y="3284538"/>
            <a:ext cx="901700" cy="461962"/>
          </a:xfrm>
          <a:prstGeom prst="rect">
            <a:avLst/>
          </a:prstGeom>
          <a:noFill/>
        </p:spPr>
        <p:txBody>
          <a:bodyPr wrap="none">
            <a:spAutoFit/>
          </a:bodyPr>
          <a:lstStyle/>
          <a:p>
            <a:pPr>
              <a:defRPr/>
            </a:pPr>
            <a:r>
              <a:rPr lang="en-US" sz="2400" dirty="0"/>
              <a:t>{c, f}</a:t>
            </a:r>
          </a:p>
        </p:txBody>
      </p:sp>
      <p:sp>
        <p:nvSpPr>
          <p:cNvPr id="60" name="TextBox 59"/>
          <p:cNvSpPr txBox="1"/>
          <p:nvPr/>
        </p:nvSpPr>
        <p:spPr>
          <a:xfrm>
            <a:off x="8375651" y="2498726"/>
            <a:ext cx="587375" cy="461963"/>
          </a:xfrm>
          <a:prstGeom prst="rect">
            <a:avLst/>
          </a:prstGeom>
          <a:noFill/>
        </p:spPr>
        <p:txBody>
          <a:bodyPr wrap="none">
            <a:spAutoFit/>
          </a:bodyPr>
          <a:lstStyle/>
          <a:p>
            <a:pPr>
              <a:defRPr/>
            </a:pPr>
            <a:r>
              <a:rPr lang="en-US" sz="2400" dirty="0"/>
              <a:t>{g}</a:t>
            </a:r>
          </a:p>
        </p:txBody>
      </p:sp>
      <p:grpSp>
        <p:nvGrpSpPr>
          <p:cNvPr id="17433" name="Group 25"/>
          <p:cNvGrpSpPr>
            <a:grpSpLocks/>
          </p:cNvGrpSpPr>
          <p:nvPr/>
        </p:nvGrpSpPr>
        <p:grpSpPr bwMode="auto">
          <a:xfrm>
            <a:off x="9471025" y="1803400"/>
            <a:ext cx="488950" cy="514350"/>
            <a:chOff x="5357612" y="1390587"/>
            <a:chExt cx="566670" cy="528365"/>
          </a:xfrm>
        </p:grpSpPr>
        <p:sp>
          <p:nvSpPr>
            <p:cNvPr id="46" name="Oval 45"/>
            <p:cNvSpPr/>
            <p:nvPr/>
          </p:nvSpPr>
          <p:spPr bwMode="auto">
            <a:xfrm>
              <a:off x="5357612" y="1403633"/>
              <a:ext cx="566670" cy="51531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47" name="TextBox 46"/>
            <p:cNvSpPr txBox="1"/>
            <p:nvPr/>
          </p:nvSpPr>
          <p:spPr>
            <a:xfrm>
              <a:off x="5456963" y="1390587"/>
              <a:ext cx="419483" cy="472919"/>
            </a:xfrm>
            <a:prstGeom prst="rect">
              <a:avLst/>
            </a:prstGeom>
            <a:noFill/>
          </p:spPr>
          <p:txBody>
            <a:bodyPr wrap="none">
              <a:spAutoFit/>
            </a:bodyPr>
            <a:lstStyle/>
            <a:p>
              <a:pPr>
                <a:defRPr/>
              </a:pPr>
              <a:r>
                <a:rPr lang="en-US" sz="2400" dirty="0"/>
                <a:t>h</a:t>
              </a:r>
            </a:p>
          </p:txBody>
        </p:sp>
      </p:grpSp>
      <p:grpSp>
        <p:nvGrpSpPr>
          <p:cNvPr id="17434" name="Group 28"/>
          <p:cNvGrpSpPr>
            <a:grpSpLocks/>
          </p:cNvGrpSpPr>
          <p:nvPr/>
        </p:nvGrpSpPr>
        <p:grpSpPr bwMode="auto">
          <a:xfrm>
            <a:off x="9483725" y="2665414"/>
            <a:ext cx="488950" cy="515937"/>
            <a:chOff x="5357612" y="1390587"/>
            <a:chExt cx="566670" cy="528365"/>
          </a:xfrm>
        </p:grpSpPr>
        <p:sp>
          <p:nvSpPr>
            <p:cNvPr id="50" name="Oval 49"/>
            <p:cNvSpPr/>
            <p:nvPr/>
          </p:nvSpPr>
          <p:spPr bwMode="auto">
            <a:xfrm>
              <a:off x="5357612" y="1403593"/>
              <a:ext cx="566670" cy="5153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sz="2400" dirty="0"/>
            </a:p>
          </p:txBody>
        </p:sp>
        <p:sp>
          <p:nvSpPr>
            <p:cNvPr id="51" name="TextBox 50"/>
            <p:cNvSpPr txBox="1"/>
            <p:nvPr/>
          </p:nvSpPr>
          <p:spPr>
            <a:xfrm>
              <a:off x="5456963" y="1390587"/>
              <a:ext cx="312772" cy="473090"/>
            </a:xfrm>
            <a:prstGeom prst="rect">
              <a:avLst/>
            </a:prstGeom>
            <a:noFill/>
          </p:spPr>
          <p:txBody>
            <a:bodyPr wrap="none">
              <a:spAutoFit/>
            </a:bodyPr>
            <a:lstStyle/>
            <a:p>
              <a:pPr>
                <a:defRPr/>
              </a:pPr>
              <a:r>
                <a:rPr lang="en-US" sz="2400" dirty="0" err="1"/>
                <a:t>i</a:t>
              </a:r>
              <a:endParaRPr lang="en-US" sz="2400" dirty="0"/>
            </a:p>
          </p:txBody>
        </p:sp>
      </p:grpSp>
      <p:cxnSp>
        <p:nvCxnSpPr>
          <p:cNvPr id="17435" name="Straight Arrow Connector 61"/>
          <p:cNvCxnSpPr>
            <a:cxnSpLocks noChangeShapeType="1"/>
          </p:cNvCxnSpPr>
          <p:nvPr/>
        </p:nvCxnSpPr>
        <p:spPr bwMode="auto">
          <a:xfrm rot="16200000" flipV="1">
            <a:off x="9541669" y="2491582"/>
            <a:ext cx="3476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6" name="Straight Arrow Connector 62"/>
          <p:cNvCxnSpPr>
            <a:cxnSpLocks noChangeShapeType="1"/>
          </p:cNvCxnSpPr>
          <p:nvPr/>
        </p:nvCxnSpPr>
        <p:spPr bwMode="auto">
          <a:xfrm rot="16200000" flipV="1">
            <a:off x="9541669" y="1642269"/>
            <a:ext cx="3476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4" name="TextBox 63"/>
          <p:cNvSpPr txBox="1"/>
          <p:nvPr/>
        </p:nvSpPr>
        <p:spPr>
          <a:xfrm>
            <a:off x="9302750" y="1081089"/>
            <a:ext cx="800100" cy="369887"/>
          </a:xfrm>
          <a:prstGeom prst="rect">
            <a:avLst/>
          </a:prstGeom>
          <a:noFill/>
        </p:spPr>
        <p:txBody>
          <a:bodyPr wrap="none">
            <a:spAutoFit/>
          </a:bodyPr>
          <a:lstStyle/>
          <a:p>
            <a:pPr>
              <a:defRPr/>
            </a:pPr>
            <a:r>
              <a:rPr lang="en-US" dirty="0"/>
              <a:t>NULL</a:t>
            </a:r>
          </a:p>
        </p:txBody>
      </p:sp>
      <p:sp>
        <p:nvSpPr>
          <p:cNvPr id="65" name="TextBox 64"/>
          <p:cNvSpPr txBox="1"/>
          <p:nvPr/>
        </p:nvSpPr>
        <p:spPr>
          <a:xfrm>
            <a:off x="9251951" y="3259139"/>
            <a:ext cx="849313" cy="460375"/>
          </a:xfrm>
          <a:prstGeom prst="rect">
            <a:avLst/>
          </a:prstGeom>
          <a:noFill/>
        </p:spPr>
        <p:txBody>
          <a:bodyPr wrap="none">
            <a:spAutoFit/>
          </a:bodyPr>
          <a:lstStyle/>
          <a:p>
            <a:pPr>
              <a:defRPr/>
            </a:pPr>
            <a:r>
              <a:rPr lang="en-US" sz="2400" dirty="0"/>
              <a:t>{h, </a:t>
            </a:r>
            <a:r>
              <a:rPr lang="en-US" sz="2400" dirty="0" err="1"/>
              <a:t>i</a:t>
            </a:r>
            <a:r>
              <a:rPr lang="en-US" sz="2400" dirty="0"/>
              <a:t>}</a:t>
            </a:r>
          </a:p>
        </p:txBody>
      </p:sp>
      <p:grpSp>
        <p:nvGrpSpPr>
          <p:cNvPr id="17439" name="Group 69"/>
          <p:cNvGrpSpPr>
            <a:grpSpLocks/>
          </p:cNvGrpSpPr>
          <p:nvPr/>
        </p:nvGrpSpPr>
        <p:grpSpPr bwMode="auto">
          <a:xfrm>
            <a:off x="4846638" y="5122863"/>
            <a:ext cx="682625" cy="927100"/>
            <a:chOff x="2176530" y="4906852"/>
            <a:chExt cx="682580" cy="927278"/>
          </a:xfrm>
        </p:grpSpPr>
        <p:sp>
          <p:nvSpPr>
            <p:cNvPr id="67" name="Rectangle 66"/>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68" name="TextBox 67"/>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69" name="TextBox 68"/>
            <p:cNvSpPr txBox="1"/>
            <p:nvPr/>
          </p:nvSpPr>
          <p:spPr>
            <a:xfrm>
              <a:off x="2241614" y="4906852"/>
              <a:ext cx="614322" cy="369958"/>
            </a:xfrm>
            <a:prstGeom prst="rect">
              <a:avLst/>
            </a:prstGeom>
            <a:noFill/>
          </p:spPr>
          <p:txBody>
            <a:bodyPr wrap="none">
              <a:spAutoFit/>
            </a:bodyPr>
            <a:lstStyle/>
            <a:p>
              <a:pPr>
                <a:defRPr/>
              </a:pPr>
              <a:r>
                <a:rPr lang="en-US" dirty="0"/>
                <a:t>0(a)</a:t>
              </a:r>
            </a:p>
          </p:txBody>
        </p:sp>
      </p:grpSp>
      <p:grpSp>
        <p:nvGrpSpPr>
          <p:cNvPr id="17440" name="Group 70"/>
          <p:cNvGrpSpPr>
            <a:grpSpLocks/>
          </p:cNvGrpSpPr>
          <p:nvPr/>
        </p:nvGrpSpPr>
        <p:grpSpPr bwMode="auto">
          <a:xfrm>
            <a:off x="5529263" y="5122863"/>
            <a:ext cx="682625" cy="927100"/>
            <a:chOff x="2176530" y="4906852"/>
            <a:chExt cx="682580" cy="927278"/>
          </a:xfrm>
        </p:grpSpPr>
        <p:sp>
          <p:nvSpPr>
            <p:cNvPr id="72" name="Rectangle 7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3" name="TextBox 72"/>
            <p:cNvSpPr txBox="1"/>
            <p:nvPr/>
          </p:nvSpPr>
          <p:spPr>
            <a:xfrm>
              <a:off x="2370192" y="5357789"/>
              <a:ext cx="325417" cy="368371"/>
            </a:xfrm>
            <a:prstGeom prst="rect">
              <a:avLst/>
            </a:prstGeom>
            <a:noFill/>
          </p:spPr>
          <p:txBody>
            <a:bodyPr wrap="none">
              <a:spAutoFit/>
            </a:bodyPr>
            <a:lstStyle/>
            <a:p>
              <a:pPr>
                <a:defRPr/>
              </a:pPr>
              <a:r>
                <a:rPr lang="en-US" dirty="0"/>
                <a:t>0</a:t>
              </a:r>
            </a:p>
          </p:txBody>
        </p:sp>
        <p:sp>
          <p:nvSpPr>
            <p:cNvPr id="74" name="TextBox 73"/>
            <p:cNvSpPr txBox="1"/>
            <p:nvPr/>
          </p:nvSpPr>
          <p:spPr>
            <a:xfrm>
              <a:off x="2241614" y="4906852"/>
              <a:ext cx="593686" cy="369958"/>
            </a:xfrm>
            <a:prstGeom prst="rect">
              <a:avLst/>
            </a:prstGeom>
            <a:noFill/>
          </p:spPr>
          <p:txBody>
            <a:bodyPr wrap="none">
              <a:spAutoFit/>
            </a:bodyPr>
            <a:lstStyle/>
            <a:p>
              <a:pPr>
                <a:defRPr/>
              </a:pPr>
              <a:r>
                <a:rPr lang="en-US" dirty="0"/>
                <a:t>1(b)</a:t>
              </a:r>
            </a:p>
          </p:txBody>
        </p:sp>
      </p:grpSp>
      <p:grpSp>
        <p:nvGrpSpPr>
          <p:cNvPr id="17441" name="Group 74"/>
          <p:cNvGrpSpPr>
            <a:grpSpLocks/>
          </p:cNvGrpSpPr>
          <p:nvPr/>
        </p:nvGrpSpPr>
        <p:grpSpPr bwMode="auto">
          <a:xfrm>
            <a:off x="6211888" y="5122863"/>
            <a:ext cx="682625" cy="927100"/>
            <a:chOff x="2176530" y="4906852"/>
            <a:chExt cx="682580" cy="927278"/>
          </a:xfrm>
        </p:grpSpPr>
        <p:sp>
          <p:nvSpPr>
            <p:cNvPr id="76" name="Rectangle 75"/>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77" name="TextBox 76"/>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78" name="TextBox 77"/>
            <p:cNvSpPr txBox="1"/>
            <p:nvPr/>
          </p:nvSpPr>
          <p:spPr>
            <a:xfrm>
              <a:off x="2241614" y="4906852"/>
              <a:ext cx="614322" cy="369958"/>
            </a:xfrm>
            <a:prstGeom prst="rect">
              <a:avLst/>
            </a:prstGeom>
            <a:noFill/>
          </p:spPr>
          <p:txBody>
            <a:bodyPr wrap="none">
              <a:spAutoFit/>
            </a:bodyPr>
            <a:lstStyle/>
            <a:p>
              <a:pPr>
                <a:defRPr/>
              </a:pPr>
              <a:r>
                <a:rPr lang="en-US" dirty="0"/>
                <a:t>2(c)</a:t>
              </a:r>
            </a:p>
          </p:txBody>
        </p:sp>
      </p:grpSp>
      <p:grpSp>
        <p:nvGrpSpPr>
          <p:cNvPr id="17442" name="Group 78"/>
          <p:cNvGrpSpPr>
            <a:grpSpLocks/>
          </p:cNvGrpSpPr>
          <p:nvPr/>
        </p:nvGrpSpPr>
        <p:grpSpPr bwMode="auto">
          <a:xfrm>
            <a:off x="6894513" y="5122863"/>
            <a:ext cx="696913" cy="927100"/>
            <a:chOff x="2176530" y="4906852"/>
            <a:chExt cx="696299" cy="927278"/>
          </a:xfrm>
        </p:grpSpPr>
        <p:sp>
          <p:nvSpPr>
            <p:cNvPr id="80" name="Rectangle 79"/>
            <p:cNvSpPr/>
            <p:nvPr/>
          </p:nvSpPr>
          <p:spPr bwMode="auto">
            <a:xfrm>
              <a:off x="2176530" y="5279986"/>
              <a:ext cx="682024"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1" name="TextBox 80"/>
            <p:cNvSpPr txBox="1"/>
            <p:nvPr/>
          </p:nvSpPr>
          <p:spPr>
            <a:xfrm>
              <a:off x="2382723" y="5357789"/>
              <a:ext cx="325151" cy="368371"/>
            </a:xfrm>
            <a:prstGeom prst="rect">
              <a:avLst/>
            </a:prstGeom>
            <a:noFill/>
          </p:spPr>
          <p:txBody>
            <a:bodyPr wrap="none">
              <a:spAutoFit/>
            </a:bodyPr>
            <a:lstStyle/>
            <a:p>
              <a:pPr>
                <a:defRPr/>
              </a:pPr>
              <a:r>
                <a:rPr lang="en-US" dirty="0"/>
                <a:t>0</a:t>
              </a:r>
            </a:p>
          </p:txBody>
        </p:sp>
        <p:sp>
          <p:nvSpPr>
            <p:cNvPr id="82" name="TextBox 81"/>
            <p:cNvSpPr txBox="1"/>
            <p:nvPr/>
          </p:nvSpPr>
          <p:spPr>
            <a:xfrm>
              <a:off x="2241561" y="4906852"/>
              <a:ext cx="631268" cy="369958"/>
            </a:xfrm>
            <a:prstGeom prst="rect">
              <a:avLst/>
            </a:prstGeom>
            <a:noFill/>
          </p:spPr>
          <p:txBody>
            <a:bodyPr wrap="none">
              <a:spAutoFit/>
            </a:bodyPr>
            <a:lstStyle/>
            <a:p>
              <a:pPr>
                <a:defRPr/>
              </a:pPr>
              <a:r>
                <a:rPr lang="en-US" dirty="0"/>
                <a:t>3(d)</a:t>
              </a:r>
            </a:p>
          </p:txBody>
        </p:sp>
      </p:grpSp>
      <p:grpSp>
        <p:nvGrpSpPr>
          <p:cNvPr id="17443" name="Group 82"/>
          <p:cNvGrpSpPr>
            <a:grpSpLocks/>
          </p:cNvGrpSpPr>
          <p:nvPr/>
        </p:nvGrpSpPr>
        <p:grpSpPr bwMode="auto">
          <a:xfrm>
            <a:off x="7577137" y="5122863"/>
            <a:ext cx="687388" cy="927100"/>
            <a:chOff x="2176530" y="4906852"/>
            <a:chExt cx="686681" cy="927278"/>
          </a:xfrm>
        </p:grpSpPr>
        <p:sp>
          <p:nvSpPr>
            <p:cNvPr id="84" name="Rectangle 83"/>
            <p:cNvSpPr/>
            <p:nvPr/>
          </p:nvSpPr>
          <p:spPr bwMode="auto">
            <a:xfrm>
              <a:off x="2176530" y="5279986"/>
              <a:ext cx="681923"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5" name="TextBox 84"/>
            <p:cNvSpPr txBox="1"/>
            <p:nvPr/>
          </p:nvSpPr>
          <p:spPr>
            <a:xfrm>
              <a:off x="2370006" y="5357789"/>
              <a:ext cx="288628" cy="368371"/>
            </a:xfrm>
            <a:prstGeom prst="rect">
              <a:avLst/>
            </a:prstGeom>
            <a:noFill/>
          </p:spPr>
          <p:txBody>
            <a:bodyPr wrap="none">
              <a:spAutoFit/>
            </a:bodyPr>
            <a:lstStyle/>
            <a:p>
              <a:pPr>
                <a:defRPr/>
              </a:pPr>
              <a:r>
                <a:rPr lang="en-US" dirty="0"/>
                <a:t>1</a:t>
              </a:r>
            </a:p>
          </p:txBody>
        </p:sp>
        <p:sp>
          <p:nvSpPr>
            <p:cNvPr id="86" name="TextBox 85"/>
            <p:cNvSpPr txBox="1"/>
            <p:nvPr/>
          </p:nvSpPr>
          <p:spPr>
            <a:xfrm>
              <a:off x="2241551" y="4906852"/>
              <a:ext cx="621660" cy="369958"/>
            </a:xfrm>
            <a:prstGeom prst="rect">
              <a:avLst/>
            </a:prstGeom>
            <a:noFill/>
          </p:spPr>
          <p:txBody>
            <a:bodyPr wrap="none">
              <a:spAutoFit/>
            </a:bodyPr>
            <a:lstStyle/>
            <a:p>
              <a:pPr>
                <a:defRPr/>
              </a:pPr>
              <a:r>
                <a:rPr lang="en-US" dirty="0"/>
                <a:t>4(e)</a:t>
              </a:r>
            </a:p>
          </p:txBody>
        </p:sp>
      </p:grpSp>
      <p:grpSp>
        <p:nvGrpSpPr>
          <p:cNvPr id="17444" name="Group 86"/>
          <p:cNvGrpSpPr>
            <a:grpSpLocks/>
          </p:cNvGrpSpPr>
          <p:nvPr/>
        </p:nvGrpSpPr>
        <p:grpSpPr bwMode="auto">
          <a:xfrm>
            <a:off x="8259763" y="5122863"/>
            <a:ext cx="682625" cy="927100"/>
            <a:chOff x="2176530" y="4906852"/>
            <a:chExt cx="682580" cy="927278"/>
          </a:xfrm>
        </p:grpSpPr>
        <p:sp>
          <p:nvSpPr>
            <p:cNvPr id="88" name="Rectangle 87"/>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89" name="TextBox 88"/>
            <p:cNvSpPr txBox="1"/>
            <p:nvPr/>
          </p:nvSpPr>
          <p:spPr>
            <a:xfrm>
              <a:off x="2370192" y="5357789"/>
              <a:ext cx="325417" cy="368371"/>
            </a:xfrm>
            <a:prstGeom prst="rect">
              <a:avLst/>
            </a:prstGeom>
            <a:noFill/>
          </p:spPr>
          <p:txBody>
            <a:bodyPr wrap="none">
              <a:spAutoFit/>
            </a:bodyPr>
            <a:lstStyle/>
            <a:p>
              <a:pPr>
                <a:defRPr/>
              </a:pPr>
              <a:r>
                <a:rPr lang="en-US" dirty="0"/>
                <a:t>2</a:t>
              </a:r>
            </a:p>
          </p:txBody>
        </p:sp>
        <p:sp>
          <p:nvSpPr>
            <p:cNvPr id="90" name="TextBox 89"/>
            <p:cNvSpPr txBox="1"/>
            <p:nvPr/>
          </p:nvSpPr>
          <p:spPr>
            <a:xfrm>
              <a:off x="2241614" y="4906852"/>
              <a:ext cx="612735" cy="369958"/>
            </a:xfrm>
            <a:prstGeom prst="rect">
              <a:avLst/>
            </a:prstGeom>
            <a:noFill/>
          </p:spPr>
          <p:txBody>
            <a:bodyPr wrap="none">
              <a:spAutoFit/>
            </a:bodyPr>
            <a:lstStyle/>
            <a:p>
              <a:pPr>
                <a:defRPr/>
              </a:pPr>
              <a:r>
                <a:rPr lang="en-US" dirty="0"/>
                <a:t>5(f)</a:t>
              </a:r>
            </a:p>
          </p:txBody>
        </p:sp>
      </p:grpSp>
      <p:grpSp>
        <p:nvGrpSpPr>
          <p:cNvPr id="17445" name="Group 90"/>
          <p:cNvGrpSpPr>
            <a:grpSpLocks/>
          </p:cNvGrpSpPr>
          <p:nvPr/>
        </p:nvGrpSpPr>
        <p:grpSpPr bwMode="auto">
          <a:xfrm>
            <a:off x="8942388" y="5122863"/>
            <a:ext cx="682625" cy="927100"/>
            <a:chOff x="2176530" y="4906852"/>
            <a:chExt cx="682580" cy="927278"/>
          </a:xfrm>
        </p:grpSpPr>
        <p:sp>
          <p:nvSpPr>
            <p:cNvPr id="92" name="Rectangle 91"/>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3" name="TextBox 92"/>
            <p:cNvSpPr txBox="1"/>
            <p:nvPr/>
          </p:nvSpPr>
          <p:spPr>
            <a:xfrm>
              <a:off x="2317809" y="5357789"/>
              <a:ext cx="385737" cy="368371"/>
            </a:xfrm>
            <a:prstGeom prst="rect">
              <a:avLst/>
            </a:prstGeom>
            <a:noFill/>
          </p:spPr>
          <p:txBody>
            <a:bodyPr wrap="none">
              <a:spAutoFit/>
            </a:bodyPr>
            <a:lstStyle/>
            <a:p>
              <a:pPr>
                <a:defRPr/>
              </a:pPr>
              <a:r>
                <a:rPr lang="en-US" dirty="0">
                  <a:solidFill>
                    <a:schemeClr val="accent6"/>
                  </a:solidFill>
                </a:rPr>
                <a:t>-1</a:t>
              </a:r>
            </a:p>
          </p:txBody>
        </p:sp>
        <p:sp>
          <p:nvSpPr>
            <p:cNvPr id="94" name="TextBox 93"/>
            <p:cNvSpPr txBox="1"/>
            <p:nvPr/>
          </p:nvSpPr>
          <p:spPr>
            <a:xfrm>
              <a:off x="2241614" y="4906852"/>
              <a:ext cx="617496" cy="369958"/>
            </a:xfrm>
            <a:prstGeom prst="rect">
              <a:avLst/>
            </a:prstGeom>
            <a:noFill/>
          </p:spPr>
          <p:txBody>
            <a:bodyPr wrap="none">
              <a:spAutoFit/>
            </a:bodyPr>
            <a:lstStyle/>
            <a:p>
              <a:pPr>
                <a:defRPr/>
              </a:pPr>
              <a:r>
                <a:rPr lang="en-US" dirty="0"/>
                <a:t>6(g)</a:t>
              </a:r>
            </a:p>
          </p:txBody>
        </p:sp>
      </p:grpSp>
      <p:grpSp>
        <p:nvGrpSpPr>
          <p:cNvPr id="17446" name="Group 94"/>
          <p:cNvGrpSpPr>
            <a:grpSpLocks/>
          </p:cNvGrpSpPr>
          <p:nvPr/>
        </p:nvGrpSpPr>
        <p:grpSpPr bwMode="auto">
          <a:xfrm>
            <a:off x="9625012" y="5122863"/>
            <a:ext cx="693738" cy="927100"/>
            <a:chOff x="2176530" y="4906852"/>
            <a:chExt cx="693093" cy="927278"/>
          </a:xfrm>
        </p:grpSpPr>
        <p:sp>
          <p:nvSpPr>
            <p:cNvPr id="96" name="Rectangle 95"/>
            <p:cNvSpPr/>
            <p:nvPr/>
          </p:nvSpPr>
          <p:spPr bwMode="auto">
            <a:xfrm>
              <a:off x="2176530" y="5279986"/>
              <a:ext cx="68199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97" name="TextBox 96"/>
            <p:cNvSpPr txBox="1"/>
            <p:nvPr/>
          </p:nvSpPr>
          <p:spPr>
            <a:xfrm>
              <a:off x="2317687" y="5357789"/>
              <a:ext cx="385403" cy="368371"/>
            </a:xfrm>
            <a:prstGeom prst="rect">
              <a:avLst/>
            </a:prstGeom>
            <a:noFill/>
          </p:spPr>
          <p:txBody>
            <a:bodyPr wrap="none">
              <a:spAutoFit/>
            </a:bodyPr>
            <a:lstStyle/>
            <a:p>
              <a:pPr>
                <a:defRPr/>
              </a:pPr>
              <a:r>
                <a:rPr lang="en-US" dirty="0">
                  <a:solidFill>
                    <a:schemeClr val="accent6"/>
                  </a:solidFill>
                </a:rPr>
                <a:t>-1</a:t>
              </a:r>
            </a:p>
          </p:txBody>
        </p:sp>
        <p:sp>
          <p:nvSpPr>
            <p:cNvPr id="98" name="TextBox 97"/>
            <p:cNvSpPr txBox="1"/>
            <p:nvPr/>
          </p:nvSpPr>
          <p:spPr>
            <a:xfrm>
              <a:off x="2241557" y="4906852"/>
              <a:ext cx="628066" cy="369958"/>
            </a:xfrm>
            <a:prstGeom prst="rect">
              <a:avLst/>
            </a:prstGeom>
            <a:noFill/>
          </p:spPr>
          <p:txBody>
            <a:bodyPr wrap="none">
              <a:spAutoFit/>
            </a:bodyPr>
            <a:lstStyle/>
            <a:p>
              <a:pPr>
                <a:defRPr/>
              </a:pPr>
              <a:r>
                <a:rPr lang="en-US" dirty="0"/>
                <a:t>7(h)</a:t>
              </a:r>
            </a:p>
          </p:txBody>
        </p:sp>
      </p:grpSp>
      <p:grpSp>
        <p:nvGrpSpPr>
          <p:cNvPr id="17447" name="Group 98"/>
          <p:cNvGrpSpPr>
            <a:grpSpLocks/>
          </p:cNvGrpSpPr>
          <p:nvPr/>
        </p:nvGrpSpPr>
        <p:grpSpPr bwMode="auto">
          <a:xfrm>
            <a:off x="10307638" y="5122863"/>
            <a:ext cx="682625" cy="927100"/>
            <a:chOff x="2176530" y="4906852"/>
            <a:chExt cx="682580" cy="927278"/>
          </a:xfrm>
        </p:grpSpPr>
        <p:sp>
          <p:nvSpPr>
            <p:cNvPr id="100" name="Rectangle 99"/>
            <p:cNvSpPr/>
            <p:nvPr/>
          </p:nvSpPr>
          <p:spPr bwMode="auto">
            <a:xfrm>
              <a:off x="2176530" y="5279986"/>
              <a:ext cx="682580" cy="5541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01" name="TextBox 100"/>
            <p:cNvSpPr txBox="1"/>
            <p:nvPr/>
          </p:nvSpPr>
          <p:spPr>
            <a:xfrm>
              <a:off x="2382891" y="5357789"/>
              <a:ext cx="325417" cy="368371"/>
            </a:xfrm>
            <a:prstGeom prst="rect">
              <a:avLst/>
            </a:prstGeom>
            <a:noFill/>
          </p:spPr>
          <p:txBody>
            <a:bodyPr wrap="none">
              <a:spAutoFit/>
            </a:bodyPr>
            <a:lstStyle/>
            <a:p>
              <a:pPr>
                <a:defRPr/>
              </a:pPr>
              <a:r>
                <a:rPr lang="en-US" dirty="0"/>
                <a:t>7</a:t>
              </a:r>
            </a:p>
          </p:txBody>
        </p:sp>
        <p:sp>
          <p:nvSpPr>
            <p:cNvPr id="102" name="TextBox 101"/>
            <p:cNvSpPr txBox="1"/>
            <p:nvPr/>
          </p:nvSpPr>
          <p:spPr>
            <a:xfrm>
              <a:off x="2241614" y="4906852"/>
              <a:ext cx="558763" cy="369958"/>
            </a:xfrm>
            <a:prstGeom prst="rect">
              <a:avLst/>
            </a:prstGeom>
            <a:noFill/>
          </p:spPr>
          <p:txBody>
            <a:bodyPr wrap="none">
              <a:spAutoFit/>
            </a:bodyPr>
            <a:lstStyle/>
            <a:p>
              <a:pPr>
                <a:defRPr/>
              </a:pPr>
              <a:r>
                <a:rPr lang="en-US" dirty="0"/>
                <a:t>8(</a:t>
              </a:r>
              <a:r>
                <a:rPr lang="en-US" dirty="0" err="1"/>
                <a:t>i</a:t>
              </a:r>
              <a:r>
                <a:rPr lang="en-US" dirty="0"/>
                <a:t>)</a:t>
              </a:r>
            </a:p>
          </p:txBody>
        </p:sp>
      </p:grpSp>
      <p:sp>
        <p:nvSpPr>
          <p:cNvPr id="103" name="TextBox 102"/>
          <p:cNvSpPr txBox="1"/>
          <p:nvPr/>
        </p:nvSpPr>
        <p:spPr>
          <a:xfrm>
            <a:off x="3314700" y="5546726"/>
            <a:ext cx="1528762" cy="461963"/>
          </a:xfrm>
          <a:prstGeom prst="rect">
            <a:avLst/>
          </a:prstGeom>
          <a:noFill/>
        </p:spPr>
        <p:txBody>
          <a:bodyPr wrap="none">
            <a:spAutoFit/>
          </a:bodyPr>
          <a:lstStyle/>
          <a:p>
            <a:pPr>
              <a:defRPr/>
            </a:pPr>
            <a:r>
              <a:rPr lang="en-US" sz="2400" dirty="0"/>
              <a:t>Array </a:t>
            </a:r>
            <a:r>
              <a:rPr lang="en-US" sz="2400" dirty="0">
                <a:solidFill>
                  <a:srgbClr val="C00000"/>
                </a:solidFill>
              </a:rPr>
              <a:t>up:</a:t>
            </a:r>
          </a:p>
        </p:txBody>
      </p:sp>
      <p:sp>
        <p:nvSpPr>
          <p:cNvPr id="17449" name="Down Arrow 103"/>
          <p:cNvSpPr>
            <a:spLocks noChangeArrowheads="1"/>
          </p:cNvSpPr>
          <p:nvPr/>
        </p:nvSpPr>
        <p:spPr bwMode="auto">
          <a:xfrm>
            <a:off x="7564438" y="4083051"/>
            <a:ext cx="425450" cy="849313"/>
          </a:xfrm>
          <a:prstGeom prst="downArrow">
            <a:avLst>
              <a:gd name="adj1" fmla="val 50000"/>
              <a:gd name="adj2" fmla="val 49907"/>
            </a:avLst>
          </a:prstGeom>
          <a:solidFill>
            <a:srgbClr val="FFC00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8990569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14605</TotalTime>
  <Words>4038</Words>
  <Application>Microsoft Office PowerPoint</Application>
  <PresentationFormat>Widescreen</PresentationFormat>
  <Paragraphs>1011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Comic Sans MS</vt:lpstr>
      <vt:lpstr>Courier New</vt:lpstr>
      <vt:lpstr>Times New Roman</vt:lpstr>
      <vt:lpstr>Blank Presentation</vt:lpstr>
      <vt:lpstr>Today’s Material</vt:lpstr>
      <vt:lpstr>Disjoint Set ADT: Formal Definition</vt:lpstr>
      <vt:lpstr>Disjoint Set ADT Properties</vt:lpstr>
      <vt:lpstr>Implementation Ideas and Tradeoffs</vt:lpstr>
      <vt:lpstr>Implementation Ideas and Tradeoffs</vt:lpstr>
      <vt:lpstr>Implementation Ideas and Tradeoffs</vt:lpstr>
      <vt:lpstr>Up-Trees: Towards a new Data Structure</vt:lpstr>
      <vt:lpstr>Up-Tree Data Structure</vt:lpstr>
      <vt:lpstr>Implementing Up-Trees</vt:lpstr>
      <vt:lpstr>Example Find</vt:lpstr>
      <vt:lpstr>Implementing Find(x)</vt:lpstr>
      <vt:lpstr>Recursive Find(x)</vt:lpstr>
      <vt:lpstr>Example Union</vt:lpstr>
      <vt:lpstr>Implementing Union(x, y)</vt:lpstr>
      <vt:lpstr>MakeSet(): Creating initial sets</vt:lpstr>
      <vt:lpstr>Detailed Example</vt:lpstr>
      <vt:lpstr>Detailed Example</vt:lpstr>
      <vt:lpstr>Detailed Example</vt:lpstr>
      <vt:lpstr>Detailed Example</vt:lpstr>
      <vt:lpstr>Detailed Example</vt:lpstr>
      <vt:lpstr>Detailed Example</vt:lpstr>
      <vt:lpstr>Implementation of Find &amp; Union</vt:lpstr>
      <vt:lpstr>Let’s look back at our example</vt:lpstr>
      <vt:lpstr>Speeding up Find: Union-by-Size</vt:lpstr>
      <vt:lpstr>Trick for Storing Size Information</vt:lpstr>
      <vt:lpstr>Implementing Union-by-Size</vt:lpstr>
      <vt:lpstr>Running Time for Find with Union-by-Size</vt:lpstr>
      <vt:lpstr>Union-by-Height</vt:lpstr>
      <vt:lpstr>Can we make Find go faster?</vt:lpstr>
      <vt:lpstr>Introducing Path Compression</vt:lpstr>
      <vt:lpstr>Another Path Compression Example</vt:lpstr>
      <vt:lpstr>Implementing Path Compression</vt:lpstr>
      <vt:lpstr>Running time of Find with Path Compression</vt:lpstr>
      <vt:lpstr>Summary of Disjoint Set ADT</vt:lpstr>
      <vt:lpstr>Applications of Disjoint Set ADT</vt:lpstr>
      <vt:lpstr>Disjoint Set ADT Declaration &amp; Operations</vt:lpstr>
      <vt:lpstr>Operations: DisjointSet, Find</vt:lpstr>
      <vt:lpstr>Operations: Union (by size)</vt:lpstr>
      <vt:lpstr>LeetCode 547. Number of Provinces</vt:lpstr>
      <vt:lpstr>LeetCode 1971. Find if Path Exists in Graph</vt:lpstr>
      <vt:lpstr>LC 1319. Number of Operations to Make Network Connected</vt:lpstr>
      <vt:lpstr>LeetCode 1559. Detect Cycles in 2D Grid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Material</dc:title>
  <dc:creator>CÜNEYT AKINLAR</dc:creator>
  <cp:lastModifiedBy>azra</cp:lastModifiedBy>
  <cp:revision>537</cp:revision>
  <dcterms:created xsi:type="dcterms:W3CDTF">2020-11-16T14:31:24Z</dcterms:created>
  <dcterms:modified xsi:type="dcterms:W3CDTF">2023-07-28T08:55:20Z</dcterms:modified>
</cp:coreProperties>
</file>