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7" r:id="rId2"/>
    <p:sldId id="428" r:id="rId3"/>
    <p:sldId id="429" r:id="rId4"/>
    <p:sldId id="430" r:id="rId5"/>
    <p:sldId id="431" r:id="rId6"/>
    <p:sldId id="432" r:id="rId7"/>
    <p:sldId id="433" r:id="rId8"/>
    <p:sldId id="434" r:id="rId9"/>
    <p:sldId id="435"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5400" autoAdjust="0"/>
  </p:normalViewPr>
  <p:slideViewPr>
    <p:cSldViewPr snapToGrid="0">
      <p:cViewPr varScale="1">
        <p:scale>
          <a:sx n="89" d="100"/>
          <a:sy n="89" d="100"/>
        </p:scale>
        <p:origin x="5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 xmlns:a16="http://schemas.microsoft.com/office/drawing/2014/main" id="{E478CE9F-FCF8-41BE-BCDF-25622BB584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D154772A-912A-4C3E-9956-BDCB36B550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42928603-CA59-4E80-B400-897CC2CCD4A9}"/>
              </a:ext>
            </a:extLst>
          </p:cNvPr>
          <p:cNvSpPr>
            <a:spLocks noGrp="1" noChangeArrowheads="1"/>
          </p:cNvSpPr>
          <p:nvPr>
            <p:ph type="sldNum" sz="quarter" idx="12"/>
          </p:nvPr>
        </p:nvSpPr>
        <p:spPr>
          <a:ln/>
        </p:spPr>
        <p:txBody>
          <a:bodyPr/>
          <a:lstStyle>
            <a:lvl1pPr>
              <a:defRPr/>
            </a:lvl1pPr>
          </a:lstStyle>
          <a:p>
            <a:pPr>
              <a:defRPr/>
            </a:pPr>
            <a:fld id="{3677FB87-3ECF-41EA-B2DF-595821437FB8}" type="slidenum">
              <a:rPr lang="en-US" altLang="en-US"/>
              <a:pPr>
                <a:defRPr/>
              </a:pPr>
              <a:t>‹#›</a:t>
            </a:fld>
            <a:endParaRPr lang="en-US" altLang="en-US"/>
          </a:p>
        </p:txBody>
      </p:sp>
    </p:spTree>
    <p:extLst>
      <p:ext uri="{BB962C8B-B14F-4D97-AF65-F5344CB8AC3E}">
        <p14:creationId xmlns:p14="http://schemas.microsoft.com/office/powerpoint/2010/main" val="33686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EE55FFBC-AF58-4CE3-BE8D-0BB9BF998A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F33E0CD8-9B39-4213-8518-C52BAB9975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B088ABB6-715F-4E91-BB7C-04E8CB0176DC}"/>
              </a:ext>
            </a:extLst>
          </p:cNvPr>
          <p:cNvSpPr>
            <a:spLocks noGrp="1" noChangeArrowheads="1"/>
          </p:cNvSpPr>
          <p:nvPr>
            <p:ph type="sldNum" sz="quarter" idx="12"/>
          </p:nvPr>
        </p:nvSpPr>
        <p:spPr>
          <a:ln/>
        </p:spPr>
        <p:txBody>
          <a:bodyPr/>
          <a:lstStyle>
            <a:lvl1pPr>
              <a:defRPr/>
            </a:lvl1pPr>
          </a:lstStyle>
          <a:p>
            <a:pPr>
              <a:defRPr/>
            </a:pPr>
            <a:fld id="{DFEEF1C4-1A64-4BE9-9553-8A680BDE8AD8}" type="slidenum">
              <a:rPr lang="en-US" altLang="en-US"/>
              <a:pPr>
                <a:defRPr/>
              </a:pPr>
              <a:t>‹#›</a:t>
            </a:fld>
            <a:endParaRPr lang="en-US" altLang="en-US"/>
          </a:p>
        </p:txBody>
      </p:sp>
    </p:spTree>
    <p:extLst>
      <p:ext uri="{BB962C8B-B14F-4D97-AF65-F5344CB8AC3E}">
        <p14:creationId xmlns:p14="http://schemas.microsoft.com/office/powerpoint/2010/main" val="56344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0451" y="141288"/>
            <a:ext cx="2597149" cy="59547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1" y="141288"/>
            <a:ext cx="7594600" cy="59547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487934CC-10AF-475E-9382-9BE723CD62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76159187-C7D1-48AA-AB62-5C60E55A8C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4CA2FC11-9D3D-40DA-8CF9-8606DDD6776F}"/>
              </a:ext>
            </a:extLst>
          </p:cNvPr>
          <p:cNvSpPr>
            <a:spLocks noGrp="1" noChangeArrowheads="1"/>
          </p:cNvSpPr>
          <p:nvPr>
            <p:ph type="sldNum" sz="quarter" idx="12"/>
          </p:nvPr>
        </p:nvSpPr>
        <p:spPr>
          <a:ln/>
        </p:spPr>
        <p:txBody>
          <a:bodyPr/>
          <a:lstStyle>
            <a:lvl1pPr>
              <a:defRPr/>
            </a:lvl1pPr>
          </a:lstStyle>
          <a:p>
            <a:pPr>
              <a:defRPr/>
            </a:pPr>
            <a:fld id="{8A6D5C97-98B6-4511-95DA-5A790D2D76E2}" type="slidenum">
              <a:rPr lang="en-US" altLang="en-US"/>
              <a:pPr>
                <a:defRPr/>
              </a:pPr>
              <a:t>‹#›</a:t>
            </a:fld>
            <a:endParaRPr lang="en-US" altLang="en-US"/>
          </a:p>
        </p:txBody>
      </p:sp>
    </p:spTree>
    <p:extLst>
      <p:ext uri="{BB962C8B-B14F-4D97-AF65-F5344CB8AC3E}">
        <p14:creationId xmlns:p14="http://schemas.microsoft.com/office/powerpoint/2010/main" val="49225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E9D8FC63-5957-495B-AB21-AEB88D14E9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8C8F2179-8AD5-4D25-8178-A04A789C84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2F2E59F7-4DD2-4A1B-AFC2-DA8D0B9867CD}"/>
              </a:ext>
            </a:extLst>
          </p:cNvPr>
          <p:cNvSpPr>
            <a:spLocks noGrp="1" noChangeArrowheads="1"/>
          </p:cNvSpPr>
          <p:nvPr>
            <p:ph type="sldNum" sz="quarter" idx="12"/>
          </p:nvPr>
        </p:nvSpPr>
        <p:spPr>
          <a:ln/>
        </p:spPr>
        <p:txBody>
          <a:bodyPr/>
          <a:lstStyle>
            <a:lvl1pPr>
              <a:defRPr/>
            </a:lvl1pPr>
          </a:lstStyle>
          <a:p>
            <a:pPr>
              <a:defRPr/>
            </a:pPr>
            <a:fld id="{37A2021A-CF8F-4438-BC6D-96A5E5E99E9A}" type="slidenum">
              <a:rPr lang="en-US" altLang="en-US"/>
              <a:pPr>
                <a:defRPr/>
              </a:pPr>
              <a:t>‹#›</a:t>
            </a:fld>
            <a:endParaRPr lang="en-US" altLang="en-US"/>
          </a:p>
        </p:txBody>
      </p:sp>
    </p:spTree>
    <p:extLst>
      <p:ext uri="{BB962C8B-B14F-4D97-AF65-F5344CB8AC3E}">
        <p14:creationId xmlns:p14="http://schemas.microsoft.com/office/powerpoint/2010/main" val="187458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 xmlns:a16="http://schemas.microsoft.com/office/drawing/2014/main" id="{228A0E92-2DE0-4D7F-8C2B-87A147726E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06F9C0D0-3453-4B1E-8280-2875FA67DA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67663CE4-BB53-438C-8DB5-B69C92C5563D}"/>
              </a:ext>
            </a:extLst>
          </p:cNvPr>
          <p:cNvSpPr>
            <a:spLocks noGrp="1" noChangeArrowheads="1"/>
          </p:cNvSpPr>
          <p:nvPr>
            <p:ph type="sldNum" sz="quarter" idx="12"/>
          </p:nvPr>
        </p:nvSpPr>
        <p:spPr>
          <a:ln/>
        </p:spPr>
        <p:txBody>
          <a:bodyPr/>
          <a:lstStyle>
            <a:lvl1pPr>
              <a:defRPr/>
            </a:lvl1pPr>
          </a:lstStyle>
          <a:p>
            <a:pPr>
              <a:defRPr/>
            </a:pPr>
            <a:fld id="{EA624A63-21F9-4F9B-AC82-4EC3FFED294A}" type="slidenum">
              <a:rPr lang="en-US" altLang="en-US"/>
              <a:pPr>
                <a:defRPr/>
              </a:pPr>
              <a:t>‹#›</a:t>
            </a:fld>
            <a:endParaRPr lang="en-US" altLang="en-US"/>
          </a:p>
        </p:txBody>
      </p:sp>
    </p:spTree>
    <p:extLst>
      <p:ext uri="{BB962C8B-B14F-4D97-AF65-F5344CB8AC3E}">
        <p14:creationId xmlns:p14="http://schemas.microsoft.com/office/powerpoint/2010/main" val="19545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5E213B4C-0915-499A-9E71-98F0BB06691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FA89E0CF-1C47-4AAC-9CBF-028AB72E98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F147076A-1EC8-427C-8422-6B4B6E7C7942}"/>
              </a:ext>
            </a:extLst>
          </p:cNvPr>
          <p:cNvSpPr>
            <a:spLocks noGrp="1" noChangeArrowheads="1"/>
          </p:cNvSpPr>
          <p:nvPr>
            <p:ph type="sldNum" sz="quarter" idx="12"/>
          </p:nvPr>
        </p:nvSpPr>
        <p:spPr>
          <a:ln/>
        </p:spPr>
        <p:txBody>
          <a:bodyPr/>
          <a:lstStyle>
            <a:lvl1pPr>
              <a:defRPr/>
            </a:lvl1pPr>
          </a:lstStyle>
          <a:p>
            <a:pPr>
              <a:defRPr/>
            </a:pPr>
            <a:fld id="{EA692DD0-6D6D-469C-BB1D-1612F118B454}" type="slidenum">
              <a:rPr lang="en-US" altLang="en-US"/>
              <a:pPr>
                <a:defRPr/>
              </a:pPr>
              <a:t>‹#›</a:t>
            </a:fld>
            <a:endParaRPr lang="en-US" altLang="en-US"/>
          </a:p>
        </p:txBody>
      </p:sp>
    </p:spTree>
    <p:extLst>
      <p:ext uri="{BB962C8B-B14F-4D97-AF65-F5344CB8AC3E}">
        <p14:creationId xmlns:p14="http://schemas.microsoft.com/office/powerpoint/2010/main" val="163839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 xmlns:a16="http://schemas.microsoft.com/office/drawing/2014/main" id="{B89CFFA5-D334-4B1D-92CE-9A1968AEAC3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 xmlns:a16="http://schemas.microsoft.com/office/drawing/2014/main" id="{D3735A80-CFCB-46E3-B0EB-424EDB5F66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 xmlns:a16="http://schemas.microsoft.com/office/drawing/2014/main" id="{AA753FA5-9916-4825-B121-352DCAB36C2E}"/>
              </a:ext>
            </a:extLst>
          </p:cNvPr>
          <p:cNvSpPr>
            <a:spLocks noGrp="1" noChangeArrowheads="1"/>
          </p:cNvSpPr>
          <p:nvPr>
            <p:ph type="sldNum" sz="quarter" idx="12"/>
          </p:nvPr>
        </p:nvSpPr>
        <p:spPr>
          <a:ln/>
        </p:spPr>
        <p:txBody>
          <a:bodyPr/>
          <a:lstStyle>
            <a:lvl1pPr>
              <a:defRPr/>
            </a:lvl1pPr>
          </a:lstStyle>
          <a:p>
            <a:pPr>
              <a:defRPr/>
            </a:pPr>
            <a:fld id="{EECB268C-17CE-4317-83EB-3C14BE1C3225}" type="slidenum">
              <a:rPr lang="en-US" altLang="en-US"/>
              <a:pPr>
                <a:defRPr/>
              </a:pPr>
              <a:t>‹#›</a:t>
            </a:fld>
            <a:endParaRPr lang="en-US" altLang="en-US"/>
          </a:p>
        </p:txBody>
      </p:sp>
    </p:spTree>
    <p:extLst>
      <p:ext uri="{BB962C8B-B14F-4D97-AF65-F5344CB8AC3E}">
        <p14:creationId xmlns:p14="http://schemas.microsoft.com/office/powerpoint/2010/main" val="252892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 xmlns:a16="http://schemas.microsoft.com/office/drawing/2014/main" id="{C7E1CDC0-CE22-42F6-BBFC-C4B7D05E997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 xmlns:a16="http://schemas.microsoft.com/office/drawing/2014/main" id="{2EFA1096-C689-4404-B320-F748CDBF89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 xmlns:a16="http://schemas.microsoft.com/office/drawing/2014/main" id="{172C32F9-FBD1-4C83-87F7-E866B96D19E6}"/>
              </a:ext>
            </a:extLst>
          </p:cNvPr>
          <p:cNvSpPr>
            <a:spLocks noGrp="1" noChangeArrowheads="1"/>
          </p:cNvSpPr>
          <p:nvPr>
            <p:ph type="sldNum" sz="quarter" idx="12"/>
          </p:nvPr>
        </p:nvSpPr>
        <p:spPr>
          <a:ln/>
        </p:spPr>
        <p:txBody>
          <a:bodyPr/>
          <a:lstStyle>
            <a:lvl1pPr>
              <a:defRPr/>
            </a:lvl1pPr>
          </a:lstStyle>
          <a:p>
            <a:pPr>
              <a:defRPr/>
            </a:pPr>
            <a:fld id="{A3446206-5067-4271-90F5-ABD53393AD60}" type="slidenum">
              <a:rPr lang="en-US" altLang="en-US"/>
              <a:pPr>
                <a:defRPr/>
              </a:pPr>
              <a:t>‹#›</a:t>
            </a:fld>
            <a:endParaRPr lang="en-US" altLang="en-US"/>
          </a:p>
        </p:txBody>
      </p:sp>
    </p:spTree>
    <p:extLst>
      <p:ext uri="{BB962C8B-B14F-4D97-AF65-F5344CB8AC3E}">
        <p14:creationId xmlns:p14="http://schemas.microsoft.com/office/powerpoint/2010/main" val="99147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1EF20787-0CA8-4F8C-B9F8-E22FA12DBF2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 xmlns:a16="http://schemas.microsoft.com/office/drawing/2014/main" id="{D1341BE5-F5D1-4EC9-A825-936CE2C5E0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 xmlns:a16="http://schemas.microsoft.com/office/drawing/2014/main" id="{8641BAD9-F994-4882-902D-F91C3AA0AC62}"/>
              </a:ext>
            </a:extLst>
          </p:cNvPr>
          <p:cNvSpPr>
            <a:spLocks noGrp="1" noChangeArrowheads="1"/>
          </p:cNvSpPr>
          <p:nvPr>
            <p:ph type="sldNum" sz="quarter" idx="12"/>
          </p:nvPr>
        </p:nvSpPr>
        <p:spPr>
          <a:ln/>
        </p:spPr>
        <p:txBody>
          <a:bodyPr/>
          <a:lstStyle>
            <a:lvl1pPr>
              <a:defRPr/>
            </a:lvl1pPr>
          </a:lstStyle>
          <a:p>
            <a:pPr>
              <a:defRPr/>
            </a:pPr>
            <a:fld id="{73730192-98A9-4E98-AE46-899CD65F5904}" type="slidenum">
              <a:rPr lang="en-US" altLang="en-US"/>
              <a:pPr>
                <a:defRPr/>
              </a:pPr>
              <a:t>‹#›</a:t>
            </a:fld>
            <a:endParaRPr lang="en-US" altLang="en-US"/>
          </a:p>
        </p:txBody>
      </p:sp>
    </p:spTree>
    <p:extLst>
      <p:ext uri="{BB962C8B-B14F-4D97-AF65-F5344CB8AC3E}">
        <p14:creationId xmlns:p14="http://schemas.microsoft.com/office/powerpoint/2010/main" val="206232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E83A6D5B-A344-4007-8B51-095F1CCCC1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EF9EAC73-3015-4C3A-AF10-01DD468A5D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99EC6758-8282-4520-ADDA-31B1488C39DC}"/>
              </a:ext>
            </a:extLst>
          </p:cNvPr>
          <p:cNvSpPr>
            <a:spLocks noGrp="1" noChangeArrowheads="1"/>
          </p:cNvSpPr>
          <p:nvPr>
            <p:ph type="sldNum" sz="quarter" idx="12"/>
          </p:nvPr>
        </p:nvSpPr>
        <p:spPr>
          <a:ln/>
        </p:spPr>
        <p:txBody>
          <a:bodyPr/>
          <a:lstStyle>
            <a:lvl1pPr>
              <a:defRPr/>
            </a:lvl1pPr>
          </a:lstStyle>
          <a:p>
            <a:pPr>
              <a:defRPr/>
            </a:pPr>
            <a:fld id="{A3ADAB4F-2D47-4C13-AA13-8EAC4F83BC18}" type="slidenum">
              <a:rPr lang="en-US" altLang="en-US"/>
              <a:pPr>
                <a:defRPr/>
              </a:pPr>
              <a:t>‹#›</a:t>
            </a:fld>
            <a:endParaRPr lang="en-US" altLang="en-US"/>
          </a:p>
        </p:txBody>
      </p:sp>
    </p:spTree>
    <p:extLst>
      <p:ext uri="{BB962C8B-B14F-4D97-AF65-F5344CB8AC3E}">
        <p14:creationId xmlns:p14="http://schemas.microsoft.com/office/powerpoint/2010/main" val="353170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3EF78A9E-53C4-4C4D-823F-B13809120B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E1581D23-A874-43BE-A76F-7E44F409F5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A02BBD43-9998-49E7-893F-ADB200937D79}"/>
              </a:ext>
            </a:extLst>
          </p:cNvPr>
          <p:cNvSpPr>
            <a:spLocks noGrp="1" noChangeArrowheads="1"/>
          </p:cNvSpPr>
          <p:nvPr>
            <p:ph type="sldNum" sz="quarter" idx="12"/>
          </p:nvPr>
        </p:nvSpPr>
        <p:spPr>
          <a:ln/>
        </p:spPr>
        <p:txBody>
          <a:bodyPr/>
          <a:lstStyle>
            <a:lvl1pPr>
              <a:defRPr/>
            </a:lvl1pPr>
          </a:lstStyle>
          <a:p>
            <a:pPr>
              <a:defRPr/>
            </a:pPr>
            <a:fld id="{989B61DC-17F3-4A1B-AAB2-FE7F271DF547}" type="slidenum">
              <a:rPr lang="en-US" altLang="en-US"/>
              <a:pPr>
                <a:defRPr/>
              </a:pPr>
              <a:t>‹#›</a:t>
            </a:fld>
            <a:endParaRPr lang="en-US" altLang="en-US"/>
          </a:p>
        </p:txBody>
      </p:sp>
    </p:spTree>
    <p:extLst>
      <p:ext uri="{BB962C8B-B14F-4D97-AF65-F5344CB8AC3E}">
        <p14:creationId xmlns:p14="http://schemas.microsoft.com/office/powerpoint/2010/main" val="33263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83D015AE-701E-4F78-9351-781756384683}"/>
              </a:ext>
            </a:extLst>
          </p:cNvPr>
          <p:cNvSpPr>
            <a:spLocks noGrp="1" noChangeArrowheads="1"/>
          </p:cNvSpPr>
          <p:nvPr>
            <p:ph type="title"/>
          </p:nvPr>
        </p:nvSpPr>
        <p:spPr bwMode="auto">
          <a:xfrm>
            <a:off x="882651" y="141288"/>
            <a:ext cx="1036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9CAFDCF8-DA89-4176-BD45-32EF3D5D2B49}"/>
              </a:ext>
            </a:extLst>
          </p:cNvPr>
          <p:cNvSpPr>
            <a:spLocks noGrp="1" noChangeArrowheads="1"/>
          </p:cNvSpPr>
          <p:nvPr>
            <p:ph type="body" idx="1"/>
          </p:nvPr>
        </p:nvSpPr>
        <p:spPr bwMode="auto">
          <a:xfrm>
            <a:off x="914400" y="949326"/>
            <a:ext cx="1036320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2BDA23E6-862C-4D3C-9F78-5FCBFFAE757B}"/>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 xmlns:a16="http://schemas.microsoft.com/office/drawing/2014/main" id="{4AB6001C-2171-4E81-B610-D9844809EAA4}"/>
              </a:ext>
            </a:extLst>
          </p:cNvPr>
          <p:cNvSpPr>
            <a:spLocks noGrp="1" noChangeArrowheads="1"/>
          </p:cNvSpPr>
          <p:nvPr>
            <p:ph type="ftr" sz="quarter" idx="3"/>
          </p:nvPr>
        </p:nvSpPr>
        <p:spPr bwMode="auto">
          <a:xfrm>
            <a:off x="3659718" y="6248400"/>
            <a:ext cx="500803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 xmlns:a16="http://schemas.microsoft.com/office/drawing/2014/main" id="{14CD32D0-71F5-4F9C-BD8B-1A69173AE623}"/>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148F986-2530-4EE6-9EAF-DD2B8D2138A9}" type="slidenum">
              <a:rPr lang="en-US" altLang="en-US"/>
              <a:pPr>
                <a:defRPr/>
              </a:pPr>
              <a:t>‹#›</a:t>
            </a:fld>
            <a:endParaRPr lang="en-US" altLang="en-US"/>
          </a:p>
        </p:txBody>
      </p:sp>
    </p:spTree>
    <p:extLst>
      <p:ext uri="{BB962C8B-B14F-4D97-AF65-F5344CB8AC3E}">
        <p14:creationId xmlns:p14="http://schemas.microsoft.com/office/powerpoint/2010/main" val="363772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Comic Sans MS" pitchFamily="66" charset="0"/>
        </a:defRPr>
      </a:lvl2pPr>
      <a:lvl3pPr algn="ctr" rtl="0" eaLnBrk="0" fontAlgn="base" hangingPunct="0">
        <a:spcBef>
          <a:spcPct val="0"/>
        </a:spcBef>
        <a:spcAft>
          <a:spcPct val="0"/>
        </a:spcAft>
        <a:defRPr sz="4000">
          <a:solidFill>
            <a:schemeClr val="accent2"/>
          </a:solidFill>
          <a:latin typeface="Comic Sans MS" pitchFamily="66" charset="0"/>
        </a:defRPr>
      </a:lvl3pPr>
      <a:lvl4pPr algn="ctr" rtl="0" eaLnBrk="0" fontAlgn="base" hangingPunct="0">
        <a:spcBef>
          <a:spcPct val="0"/>
        </a:spcBef>
        <a:spcAft>
          <a:spcPct val="0"/>
        </a:spcAft>
        <a:defRPr sz="4000">
          <a:solidFill>
            <a:schemeClr val="accent2"/>
          </a:solidFill>
          <a:latin typeface="Comic Sans MS" pitchFamily="66" charset="0"/>
        </a:defRPr>
      </a:lvl4pPr>
      <a:lvl5pPr algn="ctr" rtl="0" eaLnBrk="0" fontAlgn="base" hangingPunct="0">
        <a:spcBef>
          <a:spcPct val="0"/>
        </a:spcBef>
        <a:spcAft>
          <a:spcPct val="0"/>
        </a:spcAft>
        <a:defRPr sz="4000">
          <a:solidFill>
            <a:schemeClr val="accent2"/>
          </a:solidFill>
          <a:latin typeface="Comic Sans MS" pitchFamily="66" charset="0"/>
        </a:defRPr>
      </a:lvl5pPr>
      <a:lvl6pPr marL="457200" algn="ctr" rtl="0" eaLnBrk="0" fontAlgn="base" hangingPunct="0">
        <a:spcBef>
          <a:spcPct val="0"/>
        </a:spcBef>
        <a:spcAft>
          <a:spcPct val="0"/>
        </a:spcAft>
        <a:defRPr sz="4000">
          <a:solidFill>
            <a:schemeClr val="accent2"/>
          </a:solidFill>
          <a:latin typeface="Comic Sans MS" pitchFamily="66" charset="0"/>
        </a:defRPr>
      </a:lvl6pPr>
      <a:lvl7pPr marL="914400" algn="ctr" rtl="0" eaLnBrk="0" fontAlgn="base" hangingPunct="0">
        <a:spcBef>
          <a:spcPct val="0"/>
        </a:spcBef>
        <a:spcAft>
          <a:spcPct val="0"/>
        </a:spcAft>
        <a:defRPr sz="4000">
          <a:solidFill>
            <a:schemeClr val="accent2"/>
          </a:solidFill>
          <a:latin typeface="Comic Sans MS" pitchFamily="66" charset="0"/>
        </a:defRPr>
      </a:lvl7pPr>
      <a:lvl8pPr marL="1371600" algn="ctr" rtl="0" eaLnBrk="0" fontAlgn="base" hangingPunct="0">
        <a:spcBef>
          <a:spcPct val="0"/>
        </a:spcBef>
        <a:spcAft>
          <a:spcPct val="0"/>
        </a:spcAft>
        <a:defRPr sz="4000">
          <a:solidFill>
            <a:schemeClr val="accent2"/>
          </a:solidFill>
          <a:latin typeface="Comic Sans MS" pitchFamily="66" charset="0"/>
        </a:defRPr>
      </a:lvl8pPr>
      <a:lvl9pPr marL="1828800" algn="ctr"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862138" y="236539"/>
            <a:ext cx="8191500" cy="769937"/>
          </a:xfrm>
        </p:spPr>
        <p:txBody>
          <a:bodyPr/>
          <a:lstStyle/>
          <a:p>
            <a:r>
              <a:rPr lang="en-US" altLang="en-US" sz="3600" dirty="0"/>
              <a:t>Today’s </a:t>
            </a:r>
            <a:r>
              <a:rPr lang="en-US" altLang="en-US" sz="3600" dirty="0" smtClean="0"/>
              <a:t>Material</a:t>
            </a:r>
            <a:endParaRPr lang="en-US" altLang="en-US" sz="3600" dirty="0"/>
          </a:p>
        </p:txBody>
      </p:sp>
      <p:sp>
        <p:nvSpPr>
          <p:cNvPr id="2052" name="Rectangle 3"/>
          <p:cNvSpPr>
            <a:spLocks noGrp="1" noChangeArrowheads="1"/>
          </p:cNvSpPr>
          <p:nvPr>
            <p:ph type="body" idx="1"/>
          </p:nvPr>
        </p:nvSpPr>
        <p:spPr>
          <a:xfrm>
            <a:off x="672860" y="1093789"/>
            <a:ext cx="11024559" cy="4996460"/>
          </a:xfrm>
        </p:spPr>
        <p:txBody>
          <a:bodyPr/>
          <a:lstStyle/>
          <a:p>
            <a:r>
              <a:rPr lang="en-US" altLang="en-US" dirty="0" smtClean="0"/>
              <a:t>Minimum Spanning Trees</a:t>
            </a:r>
          </a:p>
          <a:p>
            <a:pPr lvl="1"/>
            <a:r>
              <a:rPr lang="en-US" altLang="en-US" dirty="0" smtClean="0"/>
              <a:t>Problem definition</a:t>
            </a:r>
          </a:p>
          <a:p>
            <a:pPr lvl="1"/>
            <a:r>
              <a:rPr lang="en-US" altLang="en-US" dirty="0" err="1" smtClean="0"/>
              <a:t>Kruskal’s</a:t>
            </a:r>
            <a:r>
              <a:rPr lang="en-US" altLang="en-US" dirty="0" smtClean="0"/>
              <a:t> </a:t>
            </a:r>
            <a:r>
              <a:rPr lang="en-US" altLang="en-US" dirty="0" smtClean="0"/>
              <a:t>MST </a:t>
            </a:r>
            <a:r>
              <a:rPr lang="en-US" altLang="en-US" dirty="0" smtClean="0"/>
              <a:t>Algorithm</a:t>
            </a:r>
            <a:endParaRPr lang="en-US" altLang="en-US" dirty="0" smtClean="0"/>
          </a:p>
        </p:txBody>
      </p:sp>
    </p:spTree>
    <p:extLst>
      <p:ext uri="{BB962C8B-B14F-4D97-AF65-F5344CB8AC3E}">
        <p14:creationId xmlns:p14="http://schemas.microsoft.com/office/powerpoint/2010/main" val="32844293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800226" y="141288"/>
            <a:ext cx="8723313" cy="698500"/>
          </a:xfrm>
        </p:spPr>
        <p:txBody>
          <a:bodyPr/>
          <a:lstStyle/>
          <a:p>
            <a:r>
              <a:rPr lang="en-US" altLang="en-US" dirty="0" smtClean="0"/>
              <a:t>MST </a:t>
            </a:r>
            <a:r>
              <a:rPr lang="en-US" altLang="en-US" sz="3600" dirty="0" smtClean="0"/>
              <a:t>Lemma</a:t>
            </a:r>
            <a:endParaRPr lang="en-US" altLang="en-US" dirty="0" smtClean="0"/>
          </a:p>
        </p:txBody>
      </p:sp>
      <p:sp>
        <p:nvSpPr>
          <p:cNvPr id="11268" name="Rectangle 3"/>
          <p:cNvSpPr>
            <a:spLocks noGrp="1" noChangeArrowheads="1"/>
          </p:cNvSpPr>
          <p:nvPr>
            <p:ph type="body" idx="1"/>
          </p:nvPr>
        </p:nvSpPr>
        <p:spPr>
          <a:xfrm>
            <a:off x="905774" y="946151"/>
            <a:ext cx="11033184" cy="2454275"/>
          </a:xfrm>
          <a:noFill/>
        </p:spPr>
        <p:txBody>
          <a:bodyPr/>
          <a:lstStyle/>
          <a:p>
            <a:pPr marL="533400" indent="-533400">
              <a:lnSpc>
                <a:spcPct val="80000"/>
              </a:lnSpc>
            </a:pPr>
            <a:r>
              <a:rPr lang="en-US" altLang="en-US" sz="2400" dirty="0"/>
              <a:t>Let G = (V, E) be a connected, undirected graph with real-valued weights on the </a:t>
            </a:r>
            <a:r>
              <a:rPr lang="en-US" altLang="en-US" sz="2400" dirty="0" smtClean="0"/>
              <a:t>edges</a:t>
            </a:r>
            <a:endParaRPr lang="en-US" altLang="en-US" sz="2400" dirty="0"/>
          </a:p>
          <a:p>
            <a:pPr marL="533400" indent="-533400">
              <a:lnSpc>
                <a:spcPct val="80000"/>
              </a:lnSpc>
            </a:pPr>
            <a:r>
              <a:rPr lang="en-US" altLang="en-US" sz="2400" dirty="0"/>
              <a:t>Let (S, V-S) be </a:t>
            </a:r>
            <a:r>
              <a:rPr lang="en-US" altLang="en-US" sz="2400" dirty="0">
                <a:solidFill>
                  <a:schemeClr val="accent2"/>
                </a:solidFill>
              </a:rPr>
              <a:t>any cut</a:t>
            </a:r>
            <a:r>
              <a:rPr lang="en-US" altLang="en-US" sz="2400" dirty="0"/>
              <a:t> </a:t>
            </a:r>
          </a:p>
          <a:p>
            <a:pPr marL="533400" indent="-533400">
              <a:lnSpc>
                <a:spcPct val="80000"/>
              </a:lnSpc>
            </a:pPr>
            <a:r>
              <a:rPr lang="en-US" altLang="en-US" sz="2400" dirty="0"/>
              <a:t>Let (u, v) be an edge that crosses this cut &amp; has the minimum weight, i.e., (u, v) is the </a:t>
            </a:r>
            <a:r>
              <a:rPr lang="en-US" altLang="en-US" sz="2400" dirty="0">
                <a:solidFill>
                  <a:schemeClr val="accent2"/>
                </a:solidFill>
              </a:rPr>
              <a:t>light edge</a:t>
            </a:r>
          </a:p>
          <a:p>
            <a:pPr marL="533400" indent="-533400">
              <a:lnSpc>
                <a:spcPct val="80000"/>
              </a:lnSpc>
            </a:pPr>
            <a:endParaRPr lang="en-US" altLang="en-US" sz="2400" dirty="0">
              <a:solidFill>
                <a:schemeClr val="accent2"/>
              </a:solidFill>
            </a:endParaRPr>
          </a:p>
          <a:p>
            <a:pPr marL="533400" indent="-533400">
              <a:lnSpc>
                <a:spcPct val="80000"/>
              </a:lnSpc>
            </a:pPr>
            <a:r>
              <a:rPr lang="en-US" altLang="en-US" sz="2400" dirty="0"/>
              <a:t>Then edge (u, v) is a </a:t>
            </a:r>
            <a:r>
              <a:rPr lang="en-US" altLang="en-US" sz="2400" dirty="0">
                <a:solidFill>
                  <a:schemeClr val="accent2"/>
                </a:solidFill>
              </a:rPr>
              <a:t>safe</a:t>
            </a:r>
            <a:r>
              <a:rPr lang="en-US" altLang="en-US" sz="2400" dirty="0"/>
              <a:t> edge</a:t>
            </a:r>
          </a:p>
        </p:txBody>
      </p:sp>
      <p:sp>
        <p:nvSpPr>
          <p:cNvPr id="31" name="Oval 12"/>
          <p:cNvSpPr>
            <a:spLocks noChangeArrowheads="1"/>
          </p:cNvSpPr>
          <p:nvPr/>
        </p:nvSpPr>
        <p:spPr bwMode="auto">
          <a:xfrm>
            <a:off x="3516314" y="4972050"/>
            <a:ext cx="350837"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a</a:t>
            </a:r>
          </a:p>
        </p:txBody>
      </p:sp>
      <p:sp>
        <p:nvSpPr>
          <p:cNvPr id="33" name="Oval 13"/>
          <p:cNvSpPr>
            <a:spLocks noChangeArrowheads="1"/>
          </p:cNvSpPr>
          <p:nvPr/>
        </p:nvSpPr>
        <p:spPr bwMode="auto">
          <a:xfrm>
            <a:off x="4184650" y="4279900"/>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b</a:t>
            </a:r>
          </a:p>
        </p:txBody>
      </p:sp>
      <p:sp>
        <p:nvSpPr>
          <p:cNvPr id="34" name="Oval 14"/>
          <p:cNvSpPr>
            <a:spLocks noChangeArrowheads="1"/>
          </p:cNvSpPr>
          <p:nvPr/>
        </p:nvSpPr>
        <p:spPr bwMode="auto">
          <a:xfrm>
            <a:off x="5626100" y="4244975"/>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c</a:t>
            </a:r>
          </a:p>
        </p:txBody>
      </p:sp>
      <p:sp>
        <p:nvSpPr>
          <p:cNvPr id="35" name="Oval 15"/>
          <p:cNvSpPr>
            <a:spLocks noChangeArrowheads="1"/>
          </p:cNvSpPr>
          <p:nvPr/>
        </p:nvSpPr>
        <p:spPr bwMode="auto">
          <a:xfrm>
            <a:off x="4278314" y="5651500"/>
            <a:ext cx="350837"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sp>
        <p:nvSpPr>
          <p:cNvPr id="36" name="Oval 16"/>
          <p:cNvSpPr>
            <a:spLocks noChangeArrowheads="1"/>
          </p:cNvSpPr>
          <p:nvPr/>
        </p:nvSpPr>
        <p:spPr bwMode="auto">
          <a:xfrm>
            <a:off x="5730875" y="5581650"/>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37" name="Oval 17"/>
          <p:cNvSpPr>
            <a:spLocks noChangeArrowheads="1"/>
          </p:cNvSpPr>
          <p:nvPr/>
        </p:nvSpPr>
        <p:spPr bwMode="auto">
          <a:xfrm>
            <a:off x="7267575" y="5535613"/>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f</a:t>
            </a:r>
          </a:p>
        </p:txBody>
      </p:sp>
      <p:sp>
        <p:nvSpPr>
          <p:cNvPr id="38" name="Oval 18"/>
          <p:cNvSpPr>
            <a:spLocks noChangeArrowheads="1"/>
          </p:cNvSpPr>
          <p:nvPr/>
        </p:nvSpPr>
        <p:spPr bwMode="auto">
          <a:xfrm>
            <a:off x="7162800" y="4244975"/>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d</a:t>
            </a:r>
          </a:p>
        </p:txBody>
      </p:sp>
      <p:sp>
        <p:nvSpPr>
          <p:cNvPr id="39" name="Oval 19"/>
          <p:cNvSpPr>
            <a:spLocks noChangeArrowheads="1"/>
          </p:cNvSpPr>
          <p:nvPr/>
        </p:nvSpPr>
        <p:spPr bwMode="auto">
          <a:xfrm>
            <a:off x="8042275" y="4926013"/>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e</a:t>
            </a:r>
          </a:p>
        </p:txBody>
      </p:sp>
      <p:sp>
        <p:nvSpPr>
          <p:cNvPr id="40" name="Oval 20"/>
          <p:cNvSpPr>
            <a:spLocks noChangeArrowheads="1"/>
          </p:cNvSpPr>
          <p:nvPr/>
        </p:nvSpPr>
        <p:spPr bwMode="auto">
          <a:xfrm>
            <a:off x="5005389" y="4960938"/>
            <a:ext cx="350837"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i</a:t>
            </a:r>
          </a:p>
        </p:txBody>
      </p:sp>
      <p:sp>
        <p:nvSpPr>
          <p:cNvPr id="11278" name="Line 21"/>
          <p:cNvSpPr>
            <a:spLocks noChangeShapeType="1"/>
          </p:cNvSpPr>
          <p:nvPr/>
        </p:nvSpPr>
        <p:spPr bwMode="auto">
          <a:xfrm>
            <a:off x="3786188" y="5265738"/>
            <a:ext cx="5270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22"/>
          <p:cNvSpPr>
            <a:spLocks noChangeShapeType="1"/>
          </p:cNvSpPr>
          <p:nvPr/>
        </p:nvSpPr>
        <p:spPr bwMode="auto">
          <a:xfrm flipV="1">
            <a:off x="3810001" y="4573589"/>
            <a:ext cx="409575" cy="433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23"/>
          <p:cNvSpPr>
            <a:spLocks noChangeShapeType="1"/>
          </p:cNvSpPr>
          <p:nvPr/>
        </p:nvSpPr>
        <p:spPr bwMode="auto">
          <a:xfrm flipH="1" flipV="1">
            <a:off x="4383089" y="4597400"/>
            <a:ext cx="47625" cy="10429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24"/>
          <p:cNvSpPr>
            <a:spLocks noChangeShapeType="1"/>
          </p:cNvSpPr>
          <p:nvPr/>
        </p:nvSpPr>
        <p:spPr bwMode="auto">
          <a:xfrm flipH="1">
            <a:off x="4546601" y="4397376"/>
            <a:ext cx="1044575" cy="36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25"/>
          <p:cNvSpPr>
            <a:spLocks noChangeShapeType="1"/>
          </p:cNvSpPr>
          <p:nvPr/>
        </p:nvSpPr>
        <p:spPr bwMode="auto">
          <a:xfrm flipH="1" flipV="1">
            <a:off x="5988051" y="4387850"/>
            <a:ext cx="11604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26"/>
          <p:cNvSpPr>
            <a:spLocks noChangeShapeType="1"/>
          </p:cNvSpPr>
          <p:nvPr/>
        </p:nvSpPr>
        <p:spPr bwMode="auto">
          <a:xfrm flipH="1" flipV="1">
            <a:off x="7502525" y="4468814"/>
            <a:ext cx="622300" cy="503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27"/>
          <p:cNvSpPr>
            <a:spLocks noChangeShapeType="1"/>
          </p:cNvSpPr>
          <p:nvPr/>
        </p:nvSpPr>
        <p:spPr bwMode="auto">
          <a:xfrm flipH="1">
            <a:off x="4594225" y="5757863"/>
            <a:ext cx="11493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28"/>
          <p:cNvSpPr>
            <a:spLocks noChangeShapeType="1"/>
          </p:cNvSpPr>
          <p:nvPr/>
        </p:nvSpPr>
        <p:spPr bwMode="auto">
          <a:xfrm flipH="1">
            <a:off x="6083301" y="5721350"/>
            <a:ext cx="1160463"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29"/>
          <p:cNvSpPr>
            <a:spLocks noChangeShapeType="1"/>
          </p:cNvSpPr>
          <p:nvPr/>
        </p:nvSpPr>
        <p:spPr bwMode="auto">
          <a:xfrm flipV="1">
            <a:off x="7586663" y="5183188"/>
            <a:ext cx="514350"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30"/>
          <p:cNvSpPr>
            <a:spLocks noChangeShapeType="1"/>
          </p:cNvSpPr>
          <p:nvPr/>
        </p:nvSpPr>
        <p:spPr bwMode="auto">
          <a:xfrm flipH="1" flipV="1">
            <a:off x="7372351" y="4540250"/>
            <a:ext cx="47625" cy="971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31"/>
          <p:cNvSpPr>
            <a:spLocks noChangeShapeType="1"/>
          </p:cNvSpPr>
          <p:nvPr/>
        </p:nvSpPr>
        <p:spPr bwMode="auto">
          <a:xfrm flipV="1">
            <a:off x="5287964" y="4525964"/>
            <a:ext cx="409575" cy="433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32"/>
          <p:cNvSpPr>
            <a:spLocks noChangeShapeType="1"/>
          </p:cNvSpPr>
          <p:nvPr/>
        </p:nvSpPr>
        <p:spPr bwMode="auto">
          <a:xfrm flipV="1">
            <a:off x="4572001" y="5207000"/>
            <a:ext cx="468313"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33"/>
          <p:cNvSpPr>
            <a:spLocks noChangeShapeType="1"/>
          </p:cNvSpPr>
          <p:nvPr/>
        </p:nvSpPr>
        <p:spPr bwMode="auto">
          <a:xfrm>
            <a:off x="5334001" y="5218113"/>
            <a:ext cx="468313"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Line 34"/>
          <p:cNvSpPr>
            <a:spLocks noChangeShapeType="1"/>
          </p:cNvSpPr>
          <p:nvPr/>
        </p:nvSpPr>
        <p:spPr bwMode="auto">
          <a:xfrm>
            <a:off x="5954714" y="4525964"/>
            <a:ext cx="1335087" cy="1055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2" name="Freeform 49"/>
          <p:cNvSpPr>
            <a:spLocks/>
          </p:cNvSpPr>
          <p:nvPr/>
        </p:nvSpPr>
        <p:spPr bwMode="auto">
          <a:xfrm>
            <a:off x="6108701" y="3633789"/>
            <a:ext cx="550863" cy="2884487"/>
          </a:xfrm>
          <a:custGeom>
            <a:avLst/>
            <a:gdLst>
              <a:gd name="T0" fmla="*/ 2147483647 w 347"/>
              <a:gd name="T1" fmla="*/ 0 h 1817"/>
              <a:gd name="T2" fmla="*/ 2147483647 w 347"/>
              <a:gd name="T3" fmla="*/ 2147483647 h 1817"/>
              <a:gd name="T4" fmla="*/ 2147483647 w 347"/>
              <a:gd name="T5" fmla="*/ 2147483647 h 1817"/>
              <a:gd name="T6" fmla="*/ 0 w 347"/>
              <a:gd name="T7" fmla="*/ 2147483647 h 1817"/>
              <a:gd name="T8" fmla="*/ 0 60000 65536"/>
              <a:gd name="T9" fmla="*/ 0 60000 65536"/>
              <a:gd name="T10" fmla="*/ 0 60000 65536"/>
              <a:gd name="T11" fmla="*/ 0 60000 65536"/>
              <a:gd name="T12" fmla="*/ 0 w 347"/>
              <a:gd name="T13" fmla="*/ 0 h 1817"/>
              <a:gd name="T14" fmla="*/ 347 w 347"/>
              <a:gd name="T15" fmla="*/ 1817 h 1817"/>
            </a:gdLst>
            <a:ahLst/>
            <a:cxnLst>
              <a:cxn ang="T8">
                <a:pos x="T0" y="T1"/>
              </a:cxn>
              <a:cxn ang="T9">
                <a:pos x="T2" y="T3"/>
              </a:cxn>
              <a:cxn ang="T10">
                <a:pos x="T4" y="T5"/>
              </a:cxn>
              <a:cxn ang="T11">
                <a:pos x="T6" y="T7"/>
              </a:cxn>
            </a:cxnLst>
            <a:rect l="T12" t="T13" r="T14" b="T15"/>
            <a:pathLst>
              <a:path w="347" h="1817">
                <a:moveTo>
                  <a:pt x="347" y="0"/>
                </a:moveTo>
                <a:cubicBezTo>
                  <a:pt x="253" y="175"/>
                  <a:pt x="160" y="350"/>
                  <a:pt x="140" y="532"/>
                </a:cubicBezTo>
                <a:cubicBezTo>
                  <a:pt x="120" y="714"/>
                  <a:pt x="251" y="879"/>
                  <a:pt x="228" y="1093"/>
                </a:cubicBezTo>
                <a:cubicBezTo>
                  <a:pt x="205" y="1307"/>
                  <a:pt x="102" y="1562"/>
                  <a:pt x="0" y="1817"/>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1293" name="Text Box 50"/>
          <p:cNvSpPr txBox="1">
            <a:spLocks noChangeArrowheads="1"/>
          </p:cNvSpPr>
          <p:nvPr/>
        </p:nvSpPr>
        <p:spPr bwMode="auto">
          <a:xfrm>
            <a:off x="2860676" y="4818063"/>
            <a:ext cx="430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a:solidFill>
                  <a:srgbClr val="CC3300"/>
                </a:solidFill>
                <a:latin typeface="Comic Sans MS" panose="030F0702030302020204" pitchFamily="66" charset="0"/>
              </a:rPr>
              <a:t>S</a:t>
            </a:r>
          </a:p>
        </p:txBody>
      </p:sp>
      <p:sp>
        <p:nvSpPr>
          <p:cNvPr id="11294" name="Text Box 51"/>
          <p:cNvSpPr txBox="1">
            <a:spLocks noChangeArrowheads="1"/>
          </p:cNvSpPr>
          <p:nvPr/>
        </p:nvSpPr>
        <p:spPr bwMode="auto">
          <a:xfrm>
            <a:off x="8558214" y="4830763"/>
            <a:ext cx="809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a:solidFill>
                  <a:srgbClr val="CC3300"/>
                </a:solidFill>
                <a:latin typeface="Comic Sans MS" panose="030F0702030302020204" pitchFamily="66" charset="0"/>
              </a:rPr>
              <a:t>V-S</a:t>
            </a:r>
          </a:p>
        </p:txBody>
      </p:sp>
    </p:spTree>
    <p:extLst>
      <p:ext uri="{BB962C8B-B14F-4D97-AF65-F5344CB8AC3E}">
        <p14:creationId xmlns:p14="http://schemas.microsoft.com/office/powerpoint/2010/main" val="298033586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800226" y="141288"/>
            <a:ext cx="8723313" cy="698500"/>
          </a:xfrm>
        </p:spPr>
        <p:txBody>
          <a:bodyPr/>
          <a:lstStyle/>
          <a:p>
            <a:r>
              <a:rPr lang="en-US" altLang="en-US" sz="3600" dirty="0" smtClean="0"/>
              <a:t>MST Lemma: Proof</a:t>
            </a:r>
          </a:p>
        </p:txBody>
      </p:sp>
      <p:sp>
        <p:nvSpPr>
          <p:cNvPr id="413701" name="Oval 5"/>
          <p:cNvSpPr>
            <a:spLocks noChangeArrowheads="1"/>
          </p:cNvSpPr>
          <p:nvPr/>
        </p:nvSpPr>
        <p:spPr bwMode="auto">
          <a:xfrm>
            <a:off x="2249488" y="1285876"/>
            <a:ext cx="144462" cy="16986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293" name="Oval 8"/>
          <p:cNvSpPr>
            <a:spLocks noChangeArrowheads="1"/>
          </p:cNvSpPr>
          <p:nvPr/>
        </p:nvSpPr>
        <p:spPr bwMode="auto">
          <a:xfrm>
            <a:off x="2606675" y="1654175"/>
            <a:ext cx="177800" cy="217488"/>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u</a:t>
            </a:r>
          </a:p>
        </p:txBody>
      </p:sp>
      <p:sp>
        <p:nvSpPr>
          <p:cNvPr id="413705" name="Oval 9"/>
          <p:cNvSpPr>
            <a:spLocks noChangeArrowheads="1"/>
          </p:cNvSpPr>
          <p:nvPr/>
        </p:nvSpPr>
        <p:spPr bwMode="auto">
          <a:xfrm>
            <a:off x="2232026" y="1978026"/>
            <a:ext cx="144463" cy="16986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710" name="Oval 14"/>
          <p:cNvSpPr>
            <a:spLocks noChangeArrowheads="1"/>
          </p:cNvSpPr>
          <p:nvPr/>
        </p:nvSpPr>
        <p:spPr bwMode="auto">
          <a:xfrm>
            <a:off x="1968501" y="2671764"/>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711" name="Oval 15"/>
          <p:cNvSpPr>
            <a:spLocks noChangeArrowheads="1"/>
          </p:cNvSpPr>
          <p:nvPr/>
        </p:nvSpPr>
        <p:spPr bwMode="auto">
          <a:xfrm>
            <a:off x="2265363" y="3184526"/>
            <a:ext cx="144462" cy="16986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297" name="Oval 16"/>
          <p:cNvSpPr>
            <a:spLocks noChangeArrowheads="1"/>
          </p:cNvSpPr>
          <p:nvPr/>
        </p:nvSpPr>
        <p:spPr bwMode="auto">
          <a:xfrm>
            <a:off x="2606676" y="2660650"/>
            <a:ext cx="219075" cy="236538"/>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x</a:t>
            </a:r>
          </a:p>
        </p:txBody>
      </p:sp>
      <p:sp>
        <p:nvSpPr>
          <p:cNvPr id="413713" name="Oval 17"/>
          <p:cNvSpPr>
            <a:spLocks noChangeArrowheads="1"/>
          </p:cNvSpPr>
          <p:nvPr/>
        </p:nvSpPr>
        <p:spPr bwMode="auto">
          <a:xfrm>
            <a:off x="2274888" y="3817939"/>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299" name="Line 18"/>
          <p:cNvSpPr>
            <a:spLocks noChangeShapeType="1"/>
          </p:cNvSpPr>
          <p:nvPr/>
        </p:nvSpPr>
        <p:spPr bwMode="auto">
          <a:xfrm flipH="1" flipV="1">
            <a:off x="2374900" y="1404938"/>
            <a:ext cx="247650" cy="265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19"/>
          <p:cNvSpPr>
            <a:spLocks noChangeShapeType="1"/>
          </p:cNvSpPr>
          <p:nvPr/>
        </p:nvSpPr>
        <p:spPr bwMode="auto">
          <a:xfrm flipH="1">
            <a:off x="2366964" y="1808164"/>
            <a:ext cx="255587" cy="200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20"/>
          <p:cNvSpPr>
            <a:spLocks noChangeShapeType="1"/>
          </p:cNvSpPr>
          <p:nvPr/>
        </p:nvSpPr>
        <p:spPr bwMode="auto">
          <a:xfrm flipH="1" flipV="1">
            <a:off x="2070100" y="2827339"/>
            <a:ext cx="230188" cy="384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Line 21"/>
          <p:cNvSpPr>
            <a:spLocks noChangeShapeType="1"/>
          </p:cNvSpPr>
          <p:nvPr/>
        </p:nvSpPr>
        <p:spPr bwMode="auto">
          <a:xfrm flipH="1">
            <a:off x="2393951" y="2825750"/>
            <a:ext cx="246063" cy="387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Line 22"/>
          <p:cNvSpPr>
            <a:spLocks noChangeShapeType="1"/>
          </p:cNvSpPr>
          <p:nvPr/>
        </p:nvSpPr>
        <p:spPr bwMode="auto">
          <a:xfrm>
            <a:off x="2333626" y="3360739"/>
            <a:ext cx="9525" cy="466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19" name="Oval 23"/>
          <p:cNvSpPr>
            <a:spLocks noChangeArrowheads="1"/>
          </p:cNvSpPr>
          <p:nvPr/>
        </p:nvSpPr>
        <p:spPr bwMode="auto">
          <a:xfrm>
            <a:off x="3643313" y="1217614"/>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720" name="Oval 24"/>
          <p:cNvSpPr>
            <a:spLocks noChangeArrowheads="1"/>
          </p:cNvSpPr>
          <p:nvPr/>
        </p:nvSpPr>
        <p:spPr bwMode="auto">
          <a:xfrm>
            <a:off x="3992564" y="1514476"/>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06" name="Oval 25"/>
          <p:cNvSpPr>
            <a:spLocks noChangeArrowheads="1"/>
          </p:cNvSpPr>
          <p:nvPr/>
        </p:nvSpPr>
        <p:spPr bwMode="auto">
          <a:xfrm>
            <a:off x="3328988" y="1692275"/>
            <a:ext cx="228600" cy="2286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v</a:t>
            </a:r>
          </a:p>
        </p:txBody>
      </p:sp>
      <p:sp>
        <p:nvSpPr>
          <p:cNvPr id="413722" name="Oval 26"/>
          <p:cNvSpPr>
            <a:spLocks noChangeArrowheads="1"/>
          </p:cNvSpPr>
          <p:nvPr/>
        </p:nvSpPr>
        <p:spPr bwMode="auto">
          <a:xfrm>
            <a:off x="3729039" y="2176463"/>
            <a:ext cx="142875"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723" name="Oval 27"/>
          <p:cNvSpPr>
            <a:spLocks noChangeArrowheads="1"/>
          </p:cNvSpPr>
          <p:nvPr/>
        </p:nvSpPr>
        <p:spPr bwMode="auto">
          <a:xfrm>
            <a:off x="3363914" y="2700339"/>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09" name="Oval 28"/>
          <p:cNvSpPr>
            <a:spLocks noChangeArrowheads="1"/>
          </p:cNvSpPr>
          <p:nvPr/>
        </p:nvSpPr>
        <p:spPr bwMode="auto">
          <a:xfrm>
            <a:off x="3328989" y="3313114"/>
            <a:ext cx="211137" cy="255587"/>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y</a:t>
            </a:r>
          </a:p>
        </p:txBody>
      </p:sp>
      <p:sp>
        <p:nvSpPr>
          <p:cNvPr id="413725" name="Oval 29"/>
          <p:cNvSpPr>
            <a:spLocks noChangeArrowheads="1"/>
          </p:cNvSpPr>
          <p:nvPr/>
        </p:nvSpPr>
        <p:spPr bwMode="auto">
          <a:xfrm>
            <a:off x="3787776" y="3808414"/>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11" name="Line 30"/>
          <p:cNvSpPr>
            <a:spLocks noChangeShapeType="1"/>
          </p:cNvSpPr>
          <p:nvPr/>
        </p:nvSpPr>
        <p:spPr bwMode="auto">
          <a:xfrm flipH="1" flipV="1">
            <a:off x="3471863" y="1889126"/>
            <a:ext cx="273050" cy="295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2" name="Line 31"/>
          <p:cNvSpPr>
            <a:spLocks noChangeShapeType="1"/>
          </p:cNvSpPr>
          <p:nvPr/>
        </p:nvSpPr>
        <p:spPr bwMode="auto">
          <a:xfrm flipH="1">
            <a:off x="3463925" y="2320926"/>
            <a:ext cx="323850" cy="409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32"/>
          <p:cNvSpPr>
            <a:spLocks noChangeShapeType="1"/>
          </p:cNvSpPr>
          <p:nvPr/>
        </p:nvSpPr>
        <p:spPr bwMode="auto">
          <a:xfrm flipH="1" flipV="1">
            <a:off x="3495675" y="3532188"/>
            <a:ext cx="300038" cy="3349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29" name="Oval 33"/>
          <p:cNvSpPr>
            <a:spLocks noChangeArrowheads="1"/>
          </p:cNvSpPr>
          <p:nvPr/>
        </p:nvSpPr>
        <p:spPr bwMode="auto">
          <a:xfrm>
            <a:off x="3967164" y="2908301"/>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730" name="Oval 34"/>
          <p:cNvSpPr>
            <a:spLocks noChangeArrowheads="1"/>
          </p:cNvSpPr>
          <p:nvPr/>
        </p:nvSpPr>
        <p:spPr bwMode="auto">
          <a:xfrm>
            <a:off x="4051301" y="3303589"/>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16" name="Line 35"/>
          <p:cNvSpPr>
            <a:spLocks noChangeShapeType="1"/>
          </p:cNvSpPr>
          <p:nvPr/>
        </p:nvSpPr>
        <p:spPr bwMode="auto">
          <a:xfrm flipH="1" flipV="1">
            <a:off x="4073526" y="3076576"/>
            <a:ext cx="36513" cy="227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7" name="Line 39"/>
          <p:cNvSpPr>
            <a:spLocks noChangeShapeType="1"/>
          </p:cNvSpPr>
          <p:nvPr/>
        </p:nvSpPr>
        <p:spPr bwMode="auto">
          <a:xfrm flipH="1">
            <a:off x="2392363" y="1316038"/>
            <a:ext cx="1225550" cy="1111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42"/>
          <p:cNvSpPr>
            <a:spLocks noChangeShapeType="1"/>
          </p:cNvSpPr>
          <p:nvPr/>
        </p:nvSpPr>
        <p:spPr bwMode="auto">
          <a:xfrm flipH="1" flipV="1">
            <a:off x="2808289" y="2830513"/>
            <a:ext cx="573087" cy="5127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19" name="Line 43"/>
          <p:cNvSpPr>
            <a:spLocks noChangeShapeType="1"/>
          </p:cNvSpPr>
          <p:nvPr/>
        </p:nvSpPr>
        <p:spPr bwMode="auto">
          <a:xfrm flipH="1" flipV="1">
            <a:off x="2782889" y="1811338"/>
            <a:ext cx="573087" cy="301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20" name="Text Box 44"/>
          <p:cNvSpPr txBox="1">
            <a:spLocks noChangeArrowheads="1"/>
          </p:cNvSpPr>
          <p:nvPr/>
        </p:nvSpPr>
        <p:spPr bwMode="auto">
          <a:xfrm>
            <a:off x="2963863" y="15478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12321" name="Text Box 45"/>
          <p:cNvSpPr txBox="1">
            <a:spLocks noChangeArrowheads="1"/>
          </p:cNvSpPr>
          <p:nvPr/>
        </p:nvSpPr>
        <p:spPr bwMode="auto">
          <a:xfrm>
            <a:off x="3005138" y="28241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12322" name="Freeform 46"/>
          <p:cNvSpPr>
            <a:spLocks/>
          </p:cNvSpPr>
          <p:nvPr/>
        </p:nvSpPr>
        <p:spPr bwMode="auto">
          <a:xfrm>
            <a:off x="2716214" y="996951"/>
            <a:ext cx="312737" cy="3095625"/>
          </a:xfrm>
          <a:custGeom>
            <a:avLst/>
            <a:gdLst>
              <a:gd name="T0" fmla="*/ 2147483647 w 214"/>
              <a:gd name="T1" fmla="*/ 0 h 2482"/>
              <a:gd name="T2" fmla="*/ 2147483647 w 214"/>
              <a:gd name="T3" fmla="*/ 2147483647 h 2482"/>
              <a:gd name="T4" fmla="*/ 2147483647 w 214"/>
              <a:gd name="T5" fmla="*/ 2147483647 h 2482"/>
              <a:gd name="T6" fmla="*/ 2147483647 w 214"/>
              <a:gd name="T7" fmla="*/ 2147483647 h 2482"/>
              <a:gd name="T8" fmla="*/ 2147483647 w 214"/>
              <a:gd name="T9" fmla="*/ 2147483647 h 2482"/>
              <a:gd name="T10" fmla="*/ 0 w 214"/>
              <a:gd name="T11" fmla="*/ 2147483647 h 2482"/>
              <a:gd name="T12" fmla="*/ 0 60000 65536"/>
              <a:gd name="T13" fmla="*/ 0 60000 65536"/>
              <a:gd name="T14" fmla="*/ 0 60000 65536"/>
              <a:gd name="T15" fmla="*/ 0 60000 65536"/>
              <a:gd name="T16" fmla="*/ 0 60000 65536"/>
              <a:gd name="T17" fmla="*/ 0 60000 65536"/>
              <a:gd name="T18" fmla="*/ 0 w 214"/>
              <a:gd name="T19" fmla="*/ 0 h 2482"/>
              <a:gd name="T20" fmla="*/ 214 w 214"/>
              <a:gd name="T21" fmla="*/ 2482 h 2482"/>
            </a:gdLst>
            <a:ahLst/>
            <a:cxnLst>
              <a:cxn ang="T12">
                <a:pos x="T0" y="T1"/>
              </a:cxn>
              <a:cxn ang="T13">
                <a:pos x="T2" y="T3"/>
              </a:cxn>
              <a:cxn ang="T14">
                <a:pos x="T4" y="T5"/>
              </a:cxn>
              <a:cxn ang="T15">
                <a:pos x="T6" y="T7"/>
              </a:cxn>
              <a:cxn ang="T16">
                <a:pos x="T8" y="T9"/>
              </a:cxn>
              <a:cxn ang="T17">
                <a:pos x="T10" y="T11"/>
              </a:cxn>
            </a:cxnLst>
            <a:rect l="T18" t="T19" r="T20" b="T21"/>
            <a:pathLst>
              <a:path w="214" h="2482">
                <a:moveTo>
                  <a:pt x="185" y="0"/>
                </a:moveTo>
                <a:cubicBezTo>
                  <a:pt x="121" y="122"/>
                  <a:pt x="58" y="244"/>
                  <a:pt x="59" y="399"/>
                </a:cubicBezTo>
                <a:cubicBezTo>
                  <a:pt x="60" y="554"/>
                  <a:pt x="170" y="729"/>
                  <a:pt x="192" y="931"/>
                </a:cubicBezTo>
                <a:cubicBezTo>
                  <a:pt x="214" y="1133"/>
                  <a:pt x="214" y="1390"/>
                  <a:pt x="192" y="1610"/>
                </a:cubicBezTo>
                <a:cubicBezTo>
                  <a:pt x="170" y="1830"/>
                  <a:pt x="91" y="2108"/>
                  <a:pt x="59" y="2253"/>
                </a:cubicBezTo>
                <a:cubicBezTo>
                  <a:pt x="27" y="2398"/>
                  <a:pt x="13" y="2440"/>
                  <a:pt x="0" y="24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2323" name="Text Box 47"/>
          <p:cNvSpPr txBox="1">
            <a:spLocks noChangeArrowheads="1"/>
          </p:cNvSpPr>
          <p:nvPr/>
        </p:nvSpPr>
        <p:spPr bwMode="auto">
          <a:xfrm>
            <a:off x="2933700" y="4041776"/>
            <a:ext cx="35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A</a:t>
            </a:r>
          </a:p>
        </p:txBody>
      </p:sp>
      <p:sp>
        <p:nvSpPr>
          <p:cNvPr id="413782" name="Oval 86"/>
          <p:cNvSpPr>
            <a:spLocks noChangeArrowheads="1"/>
          </p:cNvSpPr>
          <p:nvPr/>
        </p:nvSpPr>
        <p:spPr bwMode="auto">
          <a:xfrm>
            <a:off x="5249863" y="1239838"/>
            <a:ext cx="144462"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25" name="Oval 87"/>
          <p:cNvSpPr>
            <a:spLocks noChangeArrowheads="1"/>
          </p:cNvSpPr>
          <p:nvPr/>
        </p:nvSpPr>
        <p:spPr bwMode="auto">
          <a:xfrm>
            <a:off x="5607050" y="1608139"/>
            <a:ext cx="177800" cy="217487"/>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u</a:t>
            </a:r>
          </a:p>
        </p:txBody>
      </p:sp>
      <p:sp>
        <p:nvSpPr>
          <p:cNvPr id="413784" name="Oval 88"/>
          <p:cNvSpPr>
            <a:spLocks noChangeArrowheads="1"/>
          </p:cNvSpPr>
          <p:nvPr/>
        </p:nvSpPr>
        <p:spPr bwMode="auto">
          <a:xfrm>
            <a:off x="5232401" y="1931988"/>
            <a:ext cx="144463"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785" name="Oval 89"/>
          <p:cNvSpPr>
            <a:spLocks noChangeArrowheads="1"/>
          </p:cNvSpPr>
          <p:nvPr/>
        </p:nvSpPr>
        <p:spPr bwMode="auto">
          <a:xfrm>
            <a:off x="4968876" y="2625726"/>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786" name="Oval 90"/>
          <p:cNvSpPr>
            <a:spLocks noChangeArrowheads="1"/>
          </p:cNvSpPr>
          <p:nvPr/>
        </p:nvSpPr>
        <p:spPr bwMode="auto">
          <a:xfrm>
            <a:off x="5265738" y="3138488"/>
            <a:ext cx="144462"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29" name="Oval 91"/>
          <p:cNvSpPr>
            <a:spLocks noChangeArrowheads="1"/>
          </p:cNvSpPr>
          <p:nvPr/>
        </p:nvSpPr>
        <p:spPr bwMode="auto">
          <a:xfrm>
            <a:off x="5607051" y="2614614"/>
            <a:ext cx="219075" cy="236537"/>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x</a:t>
            </a:r>
          </a:p>
        </p:txBody>
      </p:sp>
      <p:sp>
        <p:nvSpPr>
          <p:cNvPr id="413788" name="Oval 92"/>
          <p:cNvSpPr>
            <a:spLocks noChangeArrowheads="1"/>
          </p:cNvSpPr>
          <p:nvPr/>
        </p:nvSpPr>
        <p:spPr bwMode="auto">
          <a:xfrm>
            <a:off x="5275263" y="3771901"/>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31" name="Line 93"/>
          <p:cNvSpPr>
            <a:spLocks noChangeShapeType="1"/>
          </p:cNvSpPr>
          <p:nvPr/>
        </p:nvSpPr>
        <p:spPr bwMode="auto">
          <a:xfrm flipH="1" flipV="1">
            <a:off x="5375275" y="1358901"/>
            <a:ext cx="247650" cy="265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2" name="Line 94"/>
          <p:cNvSpPr>
            <a:spLocks noChangeShapeType="1"/>
          </p:cNvSpPr>
          <p:nvPr/>
        </p:nvSpPr>
        <p:spPr bwMode="auto">
          <a:xfrm flipH="1">
            <a:off x="5367339" y="1762126"/>
            <a:ext cx="255587" cy="200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3" name="Line 95"/>
          <p:cNvSpPr>
            <a:spLocks noChangeShapeType="1"/>
          </p:cNvSpPr>
          <p:nvPr/>
        </p:nvSpPr>
        <p:spPr bwMode="auto">
          <a:xfrm flipH="1" flipV="1">
            <a:off x="5070475" y="2781301"/>
            <a:ext cx="230188" cy="384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Line 96"/>
          <p:cNvSpPr>
            <a:spLocks noChangeShapeType="1"/>
          </p:cNvSpPr>
          <p:nvPr/>
        </p:nvSpPr>
        <p:spPr bwMode="auto">
          <a:xfrm flipH="1">
            <a:off x="5394326" y="2779713"/>
            <a:ext cx="246063" cy="387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5" name="Line 97"/>
          <p:cNvSpPr>
            <a:spLocks noChangeShapeType="1"/>
          </p:cNvSpPr>
          <p:nvPr/>
        </p:nvSpPr>
        <p:spPr bwMode="auto">
          <a:xfrm>
            <a:off x="5334001" y="3314701"/>
            <a:ext cx="9525" cy="466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94" name="Oval 98"/>
          <p:cNvSpPr>
            <a:spLocks noChangeArrowheads="1"/>
          </p:cNvSpPr>
          <p:nvPr/>
        </p:nvSpPr>
        <p:spPr bwMode="auto">
          <a:xfrm>
            <a:off x="6643688" y="1171576"/>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795" name="Oval 99"/>
          <p:cNvSpPr>
            <a:spLocks noChangeArrowheads="1"/>
          </p:cNvSpPr>
          <p:nvPr/>
        </p:nvSpPr>
        <p:spPr bwMode="auto">
          <a:xfrm>
            <a:off x="6992939" y="1468439"/>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38" name="Oval 100"/>
          <p:cNvSpPr>
            <a:spLocks noChangeArrowheads="1"/>
          </p:cNvSpPr>
          <p:nvPr/>
        </p:nvSpPr>
        <p:spPr bwMode="auto">
          <a:xfrm>
            <a:off x="6329363" y="1646238"/>
            <a:ext cx="228600" cy="2286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v</a:t>
            </a:r>
          </a:p>
        </p:txBody>
      </p:sp>
      <p:sp>
        <p:nvSpPr>
          <p:cNvPr id="413797" name="Oval 101"/>
          <p:cNvSpPr>
            <a:spLocks noChangeArrowheads="1"/>
          </p:cNvSpPr>
          <p:nvPr/>
        </p:nvSpPr>
        <p:spPr bwMode="auto">
          <a:xfrm>
            <a:off x="6729414" y="2130426"/>
            <a:ext cx="142875" cy="16986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798" name="Oval 102"/>
          <p:cNvSpPr>
            <a:spLocks noChangeArrowheads="1"/>
          </p:cNvSpPr>
          <p:nvPr/>
        </p:nvSpPr>
        <p:spPr bwMode="auto">
          <a:xfrm>
            <a:off x="6364289" y="2654301"/>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41" name="Oval 103"/>
          <p:cNvSpPr>
            <a:spLocks noChangeArrowheads="1"/>
          </p:cNvSpPr>
          <p:nvPr/>
        </p:nvSpPr>
        <p:spPr bwMode="auto">
          <a:xfrm>
            <a:off x="6329364" y="3267075"/>
            <a:ext cx="211137" cy="255588"/>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y</a:t>
            </a:r>
          </a:p>
        </p:txBody>
      </p:sp>
      <p:sp>
        <p:nvSpPr>
          <p:cNvPr id="413800" name="Oval 104"/>
          <p:cNvSpPr>
            <a:spLocks noChangeArrowheads="1"/>
          </p:cNvSpPr>
          <p:nvPr/>
        </p:nvSpPr>
        <p:spPr bwMode="auto">
          <a:xfrm>
            <a:off x="6788151" y="3762376"/>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43" name="Line 105"/>
          <p:cNvSpPr>
            <a:spLocks noChangeShapeType="1"/>
          </p:cNvSpPr>
          <p:nvPr/>
        </p:nvSpPr>
        <p:spPr bwMode="auto">
          <a:xfrm flipH="1" flipV="1">
            <a:off x="6472238" y="1843089"/>
            <a:ext cx="273050" cy="295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4" name="Line 106"/>
          <p:cNvSpPr>
            <a:spLocks noChangeShapeType="1"/>
          </p:cNvSpPr>
          <p:nvPr/>
        </p:nvSpPr>
        <p:spPr bwMode="auto">
          <a:xfrm flipH="1">
            <a:off x="6464300" y="2274889"/>
            <a:ext cx="323850" cy="409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5" name="Line 107"/>
          <p:cNvSpPr>
            <a:spLocks noChangeShapeType="1"/>
          </p:cNvSpPr>
          <p:nvPr/>
        </p:nvSpPr>
        <p:spPr bwMode="auto">
          <a:xfrm flipH="1" flipV="1">
            <a:off x="6496050" y="3486151"/>
            <a:ext cx="300038" cy="334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804" name="Oval 108"/>
          <p:cNvSpPr>
            <a:spLocks noChangeArrowheads="1"/>
          </p:cNvSpPr>
          <p:nvPr/>
        </p:nvSpPr>
        <p:spPr bwMode="auto">
          <a:xfrm>
            <a:off x="6967539" y="2862264"/>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805" name="Oval 109"/>
          <p:cNvSpPr>
            <a:spLocks noChangeArrowheads="1"/>
          </p:cNvSpPr>
          <p:nvPr/>
        </p:nvSpPr>
        <p:spPr bwMode="auto">
          <a:xfrm>
            <a:off x="7051676" y="3257551"/>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48" name="Line 110"/>
          <p:cNvSpPr>
            <a:spLocks noChangeShapeType="1"/>
          </p:cNvSpPr>
          <p:nvPr/>
        </p:nvSpPr>
        <p:spPr bwMode="auto">
          <a:xfrm flipH="1" flipV="1">
            <a:off x="7073901" y="3030538"/>
            <a:ext cx="36513" cy="2270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9" name="Line 111"/>
          <p:cNvSpPr>
            <a:spLocks noChangeShapeType="1"/>
          </p:cNvSpPr>
          <p:nvPr/>
        </p:nvSpPr>
        <p:spPr bwMode="auto">
          <a:xfrm flipH="1" flipV="1">
            <a:off x="6837363" y="2289175"/>
            <a:ext cx="188912" cy="571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0" name="Line 112"/>
          <p:cNvSpPr>
            <a:spLocks noChangeShapeType="1"/>
          </p:cNvSpPr>
          <p:nvPr/>
        </p:nvSpPr>
        <p:spPr bwMode="auto">
          <a:xfrm flipH="1" flipV="1">
            <a:off x="6743700" y="1270001"/>
            <a:ext cx="274638" cy="227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1" name="Line 113"/>
          <p:cNvSpPr>
            <a:spLocks noChangeShapeType="1"/>
          </p:cNvSpPr>
          <p:nvPr/>
        </p:nvSpPr>
        <p:spPr bwMode="auto">
          <a:xfrm flipH="1">
            <a:off x="5392738" y="1270001"/>
            <a:ext cx="1225550" cy="11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2" name="Line 114"/>
          <p:cNvSpPr>
            <a:spLocks noChangeShapeType="1"/>
          </p:cNvSpPr>
          <p:nvPr/>
        </p:nvSpPr>
        <p:spPr bwMode="auto">
          <a:xfrm flipH="1">
            <a:off x="6496051" y="2968625"/>
            <a:ext cx="468313" cy="349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3" name="Line 115"/>
          <p:cNvSpPr>
            <a:spLocks noChangeShapeType="1"/>
          </p:cNvSpPr>
          <p:nvPr/>
        </p:nvSpPr>
        <p:spPr bwMode="auto">
          <a:xfrm flipH="1" flipV="1">
            <a:off x="5316538" y="2073276"/>
            <a:ext cx="315912" cy="550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4" name="Line 116"/>
          <p:cNvSpPr>
            <a:spLocks noChangeShapeType="1"/>
          </p:cNvSpPr>
          <p:nvPr/>
        </p:nvSpPr>
        <p:spPr bwMode="auto">
          <a:xfrm flipH="1" flipV="1">
            <a:off x="5808664" y="2784476"/>
            <a:ext cx="573087" cy="5127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5" name="Line 117"/>
          <p:cNvSpPr>
            <a:spLocks noChangeShapeType="1"/>
          </p:cNvSpPr>
          <p:nvPr/>
        </p:nvSpPr>
        <p:spPr bwMode="auto">
          <a:xfrm flipH="1" flipV="1">
            <a:off x="5783264" y="1765301"/>
            <a:ext cx="573087" cy="3016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56" name="Text Box 118"/>
          <p:cNvSpPr txBox="1">
            <a:spLocks noChangeArrowheads="1"/>
          </p:cNvSpPr>
          <p:nvPr/>
        </p:nvSpPr>
        <p:spPr bwMode="auto">
          <a:xfrm>
            <a:off x="5964238" y="150177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12357" name="Text Box 119"/>
          <p:cNvSpPr txBox="1">
            <a:spLocks noChangeArrowheads="1"/>
          </p:cNvSpPr>
          <p:nvPr/>
        </p:nvSpPr>
        <p:spPr bwMode="auto">
          <a:xfrm>
            <a:off x="6005513" y="277812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12358" name="Freeform 120"/>
          <p:cNvSpPr>
            <a:spLocks/>
          </p:cNvSpPr>
          <p:nvPr/>
        </p:nvSpPr>
        <p:spPr bwMode="auto">
          <a:xfrm>
            <a:off x="5751514" y="962026"/>
            <a:ext cx="312737" cy="3095625"/>
          </a:xfrm>
          <a:custGeom>
            <a:avLst/>
            <a:gdLst>
              <a:gd name="T0" fmla="*/ 2147483647 w 214"/>
              <a:gd name="T1" fmla="*/ 0 h 2482"/>
              <a:gd name="T2" fmla="*/ 2147483647 w 214"/>
              <a:gd name="T3" fmla="*/ 2147483647 h 2482"/>
              <a:gd name="T4" fmla="*/ 2147483647 w 214"/>
              <a:gd name="T5" fmla="*/ 2147483647 h 2482"/>
              <a:gd name="T6" fmla="*/ 2147483647 w 214"/>
              <a:gd name="T7" fmla="*/ 2147483647 h 2482"/>
              <a:gd name="T8" fmla="*/ 2147483647 w 214"/>
              <a:gd name="T9" fmla="*/ 2147483647 h 2482"/>
              <a:gd name="T10" fmla="*/ 0 w 214"/>
              <a:gd name="T11" fmla="*/ 2147483647 h 2482"/>
              <a:gd name="T12" fmla="*/ 0 60000 65536"/>
              <a:gd name="T13" fmla="*/ 0 60000 65536"/>
              <a:gd name="T14" fmla="*/ 0 60000 65536"/>
              <a:gd name="T15" fmla="*/ 0 60000 65536"/>
              <a:gd name="T16" fmla="*/ 0 60000 65536"/>
              <a:gd name="T17" fmla="*/ 0 60000 65536"/>
              <a:gd name="T18" fmla="*/ 0 w 214"/>
              <a:gd name="T19" fmla="*/ 0 h 2482"/>
              <a:gd name="T20" fmla="*/ 214 w 214"/>
              <a:gd name="T21" fmla="*/ 2482 h 2482"/>
            </a:gdLst>
            <a:ahLst/>
            <a:cxnLst>
              <a:cxn ang="T12">
                <a:pos x="T0" y="T1"/>
              </a:cxn>
              <a:cxn ang="T13">
                <a:pos x="T2" y="T3"/>
              </a:cxn>
              <a:cxn ang="T14">
                <a:pos x="T4" y="T5"/>
              </a:cxn>
              <a:cxn ang="T15">
                <a:pos x="T6" y="T7"/>
              </a:cxn>
              <a:cxn ang="T16">
                <a:pos x="T8" y="T9"/>
              </a:cxn>
              <a:cxn ang="T17">
                <a:pos x="T10" y="T11"/>
              </a:cxn>
            </a:cxnLst>
            <a:rect l="T18" t="T19" r="T20" b="T21"/>
            <a:pathLst>
              <a:path w="214" h="2482">
                <a:moveTo>
                  <a:pt x="185" y="0"/>
                </a:moveTo>
                <a:cubicBezTo>
                  <a:pt x="121" y="122"/>
                  <a:pt x="58" y="244"/>
                  <a:pt x="59" y="399"/>
                </a:cubicBezTo>
                <a:cubicBezTo>
                  <a:pt x="60" y="554"/>
                  <a:pt x="170" y="729"/>
                  <a:pt x="192" y="931"/>
                </a:cubicBezTo>
                <a:cubicBezTo>
                  <a:pt x="214" y="1133"/>
                  <a:pt x="214" y="1390"/>
                  <a:pt x="192" y="1610"/>
                </a:cubicBezTo>
                <a:cubicBezTo>
                  <a:pt x="170" y="1830"/>
                  <a:pt x="91" y="2108"/>
                  <a:pt x="59" y="2253"/>
                </a:cubicBezTo>
                <a:cubicBezTo>
                  <a:pt x="27" y="2398"/>
                  <a:pt x="13" y="2440"/>
                  <a:pt x="0" y="24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3818" name="Oval 122"/>
          <p:cNvSpPr>
            <a:spLocks noChangeArrowheads="1"/>
          </p:cNvSpPr>
          <p:nvPr/>
        </p:nvSpPr>
        <p:spPr bwMode="auto">
          <a:xfrm>
            <a:off x="8169276" y="1262063"/>
            <a:ext cx="144463"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60" name="Oval 123"/>
          <p:cNvSpPr>
            <a:spLocks noChangeArrowheads="1"/>
          </p:cNvSpPr>
          <p:nvPr/>
        </p:nvSpPr>
        <p:spPr bwMode="auto">
          <a:xfrm>
            <a:off x="8526463" y="1630364"/>
            <a:ext cx="177800" cy="217487"/>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u</a:t>
            </a:r>
          </a:p>
        </p:txBody>
      </p:sp>
      <p:sp>
        <p:nvSpPr>
          <p:cNvPr id="413820" name="Oval 124"/>
          <p:cNvSpPr>
            <a:spLocks noChangeArrowheads="1"/>
          </p:cNvSpPr>
          <p:nvPr/>
        </p:nvSpPr>
        <p:spPr bwMode="auto">
          <a:xfrm>
            <a:off x="8151813" y="1954213"/>
            <a:ext cx="144462"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821" name="Oval 125"/>
          <p:cNvSpPr>
            <a:spLocks noChangeArrowheads="1"/>
          </p:cNvSpPr>
          <p:nvPr/>
        </p:nvSpPr>
        <p:spPr bwMode="auto">
          <a:xfrm>
            <a:off x="7888288" y="2647951"/>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822" name="Oval 126"/>
          <p:cNvSpPr>
            <a:spLocks noChangeArrowheads="1"/>
          </p:cNvSpPr>
          <p:nvPr/>
        </p:nvSpPr>
        <p:spPr bwMode="auto">
          <a:xfrm>
            <a:off x="8185151" y="3160713"/>
            <a:ext cx="144463"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64" name="Oval 127"/>
          <p:cNvSpPr>
            <a:spLocks noChangeArrowheads="1"/>
          </p:cNvSpPr>
          <p:nvPr/>
        </p:nvSpPr>
        <p:spPr bwMode="auto">
          <a:xfrm>
            <a:off x="8526464" y="2636839"/>
            <a:ext cx="219075" cy="236537"/>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x</a:t>
            </a:r>
          </a:p>
        </p:txBody>
      </p:sp>
      <p:sp>
        <p:nvSpPr>
          <p:cNvPr id="413824" name="Oval 128"/>
          <p:cNvSpPr>
            <a:spLocks noChangeArrowheads="1"/>
          </p:cNvSpPr>
          <p:nvPr/>
        </p:nvSpPr>
        <p:spPr bwMode="auto">
          <a:xfrm>
            <a:off x="8194676" y="3794126"/>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66" name="Line 129"/>
          <p:cNvSpPr>
            <a:spLocks noChangeShapeType="1"/>
          </p:cNvSpPr>
          <p:nvPr/>
        </p:nvSpPr>
        <p:spPr bwMode="auto">
          <a:xfrm flipH="1" flipV="1">
            <a:off x="8294688" y="1381126"/>
            <a:ext cx="247650" cy="265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7" name="Line 130"/>
          <p:cNvSpPr>
            <a:spLocks noChangeShapeType="1"/>
          </p:cNvSpPr>
          <p:nvPr/>
        </p:nvSpPr>
        <p:spPr bwMode="auto">
          <a:xfrm flipH="1">
            <a:off x="8286750" y="1784351"/>
            <a:ext cx="255588" cy="200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8" name="Line 131"/>
          <p:cNvSpPr>
            <a:spLocks noChangeShapeType="1"/>
          </p:cNvSpPr>
          <p:nvPr/>
        </p:nvSpPr>
        <p:spPr bwMode="auto">
          <a:xfrm flipH="1" flipV="1">
            <a:off x="7989889" y="2803526"/>
            <a:ext cx="230187" cy="384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9" name="Line 132"/>
          <p:cNvSpPr>
            <a:spLocks noChangeShapeType="1"/>
          </p:cNvSpPr>
          <p:nvPr/>
        </p:nvSpPr>
        <p:spPr bwMode="auto">
          <a:xfrm flipH="1">
            <a:off x="8313738" y="2801938"/>
            <a:ext cx="246062" cy="387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70" name="Line 133"/>
          <p:cNvSpPr>
            <a:spLocks noChangeShapeType="1"/>
          </p:cNvSpPr>
          <p:nvPr/>
        </p:nvSpPr>
        <p:spPr bwMode="auto">
          <a:xfrm>
            <a:off x="8253414" y="3336926"/>
            <a:ext cx="9525" cy="466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830" name="Oval 134"/>
          <p:cNvSpPr>
            <a:spLocks noChangeArrowheads="1"/>
          </p:cNvSpPr>
          <p:nvPr/>
        </p:nvSpPr>
        <p:spPr bwMode="auto">
          <a:xfrm>
            <a:off x="9563101" y="1193801"/>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831" name="Oval 135"/>
          <p:cNvSpPr>
            <a:spLocks noChangeArrowheads="1"/>
          </p:cNvSpPr>
          <p:nvPr/>
        </p:nvSpPr>
        <p:spPr bwMode="auto">
          <a:xfrm>
            <a:off x="9912351" y="1490664"/>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73" name="Oval 136"/>
          <p:cNvSpPr>
            <a:spLocks noChangeArrowheads="1"/>
          </p:cNvSpPr>
          <p:nvPr/>
        </p:nvSpPr>
        <p:spPr bwMode="auto">
          <a:xfrm>
            <a:off x="9248775" y="1668463"/>
            <a:ext cx="228600" cy="2286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v</a:t>
            </a:r>
          </a:p>
        </p:txBody>
      </p:sp>
      <p:sp>
        <p:nvSpPr>
          <p:cNvPr id="413833" name="Oval 137"/>
          <p:cNvSpPr>
            <a:spLocks noChangeArrowheads="1"/>
          </p:cNvSpPr>
          <p:nvPr/>
        </p:nvSpPr>
        <p:spPr bwMode="auto">
          <a:xfrm>
            <a:off x="9648826" y="2152651"/>
            <a:ext cx="142875" cy="16986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834" name="Oval 138"/>
          <p:cNvSpPr>
            <a:spLocks noChangeArrowheads="1"/>
          </p:cNvSpPr>
          <p:nvPr/>
        </p:nvSpPr>
        <p:spPr bwMode="auto">
          <a:xfrm>
            <a:off x="9283701" y="2676526"/>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76" name="Oval 139"/>
          <p:cNvSpPr>
            <a:spLocks noChangeArrowheads="1"/>
          </p:cNvSpPr>
          <p:nvPr/>
        </p:nvSpPr>
        <p:spPr bwMode="auto">
          <a:xfrm>
            <a:off x="9248775" y="3289300"/>
            <a:ext cx="211138" cy="255588"/>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y</a:t>
            </a:r>
          </a:p>
        </p:txBody>
      </p:sp>
      <p:sp>
        <p:nvSpPr>
          <p:cNvPr id="413836" name="Oval 140"/>
          <p:cNvSpPr>
            <a:spLocks noChangeArrowheads="1"/>
          </p:cNvSpPr>
          <p:nvPr/>
        </p:nvSpPr>
        <p:spPr bwMode="auto">
          <a:xfrm>
            <a:off x="9707563" y="3784601"/>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78" name="Line 141"/>
          <p:cNvSpPr>
            <a:spLocks noChangeShapeType="1"/>
          </p:cNvSpPr>
          <p:nvPr/>
        </p:nvSpPr>
        <p:spPr bwMode="auto">
          <a:xfrm flipH="1" flipV="1">
            <a:off x="9391650" y="1865314"/>
            <a:ext cx="273050" cy="295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79" name="Line 142"/>
          <p:cNvSpPr>
            <a:spLocks noChangeShapeType="1"/>
          </p:cNvSpPr>
          <p:nvPr/>
        </p:nvSpPr>
        <p:spPr bwMode="auto">
          <a:xfrm flipH="1">
            <a:off x="9383713" y="2297114"/>
            <a:ext cx="323850" cy="409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0" name="Line 143"/>
          <p:cNvSpPr>
            <a:spLocks noChangeShapeType="1"/>
          </p:cNvSpPr>
          <p:nvPr/>
        </p:nvSpPr>
        <p:spPr bwMode="auto">
          <a:xfrm flipH="1" flipV="1">
            <a:off x="9415464" y="3508376"/>
            <a:ext cx="300037" cy="334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840" name="Oval 144"/>
          <p:cNvSpPr>
            <a:spLocks noChangeArrowheads="1"/>
          </p:cNvSpPr>
          <p:nvPr/>
        </p:nvSpPr>
        <p:spPr bwMode="auto">
          <a:xfrm>
            <a:off x="9886951" y="2884489"/>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413841" name="Oval 145"/>
          <p:cNvSpPr>
            <a:spLocks noChangeArrowheads="1"/>
          </p:cNvSpPr>
          <p:nvPr/>
        </p:nvSpPr>
        <p:spPr bwMode="auto">
          <a:xfrm>
            <a:off x="9971088" y="3279776"/>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383" name="Line 146"/>
          <p:cNvSpPr>
            <a:spLocks noChangeShapeType="1"/>
          </p:cNvSpPr>
          <p:nvPr/>
        </p:nvSpPr>
        <p:spPr bwMode="auto">
          <a:xfrm flipH="1" flipV="1">
            <a:off x="9993313" y="3052763"/>
            <a:ext cx="36512" cy="2270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4" name="Line 147"/>
          <p:cNvSpPr>
            <a:spLocks noChangeShapeType="1"/>
          </p:cNvSpPr>
          <p:nvPr/>
        </p:nvSpPr>
        <p:spPr bwMode="auto">
          <a:xfrm flipH="1" flipV="1">
            <a:off x="9756776" y="2311400"/>
            <a:ext cx="188913" cy="571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5" name="Line 148"/>
          <p:cNvSpPr>
            <a:spLocks noChangeShapeType="1"/>
          </p:cNvSpPr>
          <p:nvPr/>
        </p:nvSpPr>
        <p:spPr bwMode="auto">
          <a:xfrm flipH="1" flipV="1">
            <a:off x="9663114" y="1292226"/>
            <a:ext cx="274637" cy="227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6" name="Line 149"/>
          <p:cNvSpPr>
            <a:spLocks noChangeShapeType="1"/>
          </p:cNvSpPr>
          <p:nvPr/>
        </p:nvSpPr>
        <p:spPr bwMode="auto">
          <a:xfrm flipH="1">
            <a:off x="8312150" y="1292226"/>
            <a:ext cx="1225550" cy="11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7" name="Line 150"/>
          <p:cNvSpPr>
            <a:spLocks noChangeShapeType="1"/>
          </p:cNvSpPr>
          <p:nvPr/>
        </p:nvSpPr>
        <p:spPr bwMode="auto">
          <a:xfrm flipH="1">
            <a:off x="9415463" y="2990850"/>
            <a:ext cx="468312" cy="349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8" name="Line 151"/>
          <p:cNvSpPr>
            <a:spLocks noChangeShapeType="1"/>
          </p:cNvSpPr>
          <p:nvPr/>
        </p:nvSpPr>
        <p:spPr bwMode="auto">
          <a:xfrm flipH="1" flipV="1">
            <a:off x="8235951" y="2095501"/>
            <a:ext cx="315913" cy="550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9" name="Line 153"/>
          <p:cNvSpPr>
            <a:spLocks noChangeShapeType="1"/>
          </p:cNvSpPr>
          <p:nvPr/>
        </p:nvSpPr>
        <p:spPr bwMode="auto">
          <a:xfrm flipH="1" flipV="1">
            <a:off x="8702675" y="1787526"/>
            <a:ext cx="573088" cy="301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0" name="Text Box 154"/>
          <p:cNvSpPr txBox="1">
            <a:spLocks noChangeArrowheads="1"/>
          </p:cNvSpPr>
          <p:nvPr/>
        </p:nvSpPr>
        <p:spPr bwMode="auto">
          <a:xfrm>
            <a:off x="8883650" y="152400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12391" name="Freeform 156"/>
          <p:cNvSpPr>
            <a:spLocks/>
          </p:cNvSpPr>
          <p:nvPr/>
        </p:nvSpPr>
        <p:spPr bwMode="auto">
          <a:xfrm>
            <a:off x="8670925" y="984251"/>
            <a:ext cx="312738" cy="3095625"/>
          </a:xfrm>
          <a:custGeom>
            <a:avLst/>
            <a:gdLst>
              <a:gd name="T0" fmla="*/ 2147483647 w 214"/>
              <a:gd name="T1" fmla="*/ 0 h 2482"/>
              <a:gd name="T2" fmla="*/ 2147483647 w 214"/>
              <a:gd name="T3" fmla="*/ 2147483647 h 2482"/>
              <a:gd name="T4" fmla="*/ 2147483647 w 214"/>
              <a:gd name="T5" fmla="*/ 2147483647 h 2482"/>
              <a:gd name="T6" fmla="*/ 2147483647 w 214"/>
              <a:gd name="T7" fmla="*/ 2147483647 h 2482"/>
              <a:gd name="T8" fmla="*/ 2147483647 w 214"/>
              <a:gd name="T9" fmla="*/ 2147483647 h 2482"/>
              <a:gd name="T10" fmla="*/ 0 w 214"/>
              <a:gd name="T11" fmla="*/ 2147483647 h 2482"/>
              <a:gd name="T12" fmla="*/ 0 60000 65536"/>
              <a:gd name="T13" fmla="*/ 0 60000 65536"/>
              <a:gd name="T14" fmla="*/ 0 60000 65536"/>
              <a:gd name="T15" fmla="*/ 0 60000 65536"/>
              <a:gd name="T16" fmla="*/ 0 60000 65536"/>
              <a:gd name="T17" fmla="*/ 0 60000 65536"/>
              <a:gd name="T18" fmla="*/ 0 w 214"/>
              <a:gd name="T19" fmla="*/ 0 h 2482"/>
              <a:gd name="T20" fmla="*/ 214 w 214"/>
              <a:gd name="T21" fmla="*/ 2482 h 2482"/>
            </a:gdLst>
            <a:ahLst/>
            <a:cxnLst>
              <a:cxn ang="T12">
                <a:pos x="T0" y="T1"/>
              </a:cxn>
              <a:cxn ang="T13">
                <a:pos x="T2" y="T3"/>
              </a:cxn>
              <a:cxn ang="T14">
                <a:pos x="T4" y="T5"/>
              </a:cxn>
              <a:cxn ang="T15">
                <a:pos x="T6" y="T7"/>
              </a:cxn>
              <a:cxn ang="T16">
                <a:pos x="T8" y="T9"/>
              </a:cxn>
              <a:cxn ang="T17">
                <a:pos x="T10" y="T11"/>
              </a:cxn>
            </a:cxnLst>
            <a:rect l="T18" t="T19" r="T20" b="T21"/>
            <a:pathLst>
              <a:path w="214" h="2482">
                <a:moveTo>
                  <a:pt x="185" y="0"/>
                </a:moveTo>
                <a:cubicBezTo>
                  <a:pt x="121" y="122"/>
                  <a:pt x="58" y="244"/>
                  <a:pt x="59" y="399"/>
                </a:cubicBezTo>
                <a:cubicBezTo>
                  <a:pt x="60" y="554"/>
                  <a:pt x="170" y="729"/>
                  <a:pt x="192" y="931"/>
                </a:cubicBezTo>
                <a:cubicBezTo>
                  <a:pt x="214" y="1133"/>
                  <a:pt x="214" y="1390"/>
                  <a:pt x="192" y="1610"/>
                </a:cubicBezTo>
                <a:cubicBezTo>
                  <a:pt x="170" y="1830"/>
                  <a:pt x="91" y="2108"/>
                  <a:pt x="59" y="2253"/>
                </a:cubicBezTo>
                <a:cubicBezTo>
                  <a:pt x="27" y="2398"/>
                  <a:pt x="13" y="2440"/>
                  <a:pt x="0" y="24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2392" name="Text Box 157"/>
          <p:cNvSpPr txBox="1">
            <a:spLocks noChangeArrowheads="1"/>
          </p:cNvSpPr>
          <p:nvPr/>
        </p:nvSpPr>
        <p:spPr bwMode="auto">
          <a:xfrm>
            <a:off x="5708650" y="3995738"/>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 + (u,v)</a:t>
            </a:r>
          </a:p>
        </p:txBody>
      </p:sp>
      <p:sp>
        <p:nvSpPr>
          <p:cNvPr id="12393" name="Text Box 158"/>
          <p:cNvSpPr txBox="1">
            <a:spLocks noChangeArrowheads="1"/>
          </p:cNvSpPr>
          <p:nvPr/>
        </p:nvSpPr>
        <p:spPr bwMode="auto">
          <a:xfrm>
            <a:off x="7962901" y="4089401"/>
            <a:ext cx="2220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 = T – (x,y) + (u,v)</a:t>
            </a:r>
          </a:p>
        </p:txBody>
      </p:sp>
      <p:sp>
        <p:nvSpPr>
          <p:cNvPr id="12394" name="Line 159"/>
          <p:cNvSpPr>
            <a:spLocks noChangeShapeType="1"/>
          </p:cNvSpPr>
          <p:nvPr/>
        </p:nvSpPr>
        <p:spPr bwMode="auto">
          <a:xfrm flipH="1" flipV="1">
            <a:off x="2784475" y="2713038"/>
            <a:ext cx="573088" cy="428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95" name="Line 160"/>
          <p:cNvSpPr>
            <a:spLocks noChangeShapeType="1"/>
          </p:cNvSpPr>
          <p:nvPr/>
        </p:nvSpPr>
        <p:spPr bwMode="auto">
          <a:xfrm flipH="1" flipV="1">
            <a:off x="2689226" y="1870075"/>
            <a:ext cx="701675" cy="82708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96" name="Text Box 161"/>
          <p:cNvSpPr txBox="1">
            <a:spLocks noChangeArrowheads="1"/>
          </p:cNvSpPr>
          <p:nvPr/>
        </p:nvSpPr>
        <p:spPr bwMode="auto">
          <a:xfrm>
            <a:off x="2976563" y="9969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9</a:t>
            </a:r>
          </a:p>
        </p:txBody>
      </p:sp>
      <p:sp>
        <p:nvSpPr>
          <p:cNvPr id="12397" name="Text Box 162"/>
          <p:cNvSpPr txBox="1">
            <a:spLocks noChangeArrowheads="1"/>
          </p:cNvSpPr>
          <p:nvPr/>
        </p:nvSpPr>
        <p:spPr bwMode="auto">
          <a:xfrm>
            <a:off x="3059113" y="213360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12398" name="Text Box 163"/>
          <p:cNvSpPr txBox="1">
            <a:spLocks noChangeArrowheads="1"/>
          </p:cNvSpPr>
          <p:nvPr/>
        </p:nvSpPr>
        <p:spPr bwMode="auto">
          <a:xfrm>
            <a:off x="2970213" y="246062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6</a:t>
            </a:r>
          </a:p>
        </p:txBody>
      </p:sp>
      <p:sp>
        <p:nvSpPr>
          <p:cNvPr id="12399" name="Freeform 164"/>
          <p:cNvSpPr>
            <a:spLocks/>
          </p:cNvSpPr>
          <p:nvPr/>
        </p:nvSpPr>
        <p:spPr bwMode="auto">
          <a:xfrm>
            <a:off x="5492751" y="1855789"/>
            <a:ext cx="1395413" cy="1298575"/>
          </a:xfrm>
          <a:custGeom>
            <a:avLst/>
            <a:gdLst>
              <a:gd name="T0" fmla="*/ 2147483647 w 879"/>
              <a:gd name="T1" fmla="*/ 2147483647 h 818"/>
              <a:gd name="T2" fmla="*/ 2147483647 w 879"/>
              <a:gd name="T3" fmla="*/ 2147483647 h 818"/>
              <a:gd name="T4" fmla="*/ 2147483647 w 879"/>
              <a:gd name="T5" fmla="*/ 2147483647 h 818"/>
              <a:gd name="T6" fmla="*/ 2147483647 w 879"/>
              <a:gd name="T7" fmla="*/ 2147483647 h 818"/>
              <a:gd name="T8" fmla="*/ 2147483647 w 879"/>
              <a:gd name="T9" fmla="*/ 2147483647 h 818"/>
              <a:gd name="T10" fmla="*/ 2147483647 w 879"/>
              <a:gd name="T11" fmla="*/ 2147483647 h 818"/>
              <a:gd name="T12" fmla="*/ 2147483647 w 879"/>
              <a:gd name="T13" fmla="*/ 2147483647 h 818"/>
              <a:gd name="T14" fmla="*/ 2147483647 w 879"/>
              <a:gd name="T15" fmla="*/ 2147483647 h 818"/>
              <a:gd name="T16" fmla="*/ 2147483647 w 879"/>
              <a:gd name="T17" fmla="*/ 2147483647 h 818"/>
              <a:gd name="T18" fmla="*/ 2147483647 w 879"/>
              <a:gd name="T19" fmla="*/ 2147483647 h 8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9"/>
              <a:gd name="T31" fmla="*/ 0 h 818"/>
              <a:gd name="T32" fmla="*/ 879 w 879"/>
              <a:gd name="T33" fmla="*/ 818 h 8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9" h="818">
                <a:moveTo>
                  <a:pt x="143" y="20"/>
                </a:moveTo>
                <a:cubicBezTo>
                  <a:pt x="85" y="40"/>
                  <a:pt x="0" y="66"/>
                  <a:pt x="3" y="131"/>
                </a:cubicBezTo>
                <a:cubicBezTo>
                  <a:pt x="6" y="196"/>
                  <a:pt x="69" y="305"/>
                  <a:pt x="158" y="412"/>
                </a:cubicBezTo>
                <a:cubicBezTo>
                  <a:pt x="247" y="519"/>
                  <a:pt x="423" y="730"/>
                  <a:pt x="535" y="774"/>
                </a:cubicBezTo>
                <a:cubicBezTo>
                  <a:pt x="647" y="818"/>
                  <a:pt x="781" y="742"/>
                  <a:pt x="830" y="678"/>
                </a:cubicBezTo>
                <a:cubicBezTo>
                  <a:pt x="879" y="614"/>
                  <a:pt x="850" y="469"/>
                  <a:pt x="830" y="390"/>
                </a:cubicBezTo>
                <a:cubicBezTo>
                  <a:pt x="810" y="311"/>
                  <a:pt x="755" y="259"/>
                  <a:pt x="712" y="205"/>
                </a:cubicBezTo>
                <a:cubicBezTo>
                  <a:pt x="669" y="151"/>
                  <a:pt x="632" y="97"/>
                  <a:pt x="572" y="65"/>
                </a:cubicBezTo>
                <a:cubicBezTo>
                  <a:pt x="512" y="33"/>
                  <a:pt x="424" y="19"/>
                  <a:pt x="350" y="13"/>
                </a:cubicBezTo>
                <a:cubicBezTo>
                  <a:pt x="276" y="7"/>
                  <a:pt x="201" y="0"/>
                  <a:pt x="143" y="20"/>
                </a:cubicBezTo>
                <a:close/>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2400" name="Rectangle 165"/>
          <p:cNvSpPr>
            <a:spLocks noChangeArrowheads="1"/>
          </p:cNvSpPr>
          <p:nvPr/>
        </p:nvSpPr>
        <p:spPr bwMode="auto">
          <a:xfrm>
            <a:off x="301924" y="4449763"/>
            <a:ext cx="11576649"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914400" indent="-45720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r>
              <a:rPr lang="en-US" altLang="en-US" sz="2000" dirty="0">
                <a:latin typeface="Comic Sans MS" panose="030F0702030302020204" pitchFamily="66" charset="0"/>
              </a:rPr>
              <a:t>Let us assume that all edge weights are distinct</a:t>
            </a:r>
          </a:p>
          <a:p>
            <a:pPr>
              <a:spcBef>
                <a:spcPct val="20000"/>
              </a:spcBef>
              <a:buFontTx/>
              <a:buChar char="•"/>
            </a:pPr>
            <a:r>
              <a:rPr lang="en-US" altLang="en-US" sz="2000" dirty="0">
                <a:latin typeface="Comic Sans MS" panose="030F0702030302020204" pitchFamily="66" charset="0"/>
              </a:rPr>
              <a:t>Let T denote </a:t>
            </a:r>
            <a:r>
              <a:rPr lang="en-US" altLang="en-US" sz="2000" dirty="0">
                <a:solidFill>
                  <a:schemeClr val="accent2"/>
                </a:solidFill>
                <a:latin typeface="Comic Sans MS" panose="030F0702030302020204" pitchFamily="66" charset="0"/>
              </a:rPr>
              <a:t>the</a:t>
            </a:r>
            <a:r>
              <a:rPr lang="en-US" altLang="en-US" sz="2000" dirty="0">
                <a:latin typeface="Comic Sans MS" panose="030F0702030302020204" pitchFamily="66" charset="0"/>
              </a:rPr>
              <a:t> MST</a:t>
            </a:r>
          </a:p>
          <a:p>
            <a:pPr lvl="1">
              <a:spcBef>
                <a:spcPct val="20000"/>
              </a:spcBef>
              <a:buFontTx/>
              <a:buChar char="–"/>
            </a:pPr>
            <a:r>
              <a:rPr lang="en-US" altLang="en-US" dirty="0">
                <a:latin typeface="Comic Sans MS" panose="030F0702030302020204" pitchFamily="66" charset="0"/>
              </a:rPr>
              <a:t>If T contains (u, v) we are done</a:t>
            </a:r>
          </a:p>
          <a:p>
            <a:pPr lvl="1">
              <a:spcBef>
                <a:spcPct val="20000"/>
              </a:spcBef>
              <a:buFontTx/>
              <a:buChar char="–"/>
            </a:pPr>
            <a:r>
              <a:rPr lang="en-US" altLang="en-US" dirty="0">
                <a:latin typeface="Comic Sans MS" panose="030F0702030302020204" pitchFamily="66" charset="0"/>
              </a:rPr>
              <a:t>If not, there must be another edge (x, y) that crosses the cut and is part of the MST</a:t>
            </a:r>
          </a:p>
          <a:p>
            <a:pPr lvl="1">
              <a:spcBef>
                <a:spcPct val="20000"/>
              </a:spcBef>
              <a:buFontTx/>
              <a:buChar char="–"/>
            </a:pPr>
            <a:r>
              <a:rPr lang="en-US" altLang="en-US" dirty="0">
                <a:latin typeface="Comic Sans MS" panose="030F0702030302020204" pitchFamily="66" charset="0"/>
              </a:rPr>
              <a:t>Let us now add (u, v) to T, thus creating a cycle</a:t>
            </a:r>
          </a:p>
          <a:p>
            <a:pPr lvl="1">
              <a:spcBef>
                <a:spcPct val="20000"/>
              </a:spcBef>
              <a:buFontTx/>
              <a:buChar char="–"/>
            </a:pPr>
            <a:r>
              <a:rPr lang="en-US" altLang="en-US" sz="2000" dirty="0">
                <a:latin typeface="Comic Sans MS" panose="030F0702030302020204" pitchFamily="66" charset="0"/>
              </a:rPr>
              <a:t>Now remove (x, y). We get another spanning tree, call it T’</a:t>
            </a:r>
            <a:endParaRPr lang="en-US" altLang="en-US" dirty="0">
              <a:latin typeface="Comic Sans MS" panose="030F0702030302020204" pitchFamily="66" charset="0"/>
            </a:endParaRPr>
          </a:p>
        </p:txBody>
      </p:sp>
    </p:spTree>
    <p:extLst>
      <p:ext uri="{BB962C8B-B14F-4D97-AF65-F5344CB8AC3E}">
        <p14:creationId xmlns:p14="http://schemas.microsoft.com/office/powerpoint/2010/main" val="200504890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800226" y="141288"/>
            <a:ext cx="8723313" cy="698500"/>
          </a:xfrm>
        </p:spPr>
        <p:txBody>
          <a:bodyPr/>
          <a:lstStyle/>
          <a:p>
            <a:r>
              <a:rPr lang="en-US" altLang="en-US" sz="3600" dirty="0" smtClean="0"/>
              <a:t>MST Lemma: Proof</a:t>
            </a:r>
          </a:p>
        </p:txBody>
      </p:sp>
      <p:sp>
        <p:nvSpPr>
          <p:cNvPr id="13316" name="Rectangle 3"/>
          <p:cNvSpPr>
            <a:spLocks noGrp="1" noChangeArrowheads="1"/>
          </p:cNvSpPr>
          <p:nvPr>
            <p:ph type="body" idx="1"/>
          </p:nvPr>
        </p:nvSpPr>
        <p:spPr>
          <a:xfrm>
            <a:off x="319177" y="4675189"/>
            <a:ext cx="11524891" cy="1951037"/>
          </a:xfrm>
          <a:noFill/>
        </p:spPr>
        <p:txBody>
          <a:bodyPr/>
          <a:lstStyle/>
          <a:p>
            <a:pPr marL="533400" indent="-533400"/>
            <a:r>
              <a:rPr lang="en-US" altLang="en-US" sz="2400" dirty="0"/>
              <a:t>We have w(T’) = w(T) – w(x, y) + w(u, v)</a:t>
            </a:r>
          </a:p>
          <a:p>
            <a:pPr marL="533400" indent="-533400"/>
            <a:r>
              <a:rPr lang="en-US" altLang="en-US" sz="2400" dirty="0"/>
              <a:t>Since (u, v) is the lightest edge crossing the cut, we have w(u, v) &lt; w(x, y</a:t>
            </a:r>
            <a:r>
              <a:rPr lang="en-US" altLang="en-US" sz="2400" dirty="0" smtClean="0"/>
              <a:t>) </a:t>
            </a:r>
            <a:r>
              <a:rPr lang="en-US" altLang="en-US" sz="2400" dirty="0"/>
              <a:t>Thus w(T’) &lt; w(T) contradicting the assumption that T was an MST</a:t>
            </a:r>
          </a:p>
        </p:txBody>
      </p:sp>
      <p:sp>
        <p:nvSpPr>
          <p:cNvPr id="113" name="Oval 5"/>
          <p:cNvSpPr>
            <a:spLocks noChangeArrowheads="1"/>
          </p:cNvSpPr>
          <p:nvPr/>
        </p:nvSpPr>
        <p:spPr bwMode="auto">
          <a:xfrm>
            <a:off x="2249488" y="1285876"/>
            <a:ext cx="144462" cy="16986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18" name="Oval 8"/>
          <p:cNvSpPr>
            <a:spLocks noChangeArrowheads="1"/>
          </p:cNvSpPr>
          <p:nvPr/>
        </p:nvSpPr>
        <p:spPr bwMode="auto">
          <a:xfrm>
            <a:off x="2606675" y="1654175"/>
            <a:ext cx="177800" cy="217488"/>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u</a:t>
            </a:r>
          </a:p>
        </p:txBody>
      </p:sp>
      <p:sp>
        <p:nvSpPr>
          <p:cNvPr id="116" name="Oval 9"/>
          <p:cNvSpPr>
            <a:spLocks noChangeArrowheads="1"/>
          </p:cNvSpPr>
          <p:nvPr/>
        </p:nvSpPr>
        <p:spPr bwMode="auto">
          <a:xfrm>
            <a:off x="2232026" y="1978026"/>
            <a:ext cx="144463" cy="16986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17" name="Oval 14"/>
          <p:cNvSpPr>
            <a:spLocks noChangeArrowheads="1"/>
          </p:cNvSpPr>
          <p:nvPr/>
        </p:nvSpPr>
        <p:spPr bwMode="auto">
          <a:xfrm>
            <a:off x="1968501" y="2671764"/>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18" name="Oval 15"/>
          <p:cNvSpPr>
            <a:spLocks noChangeArrowheads="1"/>
          </p:cNvSpPr>
          <p:nvPr/>
        </p:nvSpPr>
        <p:spPr bwMode="auto">
          <a:xfrm>
            <a:off x="2265363" y="3184526"/>
            <a:ext cx="144462" cy="16986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22" name="Oval 16"/>
          <p:cNvSpPr>
            <a:spLocks noChangeArrowheads="1"/>
          </p:cNvSpPr>
          <p:nvPr/>
        </p:nvSpPr>
        <p:spPr bwMode="auto">
          <a:xfrm>
            <a:off x="2606676" y="2660650"/>
            <a:ext cx="219075" cy="236538"/>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x</a:t>
            </a:r>
          </a:p>
        </p:txBody>
      </p:sp>
      <p:sp>
        <p:nvSpPr>
          <p:cNvPr id="120" name="Oval 17"/>
          <p:cNvSpPr>
            <a:spLocks noChangeArrowheads="1"/>
          </p:cNvSpPr>
          <p:nvPr/>
        </p:nvSpPr>
        <p:spPr bwMode="auto">
          <a:xfrm>
            <a:off x="2274888" y="3817939"/>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24" name="Line 18"/>
          <p:cNvSpPr>
            <a:spLocks noChangeShapeType="1"/>
          </p:cNvSpPr>
          <p:nvPr/>
        </p:nvSpPr>
        <p:spPr bwMode="auto">
          <a:xfrm flipH="1" flipV="1">
            <a:off x="2374900" y="1404938"/>
            <a:ext cx="247650" cy="265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19"/>
          <p:cNvSpPr>
            <a:spLocks noChangeShapeType="1"/>
          </p:cNvSpPr>
          <p:nvPr/>
        </p:nvSpPr>
        <p:spPr bwMode="auto">
          <a:xfrm flipH="1">
            <a:off x="2366964" y="1808164"/>
            <a:ext cx="255587" cy="200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Line 20"/>
          <p:cNvSpPr>
            <a:spLocks noChangeShapeType="1"/>
          </p:cNvSpPr>
          <p:nvPr/>
        </p:nvSpPr>
        <p:spPr bwMode="auto">
          <a:xfrm flipH="1" flipV="1">
            <a:off x="2070100" y="2827339"/>
            <a:ext cx="230188" cy="384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Line 21"/>
          <p:cNvSpPr>
            <a:spLocks noChangeShapeType="1"/>
          </p:cNvSpPr>
          <p:nvPr/>
        </p:nvSpPr>
        <p:spPr bwMode="auto">
          <a:xfrm flipH="1">
            <a:off x="2393951" y="2825750"/>
            <a:ext cx="246063" cy="387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Line 22"/>
          <p:cNvSpPr>
            <a:spLocks noChangeShapeType="1"/>
          </p:cNvSpPr>
          <p:nvPr/>
        </p:nvSpPr>
        <p:spPr bwMode="auto">
          <a:xfrm>
            <a:off x="2333626" y="3360739"/>
            <a:ext cx="9525" cy="466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Oval 23"/>
          <p:cNvSpPr>
            <a:spLocks noChangeArrowheads="1"/>
          </p:cNvSpPr>
          <p:nvPr/>
        </p:nvSpPr>
        <p:spPr bwMode="auto">
          <a:xfrm>
            <a:off x="3643313" y="1217614"/>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27" name="Oval 24"/>
          <p:cNvSpPr>
            <a:spLocks noChangeArrowheads="1"/>
          </p:cNvSpPr>
          <p:nvPr/>
        </p:nvSpPr>
        <p:spPr bwMode="auto">
          <a:xfrm>
            <a:off x="3992564" y="1514476"/>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31" name="Oval 25"/>
          <p:cNvSpPr>
            <a:spLocks noChangeArrowheads="1"/>
          </p:cNvSpPr>
          <p:nvPr/>
        </p:nvSpPr>
        <p:spPr bwMode="auto">
          <a:xfrm>
            <a:off x="3328988" y="1692275"/>
            <a:ext cx="228600" cy="2286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v</a:t>
            </a:r>
          </a:p>
        </p:txBody>
      </p:sp>
      <p:sp>
        <p:nvSpPr>
          <p:cNvPr id="129" name="Oval 26"/>
          <p:cNvSpPr>
            <a:spLocks noChangeArrowheads="1"/>
          </p:cNvSpPr>
          <p:nvPr/>
        </p:nvSpPr>
        <p:spPr bwMode="auto">
          <a:xfrm>
            <a:off x="3729039" y="2176463"/>
            <a:ext cx="142875"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0" name="Oval 27"/>
          <p:cNvSpPr>
            <a:spLocks noChangeArrowheads="1"/>
          </p:cNvSpPr>
          <p:nvPr/>
        </p:nvSpPr>
        <p:spPr bwMode="auto">
          <a:xfrm>
            <a:off x="3363914" y="2700339"/>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34" name="Oval 28"/>
          <p:cNvSpPr>
            <a:spLocks noChangeArrowheads="1"/>
          </p:cNvSpPr>
          <p:nvPr/>
        </p:nvSpPr>
        <p:spPr bwMode="auto">
          <a:xfrm>
            <a:off x="3328989" y="3313114"/>
            <a:ext cx="211137" cy="255587"/>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y</a:t>
            </a:r>
          </a:p>
        </p:txBody>
      </p:sp>
      <p:sp>
        <p:nvSpPr>
          <p:cNvPr id="132" name="Oval 29"/>
          <p:cNvSpPr>
            <a:spLocks noChangeArrowheads="1"/>
          </p:cNvSpPr>
          <p:nvPr/>
        </p:nvSpPr>
        <p:spPr bwMode="auto">
          <a:xfrm>
            <a:off x="3787776" y="3808414"/>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36" name="Line 30"/>
          <p:cNvSpPr>
            <a:spLocks noChangeShapeType="1"/>
          </p:cNvSpPr>
          <p:nvPr/>
        </p:nvSpPr>
        <p:spPr bwMode="auto">
          <a:xfrm flipH="1" flipV="1">
            <a:off x="3471863" y="1889126"/>
            <a:ext cx="273050" cy="295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7" name="Line 31"/>
          <p:cNvSpPr>
            <a:spLocks noChangeShapeType="1"/>
          </p:cNvSpPr>
          <p:nvPr/>
        </p:nvSpPr>
        <p:spPr bwMode="auto">
          <a:xfrm flipH="1">
            <a:off x="3463925" y="2320926"/>
            <a:ext cx="323850" cy="409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8" name="Line 32"/>
          <p:cNvSpPr>
            <a:spLocks noChangeShapeType="1"/>
          </p:cNvSpPr>
          <p:nvPr/>
        </p:nvSpPr>
        <p:spPr bwMode="auto">
          <a:xfrm flipH="1" flipV="1">
            <a:off x="3495675" y="3532188"/>
            <a:ext cx="300038" cy="3349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Oval 33"/>
          <p:cNvSpPr>
            <a:spLocks noChangeArrowheads="1"/>
          </p:cNvSpPr>
          <p:nvPr/>
        </p:nvSpPr>
        <p:spPr bwMode="auto">
          <a:xfrm>
            <a:off x="3967164" y="2908301"/>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7" name="Oval 34"/>
          <p:cNvSpPr>
            <a:spLocks noChangeArrowheads="1"/>
          </p:cNvSpPr>
          <p:nvPr/>
        </p:nvSpPr>
        <p:spPr bwMode="auto">
          <a:xfrm>
            <a:off x="4051301" y="3303589"/>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41" name="Line 35"/>
          <p:cNvSpPr>
            <a:spLocks noChangeShapeType="1"/>
          </p:cNvSpPr>
          <p:nvPr/>
        </p:nvSpPr>
        <p:spPr bwMode="auto">
          <a:xfrm flipH="1" flipV="1">
            <a:off x="4073526" y="3076576"/>
            <a:ext cx="36513" cy="227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2" name="Line 39"/>
          <p:cNvSpPr>
            <a:spLocks noChangeShapeType="1"/>
          </p:cNvSpPr>
          <p:nvPr/>
        </p:nvSpPr>
        <p:spPr bwMode="auto">
          <a:xfrm flipH="1">
            <a:off x="2392363" y="1316038"/>
            <a:ext cx="1225550" cy="1111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3343" name="Line 42"/>
          <p:cNvSpPr>
            <a:spLocks noChangeShapeType="1"/>
          </p:cNvSpPr>
          <p:nvPr/>
        </p:nvSpPr>
        <p:spPr bwMode="auto">
          <a:xfrm flipH="1" flipV="1">
            <a:off x="2808289" y="2830513"/>
            <a:ext cx="573087" cy="5127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3344" name="Line 43"/>
          <p:cNvSpPr>
            <a:spLocks noChangeShapeType="1"/>
          </p:cNvSpPr>
          <p:nvPr/>
        </p:nvSpPr>
        <p:spPr bwMode="auto">
          <a:xfrm flipH="1" flipV="1">
            <a:off x="2782889" y="1811338"/>
            <a:ext cx="573087" cy="301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3345" name="Text Box 44"/>
          <p:cNvSpPr txBox="1">
            <a:spLocks noChangeArrowheads="1"/>
          </p:cNvSpPr>
          <p:nvPr/>
        </p:nvSpPr>
        <p:spPr bwMode="auto">
          <a:xfrm>
            <a:off x="2963863" y="15478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13346" name="Text Box 45"/>
          <p:cNvSpPr txBox="1">
            <a:spLocks noChangeArrowheads="1"/>
          </p:cNvSpPr>
          <p:nvPr/>
        </p:nvSpPr>
        <p:spPr bwMode="auto">
          <a:xfrm>
            <a:off x="3005138" y="28241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13347" name="Freeform 46"/>
          <p:cNvSpPr>
            <a:spLocks/>
          </p:cNvSpPr>
          <p:nvPr/>
        </p:nvSpPr>
        <p:spPr bwMode="auto">
          <a:xfrm>
            <a:off x="2716214" y="996951"/>
            <a:ext cx="312737" cy="3095625"/>
          </a:xfrm>
          <a:custGeom>
            <a:avLst/>
            <a:gdLst>
              <a:gd name="T0" fmla="*/ 2147483647 w 214"/>
              <a:gd name="T1" fmla="*/ 0 h 2482"/>
              <a:gd name="T2" fmla="*/ 2147483647 w 214"/>
              <a:gd name="T3" fmla="*/ 2147483647 h 2482"/>
              <a:gd name="T4" fmla="*/ 2147483647 w 214"/>
              <a:gd name="T5" fmla="*/ 2147483647 h 2482"/>
              <a:gd name="T6" fmla="*/ 2147483647 w 214"/>
              <a:gd name="T7" fmla="*/ 2147483647 h 2482"/>
              <a:gd name="T8" fmla="*/ 2147483647 w 214"/>
              <a:gd name="T9" fmla="*/ 2147483647 h 2482"/>
              <a:gd name="T10" fmla="*/ 0 w 214"/>
              <a:gd name="T11" fmla="*/ 2147483647 h 2482"/>
              <a:gd name="T12" fmla="*/ 0 60000 65536"/>
              <a:gd name="T13" fmla="*/ 0 60000 65536"/>
              <a:gd name="T14" fmla="*/ 0 60000 65536"/>
              <a:gd name="T15" fmla="*/ 0 60000 65536"/>
              <a:gd name="T16" fmla="*/ 0 60000 65536"/>
              <a:gd name="T17" fmla="*/ 0 60000 65536"/>
              <a:gd name="T18" fmla="*/ 0 w 214"/>
              <a:gd name="T19" fmla="*/ 0 h 2482"/>
              <a:gd name="T20" fmla="*/ 214 w 214"/>
              <a:gd name="T21" fmla="*/ 2482 h 2482"/>
            </a:gdLst>
            <a:ahLst/>
            <a:cxnLst>
              <a:cxn ang="T12">
                <a:pos x="T0" y="T1"/>
              </a:cxn>
              <a:cxn ang="T13">
                <a:pos x="T2" y="T3"/>
              </a:cxn>
              <a:cxn ang="T14">
                <a:pos x="T4" y="T5"/>
              </a:cxn>
              <a:cxn ang="T15">
                <a:pos x="T6" y="T7"/>
              </a:cxn>
              <a:cxn ang="T16">
                <a:pos x="T8" y="T9"/>
              </a:cxn>
              <a:cxn ang="T17">
                <a:pos x="T10" y="T11"/>
              </a:cxn>
            </a:cxnLst>
            <a:rect l="T18" t="T19" r="T20" b="T21"/>
            <a:pathLst>
              <a:path w="214" h="2482">
                <a:moveTo>
                  <a:pt x="185" y="0"/>
                </a:moveTo>
                <a:cubicBezTo>
                  <a:pt x="121" y="122"/>
                  <a:pt x="58" y="244"/>
                  <a:pt x="59" y="399"/>
                </a:cubicBezTo>
                <a:cubicBezTo>
                  <a:pt x="60" y="554"/>
                  <a:pt x="170" y="729"/>
                  <a:pt x="192" y="931"/>
                </a:cubicBezTo>
                <a:cubicBezTo>
                  <a:pt x="214" y="1133"/>
                  <a:pt x="214" y="1390"/>
                  <a:pt x="192" y="1610"/>
                </a:cubicBezTo>
                <a:cubicBezTo>
                  <a:pt x="170" y="1830"/>
                  <a:pt x="91" y="2108"/>
                  <a:pt x="59" y="2253"/>
                </a:cubicBezTo>
                <a:cubicBezTo>
                  <a:pt x="27" y="2398"/>
                  <a:pt x="13" y="2440"/>
                  <a:pt x="0" y="24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348" name="Text Box 47"/>
          <p:cNvSpPr txBox="1">
            <a:spLocks noChangeArrowheads="1"/>
          </p:cNvSpPr>
          <p:nvPr/>
        </p:nvSpPr>
        <p:spPr bwMode="auto">
          <a:xfrm>
            <a:off x="2933700" y="4041776"/>
            <a:ext cx="35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A</a:t>
            </a:r>
          </a:p>
        </p:txBody>
      </p:sp>
      <p:sp>
        <p:nvSpPr>
          <p:cNvPr id="146" name="Oval 86"/>
          <p:cNvSpPr>
            <a:spLocks noChangeArrowheads="1"/>
          </p:cNvSpPr>
          <p:nvPr/>
        </p:nvSpPr>
        <p:spPr bwMode="auto">
          <a:xfrm>
            <a:off x="5249863" y="1239838"/>
            <a:ext cx="144462"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50" name="Oval 87"/>
          <p:cNvSpPr>
            <a:spLocks noChangeArrowheads="1"/>
          </p:cNvSpPr>
          <p:nvPr/>
        </p:nvSpPr>
        <p:spPr bwMode="auto">
          <a:xfrm>
            <a:off x="5607050" y="1608139"/>
            <a:ext cx="177800" cy="217487"/>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u</a:t>
            </a:r>
          </a:p>
        </p:txBody>
      </p:sp>
      <p:sp>
        <p:nvSpPr>
          <p:cNvPr id="148" name="Oval 88"/>
          <p:cNvSpPr>
            <a:spLocks noChangeArrowheads="1"/>
          </p:cNvSpPr>
          <p:nvPr/>
        </p:nvSpPr>
        <p:spPr bwMode="auto">
          <a:xfrm>
            <a:off x="5232401" y="1931988"/>
            <a:ext cx="144463"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49" name="Oval 89"/>
          <p:cNvSpPr>
            <a:spLocks noChangeArrowheads="1"/>
          </p:cNvSpPr>
          <p:nvPr/>
        </p:nvSpPr>
        <p:spPr bwMode="auto">
          <a:xfrm>
            <a:off x="4968876" y="2625726"/>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50" name="Oval 90"/>
          <p:cNvSpPr>
            <a:spLocks noChangeArrowheads="1"/>
          </p:cNvSpPr>
          <p:nvPr/>
        </p:nvSpPr>
        <p:spPr bwMode="auto">
          <a:xfrm>
            <a:off x="5265738" y="3138488"/>
            <a:ext cx="144462"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54" name="Oval 91"/>
          <p:cNvSpPr>
            <a:spLocks noChangeArrowheads="1"/>
          </p:cNvSpPr>
          <p:nvPr/>
        </p:nvSpPr>
        <p:spPr bwMode="auto">
          <a:xfrm>
            <a:off x="5607051" y="2614614"/>
            <a:ext cx="219075" cy="236537"/>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x</a:t>
            </a:r>
          </a:p>
        </p:txBody>
      </p:sp>
      <p:sp>
        <p:nvSpPr>
          <p:cNvPr id="152" name="Oval 92"/>
          <p:cNvSpPr>
            <a:spLocks noChangeArrowheads="1"/>
          </p:cNvSpPr>
          <p:nvPr/>
        </p:nvSpPr>
        <p:spPr bwMode="auto">
          <a:xfrm>
            <a:off x="5275263" y="3771901"/>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56" name="Line 93"/>
          <p:cNvSpPr>
            <a:spLocks noChangeShapeType="1"/>
          </p:cNvSpPr>
          <p:nvPr/>
        </p:nvSpPr>
        <p:spPr bwMode="auto">
          <a:xfrm flipH="1" flipV="1">
            <a:off x="5375275" y="1358901"/>
            <a:ext cx="247650" cy="265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7" name="Line 94"/>
          <p:cNvSpPr>
            <a:spLocks noChangeShapeType="1"/>
          </p:cNvSpPr>
          <p:nvPr/>
        </p:nvSpPr>
        <p:spPr bwMode="auto">
          <a:xfrm flipH="1">
            <a:off x="5367339" y="1762126"/>
            <a:ext cx="255587" cy="200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8" name="Line 95"/>
          <p:cNvSpPr>
            <a:spLocks noChangeShapeType="1"/>
          </p:cNvSpPr>
          <p:nvPr/>
        </p:nvSpPr>
        <p:spPr bwMode="auto">
          <a:xfrm flipH="1" flipV="1">
            <a:off x="5070475" y="2781301"/>
            <a:ext cx="230188" cy="384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9" name="Line 96"/>
          <p:cNvSpPr>
            <a:spLocks noChangeShapeType="1"/>
          </p:cNvSpPr>
          <p:nvPr/>
        </p:nvSpPr>
        <p:spPr bwMode="auto">
          <a:xfrm flipH="1">
            <a:off x="5394326" y="2779713"/>
            <a:ext cx="246063" cy="387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0" name="Line 97"/>
          <p:cNvSpPr>
            <a:spLocks noChangeShapeType="1"/>
          </p:cNvSpPr>
          <p:nvPr/>
        </p:nvSpPr>
        <p:spPr bwMode="auto">
          <a:xfrm>
            <a:off x="5334001" y="3314701"/>
            <a:ext cx="9525" cy="466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Oval 98"/>
          <p:cNvSpPr>
            <a:spLocks noChangeArrowheads="1"/>
          </p:cNvSpPr>
          <p:nvPr/>
        </p:nvSpPr>
        <p:spPr bwMode="auto">
          <a:xfrm>
            <a:off x="6643688" y="1171576"/>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59" name="Oval 99"/>
          <p:cNvSpPr>
            <a:spLocks noChangeArrowheads="1"/>
          </p:cNvSpPr>
          <p:nvPr/>
        </p:nvSpPr>
        <p:spPr bwMode="auto">
          <a:xfrm>
            <a:off x="6992939" y="1468439"/>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63" name="Oval 100"/>
          <p:cNvSpPr>
            <a:spLocks noChangeArrowheads="1"/>
          </p:cNvSpPr>
          <p:nvPr/>
        </p:nvSpPr>
        <p:spPr bwMode="auto">
          <a:xfrm>
            <a:off x="6329363" y="1646238"/>
            <a:ext cx="228600" cy="2286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v</a:t>
            </a:r>
          </a:p>
        </p:txBody>
      </p:sp>
      <p:sp>
        <p:nvSpPr>
          <p:cNvPr id="161" name="Oval 101"/>
          <p:cNvSpPr>
            <a:spLocks noChangeArrowheads="1"/>
          </p:cNvSpPr>
          <p:nvPr/>
        </p:nvSpPr>
        <p:spPr bwMode="auto">
          <a:xfrm>
            <a:off x="6729414" y="2130426"/>
            <a:ext cx="142875" cy="16986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62" name="Oval 102"/>
          <p:cNvSpPr>
            <a:spLocks noChangeArrowheads="1"/>
          </p:cNvSpPr>
          <p:nvPr/>
        </p:nvSpPr>
        <p:spPr bwMode="auto">
          <a:xfrm>
            <a:off x="6364289" y="2654301"/>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66" name="Oval 103"/>
          <p:cNvSpPr>
            <a:spLocks noChangeArrowheads="1"/>
          </p:cNvSpPr>
          <p:nvPr/>
        </p:nvSpPr>
        <p:spPr bwMode="auto">
          <a:xfrm>
            <a:off x="6329364" y="3267075"/>
            <a:ext cx="211137" cy="255588"/>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y</a:t>
            </a:r>
          </a:p>
        </p:txBody>
      </p:sp>
      <p:sp>
        <p:nvSpPr>
          <p:cNvPr id="164" name="Oval 104"/>
          <p:cNvSpPr>
            <a:spLocks noChangeArrowheads="1"/>
          </p:cNvSpPr>
          <p:nvPr/>
        </p:nvSpPr>
        <p:spPr bwMode="auto">
          <a:xfrm>
            <a:off x="6788151" y="3762376"/>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68" name="Line 105"/>
          <p:cNvSpPr>
            <a:spLocks noChangeShapeType="1"/>
          </p:cNvSpPr>
          <p:nvPr/>
        </p:nvSpPr>
        <p:spPr bwMode="auto">
          <a:xfrm flipH="1" flipV="1">
            <a:off x="6472238" y="1843089"/>
            <a:ext cx="273050" cy="295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9" name="Line 106"/>
          <p:cNvSpPr>
            <a:spLocks noChangeShapeType="1"/>
          </p:cNvSpPr>
          <p:nvPr/>
        </p:nvSpPr>
        <p:spPr bwMode="auto">
          <a:xfrm flipH="1">
            <a:off x="6464300" y="2274889"/>
            <a:ext cx="323850" cy="409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0" name="Line 107"/>
          <p:cNvSpPr>
            <a:spLocks noChangeShapeType="1"/>
          </p:cNvSpPr>
          <p:nvPr/>
        </p:nvSpPr>
        <p:spPr bwMode="auto">
          <a:xfrm flipH="1" flipV="1">
            <a:off x="6496050" y="3486151"/>
            <a:ext cx="300038" cy="334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8" name="Oval 108"/>
          <p:cNvSpPr>
            <a:spLocks noChangeArrowheads="1"/>
          </p:cNvSpPr>
          <p:nvPr/>
        </p:nvSpPr>
        <p:spPr bwMode="auto">
          <a:xfrm>
            <a:off x="6967539" y="2862264"/>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69" name="Oval 109"/>
          <p:cNvSpPr>
            <a:spLocks noChangeArrowheads="1"/>
          </p:cNvSpPr>
          <p:nvPr/>
        </p:nvSpPr>
        <p:spPr bwMode="auto">
          <a:xfrm>
            <a:off x="7051676" y="3257551"/>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73" name="Line 110"/>
          <p:cNvSpPr>
            <a:spLocks noChangeShapeType="1"/>
          </p:cNvSpPr>
          <p:nvPr/>
        </p:nvSpPr>
        <p:spPr bwMode="auto">
          <a:xfrm flipH="1" flipV="1">
            <a:off x="7073901" y="3030538"/>
            <a:ext cx="36513" cy="2270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4" name="Line 111"/>
          <p:cNvSpPr>
            <a:spLocks noChangeShapeType="1"/>
          </p:cNvSpPr>
          <p:nvPr/>
        </p:nvSpPr>
        <p:spPr bwMode="auto">
          <a:xfrm flipH="1" flipV="1">
            <a:off x="6837363" y="2289175"/>
            <a:ext cx="188912" cy="571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5" name="Line 112"/>
          <p:cNvSpPr>
            <a:spLocks noChangeShapeType="1"/>
          </p:cNvSpPr>
          <p:nvPr/>
        </p:nvSpPr>
        <p:spPr bwMode="auto">
          <a:xfrm flipH="1" flipV="1">
            <a:off x="6743700" y="1270001"/>
            <a:ext cx="274638" cy="227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6" name="Line 113"/>
          <p:cNvSpPr>
            <a:spLocks noChangeShapeType="1"/>
          </p:cNvSpPr>
          <p:nvPr/>
        </p:nvSpPr>
        <p:spPr bwMode="auto">
          <a:xfrm flipH="1">
            <a:off x="5392738" y="1270001"/>
            <a:ext cx="1225550" cy="11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7" name="Line 114"/>
          <p:cNvSpPr>
            <a:spLocks noChangeShapeType="1"/>
          </p:cNvSpPr>
          <p:nvPr/>
        </p:nvSpPr>
        <p:spPr bwMode="auto">
          <a:xfrm flipH="1">
            <a:off x="6496051" y="2968625"/>
            <a:ext cx="468313" cy="349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8" name="Line 115"/>
          <p:cNvSpPr>
            <a:spLocks noChangeShapeType="1"/>
          </p:cNvSpPr>
          <p:nvPr/>
        </p:nvSpPr>
        <p:spPr bwMode="auto">
          <a:xfrm flipH="1" flipV="1">
            <a:off x="5316538" y="2073276"/>
            <a:ext cx="315912" cy="550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9" name="Line 116"/>
          <p:cNvSpPr>
            <a:spLocks noChangeShapeType="1"/>
          </p:cNvSpPr>
          <p:nvPr/>
        </p:nvSpPr>
        <p:spPr bwMode="auto">
          <a:xfrm flipH="1" flipV="1">
            <a:off x="5808664" y="2784476"/>
            <a:ext cx="573087" cy="5127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0" name="Line 117"/>
          <p:cNvSpPr>
            <a:spLocks noChangeShapeType="1"/>
          </p:cNvSpPr>
          <p:nvPr/>
        </p:nvSpPr>
        <p:spPr bwMode="auto">
          <a:xfrm flipH="1" flipV="1">
            <a:off x="5783264" y="1765301"/>
            <a:ext cx="573087" cy="3016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3381" name="Text Box 118"/>
          <p:cNvSpPr txBox="1">
            <a:spLocks noChangeArrowheads="1"/>
          </p:cNvSpPr>
          <p:nvPr/>
        </p:nvSpPr>
        <p:spPr bwMode="auto">
          <a:xfrm>
            <a:off x="5964238" y="150177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13382" name="Text Box 119"/>
          <p:cNvSpPr txBox="1">
            <a:spLocks noChangeArrowheads="1"/>
          </p:cNvSpPr>
          <p:nvPr/>
        </p:nvSpPr>
        <p:spPr bwMode="auto">
          <a:xfrm>
            <a:off x="6005513" y="277812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13383" name="Freeform 120"/>
          <p:cNvSpPr>
            <a:spLocks/>
          </p:cNvSpPr>
          <p:nvPr/>
        </p:nvSpPr>
        <p:spPr bwMode="auto">
          <a:xfrm>
            <a:off x="5751514" y="962026"/>
            <a:ext cx="312737" cy="3095625"/>
          </a:xfrm>
          <a:custGeom>
            <a:avLst/>
            <a:gdLst>
              <a:gd name="T0" fmla="*/ 2147483647 w 214"/>
              <a:gd name="T1" fmla="*/ 0 h 2482"/>
              <a:gd name="T2" fmla="*/ 2147483647 w 214"/>
              <a:gd name="T3" fmla="*/ 2147483647 h 2482"/>
              <a:gd name="T4" fmla="*/ 2147483647 w 214"/>
              <a:gd name="T5" fmla="*/ 2147483647 h 2482"/>
              <a:gd name="T6" fmla="*/ 2147483647 w 214"/>
              <a:gd name="T7" fmla="*/ 2147483647 h 2482"/>
              <a:gd name="T8" fmla="*/ 2147483647 w 214"/>
              <a:gd name="T9" fmla="*/ 2147483647 h 2482"/>
              <a:gd name="T10" fmla="*/ 0 w 214"/>
              <a:gd name="T11" fmla="*/ 2147483647 h 2482"/>
              <a:gd name="T12" fmla="*/ 0 60000 65536"/>
              <a:gd name="T13" fmla="*/ 0 60000 65536"/>
              <a:gd name="T14" fmla="*/ 0 60000 65536"/>
              <a:gd name="T15" fmla="*/ 0 60000 65536"/>
              <a:gd name="T16" fmla="*/ 0 60000 65536"/>
              <a:gd name="T17" fmla="*/ 0 60000 65536"/>
              <a:gd name="T18" fmla="*/ 0 w 214"/>
              <a:gd name="T19" fmla="*/ 0 h 2482"/>
              <a:gd name="T20" fmla="*/ 214 w 214"/>
              <a:gd name="T21" fmla="*/ 2482 h 2482"/>
            </a:gdLst>
            <a:ahLst/>
            <a:cxnLst>
              <a:cxn ang="T12">
                <a:pos x="T0" y="T1"/>
              </a:cxn>
              <a:cxn ang="T13">
                <a:pos x="T2" y="T3"/>
              </a:cxn>
              <a:cxn ang="T14">
                <a:pos x="T4" y="T5"/>
              </a:cxn>
              <a:cxn ang="T15">
                <a:pos x="T6" y="T7"/>
              </a:cxn>
              <a:cxn ang="T16">
                <a:pos x="T8" y="T9"/>
              </a:cxn>
              <a:cxn ang="T17">
                <a:pos x="T10" y="T11"/>
              </a:cxn>
            </a:cxnLst>
            <a:rect l="T18" t="T19" r="T20" b="T21"/>
            <a:pathLst>
              <a:path w="214" h="2482">
                <a:moveTo>
                  <a:pt x="185" y="0"/>
                </a:moveTo>
                <a:cubicBezTo>
                  <a:pt x="121" y="122"/>
                  <a:pt x="58" y="244"/>
                  <a:pt x="59" y="399"/>
                </a:cubicBezTo>
                <a:cubicBezTo>
                  <a:pt x="60" y="554"/>
                  <a:pt x="170" y="729"/>
                  <a:pt x="192" y="931"/>
                </a:cubicBezTo>
                <a:cubicBezTo>
                  <a:pt x="214" y="1133"/>
                  <a:pt x="214" y="1390"/>
                  <a:pt x="192" y="1610"/>
                </a:cubicBezTo>
                <a:cubicBezTo>
                  <a:pt x="170" y="1830"/>
                  <a:pt x="91" y="2108"/>
                  <a:pt x="59" y="2253"/>
                </a:cubicBezTo>
                <a:cubicBezTo>
                  <a:pt x="27" y="2398"/>
                  <a:pt x="13" y="2440"/>
                  <a:pt x="0" y="24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81" name="Oval 122"/>
          <p:cNvSpPr>
            <a:spLocks noChangeArrowheads="1"/>
          </p:cNvSpPr>
          <p:nvPr/>
        </p:nvSpPr>
        <p:spPr bwMode="auto">
          <a:xfrm>
            <a:off x="8169276" y="1262063"/>
            <a:ext cx="144463"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85" name="Oval 123"/>
          <p:cNvSpPr>
            <a:spLocks noChangeArrowheads="1"/>
          </p:cNvSpPr>
          <p:nvPr/>
        </p:nvSpPr>
        <p:spPr bwMode="auto">
          <a:xfrm>
            <a:off x="8526463" y="1630364"/>
            <a:ext cx="177800" cy="217487"/>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u</a:t>
            </a:r>
          </a:p>
        </p:txBody>
      </p:sp>
      <p:sp>
        <p:nvSpPr>
          <p:cNvPr id="183" name="Oval 124"/>
          <p:cNvSpPr>
            <a:spLocks noChangeArrowheads="1"/>
          </p:cNvSpPr>
          <p:nvPr/>
        </p:nvSpPr>
        <p:spPr bwMode="auto">
          <a:xfrm>
            <a:off x="8151813" y="1954213"/>
            <a:ext cx="144462"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84" name="Oval 125"/>
          <p:cNvSpPr>
            <a:spLocks noChangeArrowheads="1"/>
          </p:cNvSpPr>
          <p:nvPr/>
        </p:nvSpPr>
        <p:spPr bwMode="auto">
          <a:xfrm>
            <a:off x="7888288" y="2647951"/>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85" name="Oval 126"/>
          <p:cNvSpPr>
            <a:spLocks noChangeArrowheads="1"/>
          </p:cNvSpPr>
          <p:nvPr/>
        </p:nvSpPr>
        <p:spPr bwMode="auto">
          <a:xfrm>
            <a:off x="8185151" y="3160713"/>
            <a:ext cx="144463" cy="169862"/>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89" name="Oval 127"/>
          <p:cNvSpPr>
            <a:spLocks noChangeArrowheads="1"/>
          </p:cNvSpPr>
          <p:nvPr/>
        </p:nvSpPr>
        <p:spPr bwMode="auto">
          <a:xfrm>
            <a:off x="8526464" y="2636839"/>
            <a:ext cx="219075" cy="236537"/>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x</a:t>
            </a:r>
          </a:p>
        </p:txBody>
      </p:sp>
      <p:sp>
        <p:nvSpPr>
          <p:cNvPr id="187" name="Oval 128"/>
          <p:cNvSpPr>
            <a:spLocks noChangeArrowheads="1"/>
          </p:cNvSpPr>
          <p:nvPr/>
        </p:nvSpPr>
        <p:spPr bwMode="auto">
          <a:xfrm>
            <a:off x="8194676" y="3794126"/>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91" name="Line 129"/>
          <p:cNvSpPr>
            <a:spLocks noChangeShapeType="1"/>
          </p:cNvSpPr>
          <p:nvPr/>
        </p:nvSpPr>
        <p:spPr bwMode="auto">
          <a:xfrm flipH="1" flipV="1">
            <a:off x="8294688" y="1381126"/>
            <a:ext cx="247650" cy="265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2" name="Line 130"/>
          <p:cNvSpPr>
            <a:spLocks noChangeShapeType="1"/>
          </p:cNvSpPr>
          <p:nvPr/>
        </p:nvSpPr>
        <p:spPr bwMode="auto">
          <a:xfrm flipH="1">
            <a:off x="8286750" y="1784351"/>
            <a:ext cx="255588" cy="200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3" name="Line 131"/>
          <p:cNvSpPr>
            <a:spLocks noChangeShapeType="1"/>
          </p:cNvSpPr>
          <p:nvPr/>
        </p:nvSpPr>
        <p:spPr bwMode="auto">
          <a:xfrm flipH="1" flipV="1">
            <a:off x="7989889" y="2803526"/>
            <a:ext cx="230187" cy="384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4" name="Line 132"/>
          <p:cNvSpPr>
            <a:spLocks noChangeShapeType="1"/>
          </p:cNvSpPr>
          <p:nvPr/>
        </p:nvSpPr>
        <p:spPr bwMode="auto">
          <a:xfrm flipH="1">
            <a:off x="8313738" y="2801938"/>
            <a:ext cx="246062" cy="387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5" name="Line 133"/>
          <p:cNvSpPr>
            <a:spLocks noChangeShapeType="1"/>
          </p:cNvSpPr>
          <p:nvPr/>
        </p:nvSpPr>
        <p:spPr bwMode="auto">
          <a:xfrm>
            <a:off x="8253414" y="3336926"/>
            <a:ext cx="9525" cy="466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Oval 134"/>
          <p:cNvSpPr>
            <a:spLocks noChangeArrowheads="1"/>
          </p:cNvSpPr>
          <p:nvPr/>
        </p:nvSpPr>
        <p:spPr bwMode="auto">
          <a:xfrm>
            <a:off x="9563101" y="1193801"/>
            <a:ext cx="144463"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94" name="Oval 135"/>
          <p:cNvSpPr>
            <a:spLocks noChangeArrowheads="1"/>
          </p:cNvSpPr>
          <p:nvPr/>
        </p:nvSpPr>
        <p:spPr bwMode="auto">
          <a:xfrm>
            <a:off x="9912351" y="1490664"/>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398" name="Oval 136"/>
          <p:cNvSpPr>
            <a:spLocks noChangeArrowheads="1"/>
          </p:cNvSpPr>
          <p:nvPr/>
        </p:nvSpPr>
        <p:spPr bwMode="auto">
          <a:xfrm>
            <a:off x="9248775" y="1668463"/>
            <a:ext cx="228600" cy="2286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v</a:t>
            </a:r>
          </a:p>
        </p:txBody>
      </p:sp>
      <p:sp>
        <p:nvSpPr>
          <p:cNvPr id="196" name="Oval 137"/>
          <p:cNvSpPr>
            <a:spLocks noChangeArrowheads="1"/>
          </p:cNvSpPr>
          <p:nvPr/>
        </p:nvSpPr>
        <p:spPr bwMode="auto">
          <a:xfrm>
            <a:off x="9648826" y="2152651"/>
            <a:ext cx="142875" cy="169863"/>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97" name="Oval 138"/>
          <p:cNvSpPr>
            <a:spLocks noChangeArrowheads="1"/>
          </p:cNvSpPr>
          <p:nvPr/>
        </p:nvSpPr>
        <p:spPr bwMode="auto">
          <a:xfrm>
            <a:off x="9283701" y="2676526"/>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401" name="Oval 139"/>
          <p:cNvSpPr>
            <a:spLocks noChangeArrowheads="1"/>
          </p:cNvSpPr>
          <p:nvPr/>
        </p:nvSpPr>
        <p:spPr bwMode="auto">
          <a:xfrm>
            <a:off x="9248775" y="3289300"/>
            <a:ext cx="211138" cy="255588"/>
          </a:xfrm>
          <a:prstGeom prst="ellipse">
            <a:avLst/>
          </a:prstGeom>
          <a:solidFill>
            <a:srgbClr val="00B0F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latin typeface="Comic Sans MS" panose="030F0702030302020204" pitchFamily="66" charset="0"/>
              </a:rPr>
              <a:t>y</a:t>
            </a:r>
          </a:p>
        </p:txBody>
      </p:sp>
      <p:sp>
        <p:nvSpPr>
          <p:cNvPr id="199" name="Oval 140"/>
          <p:cNvSpPr>
            <a:spLocks noChangeArrowheads="1"/>
          </p:cNvSpPr>
          <p:nvPr/>
        </p:nvSpPr>
        <p:spPr bwMode="auto">
          <a:xfrm>
            <a:off x="9707563" y="3784601"/>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403" name="Line 141"/>
          <p:cNvSpPr>
            <a:spLocks noChangeShapeType="1"/>
          </p:cNvSpPr>
          <p:nvPr/>
        </p:nvSpPr>
        <p:spPr bwMode="auto">
          <a:xfrm flipH="1" flipV="1">
            <a:off x="9391650" y="1865314"/>
            <a:ext cx="273050" cy="295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4" name="Line 142"/>
          <p:cNvSpPr>
            <a:spLocks noChangeShapeType="1"/>
          </p:cNvSpPr>
          <p:nvPr/>
        </p:nvSpPr>
        <p:spPr bwMode="auto">
          <a:xfrm flipH="1">
            <a:off x="9383713" y="2297114"/>
            <a:ext cx="323850" cy="409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5" name="Line 143"/>
          <p:cNvSpPr>
            <a:spLocks noChangeShapeType="1"/>
          </p:cNvSpPr>
          <p:nvPr/>
        </p:nvSpPr>
        <p:spPr bwMode="auto">
          <a:xfrm flipH="1" flipV="1">
            <a:off x="9415464" y="3508376"/>
            <a:ext cx="300037" cy="334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Oval 144"/>
          <p:cNvSpPr>
            <a:spLocks noChangeArrowheads="1"/>
          </p:cNvSpPr>
          <p:nvPr/>
        </p:nvSpPr>
        <p:spPr bwMode="auto">
          <a:xfrm>
            <a:off x="9886951" y="2884489"/>
            <a:ext cx="142875"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204" name="Oval 145"/>
          <p:cNvSpPr>
            <a:spLocks noChangeArrowheads="1"/>
          </p:cNvSpPr>
          <p:nvPr/>
        </p:nvSpPr>
        <p:spPr bwMode="auto">
          <a:xfrm>
            <a:off x="9971088" y="3279776"/>
            <a:ext cx="144462" cy="168275"/>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endParaRPr lang="en-US">
              <a:latin typeface="Comic Sans MS" pitchFamily="66" charset="0"/>
            </a:endParaRPr>
          </a:p>
        </p:txBody>
      </p:sp>
      <p:sp>
        <p:nvSpPr>
          <p:cNvPr id="13408" name="Line 146"/>
          <p:cNvSpPr>
            <a:spLocks noChangeShapeType="1"/>
          </p:cNvSpPr>
          <p:nvPr/>
        </p:nvSpPr>
        <p:spPr bwMode="auto">
          <a:xfrm flipH="1" flipV="1">
            <a:off x="9993313" y="3052763"/>
            <a:ext cx="36512" cy="2270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9" name="Line 147"/>
          <p:cNvSpPr>
            <a:spLocks noChangeShapeType="1"/>
          </p:cNvSpPr>
          <p:nvPr/>
        </p:nvSpPr>
        <p:spPr bwMode="auto">
          <a:xfrm flipH="1" flipV="1">
            <a:off x="9756776" y="2311400"/>
            <a:ext cx="188913" cy="571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0" name="Line 148"/>
          <p:cNvSpPr>
            <a:spLocks noChangeShapeType="1"/>
          </p:cNvSpPr>
          <p:nvPr/>
        </p:nvSpPr>
        <p:spPr bwMode="auto">
          <a:xfrm flipH="1" flipV="1">
            <a:off x="9663114" y="1292226"/>
            <a:ext cx="274637" cy="2270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1" name="Line 149"/>
          <p:cNvSpPr>
            <a:spLocks noChangeShapeType="1"/>
          </p:cNvSpPr>
          <p:nvPr/>
        </p:nvSpPr>
        <p:spPr bwMode="auto">
          <a:xfrm flipH="1">
            <a:off x="8312150" y="1292226"/>
            <a:ext cx="1225550" cy="11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2" name="Line 150"/>
          <p:cNvSpPr>
            <a:spLocks noChangeShapeType="1"/>
          </p:cNvSpPr>
          <p:nvPr/>
        </p:nvSpPr>
        <p:spPr bwMode="auto">
          <a:xfrm flipH="1">
            <a:off x="9415463" y="2990850"/>
            <a:ext cx="468312" cy="349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3" name="Line 151"/>
          <p:cNvSpPr>
            <a:spLocks noChangeShapeType="1"/>
          </p:cNvSpPr>
          <p:nvPr/>
        </p:nvSpPr>
        <p:spPr bwMode="auto">
          <a:xfrm flipH="1" flipV="1">
            <a:off x="8235951" y="2095501"/>
            <a:ext cx="315913" cy="550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4" name="Line 153"/>
          <p:cNvSpPr>
            <a:spLocks noChangeShapeType="1"/>
          </p:cNvSpPr>
          <p:nvPr/>
        </p:nvSpPr>
        <p:spPr bwMode="auto">
          <a:xfrm flipH="1" flipV="1">
            <a:off x="8702675" y="1787526"/>
            <a:ext cx="573088" cy="301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 name="Text Box 154"/>
          <p:cNvSpPr txBox="1">
            <a:spLocks noChangeArrowheads="1"/>
          </p:cNvSpPr>
          <p:nvPr/>
        </p:nvSpPr>
        <p:spPr bwMode="auto">
          <a:xfrm>
            <a:off x="8883650" y="152400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13416" name="Freeform 156"/>
          <p:cNvSpPr>
            <a:spLocks/>
          </p:cNvSpPr>
          <p:nvPr/>
        </p:nvSpPr>
        <p:spPr bwMode="auto">
          <a:xfrm>
            <a:off x="8670925" y="984251"/>
            <a:ext cx="312738" cy="3095625"/>
          </a:xfrm>
          <a:custGeom>
            <a:avLst/>
            <a:gdLst>
              <a:gd name="T0" fmla="*/ 2147483647 w 214"/>
              <a:gd name="T1" fmla="*/ 0 h 2482"/>
              <a:gd name="T2" fmla="*/ 2147483647 w 214"/>
              <a:gd name="T3" fmla="*/ 2147483647 h 2482"/>
              <a:gd name="T4" fmla="*/ 2147483647 w 214"/>
              <a:gd name="T5" fmla="*/ 2147483647 h 2482"/>
              <a:gd name="T6" fmla="*/ 2147483647 w 214"/>
              <a:gd name="T7" fmla="*/ 2147483647 h 2482"/>
              <a:gd name="T8" fmla="*/ 2147483647 w 214"/>
              <a:gd name="T9" fmla="*/ 2147483647 h 2482"/>
              <a:gd name="T10" fmla="*/ 0 w 214"/>
              <a:gd name="T11" fmla="*/ 2147483647 h 2482"/>
              <a:gd name="T12" fmla="*/ 0 60000 65536"/>
              <a:gd name="T13" fmla="*/ 0 60000 65536"/>
              <a:gd name="T14" fmla="*/ 0 60000 65536"/>
              <a:gd name="T15" fmla="*/ 0 60000 65536"/>
              <a:gd name="T16" fmla="*/ 0 60000 65536"/>
              <a:gd name="T17" fmla="*/ 0 60000 65536"/>
              <a:gd name="T18" fmla="*/ 0 w 214"/>
              <a:gd name="T19" fmla="*/ 0 h 2482"/>
              <a:gd name="T20" fmla="*/ 214 w 214"/>
              <a:gd name="T21" fmla="*/ 2482 h 2482"/>
            </a:gdLst>
            <a:ahLst/>
            <a:cxnLst>
              <a:cxn ang="T12">
                <a:pos x="T0" y="T1"/>
              </a:cxn>
              <a:cxn ang="T13">
                <a:pos x="T2" y="T3"/>
              </a:cxn>
              <a:cxn ang="T14">
                <a:pos x="T4" y="T5"/>
              </a:cxn>
              <a:cxn ang="T15">
                <a:pos x="T6" y="T7"/>
              </a:cxn>
              <a:cxn ang="T16">
                <a:pos x="T8" y="T9"/>
              </a:cxn>
              <a:cxn ang="T17">
                <a:pos x="T10" y="T11"/>
              </a:cxn>
            </a:cxnLst>
            <a:rect l="T18" t="T19" r="T20" b="T21"/>
            <a:pathLst>
              <a:path w="214" h="2482">
                <a:moveTo>
                  <a:pt x="185" y="0"/>
                </a:moveTo>
                <a:cubicBezTo>
                  <a:pt x="121" y="122"/>
                  <a:pt x="58" y="244"/>
                  <a:pt x="59" y="399"/>
                </a:cubicBezTo>
                <a:cubicBezTo>
                  <a:pt x="60" y="554"/>
                  <a:pt x="170" y="729"/>
                  <a:pt x="192" y="931"/>
                </a:cubicBezTo>
                <a:cubicBezTo>
                  <a:pt x="214" y="1133"/>
                  <a:pt x="214" y="1390"/>
                  <a:pt x="192" y="1610"/>
                </a:cubicBezTo>
                <a:cubicBezTo>
                  <a:pt x="170" y="1830"/>
                  <a:pt x="91" y="2108"/>
                  <a:pt x="59" y="2253"/>
                </a:cubicBezTo>
                <a:cubicBezTo>
                  <a:pt x="27" y="2398"/>
                  <a:pt x="13" y="2440"/>
                  <a:pt x="0" y="24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417" name="Text Box 157"/>
          <p:cNvSpPr txBox="1">
            <a:spLocks noChangeArrowheads="1"/>
          </p:cNvSpPr>
          <p:nvPr/>
        </p:nvSpPr>
        <p:spPr bwMode="auto">
          <a:xfrm>
            <a:off x="5708650" y="3995738"/>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 + (u,v)</a:t>
            </a:r>
          </a:p>
        </p:txBody>
      </p:sp>
      <p:sp>
        <p:nvSpPr>
          <p:cNvPr id="13418" name="Text Box 158"/>
          <p:cNvSpPr txBox="1">
            <a:spLocks noChangeArrowheads="1"/>
          </p:cNvSpPr>
          <p:nvPr/>
        </p:nvSpPr>
        <p:spPr bwMode="auto">
          <a:xfrm>
            <a:off x="7962901" y="4089401"/>
            <a:ext cx="2220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T’ = T – (x,y) + (u,v)</a:t>
            </a:r>
          </a:p>
        </p:txBody>
      </p:sp>
      <p:sp>
        <p:nvSpPr>
          <p:cNvPr id="13419" name="Line 159"/>
          <p:cNvSpPr>
            <a:spLocks noChangeShapeType="1"/>
          </p:cNvSpPr>
          <p:nvPr/>
        </p:nvSpPr>
        <p:spPr bwMode="auto">
          <a:xfrm flipH="1" flipV="1">
            <a:off x="2784475" y="2713038"/>
            <a:ext cx="573088" cy="4286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3420" name="Line 160"/>
          <p:cNvSpPr>
            <a:spLocks noChangeShapeType="1"/>
          </p:cNvSpPr>
          <p:nvPr/>
        </p:nvSpPr>
        <p:spPr bwMode="auto">
          <a:xfrm flipH="1" flipV="1">
            <a:off x="2689226" y="1870075"/>
            <a:ext cx="701675" cy="82708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3421" name="Text Box 161"/>
          <p:cNvSpPr txBox="1">
            <a:spLocks noChangeArrowheads="1"/>
          </p:cNvSpPr>
          <p:nvPr/>
        </p:nvSpPr>
        <p:spPr bwMode="auto">
          <a:xfrm>
            <a:off x="2976563" y="9969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9</a:t>
            </a:r>
          </a:p>
        </p:txBody>
      </p:sp>
      <p:sp>
        <p:nvSpPr>
          <p:cNvPr id="13422" name="Text Box 162"/>
          <p:cNvSpPr txBox="1">
            <a:spLocks noChangeArrowheads="1"/>
          </p:cNvSpPr>
          <p:nvPr/>
        </p:nvSpPr>
        <p:spPr bwMode="auto">
          <a:xfrm>
            <a:off x="3059113" y="213360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13423" name="Text Box 163"/>
          <p:cNvSpPr txBox="1">
            <a:spLocks noChangeArrowheads="1"/>
          </p:cNvSpPr>
          <p:nvPr/>
        </p:nvSpPr>
        <p:spPr bwMode="auto">
          <a:xfrm>
            <a:off x="2970213" y="246062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6</a:t>
            </a:r>
          </a:p>
        </p:txBody>
      </p:sp>
      <p:sp>
        <p:nvSpPr>
          <p:cNvPr id="13424" name="Freeform 164"/>
          <p:cNvSpPr>
            <a:spLocks/>
          </p:cNvSpPr>
          <p:nvPr/>
        </p:nvSpPr>
        <p:spPr bwMode="auto">
          <a:xfrm>
            <a:off x="5492751" y="1855789"/>
            <a:ext cx="1395413" cy="1298575"/>
          </a:xfrm>
          <a:custGeom>
            <a:avLst/>
            <a:gdLst>
              <a:gd name="T0" fmla="*/ 2147483647 w 879"/>
              <a:gd name="T1" fmla="*/ 2147483647 h 818"/>
              <a:gd name="T2" fmla="*/ 2147483647 w 879"/>
              <a:gd name="T3" fmla="*/ 2147483647 h 818"/>
              <a:gd name="T4" fmla="*/ 2147483647 w 879"/>
              <a:gd name="T5" fmla="*/ 2147483647 h 818"/>
              <a:gd name="T6" fmla="*/ 2147483647 w 879"/>
              <a:gd name="T7" fmla="*/ 2147483647 h 818"/>
              <a:gd name="T8" fmla="*/ 2147483647 w 879"/>
              <a:gd name="T9" fmla="*/ 2147483647 h 818"/>
              <a:gd name="T10" fmla="*/ 2147483647 w 879"/>
              <a:gd name="T11" fmla="*/ 2147483647 h 818"/>
              <a:gd name="T12" fmla="*/ 2147483647 w 879"/>
              <a:gd name="T13" fmla="*/ 2147483647 h 818"/>
              <a:gd name="T14" fmla="*/ 2147483647 w 879"/>
              <a:gd name="T15" fmla="*/ 2147483647 h 818"/>
              <a:gd name="T16" fmla="*/ 2147483647 w 879"/>
              <a:gd name="T17" fmla="*/ 2147483647 h 818"/>
              <a:gd name="T18" fmla="*/ 2147483647 w 879"/>
              <a:gd name="T19" fmla="*/ 2147483647 h 8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9"/>
              <a:gd name="T31" fmla="*/ 0 h 818"/>
              <a:gd name="T32" fmla="*/ 879 w 879"/>
              <a:gd name="T33" fmla="*/ 818 h 8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9" h="818">
                <a:moveTo>
                  <a:pt x="143" y="20"/>
                </a:moveTo>
                <a:cubicBezTo>
                  <a:pt x="85" y="40"/>
                  <a:pt x="0" y="66"/>
                  <a:pt x="3" y="131"/>
                </a:cubicBezTo>
                <a:cubicBezTo>
                  <a:pt x="6" y="196"/>
                  <a:pt x="69" y="305"/>
                  <a:pt x="158" y="412"/>
                </a:cubicBezTo>
                <a:cubicBezTo>
                  <a:pt x="247" y="519"/>
                  <a:pt x="423" y="730"/>
                  <a:pt x="535" y="774"/>
                </a:cubicBezTo>
                <a:cubicBezTo>
                  <a:pt x="647" y="818"/>
                  <a:pt x="781" y="742"/>
                  <a:pt x="830" y="678"/>
                </a:cubicBezTo>
                <a:cubicBezTo>
                  <a:pt x="879" y="614"/>
                  <a:pt x="850" y="469"/>
                  <a:pt x="830" y="390"/>
                </a:cubicBezTo>
                <a:cubicBezTo>
                  <a:pt x="810" y="311"/>
                  <a:pt x="755" y="259"/>
                  <a:pt x="712" y="205"/>
                </a:cubicBezTo>
                <a:cubicBezTo>
                  <a:pt x="669" y="151"/>
                  <a:pt x="632" y="97"/>
                  <a:pt x="572" y="65"/>
                </a:cubicBezTo>
                <a:cubicBezTo>
                  <a:pt x="512" y="33"/>
                  <a:pt x="424" y="19"/>
                  <a:pt x="350" y="13"/>
                </a:cubicBezTo>
                <a:cubicBezTo>
                  <a:pt x="276" y="7"/>
                  <a:pt x="201" y="0"/>
                  <a:pt x="143" y="20"/>
                </a:cubicBezTo>
                <a:close/>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175247235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800226" y="141288"/>
            <a:ext cx="8723313" cy="698500"/>
          </a:xfrm>
        </p:spPr>
        <p:txBody>
          <a:bodyPr/>
          <a:lstStyle/>
          <a:p>
            <a:r>
              <a:rPr lang="en-US" altLang="en-US" sz="3600" dirty="0" err="1" smtClean="0"/>
              <a:t>Kruskal’s</a:t>
            </a:r>
            <a:r>
              <a:rPr lang="en-US" altLang="en-US" sz="3600" dirty="0" smtClean="0"/>
              <a:t> Algorithm</a:t>
            </a:r>
          </a:p>
        </p:txBody>
      </p:sp>
      <p:sp>
        <p:nvSpPr>
          <p:cNvPr id="14340" name="Rectangle 3"/>
          <p:cNvSpPr>
            <a:spLocks noGrp="1" noChangeArrowheads="1"/>
          </p:cNvSpPr>
          <p:nvPr>
            <p:ph type="body" idx="1"/>
          </p:nvPr>
        </p:nvSpPr>
        <p:spPr>
          <a:xfrm>
            <a:off x="465825" y="2279651"/>
            <a:ext cx="11197087" cy="4346575"/>
          </a:xfrm>
          <a:noFill/>
        </p:spPr>
        <p:txBody>
          <a:bodyPr/>
          <a:lstStyle/>
          <a:p>
            <a:pPr marL="533400" indent="-533400">
              <a:lnSpc>
                <a:spcPct val="90000"/>
              </a:lnSpc>
            </a:pPr>
            <a:r>
              <a:rPr lang="en-US" altLang="en-US" sz="2400" dirty="0" err="1"/>
              <a:t>Kruskal’s</a:t>
            </a:r>
            <a:r>
              <a:rPr lang="en-US" altLang="en-US" sz="2400" dirty="0"/>
              <a:t> Algorithm works by attempting to add edges to A in increasing order of weight (lightest edges first).</a:t>
            </a:r>
          </a:p>
          <a:p>
            <a:pPr marL="533400" indent="-533400">
              <a:lnSpc>
                <a:spcPct val="90000"/>
              </a:lnSpc>
            </a:pPr>
            <a:endParaRPr lang="en-US" altLang="en-US" sz="2400" dirty="0"/>
          </a:p>
          <a:p>
            <a:pPr marL="533400" indent="-533400">
              <a:lnSpc>
                <a:spcPct val="90000"/>
              </a:lnSpc>
            </a:pPr>
            <a:r>
              <a:rPr lang="en-US" altLang="en-US" sz="2400" dirty="0"/>
              <a:t>If the next edge does not induce a cycle among the current set of edges, then it is added to A</a:t>
            </a:r>
          </a:p>
          <a:p>
            <a:pPr marL="533400" indent="-533400">
              <a:lnSpc>
                <a:spcPct val="90000"/>
              </a:lnSpc>
            </a:pPr>
            <a:endParaRPr lang="en-US" altLang="en-US" sz="2400" dirty="0"/>
          </a:p>
          <a:p>
            <a:pPr marL="533400" indent="-533400">
              <a:lnSpc>
                <a:spcPct val="90000"/>
              </a:lnSpc>
            </a:pPr>
            <a:r>
              <a:rPr lang="en-US" altLang="en-US" sz="2400" dirty="0"/>
              <a:t>If it does, then this edge is passed over, and we consider the next edge in order</a:t>
            </a:r>
          </a:p>
        </p:txBody>
      </p:sp>
      <p:sp>
        <p:nvSpPr>
          <p:cNvPr id="5" name="Rectangle 3"/>
          <p:cNvSpPr txBox="1">
            <a:spLocks noChangeArrowheads="1"/>
          </p:cNvSpPr>
          <p:nvPr/>
        </p:nvSpPr>
        <p:spPr bwMode="auto">
          <a:xfrm>
            <a:off x="1974850" y="987426"/>
            <a:ext cx="8383588" cy="982663"/>
          </a:xfrm>
          <a:prstGeom prst="rect">
            <a:avLst/>
          </a:prstGeom>
          <a:solidFill>
            <a:schemeClr val="bg2">
              <a:lumMod val="20000"/>
              <a:lumOff val="80000"/>
            </a:schemeClr>
          </a:solidFill>
          <a:ln w="9525">
            <a:solidFill>
              <a:schemeClr val="tx1"/>
            </a:solidFill>
            <a:miter lim="800000"/>
            <a:headEnd/>
            <a:tailEnd/>
          </a:ln>
        </p:spPr>
        <p:txBody>
          <a:bodyPr/>
          <a:lstStyle/>
          <a:p>
            <a:pPr marL="342900" indent="-342900" algn="ctr">
              <a:defRPr/>
            </a:pPr>
            <a:r>
              <a:rPr lang="en-US" b="1" dirty="0">
                <a:solidFill>
                  <a:schemeClr val="accent6"/>
                </a:solidFill>
                <a:latin typeface="Courier New" pitchFamily="49" charset="0"/>
                <a:cs typeface="Courier New" pitchFamily="49" charset="0"/>
              </a:rPr>
              <a:t>Generic MST Algorithm</a:t>
            </a:r>
          </a:p>
          <a:p>
            <a:pPr marL="342900" indent="-342900">
              <a:buFont typeface="+mj-lt"/>
              <a:buAutoNum type="arabicPeriod"/>
              <a:defRPr/>
            </a:pPr>
            <a:r>
              <a:rPr lang="en-US" b="1" dirty="0">
                <a:latin typeface="Courier New" pitchFamily="49" charset="0"/>
                <a:cs typeface="Courier New" pitchFamily="49" charset="0"/>
              </a:rPr>
              <a:t>A &lt;- </a:t>
            </a:r>
            <a:r>
              <a:rPr lang="en-US" b="1" dirty="0" err="1">
                <a:latin typeface="Courier New" pitchFamily="49" charset="0"/>
                <a:cs typeface="Courier New" pitchFamily="49" charset="0"/>
              </a:rPr>
              <a:t>EmptySet</a:t>
            </a:r>
            <a:endParaRPr lang="en-US" b="1" dirty="0">
              <a:latin typeface="Courier New" pitchFamily="49" charset="0"/>
              <a:cs typeface="Courier New" pitchFamily="49" charset="0"/>
            </a:endParaRPr>
          </a:p>
          <a:p>
            <a:pPr marL="342900" indent="-342900">
              <a:buFont typeface="+mj-lt"/>
              <a:buAutoNum type="arabicPeriod"/>
              <a:defRPr/>
            </a:pPr>
            <a:r>
              <a:rPr lang="en-US" b="1" dirty="0">
                <a:latin typeface="Courier New" pitchFamily="49" charset="0"/>
                <a:cs typeface="Courier New" pitchFamily="49" charset="0"/>
              </a:rPr>
              <a:t>One-by-one add a “</a:t>
            </a:r>
            <a:r>
              <a:rPr lang="en-US" b="1" dirty="0">
                <a:solidFill>
                  <a:srgbClr val="C00000"/>
                </a:solidFill>
                <a:latin typeface="Courier New" pitchFamily="49" charset="0"/>
                <a:cs typeface="Courier New" pitchFamily="49" charset="0"/>
              </a:rPr>
              <a:t>safe</a:t>
            </a:r>
            <a:r>
              <a:rPr lang="en-US" b="1" dirty="0">
                <a:latin typeface="Courier New" pitchFamily="49" charset="0"/>
                <a:cs typeface="Courier New" pitchFamily="49" charset="0"/>
              </a:rPr>
              <a:t>” edge to A, until A equals the MST</a:t>
            </a:r>
          </a:p>
        </p:txBody>
      </p:sp>
    </p:spTree>
    <p:extLst>
      <p:ext uri="{BB962C8B-B14F-4D97-AF65-F5344CB8AC3E}">
        <p14:creationId xmlns:p14="http://schemas.microsoft.com/office/powerpoint/2010/main" val="190974062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800226" y="141288"/>
            <a:ext cx="8723313" cy="698500"/>
          </a:xfrm>
        </p:spPr>
        <p:txBody>
          <a:bodyPr/>
          <a:lstStyle/>
          <a:p>
            <a:r>
              <a:rPr lang="en-US" altLang="en-US" sz="3600" dirty="0" err="1" smtClean="0"/>
              <a:t>Kruskal’s</a:t>
            </a:r>
            <a:r>
              <a:rPr lang="en-US" altLang="en-US" sz="3600" dirty="0" smtClean="0"/>
              <a:t> Algorithm</a:t>
            </a:r>
          </a:p>
        </p:txBody>
      </p:sp>
      <p:sp>
        <p:nvSpPr>
          <p:cNvPr id="447491" name="Rectangle 3"/>
          <p:cNvSpPr>
            <a:spLocks noGrp="1" noChangeArrowheads="1"/>
          </p:cNvSpPr>
          <p:nvPr>
            <p:ph type="body" idx="1"/>
          </p:nvPr>
        </p:nvSpPr>
        <p:spPr>
          <a:xfrm>
            <a:off x="2163763" y="1190626"/>
            <a:ext cx="7872412" cy="5224463"/>
          </a:xfrm>
          <a:solidFill>
            <a:schemeClr val="bg2">
              <a:lumMod val="20000"/>
              <a:lumOff val="80000"/>
            </a:schemeClr>
          </a:solidFill>
          <a:ln>
            <a:solidFill>
              <a:schemeClr val="tx1"/>
            </a:solidFill>
          </a:ln>
        </p:spPr>
        <p:txBody>
          <a:bodyPr/>
          <a:lstStyle/>
          <a:p>
            <a:pPr marL="533400" indent="-533400">
              <a:buNone/>
              <a:defRPr/>
            </a:pPr>
            <a:r>
              <a:rPr lang="en-US" sz="2400" dirty="0" err="1">
                <a:solidFill>
                  <a:schemeClr val="accent2"/>
                </a:solidFill>
              </a:rPr>
              <a:t>Kruskal</a:t>
            </a:r>
            <a:r>
              <a:rPr lang="en-US" sz="2400" dirty="0">
                <a:solidFill>
                  <a:schemeClr val="accent2"/>
                </a:solidFill>
              </a:rPr>
              <a:t>(G = (V, E)){</a:t>
            </a:r>
          </a:p>
          <a:p>
            <a:pPr marL="533400" indent="-533400">
              <a:buNone/>
              <a:defRPr/>
            </a:pPr>
            <a:r>
              <a:rPr lang="en-US" sz="2400" dirty="0"/>
              <a:t>	A = {};         </a:t>
            </a:r>
            <a:r>
              <a:rPr lang="en-US" sz="2400" dirty="0">
                <a:solidFill>
                  <a:srgbClr val="C00000"/>
                </a:solidFill>
              </a:rPr>
              <a:t>// Initially A is empty</a:t>
            </a:r>
          </a:p>
          <a:p>
            <a:pPr marL="533400" indent="-533400">
              <a:buNone/>
              <a:defRPr/>
            </a:pPr>
            <a:r>
              <a:rPr lang="en-US" sz="2400" dirty="0"/>
              <a:t>	Sort E in increasing order by weight w; </a:t>
            </a:r>
          </a:p>
          <a:p>
            <a:pPr marL="533400" indent="-533400">
              <a:buNone/>
              <a:defRPr/>
            </a:pPr>
            <a:r>
              <a:rPr lang="en-US" sz="2400" dirty="0"/>
              <a:t>                                            </a:t>
            </a:r>
          </a:p>
          <a:p>
            <a:pPr marL="533400" indent="-533400">
              <a:buNone/>
              <a:defRPr/>
            </a:pPr>
            <a:r>
              <a:rPr lang="en-US" sz="2400" dirty="0"/>
              <a:t>	for each ((u, v) from the sorted list){ </a:t>
            </a:r>
          </a:p>
          <a:p>
            <a:pPr marL="533400" indent="-533400">
              <a:buNone/>
              <a:defRPr/>
            </a:pPr>
            <a:r>
              <a:rPr lang="en-US" sz="2400" dirty="0"/>
              <a:t>		if (adding (u, v) does not induce a cycle in A){			    Add (u, v) to A; </a:t>
            </a:r>
          </a:p>
          <a:p>
            <a:pPr marL="533400" indent="-533400">
              <a:buNone/>
              <a:defRPr/>
            </a:pPr>
            <a:r>
              <a:rPr lang="en-US" sz="2400" dirty="0"/>
              <a:t>		} </a:t>
            </a:r>
            <a:r>
              <a:rPr lang="en-US" sz="2400" dirty="0">
                <a:solidFill>
                  <a:srgbClr val="C00000"/>
                </a:solidFill>
              </a:rPr>
              <a:t>//end-if</a:t>
            </a:r>
          </a:p>
          <a:p>
            <a:pPr marL="533400" indent="-533400">
              <a:buNone/>
              <a:defRPr/>
            </a:pPr>
            <a:r>
              <a:rPr lang="en-US" sz="2400" dirty="0"/>
              <a:t>	} </a:t>
            </a:r>
            <a:r>
              <a:rPr lang="en-US" sz="2400" dirty="0">
                <a:solidFill>
                  <a:srgbClr val="C00000"/>
                </a:solidFill>
              </a:rPr>
              <a:t>//end-for</a:t>
            </a:r>
          </a:p>
          <a:p>
            <a:pPr marL="533400" indent="-533400">
              <a:buNone/>
              <a:defRPr/>
            </a:pPr>
            <a:r>
              <a:rPr lang="en-US" sz="2400" dirty="0"/>
              <a:t>	</a:t>
            </a:r>
          </a:p>
          <a:p>
            <a:pPr marL="533400" indent="-533400">
              <a:buNone/>
              <a:defRPr/>
            </a:pPr>
            <a:r>
              <a:rPr lang="en-US" sz="2400" dirty="0"/>
              <a:t>	return A;  </a:t>
            </a:r>
            <a:r>
              <a:rPr lang="en-US" sz="2400" dirty="0">
                <a:solidFill>
                  <a:srgbClr val="C00000"/>
                </a:solidFill>
              </a:rPr>
              <a:t>// A is the MST</a:t>
            </a:r>
          </a:p>
          <a:p>
            <a:pPr marL="533400" indent="-533400">
              <a:buNone/>
              <a:defRPr/>
            </a:pPr>
            <a:r>
              <a:rPr lang="en-US" sz="2400" dirty="0">
                <a:solidFill>
                  <a:schemeClr val="accent2"/>
                </a:solidFill>
              </a:rPr>
              <a:t>} //end-</a:t>
            </a:r>
            <a:r>
              <a:rPr lang="en-US" sz="2400" dirty="0" err="1">
                <a:solidFill>
                  <a:schemeClr val="accent2"/>
                </a:solidFill>
              </a:rPr>
              <a:t>Kruskal</a:t>
            </a:r>
            <a:endParaRPr lang="en-US" sz="2400" dirty="0">
              <a:solidFill>
                <a:schemeClr val="accent2"/>
              </a:solidFill>
            </a:endParaRPr>
          </a:p>
        </p:txBody>
      </p:sp>
    </p:spTree>
    <p:extLst>
      <p:ext uri="{BB962C8B-B14F-4D97-AF65-F5344CB8AC3E}">
        <p14:creationId xmlns:p14="http://schemas.microsoft.com/office/powerpoint/2010/main" val="41976252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Line 136"/>
          <p:cNvSpPr>
            <a:spLocks noChangeShapeType="1"/>
          </p:cNvSpPr>
          <p:nvPr/>
        </p:nvSpPr>
        <p:spPr bwMode="auto">
          <a:xfrm flipH="1" flipV="1">
            <a:off x="4059239" y="1816100"/>
            <a:ext cx="46037" cy="1030288"/>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5" name="Line 136"/>
          <p:cNvSpPr>
            <a:spLocks noChangeShapeType="1"/>
          </p:cNvSpPr>
          <p:nvPr/>
        </p:nvSpPr>
        <p:spPr bwMode="auto">
          <a:xfrm flipH="1" flipV="1">
            <a:off x="7061200" y="1738314"/>
            <a:ext cx="46038" cy="966787"/>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4" name="Line 136"/>
          <p:cNvSpPr>
            <a:spLocks noChangeShapeType="1"/>
          </p:cNvSpPr>
          <p:nvPr/>
        </p:nvSpPr>
        <p:spPr bwMode="auto">
          <a:xfrm flipV="1">
            <a:off x="7234239" y="2357439"/>
            <a:ext cx="561975" cy="427037"/>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3" name="Line 136"/>
          <p:cNvSpPr>
            <a:spLocks noChangeShapeType="1"/>
          </p:cNvSpPr>
          <p:nvPr/>
        </p:nvSpPr>
        <p:spPr bwMode="auto">
          <a:xfrm flipV="1">
            <a:off x="4195763" y="1628776"/>
            <a:ext cx="1077912" cy="222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2" name="Line 173"/>
          <p:cNvSpPr>
            <a:spLocks noChangeShapeType="1"/>
          </p:cNvSpPr>
          <p:nvPr/>
        </p:nvSpPr>
        <p:spPr bwMode="auto">
          <a:xfrm flipV="1">
            <a:off x="4254500" y="2460626"/>
            <a:ext cx="450850" cy="436563"/>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1" name="Line 173"/>
          <p:cNvSpPr>
            <a:spLocks noChangeShapeType="1"/>
          </p:cNvSpPr>
          <p:nvPr/>
        </p:nvSpPr>
        <p:spPr bwMode="auto">
          <a:xfrm flipH="1" flipV="1">
            <a:off x="5014913" y="2446338"/>
            <a:ext cx="436562" cy="374650"/>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73" name="Line 181"/>
          <p:cNvSpPr>
            <a:spLocks noChangeShapeType="1"/>
          </p:cNvSpPr>
          <p:nvPr/>
        </p:nvSpPr>
        <p:spPr bwMode="auto">
          <a:xfrm>
            <a:off x="7156451" y="1670051"/>
            <a:ext cx="595313" cy="4984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72" name="Line 180"/>
          <p:cNvSpPr>
            <a:spLocks noChangeShapeType="1"/>
          </p:cNvSpPr>
          <p:nvPr/>
        </p:nvSpPr>
        <p:spPr bwMode="auto">
          <a:xfrm>
            <a:off x="5632451" y="1581151"/>
            <a:ext cx="1230313" cy="158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70" name="Line 178"/>
          <p:cNvSpPr>
            <a:spLocks noChangeShapeType="1"/>
          </p:cNvSpPr>
          <p:nvPr/>
        </p:nvSpPr>
        <p:spPr bwMode="auto">
          <a:xfrm>
            <a:off x="3460751" y="2482851"/>
            <a:ext cx="531813" cy="4476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68" name="Line 176"/>
          <p:cNvSpPr>
            <a:spLocks noChangeShapeType="1"/>
          </p:cNvSpPr>
          <p:nvPr/>
        </p:nvSpPr>
        <p:spPr bwMode="auto">
          <a:xfrm>
            <a:off x="5619751" y="1720851"/>
            <a:ext cx="1344613" cy="10953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67" name="Line 175"/>
          <p:cNvSpPr>
            <a:spLocks noChangeShapeType="1"/>
          </p:cNvSpPr>
          <p:nvPr/>
        </p:nvSpPr>
        <p:spPr bwMode="auto">
          <a:xfrm flipV="1">
            <a:off x="3460751" y="1762126"/>
            <a:ext cx="468313" cy="4540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66" name="Line 174"/>
          <p:cNvSpPr>
            <a:spLocks noChangeShapeType="1"/>
          </p:cNvSpPr>
          <p:nvPr/>
        </p:nvSpPr>
        <p:spPr bwMode="auto">
          <a:xfrm flipV="1">
            <a:off x="5746751" y="2943226"/>
            <a:ext cx="1192213" cy="95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65" name="Line 173"/>
          <p:cNvSpPr>
            <a:spLocks noChangeShapeType="1"/>
          </p:cNvSpPr>
          <p:nvPr/>
        </p:nvSpPr>
        <p:spPr bwMode="auto">
          <a:xfrm flipV="1">
            <a:off x="4959351" y="1724026"/>
            <a:ext cx="404813" cy="4794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6400" name="Rectangle 11"/>
          <p:cNvSpPr>
            <a:spLocks noGrp="1" noChangeArrowheads="1"/>
          </p:cNvSpPr>
          <p:nvPr>
            <p:ph type="title"/>
          </p:nvPr>
        </p:nvSpPr>
        <p:spPr>
          <a:xfrm>
            <a:off x="1800226" y="141288"/>
            <a:ext cx="8723313" cy="698500"/>
          </a:xfrm>
        </p:spPr>
        <p:txBody>
          <a:bodyPr/>
          <a:lstStyle/>
          <a:p>
            <a:r>
              <a:rPr lang="en-US" altLang="en-US" sz="3600" dirty="0" err="1" smtClean="0"/>
              <a:t>Kruskal’s</a:t>
            </a:r>
            <a:r>
              <a:rPr lang="en-US" altLang="en-US" sz="3600" dirty="0" smtClean="0"/>
              <a:t> Algorithm: Example</a:t>
            </a:r>
          </a:p>
        </p:txBody>
      </p:sp>
      <p:sp>
        <p:nvSpPr>
          <p:cNvPr id="417928" name="Line 136"/>
          <p:cNvSpPr>
            <a:spLocks noChangeShapeType="1"/>
          </p:cNvSpPr>
          <p:nvPr/>
        </p:nvSpPr>
        <p:spPr bwMode="auto">
          <a:xfrm flipV="1">
            <a:off x="4324351" y="2955926"/>
            <a:ext cx="1077913" cy="222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29" name="Oval 137"/>
          <p:cNvSpPr>
            <a:spLocks noChangeArrowheads="1"/>
          </p:cNvSpPr>
          <p:nvPr/>
        </p:nvSpPr>
        <p:spPr bwMode="auto">
          <a:xfrm>
            <a:off x="3187700" y="2182813"/>
            <a:ext cx="350838"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a</a:t>
            </a:r>
          </a:p>
        </p:txBody>
      </p:sp>
      <p:sp>
        <p:nvSpPr>
          <p:cNvPr id="417930" name="Oval 138"/>
          <p:cNvSpPr>
            <a:spLocks noChangeArrowheads="1"/>
          </p:cNvSpPr>
          <p:nvPr/>
        </p:nvSpPr>
        <p:spPr bwMode="auto">
          <a:xfrm>
            <a:off x="3856039" y="1490663"/>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b</a:t>
            </a:r>
          </a:p>
        </p:txBody>
      </p:sp>
      <p:sp>
        <p:nvSpPr>
          <p:cNvPr id="417931" name="Oval 139"/>
          <p:cNvSpPr>
            <a:spLocks noChangeArrowheads="1"/>
          </p:cNvSpPr>
          <p:nvPr/>
        </p:nvSpPr>
        <p:spPr bwMode="auto">
          <a:xfrm>
            <a:off x="5297489" y="1455738"/>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c</a:t>
            </a:r>
          </a:p>
        </p:txBody>
      </p:sp>
      <p:sp>
        <p:nvSpPr>
          <p:cNvPr id="417932" name="Oval 140"/>
          <p:cNvSpPr>
            <a:spLocks noChangeArrowheads="1"/>
          </p:cNvSpPr>
          <p:nvPr/>
        </p:nvSpPr>
        <p:spPr bwMode="auto">
          <a:xfrm>
            <a:off x="3949700" y="2862263"/>
            <a:ext cx="350838"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sp>
        <p:nvSpPr>
          <p:cNvPr id="417933" name="Oval 141"/>
          <p:cNvSpPr>
            <a:spLocks noChangeArrowheads="1"/>
          </p:cNvSpPr>
          <p:nvPr/>
        </p:nvSpPr>
        <p:spPr bwMode="auto">
          <a:xfrm>
            <a:off x="5402264" y="2792413"/>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417934" name="Oval 142"/>
          <p:cNvSpPr>
            <a:spLocks noChangeArrowheads="1"/>
          </p:cNvSpPr>
          <p:nvPr/>
        </p:nvSpPr>
        <p:spPr bwMode="auto">
          <a:xfrm>
            <a:off x="6938964" y="2746375"/>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f</a:t>
            </a:r>
          </a:p>
        </p:txBody>
      </p:sp>
      <p:sp>
        <p:nvSpPr>
          <p:cNvPr id="417935" name="Oval 143"/>
          <p:cNvSpPr>
            <a:spLocks noChangeArrowheads="1"/>
          </p:cNvSpPr>
          <p:nvPr/>
        </p:nvSpPr>
        <p:spPr bwMode="auto">
          <a:xfrm>
            <a:off x="6834189" y="1455738"/>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d</a:t>
            </a:r>
          </a:p>
        </p:txBody>
      </p:sp>
      <p:sp>
        <p:nvSpPr>
          <p:cNvPr id="417936" name="Oval 144"/>
          <p:cNvSpPr>
            <a:spLocks noChangeArrowheads="1"/>
          </p:cNvSpPr>
          <p:nvPr/>
        </p:nvSpPr>
        <p:spPr bwMode="auto">
          <a:xfrm>
            <a:off x="7713664" y="2136775"/>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e</a:t>
            </a:r>
          </a:p>
        </p:txBody>
      </p:sp>
      <p:sp>
        <p:nvSpPr>
          <p:cNvPr id="417937" name="Oval 145"/>
          <p:cNvSpPr>
            <a:spLocks noChangeArrowheads="1"/>
          </p:cNvSpPr>
          <p:nvPr/>
        </p:nvSpPr>
        <p:spPr bwMode="auto">
          <a:xfrm>
            <a:off x="4676775" y="2171700"/>
            <a:ext cx="350838"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i</a:t>
            </a:r>
          </a:p>
        </p:txBody>
      </p:sp>
      <p:sp>
        <p:nvSpPr>
          <p:cNvPr id="16411" name="Line 146"/>
          <p:cNvSpPr>
            <a:spLocks noChangeShapeType="1"/>
          </p:cNvSpPr>
          <p:nvPr/>
        </p:nvSpPr>
        <p:spPr bwMode="auto">
          <a:xfrm>
            <a:off x="3457575" y="2476500"/>
            <a:ext cx="5270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2" name="Line 147"/>
          <p:cNvSpPr>
            <a:spLocks noChangeShapeType="1"/>
          </p:cNvSpPr>
          <p:nvPr/>
        </p:nvSpPr>
        <p:spPr bwMode="auto">
          <a:xfrm flipV="1">
            <a:off x="3481389" y="1784350"/>
            <a:ext cx="409575"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3" name="Line 148"/>
          <p:cNvSpPr>
            <a:spLocks noChangeShapeType="1"/>
          </p:cNvSpPr>
          <p:nvPr/>
        </p:nvSpPr>
        <p:spPr bwMode="auto">
          <a:xfrm flipH="1" flipV="1">
            <a:off x="4054476" y="1808164"/>
            <a:ext cx="47625" cy="1042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4" name="Line 149"/>
          <p:cNvSpPr>
            <a:spLocks noChangeShapeType="1"/>
          </p:cNvSpPr>
          <p:nvPr/>
        </p:nvSpPr>
        <p:spPr bwMode="auto">
          <a:xfrm flipH="1">
            <a:off x="4217989" y="1608138"/>
            <a:ext cx="1044575" cy="36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5" name="Line 150"/>
          <p:cNvSpPr>
            <a:spLocks noChangeShapeType="1"/>
          </p:cNvSpPr>
          <p:nvPr/>
        </p:nvSpPr>
        <p:spPr bwMode="auto">
          <a:xfrm flipH="1" flipV="1">
            <a:off x="5659438" y="1598613"/>
            <a:ext cx="1160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6" name="Line 151"/>
          <p:cNvSpPr>
            <a:spLocks noChangeShapeType="1"/>
          </p:cNvSpPr>
          <p:nvPr/>
        </p:nvSpPr>
        <p:spPr bwMode="auto">
          <a:xfrm flipH="1" flipV="1">
            <a:off x="7173913" y="1679575"/>
            <a:ext cx="622300"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7" name="Line 152"/>
          <p:cNvSpPr>
            <a:spLocks noChangeShapeType="1"/>
          </p:cNvSpPr>
          <p:nvPr/>
        </p:nvSpPr>
        <p:spPr bwMode="auto">
          <a:xfrm flipH="1">
            <a:off x="4265613" y="2968625"/>
            <a:ext cx="11493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8" name="Line 153"/>
          <p:cNvSpPr>
            <a:spLocks noChangeShapeType="1"/>
          </p:cNvSpPr>
          <p:nvPr/>
        </p:nvSpPr>
        <p:spPr bwMode="auto">
          <a:xfrm flipH="1">
            <a:off x="5754688" y="2932113"/>
            <a:ext cx="1160462"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9" name="Line 154"/>
          <p:cNvSpPr>
            <a:spLocks noChangeShapeType="1"/>
          </p:cNvSpPr>
          <p:nvPr/>
        </p:nvSpPr>
        <p:spPr bwMode="auto">
          <a:xfrm flipV="1">
            <a:off x="7258050" y="2393951"/>
            <a:ext cx="514350" cy="398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0" name="Line 155"/>
          <p:cNvSpPr>
            <a:spLocks noChangeShapeType="1"/>
          </p:cNvSpPr>
          <p:nvPr/>
        </p:nvSpPr>
        <p:spPr bwMode="auto">
          <a:xfrm flipH="1" flipV="1">
            <a:off x="7043739" y="1751013"/>
            <a:ext cx="47625" cy="971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1" name="Line 156"/>
          <p:cNvSpPr>
            <a:spLocks noChangeShapeType="1"/>
          </p:cNvSpPr>
          <p:nvPr/>
        </p:nvSpPr>
        <p:spPr bwMode="auto">
          <a:xfrm flipV="1">
            <a:off x="4959351" y="1736725"/>
            <a:ext cx="409575"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2" name="Line 157"/>
          <p:cNvSpPr>
            <a:spLocks noChangeShapeType="1"/>
          </p:cNvSpPr>
          <p:nvPr/>
        </p:nvSpPr>
        <p:spPr bwMode="auto">
          <a:xfrm flipV="1">
            <a:off x="4243388" y="2417764"/>
            <a:ext cx="468312" cy="503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3" name="Line 158"/>
          <p:cNvSpPr>
            <a:spLocks noChangeShapeType="1"/>
          </p:cNvSpPr>
          <p:nvPr/>
        </p:nvSpPr>
        <p:spPr bwMode="auto">
          <a:xfrm>
            <a:off x="5005388" y="2428876"/>
            <a:ext cx="468312" cy="398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4" name="Line 159"/>
          <p:cNvSpPr>
            <a:spLocks noChangeShapeType="1"/>
          </p:cNvSpPr>
          <p:nvPr/>
        </p:nvSpPr>
        <p:spPr bwMode="auto">
          <a:xfrm>
            <a:off x="5626100" y="1736725"/>
            <a:ext cx="1335088" cy="1055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5" name="Text Box 160"/>
          <p:cNvSpPr txBox="1">
            <a:spLocks noChangeArrowheads="1"/>
          </p:cNvSpPr>
          <p:nvPr/>
        </p:nvSpPr>
        <p:spPr bwMode="auto">
          <a:xfrm>
            <a:off x="3448050" y="173037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16426" name="Text Box 161"/>
          <p:cNvSpPr txBox="1">
            <a:spLocks noChangeArrowheads="1"/>
          </p:cNvSpPr>
          <p:nvPr/>
        </p:nvSpPr>
        <p:spPr bwMode="auto">
          <a:xfrm>
            <a:off x="4632325" y="13319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16427" name="Text Box 162"/>
          <p:cNvSpPr txBox="1">
            <a:spLocks noChangeArrowheads="1"/>
          </p:cNvSpPr>
          <p:nvPr/>
        </p:nvSpPr>
        <p:spPr bwMode="auto">
          <a:xfrm>
            <a:off x="7481888" y="171767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9</a:t>
            </a:r>
          </a:p>
        </p:txBody>
      </p:sp>
      <p:sp>
        <p:nvSpPr>
          <p:cNvPr id="16428" name="Text Box 163"/>
          <p:cNvSpPr txBox="1">
            <a:spLocks noChangeArrowheads="1"/>
          </p:cNvSpPr>
          <p:nvPr/>
        </p:nvSpPr>
        <p:spPr bwMode="auto">
          <a:xfrm>
            <a:off x="7002464" y="2044701"/>
            <a:ext cx="427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14</a:t>
            </a:r>
          </a:p>
        </p:txBody>
      </p:sp>
      <p:sp>
        <p:nvSpPr>
          <p:cNvPr id="16429" name="Text Box 164"/>
          <p:cNvSpPr txBox="1">
            <a:spLocks noChangeArrowheads="1"/>
          </p:cNvSpPr>
          <p:nvPr/>
        </p:nvSpPr>
        <p:spPr bwMode="auto">
          <a:xfrm>
            <a:off x="7435850" y="2492376"/>
            <a:ext cx="42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10</a:t>
            </a:r>
          </a:p>
        </p:txBody>
      </p:sp>
      <p:sp>
        <p:nvSpPr>
          <p:cNvPr id="16430" name="Text Box 165"/>
          <p:cNvSpPr txBox="1">
            <a:spLocks noChangeArrowheads="1"/>
          </p:cNvSpPr>
          <p:nvPr/>
        </p:nvSpPr>
        <p:spPr bwMode="auto">
          <a:xfrm>
            <a:off x="6181725" y="19415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16431" name="Text Box 166"/>
          <p:cNvSpPr txBox="1">
            <a:spLocks noChangeArrowheads="1"/>
          </p:cNvSpPr>
          <p:nvPr/>
        </p:nvSpPr>
        <p:spPr bwMode="auto">
          <a:xfrm>
            <a:off x="4868863" y="17541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16432" name="Text Box 167"/>
          <p:cNvSpPr txBox="1">
            <a:spLocks noChangeArrowheads="1"/>
          </p:cNvSpPr>
          <p:nvPr/>
        </p:nvSpPr>
        <p:spPr bwMode="auto">
          <a:xfrm>
            <a:off x="4318000" y="23637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16433" name="Text Box 168"/>
          <p:cNvSpPr txBox="1">
            <a:spLocks noChangeArrowheads="1"/>
          </p:cNvSpPr>
          <p:nvPr/>
        </p:nvSpPr>
        <p:spPr bwMode="auto">
          <a:xfrm>
            <a:off x="3765551" y="2176463"/>
            <a:ext cx="390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11</a:t>
            </a:r>
          </a:p>
        </p:txBody>
      </p:sp>
      <p:sp>
        <p:nvSpPr>
          <p:cNvPr id="16434" name="Text Box 169"/>
          <p:cNvSpPr txBox="1">
            <a:spLocks noChangeArrowheads="1"/>
          </p:cNvSpPr>
          <p:nvPr/>
        </p:nvSpPr>
        <p:spPr bwMode="auto">
          <a:xfrm>
            <a:off x="3470275" y="257492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16435" name="Text Box 170"/>
          <p:cNvSpPr txBox="1">
            <a:spLocks noChangeArrowheads="1"/>
          </p:cNvSpPr>
          <p:nvPr/>
        </p:nvSpPr>
        <p:spPr bwMode="auto">
          <a:xfrm>
            <a:off x="4830763" y="294957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16436" name="Text Box 171"/>
          <p:cNvSpPr txBox="1">
            <a:spLocks noChangeArrowheads="1"/>
          </p:cNvSpPr>
          <p:nvPr/>
        </p:nvSpPr>
        <p:spPr bwMode="auto">
          <a:xfrm>
            <a:off x="5194300" y="23510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6</a:t>
            </a:r>
          </a:p>
        </p:txBody>
      </p:sp>
      <p:sp>
        <p:nvSpPr>
          <p:cNvPr id="16437" name="Text Box 172"/>
          <p:cNvSpPr txBox="1">
            <a:spLocks noChangeArrowheads="1"/>
          </p:cNvSpPr>
          <p:nvPr/>
        </p:nvSpPr>
        <p:spPr bwMode="auto">
          <a:xfrm>
            <a:off x="6226175" y="29035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16438" name="Text Box 179"/>
          <p:cNvSpPr txBox="1">
            <a:spLocks noChangeArrowheads="1"/>
          </p:cNvSpPr>
          <p:nvPr/>
        </p:nvSpPr>
        <p:spPr bwMode="auto">
          <a:xfrm>
            <a:off x="6029325" y="12684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52" name="TextBox 51"/>
          <p:cNvSpPr txBox="1"/>
          <p:nvPr/>
        </p:nvSpPr>
        <p:spPr>
          <a:xfrm>
            <a:off x="3303588" y="4379913"/>
            <a:ext cx="742950" cy="368300"/>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(h, g)</a:t>
            </a:r>
          </a:p>
        </p:txBody>
      </p:sp>
      <p:sp>
        <p:nvSpPr>
          <p:cNvPr id="54" name="TextBox 53"/>
          <p:cNvSpPr txBox="1"/>
          <p:nvPr/>
        </p:nvSpPr>
        <p:spPr>
          <a:xfrm>
            <a:off x="4159250" y="4378325"/>
            <a:ext cx="673100" cy="368300"/>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a:t>
            </a:r>
            <a:r>
              <a:rPr lang="en-US" dirty="0" err="1"/>
              <a:t>i</a:t>
            </a:r>
            <a:r>
              <a:rPr lang="en-US" dirty="0"/>
              <a:t>, c)</a:t>
            </a:r>
          </a:p>
        </p:txBody>
      </p:sp>
      <p:sp>
        <p:nvSpPr>
          <p:cNvPr id="55" name="TextBox 54"/>
          <p:cNvSpPr txBox="1"/>
          <p:nvPr/>
        </p:nvSpPr>
        <p:spPr>
          <a:xfrm>
            <a:off x="4919664" y="4378325"/>
            <a:ext cx="725487" cy="368300"/>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(g, f)</a:t>
            </a:r>
          </a:p>
        </p:txBody>
      </p:sp>
      <p:sp>
        <p:nvSpPr>
          <p:cNvPr id="56" name="TextBox 55"/>
          <p:cNvSpPr txBox="1"/>
          <p:nvPr/>
        </p:nvSpPr>
        <p:spPr>
          <a:xfrm>
            <a:off x="5730876" y="4365625"/>
            <a:ext cx="741363" cy="368300"/>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(a, b)</a:t>
            </a:r>
          </a:p>
        </p:txBody>
      </p:sp>
      <p:sp>
        <p:nvSpPr>
          <p:cNvPr id="57" name="TextBox 56"/>
          <p:cNvSpPr txBox="1"/>
          <p:nvPr/>
        </p:nvSpPr>
        <p:spPr>
          <a:xfrm>
            <a:off x="6556375" y="4365625"/>
            <a:ext cx="723900" cy="368300"/>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(c, f)</a:t>
            </a:r>
          </a:p>
        </p:txBody>
      </p:sp>
      <p:sp>
        <p:nvSpPr>
          <p:cNvPr id="58" name="TextBox 57"/>
          <p:cNvSpPr txBox="1"/>
          <p:nvPr/>
        </p:nvSpPr>
        <p:spPr>
          <a:xfrm>
            <a:off x="7367589" y="4351339"/>
            <a:ext cx="668337" cy="369887"/>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a:t>
            </a:r>
            <a:r>
              <a:rPr lang="en-US" dirty="0" err="1"/>
              <a:t>i</a:t>
            </a:r>
            <a:r>
              <a:rPr lang="en-US" dirty="0"/>
              <a:t>, g)</a:t>
            </a:r>
          </a:p>
        </p:txBody>
      </p:sp>
      <p:sp>
        <p:nvSpPr>
          <p:cNvPr id="59" name="TextBox 58"/>
          <p:cNvSpPr txBox="1"/>
          <p:nvPr/>
        </p:nvSpPr>
        <p:spPr>
          <a:xfrm>
            <a:off x="8102601" y="4338639"/>
            <a:ext cx="684213" cy="369887"/>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a:t>
            </a:r>
            <a:r>
              <a:rPr lang="en-US" dirty="0" err="1"/>
              <a:t>i</a:t>
            </a:r>
            <a:r>
              <a:rPr lang="en-US" dirty="0"/>
              <a:t>, h)</a:t>
            </a:r>
          </a:p>
        </p:txBody>
      </p:sp>
      <p:sp>
        <p:nvSpPr>
          <p:cNvPr id="60" name="TextBox 59"/>
          <p:cNvSpPr txBox="1"/>
          <p:nvPr/>
        </p:nvSpPr>
        <p:spPr>
          <a:xfrm>
            <a:off x="3284539" y="5511800"/>
            <a:ext cx="739775" cy="368300"/>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(c, d)</a:t>
            </a:r>
          </a:p>
        </p:txBody>
      </p:sp>
      <p:sp>
        <p:nvSpPr>
          <p:cNvPr id="61" name="TextBox 60"/>
          <p:cNvSpPr txBox="1"/>
          <p:nvPr/>
        </p:nvSpPr>
        <p:spPr>
          <a:xfrm>
            <a:off x="4110039" y="5497514"/>
            <a:ext cx="788987" cy="369887"/>
          </a:xfrm>
          <a:prstGeom prst="rect">
            <a:avLst/>
          </a:prstGeom>
          <a:solidFill>
            <a:schemeClr val="bg2">
              <a:lumMod val="40000"/>
              <a:lumOff val="60000"/>
            </a:schemeClr>
          </a:solidFill>
          <a:ln>
            <a:solidFill>
              <a:schemeClr val="tx1"/>
            </a:solidFill>
          </a:ln>
        </p:spPr>
        <p:txBody>
          <a:bodyPr>
            <a:spAutoFit/>
          </a:bodyPr>
          <a:lstStyle/>
          <a:p>
            <a:pPr>
              <a:defRPr/>
            </a:pPr>
            <a:r>
              <a:rPr lang="en-US" dirty="0"/>
              <a:t>(a, h)</a:t>
            </a:r>
          </a:p>
        </p:txBody>
      </p:sp>
      <p:sp>
        <p:nvSpPr>
          <p:cNvPr id="62" name="TextBox 61"/>
          <p:cNvSpPr txBox="1"/>
          <p:nvPr/>
        </p:nvSpPr>
        <p:spPr>
          <a:xfrm>
            <a:off x="4972050" y="5497514"/>
            <a:ext cx="788988" cy="369887"/>
          </a:xfrm>
          <a:prstGeom prst="rect">
            <a:avLst/>
          </a:prstGeom>
          <a:solidFill>
            <a:schemeClr val="bg2">
              <a:lumMod val="40000"/>
              <a:lumOff val="60000"/>
            </a:schemeClr>
          </a:solidFill>
          <a:ln>
            <a:solidFill>
              <a:schemeClr val="tx1"/>
            </a:solidFill>
          </a:ln>
        </p:spPr>
        <p:txBody>
          <a:bodyPr>
            <a:spAutoFit/>
          </a:bodyPr>
          <a:lstStyle/>
          <a:p>
            <a:pPr>
              <a:defRPr/>
            </a:pPr>
            <a:r>
              <a:rPr lang="en-US" dirty="0"/>
              <a:t>(b, c)</a:t>
            </a:r>
          </a:p>
        </p:txBody>
      </p:sp>
      <p:sp>
        <p:nvSpPr>
          <p:cNvPr id="63" name="TextBox 62"/>
          <p:cNvSpPr txBox="1"/>
          <p:nvPr/>
        </p:nvSpPr>
        <p:spPr>
          <a:xfrm>
            <a:off x="5899151" y="5484814"/>
            <a:ext cx="760413" cy="369887"/>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(d, e)</a:t>
            </a:r>
          </a:p>
        </p:txBody>
      </p:sp>
      <p:sp>
        <p:nvSpPr>
          <p:cNvPr id="64" name="TextBox 63"/>
          <p:cNvSpPr txBox="1"/>
          <p:nvPr/>
        </p:nvSpPr>
        <p:spPr>
          <a:xfrm>
            <a:off x="6723064" y="5472114"/>
            <a:ext cx="788987" cy="369887"/>
          </a:xfrm>
          <a:prstGeom prst="rect">
            <a:avLst/>
          </a:prstGeom>
          <a:solidFill>
            <a:schemeClr val="bg2">
              <a:lumMod val="40000"/>
              <a:lumOff val="60000"/>
            </a:schemeClr>
          </a:solidFill>
          <a:ln>
            <a:solidFill>
              <a:schemeClr val="tx1"/>
            </a:solidFill>
          </a:ln>
        </p:spPr>
        <p:txBody>
          <a:bodyPr>
            <a:spAutoFit/>
          </a:bodyPr>
          <a:lstStyle/>
          <a:p>
            <a:pPr>
              <a:defRPr/>
            </a:pPr>
            <a:r>
              <a:rPr lang="en-US" dirty="0"/>
              <a:t>(e, f)</a:t>
            </a:r>
          </a:p>
        </p:txBody>
      </p:sp>
      <p:sp>
        <p:nvSpPr>
          <p:cNvPr id="65" name="TextBox 64"/>
          <p:cNvSpPr txBox="1"/>
          <p:nvPr/>
        </p:nvSpPr>
        <p:spPr>
          <a:xfrm>
            <a:off x="7586664" y="5472114"/>
            <a:ext cx="788987" cy="369887"/>
          </a:xfrm>
          <a:prstGeom prst="rect">
            <a:avLst/>
          </a:prstGeom>
          <a:solidFill>
            <a:schemeClr val="bg2">
              <a:lumMod val="40000"/>
              <a:lumOff val="60000"/>
            </a:schemeClr>
          </a:solidFill>
          <a:ln>
            <a:solidFill>
              <a:schemeClr val="tx1"/>
            </a:solidFill>
          </a:ln>
        </p:spPr>
        <p:txBody>
          <a:bodyPr>
            <a:spAutoFit/>
          </a:bodyPr>
          <a:lstStyle/>
          <a:p>
            <a:pPr>
              <a:defRPr/>
            </a:pPr>
            <a:r>
              <a:rPr lang="en-US" dirty="0"/>
              <a:t>(b, h)</a:t>
            </a:r>
          </a:p>
        </p:txBody>
      </p:sp>
      <p:sp>
        <p:nvSpPr>
          <p:cNvPr id="16452" name="Text Box 157"/>
          <p:cNvSpPr txBox="1">
            <a:spLocks noChangeArrowheads="1"/>
          </p:cNvSpPr>
          <p:nvPr/>
        </p:nvSpPr>
        <p:spPr bwMode="auto">
          <a:xfrm>
            <a:off x="4935538" y="3713164"/>
            <a:ext cx="26400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latin typeface="Comic Sans MS" panose="030F0702030302020204" pitchFamily="66" charset="0"/>
              </a:rPr>
              <a:t>Sorted Edge List</a:t>
            </a:r>
          </a:p>
        </p:txBody>
      </p:sp>
      <p:sp>
        <p:nvSpPr>
          <p:cNvPr id="88" name="TextBox 87"/>
          <p:cNvSpPr txBox="1"/>
          <p:nvPr/>
        </p:nvSpPr>
        <p:spPr>
          <a:xfrm>
            <a:off x="3302000" y="4376739"/>
            <a:ext cx="742950" cy="369887"/>
          </a:xfrm>
          <a:prstGeom prst="rect">
            <a:avLst/>
          </a:prstGeom>
          <a:solidFill>
            <a:srgbClr val="FFFF00"/>
          </a:solidFill>
          <a:ln>
            <a:solidFill>
              <a:schemeClr val="tx1"/>
            </a:solidFill>
          </a:ln>
        </p:spPr>
        <p:txBody>
          <a:bodyPr wrap="none">
            <a:spAutoFit/>
          </a:bodyPr>
          <a:lstStyle/>
          <a:p>
            <a:pPr>
              <a:defRPr/>
            </a:pPr>
            <a:r>
              <a:rPr lang="en-US" dirty="0"/>
              <a:t>(h, g)</a:t>
            </a:r>
          </a:p>
        </p:txBody>
      </p:sp>
      <p:sp>
        <p:nvSpPr>
          <p:cNvPr id="89" name="TextBox 88"/>
          <p:cNvSpPr txBox="1"/>
          <p:nvPr/>
        </p:nvSpPr>
        <p:spPr>
          <a:xfrm>
            <a:off x="4157663" y="4375150"/>
            <a:ext cx="673100" cy="369888"/>
          </a:xfrm>
          <a:prstGeom prst="rect">
            <a:avLst/>
          </a:prstGeom>
          <a:solidFill>
            <a:srgbClr val="FFFF00"/>
          </a:solidFill>
          <a:ln>
            <a:solidFill>
              <a:schemeClr val="tx1"/>
            </a:solidFill>
          </a:ln>
        </p:spPr>
        <p:txBody>
          <a:bodyPr wrap="none">
            <a:spAutoFit/>
          </a:bodyPr>
          <a:lstStyle/>
          <a:p>
            <a:pPr>
              <a:defRPr/>
            </a:pPr>
            <a:r>
              <a:rPr lang="en-US" dirty="0"/>
              <a:t>(</a:t>
            </a:r>
            <a:r>
              <a:rPr lang="en-US" dirty="0" err="1"/>
              <a:t>i</a:t>
            </a:r>
            <a:r>
              <a:rPr lang="en-US" dirty="0"/>
              <a:t>, c)</a:t>
            </a:r>
          </a:p>
        </p:txBody>
      </p:sp>
      <p:sp>
        <p:nvSpPr>
          <p:cNvPr id="90" name="TextBox 89"/>
          <p:cNvSpPr txBox="1"/>
          <p:nvPr/>
        </p:nvSpPr>
        <p:spPr>
          <a:xfrm>
            <a:off x="4916489" y="4375150"/>
            <a:ext cx="727075" cy="369888"/>
          </a:xfrm>
          <a:prstGeom prst="rect">
            <a:avLst/>
          </a:prstGeom>
          <a:solidFill>
            <a:srgbClr val="FFFF00"/>
          </a:solidFill>
          <a:ln>
            <a:solidFill>
              <a:schemeClr val="tx1"/>
            </a:solidFill>
          </a:ln>
        </p:spPr>
        <p:txBody>
          <a:bodyPr wrap="none">
            <a:spAutoFit/>
          </a:bodyPr>
          <a:lstStyle/>
          <a:p>
            <a:pPr>
              <a:defRPr/>
            </a:pPr>
            <a:r>
              <a:rPr lang="en-US" dirty="0"/>
              <a:t>(g, f)</a:t>
            </a:r>
          </a:p>
        </p:txBody>
      </p:sp>
      <p:sp>
        <p:nvSpPr>
          <p:cNvPr id="91" name="TextBox 90"/>
          <p:cNvSpPr txBox="1"/>
          <p:nvPr/>
        </p:nvSpPr>
        <p:spPr>
          <a:xfrm>
            <a:off x="5727700" y="4362450"/>
            <a:ext cx="742950" cy="369888"/>
          </a:xfrm>
          <a:prstGeom prst="rect">
            <a:avLst/>
          </a:prstGeom>
          <a:solidFill>
            <a:srgbClr val="FFFF00"/>
          </a:solidFill>
          <a:ln>
            <a:solidFill>
              <a:schemeClr val="tx1"/>
            </a:solidFill>
          </a:ln>
        </p:spPr>
        <p:txBody>
          <a:bodyPr wrap="none">
            <a:spAutoFit/>
          </a:bodyPr>
          <a:lstStyle/>
          <a:p>
            <a:pPr>
              <a:defRPr/>
            </a:pPr>
            <a:r>
              <a:rPr lang="en-US" dirty="0"/>
              <a:t>(a, b)</a:t>
            </a:r>
          </a:p>
        </p:txBody>
      </p:sp>
      <p:sp>
        <p:nvSpPr>
          <p:cNvPr id="92" name="TextBox 91"/>
          <p:cNvSpPr txBox="1"/>
          <p:nvPr/>
        </p:nvSpPr>
        <p:spPr>
          <a:xfrm>
            <a:off x="6554788" y="4362450"/>
            <a:ext cx="722312" cy="369888"/>
          </a:xfrm>
          <a:prstGeom prst="rect">
            <a:avLst/>
          </a:prstGeom>
          <a:solidFill>
            <a:srgbClr val="FFFF00"/>
          </a:solidFill>
          <a:ln>
            <a:solidFill>
              <a:schemeClr val="tx1"/>
            </a:solidFill>
          </a:ln>
        </p:spPr>
        <p:txBody>
          <a:bodyPr wrap="none">
            <a:spAutoFit/>
          </a:bodyPr>
          <a:lstStyle/>
          <a:p>
            <a:pPr>
              <a:defRPr/>
            </a:pPr>
            <a:r>
              <a:rPr lang="en-US" dirty="0"/>
              <a:t>(c, f)</a:t>
            </a:r>
          </a:p>
        </p:txBody>
      </p:sp>
      <p:sp>
        <p:nvSpPr>
          <p:cNvPr id="93" name="TextBox 92"/>
          <p:cNvSpPr txBox="1"/>
          <p:nvPr/>
        </p:nvSpPr>
        <p:spPr>
          <a:xfrm>
            <a:off x="7366000" y="4349750"/>
            <a:ext cx="668338" cy="369888"/>
          </a:xfrm>
          <a:prstGeom prst="rect">
            <a:avLst/>
          </a:prstGeom>
          <a:solidFill>
            <a:srgbClr val="FFFF00"/>
          </a:solidFill>
          <a:ln>
            <a:solidFill>
              <a:schemeClr val="tx1"/>
            </a:solidFill>
          </a:ln>
        </p:spPr>
        <p:txBody>
          <a:bodyPr wrap="none">
            <a:spAutoFit/>
          </a:bodyPr>
          <a:lstStyle/>
          <a:p>
            <a:pPr>
              <a:defRPr/>
            </a:pPr>
            <a:r>
              <a:rPr lang="en-US" dirty="0"/>
              <a:t>(</a:t>
            </a:r>
            <a:r>
              <a:rPr lang="en-US" dirty="0" err="1"/>
              <a:t>i</a:t>
            </a:r>
            <a:r>
              <a:rPr lang="en-US" dirty="0"/>
              <a:t>, g)</a:t>
            </a:r>
          </a:p>
        </p:txBody>
      </p:sp>
      <p:sp>
        <p:nvSpPr>
          <p:cNvPr id="94" name="TextBox 93"/>
          <p:cNvSpPr txBox="1"/>
          <p:nvPr/>
        </p:nvSpPr>
        <p:spPr>
          <a:xfrm>
            <a:off x="8099425" y="4337050"/>
            <a:ext cx="685800" cy="369888"/>
          </a:xfrm>
          <a:prstGeom prst="rect">
            <a:avLst/>
          </a:prstGeom>
          <a:solidFill>
            <a:srgbClr val="FFFF00"/>
          </a:solidFill>
          <a:ln>
            <a:solidFill>
              <a:schemeClr val="tx1"/>
            </a:solidFill>
          </a:ln>
        </p:spPr>
        <p:txBody>
          <a:bodyPr wrap="none">
            <a:spAutoFit/>
          </a:bodyPr>
          <a:lstStyle/>
          <a:p>
            <a:pPr>
              <a:defRPr/>
            </a:pPr>
            <a:r>
              <a:rPr lang="en-US" dirty="0"/>
              <a:t>(</a:t>
            </a:r>
            <a:r>
              <a:rPr lang="en-US" dirty="0" err="1"/>
              <a:t>i</a:t>
            </a:r>
            <a:r>
              <a:rPr lang="en-US" dirty="0"/>
              <a:t>, h)</a:t>
            </a:r>
          </a:p>
        </p:txBody>
      </p:sp>
      <p:sp>
        <p:nvSpPr>
          <p:cNvPr id="95" name="TextBox 94"/>
          <p:cNvSpPr txBox="1"/>
          <p:nvPr/>
        </p:nvSpPr>
        <p:spPr>
          <a:xfrm>
            <a:off x="3282951" y="5508625"/>
            <a:ext cx="739775" cy="369888"/>
          </a:xfrm>
          <a:prstGeom prst="rect">
            <a:avLst/>
          </a:prstGeom>
          <a:solidFill>
            <a:srgbClr val="FFFF00"/>
          </a:solidFill>
          <a:ln>
            <a:solidFill>
              <a:schemeClr val="tx1"/>
            </a:solidFill>
          </a:ln>
        </p:spPr>
        <p:txBody>
          <a:bodyPr wrap="none">
            <a:spAutoFit/>
          </a:bodyPr>
          <a:lstStyle/>
          <a:p>
            <a:pPr>
              <a:defRPr/>
            </a:pPr>
            <a:r>
              <a:rPr lang="en-US" dirty="0"/>
              <a:t>(c, d)</a:t>
            </a:r>
          </a:p>
        </p:txBody>
      </p:sp>
      <p:sp>
        <p:nvSpPr>
          <p:cNvPr id="96" name="TextBox 95"/>
          <p:cNvSpPr txBox="1"/>
          <p:nvPr/>
        </p:nvSpPr>
        <p:spPr>
          <a:xfrm>
            <a:off x="4106864" y="5495925"/>
            <a:ext cx="788987" cy="369888"/>
          </a:xfrm>
          <a:prstGeom prst="rect">
            <a:avLst/>
          </a:prstGeom>
          <a:solidFill>
            <a:srgbClr val="FFFF00"/>
          </a:solidFill>
          <a:ln>
            <a:solidFill>
              <a:schemeClr val="tx1"/>
            </a:solidFill>
          </a:ln>
        </p:spPr>
        <p:txBody>
          <a:bodyPr>
            <a:spAutoFit/>
          </a:bodyPr>
          <a:lstStyle/>
          <a:p>
            <a:pPr>
              <a:defRPr/>
            </a:pPr>
            <a:r>
              <a:rPr lang="en-US" dirty="0"/>
              <a:t>(a, h)</a:t>
            </a:r>
          </a:p>
        </p:txBody>
      </p:sp>
      <p:sp>
        <p:nvSpPr>
          <p:cNvPr id="97" name="TextBox 96"/>
          <p:cNvSpPr txBox="1"/>
          <p:nvPr/>
        </p:nvSpPr>
        <p:spPr>
          <a:xfrm>
            <a:off x="4970464" y="5495925"/>
            <a:ext cx="788987" cy="369888"/>
          </a:xfrm>
          <a:prstGeom prst="rect">
            <a:avLst/>
          </a:prstGeom>
          <a:solidFill>
            <a:srgbClr val="FFFF00"/>
          </a:solidFill>
          <a:ln>
            <a:solidFill>
              <a:schemeClr val="tx1"/>
            </a:solidFill>
          </a:ln>
        </p:spPr>
        <p:txBody>
          <a:bodyPr>
            <a:spAutoFit/>
          </a:bodyPr>
          <a:lstStyle/>
          <a:p>
            <a:pPr>
              <a:defRPr/>
            </a:pPr>
            <a:r>
              <a:rPr lang="en-US" dirty="0"/>
              <a:t>(b, c)</a:t>
            </a:r>
          </a:p>
        </p:txBody>
      </p:sp>
      <p:sp>
        <p:nvSpPr>
          <p:cNvPr id="98" name="TextBox 97"/>
          <p:cNvSpPr txBox="1"/>
          <p:nvPr/>
        </p:nvSpPr>
        <p:spPr>
          <a:xfrm>
            <a:off x="5897563" y="5483225"/>
            <a:ext cx="760412" cy="369888"/>
          </a:xfrm>
          <a:prstGeom prst="rect">
            <a:avLst/>
          </a:prstGeom>
          <a:solidFill>
            <a:srgbClr val="FFFF00"/>
          </a:solidFill>
          <a:ln>
            <a:solidFill>
              <a:schemeClr val="tx1"/>
            </a:solidFill>
          </a:ln>
        </p:spPr>
        <p:txBody>
          <a:bodyPr wrap="none">
            <a:spAutoFit/>
          </a:bodyPr>
          <a:lstStyle/>
          <a:p>
            <a:pPr>
              <a:defRPr/>
            </a:pPr>
            <a:r>
              <a:rPr lang="en-US" dirty="0"/>
              <a:t>(d, e)</a:t>
            </a:r>
          </a:p>
        </p:txBody>
      </p:sp>
      <p:sp>
        <p:nvSpPr>
          <p:cNvPr id="99" name="TextBox 98"/>
          <p:cNvSpPr txBox="1"/>
          <p:nvPr/>
        </p:nvSpPr>
        <p:spPr>
          <a:xfrm>
            <a:off x="6721475" y="5470525"/>
            <a:ext cx="788988" cy="368300"/>
          </a:xfrm>
          <a:prstGeom prst="rect">
            <a:avLst/>
          </a:prstGeom>
          <a:solidFill>
            <a:srgbClr val="FFFF00"/>
          </a:solidFill>
          <a:ln>
            <a:solidFill>
              <a:schemeClr val="tx1"/>
            </a:solidFill>
          </a:ln>
        </p:spPr>
        <p:txBody>
          <a:bodyPr>
            <a:spAutoFit/>
          </a:bodyPr>
          <a:lstStyle/>
          <a:p>
            <a:pPr>
              <a:defRPr/>
            </a:pPr>
            <a:r>
              <a:rPr lang="en-US" dirty="0"/>
              <a:t>(e, f)</a:t>
            </a:r>
          </a:p>
        </p:txBody>
      </p:sp>
      <p:sp>
        <p:nvSpPr>
          <p:cNvPr id="100" name="TextBox 99"/>
          <p:cNvSpPr txBox="1"/>
          <p:nvPr/>
        </p:nvSpPr>
        <p:spPr>
          <a:xfrm>
            <a:off x="7597775" y="5470525"/>
            <a:ext cx="788988" cy="368300"/>
          </a:xfrm>
          <a:prstGeom prst="rect">
            <a:avLst/>
          </a:prstGeom>
          <a:solidFill>
            <a:srgbClr val="FFFF00"/>
          </a:solidFill>
          <a:ln>
            <a:solidFill>
              <a:schemeClr val="tx1"/>
            </a:solidFill>
          </a:ln>
        </p:spPr>
        <p:txBody>
          <a:bodyPr>
            <a:spAutoFit/>
          </a:bodyPr>
          <a:lstStyle/>
          <a:p>
            <a:pPr>
              <a:defRPr/>
            </a:pPr>
            <a:r>
              <a:rPr lang="en-US" dirty="0"/>
              <a:t>(b, h)</a:t>
            </a:r>
          </a:p>
        </p:txBody>
      </p:sp>
      <p:sp>
        <p:nvSpPr>
          <p:cNvPr id="106" name="TextBox 105"/>
          <p:cNvSpPr txBox="1"/>
          <p:nvPr/>
        </p:nvSpPr>
        <p:spPr>
          <a:xfrm>
            <a:off x="8475664" y="5459414"/>
            <a:ext cx="788987" cy="369887"/>
          </a:xfrm>
          <a:prstGeom prst="rect">
            <a:avLst/>
          </a:prstGeom>
          <a:solidFill>
            <a:schemeClr val="bg2">
              <a:lumMod val="40000"/>
              <a:lumOff val="60000"/>
            </a:schemeClr>
          </a:solidFill>
          <a:ln>
            <a:solidFill>
              <a:schemeClr val="tx1"/>
            </a:solidFill>
          </a:ln>
        </p:spPr>
        <p:txBody>
          <a:bodyPr>
            <a:spAutoFit/>
          </a:bodyPr>
          <a:lstStyle/>
          <a:p>
            <a:pPr>
              <a:defRPr/>
            </a:pPr>
            <a:r>
              <a:rPr lang="en-US" dirty="0"/>
              <a:t>(d, f)</a:t>
            </a:r>
          </a:p>
        </p:txBody>
      </p:sp>
      <p:sp>
        <p:nvSpPr>
          <p:cNvPr id="107" name="TextBox 106"/>
          <p:cNvSpPr txBox="1"/>
          <p:nvPr/>
        </p:nvSpPr>
        <p:spPr>
          <a:xfrm>
            <a:off x="8472489" y="5457825"/>
            <a:ext cx="788987" cy="368300"/>
          </a:xfrm>
          <a:prstGeom prst="rect">
            <a:avLst/>
          </a:prstGeom>
          <a:solidFill>
            <a:srgbClr val="FFFF00"/>
          </a:solidFill>
          <a:ln>
            <a:solidFill>
              <a:schemeClr val="tx1"/>
            </a:solidFill>
          </a:ln>
        </p:spPr>
        <p:txBody>
          <a:bodyPr>
            <a:spAutoFit/>
          </a:bodyPr>
          <a:lstStyle/>
          <a:p>
            <a:pPr>
              <a:defRPr/>
            </a:pPr>
            <a:r>
              <a:rPr lang="en-US" dirty="0"/>
              <a:t>(d, f)</a:t>
            </a:r>
          </a:p>
        </p:txBody>
      </p:sp>
    </p:spTree>
    <p:extLst>
      <p:ext uri="{BB962C8B-B14F-4D97-AF65-F5344CB8AC3E}">
        <p14:creationId xmlns:p14="http://schemas.microsoft.com/office/powerpoint/2010/main" val="24855551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1792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9"/>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1796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41796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1"/>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nodeType="afterEffect">
                                  <p:stCondLst>
                                    <p:cond delay="0"/>
                                  </p:stCondLst>
                                  <p:childTnLst>
                                    <p:set>
                                      <p:cBhvr>
                                        <p:cTn id="30" dur="1" fill="hold">
                                          <p:stCondLst>
                                            <p:cond delay="0"/>
                                          </p:stCondLst>
                                        </p:cTn>
                                        <p:tgtEl>
                                          <p:spTgt spid="41796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nodeType="afterEffect">
                                  <p:stCondLst>
                                    <p:cond delay="0"/>
                                  </p:stCondLst>
                                  <p:childTnLst>
                                    <p:set>
                                      <p:cBhvr>
                                        <p:cTn id="37" dur="1" fill="hold">
                                          <p:stCondLst>
                                            <p:cond delay="0"/>
                                          </p:stCondLst>
                                        </p:cTn>
                                        <p:tgtEl>
                                          <p:spTgt spid="41796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3"/>
                                        </p:tgtEl>
                                        <p:attrNameLst>
                                          <p:attrName>style.visibility</p:attrName>
                                        </p:attrNameLst>
                                      </p:cBhvr>
                                      <p:to>
                                        <p:strVal val="visible"/>
                                      </p:to>
                                    </p:set>
                                  </p:childTnLst>
                                </p:cTn>
                              </p:par>
                            </p:childTnLst>
                          </p:cTn>
                        </p:par>
                        <p:par>
                          <p:cTn id="42" fill="hold" nodeType="afterGroup">
                            <p:stCondLst>
                              <p:cond delay="0"/>
                            </p:stCondLst>
                            <p:childTnLst>
                              <p:par>
                                <p:cTn id="43" presetID="1" presetClass="entr" presetSubtype="0"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nodeType="clickEffect">
                                  <p:stCondLst>
                                    <p:cond delay="0"/>
                                  </p:stCondLst>
                                  <p:childTnLst>
                                    <p:set>
                                      <p:cBhvr>
                                        <p:cTn id="48" dur="1" fill="hold">
                                          <p:stCondLst>
                                            <p:cond delay="0"/>
                                          </p:stCondLst>
                                        </p:cTn>
                                        <p:tgtEl>
                                          <p:spTgt spid="10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childTnLst>
                          </p:cTn>
                        </p:par>
                        <p:par>
                          <p:cTn id="53" fill="hold" nodeType="afterGroup">
                            <p:stCondLst>
                              <p:cond delay="0"/>
                            </p:stCondLst>
                            <p:childTnLst>
                              <p:par>
                                <p:cTn id="54" presetID="1" presetClass="entr" presetSubtype="0" fill="hold" nodeType="afterEffect">
                                  <p:stCondLst>
                                    <p:cond delay="0"/>
                                  </p:stCondLst>
                                  <p:childTnLst>
                                    <p:set>
                                      <p:cBhvr>
                                        <p:cTn id="55" dur="1" fill="hold">
                                          <p:stCondLst>
                                            <p:cond delay="0"/>
                                          </p:stCondLst>
                                        </p:cTn>
                                        <p:tgtEl>
                                          <p:spTgt spid="102"/>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nodeType="clickEffect">
                                  <p:stCondLst>
                                    <p:cond delay="0"/>
                                  </p:stCondLst>
                                  <p:childTnLst>
                                    <p:set>
                                      <p:cBhvr>
                                        <p:cTn id="59" dur="1" fill="hold">
                                          <p:stCondLst>
                                            <p:cond delay="0"/>
                                          </p:stCondLst>
                                        </p:cTn>
                                        <p:tgtEl>
                                          <p:spTgt spid="102"/>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95"/>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nodeType="afterEffect">
                                  <p:stCondLst>
                                    <p:cond delay="0"/>
                                  </p:stCondLst>
                                  <p:childTnLst>
                                    <p:set>
                                      <p:cBhvr>
                                        <p:cTn id="66" dur="1" fill="hold">
                                          <p:stCondLst>
                                            <p:cond delay="0"/>
                                          </p:stCondLst>
                                        </p:cTn>
                                        <p:tgtEl>
                                          <p:spTgt spid="41797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par>
                          <p:cTn id="71" fill="hold" nodeType="afterGroup">
                            <p:stCondLst>
                              <p:cond delay="0"/>
                            </p:stCondLst>
                            <p:childTnLst>
                              <p:par>
                                <p:cTn id="72" presetID="1" presetClass="entr" presetSubtype="0" fill="hold" nodeType="afterEffect">
                                  <p:stCondLst>
                                    <p:cond delay="0"/>
                                  </p:stCondLst>
                                  <p:childTnLst>
                                    <p:set>
                                      <p:cBhvr>
                                        <p:cTn id="73" dur="1" fill="hold">
                                          <p:stCondLst>
                                            <p:cond delay="0"/>
                                          </p:stCondLst>
                                        </p:cTn>
                                        <p:tgtEl>
                                          <p:spTgt spid="417970"/>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97"/>
                                        </p:tgtEl>
                                        <p:attrNameLst>
                                          <p:attrName>style.visibility</p:attrName>
                                        </p:attrNameLst>
                                      </p:cBhvr>
                                      <p:to>
                                        <p:strVal val="visible"/>
                                      </p:to>
                                    </p:set>
                                  </p:childTnLst>
                                </p:cTn>
                              </p:par>
                            </p:childTnLst>
                          </p:cTn>
                        </p:par>
                        <p:par>
                          <p:cTn id="78" fill="hold" nodeType="afterGroup">
                            <p:stCondLst>
                              <p:cond delay="0"/>
                            </p:stCondLst>
                            <p:childTnLst>
                              <p:par>
                                <p:cTn id="79" presetID="1" presetClass="entr" presetSubtype="0" fill="hold" nodeType="afterEffect">
                                  <p:stCondLst>
                                    <p:cond delay="0"/>
                                  </p:stCondLst>
                                  <p:childTnLst>
                                    <p:set>
                                      <p:cBhvr>
                                        <p:cTn id="80" dur="1" fill="hold">
                                          <p:stCondLst>
                                            <p:cond delay="0"/>
                                          </p:stCondLst>
                                        </p:cTn>
                                        <p:tgtEl>
                                          <p:spTgt spid="10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nodeType="clickEffect">
                                  <p:stCondLst>
                                    <p:cond delay="0"/>
                                  </p:stCondLst>
                                  <p:childTnLst>
                                    <p:set>
                                      <p:cBhvr>
                                        <p:cTn id="84" dur="1" fill="hold">
                                          <p:stCondLst>
                                            <p:cond delay="0"/>
                                          </p:stCondLst>
                                        </p:cTn>
                                        <p:tgtEl>
                                          <p:spTgt spid="103"/>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8"/>
                                        </p:tgtEl>
                                        <p:attrNameLst>
                                          <p:attrName>style.visibility</p:attrName>
                                        </p:attrNameLst>
                                      </p:cBhvr>
                                      <p:to>
                                        <p:strVal val="visible"/>
                                      </p:to>
                                    </p:set>
                                  </p:childTnLst>
                                </p:cTn>
                              </p:par>
                            </p:childTnLst>
                          </p:cTn>
                        </p:par>
                        <p:par>
                          <p:cTn id="89" fill="hold" nodeType="afterGroup">
                            <p:stCondLst>
                              <p:cond delay="0"/>
                            </p:stCondLst>
                            <p:childTnLst>
                              <p:par>
                                <p:cTn id="90" presetID="1" presetClass="entr" presetSubtype="0" fill="hold" nodeType="afterEffect">
                                  <p:stCondLst>
                                    <p:cond delay="0"/>
                                  </p:stCondLst>
                                  <p:childTnLst>
                                    <p:set>
                                      <p:cBhvr>
                                        <p:cTn id="91" dur="1" fill="hold">
                                          <p:stCondLst>
                                            <p:cond delay="0"/>
                                          </p:stCondLst>
                                        </p:cTn>
                                        <p:tgtEl>
                                          <p:spTgt spid="417973"/>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99"/>
                                        </p:tgtEl>
                                        <p:attrNameLst>
                                          <p:attrName>style.visibility</p:attrName>
                                        </p:attrNameLst>
                                      </p:cBhvr>
                                      <p:to>
                                        <p:strVal val="visible"/>
                                      </p:to>
                                    </p:set>
                                  </p:childTnLst>
                                </p:cTn>
                              </p:par>
                            </p:childTnLst>
                          </p:cTn>
                        </p:par>
                        <p:par>
                          <p:cTn id="96" fill="hold" nodeType="afterGroup">
                            <p:stCondLst>
                              <p:cond delay="0"/>
                            </p:stCondLst>
                            <p:childTnLst>
                              <p:par>
                                <p:cTn id="97" presetID="1" presetClass="entr" presetSubtype="0" fill="hold" nodeType="afterEffect">
                                  <p:stCondLst>
                                    <p:cond delay="0"/>
                                  </p:stCondLst>
                                  <p:childTnLst>
                                    <p:set>
                                      <p:cBhvr>
                                        <p:cTn id="98" dur="1" fill="hold">
                                          <p:stCondLst>
                                            <p:cond delay="0"/>
                                          </p:stCondLst>
                                        </p:cTn>
                                        <p:tgtEl>
                                          <p:spTgt spid="104"/>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nodeType="clickEffect">
                                  <p:stCondLst>
                                    <p:cond delay="0"/>
                                  </p:stCondLst>
                                  <p:childTnLst>
                                    <p:set>
                                      <p:cBhvr>
                                        <p:cTn id="102" dur="1" fill="hold">
                                          <p:stCondLst>
                                            <p:cond delay="0"/>
                                          </p:stCondLst>
                                        </p:cTn>
                                        <p:tgtEl>
                                          <p:spTgt spid="104"/>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7"/>
                                        </p:tgtEl>
                                        <p:attrNameLst>
                                          <p:attrName>style.visibility</p:attrName>
                                        </p:attrNameLst>
                                      </p:cBhvr>
                                      <p:to>
                                        <p:strVal val="visible"/>
                                      </p:to>
                                    </p:set>
                                  </p:childTnLst>
                                </p:cTn>
                              </p:par>
                            </p:childTnLst>
                          </p:cTn>
                        </p:par>
                        <p:par>
                          <p:cTn id="107" fill="hold" nodeType="afterGroup">
                            <p:stCondLst>
                              <p:cond delay="0"/>
                            </p:stCondLst>
                            <p:childTnLst>
                              <p:par>
                                <p:cTn id="108" presetID="1" presetClass="entr" presetSubtype="0" fill="hold" nodeType="afterEffect">
                                  <p:stCondLst>
                                    <p:cond delay="0"/>
                                  </p:stCondLst>
                                  <p:childTnLst>
                                    <p:set>
                                      <p:cBhvr>
                                        <p:cTn id="109" dur="1" fill="hold">
                                          <p:stCondLst>
                                            <p:cond delay="0"/>
                                          </p:stCondLst>
                                        </p:cTn>
                                        <p:tgtEl>
                                          <p:spTgt spid="108"/>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nodeType="clickEffect">
                                  <p:stCondLst>
                                    <p:cond delay="0"/>
                                  </p:stCondLst>
                                  <p:childTnLst>
                                    <p:set>
                                      <p:cBhvr>
                                        <p:cTn id="113" dur="1" fill="hold">
                                          <p:stCondLst>
                                            <p:cond delay="0"/>
                                          </p:stCondLst>
                                        </p:cTn>
                                        <p:tgtEl>
                                          <p:spTgt spid="108"/>
                                        </p:tgtEl>
                                        <p:attrNameLst>
                                          <p:attrName>style.visibility</p:attrName>
                                        </p:attrNameLst>
                                      </p:cBhvr>
                                      <p:to>
                                        <p:strVal val="hidden"/>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00"/>
                                        </p:tgtEl>
                                        <p:attrNameLst>
                                          <p:attrName>style.visibility</p:attrName>
                                        </p:attrNameLst>
                                      </p:cBhvr>
                                      <p:to>
                                        <p:strVal val="visible"/>
                                      </p:to>
                                    </p:set>
                                  </p:childTnLst>
                                </p:cTn>
                              </p:par>
                            </p:childTnLst>
                          </p:cTn>
                        </p:par>
                        <p:par>
                          <p:cTn id="118" fill="hold" nodeType="afterGroup">
                            <p:stCondLst>
                              <p:cond delay="0"/>
                            </p:stCondLst>
                            <p:childTnLst>
                              <p:par>
                                <p:cTn id="119" presetID="1" presetClass="entr" presetSubtype="0" fill="hold" nodeType="afterEffect">
                                  <p:stCondLst>
                                    <p:cond delay="0"/>
                                  </p:stCondLst>
                                  <p:childTnLst>
                                    <p:set>
                                      <p:cBhvr>
                                        <p:cTn id="120" dur="1" fill="hold">
                                          <p:stCondLst>
                                            <p:cond delay="0"/>
                                          </p:stCondLst>
                                        </p:cTn>
                                        <p:tgtEl>
                                          <p:spTgt spid="10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xit" presetSubtype="0" fill="hold" nodeType="clickEffect">
                                  <p:stCondLst>
                                    <p:cond delay="0"/>
                                  </p:stCondLst>
                                  <p:childTnLst>
                                    <p:set>
                                      <p:cBhvr>
                                        <p:cTn id="124" dur="1" fill="hold">
                                          <p:stCondLst>
                                            <p:cond delay="0"/>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1"/>
          <p:cNvSpPr>
            <a:spLocks noGrp="1" noChangeArrowheads="1"/>
          </p:cNvSpPr>
          <p:nvPr>
            <p:ph type="title"/>
          </p:nvPr>
        </p:nvSpPr>
        <p:spPr>
          <a:xfrm>
            <a:off x="1800226" y="141288"/>
            <a:ext cx="8723313" cy="698500"/>
          </a:xfrm>
        </p:spPr>
        <p:txBody>
          <a:bodyPr/>
          <a:lstStyle/>
          <a:p>
            <a:r>
              <a:rPr lang="en-US" altLang="en-US" sz="3600" smtClean="0"/>
              <a:t>Kruskal’s Algorithm: Example</a:t>
            </a:r>
          </a:p>
        </p:txBody>
      </p:sp>
      <p:sp>
        <p:nvSpPr>
          <p:cNvPr id="17412" name="Rectangle 182"/>
          <p:cNvSpPr>
            <a:spLocks noGrp="1" noChangeArrowheads="1"/>
          </p:cNvSpPr>
          <p:nvPr>
            <p:ph type="body" idx="1"/>
          </p:nvPr>
        </p:nvSpPr>
        <p:spPr>
          <a:xfrm>
            <a:off x="362309" y="3746501"/>
            <a:ext cx="11481759" cy="2879725"/>
          </a:xfrm>
          <a:noFill/>
        </p:spPr>
        <p:txBody>
          <a:bodyPr/>
          <a:lstStyle/>
          <a:p>
            <a:pPr marL="533400" indent="-533400"/>
            <a:r>
              <a:rPr lang="en-US" altLang="en-US" dirty="0" smtClean="0"/>
              <a:t>As this algorithm runs, the edges of A will induce a forest on the vertices</a:t>
            </a:r>
          </a:p>
          <a:p>
            <a:pPr marL="533400" indent="-533400"/>
            <a:endParaRPr lang="en-US" altLang="en-US" dirty="0" smtClean="0"/>
          </a:p>
          <a:p>
            <a:pPr marL="533400" indent="-533400"/>
            <a:r>
              <a:rPr lang="en-US" altLang="en-US" dirty="0" smtClean="0"/>
              <a:t>As the algorithm continues, the trees of this forest are merged together, until we have a single tree containing all the vertices</a:t>
            </a:r>
          </a:p>
        </p:txBody>
      </p:sp>
      <p:sp>
        <p:nvSpPr>
          <p:cNvPr id="108" name="Line 181"/>
          <p:cNvSpPr>
            <a:spLocks noChangeShapeType="1"/>
          </p:cNvSpPr>
          <p:nvPr/>
        </p:nvSpPr>
        <p:spPr bwMode="auto">
          <a:xfrm>
            <a:off x="7156451" y="1670051"/>
            <a:ext cx="595313" cy="4984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9" name="Line 180"/>
          <p:cNvSpPr>
            <a:spLocks noChangeShapeType="1"/>
          </p:cNvSpPr>
          <p:nvPr/>
        </p:nvSpPr>
        <p:spPr bwMode="auto">
          <a:xfrm>
            <a:off x="5632451" y="1581151"/>
            <a:ext cx="1230313" cy="158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10" name="Line 178"/>
          <p:cNvSpPr>
            <a:spLocks noChangeShapeType="1"/>
          </p:cNvSpPr>
          <p:nvPr/>
        </p:nvSpPr>
        <p:spPr bwMode="auto">
          <a:xfrm>
            <a:off x="3460751" y="2482851"/>
            <a:ext cx="531813" cy="4476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11" name="Line 176"/>
          <p:cNvSpPr>
            <a:spLocks noChangeShapeType="1"/>
          </p:cNvSpPr>
          <p:nvPr/>
        </p:nvSpPr>
        <p:spPr bwMode="auto">
          <a:xfrm>
            <a:off x="5619751" y="1720851"/>
            <a:ext cx="1344613" cy="10953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12" name="Line 175"/>
          <p:cNvSpPr>
            <a:spLocks noChangeShapeType="1"/>
          </p:cNvSpPr>
          <p:nvPr/>
        </p:nvSpPr>
        <p:spPr bwMode="auto">
          <a:xfrm flipV="1">
            <a:off x="3460751" y="1762126"/>
            <a:ext cx="468313" cy="4540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13" name="Line 174"/>
          <p:cNvSpPr>
            <a:spLocks noChangeShapeType="1"/>
          </p:cNvSpPr>
          <p:nvPr/>
        </p:nvSpPr>
        <p:spPr bwMode="auto">
          <a:xfrm flipV="1">
            <a:off x="5746751" y="2943226"/>
            <a:ext cx="1192213" cy="95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14" name="Line 173"/>
          <p:cNvSpPr>
            <a:spLocks noChangeShapeType="1"/>
          </p:cNvSpPr>
          <p:nvPr/>
        </p:nvSpPr>
        <p:spPr bwMode="auto">
          <a:xfrm flipV="1">
            <a:off x="4959351" y="1724026"/>
            <a:ext cx="404813" cy="4794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15" name="Line 136"/>
          <p:cNvSpPr>
            <a:spLocks noChangeShapeType="1"/>
          </p:cNvSpPr>
          <p:nvPr/>
        </p:nvSpPr>
        <p:spPr bwMode="auto">
          <a:xfrm flipV="1">
            <a:off x="4324351" y="2955926"/>
            <a:ext cx="1077913" cy="222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16" name="Oval 137"/>
          <p:cNvSpPr>
            <a:spLocks noChangeArrowheads="1"/>
          </p:cNvSpPr>
          <p:nvPr/>
        </p:nvSpPr>
        <p:spPr bwMode="auto">
          <a:xfrm>
            <a:off x="3187700" y="2182813"/>
            <a:ext cx="350838"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a</a:t>
            </a:r>
          </a:p>
        </p:txBody>
      </p:sp>
      <p:sp>
        <p:nvSpPr>
          <p:cNvPr id="117" name="Oval 138"/>
          <p:cNvSpPr>
            <a:spLocks noChangeArrowheads="1"/>
          </p:cNvSpPr>
          <p:nvPr/>
        </p:nvSpPr>
        <p:spPr bwMode="auto">
          <a:xfrm>
            <a:off x="3856039" y="1490663"/>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b</a:t>
            </a:r>
          </a:p>
        </p:txBody>
      </p:sp>
      <p:sp>
        <p:nvSpPr>
          <p:cNvPr id="118" name="Oval 139"/>
          <p:cNvSpPr>
            <a:spLocks noChangeArrowheads="1"/>
          </p:cNvSpPr>
          <p:nvPr/>
        </p:nvSpPr>
        <p:spPr bwMode="auto">
          <a:xfrm>
            <a:off x="5297489" y="1455738"/>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c</a:t>
            </a:r>
          </a:p>
        </p:txBody>
      </p:sp>
      <p:sp>
        <p:nvSpPr>
          <p:cNvPr id="119" name="Oval 140"/>
          <p:cNvSpPr>
            <a:spLocks noChangeArrowheads="1"/>
          </p:cNvSpPr>
          <p:nvPr/>
        </p:nvSpPr>
        <p:spPr bwMode="auto">
          <a:xfrm>
            <a:off x="3949700" y="2862263"/>
            <a:ext cx="350838"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sp>
        <p:nvSpPr>
          <p:cNvPr id="120" name="Oval 141"/>
          <p:cNvSpPr>
            <a:spLocks noChangeArrowheads="1"/>
          </p:cNvSpPr>
          <p:nvPr/>
        </p:nvSpPr>
        <p:spPr bwMode="auto">
          <a:xfrm>
            <a:off x="5402264" y="2792413"/>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121" name="Oval 142"/>
          <p:cNvSpPr>
            <a:spLocks noChangeArrowheads="1"/>
          </p:cNvSpPr>
          <p:nvPr/>
        </p:nvSpPr>
        <p:spPr bwMode="auto">
          <a:xfrm>
            <a:off x="6938964" y="2746375"/>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f</a:t>
            </a:r>
          </a:p>
        </p:txBody>
      </p:sp>
      <p:sp>
        <p:nvSpPr>
          <p:cNvPr id="122" name="Oval 143"/>
          <p:cNvSpPr>
            <a:spLocks noChangeArrowheads="1"/>
          </p:cNvSpPr>
          <p:nvPr/>
        </p:nvSpPr>
        <p:spPr bwMode="auto">
          <a:xfrm>
            <a:off x="6834189" y="1455738"/>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d</a:t>
            </a:r>
          </a:p>
        </p:txBody>
      </p:sp>
      <p:sp>
        <p:nvSpPr>
          <p:cNvPr id="123" name="Oval 144"/>
          <p:cNvSpPr>
            <a:spLocks noChangeArrowheads="1"/>
          </p:cNvSpPr>
          <p:nvPr/>
        </p:nvSpPr>
        <p:spPr bwMode="auto">
          <a:xfrm>
            <a:off x="7713664" y="2136775"/>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e</a:t>
            </a:r>
          </a:p>
        </p:txBody>
      </p:sp>
      <p:sp>
        <p:nvSpPr>
          <p:cNvPr id="124" name="Oval 145"/>
          <p:cNvSpPr>
            <a:spLocks noChangeArrowheads="1"/>
          </p:cNvSpPr>
          <p:nvPr/>
        </p:nvSpPr>
        <p:spPr bwMode="auto">
          <a:xfrm>
            <a:off x="4676775" y="2171700"/>
            <a:ext cx="350838"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i</a:t>
            </a:r>
          </a:p>
        </p:txBody>
      </p:sp>
      <p:sp>
        <p:nvSpPr>
          <p:cNvPr id="17430" name="Line 146"/>
          <p:cNvSpPr>
            <a:spLocks noChangeShapeType="1"/>
          </p:cNvSpPr>
          <p:nvPr/>
        </p:nvSpPr>
        <p:spPr bwMode="auto">
          <a:xfrm>
            <a:off x="3457575" y="2476500"/>
            <a:ext cx="5270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147"/>
          <p:cNvSpPr>
            <a:spLocks noChangeShapeType="1"/>
          </p:cNvSpPr>
          <p:nvPr/>
        </p:nvSpPr>
        <p:spPr bwMode="auto">
          <a:xfrm flipV="1">
            <a:off x="3481389" y="1784350"/>
            <a:ext cx="409575"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Line 148"/>
          <p:cNvSpPr>
            <a:spLocks noChangeShapeType="1"/>
          </p:cNvSpPr>
          <p:nvPr/>
        </p:nvSpPr>
        <p:spPr bwMode="auto">
          <a:xfrm flipH="1" flipV="1">
            <a:off x="4054476" y="1808164"/>
            <a:ext cx="47625" cy="1042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3" name="Line 149"/>
          <p:cNvSpPr>
            <a:spLocks noChangeShapeType="1"/>
          </p:cNvSpPr>
          <p:nvPr/>
        </p:nvSpPr>
        <p:spPr bwMode="auto">
          <a:xfrm flipH="1">
            <a:off x="4217989" y="1608138"/>
            <a:ext cx="1044575" cy="36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150"/>
          <p:cNvSpPr>
            <a:spLocks noChangeShapeType="1"/>
          </p:cNvSpPr>
          <p:nvPr/>
        </p:nvSpPr>
        <p:spPr bwMode="auto">
          <a:xfrm flipH="1" flipV="1">
            <a:off x="5659438" y="1598613"/>
            <a:ext cx="1160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151"/>
          <p:cNvSpPr>
            <a:spLocks noChangeShapeType="1"/>
          </p:cNvSpPr>
          <p:nvPr/>
        </p:nvSpPr>
        <p:spPr bwMode="auto">
          <a:xfrm flipH="1" flipV="1">
            <a:off x="7173913" y="1679575"/>
            <a:ext cx="622300"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Line 152"/>
          <p:cNvSpPr>
            <a:spLocks noChangeShapeType="1"/>
          </p:cNvSpPr>
          <p:nvPr/>
        </p:nvSpPr>
        <p:spPr bwMode="auto">
          <a:xfrm flipH="1">
            <a:off x="4265613" y="2968625"/>
            <a:ext cx="11493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Line 153"/>
          <p:cNvSpPr>
            <a:spLocks noChangeShapeType="1"/>
          </p:cNvSpPr>
          <p:nvPr/>
        </p:nvSpPr>
        <p:spPr bwMode="auto">
          <a:xfrm flipH="1">
            <a:off x="5754688" y="2932113"/>
            <a:ext cx="1160462"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8" name="Line 154"/>
          <p:cNvSpPr>
            <a:spLocks noChangeShapeType="1"/>
          </p:cNvSpPr>
          <p:nvPr/>
        </p:nvSpPr>
        <p:spPr bwMode="auto">
          <a:xfrm flipV="1">
            <a:off x="7258050" y="2393951"/>
            <a:ext cx="514350" cy="398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9" name="Line 155"/>
          <p:cNvSpPr>
            <a:spLocks noChangeShapeType="1"/>
          </p:cNvSpPr>
          <p:nvPr/>
        </p:nvSpPr>
        <p:spPr bwMode="auto">
          <a:xfrm flipH="1" flipV="1">
            <a:off x="7043739" y="1751013"/>
            <a:ext cx="47625" cy="971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Line 156"/>
          <p:cNvSpPr>
            <a:spLocks noChangeShapeType="1"/>
          </p:cNvSpPr>
          <p:nvPr/>
        </p:nvSpPr>
        <p:spPr bwMode="auto">
          <a:xfrm flipV="1">
            <a:off x="4959351" y="1736725"/>
            <a:ext cx="409575"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1" name="Line 157"/>
          <p:cNvSpPr>
            <a:spLocks noChangeShapeType="1"/>
          </p:cNvSpPr>
          <p:nvPr/>
        </p:nvSpPr>
        <p:spPr bwMode="auto">
          <a:xfrm flipV="1">
            <a:off x="4243388" y="2417764"/>
            <a:ext cx="468312" cy="503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158"/>
          <p:cNvSpPr>
            <a:spLocks noChangeShapeType="1"/>
          </p:cNvSpPr>
          <p:nvPr/>
        </p:nvSpPr>
        <p:spPr bwMode="auto">
          <a:xfrm>
            <a:off x="5005388" y="2428876"/>
            <a:ext cx="468312" cy="398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3" name="Line 159"/>
          <p:cNvSpPr>
            <a:spLocks noChangeShapeType="1"/>
          </p:cNvSpPr>
          <p:nvPr/>
        </p:nvSpPr>
        <p:spPr bwMode="auto">
          <a:xfrm>
            <a:off x="5626100" y="1736725"/>
            <a:ext cx="1335088" cy="1055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4" name="Text Box 160"/>
          <p:cNvSpPr txBox="1">
            <a:spLocks noChangeArrowheads="1"/>
          </p:cNvSpPr>
          <p:nvPr/>
        </p:nvSpPr>
        <p:spPr bwMode="auto">
          <a:xfrm>
            <a:off x="3448050" y="173037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17445" name="Text Box 161"/>
          <p:cNvSpPr txBox="1">
            <a:spLocks noChangeArrowheads="1"/>
          </p:cNvSpPr>
          <p:nvPr/>
        </p:nvSpPr>
        <p:spPr bwMode="auto">
          <a:xfrm>
            <a:off x="4632325" y="13319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17446" name="Text Box 162"/>
          <p:cNvSpPr txBox="1">
            <a:spLocks noChangeArrowheads="1"/>
          </p:cNvSpPr>
          <p:nvPr/>
        </p:nvSpPr>
        <p:spPr bwMode="auto">
          <a:xfrm>
            <a:off x="7481888" y="171767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9</a:t>
            </a:r>
          </a:p>
        </p:txBody>
      </p:sp>
      <p:sp>
        <p:nvSpPr>
          <p:cNvPr id="17447" name="Text Box 163"/>
          <p:cNvSpPr txBox="1">
            <a:spLocks noChangeArrowheads="1"/>
          </p:cNvSpPr>
          <p:nvPr/>
        </p:nvSpPr>
        <p:spPr bwMode="auto">
          <a:xfrm>
            <a:off x="7002464" y="2044701"/>
            <a:ext cx="427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14</a:t>
            </a:r>
          </a:p>
        </p:txBody>
      </p:sp>
      <p:sp>
        <p:nvSpPr>
          <p:cNvPr id="17448" name="Text Box 164"/>
          <p:cNvSpPr txBox="1">
            <a:spLocks noChangeArrowheads="1"/>
          </p:cNvSpPr>
          <p:nvPr/>
        </p:nvSpPr>
        <p:spPr bwMode="auto">
          <a:xfrm>
            <a:off x="7435850" y="2492376"/>
            <a:ext cx="42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10</a:t>
            </a:r>
          </a:p>
        </p:txBody>
      </p:sp>
      <p:sp>
        <p:nvSpPr>
          <p:cNvPr id="17449" name="Text Box 165"/>
          <p:cNvSpPr txBox="1">
            <a:spLocks noChangeArrowheads="1"/>
          </p:cNvSpPr>
          <p:nvPr/>
        </p:nvSpPr>
        <p:spPr bwMode="auto">
          <a:xfrm>
            <a:off x="6181725" y="19415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17450" name="Text Box 166"/>
          <p:cNvSpPr txBox="1">
            <a:spLocks noChangeArrowheads="1"/>
          </p:cNvSpPr>
          <p:nvPr/>
        </p:nvSpPr>
        <p:spPr bwMode="auto">
          <a:xfrm>
            <a:off x="4868863" y="17541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17451" name="Text Box 167"/>
          <p:cNvSpPr txBox="1">
            <a:spLocks noChangeArrowheads="1"/>
          </p:cNvSpPr>
          <p:nvPr/>
        </p:nvSpPr>
        <p:spPr bwMode="auto">
          <a:xfrm>
            <a:off x="4318000" y="23637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17452" name="Text Box 168"/>
          <p:cNvSpPr txBox="1">
            <a:spLocks noChangeArrowheads="1"/>
          </p:cNvSpPr>
          <p:nvPr/>
        </p:nvSpPr>
        <p:spPr bwMode="auto">
          <a:xfrm>
            <a:off x="3765551" y="2176463"/>
            <a:ext cx="390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11</a:t>
            </a:r>
          </a:p>
        </p:txBody>
      </p:sp>
      <p:sp>
        <p:nvSpPr>
          <p:cNvPr id="17453" name="Text Box 169"/>
          <p:cNvSpPr txBox="1">
            <a:spLocks noChangeArrowheads="1"/>
          </p:cNvSpPr>
          <p:nvPr/>
        </p:nvSpPr>
        <p:spPr bwMode="auto">
          <a:xfrm>
            <a:off x="3470275" y="257492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17454" name="Text Box 170"/>
          <p:cNvSpPr txBox="1">
            <a:spLocks noChangeArrowheads="1"/>
          </p:cNvSpPr>
          <p:nvPr/>
        </p:nvSpPr>
        <p:spPr bwMode="auto">
          <a:xfrm>
            <a:off x="4830763" y="294957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17455" name="Text Box 171"/>
          <p:cNvSpPr txBox="1">
            <a:spLocks noChangeArrowheads="1"/>
          </p:cNvSpPr>
          <p:nvPr/>
        </p:nvSpPr>
        <p:spPr bwMode="auto">
          <a:xfrm>
            <a:off x="5194300" y="23510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6</a:t>
            </a:r>
          </a:p>
        </p:txBody>
      </p:sp>
      <p:sp>
        <p:nvSpPr>
          <p:cNvPr id="17456" name="Text Box 172"/>
          <p:cNvSpPr txBox="1">
            <a:spLocks noChangeArrowheads="1"/>
          </p:cNvSpPr>
          <p:nvPr/>
        </p:nvSpPr>
        <p:spPr bwMode="auto">
          <a:xfrm>
            <a:off x="6226175" y="29035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17457" name="Text Box 179"/>
          <p:cNvSpPr txBox="1">
            <a:spLocks noChangeArrowheads="1"/>
          </p:cNvSpPr>
          <p:nvPr/>
        </p:nvSpPr>
        <p:spPr bwMode="auto">
          <a:xfrm>
            <a:off x="6029325" y="12684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Tree>
    <p:extLst>
      <p:ext uri="{BB962C8B-B14F-4D97-AF65-F5344CB8AC3E}">
        <p14:creationId xmlns:p14="http://schemas.microsoft.com/office/powerpoint/2010/main" val="363813712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800226" y="141288"/>
            <a:ext cx="8723313" cy="698500"/>
          </a:xfrm>
        </p:spPr>
        <p:txBody>
          <a:bodyPr/>
          <a:lstStyle/>
          <a:p>
            <a:r>
              <a:rPr lang="en-US" altLang="en-US" sz="3600" dirty="0" err="1" smtClean="0"/>
              <a:t>Kruskal’s</a:t>
            </a:r>
            <a:r>
              <a:rPr lang="en-US" altLang="en-US" sz="3600" dirty="0" smtClean="0"/>
              <a:t> Algorithm: Correctness</a:t>
            </a:r>
          </a:p>
        </p:txBody>
      </p:sp>
      <p:sp>
        <p:nvSpPr>
          <p:cNvPr id="18436" name="Rectangle 3"/>
          <p:cNvSpPr>
            <a:spLocks noGrp="1" noChangeArrowheads="1"/>
          </p:cNvSpPr>
          <p:nvPr>
            <p:ph type="body" idx="1"/>
          </p:nvPr>
        </p:nvSpPr>
        <p:spPr>
          <a:xfrm>
            <a:off x="310551" y="946151"/>
            <a:ext cx="11542143" cy="5680075"/>
          </a:xfrm>
          <a:noFill/>
        </p:spPr>
        <p:txBody>
          <a:bodyPr/>
          <a:lstStyle/>
          <a:p>
            <a:pPr marL="533400" indent="-533400"/>
            <a:r>
              <a:rPr lang="en-US" altLang="en-US" dirty="0" smtClean="0"/>
              <a:t>Observe that the strategy leads to a correct algorithm. Why?</a:t>
            </a:r>
          </a:p>
          <a:p>
            <a:pPr marL="914400" lvl="1" indent="-457200"/>
            <a:r>
              <a:rPr lang="en-US" altLang="en-US" dirty="0" smtClean="0"/>
              <a:t>Consider the edge (u, v) that </a:t>
            </a:r>
            <a:r>
              <a:rPr lang="en-US" altLang="en-US" dirty="0" err="1" smtClean="0"/>
              <a:t>Kruskal’s</a:t>
            </a:r>
            <a:r>
              <a:rPr lang="en-US" altLang="en-US" dirty="0" smtClean="0"/>
              <a:t> algorithm seeks to add next and suppose that this edge does not induce a cycle in A</a:t>
            </a:r>
          </a:p>
          <a:p>
            <a:pPr marL="914400" lvl="1" indent="-457200"/>
            <a:r>
              <a:rPr lang="en-US" altLang="en-US" dirty="0" smtClean="0"/>
              <a:t>Let A’ denote the tree of the forest A that contains vertex u</a:t>
            </a:r>
          </a:p>
          <a:p>
            <a:pPr marL="914400" lvl="1" indent="-457200"/>
            <a:r>
              <a:rPr lang="en-US" altLang="en-US" dirty="0" smtClean="0"/>
              <a:t>Consider the cut (A’, V-A’)</a:t>
            </a:r>
          </a:p>
          <a:p>
            <a:pPr marL="914400" lvl="1" indent="-457200"/>
            <a:r>
              <a:rPr lang="en-US" altLang="en-US" dirty="0" smtClean="0"/>
              <a:t>Every edge crossing the cut is not in A’, and (u, v) is the light edge across the cut (because any lighter edge would have been considered earlier by the algorithm)</a:t>
            </a:r>
          </a:p>
          <a:p>
            <a:pPr marL="914400" lvl="1" indent="-457200"/>
            <a:r>
              <a:rPr lang="en-US" altLang="en-US" dirty="0" smtClean="0"/>
              <a:t>Thus by the MST Lemma, (u, v) is safe</a:t>
            </a:r>
          </a:p>
        </p:txBody>
      </p:sp>
    </p:spTree>
    <p:extLst>
      <p:ext uri="{BB962C8B-B14F-4D97-AF65-F5344CB8AC3E}">
        <p14:creationId xmlns:p14="http://schemas.microsoft.com/office/powerpoint/2010/main" val="333980692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800226" y="141288"/>
            <a:ext cx="8723313" cy="698500"/>
          </a:xfrm>
        </p:spPr>
        <p:txBody>
          <a:bodyPr/>
          <a:lstStyle/>
          <a:p>
            <a:r>
              <a:rPr lang="en-US" altLang="en-US" sz="3600" dirty="0" err="1" smtClean="0"/>
              <a:t>Kruskal’s</a:t>
            </a:r>
            <a:r>
              <a:rPr lang="en-US" altLang="en-US" sz="3600" dirty="0" smtClean="0"/>
              <a:t> </a:t>
            </a:r>
            <a:r>
              <a:rPr lang="en-US" altLang="en-US" sz="3600" dirty="0" err="1" smtClean="0"/>
              <a:t>Algo</a:t>
            </a:r>
            <a:r>
              <a:rPr lang="en-US" altLang="en-US" sz="3600" dirty="0" smtClean="0"/>
              <a:t>: Implementation</a:t>
            </a:r>
          </a:p>
        </p:txBody>
      </p:sp>
      <p:sp>
        <p:nvSpPr>
          <p:cNvPr id="447491" name="Rectangle 3"/>
          <p:cNvSpPr>
            <a:spLocks noGrp="1" noChangeArrowheads="1"/>
          </p:cNvSpPr>
          <p:nvPr>
            <p:ph type="body" idx="1"/>
          </p:nvPr>
        </p:nvSpPr>
        <p:spPr>
          <a:xfrm>
            <a:off x="2730501" y="920751"/>
            <a:ext cx="6494463" cy="4411663"/>
          </a:xfrm>
          <a:solidFill>
            <a:schemeClr val="bg2">
              <a:lumMod val="20000"/>
              <a:lumOff val="80000"/>
            </a:schemeClr>
          </a:solidFill>
          <a:ln>
            <a:solidFill>
              <a:schemeClr val="tx1"/>
            </a:solidFill>
          </a:ln>
        </p:spPr>
        <p:txBody>
          <a:bodyPr/>
          <a:lstStyle/>
          <a:p>
            <a:pPr marL="533400" indent="-533400">
              <a:buNone/>
              <a:defRPr/>
            </a:pPr>
            <a:r>
              <a:rPr lang="en-US" sz="2000" dirty="0" err="1">
                <a:solidFill>
                  <a:schemeClr val="accent2"/>
                </a:solidFill>
              </a:rPr>
              <a:t>Kruskal</a:t>
            </a:r>
            <a:r>
              <a:rPr lang="en-US" sz="2000" dirty="0">
                <a:solidFill>
                  <a:schemeClr val="accent2"/>
                </a:solidFill>
              </a:rPr>
              <a:t>(G = (V, E)){</a:t>
            </a:r>
          </a:p>
          <a:p>
            <a:pPr marL="533400" indent="-533400">
              <a:buNone/>
              <a:defRPr/>
            </a:pPr>
            <a:r>
              <a:rPr lang="en-US" sz="2000" dirty="0"/>
              <a:t>	A = {};         </a:t>
            </a:r>
            <a:r>
              <a:rPr lang="en-US" sz="2000" dirty="0">
                <a:solidFill>
                  <a:srgbClr val="C00000"/>
                </a:solidFill>
              </a:rPr>
              <a:t>// Initially A is empty</a:t>
            </a:r>
          </a:p>
          <a:p>
            <a:pPr marL="533400" indent="-533400">
              <a:buNone/>
              <a:defRPr/>
            </a:pPr>
            <a:r>
              <a:rPr lang="en-US" sz="2000" dirty="0"/>
              <a:t>	Sort E in increasing order by weight w; </a:t>
            </a:r>
          </a:p>
          <a:p>
            <a:pPr marL="533400" indent="-533400">
              <a:buNone/>
              <a:defRPr/>
            </a:pPr>
            <a:r>
              <a:rPr lang="en-US" sz="2000" dirty="0"/>
              <a:t>                                            </a:t>
            </a:r>
          </a:p>
          <a:p>
            <a:pPr marL="533400" indent="-533400">
              <a:buNone/>
              <a:defRPr/>
            </a:pPr>
            <a:r>
              <a:rPr lang="en-US" sz="2000" dirty="0"/>
              <a:t>	for each ((u, v) from the sorted list){ </a:t>
            </a:r>
          </a:p>
          <a:p>
            <a:pPr marL="533400" indent="-533400">
              <a:buNone/>
              <a:defRPr/>
            </a:pPr>
            <a:r>
              <a:rPr lang="en-US" sz="2000" dirty="0"/>
              <a:t>		if (adding (u, v) does not induce a cycle in A){			    Add (u, v) to A; </a:t>
            </a:r>
          </a:p>
          <a:p>
            <a:pPr marL="533400" indent="-533400">
              <a:buNone/>
              <a:defRPr/>
            </a:pPr>
            <a:r>
              <a:rPr lang="en-US" sz="2000" dirty="0"/>
              <a:t>		} </a:t>
            </a:r>
            <a:r>
              <a:rPr lang="en-US" sz="2000" dirty="0">
                <a:solidFill>
                  <a:srgbClr val="C00000"/>
                </a:solidFill>
              </a:rPr>
              <a:t>//end-if</a:t>
            </a:r>
          </a:p>
          <a:p>
            <a:pPr marL="533400" indent="-533400">
              <a:buNone/>
              <a:defRPr/>
            </a:pPr>
            <a:r>
              <a:rPr lang="en-US" sz="2000" dirty="0"/>
              <a:t>	} </a:t>
            </a:r>
            <a:r>
              <a:rPr lang="en-US" sz="2000" dirty="0">
                <a:solidFill>
                  <a:srgbClr val="C00000"/>
                </a:solidFill>
              </a:rPr>
              <a:t>//end-for</a:t>
            </a:r>
          </a:p>
          <a:p>
            <a:pPr marL="533400" indent="-533400">
              <a:buNone/>
              <a:defRPr/>
            </a:pPr>
            <a:r>
              <a:rPr lang="en-US" sz="2000" dirty="0"/>
              <a:t>	</a:t>
            </a:r>
          </a:p>
          <a:p>
            <a:pPr marL="533400" indent="-533400">
              <a:buNone/>
              <a:defRPr/>
            </a:pPr>
            <a:r>
              <a:rPr lang="en-US" sz="2000" dirty="0"/>
              <a:t>	return A;  </a:t>
            </a:r>
            <a:r>
              <a:rPr lang="en-US" sz="2000" dirty="0">
                <a:solidFill>
                  <a:srgbClr val="C00000"/>
                </a:solidFill>
              </a:rPr>
              <a:t>// A is the MST</a:t>
            </a:r>
          </a:p>
          <a:p>
            <a:pPr marL="533400" indent="-533400">
              <a:buNone/>
              <a:defRPr/>
            </a:pPr>
            <a:r>
              <a:rPr lang="en-US" sz="2000" dirty="0">
                <a:solidFill>
                  <a:schemeClr val="accent2"/>
                </a:solidFill>
              </a:rPr>
              <a:t>} //end-</a:t>
            </a:r>
            <a:r>
              <a:rPr lang="en-US" sz="2000" dirty="0" err="1">
                <a:solidFill>
                  <a:schemeClr val="accent2"/>
                </a:solidFill>
              </a:rPr>
              <a:t>Kruskal</a:t>
            </a:r>
            <a:endParaRPr lang="en-US" sz="2000" dirty="0">
              <a:solidFill>
                <a:schemeClr val="accent2"/>
              </a:solidFill>
            </a:endParaRPr>
          </a:p>
        </p:txBody>
      </p:sp>
      <p:sp>
        <p:nvSpPr>
          <p:cNvPr id="5" name="Rectangle 3"/>
          <p:cNvSpPr txBox="1">
            <a:spLocks noChangeArrowheads="1"/>
          </p:cNvSpPr>
          <p:nvPr/>
        </p:nvSpPr>
        <p:spPr bwMode="auto">
          <a:xfrm>
            <a:off x="1741488" y="5448301"/>
            <a:ext cx="8710612" cy="1127125"/>
          </a:xfrm>
          <a:prstGeom prst="rect">
            <a:avLst/>
          </a:prstGeom>
          <a:noFill/>
          <a:ln w="9525">
            <a:noFill/>
            <a:miter lim="800000"/>
            <a:headEnd/>
            <a:tailEnd/>
          </a:ln>
        </p:spPr>
        <p:txBody>
          <a:bodyPr/>
          <a:lstStyle/>
          <a:p>
            <a:pPr marL="533400" indent="-533400">
              <a:spcBef>
                <a:spcPct val="20000"/>
              </a:spcBef>
              <a:buFontTx/>
              <a:buChar char="•"/>
              <a:defRPr/>
            </a:pPr>
            <a:r>
              <a:rPr lang="en-US" sz="2400" kern="0" dirty="0"/>
              <a:t>The only tricky part in the algorithm is how to detect whether the addition of an edge will create a cycle in A</a:t>
            </a:r>
            <a:endParaRPr lang="en-US" sz="2800" kern="0" dirty="0"/>
          </a:p>
        </p:txBody>
      </p:sp>
      <p:sp>
        <p:nvSpPr>
          <p:cNvPr id="19462" name="Left Arrow 6"/>
          <p:cNvSpPr>
            <a:spLocks noChangeArrowheads="1"/>
          </p:cNvSpPr>
          <p:nvPr/>
        </p:nvSpPr>
        <p:spPr bwMode="auto">
          <a:xfrm rot="-1116033">
            <a:off x="7456489" y="2471739"/>
            <a:ext cx="1412875" cy="390525"/>
          </a:xfrm>
          <a:prstGeom prst="leftArrow">
            <a:avLst>
              <a:gd name="adj1" fmla="val 50000"/>
              <a:gd name="adj2" fmla="val 49830"/>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8" name="TextBox 7"/>
          <p:cNvSpPr txBox="1"/>
          <p:nvPr/>
        </p:nvSpPr>
        <p:spPr>
          <a:xfrm>
            <a:off x="8232776" y="1744663"/>
            <a:ext cx="1738313" cy="647700"/>
          </a:xfrm>
          <a:prstGeom prst="rect">
            <a:avLst/>
          </a:prstGeom>
          <a:solidFill>
            <a:srgbClr val="FFFF00"/>
          </a:solidFill>
        </p:spPr>
        <p:txBody>
          <a:bodyPr wrap="none">
            <a:spAutoFit/>
          </a:bodyPr>
          <a:lstStyle/>
          <a:p>
            <a:pPr>
              <a:defRPr/>
            </a:pPr>
            <a:r>
              <a:rPr lang="en-US" dirty="0"/>
              <a:t>How to detect</a:t>
            </a:r>
          </a:p>
          <a:p>
            <a:pPr algn="ctr">
              <a:defRPr/>
            </a:pPr>
            <a:r>
              <a:rPr lang="en-US" dirty="0"/>
              <a:t>the cycle?</a:t>
            </a:r>
          </a:p>
        </p:txBody>
      </p:sp>
    </p:spTree>
    <p:extLst>
      <p:ext uri="{BB962C8B-B14F-4D97-AF65-F5344CB8AC3E}">
        <p14:creationId xmlns:p14="http://schemas.microsoft.com/office/powerpoint/2010/main" val="235397736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800226" y="141288"/>
            <a:ext cx="8723313" cy="698500"/>
          </a:xfrm>
        </p:spPr>
        <p:txBody>
          <a:bodyPr/>
          <a:lstStyle/>
          <a:p>
            <a:r>
              <a:rPr lang="en-US" altLang="en-US" sz="3600" dirty="0" err="1" smtClean="0"/>
              <a:t>Kruskal’s</a:t>
            </a:r>
            <a:r>
              <a:rPr lang="en-US" altLang="en-US" sz="3600" dirty="0" smtClean="0"/>
              <a:t> </a:t>
            </a:r>
            <a:r>
              <a:rPr lang="en-US" altLang="en-US" sz="3600" dirty="0" err="1" smtClean="0"/>
              <a:t>Algo</a:t>
            </a:r>
            <a:r>
              <a:rPr lang="en-US" altLang="en-US" sz="3600" dirty="0" smtClean="0"/>
              <a:t>: Implementation</a:t>
            </a:r>
          </a:p>
        </p:txBody>
      </p:sp>
      <p:sp>
        <p:nvSpPr>
          <p:cNvPr id="20484" name="Rectangle 3"/>
          <p:cNvSpPr>
            <a:spLocks noGrp="1" noChangeArrowheads="1"/>
          </p:cNvSpPr>
          <p:nvPr>
            <p:ph type="body" idx="1"/>
          </p:nvPr>
        </p:nvSpPr>
        <p:spPr>
          <a:xfrm>
            <a:off x="293297" y="946151"/>
            <a:ext cx="11611155" cy="5680075"/>
          </a:xfrm>
          <a:noFill/>
        </p:spPr>
        <p:txBody>
          <a:bodyPr/>
          <a:lstStyle/>
          <a:p>
            <a:pPr marL="533400" indent="-533400"/>
            <a:r>
              <a:rPr lang="en-US" altLang="en-US" dirty="0" smtClean="0"/>
              <a:t>This can be done by the </a:t>
            </a:r>
            <a:r>
              <a:rPr lang="en-US" altLang="en-US" dirty="0" smtClean="0">
                <a:solidFill>
                  <a:srgbClr val="C00000"/>
                </a:solidFill>
              </a:rPr>
              <a:t>disjoint set (Union-Find)</a:t>
            </a:r>
            <a:r>
              <a:rPr lang="en-US" altLang="en-US" dirty="0" smtClean="0"/>
              <a:t> data structure, which supports 3 operations</a:t>
            </a:r>
          </a:p>
          <a:p>
            <a:pPr marL="914400" lvl="1" indent="-457200"/>
            <a:r>
              <a:rPr lang="en-US" altLang="en-US" dirty="0" err="1">
                <a:solidFill>
                  <a:schemeClr val="accent2"/>
                </a:solidFill>
              </a:rPr>
              <a:t>CreateSet</a:t>
            </a:r>
            <a:r>
              <a:rPr lang="en-US" altLang="en-US" dirty="0">
                <a:solidFill>
                  <a:schemeClr val="accent2"/>
                </a:solidFill>
              </a:rPr>
              <a:t>(u):</a:t>
            </a:r>
            <a:r>
              <a:rPr lang="en-US" altLang="en-US" dirty="0"/>
              <a:t> Create a set containing a single item u</a:t>
            </a:r>
          </a:p>
          <a:p>
            <a:pPr marL="914400" lvl="1" indent="-457200"/>
            <a:r>
              <a:rPr lang="en-US" altLang="en-US" dirty="0">
                <a:solidFill>
                  <a:schemeClr val="accent2"/>
                </a:solidFill>
              </a:rPr>
              <a:t>Find(u):</a:t>
            </a:r>
            <a:r>
              <a:rPr lang="en-US" altLang="en-US" dirty="0"/>
              <a:t> Find the set that contains a given item u</a:t>
            </a:r>
          </a:p>
          <a:p>
            <a:pPr marL="914400" lvl="1" indent="-457200"/>
            <a:r>
              <a:rPr lang="en-US" altLang="en-US" dirty="0">
                <a:solidFill>
                  <a:schemeClr val="accent2"/>
                </a:solidFill>
              </a:rPr>
              <a:t>Union(u, v):</a:t>
            </a:r>
            <a:r>
              <a:rPr lang="en-US" altLang="en-US" dirty="0"/>
              <a:t> Merge the set containing u and the set containing v into a common </a:t>
            </a:r>
            <a:r>
              <a:rPr lang="en-US" altLang="en-US" dirty="0" smtClean="0"/>
              <a:t>set</a:t>
            </a:r>
            <a:endParaRPr lang="en-US" altLang="en-US" dirty="0"/>
          </a:p>
        </p:txBody>
      </p:sp>
    </p:spTree>
    <p:extLst>
      <p:ext uri="{BB962C8B-B14F-4D97-AF65-F5344CB8AC3E}">
        <p14:creationId xmlns:p14="http://schemas.microsoft.com/office/powerpoint/2010/main" val="4432422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800226" y="141288"/>
            <a:ext cx="8723313" cy="698500"/>
          </a:xfrm>
        </p:spPr>
        <p:txBody>
          <a:bodyPr/>
          <a:lstStyle/>
          <a:p>
            <a:r>
              <a:rPr lang="en-US" altLang="en-US" sz="3600" dirty="0" smtClean="0"/>
              <a:t>Spanning Tree: Definition</a:t>
            </a:r>
          </a:p>
        </p:txBody>
      </p:sp>
      <p:sp>
        <p:nvSpPr>
          <p:cNvPr id="4100" name="Rectangle 3"/>
          <p:cNvSpPr>
            <a:spLocks noGrp="1" noChangeArrowheads="1"/>
          </p:cNvSpPr>
          <p:nvPr>
            <p:ph type="body" idx="1"/>
          </p:nvPr>
        </p:nvSpPr>
        <p:spPr>
          <a:xfrm>
            <a:off x="379562" y="889000"/>
            <a:ext cx="11550770" cy="1797929"/>
          </a:xfrm>
        </p:spPr>
        <p:txBody>
          <a:bodyPr/>
          <a:lstStyle/>
          <a:p>
            <a:pPr>
              <a:defRPr/>
            </a:pPr>
            <a:r>
              <a:rPr lang="en-US" dirty="0" smtClean="0"/>
              <a:t>A </a:t>
            </a:r>
            <a:r>
              <a:rPr lang="en-US" dirty="0" smtClean="0">
                <a:solidFill>
                  <a:srgbClr val="C00000"/>
                </a:solidFill>
              </a:rPr>
              <a:t>Spanning </a:t>
            </a:r>
            <a:r>
              <a:rPr lang="en-US" dirty="0" smtClean="0">
                <a:solidFill>
                  <a:srgbClr val="C00000"/>
                </a:solidFill>
              </a:rPr>
              <a:t>tree:</a:t>
            </a:r>
            <a:r>
              <a:rPr lang="en-US" dirty="0" smtClean="0"/>
              <a:t> </a:t>
            </a:r>
            <a:r>
              <a:rPr lang="en-US" dirty="0" smtClean="0"/>
              <a:t>a </a:t>
            </a:r>
            <a:r>
              <a:rPr lang="en-US" dirty="0" smtClean="0">
                <a:solidFill>
                  <a:schemeClr val="accent6"/>
                </a:solidFill>
              </a:rPr>
              <a:t>subset of edges </a:t>
            </a:r>
            <a:r>
              <a:rPr lang="en-US" dirty="0" smtClean="0"/>
              <a:t>from a connected </a:t>
            </a:r>
            <a:r>
              <a:rPr lang="en-US" dirty="0" smtClean="0"/>
              <a:t>undirected graph </a:t>
            </a:r>
            <a:r>
              <a:rPr lang="en-US" dirty="0" smtClean="0"/>
              <a:t>that:</a:t>
            </a:r>
          </a:p>
          <a:p>
            <a:pPr lvl="1">
              <a:defRPr/>
            </a:pPr>
            <a:r>
              <a:rPr lang="en-US" dirty="0" smtClean="0">
                <a:solidFill>
                  <a:schemeClr val="accent6"/>
                </a:solidFill>
                <a:ea typeface="+mn-ea"/>
                <a:cs typeface="+mn-cs"/>
              </a:rPr>
              <a:t>touches all vertices </a:t>
            </a:r>
            <a:r>
              <a:rPr lang="en-US" dirty="0" smtClean="0">
                <a:ea typeface="+mn-ea"/>
                <a:cs typeface="+mn-cs"/>
              </a:rPr>
              <a:t>in the graph (</a:t>
            </a:r>
            <a:r>
              <a:rPr lang="en-US" dirty="0" smtClean="0">
                <a:solidFill>
                  <a:schemeClr val="accent6"/>
                </a:solidFill>
                <a:ea typeface="+mn-ea"/>
                <a:cs typeface="+mn-cs"/>
              </a:rPr>
              <a:t>spans</a:t>
            </a:r>
            <a:r>
              <a:rPr lang="en-US" dirty="0" smtClean="0">
                <a:ea typeface="+mn-ea"/>
                <a:cs typeface="+mn-cs"/>
              </a:rPr>
              <a:t> the graph)</a:t>
            </a:r>
          </a:p>
          <a:p>
            <a:pPr lvl="1">
              <a:defRPr/>
            </a:pPr>
            <a:r>
              <a:rPr lang="en-US" dirty="0" smtClean="0">
                <a:solidFill>
                  <a:schemeClr val="accent6"/>
                </a:solidFill>
                <a:ea typeface="+mn-ea"/>
                <a:cs typeface="+mn-cs"/>
              </a:rPr>
              <a:t>forms a tree </a:t>
            </a:r>
            <a:r>
              <a:rPr lang="en-US" dirty="0" smtClean="0">
                <a:ea typeface="+mn-ea"/>
                <a:cs typeface="+mn-cs"/>
              </a:rPr>
              <a:t>(is connected and contains no cycles)</a:t>
            </a:r>
            <a:endParaRPr lang="nb-NO" dirty="0" smtClean="0">
              <a:ea typeface="+mn-ea"/>
              <a:cs typeface="+mn-cs"/>
            </a:endParaRPr>
          </a:p>
        </p:txBody>
      </p:sp>
      <p:sp>
        <p:nvSpPr>
          <p:cNvPr id="20" name="Oval 19"/>
          <p:cNvSpPr/>
          <p:nvPr/>
        </p:nvSpPr>
        <p:spPr bwMode="auto">
          <a:xfrm>
            <a:off x="2795589" y="3045705"/>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Oval 22"/>
          <p:cNvSpPr/>
          <p:nvPr/>
        </p:nvSpPr>
        <p:spPr bwMode="auto">
          <a:xfrm>
            <a:off x="1990727" y="3847393"/>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4" name="Oval 23"/>
          <p:cNvSpPr/>
          <p:nvPr/>
        </p:nvSpPr>
        <p:spPr bwMode="auto">
          <a:xfrm>
            <a:off x="3633789" y="3806117"/>
            <a:ext cx="463550"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5" name="Oval 24"/>
          <p:cNvSpPr/>
          <p:nvPr/>
        </p:nvSpPr>
        <p:spPr bwMode="auto">
          <a:xfrm>
            <a:off x="2847977" y="4655430"/>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cxnSp>
        <p:nvCxnSpPr>
          <p:cNvPr id="3081" name="Straight Connector 26"/>
          <p:cNvCxnSpPr>
            <a:cxnSpLocks noChangeShapeType="1"/>
            <a:stCxn id="23" idx="5"/>
            <a:endCxn id="25" idx="1"/>
          </p:cNvCxnSpPr>
          <p:nvPr/>
        </p:nvCxnSpPr>
        <p:spPr bwMode="auto">
          <a:xfrm rot="16200000" flipH="1">
            <a:off x="2404271" y="4210136"/>
            <a:ext cx="493712" cy="530225"/>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3082" name="Straight Connector 27"/>
          <p:cNvCxnSpPr>
            <a:cxnSpLocks noChangeShapeType="1"/>
            <a:stCxn id="23" idx="7"/>
            <a:endCxn id="20" idx="3"/>
          </p:cNvCxnSpPr>
          <p:nvPr/>
        </p:nvCxnSpPr>
        <p:spPr bwMode="auto">
          <a:xfrm rot="5400000" flipH="1" flipV="1">
            <a:off x="2383633" y="3432260"/>
            <a:ext cx="482600" cy="477838"/>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3083" name="Straight Connector 30"/>
          <p:cNvCxnSpPr>
            <a:cxnSpLocks noChangeShapeType="1"/>
            <a:stCxn id="20" idx="5"/>
            <a:endCxn id="24" idx="1"/>
          </p:cNvCxnSpPr>
          <p:nvPr/>
        </p:nvCxnSpPr>
        <p:spPr bwMode="auto">
          <a:xfrm rot="16200000" flipH="1">
            <a:off x="3225802" y="3396542"/>
            <a:ext cx="441325" cy="508000"/>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3084" name="Straight Connector 35"/>
          <p:cNvCxnSpPr>
            <a:cxnSpLocks noChangeShapeType="1"/>
            <a:stCxn id="25" idx="7"/>
            <a:endCxn id="24" idx="3"/>
          </p:cNvCxnSpPr>
          <p:nvPr/>
        </p:nvCxnSpPr>
        <p:spPr bwMode="auto">
          <a:xfrm rot="5400000" flipH="1" flipV="1">
            <a:off x="3205164" y="4226804"/>
            <a:ext cx="533400" cy="457200"/>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3085" name="Straight Connector 41"/>
          <p:cNvCxnSpPr>
            <a:cxnSpLocks noChangeShapeType="1"/>
            <a:stCxn id="20" idx="4"/>
            <a:endCxn id="25" idx="0"/>
          </p:cNvCxnSpPr>
          <p:nvPr/>
        </p:nvCxnSpPr>
        <p:spPr bwMode="auto">
          <a:xfrm rot="16200000" flipH="1">
            <a:off x="2473327" y="4049004"/>
            <a:ext cx="1160462" cy="52388"/>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3086" name="Straight Connector 43"/>
          <p:cNvCxnSpPr>
            <a:cxnSpLocks noChangeShapeType="1"/>
            <a:stCxn id="23" idx="6"/>
            <a:endCxn id="24" idx="2"/>
          </p:cNvCxnSpPr>
          <p:nvPr/>
        </p:nvCxnSpPr>
        <p:spPr bwMode="auto">
          <a:xfrm flipV="1">
            <a:off x="2454277" y="4029955"/>
            <a:ext cx="1179512" cy="41275"/>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sp>
        <p:nvSpPr>
          <p:cNvPr id="125" name="Rectangle 3"/>
          <p:cNvSpPr txBox="1">
            <a:spLocks noChangeArrowheads="1"/>
          </p:cNvSpPr>
          <p:nvPr/>
        </p:nvSpPr>
        <p:spPr bwMode="auto">
          <a:xfrm>
            <a:off x="936300" y="5184863"/>
            <a:ext cx="4426277" cy="541338"/>
          </a:xfrm>
          <a:prstGeom prst="rect">
            <a:avLst/>
          </a:prstGeom>
          <a:noFill/>
          <a:ln w="9525">
            <a:noFill/>
            <a:miter lim="800000"/>
            <a:headEnd/>
            <a:tailEnd/>
          </a:ln>
        </p:spPr>
        <p:txBody>
          <a:bodyPr/>
          <a:lstStyle/>
          <a:p>
            <a:pPr marL="342900" indent="-342900">
              <a:spcBef>
                <a:spcPct val="20000"/>
              </a:spcBef>
              <a:defRPr/>
            </a:pPr>
            <a:r>
              <a:rPr lang="en-US" sz="2400" kern="0" dirty="0"/>
              <a:t>A weighted </a:t>
            </a:r>
            <a:r>
              <a:rPr lang="en-US" sz="2400" kern="0" dirty="0" smtClean="0"/>
              <a:t>undirected graph</a:t>
            </a:r>
            <a:endParaRPr lang="en-US" sz="2000" kern="0" dirty="0">
              <a:solidFill>
                <a:schemeClr val="accent6"/>
              </a:solidFill>
            </a:endParaRPr>
          </a:p>
        </p:txBody>
      </p:sp>
      <p:sp>
        <p:nvSpPr>
          <p:cNvPr id="126" name="Rectangle 3"/>
          <p:cNvSpPr txBox="1">
            <a:spLocks noChangeArrowheads="1"/>
          </p:cNvSpPr>
          <p:nvPr/>
        </p:nvSpPr>
        <p:spPr bwMode="auto">
          <a:xfrm>
            <a:off x="6197603" y="5185654"/>
            <a:ext cx="3203575" cy="463550"/>
          </a:xfrm>
          <a:prstGeom prst="rect">
            <a:avLst/>
          </a:prstGeom>
          <a:noFill/>
          <a:ln w="9525">
            <a:noFill/>
            <a:miter lim="800000"/>
            <a:headEnd/>
            <a:tailEnd/>
          </a:ln>
        </p:spPr>
        <p:txBody>
          <a:bodyPr/>
          <a:lstStyle/>
          <a:p>
            <a:pPr marL="342900" indent="-342900">
              <a:spcBef>
                <a:spcPct val="20000"/>
              </a:spcBef>
              <a:defRPr/>
            </a:pPr>
            <a:r>
              <a:rPr lang="en-US" sz="2400" kern="0" dirty="0"/>
              <a:t>Three spanning trees</a:t>
            </a:r>
            <a:endParaRPr lang="en-US" sz="2000" kern="0" dirty="0">
              <a:solidFill>
                <a:schemeClr val="accent6"/>
              </a:solidFill>
            </a:endParaRPr>
          </a:p>
        </p:txBody>
      </p:sp>
      <p:sp>
        <p:nvSpPr>
          <p:cNvPr id="140" name="Rectangle 3"/>
          <p:cNvSpPr txBox="1">
            <a:spLocks noChangeArrowheads="1"/>
          </p:cNvSpPr>
          <p:nvPr/>
        </p:nvSpPr>
        <p:spPr bwMode="auto">
          <a:xfrm>
            <a:off x="97766" y="5938110"/>
            <a:ext cx="12022347" cy="654777"/>
          </a:xfrm>
          <a:prstGeom prst="rect">
            <a:avLst/>
          </a:prstGeom>
          <a:noFill/>
          <a:ln w="9525">
            <a:noFill/>
            <a:miter lim="800000"/>
            <a:headEnd/>
            <a:tailEnd/>
          </a:ln>
        </p:spPr>
        <p:txBody>
          <a:bodyPr/>
          <a:lstStyle/>
          <a:p>
            <a:pPr marL="342900" indent="-342900">
              <a:spcBef>
                <a:spcPct val="20000"/>
              </a:spcBef>
              <a:buFontTx/>
              <a:buChar char="•"/>
              <a:defRPr/>
            </a:pPr>
            <a:r>
              <a:rPr lang="en-US" sz="2800" kern="0" dirty="0">
                <a:solidFill>
                  <a:srgbClr val="C00000"/>
                </a:solidFill>
              </a:rPr>
              <a:t>Minimum Spanning Tree: </a:t>
            </a:r>
            <a:r>
              <a:rPr lang="en-US" sz="2800" kern="0" dirty="0"/>
              <a:t>Spanning tree with the </a:t>
            </a:r>
            <a:r>
              <a:rPr lang="en-US" sz="2800" kern="0" dirty="0">
                <a:solidFill>
                  <a:schemeClr val="accent6"/>
                </a:solidFill>
              </a:rPr>
              <a:t>least total edge cost</a:t>
            </a:r>
            <a:endParaRPr lang="en-US" sz="2400" kern="0" dirty="0">
              <a:solidFill>
                <a:schemeClr val="accent6"/>
              </a:solidFill>
            </a:endParaRPr>
          </a:p>
        </p:txBody>
      </p:sp>
      <p:sp>
        <p:nvSpPr>
          <p:cNvPr id="141" name="TextBox 140"/>
          <p:cNvSpPr txBox="1"/>
          <p:nvPr/>
        </p:nvSpPr>
        <p:spPr>
          <a:xfrm>
            <a:off x="2382839" y="3421942"/>
            <a:ext cx="325438" cy="368300"/>
          </a:xfrm>
          <a:prstGeom prst="rect">
            <a:avLst/>
          </a:prstGeom>
          <a:noFill/>
        </p:spPr>
        <p:txBody>
          <a:bodyPr wrap="none">
            <a:spAutoFit/>
          </a:bodyPr>
          <a:lstStyle/>
          <a:p>
            <a:pPr>
              <a:defRPr/>
            </a:pPr>
            <a:r>
              <a:rPr lang="en-US" dirty="0"/>
              <a:t>5</a:t>
            </a:r>
          </a:p>
        </p:txBody>
      </p:sp>
      <p:sp>
        <p:nvSpPr>
          <p:cNvPr id="142" name="TextBox 141"/>
          <p:cNvSpPr txBox="1"/>
          <p:nvPr/>
        </p:nvSpPr>
        <p:spPr>
          <a:xfrm>
            <a:off x="3360739" y="3344154"/>
            <a:ext cx="325438" cy="369888"/>
          </a:xfrm>
          <a:prstGeom prst="rect">
            <a:avLst/>
          </a:prstGeom>
          <a:noFill/>
        </p:spPr>
        <p:txBody>
          <a:bodyPr wrap="none">
            <a:spAutoFit/>
          </a:bodyPr>
          <a:lstStyle/>
          <a:p>
            <a:pPr>
              <a:defRPr/>
            </a:pPr>
            <a:r>
              <a:rPr lang="en-US" dirty="0"/>
              <a:t>9</a:t>
            </a:r>
          </a:p>
        </p:txBody>
      </p:sp>
      <p:sp>
        <p:nvSpPr>
          <p:cNvPr id="143" name="TextBox 142"/>
          <p:cNvSpPr txBox="1"/>
          <p:nvPr/>
        </p:nvSpPr>
        <p:spPr>
          <a:xfrm>
            <a:off x="3000378" y="4220454"/>
            <a:ext cx="325437" cy="368300"/>
          </a:xfrm>
          <a:prstGeom prst="rect">
            <a:avLst/>
          </a:prstGeom>
          <a:noFill/>
        </p:spPr>
        <p:txBody>
          <a:bodyPr>
            <a:spAutoFit/>
          </a:bodyPr>
          <a:lstStyle/>
          <a:p>
            <a:pPr>
              <a:defRPr/>
            </a:pPr>
            <a:r>
              <a:rPr lang="en-US" dirty="0"/>
              <a:t>2</a:t>
            </a:r>
          </a:p>
        </p:txBody>
      </p:sp>
      <p:sp>
        <p:nvSpPr>
          <p:cNvPr id="144" name="TextBox 143"/>
          <p:cNvSpPr txBox="1"/>
          <p:nvPr/>
        </p:nvSpPr>
        <p:spPr>
          <a:xfrm>
            <a:off x="2614614" y="3756904"/>
            <a:ext cx="325438" cy="368300"/>
          </a:xfrm>
          <a:prstGeom prst="rect">
            <a:avLst/>
          </a:prstGeom>
          <a:noFill/>
        </p:spPr>
        <p:txBody>
          <a:bodyPr>
            <a:spAutoFit/>
          </a:bodyPr>
          <a:lstStyle/>
          <a:p>
            <a:pPr>
              <a:defRPr/>
            </a:pPr>
            <a:r>
              <a:rPr lang="en-US" dirty="0"/>
              <a:t>1</a:t>
            </a:r>
          </a:p>
        </p:txBody>
      </p:sp>
      <p:sp>
        <p:nvSpPr>
          <p:cNvPr id="145" name="TextBox 144"/>
          <p:cNvSpPr txBox="1"/>
          <p:nvPr/>
        </p:nvSpPr>
        <p:spPr>
          <a:xfrm>
            <a:off x="2408239" y="4387143"/>
            <a:ext cx="325438" cy="369887"/>
          </a:xfrm>
          <a:prstGeom prst="rect">
            <a:avLst/>
          </a:prstGeom>
          <a:noFill/>
        </p:spPr>
        <p:txBody>
          <a:bodyPr>
            <a:spAutoFit/>
          </a:bodyPr>
          <a:lstStyle/>
          <a:p>
            <a:pPr>
              <a:defRPr/>
            </a:pPr>
            <a:r>
              <a:rPr lang="en-US" dirty="0"/>
              <a:t>7</a:t>
            </a:r>
          </a:p>
        </p:txBody>
      </p:sp>
      <p:sp>
        <p:nvSpPr>
          <p:cNvPr id="146" name="TextBox 145"/>
          <p:cNvSpPr txBox="1"/>
          <p:nvPr/>
        </p:nvSpPr>
        <p:spPr>
          <a:xfrm>
            <a:off x="3425828" y="4336342"/>
            <a:ext cx="325437" cy="368300"/>
          </a:xfrm>
          <a:prstGeom prst="rect">
            <a:avLst/>
          </a:prstGeom>
          <a:noFill/>
        </p:spPr>
        <p:txBody>
          <a:bodyPr>
            <a:spAutoFit/>
          </a:bodyPr>
          <a:lstStyle/>
          <a:p>
            <a:pPr>
              <a:defRPr/>
            </a:pPr>
            <a:r>
              <a:rPr lang="en-US" dirty="0"/>
              <a:t>4</a:t>
            </a:r>
          </a:p>
        </p:txBody>
      </p:sp>
      <p:grpSp>
        <p:nvGrpSpPr>
          <p:cNvPr id="2" name="Group 55"/>
          <p:cNvGrpSpPr>
            <a:grpSpLocks/>
          </p:cNvGrpSpPr>
          <p:nvPr/>
        </p:nvGrpSpPr>
        <p:grpSpPr bwMode="auto">
          <a:xfrm>
            <a:off x="4618039" y="3071104"/>
            <a:ext cx="1758950" cy="1970088"/>
            <a:chOff x="2879725" y="2933700"/>
            <a:chExt cx="1758950" cy="1970088"/>
          </a:xfrm>
        </p:grpSpPr>
        <p:sp>
          <p:nvSpPr>
            <p:cNvPr id="95" name="Oval 94"/>
            <p:cNvSpPr/>
            <p:nvPr/>
          </p:nvSpPr>
          <p:spPr bwMode="auto">
            <a:xfrm>
              <a:off x="3530600" y="2933700"/>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96" name="Oval 95"/>
            <p:cNvSpPr/>
            <p:nvPr/>
          </p:nvSpPr>
          <p:spPr bwMode="auto">
            <a:xfrm>
              <a:off x="2879725" y="3735388"/>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97" name="Oval 96"/>
            <p:cNvSpPr/>
            <p:nvPr/>
          </p:nvSpPr>
          <p:spPr bwMode="auto">
            <a:xfrm>
              <a:off x="4175125" y="3719513"/>
              <a:ext cx="463550"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98" name="Oval 97"/>
            <p:cNvSpPr/>
            <p:nvPr/>
          </p:nvSpPr>
          <p:spPr bwMode="auto">
            <a:xfrm>
              <a:off x="3556000" y="4454525"/>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cxnSp>
          <p:nvCxnSpPr>
            <p:cNvPr id="3123" name="Straight Connector 98"/>
            <p:cNvCxnSpPr>
              <a:cxnSpLocks noChangeShapeType="1"/>
              <a:stCxn id="96" idx="5"/>
              <a:endCxn id="98" idx="1"/>
            </p:cNvCxnSpPr>
            <p:nvPr/>
          </p:nvCxnSpPr>
          <p:spPr bwMode="auto">
            <a:xfrm rot="16200000" flipH="1">
              <a:off x="3248819" y="4144169"/>
              <a:ext cx="401638" cy="349250"/>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cxnSp>
          <p:nvCxnSpPr>
            <p:cNvPr id="3124" name="Straight Connector 101"/>
            <p:cNvCxnSpPr>
              <a:cxnSpLocks noChangeShapeType="1"/>
              <a:stCxn id="98" idx="7"/>
              <a:endCxn id="97" idx="3"/>
            </p:cNvCxnSpPr>
            <p:nvPr/>
          </p:nvCxnSpPr>
          <p:spPr bwMode="auto">
            <a:xfrm rot="5400000" flipH="1" flipV="1">
              <a:off x="3888581" y="4166395"/>
              <a:ext cx="415925" cy="290512"/>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cxnSp>
          <p:nvCxnSpPr>
            <p:cNvPr id="3125" name="Straight Connector 102"/>
            <p:cNvCxnSpPr>
              <a:cxnSpLocks noChangeShapeType="1"/>
              <a:stCxn id="95" idx="4"/>
              <a:endCxn id="98" idx="0"/>
            </p:cNvCxnSpPr>
            <p:nvPr/>
          </p:nvCxnSpPr>
          <p:spPr bwMode="auto">
            <a:xfrm rot="16200000" flipH="1">
              <a:off x="3239294" y="3906044"/>
              <a:ext cx="1071562" cy="25400"/>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sp>
          <p:nvSpPr>
            <p:cNvPr id="147" name="TextBox 146"/>
            <p:cNvSpPr txBox="1"/>
            <p:nvPr/>
          </p:nvSpPr>
          <p:spPr>
            <a:xfrm>
              <a:off x="3722688" y="3851275"/>
              <a:ext cx="325437" cy="368300"/>
            </a:xfrm>
            <a:prstGeom prst="rect">
              <a:avLst/>
            </a:prstGeom>
            <a:noFill/>
          </p:spPr>
          <p:txBody>
            <a:bodyPr>
              <a:spAutoFit/>
            </a:bodyPr>
            <a:lstStyle/>
            <a:p>
              <a:pPr>
                <a:defRPr/>
              </a:pPr>
              <a:r>
                <a:rPr lang="en-US" dirty="0"/>
                <a:t>2</a:t>
              </a:r>
            </a:p>
          </p:txBody>
        </p:sp>
        <p:sp>
          <p:nvSpPr>
            <p:cNvPr id="148" name="TextBox 147"/>
            <p:cNvSpPr txBox="1"/>
            <p:nvPr/>
          </p:nvSpPr>
          <p:spPr>
            <a:xfrm>
              <a:off x="4043363" y="4211638"/>
              <a:ext cx="327025" cy="368300"/>
            </a:xfrm>
            <a:prstGeom prst="rect">
              <a:avLst/>
            </a:prstGeom>
            <a:noFill/>
          </p:spPr>
          <p:txBody>
            <a:bodyPr>
              <a:spAutoFit/>
            </a:bodyPr>
            <a:lstStyle/>
            <a:p>
              <a:pPr>
                <a:defRPr/>
              </a:pPr>
              <a:r>
                <a:rPr lang="en-US" dirty="0"/>
                <a:t>4</a:t>
              </a:r>
            </a:p>
          </p:txBody>
        </p:sp>
        <p:sp>
          <p:nvSpPr>
            <p:cNvPr id="149" name="TextBox 148"/>
            <p:cNvSpPr txBox="1"/>
            <p:nvPr/>
          </p:nvSpPr>
          <p:spPr>
            <a:xfrm>
              <a:off x="3194050" y="4262438"/>
              <a:ext cx="325438" cy="369887"/>
            </a:xfrm>
            <a:prstGeom prst="rect">
              <a:avLst/>
            </a:prstGeom>
            <a:noFill/>
          </p:spPr>
          <p:txBody>
            <a:bodyPr>
              <a:spAutoFit/>
            </a:bodyPr>
            <a:lstStyle/>
            <a:p>
              <a:pPr>
                <a:defRPr/>
              </a:pPr>
              <a:r>
                <a:rPr lang="en-US" dirty="0"/>
                <a:t>7</a:t>
              </a:r>
            </a:p>
          </p:txBody>
        </p:sp>
      </p:grpSp>
      <p:grpSp>
        <p:nvGrpSpPr>
          <p:cNvPr id="3" name="Group 54"/>
          <p:cNvGrpSpPr>
            <a:grpSpLocks/>
          </p:cNvGrpSpPr>
          <p:nvPr/>
        </p:nvGrpSpPr>
        <p:grpSpPr bwMode="auto">
          <a:xfrm>
            <a:off x="6716714" y="3083804"/>
            <a:ext cx="1758950" cy="1970088"/>
            <a:chOff x="4978400" y="2946400"/>
            <a:chExt cx="1758950" cy="1970088"/>
          </a:xfrm>
        </p:grpSpPr>
        <p:sp>
          <p:nvSpPr>
            <p:cNvPr id="105" name="Oval 104"/>
            <p:cNvSpPr/>
            <p:nvPr/>
          </p:nvSpPr>
          <p:spPr bwMode="auto">
            <a:xfrm>
              <a:off x="5629275" y="2946400"/>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106" name="Oval 105"/>
            <p:cNvSpPr/>
            <p:nvPr/>
          </p:nvSpPr>
          <p:spPr bwMode="auto">
            <a:xfrm>
              <a:off x="4978400" y="3748088"/>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107" name="Oval 106"/>
            <p:cNvSpPr/>
            <p:nvPr/>
          </p:nvSpPr>
          <p:spPr bwMode="auto">
            <a:xfrm>
              <a:off x="6273800" y="3732213"/>
              <a:ext cx="463550"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108" name="Oval 107"/>
            <p:cNvSpPr/>
            <p:nvPr/>
          </p:nvSpPr>
          <p:spPr bwMode="auto">
            <a:xfrm>
              <a:off x="5656263" y="4467225"/>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cxnSp>
          <p:nvCxnSpPr>
            <p:cNvPr id="3113" name="Straight Connector 108"/>
            <p:cNvCxnSpPr>
              <a:cxnSpLocks noChangeShapeType="1"/>
              <a:stCxn id="106" idx="5"/>
              <a:endCxn id="108" idx="1"/>
            </p:cNvCxnSpPr>
            <p:nvPr/>
          </p:nvCxnSpPr>
          <p:spPr bwMode="auto">
            <a:xfrm rot="16200000" flipH="1">
              <a:off x="5347494" y="4156869"/>
              <a:ext cx="401638" cy="349250"/>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cxnSp>
          <p:nvCxnSpPr>
            <p:cNvPr id="3114" name="Straight Connector 110"/>
            <p:cNvCxnSpPr>
              <a:cxnSpLocks noChangeShapeType="1"/>
              <a:stCxn id="105" idx="5"/>
              <a:endCxn id="107" idx="1"/>
            </p:cNvCxnSpPr>
            <p:nvPr/>
          </p:nvCxnSpPr>
          <p:spPr bwMode="auto">
            <a:xfrm rot="16200000" flipH="1">
              <a:off x="5949950" y="3406775"/>
              <a:ext cx="468313" cy="315913"/>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cxnSp>
          <p:nvCxnSpPr>
            <p:cNvPr id="3115" name="Straight Connector 113"/>
            <p:cNvCxnSpPr>
              <a:cxnSpLocks noChangeShapeType="1"/>
              <a:stCxn id="106" idx="6"/>
              <a:endCxn id="107" idx="2"/>
            </p:cNvCxnSpPr>
            <p:nvPr/>
          </p:nvCxnSpPr>
          <p:spPr bwMode="auto">
            <a:xfrm flipV="1">
              <a:off x="5441950" y="3957638"/>
              <a:ext cx="831850" cy="14287"/>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sp>
          <p:nvSpPr>
            <p:cNvPr id="150" name="TextBox 149"/>
            <p:cNvSpPr txBox="1"/>
            <p:nvPr/>
          </p:nvSpPr>
          <p:spPr>
            <a:xfrm>
              <a:off x="6103938" y="3309938"/>
              <a:ext cx="327025" cy="369887"/>
            </a:xfrm>
            <a:prstGeom prst="rect">
              <a:avLst/>
            </a:prstGeom>
            <a:noFill/>
          </p:spPr>
          <p:txBody>
            <a:bodyPr wrap="none">
              <a:spAutoFit/>
            </a:bodyPr>
            <a:lstStyle/>
            <a:p>
              <a:pPr>
                <a:defRPr/>
              </a:pPr>
              <a:r>
                <a:rPr lang="en-US" dirty="0"/>
                <a:t>9</a:t>
              </a:r>
            </a:p>
          </p:txBody>
        </p:sp>
        <p:sp>
          <p:nvSpPr>
            <p:cNvPr id="151" name="TextBox 150"/>
            <p:cNvSpPr txBox="1"/>
            <p:nvPr/>
          </p:nvSpPr>
          <p:spPr>
            <a:xfrm>
              <a:off x="5524500" y="3632200"/>
              <a:ext cx="327025" cy="368300"/>
            </a:xfrm>
            <a:prstGeom prst="rect">
              <a:avLst/>
            </a:prstGeom>
            <a:noFill/>
          </p:spPr>
          <p:txBody>
            <a:bodyPr>
              <a:spAutoFit/>
            </a:bodyPr>
            <a:lstStyle/>
            <a:p>
              <a:pPr>
                <a:defRPr/>
              </a:pPr>
              <a:r>
                <a:rPr lang="en-US" dirty="0"/>
                <a:t>1</a:t>
              </a:r>
            </a:p>
          </p:txBody>
        </p:sp>
        <p:sp>
          <p:nvSpPr>
            <p:cNvPr id="152" name="TextBox 151"/>
            <p:cNvSpPr txBox="1"/>
            <p:nvPr/>
          </p:nvSpPr>
          <p:spPr>
            <a:xfrm>
              <a:off x="5241925" y="4275138"/>
              <a:ext cx="325438" cy="369887"/>
            </a:xfrm>
            <a:prstGeom prst="rect">
              <a:avLst/>
            </a:prstGeom>
            <a:noFill/>
          </p:spPr>
          <p:txBody>
            <a:bodyPr>
              <a:spAutoFit/>
            </a:bodyPr>
            <a:lstStyle/>
            <a:p>
              <a:pPr>
                <a:defRPr/>
              </a:pPr>
              <a:r>
                <a:rPr lang="en-US" dirty="0"/>
                <a:t>7</a:t>
              </a:r>
            </a:p>
          </p:txBody>
        </p:sp>
      </p:grpSp>
      <p:grpSp>
        <p:nvGrpSpPr>
          <p:cNvPr id="4" name="Group 53"/>
          <p:cNvGrpSpPr>
            <a:grpSpLocks/>
          </p:cNvGrpSpPr>
          <p:nvPr/>
        </p:nvGrpSpPr>
        <p:grpSpPr bwMode="auto">
          <a:xfrm>
            <a:off x="8764589" y="3083804"/>
            <a:ext cx="1758950" cy="1970088"/>
            <a:chOff x="7026275" y="2946400"/>
            <a:chExt cx="1758950" cy="1970088"/>
          </a:xfrm>
        </p:grpSpPr>
        <p:sp>
          <p:nvSpPr>
            <p:cNvPr id="115" name="Oval 114"/>
            <p:cNvSpPr/>
            <p:nvPr/>
          </p:nvSpPr>
          <p:spPr bwMode="auto">
            <a:xfrm>
              <a:off x="7677150" y="2946400"/>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116" name="Oval 115"/>
            <p:cNvSpPr/>
            <p:nvPr/>
          </p:nvSpPr>
          <p:spPr bwMode="auto">
            <a:xfrm>
              <a:off x="7026275" y="3748088"/>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117" name="Oval 116"/>
            <p:cNvSpPr/>
            <p:nvPr/>
          </p:nvSpPr>
          <p:spPr bwMode="auto">
            <a:xfrm>
              <a:off x="8321675" y="3732213"/>
              <a:ext cx="463550"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118" name="Oval 117"/>
            <p:cNvSpPr/>
            <p:nvPr/>
          </p:nvSpPr>
          <p:spPr bwMode="auto">
            <a:xfrm>
              <a:off x="7702550" y="4467225"/>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cxnSp>
          <p:nvCxnSpPr>
            <p:cNvPr id="3103" name="Straight Connector 118"/>
            <p:cNvCxnSpPr>
              <a:cxnSpLocks noChangeShapeType="1"/>
              <a:stCxn id="116" idx="5"/>
              <a:endCxn id="118" idx="1"/>
            </p:cNvCxnSpPr>
            <p:nvPr/>
          </p:nvCxnSpPr>
          <p:spPr bwMode="auto">
            <a:xfrm rot="16200000" flipH="1">
              <a:off x="7395369" y="4156869"/>
              <a:ext cx="401638" cy="349250"/>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cxnSp>
          <p:nvCxnSpPr>
            <p:cNvPr id="3104" name="Straight Connector 120"/>
            <p:cNvCxnSpPr>
              <a:cxnSpLocks noChangeShapeType="1"/>
              <a:stCxn id="115" idx="5"/>
              <a:endCxn id="117" idx="1"/>
            </p:cNvCxnSpPr>
            <p:nvPr/>
          </p:nvCxnSpPr>
          <p:spPr bwMode="auto">
            <a:xfrm rot="16200000" flipH="1">
              <a:off x="7997031" y="3405982"/>
              <a:ext cx="468313" cy="317500"/>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cxnSp>
          <p:nvCxnSpPr>
            <p:cNvPr id="3105" name="Straight Connector 121"/>
            <p:cNvCxnSpPr>
              <a:cxnSpLocks noChangeShapeType="1"/>
              <a:stCxn id="118" idx="7"/>
              <a:endCxn id="117" idx="3"/>
            </p:cNvCxnSpPr>
            <p:nvPr/>
          </p:nvCxnSpPr>
          <p:spPr bwMode="auto">
            <a:xfrm rot="5400000" flipH="1" flipV="1">
              <a:off x="8036719" y="4179094"/>
              <a:ext cx="415925" cy="290513"/>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sp>
          <p:nvSpPr>
            <p:cNvPr id="153" name="TextBox 152"/>
            <p:cNvSpPr txBox="1"/>
            <p:nvPr/>
          </p:nvSpPr>
          <p:spPr>
            <a:xfrm>
              <a:off x="7289800" y="4275138"/>
              <a:ext cx="325438" cy="369887"/>
            </a:xfrm>
            <a:prstGeom prst="rect">
              <a:avLst/>
            </a:prstGeom>
            <a:noFill/>
          </p:spPr>
          <p:txBody>
            <a:bodyPr>
              <a:spAutoFit/>
            </a:bodyPr>
            <a:lstStyle/>
            <a:p>
              <a:pPr>
                <a:defRPr/>
              </a:pPr>
              <a:r>
                <a:rPr lang="en-US" dirty="0"/>
                <a:t>7</a:t>
              </a:r>
            </a:p>
          </p:txBody>
        </p:sp>
        <p:sp>
          <p:nvSpPr>
            <p:cNvPr id="154" name="TextBox 153"/>
            <p:cNvSpPr txBox="1"/>
            <p:nvPr/>
          </p:nvSpPr>
          <p:spPr>
            <a:xfrm>
              <a:off x="8229600" y="4249738"/>
              <a:ext cx="325438" cy="369887"/>
            </a:xfrm>
            <a:prstGeom prst="rect">
              <a:avLst/>
            </a:prstGeom>
            <a:noFill/>
          </p:spPr>
          <p:txBody>
            <a:bodyPr>
              <a:spAutoFit/>
            </a:bodyPr>
            <a:lstStyle/>
            <a:p>
              <a:pPr>
                <a:defRPr/>
              </a:pPr>
              <a:r>
                <a:rPr lang="en-US" dirty="0"/>
                <a:t>4</a:t>
              </a:r>
            </a:p>
          </p:txBody>
        </p:sp>
        <p:sp>
          <p:nvSpPr>
            <p:cNvPr id="155" name="TextBox 154"/>
            <p:cNvSpPr txBox="1"/>
            <p:nvPr/>
          </p:nvSpPr>
          <p:spPr>
            <a:xfrm>
              <a:off x="8178800" y="3271838"/>
              <a:ext cx="325438" cy="368300"/>
            </a:xfrm>
            <a:prstGeom prst="rect">
              <a:avLst/>
            </a:prstGeom>
            <a:noFill/>
          </p:spPr>
          <p:txBody>
            <a:bodyPr wrap="none">
              <a:spAutoFit/>
            </a:bodyPr>
            <a:lstStyle/>
            <a:p>
              <a:pPr>
                <a:defRPr/>
              </a:pPr>
              <a:r>
                <a:rPr lang="en-US" dirty="0"/>
                <a:t>9</a:t>
              </a:r>
            </a:p>
          </p:txBody>
        </p:sp>
      </p:grpSp>
    </p:spTree>
    <p:extLst>
      <p:ext uri="{BB962C8B-B14F-4D97-AF65-F5344CB8AC3E}">
        <p14:creationId xmlns:p14="http://schemas.microsoft.com/office/powerpoint/2010/main" val="1872560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800226" y="141288"/>
            <a:ext cx="8723313" cy="698500"/>
          </a:xfrm>
        </p:spPr>
        <p:txBody>
          <a:bodyPr/>
          <a:lstStyle/>
          <a:p>
            <a:r>
              <a:rPr lang="en-US" altLang="en-US" sz="3600" dirty="0" err="1" smtClean="0"/>
              <a:t>Kruskal’s</a:t>
            </a:r>
            <a:r>
              <a:rPr lang="en-US" altLang="en-US" sz="3600" dirty="0" smtClean="0"/>
              <a:t> </a:t>
            </a:r>
            <a:r>
              <a:rPr lang="en-US" altLang="en-US" sz="3600" dirty="0" err="1" smtClean="0"/>
              <a:t>Algo</a:t>
            </a:r>
            <a:r>
              <a:rPr lang="en-US" altLang="en-US" sz="3600" dirty="0" smtClean="0"/>
              <a:t>: Implementation</a:t>
            </a:r>
          </a:p>
        </p:txBody>
      </p:sp>
      <p:sp>
        <p:nvSpPr>
          <p:cNvPr id="21508" name="Rectangle 3"/>
          <p:cNvSpPr>
            <a:spLocks noGrp="1" noChangeArrowheads="1"/>
          </p:cNvSpPr>
          <p:nvPr>
            <p:ph type="body" idx="1"/>
          </p:nvPr>
        </p:nvSpPr>
        <p:spPr>
          <a:xfrm>
            <a:off x="353683" y="946151"/>
            <a:ext cx="11386868" cy="5680075"/>
          </a:xfrm>
          <a:noFill/>
        </p:spPr>
        <p:txBody>
          <a:bodyPr/>
          <a:lstStyle/>
          <a:p>
            <a:pPr marL="533400" indent="-533400"/>
            <a:r>
              <a:rPr lang="en-US" altLang="en-US" dirty="0" smtClean="0"/>
              <a:t>In </a:t>
            </a:r>
            <a:r>
              <a:rPr lang="en-US" altLang="en-US" dirty="0" err="1" smtClean="0"/>
              <a:t>Kruskal’s</a:t>
            </a:r>
            <a:r>
              <a:rPr lang="en-US" altLang="en-US" dirty="0" smtClean="0"/>
              <a:t> Algorithm, the vertices of the graph will be the elements to be stored in the sets</a:t>
            </a:r>
          </a:p>
          <a:p>
            <a:pPr marL="533400" indent="-533400"/>
            <a:endParaRPr lang="en-US" altLang="en-US" dirty="0" smtClean="0"/>
          </a:p>
          <a:p>
            <a:pPr marL="533400" indent="-533400"/>
            <a:r>
              <a:rPr lang="en-US" altLang="en-US" dirty="0" smtClean="0"/>
              <a:t>The sets will be vertices in each tree of A</a:t>
            </a:r>
          </a:p>
          <a:p>
            <a:pPr marL="533400" indent="-533400"/>
            <a:endParaRPr lang="en-US" altLang="en-US" dirty="0" smtClean="0"/>
          </a:p>
          <a:p>
            <a:pPr marL="533400" indent="-533400"/>
            <a:r>
              <a:rPr lang="en-US" altLang="en-US" dirty="0" smtClean="0"/>
              <a:t>The set A can be stored as a simple list of edges</a:t>
            </a:r>
          </a:p>
        </p:txBody>
      </p:sp>
    </p:spTree>
    <p:extLst>
      <p:ext uri="{BB962C8B-B14F-4D97-AF65-F5344CB8AC3E}">
        <p14:creationId xmlns:p14="http://schemas.microsoft.com/office/powerpoint/2010/main" val="16031750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800226" y="141288"/>
            <a:ext cx="8723313" cy="698500"/>
          </a:xfrm>
        </p:spPr>
        <p:txBody>
          <a:bodyPr/>
          <a:lstStyle/>
          <a:p>
            <a:r>
              <a:rPr lang="en-US" altLang="en-US" sz="3600" dirty="0" err="1" smtClean="0"/>
              <a:t>Kruskal’s</a:t>
            </a:r>
            <a:r>
              <a:rPr lang="en-US" altLang="en-US" sz="3600" dirty="0" smtClean="0"/>
              <a:t> </a:t>
            </a:r>
            <a:r>
              <a:rPr lang="en-US" altLang="en-US" sz="3600" dirty="0" err="1" smtClean="0"/>
              <a:t>Algo</a:t>
            </a:r>
            <a:r>
              <a:rPr lang="en-US" altLang="en-US" sz="3600" dirty="0" smtClean="0"/>
              <a:t>: Final Version</a:t>
            </a:r>
          </a:p>
        </p:txBody>
      </p:sp>
      <p:sp>
        <p:nvSpPr>
          <p:cNvPr id="425987" name="Rectangle 3"/>
          <p:cNvSpPr>
            <a:spLocks noGrp="1" noChangeArrowheads="1"/>
          </p:cNvSpPr>
          <p:nvPr>
            <p:ph type="body" idx="1"/>
          </p:nvPr>
        </p:nvSpPr>
        <p:spPr>
          <a:xfrm>
            <a:off x="1881189" y="1190627"/>
            <a:ext cx="8555037" cy="5123910"/>
          </a:xfrm>
          <a:solidFill>
            <a:schemeClr val="bg2">
              <a:lumMod val="20000"/>
              <a:lumOff val="80000"/>
            </a:schemeClr>
          </a:solidFill>
          <a:ln>
            <a:solidFill>
              <a:schemeClr val="tx1"/>
            </a:solidFill>
          </a:ln>
        </p:spPr>
        <p:txBody>
          <a:bodyPr/>
          <a:lstStyle/>
          <a:p>
            <a:pPr marL="533400" indent="-533400">
              <a:lnSpc>
                <a:spcPct val="90000"/>
              </a:lnSpc>
              <a:buNone/>
              <a:defRPr/>
            </a:pPr>
            <a:r>
              <a:rPr lang="en-US" sz="2000" dirty="0" err="1">
                <a:solidFill>
                  <a:schemeClr val="accent2"/>
                </a:solidFill>
              </a:rPr>
              <a:t>Kruskal</a:t>
            </a:r>
            <a:r>
              <a:rPr lang="en-US" sz="2000" dirty="0">
                <a:solidFill>
                  <a:schemeClr val="accent2"/>
                </a:solidFill>
              </a:rPr>
              <a:t>(G = (V, E)){</a:t>
            </a:r>
          </a:p>
          <a:p>
            <a:pPr marL="533400" indent="-533400">
              <a:lnSpc>
                <a:spcPct val="90000"/>
              </a:lnSpc>
              <a:buNone/>
              <a:defRPr/>
            </a:pPr>
            <a:r>
              <a:rPr lang="en-US" sz="2000" dirty="0"/>
              <a:t>	A = {};                             // Initially A is empty</a:t>
            </a:r>
          </a:p>
          <a:p>
            <a:pPr marL="533400" indent="-533400">
              <a:lnSpc>
                <a:spcPct val="90000"/>
              </a:lnSpc>
              <a:buNone/>
              <a:defRPr/>
            </a:pPr>
            <a:r>
              <a:rPr lang="en-US" sz="2000" dirty="0"/>
              <a:t>	for each (u in V) </a:t>
            </a:r>
          </a:p>
          <a:p>
            <a:pPr marL="533400" indent="-533400">
              <a:lnSpc>
                <a:spcPct val="90000"/>
              </a:lnSpc>
              <a:buNone/>
              <a:defRPr/>
            </a:pPr>
            <a:r>
              <a:rPr lang="en-US" sz="2000" dirty="0"/>
              <a:t>		</a:t>
            </a:r>
            <a:r>
              <a:rPr lang="en-US" sz="2000" dirty="0" err="1"/>
              <a:t>CreateSet</a:t>
            </a:r>
            <a:r>
              <a:rPr lang="en-US" sz="2000" dirty="0"/>
              <a:t>(u);           // Create a set for each vertex</a:t>
            </a:r>
          </a:p>
          <a:p>
            <a:pPr marL="533400" indent="-533400">
              <a:lnSpc>
                <a:spcPct val="90000"/>
              </a:lnSpc>
              <a:buNone/>
              <a:defRPr/>
            </a:pPr>
            <a:r>
              <a:rPr lang="en-US" sz="2000" dirty="0"/>
              <a:t>	Sort E in increasing order by weight w; // O(</a:t>
            </a:r>
            <a:r>
              <a:rPr lang="en-US" sz="2000" dirty="0" err="1"/>
              <a:t>eloge</a:t>
            </a:r>
            <a:r>
              <a:rPr lang="en-US" sz="2000" dirty="0"/>
              <a:t>):</a:t>
            </a:r>
          </a:p>
          <a:p>
            <a:pPr marL="533400" indent="-533400">
              <a:lnSpc>
                <a:spcPct val="90000"/>
              </a:lnSpc>
              <a:buNone/>
              <a:defRPr/>
            </a:pPr>
            <a:r>
              <a:rPr lang="en-US" sz="2000" dirty="0"/>
              <a:t>                                                                     // e &lt;= n^2</a:t>
            </a:r>
            <a:r>
              <a:rPr lang="en-US" sz="2000" dirty="0">
                <a:sym typeface="Wingdings" pitchFamily="2" charset="2"/>
              </a:rPr>
              <a:t> loge &lt; 2logn</a:t>
            </a:r>
            <a:endParaRPr lang="en-US" sz="2000" dirty="0"/>
          </a:p>
          <a:p>
            <a:pPr marL="533400" indent="-533400">
              <a:lnSpc>
                <a:spcPct val="90000"/>
              </a:lnSpc>
              <a:buNone/>
              <a:defRPr/>
            </a:pPr>
            <a:r>
              <a:rPr lang="en-US" sz="2000" dirty="0"/>
              <a:t>	for each ((u, v) from the sorted list){ // O(</a:t>
            </a:r>
            <a:r>
              <a:rPr lang="en-US" sz="2000" dirty="0" err="1"/>
              <a:t>elogn</a:t>
            </a:r>
            <a:r>
              <a:rPr lang="en-US" sz="2000" dirty="0"/>
              <a:t>)</a:t>
            </a:r>
          </a:p>
          <a:p>
            <a:pPr marL="533400" indent="-533400">
              <a:lnSpc>
                <a:spcPct val="90000"/>
              </a:lnSpc>
              <a:buNone/>
              <a:defRPr/>
            </a:pPr>
            <a:r>
              <a:rPr lang="en-US" sz="2000" dirty="0"/>
              <a:t>		if (Find(u) != Find(v)) {               // if u and v are in </a:t>
            </a:r>
          </a:p>
          <a:p>
            <a:pPr marL="533400" indent="-533400">
              <a:lnSpc>
                <a:spcPct val="90000"/>
              </a:lnSpc>
              <a:buNone/>
              <a:defRPr/>
            </a:pPr>
            <a:r>
              <a:rPr lang="en-US" sz="2000" dirty="0"/>
              <a:t>			Add (u, v) to A;              // different trees</a:t>
            </a:r>
          </a:p>
          <a:p>
            <a:pPr marL="533400" indent="-533400">
              <a:lnSpc>
                <a:spcPct val="90000"/>
              </a:lnSpc>
              <a:buNone/>
              <a:defRPr/>
            </a:pPr>
            <a:r>
              <a:rPr lang="en-US" sz="2000" dirty="0"/>
              <a:t>			Union(u, v);</a:t>
            </a:r>
          </a:p>
          <a:p>
            <a:pPr marL="533400" indent="-533400">
              <a:lnSpc>
                <a:spcPct val="90000"/>
              </a:lnSpc>
              <a:buNone/>
              <a:defRPr/>
            </a:pPr>
            <a:r>
              <a:rPr lang="en-US" sz="2000" dirty="0"/>
              <a:t>		} //end-if</a:t>
            </a:r>
          </a:p>
          <a:p>
            <a:pPr marL="533400" indent="-533400">
              <a:lnSpc>
                <a:spcPct val="90000"/>
              </a:lnSpc>
              <a:buNone/>
              <a:defRPr/>
            </a:pPr>
            <a:r>
              <a:rPr lang="en-US" sz="2000" dirty="0"/>
              <a:t>	} //end-for</a:t>
            </a:r>
          </a:p>
          <a:p>
            <a:pPr marL="533400" indent="-533400">
              <a:lnSpc>
                <a:spcPct val="90000"/>
              </a:lnSpc>
              <a:buNone/>
              <a:defRPr/>
            </a:pPr>
            <a:r>
              <a:rPr lang="en-US" sz="2000" dirty="0"/>
              <a:t>	</a:t>
            </a:r>
          </a:p>
          <a:p>
            <a:pPr marL="533400" indent="-533400">
              <a:lnSpc>
                <a:spcPct val="90000"/>
              </a:lnSpc>
              <a:buNone/>
              <a:defRPr/>
            </a:pPr>
            <a:r>
              <a:rPr lang="en-US" sz="2000" dirty="0"/>
              <a:t>	return A;</a:t>
            </a:r>
          </a:p>
          <a:p>
            <a:pPr marL="533400" indent="-533400">
              <a:lnSpc>
                <a:spcPct val="90000"/>
              </a:lnSpc>
              <a:buNone/>
              <a:defRPr/>
            </a:pPr>
            <a:r>
              <a:rPr lang="en-US" sz="2000" dirty="0">
                <a:solidFill>
                  <a:schemeClr val="accent2"/>
                </a:solidFill>
              </a:rPr>
              <a:t>} //end-</a:t>
            </a:r>
            <a:r>
              <a:rPr lang="en-US" sz="2000" dirty="0" err="1">
                <a:solidFill>
                  <a:schemeClr val="accent2"/>
                </a:solidFill>
              </a:rPr>
              <a:t>Kruskal</a:t>
            </a:r>
            <a:endParaRPr lang="en-US" sz="2000" dirty="0">
              <a:solidFill>
                <a:schemeClr val="accent2"/>
              </a:solidFill>
            </a:endParaRPr>
          </a:p>
        </p:txBody>
      </p:sp>
    </p:spTree>
    <p:extLst>
      <p:ext uri="{BB962C8B-B14F-4D97-AF65-F5344CB8AC3E}">
        <p14:creationId xmlns:p14="http://schemas.microsoft.com/office/powerpoint/2010/main" val="13543644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Line 136"/>
          <p:cNvSpPr>
            <a:spLocks noChangeShapeType="1"/>
          </p:cNvSpPr>
          <p:nvPr/>
        </p:nvSpPr>
        <p:spPr bwMode="auto">
          <a:xfrm flipH="1" flipV="1">
            <a:off x="4922839" y="1443039"/>
            <a:ext cx="46037" cy="1030287"/>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5" name="Line 136"/>
          <p:cNvSpPr>
            <a:spLocks noChangeShapeType="1"/>
          </p:cNvSpPr>
          <p:nvPr/>
        </p:nvSpPr>
        <p:spPr bwMode="auto">
          <a:xfrm flipH="1" flipV="1">
            <a:off x="7924800" y="1365250"/>
            <a:ext cx="46038" cy="965200"/>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4" name="Line 136"/>
          <p:cNvSpPr>
            <a:spLocks noChangeShapeType="1"/>
          </p:cNvSpPr>
          <p:nvPr/>
        </p:nvSpPr>
        <p:spPr bwMode="auto">
          <a:xfrm flipV="1">
            <a:off x="8097839" y="1982789"/>
            <a:ext cx="560387" cy="4286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3" name="Line 136"/>
          <p:cNvSpPr>
            <a:spLocks noChangeShapeType="1"/>
          </p:cNvSpPr>
          <p:nvPr/>
        </p:nvSpPr>
        <p:spPr bwMode="auto">
          <a:xfrm flipV="1">
            <a:off x="5057776" y="1255714"/>
            <a:ext cx="1077913" cy="222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2" name="Line 173"/>
          <p:cNvSpPr>
            <a:spLocks noChangeShapeType="1"/>
          </p:cNvSpPr>
          <p:nvPr/>
        </p:nvSpPr>
        <p:spPr bwMode="auto">
          <a:xfrm flipV="1">
            <a:off x="5116513" y="2085975"/>
            <a:ext cx="450850" cy="438150"/>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101" name="Line 173"/>
          <p:cNvSpPr>
            <a:spLocks noChangeShapeType="1"/>
          </p:cNvSpPr>
          <p:nvPr/>
        </p:nvSpPr>
        <p:spPr bwMode="auto">
          <a:xfrm flipH="1" flipV="1">
            <a:off x="5876925" y="2073276"/>
            <a:ext cx="438150" cy="373063"/>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73" name="Line 181"/>
          <p:cNvSpPr>
            <a:spLocks noChangeShapeType="1"/>
          </p:cNvSpPr>
          <p:nvPr/>
        </p:nvSpPr>
        <p:spPr bwMode="auto">
          <a:xfrm>
            <a:off x="8020051" y="1296989"/>
            <a:ext cx="595313" cy="4984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72" name="Line 180"/>
          <p:cNvSpPr>
            <a:spLocks noChangeShapeType="1"/>
          </p:cNvSpPr>
          <p:nvPr/>
        </p:nvSpPr>
        <p:spPr bwMode="auto">
          <a:xfrm>
            <a:off x="6496051" y="1208089"/>
            <a:ext cx="1230313" cy="158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70" name="Line 178"/>
          <p:cNvSpPr>
            <a:spLocks noChangeShapeType="1"/>
          </p:cNvSpPr>
          <p:nvPr/>
        </p:nvSpPr>
        <p:spPr bwMode="auto">
          <a:xfrm>
            <a:off x="4324351" y="2109789"/>
            <a:ext cx="531813" cy="4476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68" name="Line 176"/>
          <p:cNvSpPr>
            <a:spLocks noChangeShapeType="1"/>
          </p:cNvSpPr>
          <p:nvPr/>
        </p:nvSpPr>
        <p:spPr bwMode="auto">
          <a:xfrm>
            <a:off x="6483351" y="1347789"/>
            <a:ext cx="1344613" cy="109537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67" name="Line 175"/>
          <p:cNvSpPr>
            <a:spLocks noChangeShapeType="1"/>
          </p:cNvSpPr>
          <p:nvPr/>
        </p:nvSpPr>
        <p:spPr bwMode="auto">
          <a:xfrm flipV="1">
            <a:off x="4324351" y="1389064"/>
            <a:ext cx="468313" cy="4540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66" name="Line 174"/>
          <p:cNvSpPr>
            <a:spLocks noChangeShapeType="1"/>
          </p:cNvSpPr>
          <p:nvPr/>
        </p:nvSpPr>
        <p:spPr bwMode="auto">
          <a:xfrm flipV="1">
            <a:off x="6610351" y="2570164"/>
            <a:ext cx="1192213" cy="95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65" name="Line 173"/>
          <p:cNvSpPr>
            <a:spLocks noChangeShapeType="1"/>
          </p:cNvSpPr>
          <p:nvPr/>
        </p:nvSpPr>
        <p:spPr bwMode="auto">
          <a:xfrm flipV="1">
            <a:off x="5822951" y="1350964"/>
            <a:ext cx="404813" cy="4794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23568" name="Rectangle 11"/>
          <p:cNvSpPr>
            <a:spLocks noGrp="1" noChangeArrowheads="1"/>
          </p:cNvSpPr>
          <p:nvPr>
            <p:ph type="title"/>
          </p:nvPr>
        </p:nvSpPr>
        <p:spPr>
          <a:xfrm>
            <a:off x="1800226" y="141288"/>
            <a:ext cx="8723313" cy="698500"/>
          </a:xfrm>
        </p:spPr>
        <p:txBody>
          <a:bodyPr/>
          <a:lstStyle/>
          <a:p>
            <a:r>
              <a:rPr lang="en-US" altLang="en-US" sz="3600" dirty="0" err="1" smtClean="0"/>
              <a:t>Kruskal’s</a:t>
            </a:r>
            <a:r>
              <a:rPr lang="en-US" altLang="en-US" sz="3600" dirty="0" smtClean="0"/>
              <a:t> Algorithm: Example</a:t>
            </a:r>
          </a:p>
        </p:txBody>
      </p:sp>
      <p:sp>
        <p:nvSpPr>
          <p:cNvPr id="417928" name="Line 136"/>
          <p:cNvSpPr>
            <a:spLocks noChangeShapeType="1"/>
          </p:cNvSpPr>
          <p:nvPr/>
        </p:nvSpPr>
        <p:spPr bwMode="auto">
          <a:xfrm flipV="1">
            <a:off x="5187951" y="2582864"/>
            <a:ext cx="1077913" cy="22225"/>
          </a:xfrm>
          <a:prstGeom prst="line">
            <a:avLst/>
          </a:prstGeom>
          <a:noFill/>
          <a:ln w="190500">
            <a:solidFill>
              <a:schemeClr val="bg2">
                <a:lumMod val="60000"/>
                <a:lumOff val="40000"/>
              </a:schemeClr>
            </a:solidFill>
            <a:round/>
            <a:headEnd/>
            <a:tailEnd/>
          </a:ln>
          <a:effectLst/>
        </p:spPr>
        <p:txBody>
          <a:bodyPr/>
          <a:lstStyle/>
          <a:p>
            <a:pPr>
              <a:defRPr/>
            </a:pPr>
            <a:endParaRPr lang="en-US"/>
          </a:p>
        </p:txBody>
      </p:sp>
      <p:sp>
        <p:nvSpPr>
          <p:cNvPr id="417929" name="Oval 137"/>
          <p:cNvSpPr>
            <a:spLocks noChangeArrowheads="1"/>
          </p:cNvSpPr>
          <p:nvPr/>
        </p:nvSpPr>
        <p:spPr bwMode="auto">
          <a:xfrm>
            <a:off x="4051300" y="1809750"/>
            <a:ext cx="350838"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a</a:t>
            </a:r>
          </a:p>
        </p:txBody>
      </p:sp>
      <p:sp>
        <p:nvSpPr>
          <p:cNvPr id="417930" name="Oval 138"/>
          <p:cNvSpPr>
            <a:spLocks noChangeArrowheads="1"/>
          </p:cNvSpPr>
          <p:nvPr/>
        </p:nvSpPr>
        <p:spPr bwMode="auto">
          <a:xfrm>
            <a:off x="4719639" y="1117600"/>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b</a:t>
            </a:r>
          </a:p>
        </p:txBody>
      </p:sp>
      <p:sp>
        <p:nvSpPr>
          <p:cNvPr id="417931" name="Oval 139"/>
          <p:cNvSpPr>
            <a:spLocks noChangeArrowheads="1"/>
          </p:cNvSpPr>
          <p:nvPr/>
        </p:nvSpPr>
        <p:spPr bwMode="auto">
          <a:xfrm>
            <a:off x="6161089" y="1082675"/>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c</a:t>
            </a:r>
          </a:p>
        </p:txBody>
      </p:sp>
      <p:sp>
        <p:nvSpPr>
          <p:cNvPr id="417932" name="Oval 140"/>
          <p:cNvSpPr>
            <a:spLocks noChangeArrowheads="1"/>
          </p:cNvSpPr>
          <p:nvPr/>
        </p:nvSpPr>
        <p:spPr bwMode="auto">
          <a:xfrm>
            <a:off x="4813300" y="2489200"/>
            <a:ext cx="350838"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sp>
        <p:nvSpPr>
          <p:cNvPr id="417933" name="Oval 141"/>
          <p:cNvSpPr>
            <a:spLocks noChangeArrowheads="1"/>
          </p:cNvSpPr>
          <p:nvPr/>
        </p:nvSpPr>
        <p:spPr bwMode="auto">
          <a:xfrm>
            <a:off x="6265864" y="2419350"/>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417934" name="Oval 142"/>
          <p:cNvSpPr>
            <a:spLocks noChangeArrowheads="1"/>
          </p:cNvSpPr>
          <p:nvPr/>
        </p:nvSpPr>
        <p:spPr bwMode="auto">
          <a:xfrm>
            <a:off x="7802564" y="2373313"/>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f</a:t>
            </a:r>
          </a:p>
        </p:txBody>
      </p:sp>
      <p:sp>
        <p:nvSpPr>
          <p:cNvPr id="417935" name="Oval 143"/>
          <p:cNvSpPr>
            <a:spLocks noChangeArrowheads="1"/>
          </p:cNvSpPr>
          <p:nvPr/>
        </p:nvSpPr>
        <p:spPr bwMode="auto">
          <a:xfrm>
            <a:off x="7697789" y="1082675"/>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d</a:t>
            </a:r>
          </a:p>
        </p:txBody>
      </p:sp>
      <p:sp>
        <p:nvSpPr>
          <p:cNvPr id="417936" name="Oval 144"/>
          <p:cNvSpPr>
            <a:spLocks noChangeArrowheads="1"/>
          </p:cNvSpPr>
          <p:nvPr/>
        </p:nvSpPr>
        <p:spPr bwMode="auto">
          <a:xfrm>
            <a:off x="8577264" y="1763713"/>
            <a:ext cx="350837"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e</a:t>
            </a:r>
          </a:p>
        </p:txBody>
      </p:sp>
      <p:sp>
        <p:nvSpPr>
          <p:cNvPr id="417937" name="Oval 145"/>
          <p:cNvSpPr>
            <a:spLocks noChangeArrowheads="1"/>
          </p:cNvSpPr>
          <p:nvPr/>
        </p:nvSpPr>
        <p:spPr bwMode="auto">
          <a:xfrm>
            <a:off x="5540375" y="1798638"/>
            <a:ext cx="350838" cy="3175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i</a:t>
            </a:r>
          </a:p>
        </p:txBody>
      </p:sp>
      <p:sp>
        <p:nvSpPr>
          <p:cNvPr id="23579" name="Line 146"/>
          <p:cNvSpPr>
            <a:spLocks noChangeShapeType="1"/>
          </p:cNvSpPr>
          <p:nvPr/>
        </p:nvSpPr>
        <p:spPr bwMode="auto">
          <a:xfrm>
            <a:off x="4321175" y="2103438"/>
            <a:ext cx="5270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147"/>
          <p:cNvSpPr>
            <a:spLocks noChangeShapeType="1"/>
          </p:cNvSpPr>
          <p:nvPr/>
        </p:nvSpPr>
        <p:spPr bwMode="auto">
          <a:xfrm flipV="1">
            <a:off x="4373564" y="1381125"/>
            <a:ext cx="409575"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148"/>
          <p:cNvSpPr>
            <a:spLocks noChangeShapeType="1"/>
          </p:cNvSpPr>
          <p:nvPr/>
        </p:nvSpPr>
        <p:spPr bwMode="auto">
          <a:xfrm flipH="1" flipV="1">
            <a:off x="4918076" y="1435100"/>
            <a:ext cx="47625" cy="10429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149"/>
          <p:cNvSpPr>
            <a:spLocks noChangeShapeType="1"/>
          </p:cNvSpPr>
          <p:nvPr/>
        </p:nvSpPr>
        <p:spPr bwMode="auto">
          <a:xfrm flipH="1">
            <a:off x="5081589" y="1235076"/>
            <a:ext cx="1044575" cy="36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150"/>
          <p:cNvSpPr>
            <a:spLocks noChangeShapeType="1"/>
          </p:cNvSpPr>
          <p:nvPr/>
        </p:nvSpPr>
        <p:spPr bwMode="auto">
          <a:xfrm flipH="1" flipV="1">
            <a:off x="6523038" y="1225550"/>
            <a:ext cx="1160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151"/>
          <p:cNvSpPr>
            <a:spLocks noChangeShapeType="1"/>
          </p:cNvSpPr>
          <p:nvPr/>
        </p:nvSpPr>
        <p:spPr bwMode="auto">
          <a:xfrm flipH="1" flipV="1">
            <a:off x="8037513" y="1306514"/>
            <a:ext cx="622300" cy="503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152"/>
          <p:cNvSpPr>
            <a:spLocks noChangeShapeType="1"/>
          </p:cNvSpPr>
          <p:nvPr/>
        </p:nvSpPr>
        <p:spPr bwMode="auto">
          <a:xfrm flipH="1">
            <a:off x="5129213" y="2595563"/>
            <a:ext cx="11493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153"/>
          <p:cNvSpPr>
            <a:spLocks noChangeShapeType="1"/>
          </p:cNvSpPr>
          <p:nvPr/>
        </p:nvSpPr>
        <p:spPr bwMode="auto">
          <a:xfrm flipH="1">
            <a:off x="6618288" y="2559050"/>
            <a:ext cx="1160462"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154"/>
          <p:cNvSpPr>
            <a:spLocks noChangeShapeType="1"/>
          </p:cNvSpPr>
          <p:nvPr/>
        </p:nvSpPr>
        <p:spPr bwMode="auto">
          <a:xfrm flipV="1">
            <a:off x="8121650" y="2020888"/>
            <a:ext cx="514350"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8" name="Line 155"/>
          <p:cNvSpPr>
            <a:spLocks noChangeShapeType="1"/>
          </p:cNvSpPr>
          <p:nvPr/>
        </p:nvSpPr>
        <p:spPr bwMode="auto">
          <a:xfrm flipH="1" flipV="1">
            <a:off x="7907339" y="1377950"/>
            <a:ext cx="47625" cy="971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156"/>
          <p:cNvSpPr>
            <a:spLocks noChangeShapeType="1"/>
          </p:cNvSpPr>
          <p:nvPr/>
        </p:nvSpPr>
        <p:spPr bwMode="auto">
          <a:xfrm flipV="1">
            <a:off x="5822951" y="1363664"/>
            <a:ext cx="409575" cy="433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157"/>
          <p:cNvSpPr>
            <a:spLocks noChangeShapeType="1"/>
          </p:cNvSpPr>
          <p:nvPr/>
        </p:nvSpPr>
        <p:spPr bwMode="auto">
          <a:xfrm flipV="1">
            <a:off x="5106988" y="2044700"/>
            <a:ext cx="468312"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158"/>
          <p:cNvSpPr>
            <a:spLocks noChangeShapeType="1"/>
          </p:cNvSpPr>
          <p:nvPr/>
        </p:nvSpPr>
        <p:spPr bwMode="auto">
          <a:xfrm>
            <a:off x="5868988" y="2055813"/>
            <a:ext cx="468312"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2" name="Line 159"/>
          <p:cNvSpPr>
            <a:spLocks noChangeShapeType="1"/>
          </p:cNvSpPr>
          <p:nvPr/>
        </p:nvSpPr>
        <p:spPr bwMode="auto">
          <a:xfrm>
            <a:off x="6489700" y="1363664"/>
            <a:ext cx="1335088" cy="1055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3" name="Text Box 160"/>
          <p:cNvSpPr txBox="1">
            <a:spLocks noChangeArrowheads="1"/>
          </p:cNvSpPr>
          <p:nvPr/>
        </p:nvSpPr>
        <p:spPr bwMode="auto">
          <a:xfrm>
            <a:off x="4311650" y="13573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23594" name="Text Box 161"/>
          <p:cNvSpPr txBox="1">
            <a:spLocks noChangeArrowheads="1"/>
          </p:cNvSpPr>
          <p:nvPr/>
        </p:nvSpPr>
        <p:spPr bwMode="auto">
          <a:xfrm>
            <a:off x="5495925" y="9588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23595" name="Text Box 162"/>
          <p:cNvSpPr txBox="1">
            <a:spLocks noChangeArrowheads="1"/>
          </p:cNvSpPr>
          <p:nvPr/>
        </p:nvSpPr>
        <p:spPr bwMode="auto">
          <a:xfrm>
            <a:off x="8345488" y="13446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9</a:t>
            </a:r>
          </a:p>
        </p:txBody>
      </p:sp>
      <p:sp>
        <p:nvSpPr>
          <p:cNvPr id="23596" name="Text Box 163"/>
          <p:cNvSpPr txBox="1">
            <a:spLocks noChangeArrowheads="1"/>
          </p:cNvSpPr>
          <p:nvPr/>
        </p:nvSpPr>
        <p:spPr bwMode="auto">
          <a:xfrm>
            <a:off x="7866064" y="1671638"/>
            <a:ext cx="427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14</a:t>
            </a:r>
          </a:p>
        </p:txBody>
      </p:sp>
      <p:sp>
        <p:nvSpPr>
          <p:cNvPr id="23597" name="Text Box 164"/>
          <p:cNvSpPr txBox="1">
            <a:spLocks noChangeArrowheads="1"/>
          </p:cNvSpPr>
          <p:nvPr/>
        </p:nvSpPr>
        <p:spPr bwMode="auto">
          <a:xfrm>
            <a:off x="8299450" y="2119313"/>
            <a:ext cx="427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10</a:t>
            </a:r>
          </a:p>
        </p:txBody>
      </p:sp>
      <p:sp>
        <p:nvSpPr>
          <p:cNvPr id="23598" name="Text Box 165"/>
          <p:cNvSpPr txBox="1">
            <a:spLocks noChangeArrowheads="1"/>
          </p:cNvSpPr>
          <p:nvPr/>
        </p:nvSpPr>
        <p:spPr bwMode="auto">
          <a:xfrm>
            <a:off x="7045325" y="15684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23599" name="Text Box 166"/>
          <p:cNvSpPr txBox="1">
            <a:spLocks noChangeArrowheads="1"/>
          </p:cNvSpPr>
          <p:nvPr/>
        </p:nvSpPr>
        <p:spPr bwMode="auto">
          <a:xfrm>
            <a:off x="5732463" y="138112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23600" name="Text Box 167"/>
          <p:cNvSpPr txBox="1">
            <a:spLocks noChangeArrowheads="1"/>
          </p:cNvSpPr>
          <p:nvPr/>
        </p:nvSpPr>
        <p:spPr bwMode="auto">
          <a:xfrm>
            <a:off x="5181600" y="199072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23601" name="Text Box 168"/>
          <p:cNvSpPr txBox="1">
            <a:spLocks noChangeArrowheads="1"/>
          </p:cNvSpPr>
          <p:nvPr/>
        </p:nvSpPr>
        <p:spPr bwMode="auto">
          <a:xfrm>
            <a:off x="4629151" y="1803401"/>
            <a:ext cx="390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11</a:t>
            </a:r>
          </a:p>
        </p:txBody>
      </p:sp>
      <p:sp>
        <p:nvSpPr>
          <p:cNvPr id="23602" name="Text Box 169"/>
          <p:cNvSpPr txBox="1">
            <a:spLocks noChangeArrowheads="1"/>
          </p:cNvSpPr>
          <p:nvPr/>
        </p:nvSpPr>
        <p:spPr bwMode="auto">
          <a:xfrm>
            <a:off x="4333875" y="22018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23603" name="Text Box 170"/>
          <p:cNvSpPr txBox="1">
            <a:spLocks noChangeArrowheads="1"/>
          </p:cNvSpPr>
          <p:nvPr/>
        </p:nvSpPr>
        <p:spPr bwMode="auto">
          <a:xfrm>
            <a:off x="5694363" y="25765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23604" name="Text Box 171"/>
          <p:cNvSpPr txBox="1">
            <a:spLocks noChangeArrowheads="1"/>
          </p:cNvSpPr>
          <p:nvPr/>
        </p:nvSpPr>
        <p:spPr bwMode="auto">
          <a:xfrm>
            <a:off x="6057900" y="197802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6</a:t>
            </a:r>
          </a:p>
        </p:txBody>
      </p:sp>
      <p:sp>
        <p:nvSpPr>
          <p:cNvPr id="23605" name="Text Box 172"/>
          <p:cNvSpPr txBox="1">
            <a:spLocks noChangeArrowheads="1"/>
          </p:cNvSpPr>
          <p:nvPr/>
        </p:nvSpPr>
        <p:spPr bwMode="auto">
          <a:xfrm>
            <a:off x="7089775" y="253047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23606" name="Text Box 179"/>
          <p:cNvSpPr txBox="1">
            <a:spLocks noChangeArrowheads="1"/>
          </p:cNvSpPr>
          <p:nvPr/>
        </p:nvSpPr>
        <p:spPr bwMode="auto">
          <a:xfrm>
            <a:off x="6892925" y="8953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52" name="TextBox 51"/>
          <p:cNvSpPr txBox="1"/>
          <p:nvPr/>
        </p:nvSpPr>
        <p:spPr>
          <a:xfrm>
            <a:off x="1809750" y="747714"/>
            <a:ext cx="742950" cy="369887"/>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(h, g)</a:t>
            </a:r>
          </a:p>
        </p:txBody>
      </p:sp>
      <p:sp>
        <p:nvSpPr>
          <p:cNvPr id="54" name="TextBox 53"/>
          <p:cNvSpPr txBox="1"/>
          <p:nvPr/>
        </p:nvSpPr>
        <p:spPr>
          <a:xfrm>
            <a:off x="1841500" y="1171575"/>
            <a:ext cx="673100" cy="368300"/>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a:t>
            </a:r>
            <a:r>
              <a:rPr lang="en-US" dirty="0" err="1"/>
              <a:t>i</a:t>
            </a:r>
            <a:r>
              <a:rPr lang="en-US" dirty="0"/>
              <a:t>, c)</a:t>
            </a:r>
          </a:p>
        </p:txBody>
      </p:sp>
      <p:sp>
        <p:nvSpPr>
          <p:cNvPr id="55" name="TextBox 54"/>
          <p:cNvSpPr txBox="1"/>
          <p:nvPr/>
        </p:nvSpPr>
        <p:spPr>
          <a:xfrm>
            <a:off x="1828800" y="1608139"/>
            <a:ext cx="725488" cy="369887"/>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(g, f)</a:t>
            </a:r>
          </a:p>
        </p:txBody>
      </p:sp>
      <p:sp>
        <p:nvSpPr>
          <p:cNvPr id="56" name="TextBox 55"/>
          <p:cNvSpPr txBox="1"/>
          <p:nvPr/>
        </p:nvSpPr>
        <p:spPr>
          <a:xfrm>
            <a:off x="1816101" y="2033589"/>
            <a:ext cx="741363" cy="369887"/>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(a, b)</a:t>
            </a:r>
          </a:p>
        </p:txBody>
      </p:sp>
      <p:sp>
        <p:nvSpPr>
          <p:cNvPr id="57" name="TextBox 56"/>
          <p:cNvSpPr txBox="1"/>
          <p:nvPr/>
        </p:nvSpPr>
        <p:spPr>
          <a:xfrm>
            <a:off x="1817688" y="2459038"/>
            <a:ext cx="722312" cy="368300"/>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(c, f)</a:t>
            </a:r>
          </a:p>
        </p:txBody>
      </p:sp>
      <p:sp>
        <p:nvSpPr>
          <p:cNvPr id="58" name="TextBox 57"/>
          <p:cNvSpPr txBox="1"/>
          <p:nvPr/>
        </p:nvSpPr>
        <p:spPr>
          <a:xfrm>
            <a:off x="1843089" y="2897188"/>
            <a:ext cx="668337" cy="368300"/>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a:t>
            </a:r>
            <a:r>
              <a:rPr lang="en-US" dirty="0" err="1"/>
              <a:t>i</a:t>
            </a:r>
            <a:r>
              <a:rPr lang="en-US" dirty="0"/>
              <a:t>, g)</a:t>
            </a:r>
          </a:p>
        </p:txBody>
      </p:sp>
      <p:sp>
        <p:nvSpPr>
          <p:cNvPr id="59" name="TextBox 58"/>
          <p:cNvSpPr txBox="1"/>
          <p:nvPr/>
        </p:nvSpPr>
        <p:spPr>
          <a:xfrm>
            <a:off x="1855788" y="3333750"/>
            <a:ext cx="684212" cy="369888"/>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a:t>
            </a:r>
            <a:r>
              <a:rPr lang="en-US" dirty="0" err="1"/>
              <a:t>i</a:t>
            </a:r>
            <a:r>
              <a:rPr lang="en-US" dirty="0"/>
              <a:t>, h)</a:t>
            </a:r>
          </a:p>
        </p:txBody>
      </p:sp>
      <p:sp>
        <p:nvSpPr>
          <p:cNvPr id="60" name="TextBox 59"/>
          <p:cNvSpPr txBox="1"/>
          <p:nvPr/>
        </p:nvSpPr>
        <p:spPr>
          <a:xfrm>
            <a:off x="1843089" y="3784600"/>
            <a:ext cx="738187" cy="369888"/>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(c, d)</a:t>
            </a:r>
          </a:p>
        </p:txBody>
      </p:sp>
      <p:sp>
        <p:nvSpPr>
          <p:cNvPr id="61" name="TextBox 60"/>
          <p:cNvSpPr txBox="1"/>
          <p:nvPr/>
        </p:nvSpPr>
        <p:spPr>
          <a:xfrm>
            <a:off x="1830389" y="4222750"/>
            <a:ext cx="788987" cy="369888"/>
          </a:xfrm>
          <a:prstGeom prst="rect">
            <a:avLst/>
          </a:prstGeom>
          <a:solidFill>
            <a:schemeClr val="bg2">
              <a:lumMod val="40000"/>
              <a:lumOff val="60000"/>
            </a:schemeClr>
          </a:solidFill>
          <a:ln>
            <a:solidFill>
              <a:schemeClr val="tx1"/>
            </a:solidFill>
          </a:ln>
        </p:spPr>
        <p:txBody>
          <a:bodyPr>
            <a:spAutoFit/>
          </a:bodyPr>
          <a:lstStyle/>
          <a:p>
            <a:pPr>
              <a:defRPr/>
            </a:pPr>
            <a:r>
              <a:rPr lang="en-US" dirty="0"/>
              <a:t>(a, h)</a:t>
            </a:r>
          </a:p>
        </p:txBody>
      </p:sp>
      <p:sp>
        <p:nvSpPr>
          <p:cNvPr id="62" name="TextBox 61"/>
          <p:cNvSpPr txBox="1"/>
          <p:nvPr/>
        </p:nvSpPr>
        <p:spPr>
          <a:xfrm>
            <a:off x="1855789" y="4673600"/>
            <a:ext cx="788987" cy="369888"/>
          </a:xfrm>
          <a:prstGeom prst="rect">
            <a:avLst/>
          </a:prstGeom>
          <a:solidFill>
            <a:schemeClr val="bg2">
              <a:lumMod val="40000"/>
              <a:lumOff val="60000"/>
            </a:schemeClr>
          </a:solidFill>
          <a:ln>
            <a:solidFill>
              <a:schemeClr val="tx1"/>
            </a:solidFill>
          </a:ln>
        </p:spPr>
        <p:txBody>
          <a:bodyPr>
            <a:spAutoFit/>
          </a:bodyPr>
          <a:lstStyle/>
          <a:p>
            <a:pPr>
              <a:defRPr/>
            </a:pPr>
            <a:r>
              <a:rPr lang="en-US" dirty="0"/>
              <a:t>(b, c)</a:t>
            </a:r>
          </a:p>
        </p:txBody>
      </p:sp>
      <p:sp>
        <p:nvSpPr>
          <p:cNvPr id="63" name="TextBox 62"/>
          <p:cNvSpPr txBox="1"/>
          <p:nvPr/>
        </p:nvSpPr>
        <p:spPr>
          <a:xfrm>
            <a:off x="1868488" y="5124450"/>
            <a:ext cx="760412" cy="369888"/>
          </a:xfrm>
          <a:prstGeom prst="rect">
            <a:avLst/>
          </a:prstGeom>
          <a:solidFill>
            <a:schemeClr val="bg2">
              <a:lumMod val="40000"/>
              <a:lumOff val="60000"/>
            </a:schemeClr>
          </a:solidFill>
          <a:ln>
            <a:solidFill>
              <a:schemeClr val="tx1"/>
            </a:solidFill>
          </a:ln>
        </p:spPr>
        <p:txBody>
          <a:bodyPr wrap="none">
            <a:spAutoFit/>
          </a:bodyPr>
          <a:lstStyle/>
          <a:p>
            <a:pPr>
              <a:defRPr/>
            </a:pPr>
            <a:r>
              <a:rPr lang="en-US" dirty="0"/>
              <a:t>(d, e)</a:t>
            </a:r>
          </a:p>
        </p:txBody>
      </p:sp>
      <p:sp>
        <p:nvSpPr>
          <p:cNvPr id="64" name="TextBox 63"/>
          <p:cNvSpPr txBox="1"/>
          <p:nvPr/>
        </p:nvSpPr>
        <p:spPr>
          <a:xfrm>
            <a:off x="1855789" y="5562600"/>
            <a:ext cx="788987" cy="369888"/>
          </a:xfrm>
          <a:prstGeom prst="rect">
            <a:avLst/>
          </a:prstGeom>
          <a:solidFill>
            <a:schemeClr val="bg2">
              <a:lumMod val="40000"/>
              <a:lumOff val="60000"/>
            </a:schemeClr>
          </a:solidFill>
          <a:ln>
            <a:solidFill>
              <a:schemeClr val="tx1"/>
            </a:solidFill>
          </a:ln>
        </p:spPr>
        <p:txBody>
          <a:bodyPr>
            <a:spAutoFit/>
          </a:bodyPr>
          <a:lstStyle/>
          <a:p>
            <a:pPr>
              <a:defRPr/>
            </a:pPr>
            <a:r>
              <a:rPr lang="en-US" dirty="0"/>
              <a:t>(e, f)</a:t>
            </a:r>
          </a:p>
        </p:txBody>
      </p:sp>
      <p:sp>
        <p:nvSpPr>
          <p:cNvPr id="65" name="TextBox 64"/>
          <p:cNvSpPr txBox="1"/>
          <p:nvPr/>
        </p:nvSpPr>
        <p:spPr>
          <a:xfrm>
            <a:off x="1855789" y="5986464"/>
            <a:ext cx="788987" cy="369887"/>
          </a:xfrm>
          <a:prstGeom prst="rect">
            <a:avLst/>
          </a:prstGeom>
          <a:solidFill>
            <a:schemeClr val="bg2">
              <a:lumMod val="40000"/>
              <a:lumOff val="60000"/>
            </a:schemeClr>
          </a:solidFill>
          <a:ln>
            <a:solidFill>
              <a:schemeClr val="tx1"/>
            </a:solidFill>
          </a:ln>
        </p:spPr>
        <p:txBody>
          <a:bodyPr>
            <a:spAutoFit/>
          </a:bodyPr>
          <a:lstStyle/>
          <a:p>
            <a:pPr>
              <a:defRPr/>
            </a:pPr>
            <a:r>
              <a:rPr lang="en-US" dirty="0"/>
              <a:t>(b, h)</a:t>
            </a:r>
          </a:p>
        </p:txBody>
      </p:sp>
      <p:sp>
        <p:nvSpPr>
          <p:cNvPr id="88" name="TextBox 87"/>
          <p:cNvSpPr txBox="1"/>
          <p:nvPr/>
        </p:nvSpPr>
        <p:spPr>
          <a:xfrm>
            <a:off x="1808163" y="746125"/>
            <a:ext cx="741362" cy="368300"/>
          </a:xfrm>
          <a:prstGeom prst="rect">
            <a:avLst/>
          </a:prstGeom>
          <a:solidFill>
            <a:srgbClr val="FFFF00"/>
          </a:solidFill>
          <a:ln>
            <a:solidFill>
              <a:schemeClr val="tx1"/>
            </a:solidFill>
          </a:ln>
        </p:spPr>
        <p:txBody>
          <a:bodyPr wrap="none">
            <a:spAutoFit/>
          </a:bodyPr>
          <a:lstStyle/>
          <a:p>
            <a:pPr>
              <a:defRPr/>
            </a:pPr>
            <a:r>
              <a:rPr lang="en-US" dirty="0"/>
              <a:t>(h, g)</a:t>
            </a:r>
          </a:p>
        </p:txBody>
      </p:sp>
      <p:sp>
        <p:nvSpPr>
          <p:cNvPr id="89" name="TextBox 88"/>
          <p:cNvSpPr txBox="1"/>
          <p:nvPr/>
        </p:nvSpPr>
        <p:spPr>
          <a:xfrm>
            <a:off x="1838325" y="1181100"/>
            <a:ext cx="674688" cy="369888"/>
          </a:xfrm>
          <a:prstGeom prst="rect">
            <a:avLst/>
          </a:prstGeom>
          <a:solidFill>
            <a:srgbClr val="FFFF00"/>
          </a:solidFill>
          <a:ln>
            <a:solidFill>
              <a:schemeClr val="tx1"/>
            </a:solidFill>
          </a:ln>
        </p:spPr>
        <p:txBody>
          <a:bodyPr wrap="none">
            <a:spAutoFit/>
          </a:bodyPr>
          <a:lstStyle/>
          <a:p>
            <a:pPr>
              <a:defRPr/>
            </a:pPr>
            <a:r>
              <a:rPr lang="en-US" dirty="0"/>
              <a:t>(</a:t>
            </a:r>
            <a:r>
              <a:rPr lang="en-US" dirty="0" err="1"/>
              <a:t>i</a:t>
            </a:r>
            <a:r>
              <a:rPr lang="en-US" dirty="0"/>
              <a:t>, c)</a:t>
            </a:r>
          </a:p>
        </p:txBody>
      </p:sp>
      <p:sp>
        <p:nvSpPr>
          <p:cNvPr id="90" name="TextBox 89"/>
          <p:cNvSpPr txBox="1"/>
          <p:nvPr/>
        </p:nvSpPr>
        <p:spPr>
          <a:xfrm>
            <a:off x="1825626" y="1606550"/>
            <a:ext cx="727075" cy="369888"/>
          </a:xfrm>
          <a:prstGeom prst="rect">
            <a:avLst/>
          </a:prstGeom>
          <a:solidFill>
            <a:srgbClr val="FFFF00"/>
          </a:solidFill>
          <a:ln>
            <a:solidFill>
              <a:schemeClr val="tx1"/>
            </a:solidFill>
          </a:ln>
        </p:spPr>
        <p:txBody>
          <a:bodyPr wrap="none">
            <a:spAutoFit/>
          </a:bodyPr>
          <a:lstStyle/>
          <a:p>
            <a:pPr>
              <a:defRPr/>
            </a:pPr>
            <a:r>
              <a:rPr lang="en-US" dirty="0"/>
              <a:t>(g, f)</a:t>
            </a:r>
          </a:p>
        </p:txBody>
      </p:sp>
      <p:sp>
        <p:nvSpPr>
          <p:cNvPr id="91" name="TextBox 90"/>
          <p:cNvSpPr txBox="1"/>
          <p:nvPr/>
        </p:nvSpPr>
        <p:spPr>
          <a:xfrm>
            <a:off x="1812925" y="2032000"/>
            <a:ext cx="742950" cy="368300"/>
          </a:xfrm>
          <a:prstGeom prst="rect">
            <a:avLst/>
          </a:prstGeom>
          <a:solidFill>
            <a:srgbClr val="FFFF00"/>
          </a:solidFill>
          <a:ln>
            <a:solidFill>
              <a:schemeClr val="tx1"/>
            </a:solidFill>
          </a:ln>
        </p:spPr>
        <p:txBody>
          <a:bodyPr wrap="none">
            <a:spAutoFit/>
          </a:bodyPr>
          <a:lstStyle/>
          <a:p>
            <a:pPr>
              <a:defRPr/>
            </a:pPr>
            <a:r>
              <a:rPr lang="en-US" dirty="0"/>
              <a:t>(a, b)</a:t>
            </a:r>
          </a:p>
        </p:txBody>
      </p:sp>
      <p:sp>
        <p:nvSpPr>
          <p:cNvPr id="92" name="TextBox 91"/>
          <p:cNvSpPr txBox="1"/>
          <p:nvPr/>
        </p:nvSpPr>
        <p:spPr>
          <a:xfrm>
            <a:off x="1814513" y="2455864"/>
            <a:ext cx="723900" cy="369887"/>
          </a:xfrm>
          <a:prstGeom prst="rect">
            <a:avLst/>
          </a:prstGeom>
          <a:solidFill>
            <a:srgbClr val="FFFF00"/>
          </a:solidFill>
          <a:ln>
            <a:solidFill>
              <a:schemeClr val="tx1"/>
            </a:solidFill>
          </a:ln>
        </p:spPr>
        <p:txBody>
          <a:bodyPr wrap="none">
            <a:spAutoFit/>
          </a:bodyPr>
          <a:lstStyle/>
          <a:p>
            <a:pPr>
              <a:defRPr/>
            </a:pPr>
            <a:r>
              <a:rPr lang="en-US" dirty="0"/>
              <a:t>(c, f)</a:t>
            </a:r>
          </a:p>
        </p:txBody>
      </p:sp>
      <p:sp>
        <p:nvSpPr>
          <p:cNvPr id="93" name="TextBox 92"/>
          <p:cNvSpPr txBox="1"/>
          <p:nvPr/>
        </p:nvSpPr>
        <p:spPr>
          <a:xfrm>
            <a:off x="1839914" y="2894014"/>
            <a:ext cx="669925" cy="369887"/>
          </a:xfrm>
          <a:prstGeom prst="rect">
            <a:avLst/>
          </a:prstGeom>
          <a:solidFill>
            <a:srgbClr val="FFFF00"/>
          </a:solidFill>
          <a:ln>
            <a:solidFill>
              <a:schemeClr val="tx1"/>
            </a:solidFill>
          </a:ln>
        </p:spPr>
        <p:txBody>
          <a:bodyPr wrap="none">
            <a:spAutoFit/>
          </a:bodyPr>
          <a:lstStyle/>
          <a:p>
            <a:pPr>
              <a:defRPr/>
            </a:pPr>
            <a:r>
              <a:rPr lang="en-US" dirty="0"/>
              <a:t>(</a:t>
            </a:r>
            <a:r>
              <a:rPr lang="en-US" dirty="0" err="1"/>
              <a:t>i</a:t>
            </a:r>
            <a:r>
              <a:rPr lang="en-US" dirty="0"/>
              <a:t>, g)</a:t>
            </a:r>
          </a:p>
        </p:txBody>
      </p:sp>
      <p:sp>
        <p:nvSpPr>
          <p:cNvPr id="94" name="TextBox 93"/>
          <p:cNvSpPr txBox="1"/>
          <p:nvPr/>
        </p:nvSpPr>
        <p:spPr>
          <a:xfrm>
            <a:off x="1854201" y="3332164"/>
            <a:ext cx="684213" cy="369887"/>
          </a:xfrm>
          <a:prstGeom prst="rect">
            <a:avLst/>
          </a:prstGeom>
          <a:solidFill>
            <a:srgbClr val="FFFF00"/>
          </a:solidFill>
          <a:ln>
            <a:solidFill>
              <a:schemeClr val="tx1"/>
            </a:solidFill>
          </a:ln>
        </p:spPr>
        <p:txBody>
          <a:bodyPr wrap="none">
            <a:spAutoFit/>
          </a:bodyPr>
          <a:lstStyle/>
          <a:p>
            <a:pPr>
              <a:defRPr/>
            </a:pPr>
            <a:r>
              <a:rPr lang="en-US" dirty="0"/>
              <a:t>(</a:t>
            </a:r>
            <a:r>
              <a:rPr lang="en-US" dirty="0" err="1"/>
              <a:t>i</a:t>
            </a:r>
            <a:r>
              <a:rPr lang="en-US" dirty="0"/>
              <a:t>, h)</a:t>
            </a:r>
          </a:p>
        </p:txBody>
      </p:sp>
      <p:sp>
        <p:nvSpPr>
          <p:cNvPr id="95" name="TextBox 94"/>
          <p:cNvSpPr txBox="1"/>
          <p:nvPr/>
        </p:nvSpPr>
        <p:spPr>
          <a:xfrm>
            <a:off x="1839914" y="3783014"/>
            <a:ext cx="739775" cy="369887"/>
          </a:xfrm>
          <a:prstGeom prst="rect">
            <a:avLst/>
          </a:prstGeom>
          <a:solidFill>
            <a:srgbClr val="FFFF00"/>
          </a:solidFill>
          <a:ln>
            <a:solidFill>
              <a:schemeClr val="tx1"/>
            </a:solidFill>
          </a:ln>
        </p:spPr>
        <p:txBody>
          <a:bodyPr wrap="none">
            <a:spAutoFit/>
          </a:bodyPr>
          <a:lstStyle/>
          <a:p>
            <a:pPr>
              <a:defRPr/>
            </a:pPr>
            <a:r>
              <a:rPr lang="en-US" dirty="0"/>
              <a:t>(c, d)</a:t>
            </a:r>
          </a:p>
        </p:txBody>
      </p:sp>
      <p:sp>
        <p:nvSpPr>
          <p:cNvPr id="96" name="TextBox 95"/>
          <p:cNvSpPr txBox="1"/>
          <p:nvPr/>
        </p:nvSpPr>
        <p:spPr>
          <a:xfrm>
            <a:off x="1827214" y="4221164"/>
            <a:ext cx="788987" cy="369887"/>
          </a:xfrm>
          <a:prstGeom prst="rect">
            <a:avLst/>
          </a:prstGeom>
          <a:solidFill>
            <a:srgbClr val="FFFF00"/>
          </a:solidFill>
          <a:ln>
            <a:solidFill>
              <a:schemeClr val="tx1"/>
            </a:solidFill>
          </a:ln>
        </p:spPr>
        <p:txBody>
          <a:bodyPr>
            <a:spAutoFit/>
          </a:bodyPr>
          <a:lstStyle/>
          <a:p>
            <a:pPr>
              <a:defRPr/>
            </a:pPr>
            <a:r>
              <a:rPr lang="en-US" dirty="0"/>
              <a:t>(a, h)</a:t>
            </a:r>
          </a:p>
        </p:txBody>
      </p:sp>
      <p:sp>
        <p:nvSpPr>
          <p:cNvPr id="97" name="TextBox 96"/>
          <p:cNvSpPr txBox="1"/>
          <p:nvPr/>
        </p:nvSpPr>
        <p:spPr>
          <a:xfrm>
            <a:off x="1854200" y="4672014"/>
            <a:ext cx="787400" cy="369887"/>
          </a:xfrm>
          <a:prstGeom prst="rect">
            <a:avLst/>
          </a:prstGeom>
          <a:solidFill>
            <a:srgbClr val="FFFF00"/>
          </a:solidFill>
          <a:ln>
            <a:solidFill>
              <a:schemeClr val="tx1"/>
            </a:solidFill>
          </a:ln>
        </p:spPr>
        <p:txBody>
          <a:bodyPr>
            <a:spAutoFit/>
          </a:bodyPr>
          <a:lstStyle/>
          <a:p>
            <a:pPr>
              <a:defRPr/>
            </a:pPr>
            <a:r>
              <a:rPr lang="en-US" dirty="0"/>
              <a:t>(b, c)</a:t>
            </a:r>
          </a:p>
        </p:txBody>
      </p:sp>
      <p:sp>
        <p:nvSpPr>
          <p:cNvPr id="98" name="TextBox 97"/>
          <p:cNvSpPr txBox="1"/>
          <p:nvPr/>
        </p:nvSpPr>
        <p:spPr>
          <a:xfrm>
            <a:off x="1866901" y="5122863"/>
            <a:ext cx="758825" cy="368300"/>
          </a:xfrm>
          <a:prstGeom prst="rect">
            <a:avLst/>
          </a:prstGeom>
          <a:solidFill>
            <a:srgbClr val="FFFF00"/>
          </a:solidFill>
          <a:ln>
            <a:solidFill>
              <a:schemeClr val="tx1"/>
            </a:solidFill>
          </a:ln>
        </p:spPr>
        <p:txBody>
          <a:bodyPr wrap="none">
            <a:spAutoFit/>
          </a:bodyPr>
          <a:lstStyle/>
          <a:p>
            <a:pPr>
              <a:defRPr/>
            </a:pPr>
            <a:r>
              <a:rPr lang="en-US" dirty="0"/>
              <a:t>(d, e)</a:t>
            </a:r>
          </a:p>
        </p:txBody>
      </p:sp>
      <p:sp>
        <p:nvSpPr>
          <p:cNvPr id="99" name="TextBox 98"/>
          <p:cNvSpPr txBox="1"/>
          <p:nvPr/>
        </p:nvSpPr>
        <p:spPr>
          <a:xfrm>
            <a:off x="1854200" y="5561013"/>
            <a:ext cx="787400" cy="368300"/>
          </a:xfrm>
          <a:prstGeom prst="rect">
            <a:avLst/>
          </a:prstGeom>
          <a:solidFill>
            <a:srgbClr val="FFFF00"/>
          </a:solidFill>
          <a:ln>
            <a:solidFill>
              <a:schemeClr val="tx1"/>
            </a:solidFill>
          </a:ln>
        </p:spPr>
        <p:txBody>
          <a:bodyPr>
            <a:spAutoFit/>
          </a:bodyPr>
          <a:lstStyle/>
          <a:p>
            <a:pPr>
              <a:defRPr/>
            </a:pPr>
            <a:r>
              <a:rPr lang="en-US" dirty="0"/>
              <a:t>(e, f)</a:t>
            </a:r>
          </a:p>
        </p:txBody>
      </p:sp>
      <p:sp>
        <p:nvSpPr>
          <p:cNvPr id="100" name="TextBox 99"/>
          <p:cNvSpPr txBox="1"/>
          <p:nvPr/>
        </p:nvSpPr>
        <p:spPr>
          <a:xfrm>
            <a:off x="1866900" y="5984875"/>
            <a:ext cx="788988" cy="368300"/>
          </a:xfrm>
          <a:prstGeom prst="rect">
            <a:avLst/>
          </a:prstGeom>
          <a:solidFill>
            <a:srgbClr val="FFFF00"/>
          </a:solidFill>
          <a:ln>
            <a:solidFill>
              <a:schemeClr val="tx1"/>
            </a:solidFill>
          </a:ln>
        </p:spPr>
        <p:txBody>
          <a:bodyPr>
            <a:spAutoFit/>
          </a:bodyPr>
          <a:lstStyle/>
          <a:p>
            <a:pPr>
              <a:defRPr/>
            </a:pPr>
            <a:r>
              <a:rPr lang="en-US" dirty="0"/>
              <a:t>(b, h)</a:t>
            </a:r>
          </a:p>
        </p:txBody>
      </p:sp>
      <p:sp>
        <p:nvSpPr>
          <p:cNvPr id="106" name="TextBox 105"/>
          <p:cNvSpPr txBox="1"/>
          <p:nvPr/>
        </p:nvSpPr>
        <p:spPr>
          <a:xfrm>
            <a:off x="1868489" y="6399214"/>
            <a:ext cx="788987" cy="369887"/>
          </a:xfrm>
          <a:prstGeom prst="rect">
            <a:avLst/>
          </a:prstGeom>
          <a:solidFill>
            <a:schemeClr val="bg2">
              <a:lumMod val="40000"/>
              <a:lumOff val="60000"/>
            </a:schemeClr>
          </a:solidFill>
          <a:ln>
            <a:solidFill>
              <a:schemeClr val="tx1"/>
            </a:solidFill>
          </a:ln>
        </p:spPr>
        <p:txBody>
          <a:bodyPr>
            <a:spAutoFit/>
          </a:bodyPr>
          <a:lstStyle/>
          <a:p>
            <a:pPr>
              <a:defRPr/>
            </a:pPr>
            <a:r>
              <a:rPr lang="en-US" dirty="0"/>
              <a:t>(d, f)</a:t>
            </a:r>
          </a:p>
        </p:txBody>
      </p:sp>
      <p:sp>
        <p:nvSpPr>
          <p:cNvPr id="107" name="TextBox 106"/>
          <p:cNvSpPr txBox="1"/>
          <p:nvPr/>
        </p:nvSpPr>
        <p:spPr>
          <a:xfrm>
            <a:off x="1866900" y="6397625"/>
            <a:ext cx="788988" cy="369888"/>
          </a:xfrm>
          <a:prstGeom prst="rect">
            <a:avLst/>
          </a:prstGeom>
          <a:solidFill>
            <a:srgbClr val="FFFF00"/>
          </a:solidFill>
          <a:ln>
            <a:solidFill>
              <a:schemeClr val="tx1"/>
            </a:solidFill>
          </a:ln>
        </p:spPr>
        <p:txBody>
          <a:bodyPr>
            <a:spAutoFit/>
          </a:bodyPr>
          <a:lstStyle/>
          <a:p>
            <a:pPr>
              <a:defRPr/>
            </a:pPr>
            <a:r>
              <a:rPr lang="en-US" dirty="0"/>
              <a:t>(d, f)</a:t>
            </a:r>
          </a:p>
        </p:txBody>
      </p:sp>
      <p:grpSp>
        <p:nvGrpSpPr>
          <p:cNvPr id="2" name="Group 174"/>
          <p:cNvGrpSpPr>
            <a:grpSpLocks/>
          </p:cNvGrpSpPr>
          <p:nvPr/>
        </p:nvGrpSpPr>
        <p:grpSpPr bwMode="auto">
          <a:xfrm>
            <a:off x="3792539" y="3244851"/>
            <a:ext cx="350837" cy="582613"/>
            <a:chOff x="2269008" y="3245477"/>
            <a:chExt cx="350838" cy="581360"/>
          </a:xfrm>
        </p:grpSpPr>
        <p:sp>
          <p:nvSpPr>
            <p:cNvPr id="84" name="Oval 137"/>
            <p:cNvSpPr>
              <a:spLocks noChangeArrowheads="1"/>
            </p:cNvSpPr>
            <p:nvPr/>
          </p:nvSpPr>
          <p:spPr bwMode="auto">
            <a:xfrm>
              <a:off x="2269008" y="3510020"/>
              <a:ext cx="350838" cy="316817"/>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a</a:t>
              </a:r>
            </a:p>
          </p:txBody>
        </p:sp>
        <p:cxnSp>
          <p:nvCxnSpPr>
            <p:cNvPr id="23743" name="Straight Arrow Connector 114"/>
            <p:cNvCxnSpPr>
              <a:cxnSpLocks noChangeShapeType="1"/>
              <a:stCxn id="84" idx="0"/>
            </p:cNvCxnSpPr>
            <p:nvPr/>
          </p:nvCxnSpPr>
          <p:spPr bwMode="auto">
            <a:xfrm rot="5400000" flipH="1" flipV="1">
              <a:off x="2313776" y="3376128"/>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3" name="Group 173"/>
          <p:cNvGrpSpPr>
            <a:grpSpLocks/>
          </p:cNvGrpSpPr>
          <p:nvPr/>
        </p:nvGrpSpPr>
        <p:grpSpPr bwMode="auto">
          <a:xfrm>
            <a:off x="4384675" y="3244850"/>
            <a:ext cx="350838" cy="573088"/>
            <a:chOff x="2860073" y="3245478"/>
            <a:chExt cx="350837" cy="571790"/>
          </a:xfrm>
        </p:grpSpPr>
        <p:sp>
          <p:nvSpPr>
            <p:cNvPr id="85" name="Oval 138"/>
            <p:cNvSpPr>
              <a:spLocks noChangeArrowheads="1"/>
            </p:cNvSpPr>
            <p:nvPr/>
          </p:nvSpPr>
          <p:spPr bwMode="auto">
            <a:xfrm>
              <a:off x="2860073" y="3500487"/>
              <a:ext cx="350837" cy="316781"/>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b</a:t>
              </a:r>
            </a:p>
          </p:txBody>
        </p:sp>
        <p:cxnSp>
          <p:nvCxnSpPr>
            <p:cNvPr id="23741" name="Straight Arrow Connector 115"/>
            <p:cNvCxnSpPr>
              <a:cxnSpLocks noChangeShapeType="1"/>
            </p:cNvCxnSpPr>
            <p:nvPr/>
          </p:nvCxnSpPr>
          <p:spPr bwMode="auto">
            <a:xfrm rot="5400000" flipH="1" flipV="1">
              <a:off x="2919083" y="3376129"/>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4" name="Group 171"/>
          <p:cNvGrpSpPr>
            <a:grpSpLocks/>
          </p:cNvGrpSpPr>
          <p:nvPr/>
        </p:nvGrpSpPr>
        <p:grpSpPr bwMode="auto">
          <a:xfrm>
            <a:off x="5572125" y="3244851"/>
            <a:ext cx="350838" cy="563563"/>
            <a:chOff x="4048059" y="3245478"/>
            <a:chExt cx="350837" cy="562622"/>
          </a:xfrm>
        </p:grpSpPr>
        <p:sp>
          <p:nvSpPr>
            <p:cNvPr id="87" name="Oval 143"/>
            <p:cNvSpPr>
              <a:spLocks noChangeArrowheads="1"/>
            </p:cNvSpPr>
            <p:nvPr/>
          </p:nvSpPr>
          <p:spPr bwMode="auto">
            <a:xfrm>
              <a:off x="4048059" y="3491130"/>
              <a:ext cx="350837" cy="31697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d</a:t>
              </a:r>
            </a:p>
          </p:txBody>
        </p:sp>
        <p:cxnSp>
          <p:nvCxnSpPr>
            <p:cNvPr id="23739" name="Straight Arrow Connector 117"/>
            <p:cNvCxnSpPr>
              <a:cxnSpLocks noChangeShapeType="1"/>
            </p:cNvCxnSpPr>
            <p:nvPr/>
          </p:nvCxnSpPr>
          <p:spPr bwMode="auto">
            <a:xfrm rot="5400000" flipH="1" flipV="1">
              <a:off x="4103940" y="3376129"/>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5" name="Group 170"/>
          <p:cNvGrpSpPr>
            <a:grpSpLocks/>
          </p:cNvGrpSpPr>
          <p:nvPr/>
        </p:nvGrpSpPr>
        <p:grpSpPr bwMode="auto">
          <a:xfrm>
            <a:off x="6103939" y="3259139"/>
            <a:ext cx="350837" cy="573087"/>
            <a:chOff x="4579805" y="3258357"/>
            <a:chExt cx="350837" cy="573957"/>
          </a:xfrm>
        </p:grpSpPr>
        <p:sp>
          <p:nvSpPr>
            <p:cNvPr id="109" name="Oval 144"/>
            <p:cNvSpPr>
              <a:spLocks noChangeArrowheads="1"/>
            </p:cNvSpPr>
            <p:nvPr/>
          </p:nvSpPr>
          <p:spPr bwMode="auto">
            <a:xfrm>
              <a:off x="4579805" y="3514332"/>
              <a:ext cx="350837" cy="31798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e</a:t>
              </a:r>
            </a:p>
          </p:txBody>
        </p:sp>
        <p:cxnSp>
          <p:nvCxnSpPr>
            <p:cNvPr id="23737" name="Straight Arrow Connector 118"/>
            <p:cNvCxnSpPr>
              <a:cxnSpLocks noChangeShapeType="1"/>
            </p:cNvCxnSpPr>
            <p:nvPr/>
          </p:nvCxnSpPr>
          <p:spPr bwMode="auto">
            <a:xfrm rot="5400000" flipH="1" flipV="1">
              <a:off x="4631974" y="3389008"/>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6" name="Group 168"/>
          <p:cNvGrpSpPr>
            <a:grpSpLocks/>
          </p:cNvGrpSpPr>
          <p:nvPr/>
        </p:nvGrpSpPr>
        <p:grpSpPr bwMode="auto">
          <a:xfrm>
            <a:off x="7308850" y="3244850"/>
            <a:ext cx="350838" cy="573088"/>
            <a:chOff x="5784337" y="3245478"/>
            <a:chExt cx="350837" cy="572773"/>
          </a:xfrm>
        </p:grpSpPr>
        <p:sp>
          <p:nvSpPr>
            <p:cNvPr id="111" name="Oval 141"/>
            <p:cNvSpPr>
              <a:spLocks noChangeArrowheads="1"/>
            </p:cNvSpPr>
            <p:nvPr/>
          </p:nvSpPr>
          <p:spPr bwMode="auto">
            <a:xfrm>
              <a:off x="5784337" y="3500926"/>
              <a:ext cx="350837" cy="317325"/>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cxnSp>
          <p:nvCxnSpPr>
            <p:cNvPr id="23735" name="Straight Arrow Connector 120"/>
            <p:cNvCxnSpPr>
              <a:cxnSpLocks noChangeShapeType="1"/>
            </p:cNvCxnSpPr>
            <p:nvPr/>
          </p:nvCxnSpPr>
          <p:spPr bwMode="auto">
            <a:xfrm rot="5400000" flipH="1" flipV="1">
              <a:off x="5829709" y="3376129"/>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7" name="Group 166"/>
          <p:cNvGrpSpPr>
            <a:grpSpLocks/>
          </p:cNvGrpSpPr>
          <p:nvPr/>
        </p:nvGrpSpPr>
        <p:grpSpPr bwMode="auto">
          <a:xfrm>
            <a:off x="7889875" y="3259138"/>
            <a:ext cx="350838" cy="565150"/>
            <a:chOff x="6366635" y="3258357"/>
            <a:chExt cx="350838" cy="565350"/>
          </a:xfrm>
        </p:grpSpPr>
        <p:sp>
          <p:nvSpPr>
            <p:cNvPr id="112" name="Oval 140"/>
            <p:cNvSpPr>
              <a:spLocks noChangeArrowheads="1"/>
            </p:cNvSpPr>
            <p:nvPr/>
          </p:nvSpPr>
          <p:spPr bwMode="auto">
            <a:xfrm>
              <a:off x="6366635" y="3506095"/>
              <a:ext cx="350838" cy="31761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cxnSp>
          <p:nvCxnSpPr>
            <p:cNvPr id="23733" name="Straight Arrow Connector 121"/>
            <p:cNvCxnSpPr>
              <a:cxnSpLocks noChangeShapeType="1"/>
            </p:cNvCxnSpPr>
            <p:nvPr/>
          </p:nvCxnSpPr>
          <p:spPr bwMode="auto">
            <a:xfrm rot="5400000" flipH="1" flipV="1">
              <a:off x="6435016" y="3389008"/>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8" name="Group 172"/>
          <p:cNvGrpSpPr>
            <a:grpSpLocks/>
          </p:cNvGrpSpPr>
          <p:nvPr/>
        </p:nvGrpSpPr>
        <p:grpSpPr bwMode="auto">
          <a:xfrm>
            <a:off x="5000625" y="3232151"/>
            <a:ext cx="350838" cy="576263"/>
            <a:chOff x="3477275" y="3232599"/>
            <a:chExt cx="350837" cy="575501"/>
          </a:xfrm>
        </p:grpSpPr>
        <p:sp>
          <p:nvSpPr>
            <p:cNvPr id="86" name="Oval 139"/>
            <p:cNvSpPr>
              <a:spLocks noChangeArrowheads="1"/>
            </p:cNvSpPr>
            <p:nvPr/>
          </p:nvSpPr>
          <p:spPr bwMode="auto">
            <a:xfrm>
              <a:off x="3477275" y="3491020"/>
              <a:ext cx="350837" cy="31708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c</a:t>
              </a:r>
            </a:p>
          </p:txBody>
        </p:sp>
        <p:cxnSp>
          <p:nvCxnSpPr>
            <p:cNvPr id="23731" name="Straight Arrow Connector 116"/>
            <p:cNvCxnSpPr>
              <a:cxnSpLocks noChangeShapeType="1"/>
            </p:cNvCxnSpPr>
            <p:nvPr/>
          </p:nvCxnSpPr>
          <p:spPr bwMode="auto">
            <a:xfrm rot="5400000" flipH="1" flipV="1">
              <a:off x="3537269" y="3363250"/>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9" name="Group 167"/>
          <p:cNvGrpSpPr>
            <a:grpSpLocks/>
          </p:cNvGrpSpPr>
          <p:nvPr/>
        </p:nvGrpSpPr>
        <p:grpSpPr bwMode="auto">
          <a:xfrm>
            <a:off x="8515350" y="3259138"/>
            <a:ext cx="350838" cy="557212"/>
            <a:chOff x="6990680" y="3258357"/>
            <a:chExt cx="350838" cy="557368"/>
          </a:xfrm>
        </p:grpSpPr>
        <p:sp>
          <p:nvSpPr>
            <p:cNvPr id="113" name="Oval 145"/>
            <p:cNvSpPr>
              <a:spLocks noChangeArrowheads="1"/>
            </p:cNvSpPr>
            <p:nvPr/>
          </p:nvSpPr>
          <p:spPr bwMode="auto">
            <a:xfrm>
              <a:off x="6990680" y="3498136"/>
              <a:ext cx="350838" cy="317589"/>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i</a:t>
              </a:r>
            </a:p>
          </p:txBody>
        </p:sp>
        <p:cxnSp>
          <p:nvCxnSpPr>
            <p:cNvPr id="23729" name="Straight Arrow Connector 122"/>
            <p:cNvCxnSpPr>
              <a:cxnSpLocks noChangeShapeType="1"/>
            </p:cNvCxnSpPr>
            <p:nvPr/>
          </p:nvCxnSpPr>
          <p:spPr bwMode="auto">
            <a:xfrm rot="5400000" flipH="1" flipV="1">
              <a:off x="7053203" y="3389008"/>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0" name="Group 169"/>
          <p:cNvGrpSpPr>
            <a:grpSpLocks/>
          </p:cNvGrpSpPr>
          <p:nvPr/>
        </p:nvGrpSpPr>
        <p:grpSpPr bwMode="auto">
          <a:xfrm>
            <a:off x="6670675" y="3271839"/>
            <a:ext cx="350838" cy="573087"/>
            <a:chOff x="5146476" y="3271236"/>
            <a:chExt cx="350837" cy="573957"/>
          </a:xfrm>
        </p:grpSpPr>
        <p:sp>
          <p:nvSpPr>
            <p:cNvPr id="148" name="Oval 144"/>
            <p:cNvSpPr>
              <a:spLocks noChangeArrowheads="1"/>
            </p:cNvSpPr>
            <p:nvPr/>
          </p:nvSpPr>
          <p:spPr bwMode="auto">
            <a:xfrm>
              <a:off x="5146476" y="3527211"/>
              <a:ext cx="350837" cy="31798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f</a:t>
              </a:r>
            </a:p>
          </p:txBody>
        </p:sp>
        <p:cxnSp>
          <p:nvCxnSpPr>
            <p:cNvPr id="23727" name="Straight Arrow Connector 148"/>
            <p:cNvCxnSpPr>
              <a:cxnSpLocks noChangeShapeType="1"/>
            </p:cNvCxnSpPr>
            <p:nvPr/>
          </p:nvCxnSpPr>
          <p:spPr bwMode="auto">
            <a:xfrm rot="5400000" flipH="1" flipV="1">
              <a:off x="5198645" y="3401887"/>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1" name="Group 175"/>
          <p:cNvGrpSpPr>
            <a:grpSpLocks/>
          </p:cNvGrpSpPr>
          <p:nvPr/>
        </p:nvGrpSpPr>
        <p:grpSpPr bwMode="auto">
          <a:xfrm>
            <a:off x="7285038" y="3246439"/>
            <a:ext cx="373062" cy="1119187"/>
            <a:chOff x="6070421" y="4250030"/>
            <a:chExt cx="373846" cy="1119142"/>
          </a:xfrm>
        </p:grpSpPr>
        <p:sp>
          <p:nvSpPr>
            <p:cNvPr id="155" name="Oval 141"/>
            <p:cNvSpPr>
              <a:spLocks noChangeArrowheads="1"/>
            </p:cNvSpPr>
            <p:nvPr/>
          </p:nvSpPr>
          <p:spPr bwMode="auto">
            <a:xfrm>
              <a:off x="6092693" y="4505607"/>
              <a:ext cx="351574" cy="317487"/>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156" name="Oval 140"/>
            <p:cNvSpPr>
              <a:spLocks noChangeArrowheads="1"/>
            </p:cNvSpPr>
            <p:nvPr/>
          </p:nvSpPr>
          <p:spPr bwMode="auto">
            <a:xfrm>
              <a:off x="6070421" y="5051685"/>
              <a:ext cx="351574" cy="317487"/>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cxnSp>
          <p:nvCxnSpPr>
            <p:cNvPr id="23724" name="Straight Arrow Connector 156"/>
            <p:cNvCxnSpPr>
              <a:cxnSpLocks noChangeShapeType="1"/>
            </p:cNvCxnSpPr>
            <p:nvPr/>
          </p:nvCxnSpPr>
          <p:spPr bwMode="auto">
            <a:xfrm rot="5400000" flipH="1" flipV="1">
              <a:off x="6138802" y="4380681"/>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725" name="Straight Arrow Connector 157"/>
            <p:cNvCxnSpPr>
              <a:cxnSpLocks noChangeShapeType="1"/>
            </p:cNvCxnSpPr>
            <p:nvPr/>
          </p:nvCxnSpPr>
          <p:spPr bwMode="auto">
            <a:xfrm rot="5400000" flipH="1" flipV="1">
              <a:off x="6138802" y="4934473"/>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2" name="Group 176"/>
          <p:cNvGrpSpPr>
            <a:grpSpLocks/>
          </p:cNvGrpSpPr>
          <p:nvPr/>
        </p:nvGrpSpPr>
        <p:grpSpPr bwMode="auto">
          <a:xfrm>
            <a:off x="8502650" y="3243264"/>
            <a:ext cx="374650" cy="1119187"/>
            <a:chOff x="7023457" y="4275788"/>
            <a:chExt cx="373846" cy="1119142"/>
          </a:xfrm>
        </p:grpSpPr>
        <p:sp>
          <p:nvSpPr>
            <p:cNvPr id="159" name="Oval 141"/>
            <p:cNvSpPr>
              <a:spLocks noChangeArrowheads="1"/>
            </p:cNvSpPr>
            <p:nvPr/>
          </p:nvSpPr>
          <p:spPr bwMode="auto">
            <a:xfrm>
              <a:off x="7047219" y="4531365"/>
              <a:ext cx="350084" cy="317487"/>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err="1">
                  <a:latin typeface="Comic Sans MS" pitchFamily="66" charset="0"/>
                </a:rPr>
                <a:t>i</a:t>
              </a:r>
              <a:endParaRPr lang="en-US" dirty="0">
                <a:latin typeface="Comic Sans MS" pitchFamily="66" charset="0"/>
              </a:endParaRPr>
            </a:p>
          </p:txBody>
        </p:sp>
        <p:sp>
          <p:nvSpPr>
            <p:cNvPr id="160" name="Oval 140"/>
            <p:cNvSpPr>
              <a:spLocks noChangeArrowheads="1"/>
            </p:cNvSpPr>
            <p:nvPr/>
          </p:nvSpPr>
          <p:spPr bwMode="auto">
            <a:xfrm>
              <a:off x="7023457" y="5077443"/>
              <a:ext cx="350085" cy="317487"/>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c</a:t>
              </a:r>
            </a:p>
          </p:txBody>
        </p:sp>
        <p:cxnSp>
          <p:nvCxnSpPr>
            <p:cNvPr id="23720" name="Straight Arrow Connector 160"/>
            <p:cNvCxnSpPr>
              <a:cxnSpLocks noChangeShapeType="1"/>
            </p:cNvCxnSpPr>
            <p:nvPr/>
          </p:nvCxnSpPr>
          <p:spPr bwMode="auto">
            <a:xfrm rot="5400000" flipH="1" flipV="1">
              <a:off x="7091838" y="4406439"/>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721" name="Straight Arrow Connector 161"/>
            <p:cNvCxnSpPr>
              <a:cxnSpLocks noChangeShapeType="1"/>
            </p:cNvCxnSpPr>
            <p:nvPr/>
          </p:nvCxnSpPr>
          <p:spPr bwMode="auto">
            <a:xfrm rot="5400000" flipH="1" flipV="1">
              <a:off x="7091838" y="4960231"/>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3" name="Group 186"/>
          <p:cNvGrpSpPr>
            <a:grpSpLocks/>
          </p:cNvGrpSpPr>
          <p:nvPr/>
        </p:nvGrpSpPr>
        <p:grpSpPr bwMode="auto">
          <a:xfrm>
            <a:off x="6788150" y="3233739"/>
            <a:ext cx="871538" cy="1125537"/>
            <a:chOff x="3523738" y="4766847"/>
            <a:chExt cx="872165" cy="1126087"/>
          </a:xfrm>
        </p:grpSpPr>
        <p:sp>
          <p:nvSpPr>
            <p:cNvPr id="179" name="Oval 141"/>
            <p:cNvSpPr>
              <a:spLocks noChangeArrowheads="1"/>
            </p:cNvSpPr>
            <p:nvPr/>
          </p:nvSpPr>
          <p:spPr bwMode="auto">
            <a:xfrm>
              <a:off x="4044813" y="5022559"/>
              <a:ext cx="351090" cy="317655"/>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180" name="Oval 140"/>
            <p:cNvSpPr>
              <a:spLocks noChangeArrowheads="1"/>
            </p:cNvSpPr>
            <p:nvPr/>
          </p:nvSpPr>
          <p:spPr bwMode="auto">
            <a:xfrm>
              <a:off x="4022572" y="5568926"/>
              <a:ext cx="351090" cy="317655"/>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cxnSp>
          <p:nvCxnSpPr>
            <p:cNvPr id="23714" name="Straight Arrow Connector 180"/>
            <p:cNvCxnSpPr>
              <a:cxnSpLocks noChangeShapeType="1"/>
            </p:cNvCxnSpPr>
            <p:nvPr/>
          </p:nvCxnSpPr>
          <p:spPr bwMode="auto">
            <a:xfrm rot="5400000" flipH="1" flipV="1">
              <a:off x="4090438" y="4897498"/>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715" name="Straight Arrow Connector 181"/>
            <p:cNvCxnSpPr>
              <a:cxnSpLocks noChangeShapeType="1"/>
            </p:cNvCxnSpPr>
            <p:nvPr/>
          </p:nvCxnSpPr>
          <p:spPr bwMode="auto">
            <a:xfrm rot="5400000" flipH="1" flipV="1">
              <a:off x="4090438" y="5451290"/>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 name="Oval 144"/>
            <p:cNvSpPr>
              <a:spLocks noChangeArrowheads="1"/>
            </p:cNvSpPr>
            <p:nvPr/>
          </p:nvSpPr>
          <p:spPr bwMode="auto">
            <a:xfrm>
              <a:off x="3523738" y="5575279"/>
              <a:ext cx="351090" cy="317655"/>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f</a:t>
              </a:r>
            </a:p>
          </p:txBody>
        </p:sp>
        <p:cxnSp>
          <p:nvCxnSpPr>
            <p:cNvPr id="23717" name="Straight Arrow Connector 184"/>
            <p:cNvCxnSpPr>
              <a:cxnSpLocks noChangeShapeType="1"/>
              <a:endCxn id="179" idx="3"/>
            </p:cNvCxnSpPr>
            <p:nvPr/>
          </p:nvCxnSpPr>
          <p:spPr bwMode="auto">
            <a:xfrm flipV="1">
              <a:off x="3706558" y="5293123"/>
              <a:ext cx="389887" cy="289716"/>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4" name="Group 194"/>
          <p:cNvGrpSpPr>
            <a:grpSpLocks/>
          </p:cNvGrpSpPr>
          <p:nvPr/>
        </p:nvGrpSpPr>
        <p:grpSpPr bwMode="auto">
          <a:xfrm>
            <a:off x="3779839" y="3244851"/>
            <a:ext cx="363537" cy="1147763"/>
            <a:chOff x="2329131" y="4705568"/>
            <a:chExt cx="364457" cy="1146978"/>
          </a:xfrm>
        </p:grpSpPr>
        <p:sp>
          <p:nvSpPr>
            <p:cNvPr id="189" name="Oval 137"/>
            <p:cNvSpPr>
              <a:spLocks noChangeArrowheads="1"/>
            </p:cNvSpPr>
            <p:nvPr/>
          </p:nvSpPr>
          <p:spPr bwMode="auto">
            <a:xfrm>
              <a:off x="2343454" y="4968913"/>
              <a:ext cx="350134" cy="317283"/>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a</a:t>
              </a:r>
            </a:p>
          </p:txBody>
        </p:sp>
        <p:cxnSp>
          <p:nvCxnSpPr>
            <p:cNvPr id="23709" name="Straight Arrow Connector 189"/>
            <p:cNvCxnSpPr>
              <a:cxnSpLocks noChangeShapeType="1"/>
              <a:stCxn id="189" idx="0"/>
            </p:cNvCxnSpPr>
            <p:nvPr/>
          </p:nvCxnSpPr>
          <p:spPr bwMode="auto">
            <a:xfrm rot="5400000" flipH="1" flipV="1">
              <a:off x="2387518" y="4836219"/>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2" name="Oval 138"/>
            <p:cNvSpPr>
              <a:spLocks noChangeArrowheads="1"/>
            </p:cNvSpPr>
            <p:nvPr/>
          </p:nvSpPr>
          <p:spPr bwMode="auto">
            <a:xfrm>
              <a:off x="2329131" y="5535263"/>
              <a:ext cx="350134" cy="317283"/>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b</a:t>
              </a:r>
            </a:p>
          </p:txBody>
        </p:sp>
        <p:cxnSp>
          <p:nvCxnSpPr>
            <p:cNvPr id="23711" name="Straight Arrow Connector 192"/>
            <p:cNvCxnSpPr>
              <a:cxnSpLocks noChangeShapeType="1"/>
            </p:cNvCxnSpPr>
            <p:nvPr/>
          </p:nvCxnSpPr>
          <p:spPr bwMode="auto">
            <a:xfrm rot="5400000" flipH="1" flipV="1">
              <a:off x="2388141" y="5411407"/>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5" name="Group 211"/>
          <p:cNvGrpSpPr>
            <a:grpSpLocks/>
          </p:cNvGrpSpPr>
          <p:nvPr/>
        </p:nvGrpSpPr>
        <p:grpSpPr bwMode="auto">
          <a:xfrm>
            <a:off x="8502651" y="3228976"/>
            <a:ext cx="957263" cy="1660525"/>
            <a:chOff x="4014786" y="4998459"/>
            <a:chExt cx="956306" cy="1661391"/>
          </a:xfrm>
        </p:grpSpPr>
        <p:sp>
          <p:nvSpPr>
            <p:cNvPr id="200" name="Oval 141"/>
            <p:cNvSpPr>
              <a:spLocks noChangeArrowheads="1"/>
            </p:cNvSpPr>
            <p:nvPr/>
          </p:nvSpPr>
          <p:spPr bwMode="auto">
            <a:xfrm>
              <a:off x="4620605" y="5789446"/>
              <a:ext cx="350487"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201" name="Oval 140"/>
            <p:cNvSpPr>
              <a:spLocks noChangeArrowheads="1"/>
            </p:cNvSpPr>
            <p:nvPr/>
          </p:nvSpPr>
          <p:spPr bwMode="auto">
            <a:xfrm>
              <a:off x="4596817" y="6335831"/>
              <a:ext cx="350486"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cxnSp>
          <p:nvCxnSpPr>
            <p:cNvPr id="23700" name="Straight Arrow Connector 201"/>
            <p:cNvCxnSpPr>
              <a:cxnSpLocks noChangeShapeType="1"/>
              <a:endCxn id="207" idx="6"/>
            </p:cNvCxnSpPr>
            <p:nvPr/>
          </p:nvCxnSpPr>
          <p:spPr bwMode="auto">
            <a:xfrm rot="10800000">
              <a:off x="4388632" y="5412483"/>
              <a:ext cx="407646" cy="385143"/>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701" name="Straight Arrow Connector 202"/>
            <p:cNvCxnSpPr>
              <a:cxnSpLocks noChangeShapeType="1"/>
            </p:cNvCxnSpPr>
            <p:nvPr/>
          </p:nvCxnSpPr>
          <p:spPr bwMode="auto">
            <a:xfrm rot="5400000" flipH="1" flipV="1">
              <a:off x="4665627" y="6218206"/>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4" name="Oval 144"/>
            <p:cNvSpPr>
              <a:spLocks noChangeArrowheads="1"/>
            </p:cNvSpPr>
            <p:nvPr/>
          </p:nvSpPr>
          <p:spPr bwMode="auto">
            <a:xfrm>
              <a:off x="4098840" y="6342184"/>
              <a:ext cx="350486"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f</a:t>
              </a:r>
            </a:p>
          </p:txBody>
        </p:sp>
        <p:cxnSp>
          <p:nvCxnSpPr>
            <p:cNvPr id="23703" name="Straight Arrow Connector 204"/>
            <p:cNvCxnSpPr>
              <a:cxnSpLocks noChangeShapeType="1"/>
              <a:endCxn id="200" idx="3"/>
            </p:cNvCxnSpPr>
            <p:nvPr/>
          </p:nvCxnSpPr>
          <p:spPr bwMode="auto">
            <a:xfrm flipV="1">
              <a:off x="4281747" y="6060039"/>
              <a:ext cx="389887" cy="289716"/>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7" name="Oval 141"/>
            <p:cNvSpPr>
              <a:spLocks noChangeArrowheads="1"/>
            </p:cNvSpPr>
            <p:nvPr/>
          </p:nvSpPr>
          <p:spPr bwMode="auto">
            <a:xfrm>
              <a:off x="4038575" y="5254180"/>
              <a:ext cx="350486"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err="1">
                  <a:latin typeface="Comic Sans MS" pitchFamily="66" charset="0"/>
                </a:rPr>
                <a:t>i</a:t>
              </a:r>
              <a:endParaRPr lang="en-US" dirty="0">
                <a:latin typeface="Comic Sans MS" pitchFamily="66" charset="0"/>
              </a:endParaRPr>
            </a:p>
          </p:txBody>
        </p:sp>
        <p:sp>
          <p:nvSpPr>
            <p:cNvPr id="208" name="Oval 140"/>
            <p:cNvSpPr>
              <a:spLocks noChangeArrowheads="1"/>
            </p:cNvSpPr>
            <p:nvPr/>
          </p:nvSpPr>
          <p:spPr bwMode="auto">
            <a:xfrm>
              <a:off x="4014786" y="5800565"/>
              <a:ext cx="350487"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c</a:t>
              </a:r>
            </a:p>
          </p:txBody>
        </p:sp>
        <p:cxnSp>
          <p:nvCxnSpPr>
            <p:cNvPr id="23706" name="Straight Arrow Connector 208"/>
            <p:cNvCxnSpPr>
              <a:cxnSpLocks noChangeShapeType="1"/>
            </p:cNvCxnSpPr>
            <p:nvPr/>
          </p:nvCxnSpPr>
          <p:spPr bwMode="auto">
            <a:xfrm rot="5400000" flipH="1" flipV="1">
              <a:off x="4083167" y="5129110"/>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707" name="Straight Arrow Connector 209"/>
            <p:cNvCxnSpPr>
              <a:cxnSpLocks noChangeShapeType="1"/>
            </p:cNvCxnSpPr>
            <p:nvPr/>
          </p:nvCxnSpPr>
          <p:spPr bwMode="auto">
            <a:xfrm rot="5400000" flipH="1" flipV="1">
              <a:off x="4083167" y="5682902"/>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6" name="Group 234"/>
          <p:cNvGrpSpPr>
            <a:grpSpLocks/>
          </p:cNvGrpSpPr>
          <p:nvPr/>
        </p:nvGrpSpPr>
        <p:grpSpPr bwMode="auto">
          <a:xfrm>
            <a:off x="7931151" y="3228976"/>
            <a:ext cx="1528763" cy="1660525"/>
            <a:chOff x="3753091" y="4791982"/>
            <a:chExt cx="1527717" cy="1661391"/>
          </a:xfrm>
        </p:grpSpPr>
        <p:sp>
          <p:nvSpPr>
            <p:cNvPr id="221" name="Oval 143"/>
            <p:cNvSpPr>
              <a:spLocks noChangeArrowheads="1"/>
            </p:cNvSpPr>
            <p:nvPr/>
          </p:nvSpPr>
          <p:spPr bwMode="auto">
            <a:xfrm>
              <a:off x="3753091" y="5555968"/>
              <a:ext cx="350598"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d</a:t>
              </a:r>
            </a:p>
          </p:txBody>
        </p:sp>
        <p:cxnSp>
          <p:nvCxnSpPr>
            <p:cNvPr id="23687" name="Straight Arrow Connector 221"/>
            <p:cNvCxnSpPr>
              <a:cxnSpLocks noChangeShapeType="1"/>
              <a:endCxn id="230" idx="2"/>
            </p:cNvCxnSpPr>
            <p:nvPr/>
          </p:nvCxnSpPr>
          <p:spPr bwMode="auto">
            <a:xfrm flipV="1">
              <a:off x="3939623" y="5206005"/>
              <a:ext cx="407888" cy="36810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4" name="Oval 141"/>
            <p:cNvSpPr>
              <a:spLocks noChangeArrowheads="1"/>
            </p:cNvSpPr>
            <p:nvPr/>
          </p:nvSpPr>
          <p:spPr bwMode="auto">
            <a:xfrm>
              <a:off x="4930210" y="5582969"/>
              <a:ext cx="350598"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225" name="Oval 140"/>
            <p:cNvSpPr>
              <a:spLocks noChangeArrowheads="1"/>
            </p:cNvSpPr>
            <p:nvPr/>
          </p:nvSpPr>
          <p:spPr bwMode="auto">
            <a:xfrm>
              <a:off x="4906414" y="6129354"/>
              <a:ext cx="350597"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cxnSp>
          <p:nvCxnSpPr>
            <p:cNvPr id="23690" name="Straight Arrow Connector 225"/>
            <p:cNvCxnSpPr>
              <a:cxnSpLocks noChangeShapeType="1"/>
              <a:endCxn id="230" idx="6"/>
            </p:cNvCxnSpPr>
            <p:nvPr/>
          </p:nvCxnSpPr>
          <p:spPr bwMode="auto">
            <a:xfrm rot="10800000">
              <a:off x="4698348" y="5206006"/>
              <a:ext cx="407646" cy="385143"/>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691" name="Straight Arrow Connector 226"/>
            <p:cNvCxnSpPr>
              <a:cxnSpLocks noChangeShapeType="1"/>
            </p:cNvCxnSpPr>
            <p:nvPr/>
          </p:nvCxnSpPr>
          <p:spPr bwMode="auto">
            <a:xfrm rot="5400000" flipH="1" flipV="1">
              <a:off x="4975343" y="6011729"/>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8" name="Oval 144"/>
            <p:cNvSpPr>
              <a:spLocks noChangeArrowheads="1"/>
            </p:cNvSpPr>
            <p:nvPr/>
          </p:nvSpPr>
          <p:spPr bwMode="auto">
            <a:xfrm>
              <a:off x="4408280" y="6135707"/>
              <a:ext cx="350597"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f</a:t>
              </a:r>
            </a:p>
          </p:txBody>
        </p:sp>
        <p:cxnSp>
          <p:nvCxnSpPr>
            <p:cNvPr id="23693" name="Straight Arrow Connector 228"/>
            <p:cNvCxnSpPr>
              <a:cxnSpLocks noChangeShapeType="1"/>
              <a:endCxn id="224" idx="3"/>
            </p:cNvCxnSpPr>
            <p:nvPr/>
          </p:nvCxnSpPr>
          <p:spPr bwMode="auto">
            <a:xfrm flipV="1">
              <a:off x="4591463" y="5853562"/>
              <a:ext cx="389887" cy="289716"/>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0" name="Oval 141"/>
            <p:cNvSpPr>
              <a:spLocks noChangeArrowheads="1"/>
            </p:cNvSpPr>
            <p:nvPr/>
          </p:nvSpPr>
          <p:spPr bwMode="auto">
            <a:xfrm>
              <a:off x="4347997" y="5047703"/>
              <a:ext cx="350597"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err="1">
                  <a:latin typeface="Comic Sans MS" pitchFamily="66" charset="0"/>
                </a:rPr>
                <a:t>i</a:t>
              </a:r>
              <a:endParaRPr lang="en-US" dirty="0">
                <a:latin typeface="Comic Sans MS" pitchFamily="66" charset="0"/>
              </a:endParaRPr>
            </a:p>
          </p:txBody>
        </p:sp>
        <p:sp>
          <p:nvSpPr>
            <p:cNvPr id="231" name="Oval 140"/>
            <p:cNvSpPr>
              <a:spLocks noChangeArrowheads="1"/>
            </p:cNvSpPr>
            <p:nvPr/>
          </p:nvSpPr>
          <p:spPr bwMode="auto">
            <a:xfrm>
              <a:off x="4324200" y="5594088"/>
              <a:ext cx="350598"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c</a:t>
              </a:r>
            </a:p>
          </p:txBody>
        </p:sp>
        <p:cxnSp>
          <p:nvCxnSpPr>
            <p:cNvPr id="23696" name="Straight Arrow Connector 231"/>
            <p:cNvCxnSpPr>
              <a:cxnSpLocks noChangeShapeType="1"/>
            </p:cNvCxnSpPr>
            <p:nvPr/>
          </p:nvCxnSpPr>
          <p:spPr bwMode="auto">
            <a:xfrm rot="5400000" flipH="1" flipV="1">
              <a:off x="4392883" y="4922633"/>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697" name="Straight Arrow Connector 232"/>
            <p:cNvCxnSpPr>
              <a:cxnSpLocks noChangeShapeType="1"/>
            </p:cNvCxnSpPr>
            <p:nvPr/>
          </p:nvCxnSpPr>
          <p:spPr bwMode="auto">
            <a:xfrm rot="5400000" flipH="1" flipV="1">
              <a:off x="4392883" y="5476425"/>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7" name="Group 254"/>
          <p:cNvGrpSpPr>
            <a:grpSpLocks/>
          </p:cNvGrpSpPr>
          <p:nvPr/>
        </p:nvGrpSpPr>
        <p:grpSpPr bwMode="auto">
          <a:xfrm>
            <a:off x="7378701" y="3228976"/>
            <a:ext cx="2081213" cy="1660525"/>
            <a:chOff x="3346771" y="4718240"/>
            <a:chExt cx="2081521" cy="1661391"/>
          </a:xfrm>
        </p:grpSpPr>
        <p:sp>
          <p:nvSpPr>
            <p:cNvPr id="237" name="Oval 137"/>
            <p:cNvSpPr>
              <a:spLocks noChangeArrowheads="1"/>
            </p:cNvSpPr>
            <p:nvPr/>
          </p:nvSpPr>
          <p:spPr bwMode="auto">
            <a:xfrm>
              <a:off x="3361061" y="5471107"/>
              <a:ext cx="350889"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a</a:t>
              </a:r>
            </a:p>
          </p:txBody>
        </p:sp>
        <p:cxnSp>
          <p:nvCxnSpPr>
            <p:cNvPr id="23671" name="Straight Arrow Connector 237"/>
            <p:cNvCxnSpPr>
              <a:cxnSpLocks noChangeShapeType="1"/>
              <a:stCxn id="237" idx="0"/>
              <a:endCxn id="250" idx="2"/>
            </p:cNvCxnSpPr>
            <p:nvPr/>
          </p:nvCxnSpPr>
          <p:spPr bwMode="auto">
            <a:xfrm rot="5400000" flipH="1" flipV="1">
              <a:off x="3846097" y="4821976"/>
              <a:ext cx="338611" cy="959186"/>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9" name="Oval 138"/>
            <p:cNvSpPr>
              <a:spLocks noChangeArrowheads="1"/>
            </p:cNvSpPr>
            <p:nvPr/>
          </p:nvSpPr>
          <p:spPr bwMode="auto">
            <a:xfrm>
              <a:off x="3346771" y="6036552"/>
              <a:ext cx="350890"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b</a:t>
              </a:r>
            </a:p>
          </p:txBody>
        </p:sp>
        <p:cxnSp>
          <p:nvCxnSpPr>
            <p:cNvPr id="23673" name="Straight Arrow Connector 239"/>
            <p:cNvCxnSpPr>
              <a:cxnSpLocks noChangeShapeType="1"/>
            </p:cNvCxnSpPr>
            <p:nvPr/>
          </p:nvCxnSpPr>
          <p:spPr bwMode="auto">
            <a:xfrm rot="5400000" flipH="1" flipV="1">
              <a:off x="3405781" y="5912853"/>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2" name="Oval 143"/>
            <p:cNvSpPr>
              <a:spLocks noChangeArrowheads="1"/>
            </p:cNvSpPr>
            <p:nvPr/>
          </p:nvSpPr>
          <p:spPr bwMode="auto">
            <a:xfrm>
              <a:off x="3900891" y="5482226"/>
              <a:ext cx="350889"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d</a:t>
              </a:r>
            </a:p>
          </p:txBody>
        </p:sp>
        <p:cxnSp>
          <p:nvCxnSpPr>
            <p:cNvPr id="23675" name="Straight Arrow Connector 242"/>
            <p:cNvCxnSpPr>
              <a:cxnSpLocks noChangeShapeType="1"/>
              <a:endCxn id="250" idx="2"/>
            </p:cNvCxnSpPr>
            <p:nvPr/>
          </p:nvCxnSpPr>
          <p:spPr bwMode="auto">
            <a:xfrm flipV="1">
              <a:off x="4087107" y="5132263"/>
              <a:ext cx="407888" cy="36810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4" name="Oval 141"/>
            <p:cNvSpPr>
              <a:spLocks noChangeArrowheads="1"/>
            </p:cNvSpPr>
            <p:nvPr/>
          </p:nvSpPr>
          <p:spPr bwMode="auto">
            <a:xfrm>
              <a:off x="5077402" y="5509227"/>
              <a:ext cx="350890"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245" name="Oval 140"/>
            <p:cNvSpPr>
              <a:spLocks noChangeArrowheads="1"/>
            </p:cNvSpPr>
            <p:nvPr/>
          </p:nvSpPr>
          <p:spPr bwMode="auto">
            <a:xfrm>
              <a:off x="5055174" y="6055612"/>
              <a:ext cx="350890"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cxnSp>
          <p:nvCxnSpPr>
            <p:cNvPr id="23678" name="Straight Arrow Connector 245"/>
            <p:cNvCxnSpPr>
              <a:cxnSpLocks noChangeShapeType="1"/>
              <a:endCxn id="250" idx="6"/>
            </p:cNvCxnSpPr>
            <p:nvPr/>
          </p:nvCxnSpPr>
          <p:spPr bwMode="auto">
            <a:xfrm rot="10800000">
              <a:off x="4845832" y="5132264"/>
              <a:ext cx="407646" cy="385143"/>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679" name="Straight Arrow Connector 246"/>
            <p:cNvCxnSpPr>
              <a:cxnSpLocks noChangeShapeType="1"/>
            </p:cNvCxnSpPr>
            <p:nvPr/>
          </p:nvCxnSpPr>
          <p:spPr bwMode="auto">
            <a:xfrm rot="5400000" flipH="1" flipV="1">
              <a:off x="5122827" y="5937987"/>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8" name="Oval 144"/>
            <p:cNvSpPr>
              <a:spLocks noChangeArrowheads="1"/>
            </p:cNvSpPr>
            <p:nvPr/>
          </p:nvSpPr>
          <p:spPr bwMode="auto">
            <a:xfrm>
              <a:off x="4556625" y="6061965"/>
              <a:ext cx="350890"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f</a:t>
              </a:r>
            </a:p>
          </p:txBody>
        </p:sp>
        <p:cxnSp>
          <p:nvCxnSpPr>
            <p:cNvPr id="23681" name="Straight Arrow Connector 248"/>
            <p:cNvCxnSpPr>
              <a:cxnSpLocks noChangeShapeType="1"/>
              <a:endCxn id="244" idx="3"/>
            </p:cNvCxnSpPr>
            <p:nvPr/>
          </p:nvCxnSpPr>
          <p:spPr bwMode="auto">
            <a:xfrm flipV="1">
              <a:off x="4738947" y="5779820"/>
              <a:ext cx="389887" cy="289716"/>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0" name="Oval 141"/>
            <p:cNvSpPr>
              <a:spLocks noChangeArrowheads="1"/>
            </p:cNvSpPr>
            <p:nvPr/>
          </p:nvSpPr>
          <p:spPr bwMode="auto">
            <a:xfrm>
              <a:off x="4494704" y="4973961"/>
              <a:ext cx="350889"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err="1">
                  <a:latin typeface="Comic Sans MS" pitchFamily="66" charset="0"/>
                </a:rPr>
                <a:t>i</a:t>
              </a:r>
              <a:endParaRPr lang="en-US" dirty="0">
                <a:latin typeface="Comic Sans MS" pitchFamily="66" charset="0"/>
              </a:endParaRPr>
            </a:p>
          </p:txBody>
        </p:sp>
        <p:sp>
          <p:nvSpPr>
            <p:cNvPr id="251" name="Oval 140"/>
            <p:cNvSpPr>
              <a:spLocks noChangeArrowheads="1"/>
            </p:cNvSpPr>
            <p:nvPr/>
          </p:nvSpPr>
          <p:spPr bwMode="auto">
            <a:xfrm>
              <a:off x="4472476" y="5520346"/>
              <a:ext cx="350889" cy="317666"/>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c</a:t>
              </a:r>
            </a:p>
          </p:txBody>
        </p:sp>
        <p:cxnSp>
          <p:nvCxnSpPr>
            <p:cNvPr id="23684" name="Straight Arrow Connector 251"/>
            <p:cNvCxnSpPr>
              <a:cxnSpLocks noChangeShapeType="1"/>
            </p:cNvCxnSpPr>
            <p:nvPr/>
          </p:nvCxnSpPr>
          <p:spPr bwMode="auto">
            <a:xfrm rot="5400000" flipH="1" flipV="1">
              <a:off x="4540367" y="4848891"/>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685" name="Straight Arrow Connector 252"/>
            <p:cNvCxnSpPr>
              <a:cxnSpLocks noChangeShapeType="1"/>
            </p:cNvCxnSpPr>
            <p:nvPr/>
          </p:nvCxnSpPr>
          <p:spPr bwMode="auto">
            <a:xfrm rot="5400000" flipH="1" flipV="1">
              <a:off x="4540367" y="5402683"/>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8" name="Group 276"/>
          <p:cNvGrpSpPr>
            <a:grpSpLocks/>
          </p:cNvGrpSpPr>
          <p:nvPr/>
        </p:nvGrpSpPr>
        <p:grpSpPr bwMode="auto">
          <a:xfrm>
            <a:off x="6826251" y="3243263"/>
            <a:ext cx="2633663" cy="1662112"/>
            <a:chOff x="2529779" y="4629750"/>
            <a:chExt cx="2633042" cy="1661391"/>
          </a:xfrm>
        </p:grpSpPr>
        <p:sp>
          <p:nvSpPr>
            <p:cNvPr id="257" name="Oval 137"/>
            <p:cNvSpPr>
              <a:spLocks noChangeArrowheads="1"/>
            </p:cNvSpPr>
            <p:nvPr/>
          </p:nvSpPr>
          <p:spPr bwMode="auto">
            <a:xfrm>
              <a:off x="3094796" y="5381899"/>
              <a:ext cx="350755" cy="31736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a</a:t>
              </a:r>
            </a:p>
          </p:txBody>
        </p:sp>
        <p:cxnSp>
          <p:nvCxnSpPr>
            <p:cNvPr id="23653" name="Straight Arrow Connector 257"/>
            <p:cNvCxnSpPr>
              <a:cxnSpLocks noChangeShapeType="1"/>
              <a:stCxn id="257" idx="0"/>
              <a:endCxn id="269" idx="2"/>
            </p:cNvCxnSpPr>
            <p:nvPr/>
          </p:nvCxnSpPr>
          <p:spPr bwMode="auto">
            <a:xfrm rot="5400000" flipH="1" flipV="1">
              <a:off x="3580626" y="4733486"/>
              <a:ext cx="338611" cy="959186"/>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9" name="Oval 138"/>
            <p:cNvSpPr>
              <a:spLocks noChangeArrowheads="1"/>
            </p:cNvSpPr>
            <p:nvPr/>
          </p:nvSpPr>
          <p:spPr bwMode="auto">
            <a:xfrm>
              <a:off x="3080512" y="5948390"/>
              <a:ext cx="352342" cy="31736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b</a:t>
              </a:r>
            </a:p>
          </p:txBody>
        </p:sp>
        <p:cxnSp>
          <p:nvCxnSpPr>
            <p:cNvPr id="23655" name="Straight Arrow Connector 259"/>
            <p:cNvCxnSpPr>
              <a:cxnSpLocks noChangeShapeType="1"/>
            </p:cNvCxnSpPr>
            <p:nvPr/>
          </p:nvCxnSpPr>
          <p:spPr bwMode="auto">
            <a:xfrm rot="5400000" flipH="1" flipV="1">
              <a:off x="3140310" y="5824363"/>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1" name="Oval 143"/>
            <p:cNvSpPr>
              <a:spLocks noChangeArrowheads="1"/>
            </p:cNvSpPr>
            <p:nvPr/>
          </p:nvSpPr>
          <p:spPr bwMode="auto">
            <a:xfrm>
              <a:off x="3634418" y="5393006"/>
              <a:ext cx="350755" cy="31736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d</a:t>
              </a:r>
            </a:p>
          </p:txBody>
        </p:sp>
        <p:cxnSp>
          <p:nvCxnSpPr>
            <p:cNvPr id="23657" name="Straight Arrow Connector 261"/>
            <p:cNvCxnSpPr>
              <a:cxnSpLocks noChangeShapeType="1"/>
              <a:endCxn id="269" idx="2"/>
            </p:cNvCxnSpPr>
            <p:nvPr/>
          </p:nvCxnSpPr>
          <p:spPr bwMode="auto">
            <a:xfrm flipV="1">
              <a:off x="3821636" y="5043773"/>
              <a:ext cx="407888" cy="36810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3" name="Oval 141"/>
            <p:cNvSpPr>
              <a:spLocks noChangeArrowheads="1"/>
            </p:cNvSpPr>
            <p:nvPr/>
          </p:nvSpPr>
          <p:spPr bwMode="auto">
            <a:xfrm>
              <a:off x="4812066" y="5419982"/>
              <a:ext cx="350755" cy="31736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264" name="Oval 140"/>
            <p:cNvSpPr>
              <a:spLocks noChangeArrowheads="1"/>
            </p:cNvSpPr>
            <p:nvPr/>
          </p:nvSpPr>
          <p:spPr bwMode="auto">
            <a:xfrm>
              <a:off x="4788259" y="5967431"/>
              <a:ext cx="352342" cy="31736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cxnSp>
          <p:nvCxnSpPr>
            <p:cNvPr id="23660" name="Straight Arrow Connector 264"/>
            <p:cNvCxnSpPr>
              <a:cxnSpLocks noChangeShapeType="1"/>
              <a:endCxn id="269" idx="6"/>
            </p:cNvCxnSpPr>
            <p:nvPr/>
          </p:nvCxnSpPr>
          <p:spPr bwMode="auto">
            <a:xfrm rot="10800000">
              <a:off x="4580361" y="5043774"/>
              <a:ext cx="407646" cy="385143"/>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661" name="Straight Arrow Connector 265"/>
            <p:cNvCxnSpPr>
              <a:cxnSpLocks noChangeShapeType="1"/>
            </p:cNvCxnSpPr>
            <p:nvPr/>
          </p:nvCxnSpPr>
          <p:spPr bwMode="auto">
            <a:xfrm rot="5400000" flipH="1" flipV="1">
              <a:off x="4857356" y="5849497"/>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7" name="Oval 144"/>
            <p:cNvSpPr>
              <a:spLocks noChangeArrowheads="1"/>
            </p:cNvSpPr>
            <p:nvPr/>
          </p:nvSpPr>
          <p:spPr bwMode="auto">
            <a:xfrm>
              <a:off x="4289902" y="5973779"/>
              <a:ext cx="352342" cy="31736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f</a:t>
              </a:r>
            </a:p>
          </p:txBody>
        </p:sp>
        <p:cxnSp>
          <p:nvCxnSpPr>
            <p:cNvPr id="23663" name="Straight Arrow Connector 267"/>
            <p:cNvCxnSpPr>
              <a:cxnSpLocks noChangeShapeType="1"/>
              <a:endCxn id="263" idx="3"/>
            </p:cNvCxnSpPr>
            <p:nvPr/>
          </p:nvCxnSpPr>
          <p:spPr bwMode="auto">
            <a:xfrm flipV="1">
              <a:off x="4473476" y="5691330"/>
              <a:ext cx="389887" cy="289716"/>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9" name="Oval 141"/>
            <p:cNvSpPr>
              <a:spLocks noChangeArrowheads="1"/>
            </p:cNvSpPr>
            <p:nvPr/>
          </p:nvSpPr>
          <p:spPr bwMode="auto">
            <a:xfrm>
              <a:off x="4229591" y="4885226"/>
              <a:ext cx="350754" cy="31736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err="1">
                  <a:latin typeface="Comic Sans MS" pitchFamily="66" charset="0"/>
                </a:rPr>
                <a:t>i</a:t>
              </a:r>
              <a:endParaRPr lang="en-US" dirty="0">
                <a:latin typeface="Comic Sans MS" pitchFamily="66" charset="0"/>
              </a:endParaRPr>
            </a:p>
          </p:txBody>
        </p:sp>
        <p:sp>
          <p:nvSpPr>
            <p:cNvPr id="270" name="Oval 140"/>
            <p:cNvSpPr>
              <a:spLocks noChangeArrowheads="1"/>
            </p:cNvSpPr>
            <p:nvPr/>
          </p:nvSpPr>
          <p:spPr bwMode="auto">
            <a:xfrm>
              <a:off x="4205784" y="5431089"/>
              <a:ext cx="352342" cy="31736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dirty="0">
                  <a:latin typeface="Comic Sans MS" pitchFamily="66" charset="0"/>
                </a:rPr>
                <a:t>c</a:t>
              </a:r>
            </a:p>
          </p:txBody>
        </p:sp>
        <p:cxnSp>
          <p:nvCxnSpPr>
            <p:cNvPr id="23666" name="Straight Arrow Connector 270"/>
            <p:cNvCxnSpPr>
              <a:cxnSpLocks noChangeShapeType="1"/>
            </p:cNvCxnSpPr>
            <p:nvPr/>
          </p:nvCxnSpPr>
          <p:spPr bwMode="auto">
            <a:xfrm rot="5400000" flipH="1" flipV="1">
              <a:off x="4274896" y="4760401"/>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667" name="Straight Arrow Connector 271"/>
            <p:cNvCxnSpPr>
              <a:cxnSpLocks noChangeShapeType="1"/>
            </p:cNvCxnSpPr>
            <p:nvPr/>
          </p:nvCxnSpPr>
          <p:spPr bwMode="auto">
            <a:xfrm rot="5400000" flipH="1" flipV="1">
              <a:off x="4274896" y="5314193"/>
              <a:ext cx="263861" cy="2559"/>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4" name="Oval 144"/>
            <p:cNvSpPr>
              <a:spLocks noChangeArrowheads="1"/>
            </p:cNvSpPr>
            <p:nvPr/>
          </p:nvSpPr>
          <p:spPr bwMode="auto">
            <a:xfrm>
              <a:off x="2529779" y="5358096"/>
              <a:ext cx="350755" cy="317362"/>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e</a:t>
              </a:r>
            </a:p>
          </p:txBody>
        </p:sp>
        <p:cxnSp>
          <p:nvCxnSpPr>
            <p:cNvPr id="23669" name="Straight Arrow Connector 274"/>
            <p:cNvCxnSpPr>
              <a:cxnSpLocks noChangeShapeType="1"/>
              <a:endCxn id="269" idx="1"/>
            </p:cNvCxnSpPr>
            <p:nvPr/>
          </p:nvCxnSpPr>
          <p:spPr bwMode="auto">
            <a:xfrm flipV="1">
              <a:off x="2712599" y="4931520"/>
              <a:ext cx="1568304" cy="434248"/>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38145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1792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nodeType="clickEffect">
                                  <p:stCondLst>
                                    <p:cond delay="0"/>
                                  </p:stCondLst>
                                  <p:childTnLst>
                                    <p:set>
                                      <p:cBhvr>
                                        <p:cTn id="13" dur="1" fill="hold">
                                          <p:stCondLst>
                                            <p:cond delay="0"/>
                                          </p:stCondLst>
                                        </p:cTn>
                                        <p:tgtEl>
                                          <p:spTgt spid="6"/>
                                        </p:tgtEl>
                                        <p:attrNameLst>
                                          <p:attrName>style.visibility</p:attrName>
                                        </p:attrNameLst>
                                      </p:cBhvr>
                                      <p:to>
                                        <p:strVal val="hidden"/>
                                      </p:to>
                                    </p:set>
                                  </p:childTnLst>
                                </p:cTn>
                              </p:par>
                            </p:childTnLst>
                          </p:cTn>
                        </p:par>
                        <p:par>
                          <p:cTn id="14" fill="hold" nodeType="afterGroup">
                            <p:stCondLst>
                              <p:cond delay="0"/>
                            </p:stCondLst>
                            <p:childTnLst>
                              <p:par>
                                <p:cTn id="15" presetID="1" presetClass="exit" presetSubtype="0" fill="hold" nodeType="after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4179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par>
                          <p:cTn id="31" fill="hold" nodeType="afterGroup">
                            <p:stCondLst>
                              <p:cond delay="0"/>
                            </p:stCondLst>
                            <p:childTnLst>
                              <p:par>
                                <p:cTn id="32" presetID="1" presetClass="exit" presetSubtype="0" fill="hold" nodeType="afterEffect">
                                  <p:stCondLst>
                                    <p:cond delay="0"/>
                                  </p:stCondLst>
                                  <p:childTnLst>
                                    <p:set>
                                      <p:cBhvr>
                                        <p:cTn id="33" dur="1" fill="hold">
                                          <p:stCondLst>
                                            <p:cond delay="0"/>
                                          </p:stCondLst>
                                        </p:cTn>
                                        <p:tgtEl>
                                          <p:spTgt spid="8"/>
                                        </p:tgtEl>
                                        <p:attrNameLst>
                                          <p:attrName>style.visibility</p:attrName>
                                        </p:attrNameLst>
                                      </p:cBhvr>
                                      <p:to>
                                        <p:strVal val="hidden"/>
                                      </p:to>
                                    </p:set>
                                  </p:childTnLst>
                                </p:cTn>
                              </p:par>
                            </p:childTnLst>
                          </p:cTn>
                        </p:par>
                        <p:par>
                          <p:cTn id="34" fill="hold" nodeType="afterGroup">
                            <p:stCondLst>
                              <p:cond delay="0"/>
                            </p:stCondLst>
                            <p:childTnLst>
                              <p:par>
                                <p:cTn id="35" presetID="1"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childTnLst>
                          </p:cTn>
                        </p:par>
                        <p:par>
                          <p:cTn id="41" fill="hold" nodeType="afterGroup">
                            <p:stCondLst>
                              <p:cond delay="0"/>
                            </p:stCondLst>
                            <p:childTnLst>
                              <p:par>
                                <p:cTn id="42" presetID="1" presetClass="entr" presetSubtype="0" fill="hold" nodeType="afterEffect">
                                  <p:stCondLst>
                                    <p:cond delay="0"/>
                                  </p:stCondLst>
                                  <p:childTnLst>
                                    <p:set>
                                      <p:cBhvr>
                                        <p:cTn id="43" dur="1" fill="hold">
                                          <p:stCondLst>
                                            <p:cond delay="0"/>
                                          </p:stCondLst>
                                        </p:cTn>
                                        <p:tgtEl>
                                          <p:spTgt spid="41796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nodeType="clickEffect">
                                  <p:stCondLst>
                                    <p:cond delay="0"/>
                                  </p:stCondLst>
                                  <p:childTnLst>
                                    <p:set>
                                      <p:cBhvr>
                                        <p:cTn id="47" dur="1" fill="hold">
                                          <p:stCondLst>
                                            <p:cond delay="0"/>
                                          </p:stCondLst>
                                        </p:cTn>
                                        <p:tgtEl>
                                          <p:spTgt spid="10"/>
                                        </p:tgtEl>
                                        <p:attrNameLst>
                                          <p:attrName>style.visibility</p:attrName>
                                        </p:attrNameLst>
                                      </p:cBhvr>
                                      <p:to>
                                        <p:strVal val="hidden"/>
                                      </p:to>
                                    </p:set>
                                  </p:childTnLst>
                                </p:cTn>
                              </p:par>
                            </p:childTnLst>
                          </p:cTn>
                        </p:par>
                        <p:par>
                          <p:cTn id="48" fill="hold" nodeType="afterGroup">
                            <p:stCondLst>
                              <p:cond delay="0"/>
                            </p:stCondLst>
                            <p:childTnLst>
                              <p:par>
                                <p:cTn id="49" presetID="1" presetClass="exit" presetSubtype="0" fill="hold" nodeType="after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par>
                          <p:cTn id="51" fill="hold" nodeType="afterGroup">
                            <p:stCondLst>
                              <p:cond delay="0"/>
                            </p:stCondLst>
                            <p:childTnLst>
                              <p:par>
                                <p:cTn id="52" presetID="1" presetClass="entr" presetSubtype="0"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1"/>
                                        </p:tgtEl>
                                        <p:attrNameLst>
                                          <p:attrName>style.visibility</p:attrName>
                                        </p:attrNameLst>
                                      </p:cBhvr>
                                      <p:to>
                                        <p:strVal val="visible"/>
                                      </p:to>
                                    </p:set>
                                  </p:childTnLst>
                                </p:cTn>
                              </p:par>
                            </p:childTnLst>
                          </p:cTn>
                        </p:par>
                        <p:par>
                          <p:cTn id="58" fill="hold" nodeType="afterGroup">
                            <p:stCondLst>
                              <p:cond delay="0"/>
                            </p:stCondLst>
                            <p:childTnLst>
                              <p:par>
                                <p:cTn id="59" presetID="1" presetClass="entr" presetSubtype="0" fill="hold" nodeType="afterEffect">
                                  <p:stCondLst>
                                    <p:cond delay="0"/>
                                  </p:stCondLst>
                                  <p:childTnLst>
                                    <p:set>
                                      <p:cBhvr>
                                        <p:cTn id="60" dur="1" fill="hold">
                                          <p:stCondLst>
                                            <p:cond delay="0"/>
                                          </p:stCondLst>
                                        </p:cTn>
                                        <p:tgtEl>
                                          <p:spTgt spid="41796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nodeType="clickEffect">
                                  <p:stCondLst>
                                    <p:cond delay="0"/>
                                  </p:stCondLst>
                                  <p:childTnLst>
                                    <p:set>
                                      <p:cBhvr>
                                        <p:cTn id="64" dur="1" fill="hold">
                                          <p:stCondLst>
                                            <p:cond delay="0"/>
                                          </p:stCondLst>
                                        </p:cTn>
                                        <p:tgtEl>
                                          <p:spTgt spid="2"/>
                                        </p:tgtEl>
                                        <p:attrNameLst>
                                          <p:attrName>style.visibility</p:attrName>
                                        </p:attrNameLst>
                                      </p:cBhvr>
                                      <p:to>
                                        <p:strVal val="hidden"/>
                                      </p:to>
                                    </p:set>
                                  </p:childTnLst>
                                </p:cTn>
                              </p:par>
                            </p:childTnLst>
                          </p:cTn>
                        </p:par>
                        <p:par>
                          <p:cTn id="65" fill="hold" nodeType="afterGroup">
                            <p:stCondLst>
                              <p:cond delay="0"/>
                            </p:stCondLst>
                            <p:childTnLst>
                              <p:par>
                                <p:cTn id="66" presetID="1" presetClass="exit" presetSubtype="0" fill="hold" nodeType="afterEffect">
                                  <p:stCondLst>
                                    <p:cond delay="0"/>
                                  </p:stCondLst>
                                  <p:childTnLst>
                                    <p:set>
                                      <p:cBhvr>
                                        <p:cTn id="67" dur="1" fill="hold">
                                          <p:stCondLst>
                                            <p:cond delay="0"/>
                                          </p:stCondLst>
                                        </p:cTn>
                                        <p:tgtEl>
                                          <p:spTgt spid="3"/>
                                        </p:tgtEl>
                                        <p:attrNameLst>
                                          <p:attrName>style.visibility</p:attrName>
                                        </p:attrNameLst>
                                      </p:cBhvr>
                                      <p:to>
                                        <p:strVal val="hidden"/>
                                      </p:to>
                                    </p:set>
                                  </p:childTnLst>
                                </p:cTn>
                              </p:par>
                            </p:childTnLst>
                          </p:cTn>
                        </p:par>
                        <p:par>
                          <p:cTn id="68" fill="hold" nodeType="afterGroup">
                            <p:stCondLst>
                              <p:cond delay="0"/>
                            </p:stCondLst>
                            <p:childTnLst>
                              <p:par>
                                <p:cTn id="69" presetID="1" presetClass="entr" presetSubtype="0"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childTnLst>
                          </p:cTn>
                        </p:par>
                        <p:par>
                          <p:cTn id="75" fill="hold" nodeType="afterGroup">
                            <p:stCondLst>
                              <p:cond delay="0"/>
                            </p:stCondLst>
                            <p:childTnLst>
                              <p:par>
                                <p:cTn id="76" presetID="1" presetClass="entr" presetSubtype="0" fill="hold" nodeType="afterEffect">
                                  <p:stCondLst>
                                    <p:cond delay="0"/>
                                  </p:stCondLst>
                                  <p:childTnLst>
                                    <p:set>
                                      <p:cBhvr>
                                        <p:cTn id="77" dur="1" fill="hold">
                                          <p:stCondLst>
                                            <p:cond delay="0"/>
                                          </p:stCondLst>
                                        </p:cTn>
                                        <p:tgtEl>
                                          <p:spTgt spid="417968"/>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nodeType="clickEffect">
                                  <p:stCondLst>
                                    <p:cond delay="0"/>
                                  </p:stCondLst>
                                  <p:childTnLst>
                                    <p:set>
                                      <p:cBhvr>
                                        <p:cTn id="81" dur="1" fill="hold">
                                          <p:stCondLst>
                                            <p:cond delay="0"/>
                                          </p:stCondLst>
                                        </p:cTn>
                                        <p:tgtEl>
                                          <p:spTgt spid="12"/>
                                        </p:tgtEl>
                                        <p:attrNameLst>
                                          <p:attrName>style.visibility</p:attrName>
                                        </p:attrNameLst>
                                      </p:cBhvr>
                                      <p:to>
                                        <p:strVal val="hidden"/>
                                      </p:to>
                                    </p:set>
                                  </p:childTnLst>
                                </p:cTn>
                              </p:par>
                            </p:childTnLst>
                          </p:cTn>
                        </p:par>
                        <p:par>
                          <p:cTn id="82" fill="hold" nodeType="afterGroup">
                            <p:stCondLst>
                              <p:cond delay="0"/>
                            </p:stCondLst>
                            <p:childTnLst>
                              <p:par>
                                <p:cTn id="83" presetID="1" presetClass="exit" presetSubtype="0" fill="hold" nodeType="afterEffect">
                                  <p:stCondLst>
                                    <p:cond delay="0"/>
                                  </p:stCondLst>
                                  <p:childTnLst>
                                    <p:set>
                                      <p:cBhvr>
                                        <p:cTn id="84" dur="1" fill="hold">
                                          <p:stCondLst>
                                            <p:cond delay="0"/>
                                          </p:stCondLst>
                                        </p:cTn>
                                        <p:tgtEl>
                                          <p:spTgt spid="13"/>
                                        </p:tgtEl>
                                        <p:attrNameLst>
                                          <p:attrName>style.visibility</p:attrName>
                                        </p:attrNameLst>
                                      </p:cBhvr>
                                      <p:to>
                                        <p:strVal val="hidden"/>
                                      </p:to>
                                    </p:set>
                                  </p:childTnLst>
                                </p:cTn>
                              </p:par>
                            </p:childTnLst>
                          </p:cTn>
                        </p:par>
                        <p:par>
                          <p:cTn id="85" fill="hold" nodeType="afterGroup">
                            <p:stCondLst>
                              <p:cond delay="0"/>
                            </p:stCondLst>
                            <p:childTnLst>
                              <p:par>
                                <p:cTn id="86" presetID="1" presetClass="entr" presetSubtype="0" fill="hold" nodeType="afterEffect">
                                  <p:stCondLst>
                                    <p:cond delay="0"/>
                                  </p:stCondLst>
                                  <p:childTnLst>
                                    <p:set>
                                      <p:cBhvr>
                                        <p:cTn id="87" dur="1" fill="hold">
                                          <p:stCondLst>
                                            <p:cond delay="0"/>
                                          </p:stCondLst>
                                        </p:cTn>
                                        <p:tgtEl>
                                          <p:spTgt spid="15"/>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93"/>
                                        </p:tgtEl>
                                        <p:attrNameLst>
                                          <p:attrName>style.visibility</p:attrName>
                                        </p:attrNameLst>
                                      </p:cBhvr>
                                      <p:to>
                                        <p:strVal val="visible"/>
                                      </p:to>
                                    </p:set>
                                  </p:childTnLst>
                                </p:cTn>
                              </p:par>
                            </p:childTnLst>
                          </p:cTn>
                        </p:par>
                        <p:par>
                          <p:cTn id="92" fill="hold" nodeType="afterGroup">
                            <p:stCondLst>
                              <p:cond delay="0"/>
                            </p:stCondLst>
                            <p:childTnLst>
                              <p:par>
                                <p:cTn id="93" presetID="1" presetClass="entr" presetSubtype="0" fill="hold" nodeType="after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xit" presetSubtype="0" fill="hold" nodeType="clickEffect">
                                  <p:stCondLst>
                                    <p:cond delay="0"/>
                                  </p:stCondLst>
                                  <p:childTnLst>
                                    <p:set>
                                      <p:cBhvr>
                                        <p:cTn id="98" dur="1" fill="hold">
                                          <p:stCondLst>
                                            <p:cond delay="0"/>
                                          </p:stCondLst>
                                        </p:cTn>
                                        <p:tgtEl>
                                          <p:spTgt spid="101"/>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4"/>
                                        </p:tgtEl>
                                        <p:attrNameLst>
                                          <p:attrName>style.visibility</p:attrName>
                                        </p:attrNameLst>
                                      </p:cBhvr>
                                      <p:to>
                                        <p:strVal val="visible"/>
                                      </p:to>
                                    </p:set>
                                  </p:childTnLst>
                                </p:cTn>
                              </p:par>
                            </p:childTnLst>
                          </p:cTn>
                        </p:par>
                        <p:par>
                          <p:cTn id="103" fill="hold" nodeType="afterGroup">
                            <p:stCondLst>
                              <p:cond delay="0"/>
                            </p:stCondLst>
                            <p:childTnLst>
                              <p:par>
                                <p:cTn id="104" presetID="1" presetClass="entr" presetSubtype="0" fill="hold" nodeType="afterEffect">
                                  <p:stCondLst>
                                    <p:cond delay="0"/>
                                  </p:stCondLst>
                                  <p:childTnLst>
                                    <p:set>
                                      <p:cBhvr>
                                        <p:cTn id="105" dur="1" fill="hold">
                                          <p:stCondLst>
                                            <p:cond delay="0"/>
                                          </p:stCondLst>
                                        </p:cTn>
                                        <p:tgtEl>
                                          <p:spTgt spid="102"/>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nodeType="clickEffect">
                                  <p:stCondLst>
                                    <p:cond delay="0"/>
                                  </p:stCondLst>
                                  <p:childTnLst>
                                    <p:set>
                                      <p:cBhvr>
                                        <p:cTn id="109" dur="1" fill="hold">
                                          <p:stCondLst>
                                            <p:cond delay="0"/>
                                          </p:stCondLst>
                                        </p:cTn>
                                        <p:tgtEl>
                                          <p:spTgt spid="102"/>
                                        </p:tgtEl>
                                        <p:attrNameLst>
                                          <p:attrName>style.visibility</p:attrName>
                                        </p:attrNameLst>
                                      </p:cBhvr>
                                      <p:to>
                                        <p:strVal val="hidden"/>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95"/>
                                        </p:tgtEl>
                                        <p:attrNameLst>
                                          <p:attrName>style.visibility</p:attrName>
                                        </p:attrNameLst>
                                      </p:cBhvr>
                                      <p:to>
                                        <p:strVal val="visible"/>
                                      </p:to>
                                    </p:set>
                                  </p:childTnLst>
                                </p:cTn>
                              </p:par>
                            </p:childTnLst>
                          </p:cTn>
                        </p:par>
                        <p:par>
                          <p:cTn id="114" fill="hold" nodeType="afterGroup">
                            <p:stCondLst>
                              <p:cond delay="0"/>
                            </p:stCondLst>
                            <p:childTnLst>
                              <p:par>
                                <p:cTn id="115" presetID="1" presetClass="entr" presetSubtype="0" fill="hold" nodeType="afterEffect">
                                  <p:stCondLst>
                                    <p:cond delay="0"/>
                                  </p:stCondLst>
                                  <p:childTnLst>
                                    <p:set>
                                      <p:cBhvr>
                                        <p:cTn id="116" dur="1" fill="hold">
                                          <p:stCondLst>
                                            <p:cond delay="0"/>
                                          </p:stCondLst>
                                        </p:cTn>
                                        <p:tgtEl>
                                          <p:spTgt spid="417972"/>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xit" presetSubtype="0" fill="hold" nodeType="clickEffect">
                                  <p:stCondLst>
                                    <p:cond delay="0"/>
                                  </p:stCondLst>
                                  <p:childTnLst>
                                    <p:set>
                                      <p:cBhvr>
                                        <p:cTn id="120" dur="1" fill="hold">
                                          <p:stCondLst>
                                            <p:cond delay="0"/>
                                          </p:stCondLst>
                                        </p:cTn>
                                        <p:tgtEl>
                                          <p:spTgt spid="4"/>
                                        </p:tgtEl>
                                        <p:attrNameLst>
                                          <p:attrName>style.visibility</p:attrName>
                                        </p:attrNameLst>
                                      </p:cBhvr>
                                      <p:to>
                                        <p:strVal val="hidden"/>
                                      </p:to>
                                    </p:set>
                                  </p:childTnLst>
                                </p:cTn>
                              </p:par>
                            </p:childTnLst>
                          </p:cTn>
                        </p:par>
                        <p:par>
                          <p:cTn id="121" fill="hold" nodeType="afterGroup">
                            <p:stCondLst>
                              <p:cond delay="0"/>
                            </p:stCondLst>
                            <p:childTnLst>
                              <p:par>
                                <p:cTn id="122" presetID="1" presetClass="exit" presetSubtype="0" fill="hold" nodeType="afterEffect">
                                  <p:stCondLst>
                                    <p:cond delay="0"/>
                                  </p:stCondLst>
                                  <p:childTnLst>
                                    <p:set>
                                      <p:cBhvr>
                                        <p:cTn id="123" dur="1" fill="hold">
                                          <p:stCondLst>
                                            <p:cond delay="0"/>
                                          </p:stCondLst>
                                        </p:cTn>
                                        <p:tgtEl>
                                          <p:spTgt spid="15"/>
                                        </p:tgtEl>
                                        <p:attrNameLst>
                                          <p:attrName>style.visibility</p:attrName>
                                        </p:attrNameLst>
                                      </p:cBhvr>
                                      <p:to>
                                        <p:strVal val="hidden"/>
                                      </p:to>
                                    </p:set>
                                  </p:childTnLst>
                                </p:cTn>
                              </p:par>
                            </p:childTnLst>
                          </p:cTn>
                        </p:par>
                        <p:par>
                          <p:cTn id="124" fill="hold" nodeType="afterGroup">
                            <p:stCondLst>
                              <p:cond delay="0"/>
                            </p:stCondLst>
                            <p:childTnLst>
                              <p:par>
                                <p:cTn id="125" presetID="1" presetClass="entr" presetSubtype="0" fill="hold" nodeType="after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6"/>
                                        </p:tgtEl>
                                        <p:attrNameLst>
                                          <p:attrName>style.visibility</p:attrName>
                                        </p:attrNameLst>
                                      </p:cBhvr>
                                      <p:to>
                                        <p:strVal val="visible"/>
                                      </p:to>
                                    </p:set>
                                  </p:childTnLst>
                                </p:cTn>
                              </p:par>
                            </p:childTnLst>
                          </p:cTn>
                        </p:par>
                        <p:par>
                          <p:cTn id="131" fill="hold" nodeType="afterGroup">
                            <p:stCondLst>
                              <p:cond delay="0"/>
                            </p:stCondLst>
                            <p:childTnLst>
                              <p:par>
                                <p:cTn id="132" presetID="1" presetClass="entr" presetSubtype="0" fill="hold" nodeType="afterEffect">
                                  <p:stCondLst>
                                    <p:cond delay="0"/>
                                  </p:stCondLst>
                                  <p:childTnLst>
                                    <p:set>
                                      <p:cBhvr>
                                        <p:cTn id="133" dur="1" fill="hold">
                                          <p:stCondLst>
                                            <p:cond delay="0"/>
                                          </p:stCondLst>
                                        </p:cTn>
                                        <p:tgtEl>
                                          <p:spTgt spid="417970"/>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xit" presetSubtype="0" fill="hold" nodeType="clickEffect">
                                  <p:stCondLst>
                                    <p:cond delay="0"/>
                                  </p:stCondLst>
                                  <p:childTnLst>
                                    <p:set>
                                      <p:cBhvr>
                                        <p:cTn id="137" dur="1" fill="hold">
                                          <p:stCondLst>
                                            <p:cond delay="0"/>
                                          </p:stCondLst>
                                        </p:cTn>
                                        <p:tgtEl>
                                          <p:spTgt spid="14"/>
                                        </p:tgtEl>
                                        <p:attrNameLst>
                                          <p:attrName>style.visibility</p:attrName>
                                        </p:attrNameLst>
                                      </p:cBhvr>
                                      <p:to>
                                        <p:strVal val="hidden"/>
                                      </p:to>
                                    </p:set>
                                  </p:childTnLst>
                                </p:cTn>
                              </p:par>
                            </p:childTnLst>
                          </p:cTn>
                        </p:par>
                        <p:par>
                          <p:cTn id="138" fill="hold" nodeType="afterGroup">
                            <p:stCondLst>
                              <p:cond delay="0"/>
                            </p:stCondLst>
                            <p:childTnLst>
                              <p:par>
                                <p:cTn id="139" presetID="1" presetClass="exit" presetSubtype="0" fill="hold" nodeType="afterEffect">
                                  <p:stCondLst>
                                    <p:cond delay="0"/>
                                  </p:stCondLst>
                                  <p:childTnLst>
                                    <p:set>
                                      <p:cBhvr>
                                        <p:cTn id="140" dur="1" fill="hold">
                                          <p:stCondLst>
                                            <p:cond delay="0"/>
                                          </p:stCondLst>
                                        </p:cTn>
                                        <p:tgtEl>
                                          <p:spTgt spid="16"/>
                                        </p:tgtEl>
                                        <p:attrNameLst>
                                          <p:attrName>style.visibility</p:attrName>
                                        </p:attrNameLst>
                                      </p:cBhvr>
                                      <p:to>
                                        <p:strVal val="hidden"/>
                                      </p:to>
                                    </p:set>
                                  </p:childTnLst>
                                </p:cTn>
                              </p:par>
                            </p:childTnLst>
                          </p:cTn>
                        </p:par>
                        <p:par>
                          <p:cTn id="141" fill="hold" nodeType="afterGroup">
                            <p:stCondLst>
                              <p:cond delay="0"/>
                            </p:stCondLst>
                            <p:childTnLst>
                              <p:par>
                                <p:cTn id="142" presetID="1" presetClass="entr" presetSubtype="0" fill="hold" nodeType="afterEffect">
                                  <p:stCondLst>
                                    <p:cond delay="0"/>
                                  </p:stCondLst>
                                  <p:childTnLst>
                                    <p:set>
                                      <p:cBhvr>
                                        <p:cTn id="143" dur="1" fill="hold">
                                          <p:stCondLst>
                                            <p:cond delay="0"/>
                                          </p:stCondLst>
                                        </p:cTn>
                                        <p:tgtEl>
                                          <p:spTgt spid="17"/>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97"/>
                                        </p:tgtEl>
                                        <p:attrNameLst>
                                          <p:attrName>style.visibility</p:attrName>
                                        </p:attrNameLst>
                                      </p:cBhvr>
                                      <p:to>
                                        <p:strVal val="visible"/>
                                      </p:to>
                                    </p:set>
                                  </p:childTnLst>
                                </p:cTn>
                              </p:par>
                            </p:childTnLst>
                          </p:cTn>
                        </p:par>
                        <p:par>
                          <p:cTn id="148" fill="hold" nodeType="afterGroup">
                            <p:stCondLst>
                              <p:cond delay="0"/>
                            </p:stCondLst>
                            <p:childTnLst>
                              <p:par>
                                <p:cTn id="149" presetID="1" presetClass="entr" presetSubtype="0" fill="hold" nodeType="afterEffect">
                                  <p:stCondLst>
                                    <p:cond delay="0"/>
                                  </p:stCondLst>
                                  <p:childTnLst>
                                    <p:set>
                                      <p:cBhvr>
                                        <p:cTn id="150" dur="1" fill="hold">
                                          <p:stCondLst>
                                            <p:cond delay="0"/>
                                          </p:stCondLst>
                                        </p:cTn>
                                        <p:tgtEl>
                                          <p:spTgt spid="103"/>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nodeType="clickEffect">
                                  <p:stCondLst>
                                    <p:cond delay="0"/>
                                  </p:stCondLst>
                                  <p:childTnLst>
                                    <p:set>
                                      <p:cBhvr>
                                        <p:cTn id="154" dur="1" fill="hold">
                                          <p:stCondLst>
                                            <p:cond delay="0"/>
                                          </p:stCondLst>
                                        </p:cTn>
                                        <p:tgtEl>
                                          <p:spTgt spid="103"/>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98"/>
                                        </p:tgtEl>
                                        <p:attrNameLst>
                                          <p:attrName>style.visibility</p:attrName>
                                        </p:attrNameLst>
                                      </p:cBhvr>
                                      <p:to>
                                        <p:strVal val="visible"/>
                                      </p:to>
                                    </p:set>
                                  </p:childTnLst>
                                </p:cTn>
                              </p:par>
                            </p:childTnLst>
                          </p:cTn>
                        </p:par>
                        <p:par>
                          <p:cTn id="159" fill="hold" nodeType="afterGroup">
                            <p:stCondLst>
                              <p:cond delay="0"/>
                            </p:stCondLst>
                            <p:childTnLst>
                              <p:par>
                                <p:cTn id="160" presetID="1" presetClass="entr" presetSubtype="0" fill="hold" nodeType="afterEffect">
                                  <p:stCondLst>
                                    <p:cond delay="0"/>
                                  </p:stCondLst>
                                  <p:childTnLst>
                                    <p:set>
                                      <p:cBhvr>
                                        <p:cTn id="161" dur="1" fill="hold">
                                          <p:stCondLst>
                                            <p:cond delay="0"/>
                                          </p:stCondLst>
                                        </p:cTn>
                                        <p:tgtEl>
                                          <p:spTgt spid="417973"/>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xit" presetSubtype="0" fill="hold" nodeType="clickEffect">
                                  <p:stCondLst>
                                    <p:cond delay="0"/>
                                  </p:stCondLst>
                                  <p:childTnLst>
                                    <p:set>
                                      <p:cBhvr>
                                        <p:cTn id="165" dur="1" fill="hold">
                                          <p:stCondLst>
                                            <p:cond delay="0"/>
                                          </p:stCondLst>
                                        </p:cTn>
                                        <p:tgtEl>
                                          <p:spTgt spid="5"/>
                                        </p:tgtEl>
                                        <p:attrNameLst>
                                          <p:attrName>style.visibility</p:attrName>
                                        </p:attrNameLst>
                                      </p:cBhvr>
                                      <p:to>
                                        <p:strVal val="hidden"/>
                                      </p:to>
                                    </p:set>
                                  </p:childTnLst>
                                </p:cTn>
                              </p:par>
                            </p:childTnLst>
                          </p:cTn>
                        </p:par>
                        <p:par>
                          <p:cTn id="166" fill="hold" nodeType="afterGroup">
                            <p:stCondLst>
                              <p:cond delay="0"/>
                            </p:stCondLst>
                            <p:childTnLst>
                              <p:par>
                                <p:cTn id="167" presetID="1" presetClass="exit" presetSubtype="0" fill="hold" nodeType="afterEffect">
                                  <p:stCondLst>
                                    <p:cond delay="0"/>
                                  </p:stCondLst>
                                  <p:childTnLst>
                                    <p:set>
                                      <p:cBhvr>
                                        <p:cTn id="168" dur="1" fill="hold">
                                          <p:stCondLst>
                                            <p:cond delay="0"/>
                                          </p:stCondLst>
                                        </p:cTn>
                                        <p:tgtEl>
                                          <p:spTgt spid="17"/>
                                        </p:tgtEl>
                                        <p:attrNameLst>
                                          <p:attrName>style.visibility</p:attrName>
                                        </p:attrNameLst>
                                      </p:cBhvr>
                                      <p:to>
                                        <p:strVal val="hidden"/>
                                      </p:to>
                                    </p:set>
                                  </p:childTnLst>
                                </p:cTn>
                              </p:par>
                            </p:childTnLst>
                          </p:cTn>
                        </p:par>
                        <p:par>
                          <p:cTn id="169" fill="hold" nodeType="afterGroup">
                            <p:stCondLst>
                              <p:cond delay="0"/>
                            </p:stCondLst>
                            <p:childTnLst>
                              <p:par>
                                <p:cTn id="170" presetID="1" presetClass="entr" presetSubtype="0" fill="hold" nodeType="afterEffect">
                                  <p:stCondLst>
                                    <p:cond delay="0"/>
                                  </p:stCondLst>
                                  <p:childTnLst>
                                    <p:set>
                                      <p:cBhvr>
                                        <p:cTn id="171" dur="1" fill="hold">
                                          <p:stCondLst>
                                            <p:cond delay="0"/>
                                          </p:stCondLst>
                                        </p:cTn>
                                        <p:tgtEl>
                                          <p:spTgt spid="18"/>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99"/>
                                        </p:tgtEl>
                                        <p:attrNameLst>
                                          <p:attrName>style.visibility</p:attrName>
                                        </p:attrNameLst>
                                      </p:cBhvr>
                                      <p:to>
                                        <p:strVal val="visible"/>
                                      </p:to>
                                    </p:set>
                                  </p:childTnLst>
                                </p:cTn>
                              </p:par>
                            </p:childTnLst>
                          </p:cTn>
                        </p:par>
                        <p:par>
                          <p:cTn id="176" fill="hold" nodeType="afterGroup">
                            <p:stCondLst>
                              <p:cond delay="0"/>
                            </p:stCondLst>
                            <p:childTnLst>
                              <p:par>
                                <p:cTn id="177" presetID="1" presetClass="entr" presetSubtype="0" fill="hold" nodeType="afterEffect">
                                  <p:stCondLst>
                                    <p:cond delay="0"/>
                                  </p:stCondLst>
                                  <p:childTnLst>
                                    <p:set>
                                      <p:cBhvr>
                                        <p:cTn id="178" dur="1" fill="hold">
                                          <p:stCondLst>
                                            <p:cond delay="0"/>
                                          </p:stCondLst>
                                        </p:cTn>
                                        <p:tgtEl>
                                          <p:spTgt spid="104"/>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xit" presetSubtype="0" fill="hold" nodeType="clickEffect">
                                  <p:stCondLst>
                                    <p:cond delay="0"/>
                                  </p:stCondLst>
                                  <p:childTnLst>
                                    <p:set>
                                      <p:cBhvr>
                                        <p:cTn id="182" dur="1" fill="hold">
                                          <p:stCondLst>
                                            <p:cond delay="0"/>
                                          </p:stCondLst>
                                        </p:cTn>
                                        <p:tgtEl>
                                          <p:spTgt spid="104"/>
                                        </p:tgtEl>
                                        <p:attrNameLst>
                                          <p:attrName>style.visibility</p:attrName>
                                        </p:attrNameLst>
                                      </p:cBhvr>
                                      <p:to>
                                        <p:strVal val="hidden"/>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00"/>
                                        </p:tgtEl>
                                        <p:attrNameLst>
                                          <p:attrName>style.visibility</p:attrName>
                                        </p:attrNameLst>
                                      </p:cBhvr>
                                      <p:to>
                                        <p:strVal val="visible"/>
                                      </p:to>
                                    </p:set>
                                  </p:childTnLst>
                                </p:cTn>
                              </p:par>
                            </p:childTnLst>
                          </p:cTn>
                        </p:par>
                        <p:par>
                          <p:cTn id="187" fill="hold" nodeType="afterGroup">
                            <p:stCondLst>
                              <p:cond delay="0"/>
                            </p:stCondLst>
                            <p:childTnLst>
                              <p:par>
                                <p:cTn id="188" presetID="1" presetClass="entr" presetSubtype="0" fill="hold" nodeType="afterEffect">
                                  <p:stCondLst>
                                    <p:cond delay="0"/>
                                  </p:stCondLst>
                                  <p:childTnLst>
                                    <p:set>
                                      <p:cBhvr>
                                        <p:cTn id="189" dur="1" fill="hold">
                                          <p:stCondLst>
                                            <p:cond delay="0"/>
                                          </p:stCondLst>
                                        </p:cTn>
                                        <p:tgtEl>
                                          <p:spTgt spid="108"/>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xit" presetSubtype="0" fill="hold" nodeType="clickEffect">
                                  <p:stCondLst>
                                    <p:cond delay="0"/>
                                  </p:stCondLst>
                                  <p:childTnLst>
                                    <p:set>
                                      <p:cBhvr>
                                        <p:cTn id="193" dur="1" fill="hold">
                                          <p:stCondLst>
                                            <p:cond delay="0"/>
                                          </p:stCondLst>
                                        </p:cTn>
                                        <p:tgtEl>
                                          <p:spTgt spid="108"/>
                                        </p:tgtEl>
                                        <p:attrNameLst>
                                          <p:attrName>style.visibility</p:attrName>
                                        </p:attrNameLst>
                                      </p:cBhvr>
                                      <p:to>
                                        <p:strVal val="hidden"/>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107"/>
                                        </p:tgtEl>
                                        <p:attrNameLst>
                                          <p:attrName>style.visibility</p:attrName>
                                        </p:attrNameLst>
                                      </p:cBhvr>
                                      <p:to>
                                        <p:strVal val="visible"/>
                                      </p:to>
                                    </p:set>
                                  </p:childTnLst>
                                </p:cTn>
                              </p:par>
                            </p:childTnLst>
                          </p:cTn>
                        </p:par>
                        <p:par>
                          <p:cTn id="198" fill="hold" nodeType="afterGroup">
                            <p:stCondLst>
                              <p:cond delay="0"/>
                            </p:stCondLst>
                            <p:childTnLst>
                              <p:par>
                                <p:cTn id="199" presetID="1" presetClass="entr" presetSubtype="0" fill="hold" nodeType="afterEffect">
                                  <p:stCondLst>
                                    <p:cond delay="0"/>
                                  </p:stCondLst>
                                  <p:childTnLst>
                                    <p:set>
                                      <p:cBhvr>
                                        <p:cTn id="200" dur="1" fill="hold">
                                          <p:stCondLst>
                                            <p:cond delay="0"/>
                                          </p:stCondLst>
                                        </p:cTn>
                                        <p:tgtEl>
                                          <p:spTgt spid="105"/>
                                        </p:tgtEl>
                                        <p:attrNameLst>
                                          <p:attrName>style.visibility</p:attrName>
                                        </p:attrNameLst>
                                      </p:cBhvr>
                                      <p:to>
                                        <p:strVal val="visible"/>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xit" presetSubtype="0" fill="hold" nodeType="clickEffect">
                                  <p:stCondLst>
                                    <p:cond delay="0"/>
                                  </p:stCondLst>
                                  <p:childTnLst>
                                    <p:set>
                                      <p:cBhvr>
                                        <p:cTn id="204" dur="1" fill="hold">
                                          <p:stCondLst>
                                            <p:cond delay="0"/>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HackerRank</a:t>
            </a:r>
            <a:r>
              <a:rPr lang="en-US" altLang="en-US" sz="3600" dirty="0"/>
              <a:t>: </a:t>
            </a:r>
            <a:r>
              <a:rPr lang="en-US" altLang="en-US" sz="3600" dirty="0" err="1" smtClean="0"/>
              <a:t>Kruskal</a:t>
            </a:r>
            <a:r>
              <a:rPr lang="en-US" altLang="en-US" sz="3600" dirty="0" smtClean="0"/>
              <a:t> </a:t>
            </a:r>
            <a:r>
              <a:rPr lang="en-US" altLang="en-US" sz="3600" dirty="0"/>
              <a:t>(MST): Really Special Subtree</a:t>
            </a:r>
            <a:endParaRPr lang="en-US" altLang="en-US" sz="3600" dirty="0" smtClean="0"/>
          </a:p>
        </p:txBody>
      </p:sp>
      <p:sp>
        <p:nvSpPr>
          <p:cNvPr id="6148" name="Rectangle 3"/>
          <p:cNvSpPr>
            <a:spLocks noGrp="1" noChangeArrowheads="1"/>
          </p:cNvSpPr>
          <p:nvPr>
            <p:ph type="body" idx="1"/>
          </p:nvPr>
        </p:nvSpPr>
        <p:spPr>
          <a:xfrm>
            <a:off x="405443" y="839788"/>
            <a:ext cx="11404120" cy="2257095"/>
          </a:xfrm>
        </p:spPr>
        <p:txBody>
          <a:bodyPr/>
          <a:lstStyle/>
          <a:p>
            <a:pPr>
              <a:defRPr/>
            </a:pPr>
            <a:r>
              <a:rPr lang="en-US" sz="2400" dirty="0"/>
              <a:t>Given an undirected weighted connected graph, find the Really Special </a:t>
            </a:r>
            <a:r>
              <a:rPr lang="en-US" sz="2400" dirty="0" err="1"/>
              <a:t>SubTree</a:t>
            </a:r>
            <a:r>
              <a:rPr lang="en-US" sz="2400" dirty="0"/>
              <a:t> in it. The Really Special </a:t>
            </a:r>
            <a:r>
              <a:rPr lang="en-US" sz="2400" dirty="0" err="1"/>
              <a:t>SubTree</a:t>
            </a:r>
            <a:r>
              <a:rPr lang="en-US" sz="2400" dirty="0"/>
              <a:t> is defined as a subgraph consisting of all the nodes in the graph </a:t>
            </a:r>
            <a:r>
              <a:rPr lang="en-US" sz="2400" dirty="0" smtClean="0"/>
              <a:t>and:</a:t>
            </a:r>
          </a:p>
          <a:p>
            <a:pPr lvl="1">
              <a:defRPr/>
            </a:pPr>
            <a:r>
              <a:rPr lang="en-US" sz="2000" dirty="0" smtClean="0"/>
              <a:t>There </a:t>
            </a:r>
            <a:r>
              <a:rPr lang="en-US" sz="2000" dirty="0"/>
              <a:t>is only one exclusive path from a node to every other node.</a:t>
            </a:r>
          </a:p>
          <a:p>
            <a:pPr lvl="1">
              <a:defRPr/>
            </a:pPr>
            <a:r>
              <a:rPr lang="en-US" sz="2000" dirty="0"/>
              <a:t>The subgraph is of minimum overall weight (sum of all edges) among all such subgraphs.</a:t>
            </a:r>
          </a:p>
          <a:p>
            <a:pPr lvl="1">
              <a:defRPr/>
            </a:pPr>
            <a:r>
              <a:rPr lang="en-US" sz="2000" dirty="0"/>
              <a:t>No cycles are formed</a:t>
            </a:r>
            <a:endParaRPr lang="en-US" sz="800" dirty="0" smtClean="0"/>
          </a:p>
        </p:txBody>
      </p:sp>
      <p:pic>
        <p:nvPicPr>
          <p:cNvPr id="5" name="Picture 4"/>
          <p:cNvPicPr>
            <a:picLocks noChangeAspect="1"/>
          </p:cNvPicPr>
          <p:nvPr/>
        </p:nvPicPr>
        <p:blipFill>
          <a:blip r:embed="rId2"/>
          <a:stretch>
            <a:fillRect/>
          </a:stretch>
        </p:blipFill>
        <p:spPr>
          <a:xfrm>
            <a:off x="2081842" y="3370233"/>
            <a:ext cx="5181600" cy="3257550"/>
          </a:xfrm>
          <a:prstGeom prst="rect">
            <a:avLst/>
          </a:prstGeom>
        </p:spPr>
      </p:pic>
      <p:pic>
        <p:nvPicPr>
          <p:cNvPr id="6" name="Picture 5"/>
          <p:cNvPicPr>
            <a:picLocks noChangeAspect="1"/>
          </p:cNvPicPr>
          <p:nvPr/>
        </p:nvPicPr>
        <p:blipFill>
          <a:blip r:embed="rId3"/>
          <a:stretch>
            <a:fillRect/>
          </a:stretch>
        </p:blipFill>
        <p:spPr>
          <a:xfrm>
            <a:off x="7765750" y="4384645"/>
            <a:ext cx="1543050" cy="1228725"/>
          </a:xfrm>
          <a:prstGeom prst="rect">
            <a:avLst/>
          </a:prstGeom>
        </p:spPr>
      </p:pic>
    </p:spTree>
    <p:extLst>
      <p:ext uri="{BB962C8B-B14F-4D97-AF65-F5344CB8AC3E}">
        <p14:creationId xmlns:p14="http://schemas.microsoft.com/office/powerpoint/2010/main" val="211334786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a:t> 1584. Min Cost to Connect All Points</a:t>
            </a:r>
            <a:endParaRPr lang="en-US" altLang="en-US" sz="3600" dirty="0" smtClean="0"/>
          </a:p>
        </p:txBody>
      </p:sp>
      <p:sp>
        <p:nvSpPr>
          <p:cNvPr id="6148" name="Rectangle 3"/>
          <p:cNvSpPr>
            <a:spLocks noGrp="1" noChangeArrowheads="1"/>
          </p:cNvSpPr>
          <p:nvPr>
            <p:ph type="body" idx="1"/>
          </p:nvPr>
        </p:nvSpPr>
        <p:spPr>
          <a:xfrm>
            <a:off x="405443" y="839788"/>
            <a:ext cx="11404120" cy="2257095"/>
          </a:xfrm>
        </p:spPr>
        <p:txBody>
          <a:bodyPr/>
          <a:lstStyle/>
          <a:p>
            <a:pPr>
              <a:defRPr/>
            </a:pPr>
            <a:r>
              <a:rPr lang="en-US" sz="2400" dirty="0"/>
              <a:t>You are given an array points representing integer coordinates of some points on a 2D-plane, where points[</a:t>
            </a:r>
            <a:r>
              <a:rPr lang="en-US" sz="2400" dirty="0" err="1"/>
              <a:t>i</a:t>
            </a:r>
            <a:r>
              <a:rPr lang="en-US" sz="2400" dirty="0"/>
              <a:t>] = [xi, </a:t>
            </a:r>
            <a:r>
              <a:rPr lang="en-US" sz="2400" dirty="0" err="1"/>
              <a:t>yi</a:t>
            </a:r>
            <a:r>
              <a:rPr lang="en-US" sz="2400" dirty="0" smtClean="0"/>
              <a:t>].</a:t>
            </a:r>
            <a:endParaRPr lang="en-US" sz="2400" dirty="0"/>
          </a:p>
          <a:p>
            <a:pPr lvl="1">
              <a:defRPr/>
            </a:pPr>
            <a:r>
              <a:rPr lang="en-US" sz="2000" dirty="0"/>
              <a:t>The cost of connecting two points [xi, </a:t>
            </a:r>
            <a:r>
              <a:rPr lang="en-US" sz="2000" dirty="0" err="1"/>
              <a:t>yi</a:t>
            </a:r>
            <a:r>
              <a:rPr lang="en-US" sz="2000" dirty="0"/>
              <a:t>] and [</a:t>
            </a:r>
            <a:r>
              <a:rPr lang="en-US" sz="2000" dirty="0" err="1"/>
              <a:t>xj</a:t>
            </a:r>
            <a:r>
              <a:rPr lang="en-US" sz="2000" dirty="0"/>
              <a:t>, </a:t>
            </a:r>
            <a:r>
              <a:rPr lang="en-US" sz="2000" dirty="0" err="1"/>
              <a:t>yj</a:t>
            </a:r>
            <a:r>
              <a:rPr lang="en-US" sz="2000" dirty="0"/>
              <a:t>] is the </a:t>
            </a:r>
            <a:r>
              <a:rPr lang="en-US" sz="2000" dirty="0" err="1"/>
              <a:t>manhattan</a:t>
            </a:r>
            <a:r>
              <a:rPr lang="en-US" sz="2000" dirty="0"/>
              <a:t> distance between them: |xi - </a:t>
            </a:r>
            <a:r>
              <a:rPr lang="en-US" sz="2000" dirty="0" err="1"/>
              <a:t>xj</a:t>
            </a:r>
            <a:r>
              <a:rPr lang="en-US" sz="2000" dirty="0"/>
              <a:t>| + |</a:t>
            </a:r>
            <a:r>
              <a:rPr lang="en-US" sz="2000" dirty="0" err="1"/>
              <a:t>yi</a:t>
            </a:r>
            <a:r>
              <a:rPr lang="en-US" sz="2000" dirty="0"/>
              <a:t> - </a:t>
            </a:r>
            <a:r>
              <a:rPr lang="en-US" sz="2000" dirty="0" err="1"/>
              <a:t>yj</a:t>
            </a:r>
            <a:r>
              <a:rPr lang="en-US" sz="2000" dirty="0"/>
              <a:t>|, where |</a:t>
            </a:r>
            <a:r>
              <a:rPr lang="en-US" sz="2000" dirty="0" err="1"/>
              <a:t>val</a:t>
            </a:r>
            <a:r>
              <a:rPr lang="en-US" sz="2000" dirty="0"/>
              <a:t>| denotes the absolute value of val</a:t>
            </a:r>
            <a:r>
              <a:rPr lang="en-US" sz="2000" dirty="0" smtClean="0"/>
              <a:t>.</a:t>
            </a:r>
            <a:endParaRPr lang="en-US" sz="2400" dirty="0"/>
          </a:p>
          <a:p>
            <a:pPr lvl="1">
              <a:defRPr/>
            </a:pPr>
            <a:r>
              <a:rPr lang="en-US" sz="2000" dirty="0"/>
              <a:t>Return the minimum cost to make all points connected. All points are connected if there is exactly one simple path between any two points.</a:t>
            </a:r>
            <a:endParaRPr lang="en-US" sz="1200" dirty="0" smtClean="0"/>
          </a:p>
        </p:txBody>
      </p:sp>
      <p:pic>
        <p:nvPicPr>
          <p:cNvPr id="2" name="Picture 1"/>
          <p:cNvPicPr>
            <a:picLocks noChangeAspect="1"/>
          </p:cNvPicPr>
          <p:nvPr/>
        </p:nvPicPr>
        <p:blipFill>
          <a:blip r:embed="rId2"/>
          <a:stretch>
            <a:fillRect/>
          </a:stretch>
        </p:blipFill>
        <p:spPr>
          <a:xfrm>
            <a:off x="3748177" y="3096883"/>
            <a:ext cx="4856671" cy="3581113"/>
          </a:xfrm>
          <a:prstGeom prst="rect">
            <a:avLst/>
          </a:prstGeom>
        </p:spPr>
      </p:pic>
    </p:spTree>
    <p:extLst>
      <p:ext uri="{BB962C8B-B14F-4D97-AF65-F5344CB8AC3E}">
        <p14:creationId xmlns:p14="http://schemas.microsoft.com/office/powerpoint/2010/main" val="54790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800226" y="141288"/>
            <a:ext cx="8723313" cy="698500"/>
          </a:xfrm>
        </p:spPr>
        <p:txBody>
          <a:bodyPr/>
          <a:lstStyle/>
          <a:p>
            <a:r>
              <a:rPr lang="en-US" altLang="en-US" sz="3600" dirty="0" smtClean="0"/>
              <a:t>MST Problem</a:t>
            </a:r>
          </a:p>
        </p:txBody>
      </p:sp>
      <p:sp>
        <p:nvSpPr>
          <p:cNvPr id="4100" name="Rectangle 3"/>
          <p:cNvSpPr>
            <a:spLocks noGrp="1" noChangeArrowheads="1"/>
          </p:cNvSpPr>
          <p:nvPr>
            <p:ph type="body" idx="1"/>
          </p:nvPr>
        </p:nvSpPr>
        <p:spPr>
          <a:xfrm>
            <a:off x="992038" y="811213"/>
            <a:ext cx="10023893" cy="1649412"/>
          </a:xfrm>
        </p:spPr>
        <p:txBody>
          <a:bodyPr/>
          <a:lstStyle/>
          <a:p>
            <a:pPr>
              <a:defRPr/>
            </a:pPr>
            <a:r>
              <a:rPr lang="en-US" dirty="0" smtClean="0"/>
              <a:t>Given a </a:t>
            </a:r>
            <a:r>
              <a:rPr lang="en-US" dirty="0" smtClean="0">
                <a:solidFill>
                  <a:schemeClr val="accent6"/>
                </a:solidFill>
              </a:rPr>
              <a:t>weighted, undirected </a:t>
            </a:r>
            <a:r>
              <a:rPr lang="en-US" dirty="0" smtClean="0"/>
              <a:t>graph G=(V, E), </a:t>
            </a:r>
            <a:r>
              <a:rPr lang="en-US" dirty="0" smtClean="0">
                <a:solidFill>
                  <a:srgbClr val="C00000"/>
                </a:solidFill>
              </a:rPr>
              <a:t>compute the minimum cost spanning tree</a:t>
            </a:r>
          </a:p>
          <a:p>
            <a:pPr lvl="1">
              <a:defRPr/>
            </a:pPr>
            <a:r>
              <a:rPr lang="en-US" dirty="0" smtClean="0">
                <a:ea typeface="+mn-ea"/>
                <a:cs typeface="+mn-cs"/>
              </a:rPr>
              <a:t>MST may not be unique (unless all edge weights are distinct)</a:t>
            </a:r>
            <a:endParaRPr lang="nb-NO" dirty="0" smtClean="0">
              <a:ea typeface="+mn-ea"/>
              <a:cs typeface="+mn-cs"/>
            </a:endParaRPr>
          </a:p>
        </p:txBody>
      </p:sp>
      <p:sp>
        <p:nvSpPr>
          <p:cNvPr id="4102" name="Line 83"/>
          <p:cNvSpPr>
            <a:spLocks noChangeShapeType="1"/>
          </p:cNvSpPr>
          <p:nvPr/>
        </p:nvSpPr>
        <p:spPr bwMode="auto">
          <a:xfrm flipV="1">
            <a:off x="4719639" y="2868614"/>
            <a:ext cx="1055687" cy="22225"/>
          </a:xfrm>
          <a:prstGeom prst="line">
            <a:avLst/>
          </a:prstGeom>
          <a:noFill/>
          <a:ln w="190500">
            <a:solidFill>
              <a:schemeClr val="bg2">
                <a:lumMod val="40000"/>
                <a:lumOff val="60000"/>
              </a:schemeClr>
            </a:solidFill>
            <a:round/>
            <a:headEnd/>
            <a:tailEnd/>
          </a:ln>
        </p:spPr>
        <p:txBody>
          <a:bodyPr/>
          <a:lstStyle/>
          <a:p>
            <a:pPr>
              <a:defRPr/>
            </a:pPr>
            <a:endParaRPr lang="en-US"/>
          </a:p>
        </p:txBody>
      </p:sp>
      <p:sp>
        <p:nvSpPr>
          <p:cNvPr id="4103" name="Line 84"/>
          <p:cNvSpPr>
            <a:spLocks noChangeShapeType="1"/>
          </p:cNvSpPr>
          <p:nvPr/>
        </p:nvSpPr>
        <p:spPr bwMode="auto">
          <a:xfrm flipV="1">
            <a:off x="5446713" y="2986088"/>
            <a:ext cx="423862" cy="455612"/>
          </a:xfrm>
          <a:prstGeom prst="line">
            <a:avLst/>
          </a:prstGeom>
          <a:noFill/>
          <a:ln w="190500">
            <a:solidFill>
              <a:schemeClr val="bg2">
                <a:lumMod val="40000"/>
                <a:lumOff val="60000"/>
              </a:schemeClr>
            </a:solidFill>
            <a:round/>
            <a:headEnd/>
            <a:tailEnd/>
          </a:ln>
        </p:spPr>
        <p:txBody>
          <a:bodyPr/>
          <a:lstStyle/>
          <a:p>
            <a:pPr>
              <a:defRPr/>
            </a:pPr>
            <a:endParaRPr lang="en-US"/>
          </a:p>
        </p:txBody>
      </p:sp>
      <p:sp>
        <p:nvSpPr>
          <p:cNvPr id="4104" name="Line 85"/>
          <p:cNvSpPr>
            <a:spLocks noChangeShapeType="1"/>
          </p:cNvSpPr>
          <p:nvPr/>
        </p:nvSpPr>
        <p:spPr bwMode="auto">
          <a:xfrm flipV="1">
            <a:off x="6267451" y="4181476"/>
            <a:ext cx="1184275" cy="11113"/>
          </a:xfrm>
          <a:prstGeom prst="line">
            <a:avLst/>
          </a:prstGeom>
          <a:noFill/>
          <a:ln w="190500">
            <a:solidFill>
              <a:schemeClr val="bg2">
                <a:lumMod val="40000"/>
                <a:lumOff val="60000"/>
              </a:schemeClr>
            </a:solidFill>
            <a:round/>
            <a:headEnd/>
            <a:tailEnd/>
          </a:ln>
        </p:spPr>
        <p:txBody>
          <a:bodyPr/>
          <a:lstStyle/>
          <a:p>
            <a:pPr>
              <a:defRPr/>
            </a:pPr>
            <a:endParaRPr lang="en-US"/>
          </a:p>
        </p:txBody>
      </p:sp>
      <p:sp>
        <p:nvSpPr>
          <p:cNvPr id="4105" name="Line 86"/>
          <p:cNvSpPr>
            <a:spLocks noChangeShapeType="1"/>
          </p:cNvSpPr>
          <p:nvPr/>
        </p:nvSpPr>
        <p:spPr bwMode="auto">
          <a:xfrm flipV="1">
            <a:off x="4814888" y="4216401"/>
            <a:ext cx="1077912" cy="22225"/>
          </a:xfrm>
          <a:prstGeom prst="line">
            <a:avLst/>
          </a:prstGeom>
          <a:noFill/>
          <a:ln w="190500">
            <a:solidFill>
              <a:schemeClr val="bg2">
                <a:lumMod val="40000"/>
                <a:lumOff val="60000"/>
              </a:schemeClr>
            </a:solidFill>
            <a:round/>
            <a:headEnd/>
            <a:tailEnd/>
          </a:ln>
        </p:spPr>
        <p:txBody>
          <a:bodyPr/>
          <a:lstStyle/>
          <a:p>
            <a:pPr>
              <a:defRPr/>
            </a:pPr>
            <a:endParaRPr lang="en-US"/>
          </a:p>
        </p:txBody>
      </p:sp>
      <p:sp>
        <p:nvSpPr>
          <p:cNvPr id="4106" name="Line 87"/>
          <p:cNvSpPr>
            <a:spLocks noChangeShapeType="1"/>
          </p:cNvSpPr>
          <p:nvPr/>
        </p:nvSpPr>
        <p:spPr bwMode="auto">
          <a:xfrm flipV="1">
            <a:off x="3994150" y="3008313"/>
            <a:ext cx="433388" cy="468312"/>
          </a:xfrm>
          <a:prstGeom prst="line">
            <a:avLst/>
          </a:prstGeom>
          <a:noFill/>
          <a:ln w="190500">
            <a:solidFill>
              <a:schemeClr val="bg2">
                <a:lumMod val="40000"/>
                <a:lumOff val="60000"/>
              </a:schemeClr>
            </a:solidFill>
            <a:round/>
            <a:headEnd/>
            <a:tailEnd/>
          </a:ln>
        </p:spPr>
        <p:txBody>
          <a:bodyPr/>
          <a:lstStyle/>
          <a:p>
            <a:pPr>
              <a:defRPr/>
            </a:pPr>
            <a:endParaRPr lang="en-US"/>
          </a:p>
        </p:txBody>
      </p:sp>
      <p:sp>
        <p:nvSpPr>
          <p:cNvPr id="4107" name="Line 82"/>
          <p:cNvSpPr>
            <a:spLocks noChangeShapeType="1"/>
          </p:cNvSpPr>
          <p:nvPr/>
        </p:nvSpPr>
        <p:spPr bwMode="auto">
          <a:xfrm flipV="1">
            <a:off x="6138864" y="2833688"/>
            <a:ext cx="1208087" cy="11112"/>
          </a:xfrm>
          <a:prstGeom prst="line">
            <a:avLst/>
          </a:prstGeom>
          <a:noFill/>
          <a:ln w="190500">
            <a:solidFill>
              <a:schemeClr val="bg2">
                <a:lumMod val="40000"/>
                <a:lumOff val="60000"/>
              </a:schemeClr>
            </a:solidFill>
            <a:round/>
            <a:headEnd/>
            <a:tailEnd/>
          </a:ln>
        </p:spPr>
        <p:txBody>
          <a:bodyPr/>
          <a:lstStyle/>
          <a:p>
            <a:pPr>
              <a:defRPr/>
            </a:pPr>
            <a:endParaRPr lang="en-US"/>
          </a:p>
        </p:txBody>
      </p:sp>
      <p:sp>
        <p:nvSpPr>
          <p:cNvPr id="4108" name="Line 81"/>
          <p:cNvSpPr>
            <a:spLocks noChangeShapeType="1"/>
          </p:cNvSpPr>
          <p:nvPr/>
        </p:nvSpPr>
        <p:spPr bwMode="auto">
          <a:xfrm>
            <a:off x="7662864" y="2914651"/>
            <a:ext cx="631825" cy="493713"/>
          </a:xfrm>
          <a:prstGeom prst="line">
            <a:avLst/>
          </a:prstGeom>
          <a:noFill/>
          <a:ln w="190500">
            <a:solidFill>
              <a:schemeClr val="bg2">
                <a:lumMod val="40000"/>
                <a:lumOff val="60000"/>
              </a:schemeClr>
            </a:solidFill>
            <a:round/>
            <a:headEnd/>
            <a:tailEnd/>
          </a:ln>
        </p:spPr>
        <p:txBody>
          <a:bodyPr/>
          <a:lstStyle/>
          <a:p>
            <a:pPr>
              <a:defRPr/>
            </a:pPr>
            <a:endParaRPr lang="en-US"/>
          </a:p>
        </p:txBody>
      </p:sp>
      <p:sp>
        <p:nvSpPr>
          <p:cNvPr id="4109" name="Line 80"/>
          <p:cNvSpPr>
            <a:spLocks noChangeShapeType="1"/>
          </p:cNvSpPr>
          <p:nvPr/>
        </p:nvSpPr>
        <p:spPr bwMode="auto">
          <a:xfrm>
            <a:off x="6127750" y="2984500"/>
            <a:ext cx="1335088" cy="1055688"/>
          </a:xfrm>
          <a:prstGeom prst="line">
            <a:avLst/>
          </a:prstGeom>
          <a:noFill/>
          <a:ln w="190500">
            <a:solidFill>
              <a:schemeClr val="bg2">
                <a:lumMod val="40000"/>
                <a:lumOff val="60000"/>
              </a:schemeClr>
            </a:solidFill>
            <a:round/>
            <a:headEnd/>
            <a:tailEnd/>
          </a:ln>
        </p:spPr>
        <p:txBody>
          <a:bodyPr/>
          <a:lstStyle/>
          <a:p>
            <a:pPr>
              <a:defRPr/>
            </a:pPr>
            <a:endParaRPr lang="en-US"/>
          </a:p>
        </p:txBody>
      </p:sp>
      <p:sp>
        <p:nvSpPr>
          <p:cNvPr id="4110" name="Oval 5"/>
          <p:cNvSpPr>
            <a:spLocks noChangeArrowheads="1"/>
          </p:cNvSpPr>
          <p:nvPr/>
        </p:nvSpPr>
        <p:spPr bwMode="auto">
          <a:xfrm>
            <a:off x="3689350" y="3430588"/>
            <a:ext cx="350838"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a</a:t>
            </a:r>
          </a:p>
        </p:txBody>
      </p:sp>
      <p:sp>
        <p:nvSpPr>
          <p:cNvPr id="4111" name="Oval 6"/>
          <p:cNvSpPr>
            <a:spLocks noChangeArrowheads="1"/>
          </p:cNvSpPr>
          <p:nvPr/>
        </p:nvSpPr>
        <p:spPr bwMode="auto">
          <a:xfrm>
            <a:off x="4357689" y="2738438"/>
            <a:ext cx="350837"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dirty="0">
                <a:latin typeface="Comic Sans MS" pitchFamily="66" charset="0"/>
              </a:rPr>
              <a:t>b</a:t>
            </a:r>
          </a:p>
        </p:txBody>
      </p:sp>
      <p:sp>
        <p:nvSpPr>
          <p:cNvPr id="4112" name="Oval 7"/>
          <p:cNvSpPr>
            <a:spLocks noChangeArrowheads="1"/>
          </p:cNvSpPr>
          <p:nvPr/>
        </p:nvSpPr>
        <p:spPr bwMode="auto">
          <a:xfrm>
            <a:off x="5799139" y="2703513"/>
            <a:ext cx="350837"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c</a:t>
            </a:r>
          </a:p>
        </p:txBody>
      </p:sp>
      <p:sp>
        <p:nvSpPr>
          <p:cNvPr id="4113" name="Oval 8"/>
          <p:cNvSpPr>
            <a:spLocks noChangeArrowheads="1"/>
          </p:cNvSpPr>
          <p:nvPr/>
        </p:nvSpPr>
        <p:spPr bwMode="auto">
          <a:xfrm>
            <a:off x="4451350" y="4110038"/>
            <a:ext cx="350838"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h</a:t>
            </a:r>
          </a:p>
        </p:txBody>
      </p:sp>
      <p:sp>
        <p:nvSpPr>
          <p:cNvPr id="4114" name="Oval 9"/>
          <p:cNvSpPr>
            <a:spLocks noChangeArrowheads="1"/>
          </p:cNvSpPr>
          <p:nvPr/>
        </p:nvSpPr>
        <p:spPr bwMode="auto">
          <a:xfrm>
            <a:off x="5903914" y="4040188"/>
            <a:ext cx="350837"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g</a:t>
            </a:r>
          </a:p>
        </p:txBody>
      </p:sp>
      <p:sp>
        <p:nvSpPr>
          <p:cNvPr id="4115" name="Oval 10"/>
          <p:cNvSpPr>
            <a:spLocks noChangeArrowheads="1"/>
          </p:cNvSpPr>
          <p:nvPr/>
        </p:nvSpPr>
        <p:spPr bwMode="auto">
          <a:xfrm>
            <a:off x="7440614" y="3994150"/>
            <a:ext cx="350837"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f</a:t>
            </a:r>
          </a:p>
        </p:txBody>
      </p:sp>
      <p:sp>
        <p:nvSpPr>
          <p:cNvPr id="4116" name="Oval 11"/>
          <p:cNvSpPr>
            <a:spLocks noChangeArrowheads="1"/>
          </p:cNvSpPr>
          <p:nvPr/>
        </p:nvSpPr>
        <p:spPr bwMode="auto">
          <a:xfrm>
            <a:off x="7335839" y="2703513"/>
            <a:ext cx="350837"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d</a:t>
            </a:r>
          </a:p>
        </p:txBody>
      </p:sp>
      <p:sp>
        <p:nvSpPr>
          <p:cNvPr id="4117" name="Oval 12"/>
          <p:cNvSpPr>
            <a:spLocks noChangeArrowheads="1"/>
          </p:cNvSpPr>
          <p:nvPr/>
        </p:nvSpPr>
        <p:spPr bwMode="auto">
          <a:xfrm>
            <a:off x="8215314" y="3384550"/>
            <a:ext cx="350837"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e</a:t>
            </a:r>
          </a:p>
        </p:txBody>
      </p:sp>
      <p:sp>
        <p:nvSpPr>
          <p:cNvPr id="4118" name="Oval 13"/>
          <p:cNvSpPr>
            <a:spLocks noChangeArrowheads="1"/>
          </p:cNvSpPr>
          <p:nvPr/>
        </p:nvSpPr>
        <p:spPr bwMode="auto">
          <a:xfrm>
            <a:off x="5178425" y="3419475"/>
            <a:ext cx="350838"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i</a:t>
            </a:r>
          </a:p>
        </p:txBody>
      </p:sp>
      <p:sp>
        <p:nvSpPr>
          <p:cNvPr id="3" name="Line 14"/>
          <p:cNvSpPr>
            <a:spLocks noChangeShapeType="1"/>
          </p:cNvSpPr>
          <p:nvPr/>
        </p:nvSpPr>
        <p:spPr bwMode="auto">
          <a:xfrm>
            <a:off x="3959225" y="3724275"/>
            <a:ext cx="5270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9" name="Line 15"/>
          <p:cNvSpPr>
            <a:spLocks noChangeShapeType="1"/>
          </p:cNvSpPr>
          <p:nvPr/>
        </p:nvSpPr>
        <p:spPr bwMode="auto">
          <a:xfrm flipV="1">
            <a:off x="3983039" y="3032125"/>
            <a:ext cx="409575"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0" name="Line 16"/>
          <p:cNvSpPr>
            <a:spLocks noChangeShapeType="1"/>
          </p:cNvSpPr>
          <p:nvPr/>
        </p:nvSpPr>
        <p:spPr bwMode="auto">
          <a:xfrm flipH="1" flipV="1">
            <a:off x="4556126" y="3055939"/>
            <a:ext cx="47625" cy="1042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1" name="Line 17"/>
          <p:cNvSpPr>
            <a:spLocks noChangeShapeType="1"/>
          </p:cNvSpPr>
          <p:nvPr/>
        </p:nvSpPr>
        <p:spPr bwMode="auto">
          <a:xfrm flipH="1">
            <a:off x="4719639" y="2855913"/>
            <a:ext cx="1044575" cy="36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Line 18"/>
          <p:cNvSpPr>
            <a:spLocks noChangeShapeType="1"/>
          </p:cNvSpPr>
          <p:nvPr/>
        </p:nvSpPr>
        <p:spPr bwMode="auto">
          <a:xfrm flipH="1" flipV="1">
            <a:off x="6161088" y="2846388"/>
            <a:ext cx="1160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3" name="Line 19"/>
          <p:cNvSpPr>
            <a:spLocks noChangeShapeType="1"/>
          </p:cNvSpPr>
          <p:nvPr/>
        </p:nvSpPr>
        <p:spPr bwMode="auto">
          <a:xfrm flipH="1" flipV="1">
            <a:off x="7675563" y="2927350"/>
            <a:ext cx="622300"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4" name="Line 20"/>
          <p:cNvSpPr>
            <a:spLocks noChangeShapeType="1"/>
          </p:cNvSpPr>
          <p:nvPr/>
        </p:nvSpPr>
        <p:spPr bwMode="auto">
          <a:xfrm flipH="1">
            <a:off x="4767263" y="4216400"/>
            <a:ext cx="11493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5" name="Line 21"/>
          <p:cNvSpPr>
            <a:spLocks noChangeShapeType="1"/>
          </p:cNvSpPr>
          <p:nvPr/>
        </p:nvSpPr>
        <p:spPr bwMode="auto">
          <a:xfrm flipH="1">
            <a:off x="6256338" y="4179888"/>
            <a:ext cx="1160462"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6" name="Line 22"/>
          <p:cNvSpPr>
            <a:spLocks noChangeShapeType="1"/>
          </p:cNvSpPr>
          <p:nvPr/>
        </p:nvSpPr>
        <p:spPr bwMode="auto">
          <a:xfrm flipV="1">
            <a:off x="7759700" y="3641726"/>
            <a:ext cx="514350" cy="398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 name="Line 23"/>
          <p:cNvSpPr>
            <a:spLocks noChangeShapeType="1"/>
          </p:cNvSpPr>
          <p:nvPr/>
        </p:nvSpPr>
        <p:spPr bwMode="auto">
          <a:xfrm flipH="1" flipV="1">
            <a:off x="7545389" y="2998788"/>
            <a:ext cx="47625" cy="971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 name="Line 24"/>
          <p:cNvSpPr>
            <a:spLocks noChangeShapeType="1"/>
          </p:cNvSpPr>
          <p:nvPr/>
        </p:nvSpPr>
        <p:spPr bwMode="auto">
          <a:xfrm flipV="1">
            <a:off x="5461001" y="2984500"/>
            <a:ext cx="409575"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9" name="Line 25"/>
          <p:cNvSpPr>
            <a:spLocks noChangeShapeType="1"/>
          </p:cNvSpPr>
          <p:nvPr/>
        </p:nvSpPr>
        <p:spPr bwMode="auto">
          <a:xfrm flipV="1">
            <a:off x="4745038" y="3665539"/>
            <a:ext cx="468312" cy="503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Line 26"/>
          <p:cNvSpPr>
            <a:spLocks noChangeShapeType="1"/>
          </p:cNvSpPr>
          <p:nvPr/>
        </p:nvSpPr>
        <p:spPr bwMode="auto">
          <a:xfrm>
            <a:off x="5507038" y="3676651"/>
            <a:ext cx="468312" cy="398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1" name="Line 27"/>
          <p:cNvSpPr>
            <a:spLocks noChangeShapeType="1"/>
          </p:cNvSpPr>
          <p:nvPr/>
        </p:nvSpPr>
        <p:spPr bwMode="auto">
          <a:xfrm>
            <a:off x="6127750" y="2984500"/>
            <a:ext cx="1335088" cy="1055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2" name="Text Box 28"/>
          <p:cNvSpPr txBox="1">
            <a:spLocks noChangeArrowheads="1"/>
          </p:cNvSpPr>
          <p:nvPr/>
        </p:nvSpPr>
        <p:spPr bwMode="auto">
          <a:xfrm>
            <a:off x="3949700" y="29781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4133" name="Text Box 29"/>
          <p:cNvSpPr txBox="1">
            <a:spLocks noChangeArrowheads="1"/>
          </p:cNvSpPr>
          <p:nvPr/>
        </p:nvSpPr>
        <p:spPr bwMode="auto">
          <a:xfrm>
            <a:off x="5133975" y="25796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4134" name="Text Box 30"/>
          <p:cNvSpPr txBox="1">
            <a:spLocks noChangeArrowheads="1"/>
          </p:cNvSpPr>
          <p:nvPr/>
        </p:nvSpPr>
        <p:spPr bwMode="auto">
          <a:xfrm>
            <a:off x="6670675" y="25320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4135" name="Text Box 31"/>
          <p:cNvSpPr txBox="1">
            <a:spLocks noChangeArrowheads="1"/>
          </p:cNvSpPr>
          <p:nvPr/>
        </p:nvSpPr>
        <p:spPr bwMode="auto">
          <a:xfrm>
            <a:off x="7983538" y="29654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9</a:t>
            </a:r>
          </a:p>
        </p:txBody>
      </p:sp>
      <p:sp>
        <p:nvSpPr>
          <p:cNvPr id="4136" name="Text Box 32"/>
          <p:cNvSpPr txBox="1">
            <a:spLocks noChangeArrowheads="1"/>
          </p:cNvSpPr>
          <p:nvPr/>
        </p:nvSpPr>
        <p:spPr bwMode="auto">
          <a:xfrm>
            <a:off x="7504114" y="3292476"/>
            <a:ext cx="427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14</a:t>
            </a:r>
          </a:p>
        </p:txBody>
      </p:sp>
      <p:sp>
        <p:nvSpPr>
          <p:cNvPr id="4137" name="Text Box 33"/>
          <p:cNvSpPr txBox="1">
            <a:spLocks noChangeArrowheads="1"/>
          </p:cNvSpPr>
          <p:nvPr/>
        </p:nvSpPr>
        <p:spPr bwMode="auto">
          <a:xfrm>
            <a:off x="7937500" y="3740151"/>
            <a:ext cx="42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10</a:t>
            </a:r>
          </a:p>
        </p:txBody>
      </p:sp>
      <p:sp>
        <p:nvSpPr>
          <p:cNvPr id="4138" name="Text Box 34"/>
          <p:cNvSpPr txBox="1">
            <a:spLocks noChangeArrowheads="1"/>
          </p:cNvSpPr>
          <p:nvPr/>
        </p:nvSpPr>
        <p:spPr bwMode="auto">
          <a:xfrm>
            <a:off x="6683375" y="31892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4139" name="Text Box 35"/>
          <p:cNvSpPr txBox="1">
            <a:spLocks noChangeArrowheads="1"/>
          </p:cNvSpPr>
          <p:nvPr/>
        </p:nvSpPr>
        <p:spPr bwMode="auto">
          <a:xfrm>
            <a:off x="5370513" y="30019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4140" name="Text Box 36"/>
          <p:cNvSpPr txBox="1">
            <a:spLocks noChangeArrowheads="1"/>
          </p:cNvSpPr>
          <p:nvPr/>
        </p:nvSpPr>
        <p:spPr bwMode="auto">
          <a:xfrm>
            <a:off x="4819650" y="36115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4141" name="Text Box 37"/>
          <p:cNvSpPr txBox="1">
            <a:spLocks noChangeArrowheads="1"/>
          </p:cNvSpPr>
          <p:nvPr/>
        </p:nvSpPr>
        <p:spPr bwMode="auto">
          <a:xfrm>
            <a:off x="4267201" y="3424238"/>
            <a:ext cx="390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11</a:t>
            </a:r>
          </a:p>
        </p:txBody>
      </p:sp>
      <p:sp>
        <p:nvSpPr>
          <p:cNvPr id="4142" name="Text Box 38"/>
          <p:cNvSpPr txBox="1">
            <a:spLocks noChangeArrowheads="1"/>
          </p:cNvSpPr>
          <p:nvPr/>
        </p:nvSpPr>
        <p:spPr bwMode="auto">
          <a:xfrm>
            <a:off x="3971925" y="382270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4143" name="Text Box 39"/>
          <p:cNvSpPr txBox="1">
            <a:spLocks noChangeArrowheads="1"/>
          </p:cNvSpPr>
          <p:nvPr/>
        </p:nvSpPr>
        <p:spPr bwMode="auto">
          <a:xfrm>
            <a:off x="5332413" y="41973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4144" name="Text Box 40"/>
          <p:cNvSpPr txBox="1">
            <a:spLocks noChangeArrowheads="1"/>
          </p:cNvSpPr>
          <p:nvPr/>
        </p:nvSpPr>
        <p:spPr bwMode="auto">
          <a:xfrm>
            <a:off x="5695950" y="35988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6</a:t>
            </a:r>
          </a:p>
        </p:txBody>
      </p:sp>
      <p:sp>
        <p:nvSpPr>
          <p:cNvPr id="4145" name="Text Box 41"/>
          <p:cNvSpPr txBox="1">
            <a:spLocks noChangeArrowheads="1"/>
          </p:cNvSpPr>
          <p:nvPr/>
        </p:nvSpPr>
        <p:spPr bwMode="auto">
          <a:xfrm>
            <a:off x="6727825" y="41513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4146" name="Text Box 88"/>
          <p:cNvSpPr txBox="1">
            <a:spLocks noChangeArrowheads="1"/>
          </p:cNvSpPr>
          <p:nvPr/>
        </p:nvSpPr>
        <p:spPr bwMode="auto">
          <a:xfrm>
            <a:off x="8920163" y="3246438"/>
            <a:ext cx="1193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Cost = 37</a:t>
            </a:r>
          </a:p>
        </p:txBody>
      </p:sp>
      <p:grpSp>
        <p:nvGrpSpPr>
          <p:cNvPr id="2" name="Group 96"/>
          <p:cNvGrpSpPr>
            <a:grpSpLocks/>
          </p:cNvGrpSpPr>
          <p:nvPr/>
        </p:nvGrpSpPr>
        <p:grpSpPr bwMode="auto">
          <a:xfrm>
            <a:off x="3776663" y="4648200"/>
            <a:ext cx="6424612" cy="2032000"/>
            <a:chOff x="2252663" y="4648200"/>
            <a:chExt cx="6424612" cy="2032000"/>
          </a:xfrm>
        </p:grpSpPr>
        <p:sp>
          <p:nvSpPr>
            <p:cNvPr id="4101" name="Line 135"/>
            <p:cNvSpPr>
              <a:spLocks noChangeShapeType="1"/>
            </p:cNvSpPr>
            <p:nvPr/>
          </p:nvSpPr>
          <p:spPr bwMode="auto">
            <a:xfrm>
              <a:off x="2532063" y="5838825"/>
              <a:ext cx="504825" cy="446088"/>
            </a:xfrm>
            <a:prstGeom prst="line">
              <a:avLst/>
            </a:prstGeom>
            <a:noFill/>
            <a:ln w="190500">
              <a:solidFill>
                <a:schemeClr val="bg2">
                  <a:lumMod val="60000"/>
                  <a:lumOff val="40000"/>
                </a:schemeClr>
              </a:solidFill>
              <a:round/>
              <a:headEnd/>
              <a:tailEnd/>
            </a:ln>
          </p:spPr>
          <p:txBody>
            <a:bodyPr/>
            <a:lstStyle/>
            <a:p>
              <a:pPr>
                <a:defRPr/>
              </a:pPr>
              <a:endParaRPr lang="en-US"/>
            </a:p>
          </p:txBody>
        </p:sp>
        <p:sp>
          <p:nvSpPr>
            <p:cNvPr id="4148" name="Line 90"/>
            <p:cNvSpPr>
              <a:spLocks noChangeShapeType="1"/>
            </p:cNvSpPr>
            <p:nvPr/>
          </p:nvSpPr>
          <p:spPr bwMode="auto">
            <a:xfrm flipV="1">
              <a:off x="4010025" y="5102225"/>
              <a:ext cx="423863" cy="455613"/>
            </a:xfrm>
            <a:prstGeom prst="line">
              <a:avLst/>
            </a:prstGeom>
            <a:noFill/>
            <a:ln w="190500">
              <a:solidFill>
                <a:schemeClr val="bg2">
                  <a:lumMod val="60000"/>
                  <a:lumOff val="40000"/>
                </a:schemeClr>
              </a:solidFill>
              <a:round/>
              <a:headEnd/>
              <a:tailEnd/>
            </a:ln>
          </p:spPr>
          <p:txBody>
            <a:bodyPr/>
            <a:lstStyle/>
            <a:p>
              <a:pPr>
                <a:defRPr/>
              </a:pPr>
              <a:endParaRPr lang="en-US"/>
            </a:p>
          </p:txBody>
        </p:sp>
        <p:sp>
          <p:nvSpPr>
            <p:cNvPr id="4149" name="Line 91"/>
            <p:cNvSpPr>
              <a:spLocks noChangeShapeType="1"/>
            </p:cNvSpPr>
            <p:nvPr/>
          </p:nvSpPr>
          <p:spPr bwMode="auto">
            <a:xfrm flipV="1">
              <a:off x="4830763" y="6297613"/>
              <a:ext cx="1184275" cy="11112"/>
            </a:xfrm>
            <a:prstGeom prst="line">
              <a:avLst/>
            </a:prstGeom>
            <a:noFill/>
            <a:ln w="190500">
              <a:solidFill>
                <a:schemeClr val="bg2">
                  <a:lumMod val="60000"/>
                  <a:lumOff val="40000"/>
                </a:schemeClr>
              </a:solidFill>
              <a:round/>
              <a:headEnd/>
              <a:tailEnd/>
            </a:ln>
          </p:spPr>
          <p:txBody>
            <a:bodyPr/>
            <a:lstStyle/>
            <a:p>
              <a:pPr>
                <a:defRPr/>
              </a:pPr>
              <a:endParaRPr lang="en-US"/>
            </a:p>
          </p:txBody>
        </p:sp>
        <p:sp>
          <p:nvSpPr>
            <p:cNvPr id="4150" name="Line 92"/>
            <p:cNvSpPr>
              <a:spLocks noChangeShapeType="1"/>
            </p:cNvSpPr>
            <p:nvPr/>
          </p:nvSpPr>
          <p:spPr bwMode="auto">
            <a:xfrm flipV="1">
              <a:off x="3378200" y="6332538"/>
              <a:ext cx="1077913" cy="22225"/>
            </a:xfrm>
            <a:prstGeom prst="line">
              <a:avLst/>
            </a:prstGeom>
            <a:noFill/>
            <a:ln w="190500">
              <a:solidFill>
                <a:schemeClr val="bg2">
                  <a:lumMod val="60000"/>
                  <a:lumOff val="40000"/>
                </a:schemeClr>
              </a:solidFill>
              <a:round/>
              <a:headEnd/>
              <a:tailEnd/>
            </a:ln>
          </p:spPr>
          <p:txBody>
            <a:bodyPr/>
            <a:lstStyle/>
            <a:p>
              <a:pPr>
                <a:defRPr/>
              </a:pPr>
              <a:endParaRPr lang="en-US"/>
            </a:p>
          </p:txBody>
        </p:sp>
        <p:sp>
          <p:nvSpPr>
            <p:cNvPr id="4151" name="Line 93"/>
            <p:cNvSpPr>
              <a:spLocks noChangeShapeType="1"/>
            </p:cNvSpPr>
            <p:nvPr/>
          </p:nvSpPr>
          <p:spPr bwMode="auto">
            <a:xfrm flipV="1">
              <a:off x="2557463" y="5124450"/>
              <a:ext cx="433387" cy="468313"/>
            </a:xfrm>
            <a:prstGeom prst="line">
              <a:avLst/>
            </a:prstGeom>
            <a:noFill/>
            <a:ln w="190500">
              <a:solidFill>
                <a:schemeClr val="bg2">
                  <a:lumMod val="60000"/>
                  <a:lumOff val="40000"/>
                </a:schemeClr>
              </a:solidFill>
              <a:round/>
              <a:headEnd/>
              <a:tailEnd/>
            </a:ln>
          </p:spPr>
          <p:txBody>
            <a:bodyPr/>
            <a:lstStyle/>
            <a:p>
              <a:pPr>
                <a:defRPr/>
              </a:pPr>
              <a:endParaRPr lang="en-US"/>
            </a:p>
          </p:txBody>
        </p:sp>
        <p:sp>
          <p:nvSpPr>
            <p:cNvPr id="4152" name="Line 94"/>
            <p:cNvSpPr>
              <a:spLocks noChangeShapeType="1"/>
            </p:cNvSpPr>
            <p:nvPr/>
          </p:nvSpPr>
          <p:spPr bwMode="auto">
            <a:xfrm flipV="1">
              <a:off x="4702175" y="4949825"/>
              <a:ext cx="1208088" cy="11113"/>
            </a:xfrm>
            <a:prstGeom prst="line">
              <a:avLst/>
            </a:prstGeom>
            <a:noFill/>
            <a:ln w="190500">
              <a:solidFill>
                <a:schemeClr val="bg2">
                  <a:lumMod val="60000"/>
                  <a:lumOff val="40000"/>
                </a:schemeClr>
              </a:solidFill>
              <a:round/>
              <a:headEnd/>
              <a:tailEnd/>
            </a:ln>
          </p:spPr>
          <p:txBody>
            <a:bodyPr/>
            <a:lstStyle/>
            <a:p>
              <a:pPr>
                <a:defRPr/>
              </a:pPr>
              <a:endParaRPr lang="en-US"/>
            </a:p>
          </p:txBody>
        </p:sp>
        <p:sp>
          <p:nvSpPr>
            <p:cNvPr id="4153" name="Line 95"/>
            <p:cNvSpPr>
              <a:spLocks noChangeShapeType="1"/>
            </p:cNvSpPr>
            <p:nvPr/>
          </p:nvSpPr>
          <p:spPr bwMode="auto">
            <a:xfrm>
              <a:off x="6226175" y="5030788"/>
              <a:ext cx="631825" cy="493712"/>
            </a:xfrm>
            <a:prstGeom prst="line">
              <a:avLst/>
            </a:prstGeom>
            <a:noFill/>
            <a:ln w="190500">
              <a:solidFill>
                <a:schemeClr val="bg2">
                  <a:lumMod val="60000"/>
                  <a:lumOff val="40000"/>
                </a:schemeClr>
              </a:solidFill>
              <a:round/>
              <a:headEnd/>
              <a:tailEnd/>
            </a:ln>
          </p:spPr>
          <p:txBody>
            <a:bodyPr/>
            <a:lstStyle/>
            <a:p>
              <a:pPr>
                <a:defRPr/>
              </a:pPr>
              <a:endParaRPr lang="en-US"/>
            </a:p>
          </p:txBody>
        </p:sp>
        <p:sp>
          <p:nvSpPr>
            <p:cNvPr id="4154" name="Line 96"/>
            <p:cNvSpPr>
              <a:spLocks noChangeShapeType="1"/>
            </p:cNvSpPr>
            <p:nvPr/>
          </p:nvSpPr>
          <p:spPr bwMode="auto">
            <a:xfrm>
              <a:off x="4691063" y="5100638"/>
              <a:ext cx="1335087" cy="1055687"/>
            </a:xfrm>
            <a:prstGeom prst="line">
              <a:avLst/>
            </a:prstGeom>
            <a:noFill/>
            <a:ln w="190500">
              <a:solidFill>
                <a:schemeClr val="bg2">
                  <a:lumMod val="60000"/>
                  <a:lumOff val="40000"/>
                </a:schemeClr>
              </a:solidFill>
              <a:round/>
              <a:headEnd/>
              <a:tailEnd/>
            </a:ln>
          </p:spPr>
          <p:txBody>
            <a:bodyPr/>
            <a:lstStyle/>
            <a:p>
              <a:pPr>
                <a:defRPr/>
              </a:pPr>
              <a:endParaRPr lang="en-US"/>
            </a:p>
          </p:txBody>
        </p:sp>
        <p:sp>
          <p:nvSpPr>
            <p:cNvPr id="4155" name="Oval 97"/>
            <p:cNvSpPr>
              <a:spLocks noChangeArrowheads="1"/>
            </p:cNvSpPr>
            <p:nvPr/>
          </p:nvSpPr>
          <p:spPr bwMode="auto">
            <a:xfrm>
              <a:off x="2252663" y="5546725"/>
              <a:ext cx="350837"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a</a:t>
              </a:r>
            </a:p>
          </p:txBody>
        </p:sp>
        <p:sp>
          <p:nvSpPr>
            <p:cNvPr id="4156" name="Oval 98"/>
            <p:cNvSpPr>
              <a:spLocks noChangeArrowheads="1"/>
            </p:cNvSpPr>
            <p:nvPr/>
          </p:nvSpPr>
          <p:spPr bwMode="auto">
            <a:xfrm>
              <a:off x="2921000" y="4854575"/>
              <a:ext cx="350838"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dirty="0">
                  <a:latin typeface="Comic Sans MS" pitchFamily="66" charset="0"/>
                </a:rPr>
                <a:t>b</a:t>
              </a:r>
            </a:p>
          </p:txBody>
        </p:sp>
        <p:sp>
          <p:nvSpPr>
            <p:cNvPr id="4157" name="Oval 99"/>
            <p:cNvSpPr>
              <a:spLocks noChangeArrowheads="1"/>
            </p:cNvSpPr>
            <p:nvPr/>
          </p:nvSpPr>
          <p:spPr bwMode="auto">
            <a:xfrm>
              <a:off x="4362450" y="4819650"/>
              <a:ext cx="350838"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c</a:t>
              </a:r>
            </a:p>
          </p:txBody>
        </p:sp>
        <p:sp>
          <p:nvSpPr>
            <p:cNvPr id="4158" name="Oval 100"/>
            <p:cNvSpPr>
              <a:spLocks noChangeArrowheads="1"/>
            </p:cNvSpPr>
            <p:nvPr/>
          </p:nvSpPr>
          <p:spPr bwMode="auto">
            <a:xfrm>
              <a:off x="3014663" y="6226175"/>
              <a:ext cx="350837"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h</a:t>
              </a:r>
            </a:p>
          </p:txBody>
        </p:sp>
        <p:sp>
          <p:nvSpPr>
            <p:cNvPr id="4159" name="Oval 101"/>
            <p:cNvSpPr>
              <a:spLocks noChangeArrowheads="1"/>
            </p:cNvSpPr>
            <p:nvPr/>
          </p:nvSpPr>
          <p:spPr bwMode="auto">
            <a:xfrm>
              <a:off x="4467225" y="6156325"/>
              <a:ext cx="350838"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g</a:t>
              </a:r>
            </a:p>
          </p:txBody>
        </p:sp>
        <p:sp>
          <p:nvSpPr>
            <p:cNvPr id="4160" name="Oval 102"/>
            <p:cNvSpPr>
              <a:spLocks noChangeArrowheads="1"/>
            </p:cNvSpPr>
            <p:nvPr/>
          </p:nvSpPr>
          <p:spPr bwMode="auto">
            <a:xfrm>
              <a:off x="6003925" y="6110288"/>
              <a:ext cx="350838"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f</a:t>
              </a:r>
            </a:p>
          </p:txBody>
        </p:sp>
        <p:sp>
          <p:nvSpPr>
            <p:cNvPr id="4161" name="Oval 103"/>
            <p:cNvSpPr>
              <a:spLocks noChangeArrowheads="1"/>
            </p:cNvSpPr>
            <p:nvPr/>
          </p:nvSpPr>
          <p:spPr bwMode="auto">
            <a:xfrm>
              <a:off x="5899150" y="4819650"/>
              <a:ext cx="350838"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d</a:t>
              </a:r>
            </a:p>
          </p:txBody>
        </p:sp>
        <p:sp>
          <p:nvSpPr>
            <p:cNvPr id="4162" name="Oval 104"/>
            <p:cNvSpPr>
              <a:spLocks noChangeArrowheads="1"/>
            </p:cNvSpPr>
            <p:nvPr/>
          </p:nvSpPr>
          <p:spPr bwMode="auto">
            <a:xfrm>
              <a:off x="6778625" y="5500688"/>
              <a:ext cx="350838"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e</a:t>
              </a:r>
            </a:p>
          </p:txBody>
        </p:sp>
        <p:sp>
          <p:nvSpPr>
            <p:cNvPr id="4163" name="Oval 105"/>
            <p:cNvSpPr>
              <a:spLocks noChangeArrowheads="1"/>
            </p:cNvSpPr>
            <p:nvPr/>
          </p:nvSpPr>
          <p:spPr bwMode="auto">
            <a:xfrm>
              <a:off x="3741738" y="5535613"/>
              <a:ext cx="350837" cy="317500"/>
            </a:xfrm>
            <a:prstGeom prst="ellipse">
              <a:avLst/>
            </a:prstGeom>
            <a:solidFill>
              <a:schemeClr val="accent1">
                <a:lumMod val="40000"/>
                <a:lumOff val="60000"/>
              </a:schemeClr>
            </a:solidFill>
            <a:ln w="9525">
              <a:solidFill>
                <a:schemeClr val="tx1"/>
              </a:solidFill>
              <a:round/>
              <a:headEnd/>
              <a:tailEnd/>
            </a:ln>
          </p:spPr>
          <p:txBody>
            <a:bodyPr wrap="none" anchor="ctr"/>
            <a:lstStyle/>
            <a:p>
              <a:pPr algn="ctr">
                <a:defRPr/>
              </a:pPr>
              <a:r>
                <a:rPr lang="en-US">
                  <a:latin typeface="Comic Sans MS" pitchFamily="66" charset="0"/>
                </a:rPr>
                <a:t>i</a:t>
              </a:r>
            </a:p>
          </p:txBody>
        </p:sp>
        <p:sp>
          <p:nvSpPr>
            <p:cNvPr id="4165" name="Line 106"/>
            <p:cNvSpPr>
              <a:spLocks noChangeShapeType="1"/>
            </p:cNvSpPr>
            <p:nvPr/>
          </p:nvSpPr>
          <p:spPr bwMode="auto">
            <a:xfrm>
              <a:off x="2522538" y="5840413"/>
              <a:ext cx="5270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6" name="Line 107"/>
            <p:cNvSpPr>
              <a:spLocks noChangeShapeType="1"/>
            </p:cNvSpPr>
            <p:nvPr/>
          </p:nvSpPr>
          <p:spPr bwMode="auto">
            <a:xfrm flipV="1">
              <a:off x="2546350" y="5148263"/>
              <a:ext cx="409575" cy="433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7" name="Line 108"/>
            <p:cNvSpPr>
              <a:spLocks noChangeShapeType="1"/>
            </p:cNvSpPr>
            <p:nvPr/>
          </p:nvSpPr>
          <p:spPr bwMode="auto">
            <a:xfrm flipH="1" flipV="1">
              <a:off x="3119438" y="5172075"/>
              <a:ext cx="47625" cy="10429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8" name="Line 109"/>
            <p:cNvSpPr>
              <a:spLocks noChangeShapeType="1"/>
            </p:cNvSpPr>
            <p:nvPr/>
          </p:nvSpPr>
          <p:spPr bwMode="auto">
            <a:xfrm flipH="1">
              <a:off x="3282950" y="4972050"/>
              <a:ext cx="1044575" cy="36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9" name="Line 110"/>
            <p:cNvSpPr>
              <a:spLocks noChangeShapeType="1"/>
            </p:cNvSpPr>
            <p:nvPr/>
          </p:nvSpPr>
          <p:spPr bwMode="auto">
            <a:xfrm flipH="1" flipV="1">
              <a:off x="4724400" y="4962525"/>
              <a:ext cx="11604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0" name="Line 111"/>
            <p:cNvSpPr>
              <a:spLocks noChangeShapeType="1"/>
            </p:cNvSpPr>
            <p:nvPr/>
          </p:nvSpPr>
          <p:spPr bwMode="auto">
            <a:xfrm flipH="1" flipV="1">
              <a:off x="6238875" y="5043488"/>
              <a:ext cx="622300" cy="503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1" name="Line 112"/>
            <p:cNvSpPr>
              <a:spLocks noChangeShapeType="1"/>
            </p:cNvSpPr>
            <p:nvPr/>
          </p:nvSpPr>
          <p:spPr bwMode="auto">
            <a:xfrm flipH="1">
              <a:off x="3330575" y="6332538"/>
              <a:ext cx="11493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2" name="Line 113"/>
            <p:cNvSpPr>
              <a:spLocks noChangeShapeType="1"/>
            </p:cNvSpPr>
            <p:nvPr/>
          </p:nvSpPr>
          <p:spPr bwMode="auto">
            <a:xfrm flipH="1">
              <a:off x="4819650" y="6296025"/>
              <a:ext cx="1160463"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3" name="Line 114"/>
            <p:cNvSpPr>
              <a:spLocks noChangeShapeType="1"/>
            </p:cNvSpPr>
            <p:nvPr/>
          </p:nvSpPr>
          <p:spPr bwMode="auto">
            <a:xfrm flipV="1">
              <a:off x="6323013" y="5757863"/>
              <a:ext cx="514350"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4" name="Line 115"/>
            <p:cNvSpPr>
              <a:spLocks noChangeShapeType="1"/>
            </p:cNvSpPr>
            <p:nvPr/>
          </p:nvSpPr>
          <p:spPr bwMode="auto">
            <a:xfrm flipH="1" flipV="1">
              <a:off x="6108700" y="5114925"/>
              <a:ext cx="47625" cy="971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5" name="Line 116"/>
            <p:cNvSpPr>
              <a:spLocks noChangeShapeType="1"/>
            </p:cNvSpPr>
            <p:nvPr/>
          </p:nvSpPr>
          <p:spPr bwMode="auto">
            <a:xfrm flipV="1">
              <a:off x="4024313" y="5100638"/>
              <a:ext cx="409575" cy="433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6" name="Line 117"/>
            <p:cNvSpPr>
              <a:spLocks noChangeShapeType="1"/>
            </p:cNvSpPr>
            <p:nvPr/>
          </p:nvSpPr>
          <p:spPr bwMode="auto">
            <a:xfrm flipV="1">
              <a:off x="3308350" y="5781675"/>
              <a:ext cx="468313"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7" name="Line 118"/>
            <p:cNvSpPr>
              <a:spLocks noChangeShapeType="1"/>
            </p:cNvSpPr>
            <p:nvPr/>
          </p:nvSpPr>
          <p:spPr bwMode="auto">
            <a:xfrm>
              <a:off x="4070350" y="5792788"/>
              <a:ext cx="468313"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8" name="Line 119"/>
            <p:cNvSpPr>
              <a:spLocks noChangeShapeType="1"/>
            </p:cNvSpPr>
            <p:nvPr/>
          </p:nvSpPr>
          <p:spPr bwMode="auto">
            <a:xfrm>
              <a:off x="4691063" y="5100638"/>
              <a:ext cx="1335087" cy="1055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9" name="Text Box 120"/>
            <p:cNvSpPr txBox="1">
              <a:spLocks noChangeArrowheads="1"/>
            </p:cNvSpPr>
            <p:nvPr/>
          </p:nvSpPr>
          <p:spPr bwMode="auto">
            <a:xfrm>
              <a:off x="2513013" y="50942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4180" name="Text Box 121"/>
            <p:cNvSpPr txBox="1">
              <a:spLocks noChangeArrowheads="1"/>
            </p:cNvSpPr>
            <p:nvPr/>
          </p:nvSpPr>
          <p:spPr bwMode="auto">
            <a:xfrm>
              <a:off x="3697288" y="469582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4181" name="Text Box 122"/>
            <p:cNvSpPr txBox="1">
              <a:spLocks noChangeArrowheads="1"/>
            </p:cNvSpPr>
            <p:nvPr/>
          </p:nvSpPr>
          <p:spPr bwMode="auto">
            <a:xfrm>
              <a:off x="5233988" y="46482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4182" name="Text Box 123"/>
            <p:cNvSpPr txBox="1">
              <a:spLocks noChangeArrowheads="1"/>
            </p:cNvSpPr>
            <p:nvPr/>
          </p:nvSpPr>
          <p:spPr bwMode="auto">
            <a:xfrm>
              <a:off x="6546850" y="50815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9</a:t>
              </a:r>
            </a:p>
          </p:txBody>
        </p:sp>
        <p:sp>
          <p:nvSpPr>
            <p:cNvPr id="4183" name="Text Box 124"/>
            <p:cNvSpPr txBox="1">
              <a:spLocks noChangeArrowheads="1"/>
            </p:cNvSpPr>
            <p:nvPr/>
          </p:nvSpPr>
          <p:spPr bwMode="auto">
            <a:xfrm>
              <a:off x="6067425" y="5408613"/>
              <a:ext cx="427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14</a:t>
              </a:r>
            </a:p>
          </p:txBody>
        </p:sp>
        <p:sp>
          <p:nvSpPr>
            <p:cNvPr id="4184" name="Text Box 125"/>
            <p:cNvSpPr txBox="1">
              <a:spLocks noChangeArrowheads="1"/>
            </p:cNvSpPr>
            <p:nvPr/>
          </p:nvSpPr>
          <p:spPr bwMode="auto">
            <a:xfrm>
              <a:off x="6500813" y="5856288"/>
              <a:ext cx="427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10</a:t>
              </a:r>
            </a:p>
          </p:txBody>
        </p:sp>
        <p:sp>
          <p:nvSpPr>
            <p:cNvPr id="4185" name="Text Box 126"/>
            <p:cNvSpPr txBox="1">
              <a:spLocks noChangeArrowheads="1"/>
            </p:cNvSpPr>
            <p:nvPr/>
          </p:nvSpPr>
          <p:spPr bwMode="auto">
            <a:xfrm>
              <a:off x="5246688" y="530542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4</a:t>
              </a:r>
            </a:p>
          </p:txBody>
        </p:sp>
        <p:sp>
          <p:nvSpPr>
            <p:cNvPr id="4186" name="Text Box 127"/>
            <p:cNvSpPr txBox="1">
              <a:spLocks noChangeArrowheads="1"/>
            </p:cNvSpPr>
            <p:nvPr/>
          </p:nvSpPr>
          <p:spPr bwMode="auto">
            <a:xfrm>
              <a:off x="3933825" y="51181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4187" name="Text Box 128"/>
            <p:cNvSpPr txBox="1">
              <a:spLocks noChangeArrowheads="1"/>
            </p:cNvSpPr>
            <p:nvPr/>
          </p:nvSpPr>
          <p:spPr bwMode="auto">
            <a:xfrm>
              <a:off x="3382963" y="57277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7</a:t>
              </a:r>
            </a:p>
          </p:txBody>
        </p:sp>
        <p:sp>
          <p:nvSpPr>
            <p:cNvPr id="4188" name="Text Box 129"/>
            <p:cNvSpPr txBox="1">
              <a:spLocks noChangeArrowheads="1"/>
            </p:cNvSpPr>
            <p:nvPr/>
          </p:nvSpPr>
          <p:spPr bwMode="auto">
            <a:xfrm>
              <a:off x="2830513" y="5540375"/>
              <a:ext cx="390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11</a:t>
              </a:r>
            </a:p>
          </p:txBody>
        </p:sp>
        <p:sp>
          <p:nvSpPr>
            <p:cNvPr id="4189" name="Text Box 130"/>
            <p:cNvSpPr txBox="1">
              <a:spLocks noChangeArrowheads="1"/>
            </p:cNvSpPr>
            <p:nvPr/>
          </p:nvSpPr>
          <p:spPr bwMode="auto">
            <a:xfrm>
              <a:off x="2535238" y="59388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8</a:t>
              </a:r>
            </a:p>
          </p:txBody>
        </p:sp>
        <p:sp>
          <p:nvSpPr>
            <p:cNvPr id="4190" name="Text Box 131"/>
            <p:cNvSpPr txBox="1">
              <a:spLocks noChangeArrowheads="1"/>
            </p:cNvSpPr>
            <p:nvPr/>
          </p:nvSpPr>
          <p:spPr bwMode="auto">
            <a:xfrm>
              <a:off x="3895725" y="63134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1</a:t>
              </a:r>
            </a:p>
          </p:txBody>
        </p:sp>
        <p:sp>
          <p:nvSpPr>
            <p:cNvPr id="4191" name="Text Box 132"/>
            <p:cNvSpPr txBox="1">
              <a:spLocks noChangeArrowheads="1"/>
            </p:cNvSpPr>
            <p:nvPr/>
          </p:nvSpPr>
          <p:spPr bwMode="auto">
            <a:xfrm>
              <a:off x="4259263" y="57150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6</a:t>
              </a:r>
            </a:p>
          </p:txBody>
        </p:sp>
        <p:sp>
          <p:nvSpPr>
            <p:cNvPr id="4192" name="Text Box 133"/>
            <p:cNvSpPr txBox="1">
              <a:spLocks noChangeArrowheads="1"/>
            </p:cNvSpPr>
            <p:nvPr/>
          </p:nvSpPr>
          <p:spPr bwMode="auto">
            <a:xfrm>
              <a:off x="5291138" y="626745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2</a:t>
              </a:r>
            </a:p>
          </p:txBody>
        </p:sp>
        <p:sp>
          <p:nvSpPr>
            <p:cNvPr id="4193" name="Text Box 134"/>
            <p:cNvSpPr txBox="1">
              <a:spLocks noChangeArrowheads="1"/>
            </p:cNvSpPr>
            <p:nvPr/>
          </p:nvSpPr>
          <p:spPr bwMode="auto">
            <a:xfrm>
              <a:off x="7483475" y="5284788"/>
              <a:ext cx="1193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latin typeface="Comic Sans MS" panose="030F0702030302020204" pitchFamily="66" charset="0"/>
                </a:rPr>
                <a:t>Cost = 37</a:t>
              </a:r>
            </a:p>
          </p:txBody>
        </p:sp>
      </p:grpSp>
    </p:spTree>
    <p:extLst>
      <p:ext uri="{BB962C8B-B14F-4D97-AF65-F5344CB8AC3E}">
        <p14:creationId xmlns:p14="http://schemas.microsoft.com/office/powerpoint/2010/main" val="17215544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00226" y="141288"/>
            <a:ext cx="8723313" cy="698500"/>
          </a:xfrm>
        </p:spPr>
        <p:txBody>
          <a:bodyPr/>
          <a:lstStyle/>
          <a:p>
            <a:r>
              <a:rPr lang="en-US" altLang="en-US" sz="3600" dirty="0" smtClean="0"/>
              <a:t>Why Compute MST?</a:t>
            </a:r>
          </a:p>
        </p:txBody>
      </p:sp>
      <p:sp>
        <p:nvSpPr>
          <p:cNvPr id="4100" name="Rectangle 3"/>
          <p:cNvSpPr>
            <a:spLocks noGrp="1" noChangeArrowheads="1"/>
          </p:cNvSpPr>
          <p:nvPr>
            <p:ph type="body" idx="1"/>
          </p:nvPr>
        </p:nvSpPr>
        <p:spPr>
          <a:xfrm>
            <a:off x="362309" y="901700"/>
            <a:ext cx="11257472" cy="5499100"/>
          </a:xfrm>
        </p:spPr>
        <p:txBody>
          <a:bodyPr/>
          <a:lstStyle/>
          <a:p>
            <a:pPr>
              <a:defRPr/>
            </a:pPr>
            <a:r>
              <a:rPr lang="en-US" dirty="0" smtClean="0"/>
              <a:t>Minimize length of gas pipelines between cities</a:t>
            </a:r>
          </a:p>
          <a:p>
            <a:pPr>
              <a:defRPr/>
            </a:pPr>
            <a:endParaRPr lang="en-US" dirty="0" smtClean="0"/>
          </a:p>
          <a:p>
            <a:pPr>
              <a:defRPr/>
            </a:pPr>
            <a:r>
              <a:rPr lang="en-US" dirty="0" smtClean="0"/>
              <a:t>Find cheapest way to wire a house (with minimum cable)</a:t>
            </a:r>
          </a:p>
          <a:p>
            <a:pPr>
              <a:defRPr/>
            </a:pPr>
            <a:endParaRPr lang="en-US" dirty="0" smtClean="0"/>
          </a:p>
          <a:p>
            <a:pPr>
              <a:defRPr/>
            </a:pPr>
            <a:r>
              <a:rPr lang="en-US" dirty="0" smtClean="0"/>
              <a:t>Find a way to connect various routers on a network that minimizes </a:t>
            </a:r>
            <a:r>
              <a:rPr lang="en-US" dirty="0" smtClean="0">
                <a:solidFill>
                  <a:schemeClr val="accent6"/>
                </a:solidFill>
              </a:rPr>
              <a:t>total delay</a:t>
            </a:r>
          </a:p>
          <a:p>
            <a:pPr>
              <a:defRPr/>
            </a:pPr>
            <a:endParaRPr lang="en-US" dirty="0" smtClean="0"/>
          </a:p>
          <a:p>
            <a:pPr>
              <a:defRPr/>
            </a:pPr>
            <a:r>
              <a:rPr lang="en-US" dirty="0" smtClean="0"/>
              <a:t>Eliminate loops in a switched LAN so that broadcast packets will not circle around indefinitely </a:t>
            </a:r>
            <a:endParaRPr lang="nb-NO" dirty="0" smtClean="0"/>
          </a:p>
        </p:txBody>
      </p:sp>
    </p:spTree>
    <p:extLst>
      <p:ext uri="{BB962C8B-B14F-4D97-AF65-F5344CB8AC3E}">
        <p14:creationId xmlns:p14="http://schemas.microsoft.com/office/powerpoint/2010/main" val="131511942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800226" y="141288"/>
            <a:ext cx="8723313" cy="698500"/>
          </a:xfrm>
        </p:spPr>
        <p:txBody>
          <a:bodyPr/>
          <a:lstStyle/>
          <a:p>
            <a:r>
              <a:rPr lang="en-US" altLang="en-US" sz="3600" smtClean="0"/>
              <a:t>Some Basic Facts about Free Trees</a:t>
            </a:r>
          </a:p>
        </p:txBody>
      </p:sp>
      <p:sp>
        <p:nvSpPr>
          <p:cNvPr id="6148" name="Rectangle 3"/>
          <p:cNvSpPr>
            <a:spLocks noGrp="1" noChangeArrowheads="1"/>
          </p:cNvSpPr>
          <p:nvPr>
            <p:ph type="body" idx="1"/>
          </p:nvPr>
        </p:nvSpPr>
        <p:spPr>
          <a:xfrm>
            <a:off x="414068" y="946151"/>
            <a:ext cx="11179834" cy="5680075"/>
          </a:xfrm>
          <a:noFill/>
        </p:spPr>
        <p:txBody>
          <a:bodyPr/>
          <a:lstStyle/>
          <a:p>
            <a:pPr marL="533400" indent="-533400"/>
            <a:r>
              <a:rPr lang="en-US" altLang="en-US" dirty="0" smtClean="0"/>
              <a:t>Notice: An MST is a free </a:t>
            </a:r>
            <a:r>
              <a:rPr lang="en-US" altLang="en-US" dirty="0" smtClean="0"/>
              <a:t>tree</a:t>
            </a:r>
            <a:endParaRPr lang="en-US" altLang="en-US" dirty="0" smtClean="0"/>
          </a:p>
          <a:p>
            <a:pPr marL="533400" indent="-533400"/>
            <a:endParaRPr lang="en-US" altLang="en-US" dirty="0" smtClean="0"/>
          </a:p>
          <a:p>
            <a:pPr marL="533400" indent="-533400"/>
            <a:r>
              <a:rPr lang="en-US" altLang="en-US" dirty="0" smtClean="0"/>
              <a:t>A free tree with “n” vertices has exactly “n-1” edges</a:t>
            </a:r>
          </a:p>
          <a:p>
            <a:pPr marL="533400" indent="-533400"/>
            <a:endParaRPr lang="en-US" altLang="en-US" dirty="0" smtClean="0"/>
          </a:p>
          <a:p>
            <a:pPr marL="533400" indent="-533400"/>
            <a:r>
              <a:rPr lang="en-US" altLang="en-US" dirty="0" smtClean="0"/>
              <a:t>There exists a unique path between any two vertices of a free tree</a:t>
            </a:r>
          </a:p>
          <a:p>
            <a:pPr marL="533400" indent="-533400"/>
            <a:endParaRPr lang="en-US" altLang="en-US" dirty="0" smtClean="0"/>
          </a:p>
          <a:p>
            <a:pPr marL="533400" indent="-533400"/>
            <a:r>
              <a:rPr lang="en-US" altLang="en-US" dirty="0" smtClean="0"/>
              <a:t>Adding any edge to a free tree creates a unique cycle. Breaking </a:t>
            </a:r>
            <a:r>
              <a:rPr lang="en-US" altLang="en-US" dirty="0" smtClean="0">
                <a:solidFill>
                  <a:schemeClr val="accent2"/>
                </a:solidFill>
              </a:rPr>
              <a:t>any</a:t>
            </a:r>
            <a:r>
              <a:rPr lang="en-US" altLang="en-US" dirty="0" smtClean="0"/>
              <a:t> edge on this cycle restores a free tree </a:t>
            </a:r>
          </a:p>
        </p:txBody>
      </p:sp>
    </p:spTree>
    <p:extLst>
      <p:ext uri="{BB962C8B-B14F-4D97-AF65-F5344CB8AC3E}">
        <p14:creationId xmlns:p14="http://schemas.microsoft.com/office/powerpoint/2010/main" val="273163193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698626" y="141288"/>
            <a:ext cx="8824913" cy="698500"/>
          </a:xfrm>
        </p:spPr>
        <p:txBody>
          <a:bodyPr/>
          <a:lstStyle/>
          <a:p>
            <a:r>
              <a:rPr lang="en-US" altLang="en-US" sz="3600" dirty="0" smtClean="0"/>
              <a:t>Computing MST–Unweighted Graphs</a:t>
            </a:r>
          </a:p>
        </p:txBody>
      </p:sp>
      <p:sp>
        <p:nvSpPr>
          <p:cNvPr id="403459" name="Rectangle 3"/>
          <p:cNvSpPr>
            <a:spLocks noGrp="1" noChangeArrowheads="1"/>
          </p:cNvSpPr>
          <p:nvPr>
            <p:ph type="body" idx="1"/>
          </p:nvPr>
        </p:nvSpPr>
        <p:spPr>
          <a:xfrm>
            <a:off x="448573" y="946151"/>
            <a:ext cx="11343735" cy="1806575"/>
          </a:xfrm>
        </p:spPr>
        <p:txBody>
          <a:bodyPr/>
          <a:lstStyle/>
          <a:p>
            <a:pPr marL="533400" indent="-533400">
              <a:defRPr/>
            </a:pPr>
            <a:r>
              <a:rPr lang="en-US" dirty="0" smtClean="0"/>
              <a:t>What if the graph is </a:t>
            </a:r>
            <a:r>
              <a:rPr lang="en-US" dirty="0" err="1" smtClean="0">
                <a:solidFill>
                  <a:schemeClr val="accent6"/>
                </a:solidFill>
              </a:rPr>
              <a:t>unweighted</a:t>
            </a:r>
            <a:r>
              <a:rPr lang="en-US" dirty="0" smtClean="0"/>
              <a:t> or </a:t>
            </a:r>
            <a:r>
              <a:rPr lang="en-US" dirty="0" smtClean="0">
                <a:solidFill>
                  <a:schemeClr val="accent6"/>
                </a:solidFill>
              </a:rPr>
              <a:t>all edge weights are equal</a:t>
            </a:r>
            <a:r>
              <a:rPr lang="en-US" dirty="0" smtClean="0"/>
              <a:t>?</a:t>
            </a:r>
          </a:p>
          <a:p>
            <a:pPr marL="933450" lvl="1" indent="-533400">
              <a:defRPr/>
            </a:pPr>
            <a:r>
              <a:rPr lang="en-US" dirty="0" smtClean="0"/>
              <a:t>Simply run </a:t>
            </a:r>
            <a:r>
              <a:rPr lang="en-US" dirty="0" smtClean="0">
                <a:solidFill>
                  <a:srgbClr val="C00000"/>
                </a:solidFill>
              </a:rPr>
              <a:t>BFS</a:t>
            </a:r>
            <a:r>
              <a:rPr lang="en-US" dirty="0" smtClean="0"/>
              <a:t> or </a:t>
            </a:r>
            <a:r>
              <a:rPr lang="en-US" dirty="0" smtClean="0">
                <a:solidFill>
                  <a:srgbClr val="C00000"/>
                </a:solidFill>
              </a:rPr>
              <a:t>DFS</a:t>
            </a:r>
            <a:r>
              <a:rPr lang="en-US" dirty="0" smtClean="0"/>
              <a:t> and the </a:t>
            </a:r>
            <a:r>
              <a:rPr lang="en-US" dirty="0" smtClean="0">
                <a:solidFill>
                  <a:srgbClr val="C00000"/>
                </a:solidFill>
              </a:rPr>
              <a:t>resulting tree </a:t>
            </a:r>
            <a:r>
              <a:rPr lang="en-US" dirty="0" smtClean="0"/>
              <a:t>is a </a:t>
            </a:r>
            <a:r>
              <a:rPr lang="en-US" dirty="0" smtClean="0">
                <a:solidFill>
                  <a:schemeClr val="accent6"/>
                </a:solidFill>
              </a:rPr>
              <a:t>MST</a:t>
            </a:r>
            <a:endParaRPr lang="en-US" dirty="0">
              <a:solidFill>
                <a:schemeClr val="accent6"/>
              </a:solidFill>
            </a:endParaRPr>
          </a:p>
        </p:txBody>
      </p:sp>
      <p:grpSp>
        <p:nvGrpSpPr>
          <p:cNvPr id="2" name="Group 58"/>
          <p:cNvGrpSpPr>
            <a:grpSpLocks/>
          </p:cNvGrpSpPr>
          <p:nvPr/>
        </p:nvGrpSpPr>
        <p:grpSpPr bwMode="auto">
          <a:xfrm>
            <a:off x="5006975" y="3248026"/>
            <a:ext cx="2051050" cy="2119313"/>
            <a:chOff x="123344" y="2908300"/>
            <a:chExt cx="2050746" cy="2120633"/>
          </a:xfrm>
        </p:grpSpPr>
        <p:sp>
          <p:nvSpPr>
            <p:cNvPr id="5" name="Oval 4"/>
            <p:cNvSpPr/>
            <p:nvPr/>
          </p:nvSpPr>
          <p:spPr bwMode="auto">
            <a:xfrm>
              <a:off x="1056656" y="2908300"/>
              <a:ext cx="463481" cy="44954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405877" y="3710487"/>
              <a:ext cx="463481" cy="44795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1710609" y="3689836"/>
              <a:ext cx="463481" cy="44795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1109036" y="4517440"/>
              <a:ext cx="463481" cy="4495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7204" name="Straight Connector 26"/>
            <p:cNvCxnSpPr>
              <a:cxnSpLocks noChangeShapeType="1"/>
              <a:stCxn id="6" idx="5"/>
              <a:endCxn id="8" idx="1"/>
            </p:cNvCxnSpPr>
            <p:nvPr/>
          </p:nvCxnSpPr>
          <p:spPr bwMode="auto">
            <a:xfrm rot="16200000" flipH="1">
              <a:off x="744012" y="4150281"/>
              <a:ext cx="491715" cy="375357"/>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7205" name="Straight Connector 27"/>
            <p:cNvCxnSpPr>
              <a:cxnSpLocks noChangeShapeType="1"/>
              <a:stCxn id="6" idx="7"/>
              <a:endCxn id="5" idx="3"/>
            </p:cNvCxnSpPr>
            <p:nvPr/>
          </p:nvCxnSpPr>
          <p:spPr bwMode="auto">
            <a:xfrm rot="5400000" flipH="1" flipV="1">
              <a:off x="721786" y="3372175"/>
              <a:ext cx="483778" cy="322969"/>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7206" name="Straight Connector 30"/>
            <p:cNvCxnSpPr>
              <a:cxnSpLocks noChangeShapeType="1"/>
              <a:stCxn id="5" idx="5"/>
              <a:endCxn id="7" idx="1"/>
            </p:cNvCxnSpPr>
            <p:nvPr/>
          </p:nvCxnSpPr>
          <p:spPr bwMode="auto">
            <a:xfrm rot="16200000" flipH="1">
              <a:off x="1384040" y="3360669"/>
              <a:ext cx="463284" cy="325485"/>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sp>
          <p:nvSpPr>
            <p:cNvPr id="22" name="Oval 21"/>
            <p:cNvSpPr/>
            <p:nvPr/>
          </p:nvSpPr>
          <p:spPr bwMode="auto">
            <a:xfrm>
              <a:off x="123344" y="4579390"/>
              <a:ext cx="463481" cy="44954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cxnSp>
          <p:nvCxnSpPr>
            <p:cNvPr id="7208" name="Straight Connector 26"/>
            <p:cNvCxnSpPr>
              <a:cxnSpLocks noChangeShapeType="1"/>
              <a:endCxn id="22" idx="0"/>
            </p:cNvCxnSpPr>
            <p:nvPr/>
          </p:nvCxnSpPr>
          <p:spPr bwMode="auto">
            <a:xfrm rot="5400000">
              <a:off x="262953" y="4245914"/>
              <a:ext cx="425923" cy="241589"/>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7209" name="Straight Connector 26"/>
            <p:cNvCxnSpPr>
              <a:cxnSpLocks noChangeShapeType="1"/>
              <a:endCxn id="8" idx="0"/>
            </p:cNvCxnSpPr>
            <p:nvPr/>
          </p:nvCxnSpPr>
          <p:spPr bwMode="auto">
            <a:xfrm rot="16200000" flipH="1">
              <a:off x="745837" y="3922424"/>
              <a:ext cx="1155388" cy="35813"/>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31"/>
          <p:cNvGrpSpPr>
            <a:grpSpLocks/>
          </p:cNvGrpSpPr>
          <p:nvPr/>
        </p:nvGrpSpPr>
        <p:grpSpPr bwMode="auto">
          <a:xfrm>
            <a:off x="7226301" y="3802063"/>
            <a:ext cx="1077913" cy="595312"/>
            <a:chOff x="2917860" y="3236360"/>
            <a:chExt cx="1078786" cy="595901"/>
          </a:xfrm>
        </p:grpSpPr>
        <p:sp>
          <p:nvSpPr>
            <p:cNvPr id="30" name="TextBox 29"/>
            <p:cNvSpPr txBox="1"/>
            <p:nvPr/>
          </p:nvSpPr>
          <p:spPr>
            <a:xfrm>
              <a:off x="2989356" y="3236360"/>
              <a:ext cx="969159" cy="368664"/>
            </a:xfrm>
            <a:prstGeom prst="rect">
              <a:avLst/>
            </a:prstGeom>
            <a:noFill/>
          </p:spPr>
          <p:txBody>
            <a:bodyPr wrap="none">
              <a:spAutoFit/>
            </a:bodyPr>
            <a:lstStyle/>
            <a:p>
              <a:pPr>
                <a:defRPr/>
              </a:pPr>
              <a:r>
                <a:rPr lang="en-US" dirty="0"/>
                <a:t>BFS(A)</a:t>
              </a:r>
            </a:p>
          </p:txBody>
        </p:sp>
        <p:sp>
          <p:nvSpPr>
            <p:cNvPr id="31" name="Right Arrow 30"/>
            <p:cNvSpPr/>
            <p:nvPr/>
          </p:nvSpPr>
          <p:spPr bwMode="auto">
            <a:xfrm>
              <a:off x="2917860" y="3503324"/>
              <a:ext cx="1078786" cy="32893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p>
          </p:txBody>
        </p:sp>
      </p:grpSp>
      <p:grpSp>
        <p:nvGrpSpPr>
          <p:cNvPr id="4" name="Group 57"/>
          <p:cNvGrpSpPr>
            <a:grpSpLocks/>
          </p:cNvGrpSpPr>
          <p:nvPr/>
        </p:nvGrpSpPr>
        <p:grpSpPr bwMode="auto">
          <a:xfrm>
            <a:off x="8448675" y="3308351"/>
            <a:ext cx="1938338" cy="1916113"/>
            <a:chOff x="4592602" y="2579527"/>
            <a:chExt cx="1937730" cy="1915149"/>
          </a:xfrm>
        </p:grpSpPr>
        <p:sp>
          <p:nvSpPr>
            <p:cNvPr id="33" name="Oval 32"/>
            <p:cNvSpPr/>
            <p:nvPr/>
          </p:nvSpPr>
          <p:spPr bwMode="auto">
            <a:xfrm>
              <a:off x="5330558" y="2579527"/>
              <a:ext cx="464991" cy="44903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34" name="Oval 33"/>
            <p:cNvSpPr/>
            <p:nvPr/>
          </p:nvSpPr>
          <p:spPr bwMode="auto">
            <a:xfrm>
              <a:off x="4732258" y="3279263"/>
              <a:ext cx="463405" cy="4474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35" name="Oval 34"/>
            <p:cNvSpPr/>
            <p:nvPr/>
          </p:nvSpPr>
          <p:spPr bwMode="auto">
            <a:xfrm>
              <a:off x="6066927" y="3360184"/>
              <a:ext cx="463405" cy="44903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5382929" y="3366531"/>
              <a:ext cx="464992" cy="45062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7193" name="Straight Connector 27"/>
            <p:cNvCxnSpPr>
              <a:cxnSpLocks noChangeShapeType="1"/>
              <a:stCxn id="34" idx="7"/>
              <a:endCxn id="33" idx="3"/>
            </p:cNvCxnSpPr>
            <p:nvPr/>
          </p:nvCxnSpPr>
          <p:spPr bwMode="auto">
            <a:xfrm rot="5400000" flipH="1" flipV="1">
              <a:off x="5072892" y="3017716"/>
              <a:ext cx="381036" cy="271598"/>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cxnSp>
          <p:nvCxnSpPr>
            <p:cNvPr id="7194" name="Straight Connector 30"/>
            <p:cNvCxnSpPr>
              <a:cxnSpLocks noChangeShapeType="1"/>
              <a:stCxn id="33" idx="5"/>
              <a:endCxn id="35" idx="1"/>
            </p:cNvCxnSpPr>
            <p:nvPr/>
          </p:nvCxnSpPr>
          <p:spPr bwMode="auto">
            <a:xfrm rot="16200000" flipH="1">
              <a:off x="5699186" y="2990800"/>
              <a:ext cx="463284" cy="407678"/>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sp>
          <p:nvSpPr>
            <p:cNvPr id="40" name="Oval 39"/>
            <p:cNvSpPr/>
            <p:nvPr/>
          </p:nvSpPr>
          <p:spPr bwMode="auto">
            <a:xfrm>
              <a:off x="4592602" y="4045639"/>
              <a:ext cx="463405" cy="44903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cxnSp>
          <p:nvCxnSpPr>
            <p:cNvPr id="7196" name="Straight Connector 26"/>
            <p:cNvCxnSpPr>
              <a:cxnSpLocks noChangeShapeType="1"/>
              <a:stCxn id="34" idx="4"/>
              <a:endCxn id="40" idx="0"/>
            </p:cNvCxnSpPr>
            <p:nvPr/>
          </p:nvCxnSpPr>
          <p:spPr bwMode="auto">
            <a:xfrm rot="5400000">
              <a:off x="4734417" y="3816108"/>
              <a:ext cx="319265" cy="139344"/>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cxnSp>
          <p:nvCxnSpPr>
            <p:cNvPr id="7197" name="Straight Connector 26"/>
            <p:cNvCxnSpPr>
              <a:cxnSpLocks noChangeShapeType="1"/>
              <a:stCxn id="33" idx="4"/>
              <a:endCxn id="36" idx="0"/>
            </p:cNvCxnSpPr>
            <p:nvPr/>
          </p:nvCxnSpPr>
          <p:spPr bwMode="auto">
            <a:xfrm rot="16200000" flipH="1">
              <a:off x="5420028" y="3171861"/>
              <a:ext cx="338530" cy="52388"/>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grpSp>
      <p:grpSp>
        <p:nvGrpSpPr>
          <p:cNvPr id="9" name="Group 72"/>
          <p:cNvGrpSpPr>
            <a:grpSpLocks/>
          </p:cNvGrpSpPr>
          <p:nvPr/>
        </p:nvGrpSpPr>
        <p:grpSpPr bwMode="auto">
          <a:xfrm>
            <a:off x="1873251" y="3411539"/>
            <a:ext cx="1958975" cy="1843087"/>
            <a:chOff x="4448764" y="4839841"/>
            <a:chExt cx="1958278" cy="1843230"/>
          </a:xfrm>
        </p:grpSpPr>
        <p:sp>
          <p:nvSpPr>
            <p:cNvPr id="49" name="Oval 48"/>
            <p:cNvSpPr/>
            <p:nvPr/>
          </p:nvSpPr>
          <p:spPr bwMode="auto">
            <a:xfrm>
              <a:off x="5280318" y="4839841"/>
              <a:ext cx="463385" cy="44929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50" name="Oval 49"/>
            <p:cNvSpPr/>
            <p:nvPr/>
          </p:nvSpPr>
          <p:spPr bwMode="auto">
            <a:xfrm>
              <a:off x="4834390" y="5570148"/>
              <a:ext cx="463385" cy="44771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Oval 50"/>
            <p:cNvSpPr/>
            <p:nvPr/>
          </p:nvSpPr>
          <p:spPr bwMode="auto">
            <a:xfrm>
              <a:off x="5943657" y="5724147"/>
              <a:ext cx="463385" cy="44929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52" name="Oval 51"/>
            <p:cNvSpPr/>
            <p:nvPr/>
          </p:nvSpPr>
          <p:spPr bwMode="auto">
            <a:xfrm>
              <a:off x="5075604" y="6203609"/>
              <a:ext cx="463385" cy="44929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7184" name="Straight Connector 27"/>
            <p:cNvCxnSpPr>
              <a:cxnSpLocks noChangeShapeType="1"/>
              <a:stCxn id="50" idx="0"/>
              <a:endCxn id="49" idx="3"/>
            </p:cNvCxnSpPr>
            <p:nvPr/>
          </p:nvCxnSpPr>
          <p:spPr bwMode="auto">
            <a:xfrm rot="5400000" flipH="1" flipV="1">
              <a:off x="5034001" y="5255774"/>
              <a:ext cx="346299" cy="281375"/>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cxnSp>
          <p:nvCxnSpPr>
            <p:cNvPr id="7185" name="Straight Connector 30"/>
            <p:cNvCxnSpPr>
              <a:cxnSpLocks noChangeShapeType="1"/>
              <a:stCxn id="49" idx="5"/>
              <a:endCxn id="51" idx="1"/>
            </p:cNvCxnSpPr>
            <p:nvPr/>
          </p:nvCxnSpPr>
          <p:spPr bwMode="auto">
            <a:xfrm rot="16200000" flipH="1">
              <a:off x="5560484" y="5338444"/>
              <a:ext cx="566026" cy="335759"/>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sp>
          <p:nvSpPr>
            <p:cNvPr id="55" name="Oval 54"/>
            <p:cNvSpPr/>
            <p:nvPr/>
          </p:nvSpPr>
          <p:spPr bwMode="auto">
            <a:xfrm>
              <a:off x="4448764" y="6233774"/>
              <a:ext cx="463385" cy="44929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cxnSp>
          <p:nvCxnSpPr>
            <p:cNvPr id="7187" name="Straight Connector 26"/>
            <p:cNvCxnSpPr>
              <a:cxnSpLocks noChangeShapeType="1"/>
              <a:stCxn id="50" idx="3"/>
              <a:endCxn id="55" idx="0"/>
            </p:cNvCxnSpPr>
            <p:nvPr/>
          </p:nvCxnSpPr>
          <p:spPr bwMode="auto">
            <a:xfrm rot="5400000">
              <a:off x="4650515" y="5981749"/>
              <a:ext cx="282083" cy="222034"/>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cxnSp>
          <p:nvCxnSpPr>
            <p:cNvPr id="7188" name="Straight Connector 26"/>
            <p:cNvCxnSpPr>
              <a:cxnSpLocks noChangeShapeType="1"/>
              <a:stCxn id="50" idx="5"/>
              <a:endCxn id="52" idx="0"/>
            </p:cNvCxnSpPr>
            <p:nvPr/>
          </p:nvCxnSpPr>
          <p:spPr bwMode="auto">
            <a:xfrm rot="16200000" flipH="1">
              <a:off x="5143177" y="6038900"/>
              <a:ext cx="251261" cy="76909"/>
            </a:xfrm>
            <a:prstGeom prst="line">
              <a:avLst/>
            </a:prstGeom>
            <a:noFill/>
            <a:ln w="34925" algn="ctr">
              <a:solidFill>
                <a:srgbClr val="C00000"/>
              </a:solidFill>
              <a:round/>
              <a:headEnd/>
              <a:tailEnd/>
            </a:ln>
            <a:extLst>
              <a:ext uri="{909E8E84-426E-40DD-AFC4-6F175D3DCCD1}">
                <a14:hiddenFill xmlns:a14="http://schemas.microsoft.com/office/drawing/2010/main">
                  <a:noFill/>
                </a14:hiddenFill>
              </a:ext>
            </a:extLst>
          </p:spPr>
        </p:cxnSp>
      </p:grpSp>
      <p:grpSp>
        <p:nvGrpSpPr>
          <p:cNvPr id="10" name="Group 76"/>
          <p:cNvGrpSpPr>
            <a:grpSpLocks/>
          </p:cNvGrpSpPr>
          <p:nvPr/>
        </p:nvGrpSpPr>
        <p:grpSpPr bwMode="auto">
          <a:xfrm>
            <a:off x="3989389" y="3790950"/>
            <a:ext cx="1089025" cy="615950"/>
            <a:chOff x="2630183" y="3781426"/>
            <a:chExt cx="1089204" cy="615912"/>
          </a:xfrm>
        </p:grpSpPr>
        <p:sp>
          <p:nvSpPr>
            <p:cNvPr id="75" name="TextBox 74"/>
            <p:cNvSpPr txBox="1"/>
            <p:nvPr/>
          </p:nvSpPr>
          <p:spPr>
            <a:xfrm>
              <a:off x="2730211" y="3781426"/>
              <a:ext cx="989176" cy="369865"/>
            </a:xfrm>
            <a:prstGeom prst="rect">
              <a:avLst/>
            </a:prstGeom>
            <a:noFill/>
          </p:spPr>
          <p:txBody>
            <a:bodyPr wrap="none">
              <a:spAutoFit/>
            </a:bodyPr>
            <a:lstStyle/>
            <a:p>
              <a:pPr>
                <a:defRPr/>
              </a:pPr>
              <a:r>
                <a:rPr lang="en-US" dirty="0"/>
                <a:t>DFS(A)</a:t>
              </a:r>
            </a:p>
          </p:txBody>
        </p:sp>
        <p:sp>
          <p:nvSpPr>
            <p:cNvPr id="76" name="Right Arrow 75"/>
            <p:cNvSpPr/>
            <p:nvPr/>
          </p:nvSpPr>
          <p:spPr bwMode="auto">
            <a:xfrm rot="10800000">
              <a:off x="2630183" y="4068746"/>
              <a:ext cx="1078089" cy="32859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p>
          </p:txBody>
        </p:sp>
      </p:grpSp>
    </p:spTree>
    <p:extLst>
      <p:ext uri="{BB962C8B-B14F-4D97-AF65-F5344CB8AC3E}">
        <p14:creationId xmlns:p14="http://schemas.microsoft.com/office/powerpoint/2010/main" val="2296844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800226" y="141288"/>
            <a:ext cx="8723313" cy="698500"/>
          </a:xfrm>
        </p:spPr>
        <p:txBody>
          <a:bodyPr/>
          <a:lstStyle/>
          <a:p>
            <a:r>
              <a:rPr lang="en-US" altLang="en-US" sz="3600" dirty="0" smtClean="0"/>
              <a:t>Computing MST – Weighted Graphs</a:t>
            </a:r>
          </a:p>
        </p:txBody>
      </p:sp>
      <p:sp>
        <p:nvSpPr>
          <p:cNvPr id="403459" name="Rectangle 3"/>
          <p:cNvSpPr>
            <a:spLocks noGrp="1" noChangeArrowheads="1"/>
          </p:cNvSpPr>
          <p:nvPr>
            <p:ph type="body" idx="1"/>
          </p:nvPr>
        </p:nvSpPr>
        <p:spPr>
          <a:xfrm>
            <a:off x="491705" y="946151"/>
            <a:ext cx="11214339" cy="5680075"/>
          </a:xfrm>
        </p:spPr>
        <p:txBody>
          <a:bodyPr/>
          <a:lstStyle/>
          <a:p>
            <a:pPr marL="533400" indent="-533400">
              <a:defRPr/>
            </a:pPr>
            <a:r>
              <a:rPr lang="en-US" dirty="0"/>
              <a:t>We will present </a:t>
            </a:r>
            <a:r>
              <a:rPr lang="en-US" dirty="0" smtClean="0"/>
              <a:t>a </a:t>
            </a:r>
            <a:r>
              <a:rPr lang="en-US" dirty="0" smtClean="0">
                <a:solidFill>
                  <a:srgbClr val="CC3300"/>
                </a:solidFill>
              </a:rPr>
              <a:t>greedy </a:t>
            </a:r>
            <a:r>
              <a:rPr lang="en-US" dirty="0" smtClean="0">
                <a:solidFill>
                  <a:srgbClr val="CC3300"/>
                </a:solidFill>
              </a:rPr>
              <a:t>algorithm</a:t>
            </a:r>
            <a:r>
              <a:rPr lang="en-US" dirty="0" smtClean="0"/>
              <a:t> </a:t>
            </a:r>
            <a:r>
              <a:rPr lang="en-US" dirty="0"/>
              <a:t>for computing </a:t>
            </a:r>
            <a:r>
              <a:rPr lang="en-US" dirty="0" smtClean="0"/>
              <a:t>MSTs in weighted graphs</a:t>
            </a:r>
            <a:endParaRPr lang="en-US" dirty="0"/>
          </a:p>
          <a:p>
            <a:pPr marL="914400" lvl="1" indent="-457200">
              <a:defRPr/>
            </a:pPr>
            <a:r>
              <a:rPr lang="en-US" dirty="0" err="1"/>
              <a:t>Kruskal’s</a:t>
            </a:r>
            <a:r>
              <a:rPr lang="en-US" dirty="0"/>
              <a:t> Algorithm</a:t>
            </a:r>
          </a:p>
          <a:p>
            <a:pPr>
              <a:defRPr/>
            </a:pPr>
            <a:endParaRPr lang="en-US" dirty="0" smtClean="0"/>
          </a:p>
          <a:p>
            <a:pPr>
              <a:defRPr/>
            </a:pPr>
            <a:r>
              <a:rPr lang="en-US" dirty="0" smtClean="0"/>
              <a:t>A </a:t>
            </a:r>
            <a:r>
              <a:rPr lang="en-US" dirty="0" smtClean="0">
                <a:solidFill>
                  <a:srgbClr val="C00000"/>
                </a:solidFill>
              </a:rPr>
              <a:t>greedy algorithm</a:t>
            </a:r>
          </a:p>
          <a:p>
            <a:pPr marL="800100" lvl="1" indent="-342900">
              <a:buFont typeface="Comic Sans MS" pitchFamily="66" charset="0"/>
              <a:buChar char="−"/>
              <a:defRPr/>
            </a:pPr>
            <a:r>
              <a:rPr lang="en-US" dirty="0" smtClean="0">
                <a:cs typeface="Times New Roman" pitchFamily="18" charset="0"/>
              </a:rPr>
              <a:t>always makes choices that </a:t>
            </a:r>
            <a:r>
              <a:rPr lang="en-US" dirty="0" smtClean="0">
                <a:solidFill>
                  <a:schemeClr val="accent6"/>
                </a:solidFill>
                <a:cs typeface="Times New Roman" pitchFamily="18" charset="0"/>
              </a:rPr>
              <a:t>currently</a:t>
            </a:r>
            <a:r>
              <a:rPr lang="en-US" dirty="0" smtClean="0">
                <a:cs typeface="Times New Roman" pitchFamily="18" charset="0"/>
              </a:rPr>
              <a:t> seem the best</a:t>
            </a:r>
          </a:p>
          <a:p>
            <a:pPr marL="800100" lvl="1" indent="-342900">
              <a:buFont typeface="Comic Sans MS" pitchFamily="66" charset="0"/>
              <a:buChar char="−"/>
              <a:defRPr/>
            </a:pPr>
            <a:r>
              <a:rPr lang="en-US" dirty="0" smtClean="0">
                <a:solidFill>
                  <a:schemeClr val="accent6"/>
                </a:solidFill>
                <a:cs typeface="Times New Roman" pitchFamily="18" charset="0"/>
              </a:rPr>
              <a:t>Short-sighted</a:t>
            </a:r>
            <a:r>
              <a:rPr lang="en-US" dirty="0" smtClean="0">
                <a:cs typeface="Times New Roman" pitchFamily="18" charset="0"/>
              </a:rPr>
              <a:t> – no consideration of long-term or global issues</a:t>
            </a:r>
          </a:p>
          <a:p>
            <a:pPr marL="800100" lvl="1" indent="-342900">
              <a:buFont typeface="Comic Sans MS" pitchFamily="66" charset="0"/>
              <a:buChar char="−"/>
              <a:defRPr/>
            </a:pPr>
            <a:r>
              <a:rPr lang="en-US" dirty="0" smtClean="0">
                <a:cs typeface="Times New Roman" pitchFamily="18" charset="0"/>
              </a:rPr>
              <a:t>Locally optimal does not always mean globally optimal. but works in some cases, e.g., MST, shortest-paths, Huffman coding, …</a:t>
            </a:r>
            <a:endParaRPr lang="en-US" dirty="0"/>
          </a:p>
        </p:txBody>
      </p:sp>
    </p:spTree>
    <p:extLst>
      <p:ext uri="{BB962C8B-B14F-4D97-AF65-F5344CB8AC3E}">
        <p14:creationId xmlns:p14="http://schemas.microsoft.com/office/powerpoint/2010/main" val="39124728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800226" y="141288"/>
            <a:ext cx="8723313" cy="698500"/>
          </a:xfrm>
        </p:spPr>
        <p:txBody>
          <a:bodyPr/>
          <a:lstStyle/>
          <a:p>
            <a:r>
              <a:rPr lang="en-US" altLang="en-US" sz="3600" dirty="0" smtClean="0"/>
              <a:t>Greedy MST Algorithms</a:t>
            </a:r>
          </a:p>
        </p:txBody>
      </p:sp>
      <p:sp>
        <p:nvSpPr>
          <p:cNvPr id="9220" name="Rectangle 3"/>
          <p:cNvSpPr>
            <a:spLocks noGrp="1" noChangeArrowheads="1"/>
          </p:cNvSpPr>
          <p:nvPr>
            <p:ph type="body" idx="1"/>
          </p:nvPr>
        </p:nvSpPr>
        <p:spPr>
          <a:xfrm>
            <a:off x="207034" y="946150"/>
            <a:ext cx="11844068" cy="2167986"/>
          </a:xfrm>
          <a:noFill/>
        </p:spPr>
        <p:txBody>
          <a:bodyPr/>
          <a:lstStyle/>
          <a:p>
            <a:pPr marL="533400" indent="-533400"/>
            <a:r>
              <a:rPr lang="en-US" altLang="en-US" dirty="0" smtClean="0"/>
              <a:t>Let G = (V, E) be an undirected, connected graph whose edges have numeric edge weights, which may be positive, negative or zero</a:t>
            </a:r>
          </a:p>
          <a:p>
            <a:pPr marL="533400" indent="-533400"/>
            <a:endParaRPr lang="en-US" altLang="en-US" dirty="0" smtClean="0"/>
          </a:p>
          <a:p>
            <a:pPr marL="533400" indent="-533400"/>
            <a:r>
              <a:rPr lang="en-US" altLang="en-US" dirty="0" smtClean="0"/>
              <a:t>The intuition behind the greedy algorithms is simple:</a:t>
            </a:r>
          </a:p>
        </p:txBody>
      </p:sp>
      <p:sp>
        <p:nvSpPr>
          <p:cNvPr id="5" name="Rectangle 3"/>
          <p:cNvSpPr txBox="1">
            <a:spLocks noChangeArrowheads="1"/>
          </p:cNvSpPr>
          <p:nvPr/>
        </p:nvSpPr>
        <p:spPr bwMode="auto">
          <a:xfrm>
            <a:off x="1436897" y="3385059"/>
            <a:ext cx="9458265" cy="1704526"/>
          </a:xfrm>
          <a:prstGeom prst="rect">
            <a:avLst/>
          </a:prstGeom>
          <a:solidFill>
            <a:schemeClr val="bg2">
              <a:lumMod val="20000"/>
              <a:lumOff val="80000"/>
            </a:schemeClr>
          </a:solidFill>
          <a:ln w="9525">
            <a:solidFill>
              <a:schemeClr val="tx1"/>
            </a:solidFill>
            <a:miter lim="800000"/>
            <a:headEnd/>
            <a:tailEnd/>
          </a:ln>
        </p:spPr>
        <p:txBody>
          <a:bodyPr/>
          <a:lstStyle/>
          <a:p>
            <a:pPr marL="342900" indent="-342900">
              <a:buFont typeface="Arial" pitchFamily="34" charset="0"/>
              <a:buChar char="•"/>
              <a:defRPr/>
            </a:pPr>
            <a:r>
              <a:rPr lang="en-US" sz="2000" b="1" dirty="0">
                <a:latin typeface="Courier New" pitchFamily="49" charset="0"/>
                <a:cs typeface="Courier New" pitchFamily="49" charset="0"/>
              </a:rPr>
              <a:t>Maintain a subset of edges A, initially empty</a:t>
            </a:r>
          </a:p>
          <a:p>
            <a:pPr marL="342900" indent="-342900">
              <a:buFont typeface="Arial" pitchFamily="34" charset="0"/>
              <a:buChar char="•"/>
              <a:defRPr/>
            </a:pPr>
            <a:r>
              <a:rPr lang="en-US" sz="2000" b="1" dirty="0">
                <a:latin typeface="Courier New" pitchFamily="49" charset="0"/>
                <a:cs typeface="Courier New" pitchFamily="49" charset="0"/>
              </a:rPr>
              <a:t>Add edges to A one-by-one until A equals the MST</a:t>
            </a:r>
          </a:p>
          <a:p>
            <a:pPr marL="342900" indent="-342900">
              <a:buFont typeface="Arial" pitchFamily="34" charset="0"/>
              <a:buChar char="•"/>
              <a:defRPr/>
            </a:pPr>
            <a:endParaRPr lang="en-US" sz="2000" b="1" dirty="0">
              <a:latin typeface="Courier New" pitchFamily="49" charset="0"/>
              <a:cs typeface="Courier New" pitchFamily="49" charset="0"/>
            </a:endParaRPr>
          </a:p>
          <a:p>
            <a:pPr marL="342900" indent="-342900">
              <a:buFont typeface="+mj-lt"/>
              <a:buAutoNum type="arabicPeriod"/>
              <a:defRPr/>
            </a:pPr>
            <a:r>
              <a:rPr lang="en-US" sz="2000" b="1" dirty="0">
                <a:latin typeface="Courier New" pitchFamily="49" charset="0"/>
                <a:cs typeface="Courier New" pitchFamily="49" charset="0"/>
              </a:rPr>
              <a:t>A &lt;- </a:t>
            </a:r>
            <a:r>
              <a:rPr lang="en-US" sz="2000" b="1" dirty="0" err="1">
                <a:latin typeface="Courier New" pitchFamily="49" charset="0"/>
                <a:cs typeface="Courier New" pitchFamily="49" charset="0"/>
              </a:rPr>
              <a:t>EmptySet</a:t>
            </a:r>
            <a:endParaRPr lang="en-US" sz="2000" b="1" dirty="0">
              <a:latin typeface="Courier New" pitchFamily="49" charset="0"/>
              <a:cs typeface="Courier New" pitchFamily="49" charset="0"/>
            </a:endParaRPr>
          </a:p>
          <a:p>
            <a:pPr marL="342900" indent="-342900">
              <a:buFont typeface="+mj-lt"/>
              <a:buAutoNum type="arabicPeriod"/>
              <a:defRPr/>
            </a:pPr>
            <a:r>
              <a:rPr lang="en-US" sz="2000" b="1" dirty="0">
                <a:latin typeface="Courier New" pitchFamily="49" charset="0"/>
                <a:cs typeface="Courier New" pitchFamily="49" charset="0"/>
              </a:rPr>
              <a:t>One-by-one add a “</a:t>
            </a:r>
            <a:r>
              <a:rPr lang="en-US" sz="2000" b="1" dirty="0">
                <a:solidFill>
                  <a:srgbClr val="C00000"/>
                </a:solidFill>
                <a:latin typeface="Courier New" pitchFamily="49" charset="0"/>
                <a:cs typeface="Courier New" pitchFamily="49" charset="0"/>
              </a:rPr>
              <a:t>safe</a:t>
            </a:r>
            <a:r>
              <a:rPr lang="en-US" sz="2000" b="1" dirty="0">
                <a:latin typeface="Courier New" pitchFamily="49" charset="0"/>
                <a:cs typeface="Courier New" pitchFamily="49" charset="0"/>
              </a:rPr>
              <a:t>” edge to A, until A equals the MST</a:t>
            </a:r>
          </a:p>
        </p:txBody>
      </p:sp>
    </p:spTree>
    <p:extLst>
      <p:ext uri="{BB962C8B-B14F-4D97-AF65-F5344CB8AC3E}">
        <p14:creationId xmlns:p14="http://schemas.microsoft.com/office/powerpoint/2010/main" val="51984476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800226" y="141288"/>
            <a:ext cx="8723313" cy="698500"/>
          </a:xfrm>
        </p:spPr>
        <p:txBody>
          <a:bodyPr/>
          <a:lstStyle/>
          <a:p>
            <a:r>
              <a:rPr lang="en-US" altLang="en-US" sz="3600" smtClean="0"/>
              <a:t>When is an Edge Safe?</a:t>
            </a:r>
          </a:p>
        </p:txBody>
      </p:sp>
      <p:sp>
        <p:nvSpPr>
          <p:cNvPr id="10244" name="Rectangle 3"/>
          <p:cNvSpPr>
            <a:spLocks noGrp="1" noChangeArrowheads="1"/>
          </p:cNvSpPr>
          <p:nvPr>
            <p:ph type="body" idx="1"/>
          </p:nvPr>
        </p:nvSpPr>
        <p:spPr>
          <a:xfrm>
            <a:off x="379562" y="946151"/>
            <a:ext cx="11430000" cy="2454275"/>
          </a:xfrm>
          <a:noFill/>
        </p:spPr>
        <p:txBody>
          <a:bodyPr/>
          <a:lstStyle/>
          <a:p>
            <a:pPr marL="533400" indent="-533400"/>
            <a:r>
              <a:rPr lang="en-US" altLang="en-US" dirty="0" smtClean="0"/>
              <a:t>Let S be a subset of the vertices S </a:t>
            </a:r>
            <a:r>
              <a:rPr lang="en-US" dirty="0" smtClean="0"/>
              <a:t>⊆ </a:t>
            </a:r>
            <a:r>
              <a:rPr lang="en-US" altLang="en-US" dirty="0" smtClean="0"/>
              <a:t>V</a:t>
            </a:r>
            <a:endParaRPr lang="en-US" altLang="en-US" dirty="0" smtClean="0"/>
          </a:p>
          <a:p>
            <a:pPr marL="533400" indent="-533400"/>
            <a:r>
              <a:rPr lang="en-US" altLang="en-US" dirty="0" smtClean="0"/>
              <a:t>A </a:t>
            </a:r>
            <a:r>
              <a:rPr lang="en-US" altLang="en-US" dirty="0" smtClean="0">
                <a:solidFill>
                  <a:schemeClr val="accent2"/>
                </a:solidFill>
              </a:rPr>
              <a:t>cut</a:t>
            </a:r>
            <a:r>
              <a:rPr lang="en-US" altLang="en-US" dirty="0" smtClean="0"/>
              <a:t> (S, V-S) is just a bipartition of the vertices into two disjoint subsets</a:t>
            </a:r>
          </a:p>
          <a:p>
            <a:pPr marL="533400" indent="-533400"/>
            <a:r>
              <a:rPr lang="en-US" altLang="en-US" dirty="0" smtClean="0"/>
              <a:t>An edge (u, v) crosses the cut if one endpoint is in S and the other is in </a:t>
            </a:r>
            <a:r>
              <a:rPr lang="en-US" altLang="en-US" dirty="0" smtClean="0"/>
              <a:t>V-S</a:t>
            </a:r>
            <a:endParaRPr lang="en-US" altLang="en-US" dirty="0" smtClean="0"/>
          </a:p>
        </p:txBody>
      </p:sp>
      <p:sp>
        <p:nvSpPr>
          <p:cNvPr id="407564" name="Oval 12"/>
          <p:cNvSpPr>
            <a:spLocks noChangeArrowheads="1"/>
          </p:cNvSpPr>
          <p:nvPr/>
        </p:nvSpPr>
        <p:spPr bwMode="auto">
          <a:xfrm>
            <a:off x="3516314" y="4972050"/>
            <a:ext cx="350837"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a</a:t>
            </a:r>
          </a:p>
        </p:txBody>
      </p:sp>
      <p:sp>
        <p:nvSpPr>
          <p:cNvPr id="407565" name="Oval 13"/>
          <p:cNvSpPr>
            <a:spLocks noChangeArrowheads="1"/>
          </p:cNvSpPr>
          <p:nvPr/>
        </p:nvSpPr>
        <p:spPr bwMode="auto">
          <a:xfrm>
            <a:off x="4184650" y="4279900"/>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b</a:t>
            </a:r>
          </a:p>
        </p:txBody>
      </p:sp>
      <p:sp>
        <p:nvSpPr>
          <p:cNvPr id="407566" name="Oval 14"/>
          <p:cNvSpPr>
            <a:spLocks noChangeArrowheads="1"/>
          </p:cNvSpPr>
          <p:nvPr/>
        </p:nvSpPr>
        <p:spPr bwMode="auto">
          <a:xfrm>
            <a:off x="5626100" y="4244975"/>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c</a:t>
            </a:r>
          </a:p>
        </p:txBody>
      </p:sp>
      <p:sp>
        <p:nvSpPr>
          <p:cNvPr id="407567" name="Oval 15"/>
          <p:cNvSpPr>
            <a:spLocks noChangeArrowheads="1"/>
          </p:cNvSpPr>
          <p:nvPr/>
        </p:nvSpPr>
        <p:spPr bwMode="auto">
          <a:xfrm>
            <a:off x="4278314" y="5651500"/>
            <a:ext cx="350837"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h</a:t>
            </a:r>
          </a:p>
        </p:txBody>
      </p:sp>
      <p:sp>
        <p:nvSpPr>
          <p:cNvPr id="407568" name="Oval 16"/>
          <p:cNvSpPr>
            <a:spLocks noChangeArrowheads="1"/>
          </p:cNvSpPr>
          <p:nvPr/>
        </p:nvSpPr>
        <p:spPr bwMode="auto">
          <a:xfrm>
            <a:off x="5730875" y="5581650"/>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g</a:t>
            </a:r>
          </a:p>
        </p:txBody>
      </p:sp>
      <p:sp>
        <p:nvSpPr>
          <p:cNvPr id="407569" name="Oval 17"/>
          <p:cNvSpPr>
            <a:spLocks noChangeArrowheads="1"/>
          </p:cNvSpPr>
          <p:nvPr/>
        </p:nvSpPr>
        <p:spPr bwMode="auto">
          <a:xfrm>
            <a:off x="7267575" y="5535613"/>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f</a:t>
            </a:r>
          </a:p>
        </p:txBody>
      </p:sp>
      <p:sp>
        <p:nvSpPr>
          <p:cNvPr id="407570" name="Oval 18"/>
          <p:cNvSpPr>
            <a:spLocks noChangeArrowheads="1"/>
          </p:cNvSpPr>
          <p:nvPr/>
        </p:nvSpPr>
        <p:spPr bwMode="auto">
          <a:xfrm>
            <a:off x="7162800" y="4244975"/>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d</a:t>
            </a:r>
          </a:p>
        </p:txBody>
      </p:sp>
      <p:sp>
        <p:nvSpPr>
          <p:cNvPr id="407571" name="Oval 19"/>
          <p:cNvSpPr>
            <a:spLocks noChangeArrowheads="1"/>
          </p:cNvSpPr>
          <p:nvPr/>
        </p:nvSpPr>
        <p:spPr bwMode="auto">
          <a:xfrm>
            <a:off x="8042275" y="4926013"/>
            <a:ext cx="350838"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e</a:t>
            </a:r>
          </a:p>
        </p:txBody>
      </p:sp>
      <p:sp>
        <p:nvSpPr>
          <p:cNvPr id="407572" name="Oval 20"/>
          <p:cNvSpPr>
            <a:spLocks noChangeArrowheads="1"/>
          </p:cNvSpPr>
          <p:nvPr/>
        </p:nvSpPr>
        <p:spPr bwMode="auto">
          <a:xfrm>
            <a:off x="5005389" y="4960938"/>
            <a:ext cx="350837" cy="317500"/>
          </a:xfrm>
          <a:prstGeom prst="ellipse">
            <a:avLst/>
          </a:prstGeom>
          <a:solidFill>
            <a:schemeClr val="bg2">
              <a:lumMod val="40000"/>
              <a:lumOff val="60000"/>
            </a:schemeClr>
          </a:solidFill>
          <a:ln w="9525">
            <a:solidFill>
              <a:schemeClr val="tx1"/>
            </a:solidFill>
            <a:round/>
            <a:headEnd/>
            <a:tailEnd/>
          </a:ln>
          <a:effectLst/>
        </p:spPr>
        <p:txBody>
          <a:bodyPr wrap="none" anchor="ctr"/>
          <a:lstStyle/>
          <a:p>
            <a:pPr algn="ctr">
              <a:defRPr/>
            </a:pPr>
            <a:r>
              <a:rPr lang="en-US">
                <a:latin typeface="Comic Sans MS" pitchFamily="66" charset="0"/>
              </a:rPr>
              <a:t>i</a:t>
            </a:r>
          </a:p>
        </p:txBody>
      </p:sp>
      <p:sp>
        <p:nvSpPr>
          <p:cNvPr id="10254" name="Line 21"/>
          <p:cNvSpPr>
            <a:spLocks noChangeShapeType="1"/>
          </p:cNvSpPr>
          <p:nvPr/>
        </p:nvSpPr>
        <p:spPr bwMode="auto">
          <a:xfrm>
            <a:off x="3786188" y="5265738"/>
            <a:ext cx="5270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22"/>
          <p:cNvSpPr>
            <a:spLocks noChangeShapeType="1"/>
          </p:cNvSpPr>
          <p:nvPr/>
        </p:nvSpPr>
        <p:spPr bwMode="auto">
          <a:xfrm flipV="1">
            <a:off x="3810001" y="4573589"/>
            <a:ext cx="409575" cy="433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Line 23"/>
          <p:cNvSpPr>
            <a:spLocks noChangeShapeType="1"/>
          </p:cNvSpPr>
          <p:nvPr/>
        </p:nvSpPr>
        <p:spPr bwMode="auto">
          <a:xfrm flipH="1" flipV="1">
            <a:off x="4383089" y="4597400"/>
            <a:ext cx="47625" cy="10429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Line 24"/>
          <p:cNvSpPr>
            <a:spLocks noChangeShapeType="1"/>
          </p:cNvSpPr>
          <p:nvPr/>
        </p:nvSpPr>
        <p:spPr bwMode="auto">
          <a:xfrm flipH="1">
            <a:off x="4546601" y="4397376"/>
            <a:ext cx="1044575" cy="36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8" name="Line 25"/>
          <p:cNvSpPr>
            <a:spLocks noChangeShapeType="1"/>
          </p:cNvSpPr>
          <p:nvPr/>
        </p:nvSpPr>
        <p:spPr bwMode="auto">
          <a:xfrm flipH="1" flipV="1">
            <a:off x="5988051" y="4387850"/>
            <a:ext cx="11604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Line 26"/>
          <p:cNvSpPr>
            <a:spLocks noChangeShapeType="1"/>
          </p:cNvSpPr>
          <p:nvPr/>
        </p:nvSpPr>
        <p:spPr bwMode="auto">
          <a:xfrm flipH="1" flipV="1">
            <a:off x="7502525" y="4468814"/>
            <a:ext cx="622300" cy="503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Line 27"/>
          <p:cNvSpPr>
            <a:spLocks noChangeShapeType="1"/>
          </p:cNvSpPr>
          <p:nvPr/>
        </p:nvSpPr>
        <p:spPr bwMode="auto">
          <a:xfrm flipH="1">
            <a:off x="4594225" y="5757863"/>
            <a:ext cx="11493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Line 28"/>
          <p:cNvSpPr>
            <a:spLocks noChangeShapeType="1"/>
          </p:cNvSpPr>
          <p:nvPr/>
        </p:nvSpPr>
        <p:spPr bwMode="auto">
          <a:xfrm flipH="1">
            <a:off x="6083301" y="5721350"/>
            <a:ext cx="1160463"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Line 29"/>
          <p:cNvSpPr>
            <a:spLocks noChangeShapeType="1"/>
          </p:cNvSpPr>
          <p:nvPr/>
        </p:nvSpPr>
        <p:spPr bwMode="auto">
          <a:xfrm flipV="1">
            <a:off x="7586663" y="5183188"/>
            <a:ext cx="514350"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Line 30"/>
          <p:cNvSpPr>
            <a:spLocks noChangeShapeType="1"/>
          </p:cNvSpPr>
          <p:nvPr/>
        </p:nvSpPr>
        <p:spPr bwMode="auto">
          <a:xfrm flipH="1" flipV="1">
            <a:off x="7372351" y="4540250"/>
            <a:ext cx="47625" cy="971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4" name="Line 31"/>
          <p:cNvSpPr>
            <a:spLocks noChangeShapeType="1"/>
          </p:cNvSpPr>
          <p:nvPr/>
        </p:nvSpPr>
        <p:spPr bwMode="auto">
          <a:xfrm flipV="1">
            <a:off x="5287964" y="4525964"/>
            <a:ext cx="409575" cy="433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5" name="Line 32"/>
          <p:cNvSpPr>
            <a:spLocks noChangeShapeType="1"/>
          </p:cNvSpPr>
          <p:nvPr/>
        </p:nvSpPr>
        <p:spPr bwMode="auto">
          <a:xfrm flipV="1">
            <a:off x="4572001" y="5207000"/>
            <a:ext cx="468313"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33"/>
          <p:cNvSpPr>
            <a:spLocks noChangeShapeType="1"/>
          </p:cNvSpPr>
          <p:nvPr/>
        </p:nvSpPr>
        <p:spPr bwMode="auto">
          <a:xfrm>
            <a:off x="5334001" y="5218113"/>
            <a:ext cx="468313"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Line 34"/>
          <p:cNvSpPr>
            <a:spLocks noChangeShapeType="1"/>
          </p:cNvSpPr>
          <p:nvPr/>
        </p:nvSpPr>
        <p:spPr bwMode="auto">
          <a:xfrm>
            <a:off x="5954714" y="4525964"/>
            <a:ext cx="1335087" cy="1055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8" name="Freeform 49"/>
          <p:cNvSpPr>
            <a:spLocks/>
          </p:cNvSpPr>
          <p:nvPr/>
        </p:nvSpPr>
        <p:spPr bwMode="auto">
          <a:xfrm>
            <a:off x="6108701" y="3633789"/>
            <a:ext cx="550863" cy="2884487"/>
          </a:xfrm>
          <a:custGeom>
            <a:avLst/>
            <a:gdLst>
              <a:gd name="T0" fmla="*/ 2147483647 w 347"/>
              <a:gd name="T1" fmla="*/ 0 h 1817"/>
              <a:gd name="T2" fmla="*/ 2147483647 w 347"/>
              <a:gd name="T3" fmla="*/ 2147483647 h 1817"/>
              <a:gd name="T4" fmla="*/ 2147483647 w 347"/>
              <a:gd name="T5" fmla="*/ 2147483647 h 1817"/>
              <a:gd name="T6" fmla="*/ 0 w 347"/>
              <a:gd name="T7" fmla="*/ 2147483647 h 1817"/>
              <a:gd name="T8" fmla="*/ 0 60000 65536"/>
              <a:gd name="T9" fmla="*/ 0 60000 65536"/>
              <a:gd name="T10" fmla="*/ 0 60000 65536"/>
              <a:gd name="T11" fmla="*/ 0 60000 65536"/>
              <a:gd name="T12" fmla="*/ 0 w 347"/>
              <a:gd name="T13" fmla="*/ 0 h 1817"/>
              <a:gd name="T14" fmla="*/ 347 w 347"/>
              <a:gd name="T15" fmla="*/ 1817 h 1817"/>
            </a:gdLst>
            <a:ahLst/>
            <a:cxnLst>
              <a:cxn ang="T8">
                <a:pos x="T0" y="T1"/>
              </a:cxn>
              <a:cxn ang="T9">
                <a:pos x="T2" y="T3"/>
              </a:cxn>
              <a:cxn ang="T10">
                <a:pos x="T4" y="T5"/>
              </a:cxn>
              <a:cxn ang="T11">
                <a:pos x="T6" y="T7"/>
              </a:cxn>
            </a:cxnLst>
            <a:rect l="T12" t="T13" r="T14" b="T15"/>
            <a:pathLst>
              <a:path w="347" h="1817">
                <a:moveTo>
                  <a:pt x="347" y="0"/>
                </a:moveTo>
                <a:cubicBezTo>
                  <a:pt x="253" y="175"/>
                  <a:pt x="160" y="350"/>
                  <a:pt x="140" y="532"/>
                </a:cubicBezTo>
                <a:cubicBezTo>
                  <a:pt x="120" y="714"/>
                  <a:pt x="251" y="879"/>
                  <a:pt x="228" y="1093"/>
                </a:cubicBezTo>
                <a:cubicBezTo>
                  <a:pt x="205" y="1307"/>
                  <a:pt x="102" y="1562"/>
                  <a:pt x="0" y="1817"/>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0269" name="Text Box 50"/>
          <p:cNvSpPr txBox="1">
            <a:spLocks noChangeArrowheads="1"/>
          </p:cNvSpPr>
          <p:nvPr/>
        </p:nvSpPr>
        <p:spPr bwMode="auto">
          <a:xfrm>
            <a:off x="2860676" y="4818063"/>
            <a:ext cx="430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a:solidFill>
                  <a:srgbClr val="CC3300"/>
                </a:solidFill>
                <a:latin typeface="Comic Sans MS" panose="030F0702030302020204" pitchFamily="66" charset="0"/>
              </a:rPr>
              <a:t>S</a:t>
            </a:r>
          </a:p>
        </p:txBody>
      </p:sp>
      <p:sp>
        <p:nvSpPr>
          <p:cNvPr id="10270" name="Text Box 51"/>
          <p:cNvSpPr txBox="1">
            <a:spLocks noChangeArrowheads="1"/>
          </p:cNvSpPr>
          <p:nvPr/>
        </p:nvSpPr>
        <p:spPr bwMode="auto">
          <a:xfrm>
            <a:off x="8558214" y="4830763"/>
            <a:ext cx="809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a:solidFill>
                  <a:srgbClr val="CC3300"/>
                </a:solidFill>
                <a:latin typeface="Comic Sans MS" panose="030F0702030302020204" pitchFamily="66" charset="0"/>
              </a:rPr>
              <a:t>V-S</a:t>
            </a:r>
          </a:p>
        </p:txBody>
      </p:sp>
    </p:spTree>
    <p:extLst>
      <p:ext uri="{BB962C8B-B14F-4D97-AF65-F5344CB8AC3E}">
        <p14:creationId xmlns:p14="http://schemas.microsoft.com/office/powerpoint/2010/main" val="390350870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14628</TotalTime>
  <Words>1863</Words>
  <Application>Microsoft Office PowerPoint</Application>
  <PresentationFormat>Widescreen</PresentationFormat>
  <Paragraphs>491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Comic Sans MS</vt:lpstr>
      <vt:lpstr>Courier New</vt:lpstr>
      <vt:lpstr>Times New Roman</vt:lpstr>
      <vt:lpstr>Wingdings</vt:lpstr>
      <vt:lpstr>Blank Presentation</vt:lpstr>
      <vt:lpstr>Today’s Material</vt:lpstr>
      <vt:lpstr>Spanning Tree: Definition</vt:lpstr>
      <vt:lpstr>MST Problem</vt:lpstr>
      <vt:lpstr>Why Compute MST?</vt:lpstr>
      <vt:lpstr>Some Basic Facts about Free Trees</vt:lpstr>
      <vt:lpstr>Computing MST–Unweighted Graphs</vt:lpstr>
      <vt:lpstr>Computing MST – Weighted Graphs</vt:lpstr>
      <vt:lpstr>Greedy MST Algorithms</vt:lpstr>
      <vt:lpstr>When is an Edge Safe?</vt:lpstr>
      <vt:lpstr>MST Lemma</vt:lpstr>
      <vt:lpstr>MST Lemma: Proof</vt:lpstr>
      <vt:lpstr>MST Lemma: Proof</vt:lpstr>
      <vt:lpstr>Kruskal’s Algorithm</vt:lpstr>
      <vt:lpstr>Kruskal’s Algorithm</vt:lpstr>
      <vt:lpstr>Kruskal’s Algorithm: Example</vt:lpstr>
      <vt:lpstr>Kruskal’s Algorithm: Example</vt:lpstr>
      <vt:lpstr>Kruskal’s Algorithm: Correctness</vt:lpstr>
      <vt:lpstr>Kruskal’s Algo: Implementation</vt:lpstr>
      <vt:lpstr>Kruskal’s Algo: Implementation</vt:lpstr>
      <vt:lpstr>Kruskal’s Algo: Implementation</vt:lpstr>
      <vt:lpstr>Kruskal’s Algo: Final Version</vt:lpstr>
      <vt:lpstr>Kruskal’s Algorithm: Example</vt:lpstr>
      <vt:lpstr>HackerRank: Kruskal (MST): Really Special Subtree</vt:lpstr>
      <vt:lpstr>LeetCode 1584. Min Cost to Connect All Points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Material</dc:title>
  <dc:creator>CÜNEYT AKINLAR</dc:creator>
  <cp:lastModifiedBy>azra</cp:lastModifiedBy>
  <cp:revision>539</cp:revision>
  <dcterms:created xsi:type="dcterms:W3CDTF">2020-11-16T14:31:24Z</dcterms:created>
  <dcterms:modified xsi:type="dcterms:W3CDTF">2023-07-28T09:58:41Z</dcterms:modified>
</cp:coreProperties>
</file>