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9" r:id="rId3"/>
    <p:sldId id="440" r:id="rId4"/>
    <p:sldId id="448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4" r:id="rId27"/>
    <p:sldId id="472" r:id="rId28"/>
    <p:sldId id="4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4996460"/>
          </a:xfrm>
        </p:spPr>
        <p:txBody>
          <a:bodyPr/>
          <a:lstStyle/>
          <a:p>
            <a:r>
              <a:rPr lang="en-US" altLang="en-US" dirty="0" smtClean="0"/>
              <a:t>Minimum Spanning Trees</a:t>
            </a:r>
          </a:p>
          <a:p>
            <a:pPr lvl="1"/>
            <a:r>
              <a:rPr lang="en-US" altLang="en-US" dirty="0" smtClean="0"/>
              <a:t>Prim’s MST Algorithm</a:t>
            </a:r>
          </a:p>
        </p:txBody>
      </p:sp>
    </p:spTree>
    <p:extLst>
      <p:ext uri="{BB962C8B-B14F-4D97-AF65-F5344CB8AC3E}">
        <p14:creationId xmlns:p14="http://schemas.microsoft.com/office/powerpoint/2010/main" val="328442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56" name="Line 104"/>
          <p:cNvSpPr>
            <a:spLocks noChangeShapeType="1"/>
          </p:cNvSpPr>
          <p:nvPr/>
        </p:nvSpPr>
        <p:spPr bwMode="auto">
          <a:xfrm>
            <a:off x="7486651" y="2295526"/>
            <a:ext cx="612775" cy="474663"/>
          </a:xfrm>
          <a:prstGeom prst="line">
            <a:avLst/>
          </a:prstGeom>
          <a:noFill/>
          <a:ln w="19050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53" name="Line 101"/>
          <p:cNvSpPr>
            <a:spLocks noChangeShapeType="1"/>
          </p:cNvSpPr>
          <p:nvPr/>
        </p:nvSpPr>
        <p:spPr bwMode="auto">
          <a:xfrm>
            <a:off x="5943601" y="2243138"/>
            <a:ext cx="1160463" cy="4762"/>
          </a:xfrm>
          <a:prstGeom prst="line">
            <a:avLst/>
          </a:prstGeom>
          <a:noFill/>
          <a:ln w="19050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51" name="Line 99"/>
          <p:cNvSpPr>
            <a:spLocks noChangeShapeType="1"/>
          </p:cNvSpPr>
          <p:nvPr/>
        </p:nvSpPr>
        <p:spPr bwMode="auto">
          <a:xfrm flipV="1">
            <a:off x="4624389" y="3592514"/>
            <a:ext cx="1069975" cy="34925"/>
          </a:xfrm>
          <a:prstGeom prst="line">
            <a:avLst/>
          </a:prstGeom>
          <a:noFill/>
          <a:ln w="19050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49" name="Line 97"/>
          <p:cNvSpPr>
            <a:spLocks noChangeShapeType="1"/>
          </p:cNvSpPr>
          <p:nvPr/>
        </p:nvSpPr>
        <p:spPr bwMode="auto">
          <a:xfrm flipV="1">
            <a:off x="6088064" y="3540126"/>
            <a:ext cx="1069975" cy="34925"/>
          </a:xfrm>
          <a:prstGeom prst="line">
            <a:avLst/>
          </a:prstGeom>
          <a:noFill/>
          <a:ln w="19050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47" name="Line 95"/>
          <p:cNvSpPr>
            <a:spLocks noChangeShapeType="1"/>
          </p:cNvSpPr>
          <p:nvPr/>
        </p:nvSpPr>
        <p:spPr bwMode="auto">
          <a:xfrm>
            <a:off x="5918201" y="2360614"/>
            <a:ext cx="1357313" cy="1062037"/>
          </a:xfrm>
          <a:prstGeom prst="line">
            <a:avLst/>
          </a:prstGeom>
          <a:noFill/>
          <a:ln w="19050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45" name="Line 93"/>
          <p:cNvSpPr>
            <a:spLocks noChangeShapeType="1"/>
          </p:cNvSpPr>
          <p:nvPr/>
        </p:nvSpPr>
        <p:spPr bwMode="auto">
          <a:xfrm flipV="1">
            <a:off x="5226051" y="2349501"/>
            <a:ext cx="468313" cy="454025"/>
          </a:xfrm>
          <a:prstGeom prst="line">
            <a:avLst/>
          </a:prstGeom>
          <a:noFill/>
          <a:ln w="19050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43" name="Line 91"/>
          <p:cNvSpPr>
            <a:spLocks noChangeShapeType="1"/>
          </p:cNvSpPr>
          <p:nvPr/>
        </p:nvSpPr>
        <p:spPr bwMode="auto">
          <a:xfrm flipV="1">
            <a:off x="4506914" y="2246314"/>
            <a:ext cx="1069975" cy="34925"/>
          </a:xfrm>
          <a:prstGeom prst="line">
            <a:avLst/>
          </a:prstGeom>
          <a:noFill/>
          <a:ln w="19050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241" name="Line 89"/>
          <p:cNvSpPr>
            <a:spLocks noChangeShapeType="1"/>
          </p:cNvSpPr>
          <p:nvPr/>
        </p:nvSpPr>
        <p:spPr bwMode="auto">
          <a:xfrm flipV="1">
            <a:off x="3762376" y="2389189"/>
            <a:ext cx="468313" cy="454025"/>
          </a:xfrm>
          <a:prstGeom prst="line">
            <a:avLst/>
          </a:prstGeom>
          <a:noFill/>
          <a:ln w="190500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Rectangle 9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Algorithm: Example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3489325" y="2809875"/>
            <a:ext cx="350838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4157664" y="2117725"/>
            <a:ext cx="350837" cy="3175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5599114" y="2082800"/>
            <a:ext cx="350837" cy="3175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4251325" y="3489325"/>
            <a:ext cx="350838" cy="3175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5703889" y="3419475"/>
            <a:ext cx="350837" cy="3175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7240589" y="3373438"/>
            <a:ext cx="350837" cy="3175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7135814" y="2082800"/>
            <a:ext cx="350837" cy="3175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8015289" y="2763838"/>
            <a:ext cx="350837" cy="3175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11" name="Oval 19"/>
          <p:cNvSpPr>
            <a:spLocks noChangeArrowheads="1"/>
          </p:cNvSpPr>
          <p:nvPr/>
        </p:nvSpPr>
        <p:spPr bwMode="auto">
          <a:xfrm>
            <a:off x="4978400" y="2798763"/>
            <a:ext cx="350838" cy="3175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3759200" y="3103563"/>
            <a:ext cx="52705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3783014" y="2411414"/>
            <a:ext cx="409575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 flipV="1">
            <a:off x="4356101" y="2435225"/>
            <a:ext cx="47625" cy="1042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H="1">
            <a:off x="4519614" y="2235201"/>
            <a:ext cx="1044575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 flipV="1">
            <a:off x="5961063" y="2225675"/>
            <a:ext cx="116046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 flipH="1" flipV="1">
            <a:off x="7475538" y="2306639"/>
            <a:ext cx="62230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4567238" y="3595688"/>
            <a:ext cx="1149350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flipH="1">
            <a:off x="6056313" y="3559175"/>
            <a:ext cx="1160462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59675" y="3021013"/>
            <a:ext cx="514350" cy="398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 flipH="1" flipV="1">
            <a:off x="7345364" y="2378075"/>
            <a:ext cx="47625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V="1">
            <a:off x="5260976" y="2363789"/>
            <a:ext cx="409575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flipV="1">
            <a:off x="4545013" y="3044825"/>
            <a:ext cx="468312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5307013" y="3055938"/>
            <a:ext cx="468312" cy="398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>
            <a:off x="5927725" y="2363789"/>
            <a:ext cx="1335088" cy="1055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749675" y="23574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4933950" y="195897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7783513" y="23447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304089" y="2671763"/>
            <a:ext cx="427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7737475" y="3119438"/>
            <a:ext cx="427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6483350" y="256857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5170488" y="23812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4619625" y="29908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4067176" y="2803526"/>
            <a:ext cx="390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3771900" y="32019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5132388" y="35766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5495925" y="29781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6527800" y="35306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6330950" y="189547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433242" name="Oval 90"/>
          <p:cNvSpPr>
            <a:spLocks noChangeArrowheads="1"/>
          </p:cNvSpPr>
          <p:nvPr/>
        </p:nvSpPr>
        <p:spPr bwMode="auto">
          <a:xfrm>
            <a:off x="4159250" y="2117725"/>
            <a:ext cx="350838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3244" name="Oval 92"/>
          <p:cNvSpPr>
            <a:spLocks noChangeArrowheads="1"/>
          </p:cNvSpPr>
          <p:nvPr/>
        </p:nvSpPr>
        <p:spPr bwMode="auto">
          <a:xfrm>
            <a:off x="5597525" y="2078038"/>
            <a:ext cx="350838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3246" name="Oval 94"/>
          <p:cNvSpPr>
            <a:spLocks noChangeArrowheads="1"/>
          </p:cNvSpPr>
          <p:nvPr/>
        </p:nvSpPr>
        <p:spPr bwMode="auto">
          <a:xfrm>
            <a:off x="4983164" y="2797175"/>
            <a:ext cx="350837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3248" name="Oval 96"/>
          <p:cNvSpPr>
            <a:spLocks noChangeArrowheads="1"/>
          </p:cNvSpPr>
          <p:nvPr/>
        </p:nvSpPr>
        <p:spPr bwMode="auto">
          <a:xfrm>
            <a:off x="7256464" y="3370263"/>
            <a:ext cx="350837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3250" name="Oval 98"/>
          <p:cNvSpPr>
            <a:spLocks noChangeArrowheads="1"/>
          </p:cNvSpPr>
          <p:nvPr/>
        </p:nvSpPr>
        <p:spPr bwMode="auto">
          <a:xfrm>
            <a:off x="5688014" y="3422650"/>
            <a:ext cx="350837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3252" name="Oval 100"/>
          <p:cNvSpPr>
            <a:spLocks noChangeArrowheads="1"/>
          </p:cNvSpPr>
          <p:nvPr/>
        </p:nvSpPr>
        <p:spPr bwMode="auto">
          <a:xfrm>
            <a:off x="4264025" y="3476625"/>
            <a:ext cx="350838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3254" name="Oval 102"/>
          <p:cNvSpPr>
            <a:spLocks noChangeArrowheads="1"/>
          </p:cNvSpPr>
          <p:nvPr/>
        </p:nvSpPr>
        <p:spPr bwMode="auto">
          <a:xfrm>
            <a:off x="7137400" y="2078038"/>
            <a:ext cx="350838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3257" name="Oval 105"/>
          <p:cNvSpPr>
            <a:spLocks noChangeArrowheads="1"/>
          </p:cNvSpPr>
          <p:nvPr/>
        </p:nvSpPr>
        <p:spPr bwMode="auto">
          <a:xfrm>
            <a:off x="8026400" y="2755900"/>
            <a:ext cx="350838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" name="Freeform 56"/>
          <p:cNvSpPr>
            <a:spLocks noChangeArrowheads="1"/>
          </p:cNvSpPr>
          <p:nvPr/>
        </p:nvSpPr>
        <p:spPr bwMode="auto">
          <a:xfrm>
            <a:off x="3725863" y="2214564"/>
            <a:ext cx="400050" cy="1558925"/>
          </a:xfrm>
          <a:custGeom>
            <a:avLst/>
            <a:gdLst>
              <a:gd name="T0" fmla="*/ 0 w 482957"/>
              <a:gd name="T1" fmla="*/ 0 h 1558344"/>
              <a:gd name="T2" fmla="*/ 120294 w 482957"/>
              <a:gd name="T3" fmla="*/ 386942 h 1558344"/>
              <a:gd name="T4" fmla="*/ 185453 w 482957"/>
              <a:gd name="T5" fmla="*/ 825478 h 1558344"/>
              <a:gd name="T6" fmla="*/ 105257 w 482957"/>
              <a:gd name="T7" fmla="*/ 1392995 h 1558344"/>
              <a:gd name="T8" fmla="*/ 75184 w 482957"/>
              <a:gd name="T9" fmla="*/ 1560669 h 1558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2957"/>
              <a:gd name="T16" fmla="*/ 0 h 1558344"/>
              <a:gd name="T17" fmla="*/ 482957 w 482957"/>
              <a:gd name="T18" fmla="*/ 1558344 h 1558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2957" h="1558344">
                <a:moveTo>
                  <a:pt x="0" y="0"/>
                </a:moveTo>
                <a:cubicBezTo>
                  <a:pt x="114836" y="124495"/>
                  <a:pt x="229673" y="248991"/>
                  <a:pt x="309093" y="386366"/>
                </a:cubicBezTo>
                <a:cubicBezTo>
                  <a:pt x="388513" y="523741"/>
                  <a:pt x="482957" y="656823"/>
                  <a:pt x="476518" y="824248"/>
                </a:cubicBezTo>
                <a:cubicBezTo>
                  <a:pt x="470079" y="991673"/>
                  <a:pt x="317679" y="1268570"/>
                  <a:pt x="270456" y="1390919"/>
                </a:cubicBezTo>
                <a:cubicBezTo>
                  <a:pt x="223234" y="1513268"/>
                  <a:pt x="193183" y="1558344"/>
                  <a:pt x="193183" y="1558344"/>
                </a:cubicBezTo>
              </a:path>
            </a:pathLst>
          </a:custGeom>
          <a:noFill/>
          <a:ln w="25400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58"/>
          <p:cNvSpPr>
            <a:spLocks noChangeArrowheads="1"/>
          </p:cNvSpPr>
          <p:nvPr/>
        </p:nvSpPr>
        <p:spPr bwMode="auto">
          <a:xfrm>
            <a:off x="3633788" y="1755775"/>
            <a:ext cx="1414462" cy="1931988"/>
          </a:xfrm>
          <a:custGeom>
            <a:avLst/>
            <a:gdLst>
              <a:gd name="T0" fmla="*/ 1410318 w 1415846"/>
              <a:gd name="T1" fmla="*/ 0 h 1932039"/>
              <a:gd name="T2" fmla="*/ 925521 w 1415846"/>
              <a:gd name="T3" fmla="*/ 840570 h 1932039"/>
              <a:gd name="T4" fmla="*/ 0 w 1415846"/>
              <a:gd name="T5" fmla="*/ 1931835 h 1932039"/>
              <a:gd name="T6" fmla="*/ 0 60000 65536"/>
              <a:gd name="T7" fmla="*/ 0 60000 65536"/>
              <a:gd name="T8" fmla="*/ 0 60000 65536"/>
              <a:gd name="T9" fmla="*/ 0 w 1415846"/>
              <a:gd name="T10" fmla="*/ 0 h 1932039"/>
              <a:gd name="T11" fmla="*/ 1415846 w 1415846"/>
              <a:gd name="T12" fmla="*/ 1932039 h 19320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5846" h="1932039">
                <a:moveTo>
                  <a:pt x="1415846" y="0"/>
                </a:moveTo>
                <a:cubicBezTo>
                  <a:pt x="1290484" y="259326"/>
                  <a:pt x="1165123" y="518652"/>
                  <a:pt x="929149" y="840658"/>
                </a:cubicBezTo>
                <a:cubicBezTo>
                  <a:pt x="693175" y="1162664"/>
                  <a:pt x="346587" y="1547351"/>
                  <a:pt x="0" y="1932039"/>
                </a:cubicBezTo>
              </a:path>
            </a:pathLst>
          </a:custGeom>
          <a:noFill/>
          <a:ln w="25400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59"/>
          <p:cNvSpPr>
            <a:spLocks noChangeArrowheads="1"/>
          </p:cNvSpPr>
          <p:nvPr/>
        </p:nvSpPr>
        <p:spPr bwMode="auto">
          <a:xfrm>
            <a:off x="3635376" y="1647825"/>
            <a:ext cx="2936875" cy="1906588"/>
          </a:xfrm>
          <a:custGeom>
            <a:avLst/>
            <a:gdLst>
              <a:gd name="T0" fmla="*/ 2938351 w 2936383"/>
              <a:gd name="T1" fmla="*/ 0 h 1906073"/>
              <a:gd name="T2" fmla="*/ 2667717 w 2936383"/>
              <a:gd name="T3" fmla="*/ 799354 h 1906073"/>
              <a:gd name="T4" fmla="*/ 2113551 w 2936383"/>
              <a:gd name="T5" fmla="*/ 1031424 h 1906073"/>
              <a:gd name="T6" fmla="*/ 1340304 w 2936383"/>
              <a:gd name="T7" fmla="*/ 876711 h 1906073"/>
              <a:gd name="T8" fmla="*/ 786139 w 2936383"/>
              <a:gd name="T9" fmla="*/ 1186136 h 1906073"/>
              <a:gd name="T10" fmla="*/ 0 w 2936383"/>
              <a:gd name="T11" fmla="*/ 1908133 h 19060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36383"/>
              <a:gd name="T19" fmla="*/ 0 h 1906073"/>
              <a:gd name="T20" fmla="*/ 2936383 w 2936383"/>
              <a:gd name="T21" fmla="*/ 1906073 h 190607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36383" h="1906073">
                <a:moveTo>
                  <a:pt x="2936383" y="0"/>
                </a:moveTo>
                <a:cubicBezTo>
                  <a:pt x="2869842" y="313386"/>
                  <a:pt x="2803302" y="626772"/>
                  <a:pt x="2665927" y="798490"/>
                </a:cubicBezTo>
                <a:cubicBezTo>
                  <a:pt x="2528552" y="970208"/>
                  <a:pt x="2333222" y="1017431"/>
                  <a:pt x="2112135" y="1030310"/>
                </a:cubicBezTo>
                <a:cubicBezTo>
                  <a:pt x="1891048" y="1043189"/>
                  <a:pt x="1560490" y="850005"/>
                  <a:pt x="1339403" y="875763"/>
                </a:cubicBezTo>
                <a:cubicBezTo>
                  <a:pt x="1118316" y="901521"/>
                  <a:pt x="1008845" y="1013138"/>
                  <a:pt x="785611" y="1184856"/>
                </a:cubicBezTo>
                <a:cubicBezTo>
                  <a:pt x="562377" y="1356574"/>
                  <a:pt x="281188" y="1631323"/>
                  <a:pt x="0" y="1906073"/>
                </a:cubicBezTo>
              </a:path>
            </a:pathLst>
          </a:custGeom>
          <a:noFill/>
          <a:ln w="25400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60"/>
          <p:cNvSpPr>
            <a:spLocks noChangeArrowheads="1"/>
          </p:cNvSpPr>
          <p:nvPr/>
        </p:nvSpPr>
        <p:spPr bwMode="auto">
          <a:xfrm>
            <a:off x="3352801" y="1636714"/>
            <a:ext cx="3121025" cy="1800225"/>
          </a:xfrm>
          <a:custGeom>
            <a:avLst/>
            <a:gdLst>
              <a:gd name="T0" fmla="*/ 3079581 w 3121742"/>
              <a:gd name="T1" fmla="*/ 0 h 1799303"/>
              <a:gd name="T2" fmla="*/ 2991172 w 3121742"/>
              <a:gd name="T3" fmla="*/ 783268 h 1799303"/>
              <a:gd name="T4" fmla="*/ 2313370 w 3121742"/>
              <a:gd name="T5" fmla="*/ 1463085 h 1799303"/>
              <a:gd name="T6" fmla="*/ 1237729 w 3121742"/>
              <a:gd name="T7" fmla="*/ 1655207 h 1799303"/>
              <a:gd name="T8" fmla="*/ 0 w 3121742"/>
              <a:gd name="T9" fmla="*/ 1802993 h 17993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1742"/>
              <a:gd name="T16" fmla="*/ 0 h 1799303"/>
              <a:gd name="T17" fmla="*/ 3121742 w 3121742"/>
              <a:gd name="T18" fmla="*/ 1799303 h 17993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1742" h="1799303">
                <a:moveTo>
                  <a:pt x="3082413" y="0"/>
                </a:moveTo>
                <a:cubicBezTo>
                  <a:pt x="3102077" y="269158"/>
                  <a:pt x="3121742" y="538316"/>
                  <a:pt x="2993923" y="781664"/>
                </a:cubicBezTo>
                <a:cubicBezTo>
                  <a:pt x="2866104" y="1025012"/>
                  <a:pt x="2608007" y="1315064"/>
                  <a:pt x="2315497" y="1460090"/>
                </a:cubicBezTo>
                <a:cubicBezTo>
                  <a:pt x="2022987" y="1605116"/>
                  <a:pt x="1624781" y="1595284"/>
                  <a:pt x="1238865" y="1651819"/>
                </a:cubicBezTo>
                <a:cubicBezTo>
                  <a:pt x="852949" y="1708354"/>
                  <a:pt x="426474" y="1753828"/>
                  <a:pt x="0" y="1799303"/>
                </a:cubicBezTo>
              </a:path>
            </a:pathLst>
          </a:custGeom>
          <a:noFill/>
          <a:ln w="25400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61"/>
          <p:cNvSpPr>
            <a:spLocks noChangeArrowheads="1"/>
          </p:cNvSpPr>
          <p:nvPr/>
        </p:nvSpPr>
        <p:spPr bwMode="auto">
          <a:xfrm>
            <a:off x="3397251" y="1770063"/>
            <a:ext cx="4862513" cy="2393950"/>
          </a:xfrm>
          <a:custGeom>
            <a:avLst/>
            <a:gdLst>
              <a:gd name="T0" fmla="*/ 2847518 w 4862052"/>
              <a:gd name="T1" fmla="*/ 0 h 2394156"/>
              <a:gd name="T2" fmla="*/ 3570463 w 4862052"/>
              <a:gd name="T3" fmla="*/ 766653 h 2394156"/>
              <a:gd name="T4" fmla="*/ 4706516 w 4862052"/>
              <a:gd name="T5" fmla="*/ 1665993 h 2394156"/>
              <a:gd name="T6" fmla="*/ 4514716 w 4862052"/>
              <a:gd name="T7" fmla="*/ 2329446 h 2394156"/>
              <a:gd name="T8" fmla="*/ 3452428 w 4862052"/>
              <a:gd name="T9" fmla="*/ 2049319 h 2394156"/>
              <a:gd name="T10" fmla="*/ 2862268 w 4862052"/>
              <a:gd name="T11" fmla="*/ 1326899 h 2394156"/>
              <a:gd name="T12" fmla="*/ 2050802 w 4862052"/>
              <a:gd name="T13" fmla="*/ 1474331 h 2394156"/>
              <a:gd name="T14" fmla="*/ 988518 w 4862052"/>
              <a:gd name="T15" fmla="*/ 1444846 h 2394156"/>
              <a:gd name="T16" fmla="*/ 0 w 4862052"/>
              <a:gd name="T17" fmla="*/ 1636507 h 239415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62052"/>
              <a:gd name="T28" fmla="*/ 0 h 2394156"/>
              <a:gd name="T29" fmla="*/ 4862052 w 4862052"/>
              <a:gd name="T30" fmla="*/ 2394156 h 239415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62052" h="2394156">
                <a:moveTo>
                  <a:pt x="2846439" y="0"/>
                </a:moveTo>
                <a:cubicBezTo>
                  <a:pt x="3052916" y="244578"/>
                  <a:pt x="3259394" y="489156"/>
                  <a:pt x="3569110" y="766917"/>
                </a:cubicBezTo>
                <a:cubicBezTo>
                  <a:pt x="3878826" y="1044678"/>
                  <a:pt x="4547420" y="1406013"/>
                  <a:pt x="4704736" y="1666568"/>
                </a:cubicBezTo>
                <a:cubicBezTo>
                  <a:pt x="4862052" y="1927123"/>
                  <a:pt x="4721942" y="2266336"/>
                  <a:pt x="4513007" y="2330246"/>
                </a:cubicBezTo>
                <a:cubicBezTo>
                  <a:pt x="4304072" y="2394156"/>
                  <a:pt x="3726426" y="2217174"/>
                  <a:pt x="3451123" y="2050026"/>
                </a:cubicBezTo>
                <a:cubicBezTo>
                  <a:pt x="3175820" y="1882878"/>
                  <a:pt x="3094703" y="1423219"/>
                  <a:pt x="2861187" y="1327355"/>
                </a:cubicBezTo>
                <a:cubicBezTo>
                  <a:pt x="2627671" y="1231491"/>
                  <a:pt x="2362200" y="1455175"/>
                  <a:pt x="2050026" y="1474839"/>
                </a:cubicBezTo>
                <a:cubicBezTo>
                  <a:pt x="1737852" y="1494504"/>
                  <a:pt x="1329813" y="1418303"/>
                  <a:pt x="988142" y="1445342"/>
                </a:cubicBezTo>
                <a:cubicBezTo>
                  <a:pt x="646471" y="1472381"/>
                  <a:pt x="323235" y="1554726"/>
                  <a:pt x="0" y="1637071"/>
                </a:cubicBezTo>
              </a:path>
            </a:pathLst>
          </a:custGeom>
          <a:noFill/>
          <a:ln w="25400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 62"/>
          <p:cNvSpPr>
            <a:spLocks noChangeArrowheads="1"/>
          </p:cNvSpPr>
          <p:nvPr/>
        </p:nvSpPr>
        <p:spPr bwMode="auto">
          <a:xfrm>
            <a:off x="3470275" y="1739901"/>
            <a:ext cx="4686300" cy="2411413"/>
          </a:xfrm>
          <a:custGeom>
            <a:avLst/>
            <a:gdLst>
              <a:gd name="T0" fmla="*/ 0 w 4685071"/>
              <a:gd name="T1" fmla="*/ 1873209 h 2411361"/>
              <a:gd name="T2" fmla="*/ 723431 w 4685071"/>
              <a:gd name="T3" fmla="*/ 1327472 h 2411361"/>
              <a:gd name="T4" fmla="*/ 1432099 w 4685071"/>
              <a:gd name="T5" fmla="*/ 1504467 h 2411361"/>
              <a:gd name="T6" fmla="*/ 2126001 w 4685071"/>
              <a:gd name="T7" fmla="*/ 2182951 h 2411361"/>
              <a:gd name="T8" fmla="*/ 3292348 w 4685071"/>
              <a:gd name="T9" fmla="*/ 2404195 h 2411361"/>
              <a:gd name="T10" fmla="*/ 4458693 w 4685071"/>
              <a:gd name="T11" fmla="*/ 2138701 h 2411361"/>
              <a:gd name="T12" fmla="*/ 4576803 w 4685071"/>
              <a:gd name="T13" fmla="*/ 1696213 h 2411361"/>
              <a:gd name="T14" fmla="*/ 3779556 w 4685071"/>
              <a:gd name="T15" fmla="*/ 973477 h 2411361"/>
              <a:gd name="T16" fmla="*/ 2716556 w 4685071"/>
              <a:gd name="T17" fmla="*/ 0 h 24113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85071"/>
              <a:gd name="T28" fmla="*/ 0 h 2411361"/>
              <a:gd name="T29" fmla="*/ 4685071 w 4685071"/>
              <a:gd name="T30" fmla="*/ 2411361 h 241136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685071" h="2411361">
                <a:moveTo>
                  <a:pt x="0" y="1873045"/>
                </a:moveTo>
                <a:cubicBezTo>
                  <a:pt x="242119" y="1630926"/>
                  <a:pt x="484239" y="1388807"/>
                  <a:pt x="722671" y="1327355"/>
                </a:cubicBezTo>
                <a:cubicBezTo>
                  <a:pt x="961103" y="1265903"/>
                  <a:pt x="1197078" y="1361767"/>
                  <a:pt x="1430594" y="1504335"/>
                </a:cubicBezTo>
                <a:cubicBezTo>
                  <a:pt x="1664110" y="1646903"/>
                  <a:pt x="1814052" y="2032819"/>
                  <a:pt x="2123768" y="2182761"/>
                </a:cubicBezTo>
                <a:cubicBezTo>
                  <a:pt x="2433484" y="2332703"/>
                  <a:pt x="2900516" y="2411361"/>
                  <a:pt x="3288890" y="2403987"/>
                </a:cubicBezTo>
                <a:cubicBezTo>
                  <a:pt x="3677264" y="2396613"/>
                  <a:pt x="4240161" y="2256503"/>
                  <a:pt x="4454013" y="2138516"/>
                </a:cubicBezTo>
                <a:cubicBezTo>
                  <a:pt x="4667865" y="2020529"/>
                  <a:pt x="4685071" y="1890251"/>
                  <a:pt x="4572000" y="1696064"/>
                </a:cubicBezTo>
                <a:cubicBezTo>
                  <a:pt x="4458929" y="1501877"/>
                  <a:pt x="3775587" y="973393"/>
                  <a:pt x="3775587" y="973393"/>
                </a:cubicBezTo>
                <a:lnTo>
                  <a:pt x="2713703" y="0"/>
                </a:lnTo>
              </a:path>
            </a:pathLst>
          </a:custGeom>
          <a:noFill/>
          <a:ln w="25400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Freeform 63"/>
          <p:cNvSpPr>
            <a:spLocks noChangeArrowheads="1"/>
          </p:cNvSpPr>
          <p:nvPr/>
        </p:nvSpPr>
        <p:spPr bwMode="auto">
          <a:xfrm>
            <a:off x="6126164" y="1489075"/>
            <a:ext cx="2492375" cy="2433638"/>
          </a:xfrm>
          <a:custGeom>
            <a:avLst/>
            <a:gdLst>
              <a:gd name="T0" fmla="*/ 0 w 2492477"/>
              <a:gd name="T1" fmla="*/ 0 h 2433484"/>
              <a:gd name="T2" fmla="*/ 1105950 w 2492477"/>
              <a:gd name="T3" fmla="*/ 1224424 h 2433484"/>
              <a:gd name="T4" fmla="*/ 2492069 w 2492477"/>
              <a:gd name="T5" fmla="*/ 2434100 h 2433484"/>
              <a:gd name="T6" fmla="*/ 0 60000 65536"/>
              <a:gd name="T7" fmla="*/ 0 60000 65536"/>
              <a:gd name="T8" fmla="*/ 0 60000 65536"/>
              <a:gd name="T9" fmla="*/ 0 w 2492477"/>
              <a:gd name="T10" fmla="*/ 0 h 2433484"/>
              <a:gd name="T11" fmla="*/ 2492477 w 2492477"/>
              <a:gd name="T12" fmla="*/ 2433484 h 24334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2477" h="2433484">
                <a:moveTo>
                  <a:pt x="0" y="0"/>
                </a:moveTo>
                <a:cubicBezTo>
                  <a:pt x="345358" y="409267"/>
                  <a:pt x="690716" y="818535"/>
                  <a:pt x="1106129" y="1224116"/>
                </a:cubicBezTo>
                <a:cubicBezTo>
                  <a:pt x="1521542" y="1629697"/>
                  <a:pt x="2007009" y="2031590"/>
                  <a:pt x="2492477" y="2433484"/>
                </a:cubicBezTo>
              </a:path>
            </a:pathLst>
          </a:custGeom>
          <a:noFill/>
          <a:ln w="25400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 64"/>
          <p:cNvSpPr>
            <a:spLocks noChangeArrowheads="1"/>
          </p:cNvSpPr>
          <p:nvPr/>
        </p:nvSpPr>
        <p:spPr bwMode="auto">
          <a:xfrm>
            <a:off x="7567613" y="1976438"/>
            <a:ext cx="696912" cy="1962150"/>
          </a:xfrm>
          <a:custGeom>
            <a:avLst/>
            <a:gdLst>
              <a:gd name="T0" fmla="*/ 507620 w 695633"/>
              <a:gd name="T1" fmla="*/ 0 h 1961535"/>
              <a:gd name="T2" fmla="*/ 32191 w 695633"/>
              <a:gd name="T3" fmla="*/ 900779 h 1961535"/>
              <a:gd name="T4" fmla="*/ 700763 w 695633"/>
              <a:gd name="T5" fmla="*/ 1963996 h 1961535"/>
              <a:gd name="T6" fmla="*/ 0 60000 65536"/>
              <a:gd name="T7" fmla="*/ 0 60000 65536"/>
              <a:gd name="T8" fmla="*/ 0 60000 65536"/>
              <a:gd name="T9" fmla="*/ 0 w 695633"/>
              <a:gd name="T10" fmla="*/ 0 h 1961535"/>
              <a:gd name="T11" fmla="*/ 695633 w 695633"/>
              <a:gd name="T12" fmla="*/ 1961535 h 19615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5633" h="1961535">
                <a:moveTo>
                  <a:pt x="503904" y="0"/>
                </a:moveTo>
                <a:cubicBezTo>
                  <a:pt x="251952" y="286364"/>
                  <a:pt x="0" y="572729"/>
                  <a:pt x="31955" y="899651"/>
                </a:cubicBezTo>
                <a:cubicBezTo>
                  <a:pt x="63910" y="1226573"/>
                  <a:pt x="695633" y="1961535"/>
                  <a:pt x="695633" y="1961535"/>
                </a:cubicBezTo>
              </a:path>
            </a:pathLst>
          </a:custGeom>
          <a:noFill/>
          <a:ln w="25400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02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3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3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3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3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3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3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3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3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56" grpId="0" animBg="1"/>
      <p:bldP spid="433253" grpId="0" animBg="1"/>
      <p:bldP spid="433251" grpId="0" animBg="1"/>
      <p:bldP spid="433249" grpId="0" animBg="1"/>
      <p:bldP spid="433247" grpId="0" animBg="1"/>
      <p:bldP spid="433245" grpId="0" animBg="1"/>
      <p:bldP spid="433243" grpId="0" animBg="1"/>
      <p:bldP spid="433241" grpId="0" animBg="1"/>
      <p:bldP spid="433242" grpId="0" animBg="1"/>
      <p:bldP spid="433244" grpId="0" animBg="1"/>
      <p:bldP spid="433246" grpId="0" animBg="1"/>
      <p:bldP spid="433248" grpId="0" animBg="1"/>
      <p:bldP spid="433250" grpId="0" animBg="1"/>
      <p:bldP spid="433252" grpId="0" animBg="1"/>
      <p:bldP spid="433254" grpId="0" animBg="1"/>
      <p:bldP spid="433257" grpId="0" animBg="1"/>
      <p:bldP spid="57" grpId="0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</a:t>
            </a:r>
            <a:r>
              <a:rPr lang="en-US" altLang="en-US" sz="3600" dirty="0" err="1" smtClean="0"/>
              <a:t>Algo</a:t>
            </a:r>
            <a:r>
              <a:rPr lang="en-US" altLang="en-US" sz="3600" dirty="0" smtClean="0"/>
              <a:t>: Implementation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0" y="920751"/>
            <a:ext cx="7431088" cy="3986213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buNone/>
              <a:defRPr/>
            </a:pPr>
            <a:r>
              <a:rPr lang="en-US" sz="2000" dirty="0">
                <a:solidFill>
                  <a:schemeClr val="accent2"/>
                </a:solidFill>
              </a:rPr>
              <a:t>Prim(G = (V, E)) {</a:t>
            </a:r>
          </a:p>
          <a:p>
            <a:pPr marL="533400" indent="-533400">
              <a:buNone/>
              <a:defRPr/>
            </a:pPr>
            <a:r>
              <a:rPr lang="en-US" sz="2000" dirty="0"/>
              <a:t>	A = {r};</a:t>
            </a:r>
          </a:p>
          <a:p>
            <a:pPr marL="533400" indent="-533400">
              <a:buNone/>
              <a:defRPr/>
            </a:pPr>
            <a:r>
              <a:rPr lang="en-US" sz="2000" dirty="0"/>
              <a:t>       for (</a:t>
            </a:r>
            <a:r>
              <a:rPr lang="en-US" sz="2000" dirty="0" err="1"/>
              <a:t>i</a:t>
            </a:r>
            <a:r>
              <a:rPr lang="en-US" sz="2000" dirty="0"/>
              <a:t>=1; </a:t>
            </a:r>
            <a:r>
              <a:rPr lang="en-US" sz="2000" dirty="0" err="1"/>
              <a:t>i</a:t>
            </a:r>
            <a:r>
              <a:rPr lang="en-US" sz="2000" dirty="0"/>
              <a:t>&lt;=n-1;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533400" indent="-533400">
              <a:buNone/>
              <a:defRPr/>
            </a:pPr>
            <a:r>
              <a:rPr lang="en-US" sz="2000" dirty="0"/>
              <a:t>          1. Consider the cut (A, V-A)</a:t>
            </a:r>
          </a:p>
          <a:p>
            <a:pPr marL="533400" indent="-533400">
              <a:buNone/>
              <a:defRPr/>
            </a:pPr>
            <a:r>
              <a:rPr lang="en-US" sz="2000" dirty="0"/>
              <a:t>          2. Let (u, v) be the </a:t>
            </a:r>
            <a:r>
              <a:rPr lang="en-US" sz="2000" dirty="0">
                <a:solidFill>
                  <a:srgbClr val="C00000"/>
                </a:solidFill>
              </a:rPr>
              <a:t>light edge </a:t>
            </a:r>
            <a:r>
              <a:rPr lang="en-US" sz="2000" dirty="0"/>
              <a:t>that crosses the cut  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                                        </a:t>
            </a:r>
            <a:r>
              <a:rPr lang="en-US" sz="2000" dirty="0"/>
              <a:t>such that u </a:t>
            </a:r>
            <a:r>
              <a:rPr lang="az-Cyrl-AZ" sz="2000" dirty="0"/>
              <a:t>Є</a:t>
            </a:r>
            <a:r>
              <a:rPr lang="en-US" sz="2000" dirty="0"/>
              <a:t> A &amp; v </a:t>
            </a:r>
            <a:r>
              <a:rPr lang="az-Cyrl-AZ" sz="2000" dirty="0"/>
              <a:t>Є</a:t>
            </a:r>
            <a:r>
              <a:rPr lang="en-US" sz="2000" dirty="0"/>
              <a:t> V-A</a:t>
            </a:r>
          </a:p>
          <a:p>
            <a:pPr marL="533400" indent="-533400">
              <a:buNone/>
              <a:defRPr/>
            </a:pPr>
            <a:r>
              <a:rPr lang="en-US" sz="2000" dirty="0"/>
              <a:t>          3. Add v to A, i.e., A = A U {v};</a:t>
            </a:r>
          </a:p>
          <a:p>
            <a:pPr marL="533400" indent="-533400">
              <a:buNone/>
              <a:defRPr/>
            </a:pPr>
            <a:r>
              <a:rPr lang="en-US" sz="2000" dirty="0"/>
              <a:t>	} </a:t>
            </a:r>
            <a:r>
              <a:rPr lang="en-US" sz="2000" dirty="0">
                <a:solidFill>
                  <a:srgbClr val="C00000"/>
                </a:solidFill>
              </a:rPr>
              <a:t>//end-for</a:t>
            </a:r>
          </a:p>
          <a:p>
            <a:pPr marL="533400" indent="-533400">
              <a:buNone/>
              <a:defRPr/>
            </a:pPr>
            <a:r>
              <a:rPr lang="en-US" sz="2000" dirty="0"/>
              <a:t>	</a:t>
            </a:r>
          </a:p>
          <a:p>
            <a:pPr marL="533400" indent="-533400">
              <a:buNone/>
              <a:defRPr/>
            </a:pPr>
            <a:r>
              <a:rPr lang="en-US" sz="2000" dirty="0"/>
              <a:t>	return A;  </a:t>
            </a:r>
            <a:r>
              <a:rPr lang="en-US" sz="2000" dirty="0">
                <a:solidFill>
                  <a:srgbClr val="C00000"/>
                </a:solidFill>
              </a:rPr>
              <a:t>// A is the MST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chemeClr val="accent2"/>
                </a:solidFill>
              </a:rPr>
              <a:t>} //end-Prim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05442" y="4945063"/>
            <a:ext cx="11404120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/>
              <a:t>The key question in the efficient implementation of Prim’s algorithm is 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/>
              <a:t>how to update the cut efficiently</a:t>
            </a:r>
          </a:p>
          <a:p>
            <a:pPr marL="914400" lvl="1" indent="-45720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/>
              <a:t>how to determine the light edge quickly</a:t>
            </a:r>
          </a:p>
        </p:txBody>
      </p:sp>
    </p:spTree>
    <p:extLst>
      <p:ext uri="{BB962C8B-B14F-4D97-AF65-F5344CB8AC3E}">
        <p14:creationId xmlns:p14="http://schemas.microsoft.com/office/powerpoint/2010/main" val="2423813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</a:t>
            </a:r>
            <a:r>
              <a:rPr lang="en-US" altLang="en-US" sz="3600" dirty="0" err="1" smtClean="0"/>
              <a:t>Algo</a:t>
            </a:r>
            <a:r>
              <a:rPr lang="en-US" altLang="en-US" sz="3600" dirty="0" smtClean="0"/>
              <a:t>: Implementation - I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6263" y="920750"/>
            <a:ext cx="8539162" cy="5570538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buNone/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Prim(G = (V, E)) {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all u in V do color[u] = white;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color[r] = black;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&lt;=n-1;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min = INFINITY;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cost of the light edge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(x, y) = (?, ?);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light edge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all (u, v) in E do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if (color[u] == black &amp;&amp; color[v] == white &amp;&amp;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                  w(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 &lt; min){ 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(x, y) = (u, v);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(u, v) is current light edge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min = w(u, v);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}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//end-if         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}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//end-for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color[y] = black;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Add y to A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//end-for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return A;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A is the MST</a:t>
            </a:r>
          </a:p>
          <a:p>
            <a:pPr marL="533400" indent="-533400">
              <a:buNone/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//end-Prim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8938" y="5540376"/>
            <a:ext cx="2322512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Running Time?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137277" y="2965451"/>
            <a:ext cx="1194136" cy="2043113"/>
            <a:chOff x="6688476" y="3061699"/>
            <a:chExt cx="1194375" cy="1119883"/>
          </a:xfrm>
        </p:grpSpPr>
        <p:sp>
          <p:nvSpPr>
            <p:cNvPr id="35851" name="Right Brace 13"/>
            <p:cNvSpPr>
              <a:spLocks/>
            </p:cNvSpPr>
            <p:nvPr/>
          </p:nvSpPr>
          <p:spPr bwMode="auto">
            <a:xfrm>
              <a:off x="6688476" y="3061699"/>
              <a:ext cx="349322" cy="1119883"/>
            </a:xfrm>
            <a:prstGeom prst="rightBrace">
              <a:avLst>
                <a:gd name="adj1" fmla="val 8326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0025" y="3392356"/>
              <a:ext cx="822826" cy="253051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/>
                <a:t>O(e)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632450" y="1335089"/>
            <a:ext cx="1246188" cy="757237"/>
            <a:chOff x="7109718" y="1471292"/>
            <a:chExt cx="1247130" cy="758200"/>
          </a:xfrm>
        </p:grpSpPr>
        <p:cxnSp>
          <p:nvCxnSpPr>
            <p:cNvPr id="35849" name="Straight Arrow Connector 16"/>
            <p:cNvCxnSpPr>
              <a:cxnSpLocks noChangeShapeType="1"/>
            </p:cNvCxnSpPr>
            <p:nvPr/>
          </p:nvCxnSpPr>
          <p:spPr bwMode="auto">
            <a:xfrm rot="10800000" flipV="1">
              <a:off x="7109718" y="1921266"/>
              <a:ext cx="565081" cy="30822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7131960" y="1471292"/>
              <a:ext cx="1224888" cy="46096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dirty="0"/>
                <a:t>n times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656639" y="6016626"/>
            <a:ext cx="1165225" cy="461963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O(</a:t>
            </a:r>
            <a:r>
              <a:rPr lang="en-US" sz="2400" dirty="0" err="1"/>
              <a:t>nxe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6472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</a:t>
            </a:r>
            <a:r>
              <a:rPr lang="en-US" altLang="en-US" sz="3600" dirty="0" err="1" smtClean="0"/>
              <a:t>Algo</a:t>
            </a:r>
            <a:r>
              <a:rPr lang="en-US" altLang="en-US" sz="3600" dirty="0" smtClean="0"/>
              <a:t>: Implementation - II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693" y="946151"/>
            <a:ext cx="11326483" cy="568007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For faster implementation, we will make use of your favorite DS, the </a:t>
            </a:r>
            <a:r>
              <a:rPr lang="en-US" altLang="en-US" dirty="0" smtClean="0">
                <a:solidFill>
                  <a:srgbClr val="FF0000"/>
                </a:solidFill>
              </a:rPr>
              <a:t>Priority Queue</a:t>
            </a:r>
            <a:endParaRPr lang="en-US" altLang="en-US" dirty="0" smtClean="0"/>
          </a:p>
          <a:p>
            <a:pPr marL="914400" lvl="1" indent="-457200"/>
            <a:r>
              <a:rPr lang="en-US" altLang="en-US" dirty="0" smtClean="0"/>
              <a:t>Recall that a PQ stores a set of items, where each item is associated with a key value, and supports 3 operations (all can be implemented in O(</a:t>
            </a:r>
            <a:r>
              <a:rPr lang="en-US" altLang="en-US" dirty="0" err="1" smtClean="0"/>
              <a:t>logn</a:t>
            </a:r>
            <a:r>
              <a:rPr lang="en-US" altLang="en-US" dirty="0" smtClean="0"/>
              <a:t>))</a:t>
            </a:r>
          </a:p>
          <a:p>
            <a:pPr marL="914400" lvl="1" indent="-457200"/>
            <a:r>
              <a:rPr lang="en-US" altLang="en-US" dirty="0" smtClean="0">
                <a:solidFill>
                  <a:schemeClr val="accent2"/>
                </a:solidFill>
              </a:rPr>
              <a:t>Insert(Q, u, key):</a:t>
            </a:r>
            <a:r>
              <a:rPr lang="en-US" altLang="en-US" dirty="0" smtClean="0"/>
              <a:t> Insert u with key value key in Q</a:t>
            </a:r>
          </a:p>
          <a:p>
            <a:pPr marL="914400" lvl="1" indent="-457200"/>
            <a:r>
              <a:rPr lang="en-US" altLang="en-US" dirty="0" smtClean="0">
                <a:solidFill>
                  <a:schemeClr val="accent2"/>
                </a:solidFill>
              </a:rPr>
              <a:t>u = </a:t>
            </a:r>
            <a:r>
              <a:rPr lang="en-US" altLang="en-US" dirty="0" err="1" smtClean="0">
                <a:solidFill>
                  <a:schemeClr val="accent2"/>
                </a:solidFill>
              </a:rPr>
              <a:t>Extract_Min</a:t>
            </a:r>
            <a:r>
              <a:rPr lang="en-US" altLang="en-US" dirty="0" smtClean="0">
                <a:solidFill>
                  <a:schemeClr val="accent2"/>
                </a:solidFill>
              </a:rPr>
              <a:t>(Q):</a:t>
            </a:r>
            <a:r>
              <a:rPr lang="en-US" altLang="en-US" dirty="0" smtClean="0"/>
              <a:t> Extract the item with the minimum key value in Q</a:t>
            </a:r>
          </a:p>
          <a:p>
            <a:pPr marL="914400" lvl="1" indent="-457200"/>
            <a:r>
              <a:rPr lang="en-US" altLang="en-US" dirty="0" err="1" smtClean="0">
                <a:solidFill>
                  <a:schemeClr val="accent2"/>
                </a:solidFill>
              </a:rPr>
              <a:t>Decrease_Key</a:t>
            </a:r>
            <a:r>
              <a:rPr lang="en-US" altLang="en-US" dirty="0" smtClean="0">
                <a:solidFill>
                  <a:schemeClr val="accent2"/>
                </a:solidFill>
              </a:rPr>
              <a:t>(Q, u, </a:t>
            </a:r>
            <a:r>
              <a:rPr lang="en-US" altLang="en-US" dirty="0" err="1" smtClean="0">
                <a:solidFill>
                  <a:schemeClr val="accent2"/>
                </a:solidFill>
              </a:rPr>
              <a:t>new_key</a:t>
            </a:r>
            <a:r>
              <a:rPr lang="en-US" altLang="en-US" dirty="0" smtClean="0">
                <a:solidFill>
                  <a:schemeClr val="accent2"/>
                </a:solidFill>
              </a:rPr>
              <a:t>):</a:t>
            </a:r>
            <a:r>
              <a:rPr lang="en-US" altLang="en-US" dirty="0" smtClean="0"/>
              <a:t> Decrease the value of u’s key value to </a:t>
            </a:r>
            <a:r>
              <a:rPr lang="en-US" altLang="en-US" dirty="0" err="1" smtClean="0"/>
              <a:t>new_key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2923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</a:t>
            </a:r>
            <a:r>
              <a:rPr lang="en-US" altLang="en-US" sz="3600" dirty="0" err="1" smtClean="0"/>
              <a:t>Algo</a:t>
            </a:r>
            <a:r>
              <a:rPr lang="en-US" altLang="en-US" sz="3600" dirty="0" smtClean="0"/>
              <a:t>: Implementation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936" y="946151"/>
            <a:ext cx="11309230" cy="568007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What do we store in the priority queue?</a:t>
            </a:r>
          </a:p>
          <a:p>
            <a:pPr marL="533400" indent="-533400"/>
            <a:r>
              <a:rPr lang="en-US" altLang="en-US" dirty="0" smtClean="0"/>
              <a:t>The idea is the following: </a:t>
            </a:r>
          </a:p>
          <a:p>
            <a:pPr marL="914400" lvl="1" indent="-457200"/>
            <a:r>
              <a:rPr lang="en-US" altLang="en-US" dirty="0" smtClean="0"/>
              <a:t>For each vertex in u </a:t>
            </a:r>
            <a:r>
              <a:rPr lang="en-US" altLang="en-US" dirty="0" smtClean="0">
                <a:latin typeface="Symbol" panose="05050102010706020507" pitchFamily="18" charset="2"/>
              </a:rPr>
              <a:t>e</a:t>
            </a:r>
            <a:r>
              <a:rPr lang="en-US" altLang="en-US" dirty="0" smtClean="0"/>
              <a:t> V-A (i.e. not part of the current spanning tree), we associate u with a key value key[u], which is the weight of the lightest edge going from u to any vertex in A</a:t>
            </a:r>
          </a:p>
          <a:p>
            <a:pPr marL="914400" lvl="1" indent="-457200"/>
            <a:r>
              <a:rPr lang="en-US" altLang="en-US" dirty="0" smtClean="0"/>
              <a:t>We also store in </a:t>
            </a:r>
            <a:r>
              <a:rPr lang="en-US" altLang="en-US" dirty="0" err="1" smtClean="0"/>
              <a:t>pred</a:t>
            </a:r>
            <a:r>
              <a:rPr lang="en-US" altLang="en-US" dirty="0" smtClean="0"/>
              <a:t>[u] the end of this edge in A</a:t>
            </a:r>
          </a:p>
          <a:p>
            <a:pPr marL="1295400" lvl="2" indent="-381000"/>
            <a:r>
              <a:rPr lang="en-US" altLang="en-US" dirty="0" smtClean="0"/>
              <a:t>If there is no edge from u to a vertex in V-A, then we set its key value to +infinity</a:t>
            </a:r>
          </a:p>
          <a:p>
            <a:pPr marL="914400" lvl="1" indent="-457200"/>
            <a:r>
              <a:rPr lang="en-US" altLang="en-US" dirty="0" smtClean="0"/>
              <a:t>We also need to know which vertices are in A</a:t>
            </a:r>
          </a:p>
          <a:p>
            <a:pPr marL="1295400" lvl="2" indent="-381000"/>
            <a:r>
              <a:rPr lang="en-US" altLang="en-US" dirty="0" smtClean="0"/>
              <a:t>We do this by coloring the vertices in A black</a:t>
            </a:r>
          </a:p>
          <a:p>
            <a:pPr marL="1295400" lvl="2" indent="-381000"/>
            <a:endParaRPr lang="en-US" altLang="en-US" dirty="0" smtClean="0"/>
          </a:p>
          <a:p>
            <a:pPr marL="914400" lvl="1" indent="-457200"/>
            <a:r>
              <a:rPr lang="en-US" altLang="en-US" dirty="0" smtClean="0"/>
              <a:t>Here is the algorithm…</a:t>
            </a:r>
          </a:p>
          <a:p>
            <a:pPr marL="1295400" lvl="2" indent="-38100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980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</a:t>
            </a:r>
            <a:r>
              <a:rPr lang="en-US" altLang="en-US" sz="3600" dirty="0" err="1" smtClean="0"/>
              <a:t>Algo</a:t>
            </a:r>
            <a:r>
              <a:rPr lang="en-US" altLang="en-US" sz="3600" dirty="0" smtClean="0"/>
              <a:t>: Implementation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8050" y="877888"/>
            <a:ext cx="7162800" cy="577215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>
                <a:solidFill>
                  <a:schemeClr val="accent2"/>
                </a:solidFill>
              </a:rPr>
              <a:t>Prim(G, w, r){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For each (u in V) {                   </a:t>
            </a:r>
            <a:r>
              <a:rPr lang="en-US" sz="1700" dirty="0">
                <a:solidFill>
                  <a:srgbClr val="C00000"/>
                </a:solidFill>
              </a:rPr>
              <a:t>// Initialization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	key[u] = +infinity; 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              color[u] = white;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} //end-for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key[r] = 0;                              </a:t>
            </a:r>
            <a:r>
              <a:rPr lang="en-US" sz="1700" dirty="0">
                <a:solidFill>
                  <a:srgbClr val="C00000"/>
                </a:solidFill>
              </a:rPr>
              <a:t>// Start at root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</a:t>
            </a:r>
            <a:r>
              <a:rPr lang="en-US" sz="1700" dirty="0" err="1"/>
              <a:t>Pred</a:t>
            </a:r>
            <a:r>
              <a:rPr lang="en-US" sz="1700" dirty="0"/>
              <a:t>[r] = nil;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Q = build initial queue with all vertices;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</a:t>
            </a:r>
            <a:r>
              <a:rPr lang="en-US" sz="1700" dirty="0">
                <a:solidFill>
                  <a:srgbClr val="FF0000"/>
                </a:solidFill>
              </a:rPr>
              <a:t>while (</a:t>
            </a:r>
            <a:r>
              <a:rPr lang="en-US" sz="1700" dirty="0" err="1">
                <a:solidFill>
                  <a:srgbClr val="FF0000"/>
                </a:solidFill>
              </a:rPr>
              <a:t>Non_Empty</a:t>
            </a:r>
            <a:r>
              <a:rPr lang="en-US" sz="1700" dirty="0">
                <a:solidFill>
                  <a:srgbClr val="FF0000"/>
                </a:solidFill>
              </a:rPr>
              <a:t>(Q)){          </a:t>
            </a:r>
            <a:r>
              <a:rPr lang="en-US" sz="1700" dirty="0">
                <a:solidFill>
                  <a:srgbClr val="C00000"/>
                </a:solidFill>
              </a:rPr>
              <a:t>// Until all vertices in MST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	u = </a:t>
            </a:r>
            <a:r>
              <a:rPr lang="en-US" sz="1700" dirty="0" err="1">
                <a:solidFill>
                  <a:srgbClr val="00B0F0"/>
                </a:solidFill>
              </a:rPr>
              <a:t>Extract_Min</a:t>
            </a:r>
            <a:r>
              <a:rPr lang="en-US" sz="1700" dirty="0"/>
              <a:t>(Q);         </a:t>
            </a:r>
            <a:r>
              <a:rPr lang="en-US" sz="1700" dirty="0">
                <a:solidFill>
                  <a:srgbClr val="C00000"/>
                </a:solidFill>
              </a:rPr>
              <a:t>// Vertex with lightest edge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	</a:t>
            </a:r>
            <a:r>
              <a:rPr lang="en-US" sz="1700" dirty="0">
                <a:solidFill>
                  <a:srgbClr val="FF0000"/>
                </a:solidFill>
              </a:rPr>
              <a:t>for each (v in </a:t>
            </a:r>
            <a:r>
              <a:rPr lang="en-US" sz="1700" dirty="0" err="1">
                <a:solidFill>
                  <a:srgbClr val="FF0000"/>
                </a:solidFill>
              </a:rPr>
              <a:t>Adj</a:t>
            </a:r>
            <a:r>
              <a:rPr lang="en-US" sz="1700" dirty="0">
                <a:solidFill>
                  <a:srgbClr val="FF0000"/>
                </a:solidFill>
              </a:rPr>
              <a:t>[u]) {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	     if (color[v] == white &amp;&amp; (w(u, v) &lt; key[v])){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	          key[v] = w(u, v);    </a:t>
            </a:r>
            <a:r>
              <a:rPr lang="en-US" sz="1700" dirty="0">
                <a:solidFill>
                  <a:srgbClr val="C00000"/>
                </a:solidFill>
              </a:rPr>
              <a:t>// New lighter edge out of v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	          </a:t>
            </a:r>
            <a:r>
              <a:rPr lang="en-US" sz="1700" dirty="0" err="1">
                <a:solidFill>
                  <a:srgbClr val="00B0F0"/>
                </a:solidFill>
              </a:rPr>
              <a:t>Decrease_Key</a:t>
            </a:r>
            <a:r>
              <a:rPr lang="en-US" sz="1700" dirty="0"/>
              <a:t>(Q, v, key[v]);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	          </a:t>
            </a:r>
            <a:r>
              <a:rPr lang="en-US" sz="1700" dirty="0" err="1"/>
              <a:t>pred</a:t>
            </a:r>
            <a:r>
              <a:rPr lang="en-US" sz="1700" dirty="0"/>
              <a:t>[v] = u;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	     } </a:t>
            </a:r>
            <a:r>
              <a:rPr lang="en-US" sz="1700" dirty="0">
                <a:solidFill>
                  <a:srgbClr val="C00000"/>
                </a:solidFill>
              </a:rPr>
              <a:t>//end-if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	} </a:t>
            </a:r>
            <a:r>
              <a:rPr lang="en-US" sz="1700" dirty="0">
                <a:solidFill>
                  <a:srgbClr val="C00000"/>
                </a:solidFill>
              </a:rPr>
              <a:t>//end-for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	color[u] = black;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} </a:t>
            </a:r>
            <a:r>
              <a:rPr lang="en-US" sz="1700" dirty="0">
                <a:solidFill>
                  <a:srgbClr val="C00000"/>
                </a:solidFill>
              </a:rPr>
              <a:t>//end-while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/>
              <a:t>	[</a:t>
            </a:r>
            <a:r>
              <a:rPr lang="en-US" sz="1700" dirty="0" err="1"/>
              <a:t>prev</a:t>
            </a:r>
            <a:r>
              <a:rPr lang="en-US" sz="1700" dirty="0"/>
              <a:t> pointers define the MST as an inverted tree rooted at r]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1700" dirty="0">
                <a:solidFill>
                  <a:schemeClr val="accent2"/>
                </a:solidFill>
              </a:rPr>
              <a:t>} //end-Prim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5438" y="4819651"/>
            <a:ext cx="2322512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Running Time?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808539" y="2506664"/>
            <a:ext cx="1246187" cy="757237"/>
            <a:chOff x="7109718" y="1471292"/>
            <a:chExt cx="1247130" cy="758200"/>
          </a:xfrm>
        </p:grpSpPr>
        <p:cxnSp>
          <p:nvCxnSpPr>
            <p:cNvPr id="38928" name="Straight Arrow Connector 16"/>
            <p:cNvCxnSpPr>
              <a:cxnSpLocks noChangeShapeType="1"/>
            </p:cNvCxnSpPr>
            <p:nvPr/>
          </p:nvCxnSpPr>
          <p:spPr bwMode="auto">
            <a:xfrm rot="10800000" flipV="1">
              <a:off x="7109718" y="1921266"/>
              <a:ext cx="565081" cy="30822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7131960" y="1471292"/>
              <a:ext cx="1224888" cy="46096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dirty="0"/>
                <a:t>n times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847014" y="5308601"/>
            <a:ext cx="2473325" cy="461963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O(</a:t>
            </a:r>
            <a:r>
              <a:rPr lang="en-US" sz="2400" dirty="0" err="1"/>
              <a:t>nlogn</a:t>
            </a:r>
            <a:r>
              <a:rPr lang="en-US" sz="2400" dirty="0"/>
              <a:t> + </a:t>
            </a:r>
            <a:r>
              <a:rPr lang="en-US" sz="2400" dirty="0" err="1"/>
              <a:t>elogn</a:t>
            </a:r>
            <a:r>
              <a:rPr lang="en-US" sz="2400" dirty="0"/>
              <a:t>)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232401" y="3103563"/>
            <a:ext cx="2151063" cy="469900"/>
            <a:chOff x="3708824" y="3103809"/>
            <a:chExt cx="2151065" cy="469297"/>
          </a:xfrm>
        </p:grpSpPr>
        <p:cxnSp>
          <p:nvCxnSpPr>
            <p:cNvPr id="38926" name="Straight Arrow Connector 16"/>
            <p:cNvCxnSpPr>
              <a:cxnSpLocks noChangeShapeType="1"/>
            </p:cNvCxnSpPr>
            <p:nvPr/>
          </p:nvCxnSpPr>
          <p:spPr bwMode="auto">
            <a:xfrm rot="10800000" flipV="1">
              <a:off x="3708824" y="3288086"/>
              <a:ext cx="1097203" cy="28502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Box 14"/>
            <p:cNvSpPr txBox="1"/>
            <p:nvPr/>
          </p:nvSpPr>
          <p:spPr bwMode="auto">
            <a:xfrm>
              <a:off x="4623225" y="3103809"/>
              <a:ext cx="1236664" cy="461369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/>
                <a:t>O(</a:t>
              </a:r>
              <a:r>
                <a:rPr lang="en-US" sz="2400" dirty="0" err="1"/>
                <a:t>logn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610350" y="3967164"/>
            <a:ext cx="2203450" cy="661987"/>
            <a:chOff x="5086865" y="3966693"/>
            <a:chExt cx="2202579" cy="662480"/>
          </a:xfrm>
        </p:grpSpPr>
        <p:cxnSp>
          <p:nvCxnSpPr>
            <p:cNvPr id="38924" name="Straight Arrow Connector 16"/>
            <p:cNvCxnSpPr>
              <a:cxnSpLocks noChangeShapeType="1"/>
            </p:cNvCxnSpPr>
            <p:nvPr/>
          </p:nvCxnSpPr>
          <p:spPr bwMode="auto">
            <a:xfrm rot="10800000" flipV="1">
              <a:off x="5086865" y="4198513"/>
              <a:ext cx="1004843" cy="43066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7"/>
            <p:cNvSpPr txBox="1"/>
            <p:nvPr/>
          </p:nvSpPr>
          <p:spPr bwMode="auto">
            <a:xfrm>
              <a:off x="6053271" y="3966693"/>
              <a:ext cx="1236173" cy="462306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/>
                <a:t>O(</a:t>
              </a:r>
              <a:r>
                <a:rPr lang="en-US" sz="2400" dirty="0" err="1"/>
                <a:t>logn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468938" y="3281363"/>
            <a:ext cx="3656012" cy="646112"/>
            <a:chOff x="3944799" y="3280789"/>
            <a:chExt cx="3655400" cy="646277"/>
          </a:xfrm>
        </p:grpSpPr>
        <p:cxnSp>
          <p:nvCxnSpPr>
            <p:cNvPr id="38922" name="Straight Arrow Connector 16"/>
            <p:cNvCxnSpPr>
              <a:cxnSpLocks noChangeShapeType="1"/>
              <a:stCxn id="23" idx="1"/>
            </p:cNvCxnSpPr>
            <p:nvPr/>
          </p:nvCxnSpPr>
          <p:spPr bwMode="auto">
            <a:xfrm rot="10800000" flipV="1">
              <a:off x="3944799" y="3511621"/>
              <a:ext cx="2419028" cy="415445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2"/>
            <p:cNvSpPr txBox="1"/>
            <p:nvPr/>
          </p:nvSpPr>
          <p:spPr bwMode="auto">
            <a:xfrm>
              <a:off x="6363744" y="3280789"/>
              <a:ext cx="1236455" cy="462080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/>
                <a:t>e 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26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Algorithm: Example</a:t>
            </a:r>
          </a:p>
        </p:txBody>
      </p:sp>
      <p:sp>
        <p:nvSpPr>
          <p:cNvPr id="139" name="Down Arrow 138"/>
          <p:cNvSpPr>
            <a:spLocks noChangeArrowheads="1"/>
          </p:cNvSpPr>
          <p:nvPr/>
        </p:nvSpPr>
        <p:spPr bwMode="auto">
          <a:xfrm>
            <a:off x="5800725" y="3392488"/>
            <a:ext cx="368300" cy="781050"/>
          </a:xfrm>
          <a:prstGeom prst="downArrow">
            <a:avLst>
              <a:gd name="adj1" fmla="val 50000"/>
              <a:gd name="adj2" fmla="val 500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" name="Oval 11"/>
          <p:cNvSpPr>
            <a:spLocks noChangeArrowheads="1"/>
          </p:cNvSpPr>
          <p:nvPr/>
        </p:nvSpPr>
        <p:spPr bwMode="auto">
          <a:xfrm>
            <a:off x="2908300" y="183991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0</a:t>
            </a:r>
          </a:p>
        </p:txBody>
      </p:sp>
      <p:sp>
        <p:nvSpPr>
          <p:cNvPr id="164" name="Text Box 34"/>
          <p:cNvSpPr txBox="1">
            <a:spLocks noChangeArrowheads="1"/>
          </p:cNvSpPr>
          <p:nvPr/>
        </p:nvSpPr>
        <p:spPr bwMode="auto">
          <a:xfrm>
            <a:off x="3433763" y="13874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65" name="Text Box 35"/>
          <p:cNvSpPr txBox="1">
            <a:spLocks noChangeArrowheads="1"/>
          </p:cNvSpPr>
          <p:nvPr/>
        </p:nvSpPr>
        <p:spPr bwMode="auto">
          <a:xfrm>
            <a:off x="4957763" y="9890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66" name="Text Box 36"/>
          <p:cNvSpPr txBox="1">
            <a:spLocks noChangeArrowheads="1"/>
          </p:cNvSpPr>
          <p:nvPr/>
        </p:nvSpPr>
        <p:spPr bwMode="auto">
          <a:xfrm>
            <a:off x="8294688" y="144780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7756525" y="18494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14</a:t>
            </a:r>
          </a:p>
        </p:txBody>
      </p:sp>
      <p:sp>
        <p:nvSpPr>
          <p:cNvPr id="168" name="Text Box 38"/>
          <p:cNvSpPr txBox="1">
            <a:spLocks noChangeArrowheads="1"/>
          </p:cNvSpPr>
          <p:nvPr/>
        </p:nvSpPr>
        <p:spPr bwMode="auto">
          <a:xfrm>
            <a:off x="8293100" y="24590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6832600" y="1804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70" name="Text Box 40"/>
          <p:cNvSpPr txBox="1">
            <a:spLocks noChangeArrowheads="1"/>
          </p:cNvSpPr>
          <p:nvPr/>
        </p:nvSpPr>
        <p:spPr bwMode="auto">
          <a:xfrm>
            <a:off x="5283200" y="1411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1" name="Text Box 41"/>
          <p:cNvSpPr txBox="1">
            <a:spLocks noChangeArrowheads="1"/>
          </p:cNvSpPr>
          <p:nvPr/>
        </p:nvSpPr>
        <p:spPr bwMode="auto">
          <a:xfrm>
            <a:off x="4511675" y="21240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2" name="Text Box 42"/>
          <p:cNvSpPr txBox="1">
            <a:spLocks noChangeArrowheads="1"/>
          </p:cNvSpPr>
          <p:nvPr/>
        </p:nvSpPr>
        <p:spPr bwMode="auto">
          <a:xfrm>
            <a:off x="3870326" y="1847851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173" name="Text Box 43"/>
          <p:cNvSpPr txBox="1">
            <a:spLocks noChangeArrowheads="1"/>
          </p:cNvSpPr>
          <p:nvPr/>
        </p:nvSpPr>
        <p:spPr bwMode="auto">
          <a:xfrm>
            <a:off x="3486150" y="2424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74" name="Text Box 44"/>
          <p:cNvSpPr txBox="1">
            <a:spLocks noChangeArrowheads="1"/>
          </p:cNvSpPr>
          <p:nvPr/>
        </p:nvSpPr>
        <p:spPr bwMode="auto">
          <a:xfrm>
            <a:off x="5053013" y="2827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75" name="Text Box 45"/>
          <p:cNvSpPr txBox="1">
            <a:spLocks noChangeArrowheads="1"/>
          </p:cNvSpPr>
          <p:nvPr/>
        </p:nvSpPr>
        <p:spPr bwMode="auto">
          <a:xfrm>
            <a:off x="5534025" y="2125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176" name="Text Box 46"/>
          <p:cNvSpPr txBox="1">
            <a:spLocks noChangeArrowheads="1"/>
          </p:cNvSpPr>
          <p:nvPr/>
        </p:nvSpPr>
        <p:spPr bwMode="auto">
          <a:xfrm>
            <a:off x="6743700" y="282575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7" name="Text Box 47"/>
          <p:cNvSpPr txBox="1">
            <a:spLocks noChangeArrowheads="1"/>
          </p:cNvSpPr>
          <p:nvPr/>
        </p:nvSpPr>
        <p:spPr bwMode="auto">
          <a:xfrm>
            <a:off x="6753225" y="9556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8" name="Oval 11"/>
          <p:cNvSpPr>
            <a:spLocks noChangeArrowheads="1"/>
          </p:cNvSpPr>
          <p:nvPr/>
        </p:nvSpPr>
        <p:spPr bwMode="auto">
          <a:xfrm>
            <a:off x="4000501" y="1073150"/>
            <a:ext cx="487363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79" name="Oval 11"/>
          <p:cNvSpPr>
            <a:spLocks noChangeArrowheads="1"/>
          </p:cNvSpPr>
          <p:nvPr/>
        </p:nvSpPr>
        <p:spPr bwMode="auto">
          <a:xfrm>
            <a:off x="3970338" y="266541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0" name="Oval 11"/>
          <p:cNvSpPr>
            <a:spLocks noChangeArrowheads="1"/>
          </p:cNvSpPr>
          <p:nvPr/>
        </p:nvSpPr>
        <p:spPr bwMode="auto">
          <a:xfrm>
            <a:off x="5784851" y="1073150"/>
            <a:ext cx="487363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1" name="Oval 11"/>
          <p:cNvSpPr>
            <a:spLocks noChangeArrowheads="1"/>
          </p:cNvSpPr>
          <p:nvPr/>
        </p:nvSpPr>
        <p:spPr bwMode="auto">
          <a:xfrm>
            <a:off x="4914901" y="1809750"/>
            <a:ext cx="487363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2" name="Oval 11"/>
          <p:cNvSpPr>
            <a:spLocks noChangeArrowheads="1"/>
          </p:cNvSpPr>
          <p:nvPr/>
        </p:nvSpPr>
        <p:spPr bwMode="auto">
          <a:xfrm>
            <a:off x="5873751" y="2665414"/>
            <a:ext cx="487363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3" name="Oval 11"/>
          <p:cNvSpPr>
            <a:spLocks noChangeArrowheads="1"/>
          </p:cNvSpPr>
          <p:nvPr/>
        </p:nvSpPr>
        <p:spPr bwMode="auto">
          <a:xfrm>
            <a:off x="7554913" y="2651125"/>
            <a:ext cx="487362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4" name="Oval 11"/>
          <p:cNvSpPr>
            <a:spLocks noChangeArrowheads="1"/>
          </p:cNvSpPr>
          <p:nvPr/>
        </p:nvSpPr>
        <p:spPr bwMode="auto">
          <a:xfrm>
            <a:off x="7539038" y="105886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5" name="Oval 11"/>
          <p:cNvSpPr>
            <a:spLocks noChangeArrowheads="1"/>
          </p:cNvSpPr>
          <p:nvPr/>
        </p:nvSpPr>
        <p:spPr bwMode="auto">
          <a:xfrm>
            <a:off x="8689975" y="1943100"/>
            <a:ext cx="488950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cxnSp>
        <p:nvCxnSpPr>
          <p:cNvPr id="39963" name="Straight Connector 185"/>
          <p:cNvCxnSpPr>
            <a:cxnSpLocks noChangeShapeType="1"/>
            <a:stCxn id="163" idx="7"/>
            <a:endCxn id="178" idx="3"/>
          </p:cNvCxnSpPr>
          <p:nvPr/>
        </p:nvCxnSpPr>
        <p:spPr bwMode="auto">
          <a:xfrm rot="5400000" flipH="1" flipV="1">
            <a:off x="3473451" y="1306513"/>
            <a:ext cx="450850" cy="7461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4" name="Straight Connector 186"/>
          <p:cNvCxnSpPr>
            <a:cxnSpLocks noChangeShapeType="1"/>
            <a:stCxn id="178" idx="6"/>
            <a:endCxn id="180" idx="2"/>
          </p:cNvCxnSpPr>
          <p:nvPr/>
        </p:nvCxnSpPr>
        <p:spPr bwMode="auto">
          <a:xfrm>
            <a:off x="4487864" y="1295400"/>
            <a:ext cx="1296987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5" name="Straight Connector 187"/>
          <p:cNvCxnSpPr>
            <a:cxnSpLocks noChangeShapeType="1"/>
            <a:stCxn id="180" idx="6"/>
            <a:endCxn id="184" idx="2"/>
          </p:cNvCxnSpPr>
          <p:nvPr/>
        </p:nvCxnSpPr>
        <p:spPr bwMode="auto">
          <a:xfrm flipV="1">
            <a:off x="6272214" y="1281114"/>
            <a:ext cx="1266825" cy="14287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6" name="Straight Connector 188"/>
          <p:cNvCxnSpPr>
            <a:cxnSpLocks noChangeShapeType="1"/>
            <a:stCxn id="184" idx="5"/>
            <a:endCxn id="185" idx="1"/>
          </p:cNvCxnSpPr>
          <p:nvPr/>
        </p:nvCxnSpPr>
        <p:spPr bwMode="auto">
          <a:xfrm rot="16200000" flipH="1">
            <a:off x="8074026" y="1320801"/>
            <a:ext cx="569913" cy="8048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7" name="Straight Connector 189"/>
          <p:cNvCxnSpPr>
            <a:cxnSpLocks noChangeShapeType="1"/>
            <a:stCxn id="184" idx="4"/>
            <a:endCxn id="183" idx="0"/>
          </p:cNvCxnSpPr>
          <p:nvPr/>
        </p:nvCxnSpPr>
        <p:spPr bwMode="auto">
          <a:xfrm rot="16200000" flipH="1">
            <a:off x="7218364" y="2070101"/>
            <a:ext cx="1146175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8" name="Straight Connector 190"/>
          <p:cNvCxnSpPr>
            <a:cxnSpLocks noChangeShapeType="1"/>
            <a:stCxn id="183" idx="7"/>
            <a:endCxn id="185" idx="3"/>
          </p:cNvCxnSpPr>
          <p:nvPr/>
        </p:nvCxnSpPr>
        <p:spPr bwMode="auto">
          <a:xfrm rot="5400000" flipH="1" flipV="1">
            <a:off x="8170070" y="2124870"/>
            <a:ext cx="392113" cy="790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9" name="Straight Connector 191"/>
          <p:cNvCxnSpPr>
            <a:cxnSpLocks noChangeShapeType="1"/>
            <a:stCxn id="180" idx="5"/>
            <a:endCxn id="183" idx="1"/>
          </p:cNvCxnSpPr>
          <p:nvPr/>
        </p:nvCxnSpPr>
        <p:spPr bwMode="auto">
          <a:xfrm rot="16200000" flipH="1">
            <a:off x="6282532" y="1372395"/>
            <a:ext cx="1262063" cy="1425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0" name="Straight Connector 192"/>
          <p:cNvCxnSpPr>
            <a:cxnSpLocks noChangeShapeType="1"/>
            <a:stCxn id="182" idx="6"/>
            <a:endCxn id="183" idx="2"/>
          </p:cNvCxnSpPr>
          <p:nvPr/>
        </p:nvCxnSpPr>
        <p:spPr bwMode="auto">
          <a:xfrm flipV="1">
            <a:off x="6361113" y="2873376"/>
            <a:ext cx="1193800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1" name="Straight Connector 193"/>
          <p:cNvCxnSpPr>
            <a:cxnSpLocks noChangeShapeType="1"/>
            <a:stCxn id="181" idx="7"/>
            <a:endCxn id="180" idx="3"/>
          </p:cNvCxnSpPr>
          <p:nvPr/>
        </p:nvCxnSpPr>
        <p:spPr bwMode="auto">
          <a:xfrm rot="5400000" flipH="1" flipV="1">
            <a:off x="5382420" y="1402557"/>
            <a:ext cx="422275" cy="5254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2" name="Straight Connector 194"/>
          <p:cNvCxnSpPr>
            <a:cxnSpLocks noChangeShapeType="1"/>
            <a:stCxn id="178" idx="4"/>
            <a:endCxn id="179" idx="0"/>
          </p:cNvCxnSpPr>
          <p:nvPr/>
        </p:nvCxnSpPr>
        <p:spPr bwMode="auto">
          <a:xfrm rot="5400000">
            <a:off x="3656807" y="2077245"/>
            <a:ext cx="1146175" cy="301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Straight Connector 195"/>
          <p:cNvCxnSpPr>
            <a:cxnSpLocks noChangeShapeType="1"/>
            <a:stCxn id="163" idx="5"/>
            <a:endCxn id="179" idx="1"/>
          </p:cNvCxnSpPr>
          <p:nvPr/>
        </p:nvCxnSpPr>
        <p:spPr bwMode="auto">
          <a:xfrm rot="16200000" flipH="1">
            <a:off x="3429001" y="2117726"/>
            <a:ext cx="509587" cy="7159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Straight Connector 196"/>
          <p:cNvCxnSpPr>
            <a:cxnSpLocks noChangeShapeType="1"/>
            <a:stCxn id="179" idx="6"/>
            <a:endCxn id="182" idx="2"/>
          </p:cNvCxnSpPr>
          <p:nvPr/>
        </p:nvCxnSpPr>
        <p:spPr bwMode="auto">
          <a:xfrm flipV="1">
            <a:off x="4459288" y="2889250"/>
            <a:ext cx="1414462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5" name="Straight Connector 197"/>
          <p:cNvCxnSpPr>
            <a:cxnSpLocks noChangeShapeType="1"/>
            <a:stCxn id="179" idx="7"/>
            <a:endCxn id="181" idx="3"/>
          </p:cNvCxnSpPr>
          <p:nvPr/>
        </p:nvCxnSpPr>
        <p:spPr bwMode="auto">
          <a:xfrm rot="5400000" flipH="1" flipV="1">
            <a:off x="4417219" y="2161381"/>
            <a:ext cx="539750" cy="5984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6" name="Straight Connector 198"/>
          <p:cNvCxnSpPr>
            <a:cxnSpLocks noChangeShapeType="1"/>
            <a:stCxn id="181" idx="5"/>
            <a:endCxn id="182" idx="1"/>
          </p:cNvCxnSpPr>
          <p:nvPr/>
        </p:nvCxnSpPr>
        <p:spPr bwMode="auto">
          <a:xfrm rot="16200000" flipH="1">
            <a:off x="5368132" y="2153444"/>
            <a:ext cx="539750" cy="6143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Oval 11"/>
          <p:cNvSpPr>
            <a:spLocks noChangeArrowheads="1"/>
          </p:cNvSpPr>
          <p:nvPr/>
        </p:nvSpPr>
        <p:spPr bwMode="auto">
          <a:xfrm>
            <a:off x="2901950" y="1833564"/>
            <a:ext cx="488950" cy="44608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0</a:t>
            </a:r>
          </a:p>
        </p:txBody>
      </p:sp>
      <p:cxnSp>
        <p:nvCxnSpPr>
          <p:cNvPr id="202" name="Straight Arrow Connector 201"/>
          <p:cNvCxnSpPr>
            <a:cxnSpLocks noChangeShapeType="1"/>
          </p:cNvCxnSpPr>
          <p:nvPr/>
        </p:nvCxnSpPr>
        <p:spPr bwMode="auto">
          <a:xfrm rot="5400000">
            <a:off x="3446463" y="1357313"/>
            <a:ext cx="547688" cy="84296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Oval 11"/>
          <p:cNvSpPr>
            <a:spLocks noChangeArrowheads="1"/>
          </p:cNvSpPr>
          <p:nvPr/>
        </p:nvSpPr>
        <p:spPr bwMode="auto">
          <a:xfrm>
            <a:off x="3994151" y="1066800"/>
            <a:ext cx="487363" cy="446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206" name="Oval 11"/>
          <p:cNvSpPr>
            <a:spLocks noChangeArrowheads="1"/>
          </p:cNvSpPr>
          <p:nvPr/>
        </p:nvSpPr>
        <p:spPr bwMode="auto">
          <a:xfrm>
            <a:off x="3975100" y="2659064"/>
            <a:ext cx="488950" cy="446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cxnSp>
        <p:nvCxnSpPr>
          <p:cNvPr id="207" name="Straight Arrow Connector 206"/>
          <p:cNvCxnSpPr>
            <a:cxnSpLocks noChangeShapeType="1"/>
          </p:cNvCxnSpPr>
          <p:nvPr/>
        </p:nvCxnSpPr>
        <p:spPr bwMode="auto">
          <a:xfrm rot="16200000" flipV="1">
            <a:off x="3436144" y="1975644"/>
            <a:ext cx="603250" cy="8175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2628900" y="4273551"/>
            <a:ext cx="6269038" cy="2239963"/>
            <a:chOff x="1104490" y="4273345"/>
            <a:chExt cx="6269705" cy="2239604"/>
          </a:xfrm>
        </p:grpSpPr>
        <p:sp>
          <p:nvSpPr>
            <p:cNvPr id="33796" name="Oval 11"/>
            <p:cNvSpPr>
              <a:spLocks noChangeArrowheads="1"/>
            </p:cNvSpPr>
            <p:nvPr/>
          </p:nvSpPr>
          <p:spPr bwMode="auto">
            <a:xfrm>
              <a:off x="1104490" y="5159028"/>
              <a:ext cx="489002" cy="44601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/>
                <a:t>0</a:t>
              </a:r>
            </a:p>
          </p:txBody>
        </p:sp>
        <p:sp>
          <p:nvSpPr>
            <p:cNvPr id="33819" name="Text Box 34"/>
            <p:cNvSpPr txBox="1">
              <a:spLocks noChangeArrowheads="1"/>
            </p:cNvSpPr>
            <p:nvPr/>
          </p:nvSpPr>
          <p:spPr bwMode="auto">
            <a:xfrm>
              <a:off x="1630009" y="4705076"/>
              <a:ext cx="323884" cy="366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33820" name="Text Box 35"/>
            <p:cNvSpPr txBox="1">
              <a:spLocks noChangeArrowheads="1"/>
            </p:cNvSpPr>
            <p:nvPr/>
          </p:nvSpPr>
          <p:spPr bwMode="auto">
            <a:xfrm>
              <a:off x="3154171" y="4306678"/>
              <a:ext cx="323884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33821" name="Text Box 36"/>
            <p:cNvSpPr txBox="1">
              <a:spLocks noChangeArrowheads="1"/>
            </p:cNvSpPr>
            <p:nvPr/>
          </p:nvSpPr>
          <p:spPr bwMode="auto">
            <a:xfrm>
              <a:off x="6489863" y="4766979"/>
              <a:ext cx="323884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9</a:t>
              </a:r>
            </a:p>
          </p:txBody>
        </p:sp>
        <p:sp>
          <p:nvSpPr>
            <p:cNvPr id="33822" name="Text Box 37"/>
            <p:cNvSpPr txBox="1">
              <a:spLocks noChangeArrowheads="1"/>
            </p:cNvSpPr>
            <p:nvPr/>
          </p:nvSpPr>
          <p:spPr bwMode="auto">
            <a:xfrm>
              <a:off x="5951644" y="5166965"/>
              <a:ext cx="427082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14</a:t>
              </a:r>
            </a:p>
          </p:txBody>
        </p:sp>
        <p:sp>
          <p:nvSpPr>
            <p:cNvPr id="33823" name="Text Box 38"/>
            <p:cNvSpPr txBox="1">
              <a:spLocks noChangeArrowheads="1"/>
            </p:cNvSpPr>
            <p:nvPr/>
          </p:nvSpPr>
          <p:spPr bwMode="auto">
            <a:xfrm>
              <a:off x="6488276" y="5778054"/>
              <a:ext cx="427082" cy="366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33824" name="Text Box 39"/>
            <p:cNvSpPr txBox="1">
              <a:spLocks noChangeArrowheads="1"/>
            </p:cNvSpPr>
            <p:nvPr/>
          </p:nvSpPr>
          <p:spPr bwMode="auto">
            <a:xfrm>
              <a:off x="5027620" y="5124109"/>
              <a:ext cx="323884" cy="366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33825" name="Text Box 40"/>
            <p:cNvSpPr txBox="1">
              <a:spLocks noChangeArrowheads="1"/>
            </p:cNvSpPr>
            <p:nvPr/>
          </p:nvSpPr>
          <p:spPr bwMode="auto">
            <a:xfrm>
              <a:off x="3478056" y="4728885"/>
              <a:ext cx="323884" cy="368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3826" name="Text Box 41"/>
            <p:cNvSpPr txBox="1">
              <a:spLocks noChangeArrowheads="1"/>
            </p:cNvSpPr>
            <p:nvPr/>
          </p:nvSpPr>
          <p:spPr bwMode="auto">
            <a:xfrm>
              <a:off x="2706448" y="5443145"/>
              <a:ext cx="323884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33827" name="Text Box 42"/>
            <p:cNvSpPr txBox="1">
              <a:spLocks noChangeArrowheads="1"/>
            </p:cNvSpPr>
            <p:nvPr/>
          </p:nvSpPr>
          <p:spPr bwMode="auto">
            <a:xfrm>
              <a:off x="2065030" y="5166965"/>
              <a:ext cx="390567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11</a:t>
              </a:r>
            </a:p>
          </p:txBody>
        </p:sp>
        <p:sp>
          <p:nvSpPr>
            <p:cNvPr id="33828" name="Text Box 43"/>
            <p:cNvSpPr txBox="1">
              <a:spLocks noChangeArrowheads="1"/>
            </p:cNvSpPr>
            <p:nvPr/>
          </p:nvSpPr>
          <p:spPr bwMode="auto">
            <a:xfrm>
              <a:off x="1682401" y="5741548"/>
              <a:ext cx="323884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33829" name="Text Box 44"/>
            <p:cNvSpPr txBox="1">
              <a:spLocks noChangeArrowheads="1"/>
            </p:cNvSpPr>
            <p:nvPr/>
          </p:nvSpPr>
          <p:spPr bwMode="auto">
            <a:xfrm>
              <a:off x="3249431" y="6146295"/>
              <a:ext cx="323884" cy="366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3830" name="Text Box 45"/>
            <p:cNvSpPr txBox="1">
              <a:spLocks noChangeArrowheads="1"/>
            </p:cNvSpPr>
            <p:nvPr/>
          </p:nvSpPr>
          <p:spPr bwMode="auto">
            <a:xfrm>
              <a:off x="3730494" y="5444732"/>
              <a:ext cx="323884" cy="366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33831" name="Text Box 46"/>
            <p:cNvSpPr txBox="1">
              <a:spLocks noChangeArrowheads="1"/>
            </p:cNvSpPr>
            <p:nvPr/>
          </p:nvSpPr>
          <p:spPr bwMode="auto">
            <a:xfrm>
              <a:off x="4938711" y="6144708"/>
              <a:ext cx="323884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3832" name="Text Box 47"/>
            <p:cNvSpPr txBox="1">
              <a:spLocks noChangeArrowheads="1"/>
            </p:cNvSpPr>
            <p:nvPr/>
          </p:nvSpPr>
          <p:spPr bwMode="auto">
            <a:xfrm>
              <a:off x="4948237" y="4273345"/>
              <a:ext cx="323884" cy="366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87" name="Oval 11"/>
            <p:cNvSpPr>
              <a:spLocks noChangeArrowheads="1"/>
            </p:cNvSpPr>
            <p:nvPr/>
          </p:nvSpPr>
          <p:spPr bwMode="auto">
            <a:xfrm>
              <a:off x="2195219" y="4390801"/>
              <a:ext cx="489002" cy="44601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4</a:t>
              </a:r>
            </a:p>
          </p:txBody>
        </p:sp>
        <p:sp>
          <p:nvSpPr>
            <p:cNvPr id="88" name="Oval 11"/>
            <p:cNvSpPr>
              <a:spLocks noChangeArrowheads="1"/>
            </p:cNvSpPr>
            <p:nvPr/>
          </p:nvSpPr>
          <p:spPr bwMode="auto">
            <a:xfrm>
              <a:off x="2166641" y="5984396"/>
              <a:ext cx="487414" cy="44601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8</a:t>
              </a:r>
            </a:p>
          </p:txBody>
        </p:sp>
        <p:sp>
          <p:nvSpPr>
            <p:cNvPr id="90" name="Oval 11"/>
            <p:cNvSpPr>
              <a:spLocks noChangeArrowheads="1"/>
            </p:cNvSpPr>
            <p:nvPr/>
          </p:nvSpPr>
          <p:spPr bwMode="auto">
            <a:xfrm>
              <a:off x="3979759" y="4390801"/>
              <a:ext cx="489002" cy="44601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∞</a:t>
              </a:r>
            </a:p>
          </p:txBody>
        </p:sp>
        <p:sp>
          <p:nvSpPr>
            <p:cNvPr id="91" name="Oval 11"/>
            <p:cNvSpPr>
              <a:spLocks noChangeArrowheads="1"/>
            </p:cNvSpPr>
            <p:nvPr/>
          </p:nvSpPr>
          <p:spPr bwMode="auto">
            <a:xfrm>
              <a:off x="3109716" y="5128871"/>
              <a:ext cx="489002" cy="4460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∞</a:t>
              </a:r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4068668" y="5984396"/>
              <a:ext cx="489002" cy="44601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∞</a:t>
              </a:r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auto">
            <a:xfrm>
              <a:off x="5750009" y="5970111"/>
              <a:ext cx="489002" cy="4460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∞</a:t>
              </a:r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5735721" y="4376516"/>
              <a:ext cx="487414" cy="4460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∞</a:t>
              </a:r>
            </a:p>
          </p:txBody>
        </p:sp>
        <p:sp>
          <p:nvSpPr>
            <p:cNvPr id="95" name="Oval 11"/>
            <p:cNvSpPr>
              <a:spLocks noChangeArrowheads="1"/>
            </p:cNvSpPr>
            <p:nvPr/>
          </p:nvSpPr>
          <p:spPr bwMode="auto">
            <a:xfrm>
              <a:off x="6885193" y="5262199"/>
              <a:ext cx="489002" cy="4460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∞</a:t>
              </a:r>
            </a:p>
          </p:txBody>
        </p:sp>
        <p:cxnSp>
          <p:nvCxnSpPr>
            <p:cNvPr id="40006" name="Straight Connector 96"/>
            <p:cNvCxnSpPr>
              <a:cxnSpLocks noChangeShapeType="1"/>
              <a:stCxn id="33796" idx="7"/>
              <a:endCxn id="87" idx="3"/>
            </p:cNvCxnSpPr>
            <p:nvPr/>
          </p:nvCxnSpPr>
          <p:spPr bwMode="auto">
            <a:xfrm rot="5400000" flipH="1" flipV="1">
              <a:off x="1668625" y="4624823"/>
              <a:ext cx="451447" cy="746074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07" name="Straight Connector 98"/>
            <p:cNvCxnSpPr>
              <a:cxnSpLocks noChangeShapeType="1"/>
              <a:stCxn id="87" idx="6"/>
              <a:endCxn id="90" idx="2"/>
            </p:cNvCxnSpPr>
            <p:nvPr/>
          </p:nvCxnSpPr>
          <p:spPr bwMode="auto">
            <a:xfrm>
              <a:off x="2684206" y="4614402"/>
              <a:ext cx="1296220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08" name="Straight Connector 100"/>
            <p:cNvCxnSpPr>
              <a:cxnSpLocks noChangeShapeType="1"/>
              <a:stCxn id="90" idx="6"/>
              <a:endCxn id="94" idx="2"/>
            </p:cNvCxnSpPr>
            <p:nvPr/>
          </p:nvCxnSpPr>
          <p:spPr bwMode="auto">
            <a:xfrm flipV="1">
              <a:off x="4468762" y="4599653"/>
              <a:ext cx="1266723" cy="14749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09" name="Straight Connector 102"/>
            <p:cNvCxnSpPr>
              <a:cxnSpLocks noChangeShapeType="1"/>
              <a:stCxn id="94" idx="5"/>
              <a:endCxn id="95" idx="1"/>
            </p:cNvCxnSpPr>
            <p:nvPr/>
          </p:nvCxnSpPr>
          <p:spPr bwMode="auto">
            <a:xfrm rot="16200000" flipH="1">
              <a:off x="6270123" y="4639570"/>
              <a:ext cx="569434" cy="80506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0" name="Straight Connector 104"/>
            <p:cNvCxnSpPr>
              <a:cxnSpLocks noChangeShapeType="1"/>
              <a:stCxn id="94" idx="4"/>
              <a:endCxn id="93" idx="0"/>
            </p:cNvCxnSpPr>
            <p:nvPr/>
          </p:nvCxnSpPr>
          <p:spPr bwMode="auto">
            <a:xfrm rot="16200000" flipH="1">
              <a:off x="5413683" y="5388691"/>
              <a:ext cx="1146687" cy="14747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1" name="Straight Connector 106"/>
            <p:cNvCxnSpPr>
              <a:cxnSpLocks noChangeShapeType="1"/>
              <a:stCxn id="93" idx="7"/>
              <a:endCxn id="95" idx="3"/>
            </p:cNvCxnSpPr>
            <p:nvPr/>
          </p:nvCxnSpPr>
          <p:spPr bwMode="auto">
            <a:xfrm rot="5400000" flipH="1" flipV="1">
              <a:off x="6365986" y="5443357"/>
              <a:ext cx="392454" cy="79032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2" name="Straight Connector 141"/>
            <p:cNvCxnSpPr>
              <a:cxnSpLocks noChangeShapeType="1"/>
              <a:stCxn id="90" idx="5"/>
              <a:endCxn id="93" idx="1"/>
            </p:cNvCxnSpPr>
            <p:nvPr/>
          </p:nvCxnSpPr>
          <p:spPr bwMode="auto">
            <a:xfrm rot="16200000" flipH="1">
              <a:off x="4478193" y="4691190"/>
              <a:ext cx="1262608" cy="142450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3" name="Straight Connector 143"/>
            <p:cNvCxnSpPr>
              <a:cxnSpLocks noChangeShapeType="1"/>
              <a:stCxn id="92" idx="6"/>
              <a:endCxn id="93" idx="2"/>
            </p:cNvCxnSpPr>
            <p:nvPr/>
          </p:nvCxnSpPr>
          <p:spPr bwMode="auto">
            <a:xfrm flipV="1">
              <a:off x="4557252" y="6192479"/>
              <a:ext cx="1192980" cy="1474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4" name="Straight Connector 145"/>
            <p:cNvCxnSpPr>
              <a:cxnSpLocks noChangeShapeType="1"/>
              <a:stCxn id="91" idx="7"/>
              <a:endCxn id="90" idx="3"/>
            </p:cNvCxnSpPr>
            <p:nvPr/>
          </p:nvCxnSpPr>
          <p:spPr bwMode="auto">
            <a:xfrm rot="5400000" flipH="1" flipV="1">
              <a:off x="3578541" y="4720687"/>
              <a:ext cx="421950" cy="524849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5" name="Straight Connector 147"/>
            <p:cNvCxnSpPr>
              <a:cxnSpLocks noChangeShapeType="1"/>
              <a:stCxn id="87" idx="4"/>
              <a:endCxn id="88" idx="0"/>
            </p:cNvCxnSpPr>
            <p:nvPr/>
          </p:nvCxnSpPr>
          <p:spPr bwMode="auto">
            <a:xfrm rot="5400000">
              <a:off x="1851947" y="5396066"/>
              <a:ext cx="1146687" cy="29496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6" name="Straight Connector 151"/>
            <p:cNvCxnSpPr>
              <a:cxnSpLocks noChangeShapeType="1"/>
              <a:stCxn id="33796" idx="5"/>
              <a:endCxn id="88" idx="1"/>
            </p:cNvCxnSpPr>
            <p:nvPr/>
          </p:nvCxnSpPr>
          <p:spPr bwMode="auto">
            <a:xfrm rot="16200000" flipH="1">
              <a:off x="1624380" y="5435983"/>
              <a:ext cx="510441" cy="71657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7" name="Straight Connector 155"/>
            <p:cNvCxnSpPr>
              <a:cxnSpLocks noChangeShapeType="1"/>
              <a:stCxn id="88" idx="6"/>
              <a:endCxn id="92" idx="2"/>
            </p:cNvCxnSpPr>
            <p:nvPr/>
          </p:nvCxnSpPr>
          <p:spPr bwMode="auto">
            <a:xfrm flipV="1">
              <a:off x="2654710" y="6207227"/>
              <a:ext cx="1414206" cy="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8" name="Straight Connector 157"/>
            <p:cNvCxnSpPr>
              <a:cxnSpLocks noChangeShapeType="1"/>
              <a:stCxn id="88" idx="7"/>
              <a:endCxn id="91" idx="3"/>
            </p:cNvCxnSpPr>
            <p:nvPr/>
          </p:nvCxnSpPr>
          <p:spPr bwMode="auto">
            <a:xfrm rot="5400000" flipH="1" flipV="1">
              <a:off x="2612521" y="5480229"/>
              <a:ext cx="539938" cy="59859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19" name="Straight Connector 161"/>
            <p:cNvCxnSpPr>
              <a:cxnSpLocks noChangeShapeType="1"/>
              <a:stCxn id="91" idx="5"/>
              <a:endCxn id="92" idx="1"/>
            </p:cNvCxnSpPr>
            <p:nvPr/>
          </p:nvCxnSpPr>
          <p:spPr bwMode="auto">
            <a:xfrm rot="16200000" flipH="1">
              <a:off x="3563793" y="5472853"/>
              <a:ext cx="539937" cy="613339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20" name="Straight Arrow Connector 211"/>
            <p:cNvCxnSpPr>
              <a:cxnSpLocks noChangeShapeType="1"/>
            </p:cNvCxnSpPr>
            <p:nvPr/>
          </p:nvCxnSpPr>
          <p:spPr bwMode="auto">
            <a:xfrm rot="5400000">
              <a:off x="1670769" y="4675963"/>
              <a:ext cx="548767" cy="84229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21" name="Straight Arrow Connector 212"/>
            <p:cNvCxnSpPr>
              <a:cxnSpLocks noChangeShapeType="1"/>
            </p:cNvCxnSpPr>
            <p:nvPr/>
          </p:nvCxnSpPr>
          <p:spPr bwMode="auto">
            <a:xfrm rot="16200000" flipV="1">
              <a:off x="1675689" y="5352542"/>
              <a:ext cx="602836" cy="817711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88008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200" grpId="0" animBg="1"/>
      <p:bldP spid="205" grpId="0" animBg="1"/>
      <p:bldP spid="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Algorithm: Example</a:t>
            </a:r>
          </a:p>
        </p:txBody>
      </p:sp>
      <p:sp>
        <p:nvSpPr>
          <p:cNvPr id="139" name="Down Arrow 138"/>
          <p:cNvSpPr>
            <a:spLocks noChangeArrowheads="1"/>
          </p:cNvSpPr>
          <p:nvPr/>
        </p:nvSpPr>
        <p:spPr bwMode="auto">
          <a:xfrm>
            <a:off x="5800725" y="3392488"/>
            <a:ext cx="368300" cy="781050"/>
          </a:xfrm>
          <a:prstGeom prst="downArrow">
            <a:avLst>
              <a:gd name="adj1" fmla="val 50000"/>
              <a:gd name="adj2" fmla="val 500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" name="Oval 11"/>
          <p:cNvSpPr>
            <a:spLocks noChangeArrowheads="1"/>
          </p:cNvSpPr>
          <p:nvPr/>
        </p:nvSpPr>
        <p:spPr bwMode="auto">
          <a:xfrm>
            <a:off x="2908300" y="183991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0</a:t>
            </a:r>
          </a:p>
        </p:txBody>
      </p:sp>
      <p:sp>
        <p:nvSpPr>
          <p:cNvPr id="164" name="Text Box 34"/>
          <p:cNvSpPr txBox="1">
            <a:spLocks noChangeArrowheads="1"/>
          </p:cNvSpPr>
          <p:nvPr/>
        </p:nvSpPr>
        <p:spPr bwMode="auto">
          <a:xfrm>
            <a:off x="3433763" y="13874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65" name="Text Box 35"/>
          <p:cNvSpPr txBox="1">
            <a:spLocks noChangeArrowheads="1"/>
          </p:cNvSpPr>
          <p:nvPr/>
        </p:nvSpPr>
        <p:spPr bwMode="auto">
          <a:xfrm>
            <a:off x="4957763" y="9890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66" name="Text Box 36"/>
          <p:cNvSpPr txBox="1">
            <a:spLocks noChangeArrowheads="1"/>
          </p:cNvSpPr>
          <p:nvPr/>
        </p:nvSpPr>
        <p:spPr bwMode="auto">
          <a:xfrm>
            <a:off x="8294688" y="144780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7756525" y="18494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14</a:t>
            </a:r>
          </a:p>
        </p:txBody>
      </p:sp>
      <p:sp>
        <p:nvSpPr>
          <p:cNvPr id="168" name="Text Box 38"/>
          <p:cNvSpPr txBox="1">
            <a:spLocks noChangeArrowheads="1"/>
          </p:cNvSpPr>
          <p:nvPr/>
        </p:nvSpPr>
        <p:spPr bwMode="auto">
          <a:xfrm>
            <a:off x="8293100" y="24590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6832600" y="1804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70" name="Text Box 40"/>
          <p:cNvSpPr txBox="1">
            <a:spLocks noChangeArrowheads="1"/>
          </p:cNvSpPr>
          <p:nvPr/>
        </p:nvSpPr>
        <p:spPr bwMode="auto">
          <a:xfrm>
            <a:off x="5283200" y="1411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1" name="Text Box 41"/>
          <p:cNvSpPr txBox="1">
            <a:spLocks noChangeArrowheads="1"/>
          </p:cNvSpPr>
          <p:nvPr/>
        </p:nvSpPr>
        <p:spPr bwMode="auto">
          <a:xfrm>
            <a:off x="4511675" y="21240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2" name="Text Box 42"/>
          <p:cNvSpPr txBox="1">
            <a:spLocks noChangeArrowheads="1"/>
          </p:cNvSpPr>
          <p:nvPr/>
        </p:nvSpPr>
        <p:spPr bwMode="auto">
          <a:xfrm>
            <a:off x="3870326" y="1847851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173" name="Text Box 43"/>
          <p:cNvSpPr txBox="1">
            <a:spLocks noChangeArrowheads="1"/>
          </p:cNvSpPr>
          <p:nvPr/>
        </p:nvSpPr>
        <p:spPr bwMode="auto">
          <a:xfrm>
            <a:off x="3486150" y="2424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74" name="Text Box 44"/>
          <p:cNvSpPr txBox="1">
            <a:spLocks noChangeArrowheads="1"/>
          </p:cNvSpPr>
          <p:nvPr/>
        </p:nvSpPr>
        <p:spPr bwMode="auto">
          <a:xfrm>
            <a:off x="5053013" y="2827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75" name="Text Box 45"/>
          <p:cNvSpPr txBox="1">
            <a:spLocks noChangeArrowheads="1"/>
          </p:cNvSpPr>
          <p:nvPr/>
        </p:nvSpPr>
        <p:spPr bwMode="auto">
          <a:xfrm>
            <a:off x="5534025" y="2125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176" name="Text Box 46"/>
          <p:cNvSpPr txBox="1">
            <a:spLocks noChangeArrowheads="1"/>
          </p:cNvSpPr>
          <p:nvPr/>
        </p:nvSpPr>
        <p:spPr bwMode="auto">
          <a:xfrm>
            <a:off x="6743700" y="282575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7" name="Text Box 47"/>
          <p:cNvSpPr txBox="1">
            <a:spLocks noChangeArrowheads="1"/>
          </p:cNvSpPr>
          <p:nvPr/>
        </p:nvSpPr>
        <p:spPr bwMode="auto">
          <a:xfrm>
            <a:off x="6753225" y="9556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8" name="Oval 11"/>
          <p:cNvSpPr>
            <a:spLocks noChangeArrowheads="1"/>
          </p:cNvSpPr>
          <p:nvPr/>
        </p:nvSpPr>
        <p:spPr bwMode="auto">
          <a:xfrm>
            <a:off x="4000501" y="1073150"/>
            <a:ext cx="487363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79" name="Oval 11"/>
          <p:cNvSpPr>
            <a:spLocks noChangeArrowheads="1"/>
          </p:cNvSpPr>
          <p:nvPr/>
        </p:nvSpPr>
        <p:spPr bwMode="auto">
          <a:xfrm>
            <a:off x="3970338" y="266541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sp>
        <p:nvSpPr>
          <p:cNvPr id="180" name="Oval 11"/>
          <p:cNvSpPr>
            <a:spLocks noChangeArrowheads="1"/>
          </p:cNvSpPr>
          <p:nvPr/>
        </p:nvSpPr>
        <p:spPr bwMode="auto">
          <a:xfrm>
            <a:off x="5784851" y="1073150"/>
            <a:ext cx="487363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1" name="Oval 11"/>
          <p:cNvSpPr>
            <a:spLocks noChangeArrowheads="1"/>
          </p:cNvSpPr>
          <p:nvPr/>
        </p:nvSpPr>
        <p:spPr bwMode="auto">
          <a:xfrm>
            <a:off x="4914901" y="1809750"/>
            <a:ext cx="487363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2" name="Oval 11"/>
          <p:cNvSpPr>
            <a:spLocks noChangeArrowheads="1"/>
          </p:cNvSpPr>
          <p:nvPr/>
        </p:nvSpPr>
        <p:spPr bwMode="auto">
          <a:xfrm>
            <a:off x="5873751" y="2665414"/>
            <a:ext cx="487363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3" name="Oval 11"/>
          <p:cNvSpPr>
            <a:spLocks noChangeArrowheads="1"/>
          </p:cNvSpPr>
          <p:nvPr/>
        </p:nvSpPr>
        <p:spPr bwMode="auto">
          <a:xfrm>
            <a:off x="7554913" y="2651125"/>
            <a:ext cx="487362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4" name="Oval 11"/>
          <p:cNvSpPr>
            <a:spLocks noChangeArrowheads="1"/>
          </p:cNvSpPr>
          <p:nvPr/>
        </p:nvSpPr>
        <p:spPr bwMode="auto">
          <a:xfrm>
            <a:off x="7539038" y="105886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5" name="Oval 11"/>
          <p:cNvSpPr>
            <a:spLocks noChangeArrowheads="1"/>
          </p:cNvSpPr>
          <p:nvPr/>
        </p:nvSpPr>
        <p:spPr bwMode="auto">
          <a:xfrm>
            <a:off x="8689975" y="1943100"/>
            <a:ext cx="488950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cxnSp>
        <p:nvCxnSpPr>
          <p:cNvPr id="40987" name="Straight Connector 185"/>
          <p:cNvCxnSpPr>
            <a:cxnSpLocks noChangeShapeType="1"/>
            <a:stCxn id="163" idx="7"/>
            <a:endCxn id="178" idx="3"/>
          </p:cNvCxnSpPr>
          <p:nvPr/>
        </p:nvCxnSpPr>
        <p:spPr bwMode="auto">
          <a:xfrm rot="5400000" flipH="1" flipV="1">
            <a:off x="3473451" y="1306513"/>
            <a:ext cx="450850" cy="7461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8" name="Straight Connector 186"/>
          <p:cNvCxnSpPr>
            <a:cxnSpLocks noChangeShapeType="1"/>
            <a:stCxn id="178" idx="6"/>
            <a:endCxn id="180" idx="2"/>
          </p:cNvCxnSpPr>
          <p:nvPr/>
        </p:nvCxnSpPr>
        <p:spPr bwMode="auto">
          <a:xfrm>
            <a:off x="4487864" y="1295400"/>
            <a:ext cx="1296987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9" name="Straight Connector 187"/>
          <p:cNvCxnSpPr>
            <a:cxnSpLocks noChangeShapeType="1"/>
            <a:stCxn id="180" idx="6"/>
            <a:endCxn id="184" idx="2"/>
          </p:cNvCxnSpPr>
          <p:nvPr/>
        </p:nvCxnSpPr>
        <p:spPr bwMode="auto">
          <a:xfrm flipV="1">
            <a:off x="6272214" y="1281114"/>
            <a:ext cx="1266825" cy="14287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0" name="Straight Connector 188"/>
          <p:cNvCxnSpPr>
            <a:cxnSpLocks noChangeShapeType="1"/>
            <a:stCxn id="184" idx="5"/>
            <a:endCxn id="185" idx="1"/>
          </p:cNvCxnSpPr>
          <p:nvPr/>
        </p:nvCxnSpPr>
        <p:spPr bwMode="auto">
          <a:xfrm rot="16200000" flipH="1">
            <a:off x="8074026" y="1320801"/>
            <a:ext cx="569913" cy="8048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1" name="Straight Connector 189"/>
          <p:cNvCxnSpPr>
            <a:cxnSpLocks noChangeShapeType="1"/>
            <a:stCxn id="184" idx="4"/>
            <a:endCxn id="183" idx="0"/>
          </p:cNvCxnSpPr>
          <p:nvPr/>
        </p:nvCxnSpPr>
        <p:spPr bwMode="auto">
          <a:xfrm rot="16200000" flipH="1">
            <a:off x="7218364" y="2070101"/>
            <a:ext cx="1146175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2" name="Straight Connector 190"/>
          <p:cNvCxnSpPr>
            <a:cxnSpLocks noChangeShapeType="1"/>
            <a:stCxn id="183" idx="7"/>
            <a:endCxn id="185" idx="3"/>
          </p:cNvCxnSpPr>
          <p:nvPr/>
        </p:nvCxnSpPr>
        <p:spPr bwMode="auto">
          <a:xfrm rot="5400000" flipH="1" flipV="1">
            <a:off x="8170070" y="2124870"/>
            <a:ext cx="392113" cy="790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3" name="Straight Connector 191"/>
          <p:cNvCxnSpPr>
            <a:cxnSpLocks noChangeShapeType="1"/>
            <a:stCxn id="180" idx="5"/>
            <a:endCxn id="183" idx="1"/>
          </p:cNvCxnSpPr>
          <p:nvPr/>
        </p:nvCxnSpPr>
        <p:spPr bwMode="auto">
          <a:xfrm rot="16200000" flipH="1">
            <a:off x="6282532" y="1372395"/>
            <a:ext cx="1262063" cy="1425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4" name="Straight Connector 192"/>
          <p:cNvCxnSpPr>
            <a:cxnSpLocks noChangeShapeType="1"/>
            <a:stCxn id="182" idx="6"/>
            <a:endCxn id="183" idx="2"/>
          </p:cNvCxnSpPr>
          <p:nvPr/>
        </p:nvCxnSpPr>
        <p:spPr bwMode="auto">
          <a:xfrm flipV="1">
            <a:off x="6361113" y="2873376"/>
            <a:ext cx="1193800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5" name="Straight Connector 193"/>
          <p:cNvCxnSpPr>
            <a:cxnSpLocks noChangeShapeType="1"/>
            <a:stCxn id="181" idx="7"/>
            <a:endCxn id="180" idx="3"/>
          </p:cNvCxnSpPr>
          <p:nvPr/>
        </p:nvCxnSpPr>
        <p:spPr bwMode="auto">
          <a:xfrm rot="5400000" flipH="1" flipV="1">
            <a:off x="5382420" y="1402557"/>
            <a:ext cx="422275" cy="5254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6" name="Straight Connector 194"/>
          <p:cNvCxnSpPr>
            <a:cxnSpLocks noChangeShapeType="1"/>
            <a:stCxn id="178" idx="4"/>
            <a:endCxn id="179" idx="0"/>
          </p:cNvCxnSpPr>
          <p:nvPr/>
        </p:nvCxnSpPr>
        <p:spPr bwMode="auto">
          <a:xfrm rot="5400000">
            <a:off x="3656807" y="2077245"/>
            <a:ext cx="1146175" cy="301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7" name="Straight Connector 195"/>
          <p:cNvCxnSpPr>
            <a:cxnSpLocks noChangeShapeType="1"/>
            <a:stCxn id="163" idx="5"/>
            <a:endCxn id="179" idx="1"/>
          </p:cNvCxnSpPr>
          <p:nvPr/>
        </p:nvCxnSpPr>
        <p:spPr bwMode="auto">
          <a:xfrm rot="16200000" flipH="1">
            <a:off x="3429001" y="2117726"/>
            <a:ext cx="509587" cy="7159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8" name="Straight Connector 196"/>
          <p:cNvCxnSpPr>
            <a:cxnSpLocks noChangeShapeType="1"/>
            <a:stCxn id="179" idx="6"/>
            <a:endCxn id="182" idx="2"/>
          </p:cNvCxnSpPr>
          <p:nvPr/>
        </p:nvCxnSpPr>
        <p:spPr bwMode="auto">
          <a:xfrm flipV="1">
            <a:off x="4459288" y="2889250"/>
            <a:ext cx="1414462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9" name="Straight Connector 197"/>
          <p:cNvCxnSpPr>
            <a:cxnSpLocks noChangeShapeType="1"/>
            <a:stCxn id="179" idx="7"/>
            <a:endCxn id="181" idx="3"/>
          </p:cNvCxnSpPr>
          <p:nvPr/>
        </p:nvCxnSpPr>
        <p:spPr bwMode="auto">
          <a:xfrm rot="5400000" flipH="1" flipV="1">
            <a:off x="4417219" y="2161381"/>
            <a:ext cx="539750" cy="5984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00" name="Straight Connector 198"/>
          <p:cNvCxnSpPr>
            <a:cxnSpLocks noChangeShapeType="1"/>
            <a:stCxn id="181" idx="5"/>
            <a:endCxn id="182" idx="1"/>
          </p:cNvCxnSpPr>
          <p:nvPr/>
        </p:nvCxnSpPr>
        <p:spPr bwMode="auto">
          <a:xfrm rot="16200000" flipH="1">
            <a:off x="5368132" y="2153444"/>
            <a:ext cx="539750" cy="6143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Oval 11"/>
          <p:cNvSpPr>
            <a:spLocks noChangeArrowheads="1"/>
          </p:cNvSpPr>
          <p:nvPr/>
        </p:nvSpPr>
        <p:spPr bwMode="auto">
          <a:xfrm>
            <a:off x="3994151" y="1063625"/>
            <a:ext cx="487363" cy="4460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4</a:t>
            </a:r>
          </a:p>
        </p:txBody>
      </p:sp>
      <p:cxnSp>
        <p:nvCxnSpPr>
          <p:cNvPr id="41002" name="Straight Arrow Connector 201"/>
          <p:cNvCxnSpPr>
            <a:cxnSpLocks noChangeShapeType="1"/>
          </p:cNvCxnSpPr>
          <p:nvPr/>
        </p:nvCxnSpPr>
        <p:spPr bwMode="auto">
          <a:xfrm rot="5400000">
            <a:off x="3446463" y="1357313"/>
            <a:ext cx="547688" cy="84296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" name="Oval 11"/>
          <p:cNvSpPr>
            <a:spLocks noChangeArrowheads="1"/>
          </p:cNvSpPr>
          <p:nvPr/>
        </p:nvSpPr>
        <p:spPr bwMode="auto">
          <a:xfrm>
            <a:off x="5778500" y="1057275"/>
            <a:ext cx="488950" cy="446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cxnSp>
        <p:nvCxnSpPr>
          <p:cNvPr id="41004" name="Straight Arrow Connector 206"/>
          <p:cNvCxnSpPr>
            <a:cxnSpLocks noChangeShapeType="1"/>
          </p:cNvCxnSpPr>
          <p:nvPr/>
        </p:nvCxnSpPr>
        <p:spPr bwMode="auto">
          <a:xfrm rot="16200000" flipV="1">
            <a:off x="3436144" y="1975644"/>
            <a:ext cx="603250" cy="8175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Arrow Connector 88"/>
          <p:cNvCxnSpPr>
            <a:cxnSpLocks noChangeShapeType="1"/>
          </p:cNvCxnSpPr>
          <p:nvPr/>
        </p:nvCxnSpPr>
        <p:spPr bwMode="auto">
          <a:xfrm rot="5400000" flipH="1">
            <a:off x="5133976" y="657226"/>
            <a:ext cx="14287" cy="14398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2628900" y="4273551"/>
            <a:ext cx="6269038" cy="2239963"/>
            <a:chOff x="1104490" y="4273345"/>
            <a:chExt cx="6269705" cy="2239604"/>
          </a:xfrm>
        </p:grpSpPr>
        <p:sp>
          <p:nvSpPr>
            <p:cNvPr id="33796" name="Oval 11"/>
            <p:cNvSpPr>
              <a:spLocks noChangeArrowheads="1"/>
            </p:cNvSpPr>
            <p:nvPr/>
          </p:nvSpPr>
          <p:spPr bwMode="auto">
            <a:xfrm>
              <a:off x="1104490" y="5159028"/>
              <a:ext cx="489002" cy="4460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/>
                <a:t>0</a:t>
              </a:r>
            </a:p>
          </p:txBody>
        </p:sp>
        <p:sp>
          <p:nvSpPr>
            <p:cNvPr id="33819" name="Text Box 34"/>
            <p:cNvSpPr txBox="1">
              <a:spLocks noChangeArrowheads="1"/>
            </p:cNvSpPr>
            <p:nvPr/>
          </p:nvSpPr>
          <p:spPr bwMode="auto">
            <a:xfrm>
              <a:off x="1630009" y="4705076"/>
              <a:ext cx="323884" cy="366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33820" name="Text Box 35"/>
            <p:cNvSpPr txBox="1">
              <a:spLocks noChangeArrowheads="1"/>
            </p:cNvSpPr>
            <p:nvPr/>
          </p:nvSpPr>
          <p:spPr bwMode="auto">
            <a:xfrm>
              <a:off x="3154171" y="4306678"/>
              <a:ext cx="323884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33821" name="Text Box 36"/>
            <p:cNvSpPr txBox="1">
              <a:spLocks noChangeArrowheads="1"/>
            </p:cNvSpPr>
            <p:nvPr/>
          </p:nvSpPr>
          <p:spPr bwMode="auto">
            <a:xfrm>
              <a:off x="6489863" y="4766979"/>
              <a:ext cx="323884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9</a:t>
              </a:r>
            </a:p>
          </p:txBody>
        </p:sp>
        <p:sp>
          <p:nvSpPr>
            <p:cNvPr id="33822" name="Text Box 37"/>
            <p:cNvSpPr txBox="1">
              <a:spLocks noChangeArrowheads="1"/>
            </p:cNvSpPr>
            <p:nvPr/>
          </p:nvSpPr>
          <p:spPr bwMode="auto">
            <a:xfrm>
              <a:off x="5951644" y="5166965"/>
              <a:ext cx="427082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14</a:t>
              </a:r>
            </a:p>
          </p:txBody>
        </p:sp>
        <p:sp>
          <p:nvSpPr>
            <p:cNvPr id="33823" name="Text Box 38"/>
            <p:cNvSpPr txBox="1">
              <a:spLocks noChangeArrowheads="1"/>
            </p:cNvSpPr>
            <p:nvPr/>
          </p:nvSpPr>
          <p:spPr bwMode="auto">
            <a:xfrm>
              <a:off x="6488276" y="5778054"/>
              <a:ext cx="427082" cy="366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33824" name="Text Box 39"/>
            <p:cNvSpPr txBox="1">
              <a:spLocks noChangeArrowheads="1"/>
            </p:cNvSpPr>
            <p:nvPr/>
          </p:nvSpPr>
          <p:spPr bwMode="auto">
            <a:xfrm>
              <a:off x="5027620" y="5124109"/>
              <a:ext cx="323884" cy="366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33825" name="Text Box 40"/>
            <p:cNvSpPr txBox="1">
              <a:spLocks noChangeArrowheads="1"/>
            </p:cNvSpPr>
            <p:nvPr/>
          </p:nvSpPr>
          <p:spPr bwMode="auto">
            <a:xfrm>
              <a:off x="3478056" y="4728885"/>
              <a:ext cx="323884" cy="368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3826" name="Text Box 41"/>
            <p:cNvSpPr txBox="1">
              <a:spLocks noChangeArrowheads="1"/>
            </p:cNvSpPr>
            <p:nvPr/>
          </p:nvSpPr>
          <p:spPr bwMode="auto">
            <a:xfrm>
              <a:off x="2706448" y="5443145"/>
              <a:ext cx="323884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33827" name="Text Box 42"/>
            <p:cNvSpPr txBox="1">
              <a:spLocks noChangeArrowheads="1"/>
            </p:cNvSpPr>
            <p:nvPr/>
          </p:nvSpPr>
          <p:spPr bwMode="auto">
            <a:xfrm>
              <a:off x="2065030" y="5166965"/>
              <a:ext cx="390567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11</a:t>
              </a:r>
            </a:p>
          </p:txBody>
        </p:sp>
        <p:sp>
          <p:nvSpPr>
            <p:cNvPr id="33828" name="Text Box 43"/>
            <p:cNvSpPr txBox="1">
              <a:spLocks noChangeArrowheads="1"/>
            </p:cNvSpPr>
            <p:nvPr/>
          </p:nvSpPr>
          <p:spPr bwMode="auto">
            <a:xfrm>
              <a:off x="1682401" y="5741548"/>
              <a:ext cx="323884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33829" name="Text Box 44"/>
            <p:cNvSpPr txBox="1">
              <a:spLocks noChangeArrowheads="1"/>
            </p:cNvSpPr>
            <p:nvPr/>
          </p:nvSpPr>
          <p:spPr bwMode="auto">
            <a:xfrm>
              <a:off x="3249431" y="6146295"/>
              <a:ext cx="323884" cy="366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3830" name="Text Box 45"/>
            <p:cNvSpPr txBox="1">
              <a:spLocks noChangeArrowheads="1"/>
            </p:cNvSpPr>
            <p:nvPr/>
          </p:nvSpPr>
          <p:spPr bwMode="auto">
            <a:xfrm>
              <a:off x="3730494" y="5444732"/>
              <a:ext cx="323884" cy="366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33831" name="Text Box 46"/>
            <p:cNvSpPr txBox="1">
              <a:spLocks noChangeArrowheads="1"/>
            </p:cNvSpPr>
            <p:nvPr/>
          </p:nvSpPr>
          <p:spPr bwMode="auto">
            <a:xfrm>
              <a:off x="4938711" y="6144708"/>
              <a:ext cx="323884" cy="366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3832" name="Text Box 47"/>
            <p:cNvSpPr txBox="1">
              <a:spLocks noChangeArrowheads="1"/>
            </p:cNvSpPr>
            <p:nvPr/>
          </p:nvSpPr>
          <p:spPr bwMode="auto">
            <a:xfrm>
              <a:off x="4948237" y="4273345"/>
              <a:ext cx="323884" cy="366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87" name="Oval 11"/>
            <p:cNvSpPr>
              <a:spLocks noChangeArrowheads="1"/>
            </p:cNvSpPr>
            <p:nvPr/>
          </p:nvSpPr>
          <p:spPr bwMode="auto">
            <a:xfrm>
              <a:off x="2195219" y="4390801"/>
              <a:ext cx="489002" cy="4460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4</a:t>
              </a:r>
            </a:p>
          </p:txBody>
        </p:sp>
        <p:sp>
          <p:nvSpPr>
            <p:cNvPr id="88" name="Oval 11"/>
            <p:cNvSpPr>
              <a:spLocks noChangeArrowheads="1"/>
            </p:cNvSpPr>
            <p:nvPr/>
          </p:nvSpPr>
          <p:spPr bwMode="auto">
            <a:xfrm>
              <a:off x="2166641" y="5984396"/>
              <a:ext cx="487414" cy="44601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8</a:t>
              </a:r>
            </a:p>
          </p:txBody>
        </p:sp>
        <p:sp>
          <p:nvSpPr>
            <p:cNvPr id="90" name="Oval 11"/>
            <p:cNvSpPr>
              <a:spLocks noChangeArrowheads="1"/>
            </p:cNvSpPr>
            <p:nvPr/>
          </p:nvSpPr>
          <p:spPr bwMode="auto">
            <a:xfrm>
              <a:off x="3979759" y="4390801"/>
              <a:ext cx="489002" cy="44601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8</a:t>
              </a:r>
            </a:p>
          </p:txBody>
        </p:sp>
        <p:sp>
          <p:nvSpPr>
            <p:cNvPr id="91" name="Oval 11"/>
            <p:cNvSpPr>
              <a:spLocks noChangeArrowheads="1"/>
            </p:cNvSpPr>
            <p:nvPr/>
          </p:nvSpPr>
          <p:spPr bwMode="auto">
            <a:xfrm>
              <a:off x="3109716" y="5128871"/>
              <a:ext cx="489002" cy="4460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∞</a:t>
              </a:r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4068668" y="5984396"/>
              <a:ext cx="489002" cy="44601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∞</a:t>
              </a:r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auto">
            <a:xfrm>
              <a:off x="5750009" y="5970111"/>
              <a:ext cx="489002" cy="4460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∞</a:t>
              </a:r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5735721" y="4376516"/>
              <a:ext cx="487414" cy="4460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∞</a:t>
              </a:r>
            </a:p>
          </p:txBody>
        </p:sp>
        <p:sp>
          <p:nvSpPr>
            <p:cNvPr id="95" name="Oval 11"/>
            <p:cNvSpPr>
              <a:spLocks noChangeArrowheads="1"/>
            </p:cNvSpPr>
            <p:nvPr/>
          </p:nvSpPr>
          <p:spPr bwMode="auto">
            <a:xfrm>
              <a:off x="6885193" y="5262199"/>
              <a:ext cx="489002" cy="44601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∞</a:t>
              </a:r>
            </a:p>
          </p:txBody>
        </p:sp>
        <p:cxnSp>
          <p:nvCxnSpPr>
            <p:cNvPr id="41030" name="Straight Connector 96"/>
            <p:cNvCxnSpPr>
              <a:cxnSpLocks noChangeShapeType="1"/>
              <a:stCxn id="33796" idx="7"/>
              <a:endCxn id="87" idx="3"/>
            </p:cNvCxnSpPr>
            <p:nvPr/>
          </p:nvCxnSpPr>
          <p:spPr bwMode="auto">
            <a:xfrm rot="5400000" flipH="1" flipV="1">
              <a:off x="1668625" y="4624823"/>
              <a:ext cx="451447" cy="746074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1" name="Straight Connector 98"/>
            <p:cNvCxnSpPr>
              <a:cxnSpLocks noChangeShapeType="1"/>
              <a:stCxn id="87" idx="6"/>
              <a:endCxn id="90" idx="2"/>
            </p:cNvCxnSpPr>
            <p:nvPr/>
          </p:nvCxnSpPr>
          <p:spPr bwMode="auto">
            <a:xfrm>
              <a:off x="2684206" y="4614402"/>
              <a:ext cx="1296220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2" name="Straight Connector 100"/>
            <p:cNvCxnSpPr>
              <a:cxnSpLocks noChangeShapeType="1"/>
              <a:stCxn id="90" idx="6"/>
              <a:endCxn id="94" idx="2"/>
            </p:cNvCxnSpPr>
            <p:nvPr/>
          </p:nvCxnSpPr>
          <p:spPr bwMode="auto">
            <a:xfrm flipV="1">
              <a:off x="4468762" y="4599653"/>
              <a:ext cx="1266723" cy="14749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3" name="Straight Connector 102"/>
            <p:cNvCxnSpPr>
              <a:cxnSpLocks noChangeShapeType="1"/>
              <a:stCxn id="94" idx="5"/>
              <a:endCxn id="95" idx="1"/>
            </p:cNvCxnSpPr>
            <p:nvPr/>
          </p:nvCxnSpPr>
          <p:spPr bwMode="auto">
            <a:xfrm rot="16200000" flipH="1">
              <a:off x="6270123" y="4639570"/>
              <a:ext cx="569434" cy="80506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4" name="Straight Connector 104"/>
            <p:cNvCxnSpPr>
              <a:cxnSpLocks noChangeShapeType="1"/>
              <a:stCxn id="94" idx="4"/>
              <a:endCxn id="93" idx="0"/>
            </p:cNvCxnSpPr>
            <p:nvPr/>
          </p:nvCxnSpPr>
          <p:spPr bwMode="auto">
            <a:xfrm rot="16200000" flipH="1">
              <a:off x="5413683" y="5388691"/>
              <a:ext cx="1146687" cy="14747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5" name="Straight Connector 106"/>
            <p:cNvCxnSpPr>
              <a:cxnSpLocks noChangeShapeType="1"/>
              <a:stCxn id="93" idx="7"/>
              <a:endCxn id="95" idx="3"/>
            </p:cNvCxnSpPr>
            <p:nvPr/>
          </p:nvCxnSpPr>
          <p:spPr bwMode="auto">
            <a:xfrm rot="5400000" flipH="1" flipV="1">
              <a:off x="6365986" y="5443357"/>
              <a:ext cx="392454" cy="79032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6" name="Straight Connector 141"/>
            <p:cNvCxnSpPr>
              <a:cxnSpLocks noChangeShapeType="1"/>
              <a:stCxn id="90" idx="5"/>
              <a:endCxn id="93" idx="1"/>
            </p:cNvCxnSpPr>
            <p:nvPr/>
          </p:nvCxnSpPr>
          <p:spPr bwMode="auto">
            <a:xfrm rot="16200000" flipH="1">
              <a:off x="4478193" y="4691190"/>
              <a:ext cx="1262608" cy="142450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7" name="Straight Connector 143"/>
            <p:cNvCxnSpPr>
              <a:cxnSpLocks noChangeShapeType="1"/>
              <a:stCxn id="92" idx="6"/>
              <a:endCxn id="93" idx="2"/>
            </p:cNvCxnSpPr>
            <p:nvPr/>
          </p:nvCxnSpPr>
          <p:spPr bwMode="auto">
            <a:xfrm flipV="1">
              <a:off x="4557252" y="6192479"/>
              <a:ext cx="1192980" cy="1474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8" name="Straight Connector 145"/>
            <p:cNvCxnSpPr>
              <a:cxnSpLocks noChangeShapeType="1"/>
              <a:stCxn id="91" idx="7"/>
              <a:endCxn id="90" idx="3"/>
            </p:cNvCxnSpPr>
            <p:nvPr/>
          </p:nvCxnSpPr>
          <p:spPr bwMode="auto">
            <a:xfrm rot="5400000" flipH="1" flipV="1">
              <a:off x="3578541" y="4720687"/>
              <a:ext cx="421950" cy="524849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9" name="Straight Connector 147"/>
            <p:cNvCxnSpPr>
              <a:cxnSpLocks noChangeShapeType="1"/>
              <a:stCxn id="87" idx="4"/>
              <a:endCxn id="88" idx="0"/>
            </p:cNvCxnSpPr>
            <p:nvPr/>
          </p:nvCxnSpPr>
          <p:spPr bwMode="auto">
            <a:xfrm rot="5400000">
              <a:off x="1851947" y="5396066"/>
              <a:ext cx="1146687" cy="29496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0" name="Straight Connector 151"/>
            <p:cNvCxnSpPr>
              <a:cxnSpLocks noChangeShapeType="1"/>
              <a:stCxn id="33796" idx="5"/>
              <a:endCxn id="88" idx="1"/>
            </p:cNvCxnSpPr>
            <p:nvPr/>
          </p:nvCxnSpPr>
          <p:spPr bwMode="auto">
            <a:xfrm rot="16200000" flipH="1">
              <a:off x="1624380" y="5435983"/>
              <a:ext cx="510441" cy="71657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1" name="Straight Connector 155"/>
            <p:cNvCxnSpPr>
              <a:cxnSpLocks noChangeShapeType="1"/>
              <a:stCxn id="88" idx="6"/>
              <a:endCxn id="92" idx="2"/>
            </p:cNvCxnSpPr>
            <p:nvPr/>
          </p:nvCxnSpPr>
          <p:spPr bwMode="auto">
            <a:xfrm flipV="1">
              <a:off x="2654710" y="6207227"/>
              <a:ext cx="1414206" cy="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2" name="Straight Connector 157"/>
            <p:cNvCxnSpPr>
              <a:cxnSpLocks noChangeShapeType="1"/>
              <a:stCxn id="88" idx="7"/>
              <a:endCxn id="91" idx="3"/>
            </p:cNvCxnSpPr>
            <p:nvPr/>
          </p:nvCxnSpPr>
          <p:spPr bwMode="auto">
            <a:xfrm rot="5400000" flipH="1" flipV="1">
              <a:off x="2612521" y="5480229"/>
              <a:ext cx="539938" cy="59859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3" name="Straight Connector 161"/>
            <p:cNvCxnSpPr>
              <a:cxnSpLocks noChangeShapeType="1"/>
              <a:stCxn id="91" idx="5"/>
              <a:endCxn id="92" idx="1"/>
            </p:cNvCxnSpPr>
            <p:nvPr/>
          </p:nvCxnSpPr>
          <p:spPr bwMode="auto">
            <a:xfrm rot="16200000" flipH="1">
              <a:off x="3563793" y="5472853"/>
              <a:ext cx="539937" cy="613339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4" name="Straight Arrow Connector 211"/>
            <p:cNvCxnSpPr>
              <a:cxnSpLocks noChangeShapeType="1"/>
            </p:cNvCxnSpPr>
            <p:nvPr/>
          </p:nvCxnSpPr>
          <p:spPr bwMode="auto">
            <a:xfrm rot="5400000">
              <a:off x="1670769" y="4675963"/>
              <a:ext cx="548767" cy="84229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5" name="Straight Arrow Connector 212"/>
            <p:cNvCxnSpPr>
              <a:cxnSpLocks noChangeShapeType="1"/>
            </p:cNvCxnSpPr>
            <p:nvPr/>
          </p:nvCxnSpPr>
          <p:spPr bwMode="auto">
            <a:xfrm rot="16200000" flipV="1">
              <a:off x="1675689" y="5352542"/>
              <a:ext cx="602836" cy="817711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46" name="Straight Arrow Connector 108"/>
            <p:cNvCxnSpPr>
              <a:cxnSpLocks noChangeShapeType="1"/>
            </p:cNvCxnSpPr>
            <p:nvPr/>
          </p:nvCxnSpPr>
          <p:spPr bwMode="auto">
            <a:xfrm rot="5400000" flipH="1">
              <a:off x="3344610" y="4005815"/>
              <a:ext cx="14746" cy="1439244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22798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200" grpId="0" animBg="1"/>
      <p:bldP spid="2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Algorithm: Example</a:t>
            </a:r>
          </a:p>
        </p:txBody>
      </p:sp>
      <p:sp>
        <p:nvSpPr>
          <p:cNvPr id="139" name="Down Arrow 138"/>
          <p:cNvSpPr>
            <a:spLocks noChangeArrowheads="1"/>
          </p:cNvSpPr>
          <p:nvPr/>
        </p:nvSpPr>
        <p:spPr bwMode="auto">
          <a:xfrm>
            <a:off x="5800725" y="3392488"/>
            <a:ext cx="368300" cy="781050"/>
          </a:xfrm>
          <a:prstGeom prst="downArrow">
            <a:avLst>
              <a:gd name="adj1" fmla="val 50000"/>
              <a:gd name="adj2" fmla="val 500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" name="Oval 11"/>
          <p:cNvSpPr>
            <a:spLocks noChangeArrowheads="1"/>
          </p:cNvSpPr>
          <p:nvPr/>
        </p:nvSpPr>
        <p:spPr bwMode="auto">
          <a:xfrm>
            <a:off x="2908300" y="183991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0</a:t>
            </a:r>
          </a:p>
        </p:txBody>
      </p:sp>
      <p:sp>
        <p:nvSpPr>
          <p:cNvPr id="164" name="Text Box 34"/>
          <p:cNvSpPr txBox="1">
            <a:spLocks noChangeArrowheads="1"/>
          </p:cNvSpPr>
          <p:nvPr/>
        </p:nvSpPr>
        <p:spPr bwMode="auto">
          <a:xfrm>
            <a:off x="3433763" y="13874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65" name="Text Box 35"/>
          <p:cNvSpPr txBox="1">
            <a:spLocks noChangeArrowheads="1"/>
          </p:cNvSpPr>
          <p:nvPr/>
        </p:nvSpPr>
        <p:spPr bwMode="auto">
          <a:xfrm>
            <a:off x="4957763" y="9890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66" name="Text Box 36"/>
          <p:cNvSpPr txBox="1">
            <a:spLocks noChangeArrowheads="1"/>
          </p:cNvSpPr>
          <p:nvPr/>
        </p:nvSpPr>
        <p:spPr bwMode="auto">
          <a:xfrm>
            <a:off x="8294688" y="144780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7756525" y="18494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14</a:t>
            </a:r>
          </a:p>
        </p:txBody>
      </p:sp>
      <p:sp>
        <p:nvSpPr>
          <p:cNvPr id="168" name="Text Box 38"/>
          <p:cNvSpPr txBox="1">
            <a:spLocks noChangeArrowheads="1"/>
          </p:cNvSpPr>
          <p:nvPr/>
        </p:nvSpPr>
        <p:spPr bwMode="auto">
          <a:xfrm>
            <a:off x="8293100" y="24590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6832600" y="1804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70" name="Text Box 40"/>
          <p:cNvSpPr txBox="1">
            <a:spLocks noChangeArrowheads="1"/>
          </p:cNvSpPr>
          <p:nvPr/>
        </p:nvSpPr>
        <p:spPr bwMode="auto">
          <a:xfrm>
            <a:off x="5283200" y="1411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1" name="Text Box 41"/>
          <p:cNvSpPr txBox="1">
            <a:spLocks noChangeArrowheads="1"/>
          </p:cNvSpPr>
          <p:nvPr/>
        </p:nvSpPr>
        <p:spPr bwMode="auto">
          <a:xfrm>
            <a:off x="4511675" y="21240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2" name="Text Box 42"/>
          <p:cNvSpPr txBox="1">
            <a:spLocks noChangeArrowheads="1"/>
          </p:cNvSpPr>
          <p:nvPr/>
        </p:nvSpPr>
        <p:spPr bwMode="auto">
          <a:xfrm>
            <a:off x="3870326" y="1847851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173" name="Text Box 43"/>
          <p:cNvSpPr txBox="1">
            <a:spLocks noChangeArrowheads="1"/>
          </p:cNvSpPr>
          <p:nvPr/>
        </p:nvSpPr>
        <p:spPr bwMode="auto">
          <a:xfrm>
            <a:off x="3486150" y="2424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74" name="Text Box 44"/>
          <p:cNvSpPr txBox="1">
            <a:spLocks noChangeArrowheads="1"/>
          </p:cNvSpPr>
          <p:nvPr/>
        </p:nvSpPr>
        <p:spPr bwMode="auto">
          <a:xfrm>
            <a:off x="5053013" y="2827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75" name="Text Box 45"/>
          <p:cNvSpPr txBox="1">
            <a:spLocks noChangeArrowheads="1"/>
          </p:cNvSpPr>
          <p:nvPr/>
        </p:nvSpPr>
        <p:spPr bwMode="auto">
          <a:xfrm>
            <a:off x="5534025" y="2125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176" name="Text Box 46"/>
          <p:cNvSpPr txBox="1">
            <a:spLocks noChangeArrowheads="1"/>
          </p:cNvSpPr>
          <p:nvPr/>
        </p:nvSpPr>
        <p:spPr bwMode="auto">
          <a:xfrm>
            <a:off x="6743700" y="282575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7" name="Text Box 47"/>
          <p:cNvSpPr txBox="1">
            <a:spLocks noChangeArrowheads="1"/>
          </p:cNvSpPr>
          <p:nvPr/>
        </p:nvSpPr>
        <p:spPr bwMode="auto">
          <a:xfrm>
            <a:off x="6753225" y="9556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8" name="Oval 11"/>
          <p:cNvSpPr>
            <a:spLocks noChangeArrowheads="1"/>
          </p:cNvSpPr>
          <p:nvPr/>
        </p:nvSpPr>
        <p:spPr bwMode="auto">
          <a:xfrm>
            <a:off x="400050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79" name="Oval 11"/>
          <p:cNvSpPr>
            <a:spLocks noChangeArrowheads="1"/>
          </p:cNvSpPr>
          <p:nvPr/>
        </p:nvSpPr>
        <p:spPr bwMode="auto">
          <a:xfrm>
            <a:off x="3970338" y="266541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sp>
        <p:nvSpPr>
          <p:cNvPr id="180" name="Oval 11"/>
          <p:cNvSpPr>
            <a:spLocks noChangeArrowheads="1"/>
          </p:cNvSpPr>
          <p:nvPr/>
        </p:nvSpPr>
        <p:spPr bwMode="auto">
          <a:xfrm>
            <a:off x="5784851" y="1073150"/>
            <a:ext cx="487363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sp>
        <p:nvSpPr>
          <p:cNvPr id="181" name="Oval 11"/>
          <p:cNvSpPr>
            <a:spLocks noChangeArrowheads="1"/>
          </p:cNvSpPr>
          <p:nvPr/>
        </p:nvSpPr>
        <p:spPr bwMode="auto">
          <a:xfrm>
            <a:off x="4914901" y="1809750"/>
            <a:ext cx="487363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2" name="Oval 11"/>
          <p:cNvSpPr>
            <a:spLocks noChangeArrowheads="1"/>
          </p:cNvSpPr>
          <p:nvPr/>
        </p:nvSpPr>
        <p:spPr bwMode="auto">
          <a:xfrm>
            <a:off x="5873751" y="2665414"/>
            <a:ext cx="487363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3" name="Oval 11"/>
          <p:cNvSpPr>
            <a:spLocks noChangeArrowheads="1"/>
          </p:cNvSpPr>
          <p:nvPr/>
        </p:nvSpPr>
        <p:spPr bwMode="auto">
          <a:xfrm>
            <a:off x="7554913" y="2651125"/>
            <a:ext cx="487362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4" name="Oval 11"/>
          <p:cNvSpPr>
            <a:spLocks noChangeArrowheads="1"/>
          </p:cNvSpPr>
          <p:nvPr/>
        </p:nvSpPr>
        <p:spPr bwMode="auto">
          <a:xfrm>
            <a:off x="7539038" y="105886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5" name="Oval 11"/>
          <p:cNvSpPr>
            <a:spLocks noChangeArrowheads="1"/>
          </p:cNvSpPr>
          <p:nvPr/>
        </p:nvSpPr>
        <p:spPr bwMode="auto">
          <a:xfrm>
            <a:off x="8689975" y="1943100"/>
            <a:ext cx="488950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cxnSp>
        <p:nvCxnSpPr>
          <p:cNvPr id="42011" name="Straight Connector 185"/>
          <p:cNvCxnSpPr>
            <a:cxnSpLocks noChangeShapeType="1"/>
            <a:stCxn id="163" idx="7"/>
            <a:endCxn id="178" idx="3"/>
          </p:cNvCxnSpPr>
          <p:nvPr/>
        </p:nvCxnSpPr>
        <p:spPr bwMode="auto">
          <a:xfrm rot="5400000" flipH="1" flipV="1">
            <a:off x="3473451" y="1306513"/>
            <a:ext cx="450850" cy="7461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2" name="Straight Connector 186"/>
          <p:cNvCxnSpPr>
            <a:cxnSpLocks noChangeShapeType="1"/>
            <a:stCxn id="178" idx="6"/>
            <a:endCxn id="180" idx="2"/>
          </p:cNvCxnSpPr>
          <p:nvPr/>
        </p:nvCxnSpPr>
        <p:spPr bwMode="auto">
          <a:xfrm>
            <a:off x="4487864" y="1295400"/>
            <a:ext cx="1296987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3" name="Straight Connector 187"/>
          <p:cNvCxnSpPr>
            <a:cxnSpLocks noChangeShapeType="1"/>
            <a:stCxn id="180" idx="6"/>
            <a:endCxn id="184" idx="2"/>
          </p:cNvCxnSpPr>
          <p:nvPr/>
        </p:nvCxnSpPr>
        <p:spPr bwMode="auto">
          <a:xfrm flipV="1">
            <a:off x="6272214" y="1281114"/>
            <a:ext cx="1266825" cy="14287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4" name="Straight Connector 188"/>
          <p:cNvCxnSpPr>
            <a:cxnSpLocks noChangeShapeType="1"/>
            <a:stCxn id="184" idx="5"/>
            <a:endCxn id="185" idx="1"/>
          </p:cNvCxnSpPr>
          <p:nvPr/>
        </p:nvCxnSpPr>
        <p:spPr bwMode="auto">
          <a:xfrm rot="16200000" flipH="1">
            <a:off x="8074026" y="1320801"/>
            <a:ext cx="569913" cy="8048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5" name="Straight Connector 189"/>
          <p:cNvCxnSpPr>
            <a:cxnSpLocks noChangeShapeType="1"/>
            <a:stCxn id="184" idx="4"/>
            <a:endCxn id="183" idx="0"/>
          </p:cNvCxnSpPr>
          <p:nvPr/>
        </p:nvCxnSpPr>
        <p:spPr bwMode="auto">
          <a:xfrm rot="16200000" flipH="1">
            <a:off x="7218364" y="2070101"/>
            <a:ext cx="1146175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6" name="Straight Connector 190"/>
          <p:cNvCxnSpPr>
            <a:cxnSpLocks noChangeShapeType="1"/>
            <a:stCxn id="183" idx="7"/>
            <a:endCxn id="185" idx="3"/>
          </p:cNvCxnSpPr>
          <p:nvPr/>
        </p:nvCxnSpPr>
        <p:spPr bwMode="auto">
          <a:xfrm rot="5400000" flipH="1" flipV="1">
            <a:off x="8170070" y="2124870"/>
            <a:ext cx="392113" cy="790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7" name="Straight Connector 191"/>
          <p:cNvCxnSpPr>
            <a:cxnSpLocks noChangeShapeType="1"/>
            <a:stCxn id="180" idx="5"/>
            <a:endCxn id="183" idx="1"/>
          </p:cNvCxnSpPr>
          <p:nvPr/>
        </p:nvCxnSpPr>
        <p:spPr bwMode="auto">
          <a:xfrm rot="16200000" flipH="1">
            <a:off x="6282532" y="1372395"/>
            <a:ext cx="1262063" cy="1425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8" name="Straight Connector 192"/>
          <p:cNvCxnSpPr>
            <a:cxnSpLocks noChangeShapeType="1"/>
            <a:stCxn id="182" idx="6"/>
            <a:endCxn id="183" idx="2"/>
          </p:cNvCxnSpPr>
          <p:nvPr/>
        </p:nvCxnSpPr>
        <p:spPr bwMode="auto">
          <a:xfrm flipV="1">
            <a:off x="6361113" y="2873376"/>
            <a:ext cx="1193800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9" name="Straight Connector 193"/>
          <p:cNvCxnSpPr>
            <a:cxnSpLocks noChangeShapeType="1"/>
            <a:stCxn id="181" idx="7"/>
            <a:endCxn id="180" idx="3"/>
          </p:cNvCxnSpPr>
          <p:nvPr/>
        </p:nvCxnSpPr>
        <p:spPr bwMode="auto">
          <a:xfrm rot="5400000" flipH="1" flipV="1">
            <a:off x="5382420" y="1402557"/>
            <a:ext cx="422275" cy="5254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0" name="Straight Connector 194"/>
          <p:cNvCxnSpPr>
            <a:cxnSpLocks noChangeShapeType="1"/>
            <a:stCxn id="178" idx="4"/>
            <a:endCxn id="179" idx="0"/>
          </p:cNvCxnSpPr>
          <p:nvPr/>
        </p:nvCxnSpPr>
        <p:spPr bwMode="auto">
          <a:xfrm rot="5400000">
            <a:off x="3656807" y="2077245"/>
            <a:ext cx="1146175" cy="301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1" name="Straight Connector 195"/>
          <p:cNvCxnSpPr>
            <a:cxnSpLocks noChangeShapeType="1"/>
            <a:stCxn id="163" idx="5"/>
            <a:endCxn id="179" idx="1"/>
          </p:cNvCxnSpPr>
          <p:nvPr/>
        </p:nvCxnSpPr>
        <p:spPr bwMode="auto">
          <a:xfrm rot="16200000" flipH="1">
            <a:off x="3429001" y="2117726"/>
            <a:ext cx="509587" cy="7159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2" name="Straight Connector 196"/>
          <p:cNvCxnSpPr>
            <a:cxnSpLocks noChangeShapeType="1"/>
            <a:stCxn id="179" idx="6"/>
            <a:endCxn id="182" idx="2"/>
          </p:cNvCxnSpPr>
          <p:nvPr/>
        </p:nvCxnSpPr>
        <p:spPr bwMode="auto">
          <a:xfrm flipV="1">
            <a:off x="4459288" y="2889250"/>
            <a:ext cx="1414462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3" name="Straight Connector 197"/>
          <p:cNvCxnSpPr>
            <a:cxnSpLocks noChangeShapeType="1"/>
            <a:stCxn id="179" idx="7"/>
            <a:endCxn id="181" idx="3"/>
          </p:cNvCxnSpPr>
          <p:nvPr/>
        </p:nvCxnSpPr>
        <p:spPr bwMode="auto">
          <a:xfrm rot="5400000" flipH="1" flipV="1">
            <a:off x="4417219" y="2161381"/>
            <a:ext cx="539750" cy="5984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4" name="Straight Connector 198"/>
          <p:cNvCxnSpPr>
            <a:cxnSpLocks noChangeShapeType="1"/>
            <a:stCxn id="181" idx="5"/>
            <a:endCxn id="182" idx="1"/>
          </p:cNvCxnSpPr>
          <p:nvPr/>
        </p:nvCxnSpPr>
        <p:spPr bwMode="auto">
          <a:xfrm rot="16200000" flipH="1">
            <a:off x="5368132" y="2153444"/>
            <a:ext cx="539750" cy="6143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Oval 11"/>
          <p:cNvSpPr>
            <a:spLocks noChangeArrowheads="1"/>
          </p:cNvSpPr>
          <p:nvPr/>
        </p:nvSpPr>
        <p:spPr bwMode="auto">
          <a:xfrm>
            <a:off x="5778500" y="1057275"/>
            <a:ext cx="488950" cy="4460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8</a:t>
            </a:r>
          </a:p>
        </p:txBody>
      </p:sp>
      <p:cxnSp>
        <p:nvCxnSpPr>
          <p:cNvPr id="42026" name="Straight Arrow Connector 201"/>
          <p:cNvCxnSpPr>
            <a:cxnSpLocks noChangeShapeType="1"/>
          </p:cNvCxnSpPr>
          <p:nvPr/>
        </p:nvCxnSpPr>
        <p:spPr bwMode="auto">
          <a:xfrm rot="5400000">
            <a:off x="3446463" y="1357313"/>
            <a:ext cx="547688" cy="84296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" name="Oval 11"/>
          <p:cNvSpPr>
            <a:spLocks noChangeArrowheads="1"/>
          </p:cNvSpPr>
          <p:nvPr/>
        </p:nvSpPr>
        <p:spPr bwMode="auto">
          <a:xfrm>
            <a:off x="7527925" y="1063625"/>
            <a:ext cx="488950" cy="446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7</a:t>
            </a:r>
          </a:p>
        </p:txBody>
      </p:sp>
      <p:cxnSp>
        <p:nvCxnSpPr>
          <p:cNvPr id="42028" name="Straight Arrow Connector 206"/>
          <p:cNvCxnSpPr>
            <a:cxnSpLocks noChangeShapeType="1"/>
          </p:cNvCxnSpPr>
          <p:nvPr/>
        </p:nvCxnSpPr>
        <p:spPr bwMode="auto">
          <a:xfrm rot="16200000" flipV="1">
            <a:off x="3436144" y="1975644"/>
            <a:ext cx="603250" cy="8175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9" name="Straight Arrow Connector 88"/>
          <p:cNvCxnSpPr>
            <a:cxnSpLocks noChangeShapeType="1"/>
          </p:cNvCxnSpPr>
          <p:nvPr/>
        </p:nvCxnSpPr>
        <p:spPr bwMode="auto">
          <a:xfrm rot="5400000" flipH="1">
            <a:off x="5133976" y="657226"/>
            <a:ext cx="14287" cy="14398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7554913" y="2644775"/>
            <a:ext cx="487362" cy="446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rot="5400000">
            <a:off x="6901657" y="675482"/>
            <a:ext cx="14287" cy="140335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Straight Arrow Connector 105"/>
          <p:cNvCxnSpPr>
            <a:cxnSpLocks noChangeShapeType="1"/>
          </p:cNvCxnSpPr>
          <p:nvPr/>
        </p:nvCxnSpPr>
        <p:spPr bwMode="auto">
          <a:xfrm rot="10800000">
            <a:off x="6092826" y="1493839"/>
            <a:ext cx="1520825" cy="1355725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Oval 11"/>
          <p:cNvSpPr>
            <a:spLocks noChangeArrowheads="1"/>
          </p:cNvSpPr>
          <p:nvPr/>
        </p:nvSpPr>
        <p:spPr bwMode="auto">
          <a:xfrm>
            <a:off x="4905376" y="1803400"/>
            <a:ext cx="487363" cy="446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cxnSp>
        <p:nvCxnSpPr>
          <p:cNvPr id="99" name="Straight Arrow Connector 98"/>
          <p:cNvCxnSpPr>
            <a:cxnSpLocks noChangeShapeType="1"/>
          </p:cNvCxnSpPr>
          <p:nvPr/>
        </p:nvCxnSpPr>
        <p:spPr bwMode="auto">
          <a:xfrm flipV="1">
            <a:off x="5351463" y="1506538"/>
            <a:ext cx="641350" cy="5000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2628900" y="4273551"/>
            <a:ext cx="6269038" cy="2239963"/>
            <a:chOff x="1104900" y="4273550"/>
            <a:chExt cx="6269038" cy="2239963"/>
          </a:xfrm>
        </p:grpSpPr>
        <p:sp>
          <p:nvSpPr>
            <p:cNvPr id="33796" name="Oval 11"/>
            <p:cNvSpPr>
              <a:spLocks noChangeArrowheads="1"/>
            </p:cNvSpPr>
            <p:nvPr/>
          </p:nvSpPr>
          <p:spPr bwMode="auto">
            <a:xfrm>
              <a:off x="1104900" y="5159375"/>
              <a:ext cx="488950" cy="4460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/>
                <a:t>0</a:t>
              </a:r>
            </a:p>
          </p:txBody>
        </p:sp>
        <p:sp>
          <p:nvSpPr>
            <p:cNvPr id="33819" name="Text Box 34"/>
            <p:cNvSpPr txBox="1">
              <a:spLocks noChangeArrowheads="1"/>
            </p:cNvSpPr>
            <p:nvPr/>
          </p:nvSpPr>
          <p:spPr bwMode="auto">
            <a:xfrm>
              <a:off x="1630363" y="470535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33820" name="Text Box 35"/>
            <p:cNvSpPr txBox="1">
              <a:spLocks noChangeArrowheads="1"/>
            </p:cNvSpPr>
            <p:nvPr/>
          </p:nvSpPr>
          <p:spPr bwMode="auto">
            <a:xfrm>
              <a:off x="3154363" y="4306888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33821" name="Text Box 36"/>
            <p:cNvSpPr txBox="1">
              <a:spLocks noChangeArrowheads="1"/>
            </p:cNvSpPr>
            <p:nvPr/>
          </p:nvSpPr>
          <p:spPr bwMode="auto">
            <a:xfrm>
              <a:off x="6489700" y="4767263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9</a:t>
              </a:r>
            </a:p>
          </p:txBody>
        </p:sp>
        <p:sp>
          <p:nvSpPr>
            <p:cNvPr id="33822" name="Text Box 37"/>
            <p:cNvSpPr txBox="1">
              <a:spLocks noChangeArrowheads="1"/>
            </p:cNvSpPr>
            <p:nvPr/>
          </p:nvSpPr>
          <p:spPr bwMode="auto">
            <a:xfrm>
              <a:off x="5951538" y="5167313"/>
              <a:ext cx="427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14</a:t>
              </a:r>
            </a:p>
          </p:txBody>
        </p:sp>
        <p:sp>
          <p:nvSpPr>
            <p:cNvPr id="33823" name="Text Box 38"/>
            <p:cNvSpPr txBox="1">
              <a:spLocks noChangeArrowheads="1"/>
            </p:cNvSpPr>
            <p:nvPr/>
          </p:nvSpPr>
          <p:spPr bwMode="auto">
            <a:xfrm>
              <a:off x="6488113" y="5778500"/>
              <a:ext cx="4270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33824" name="Text Box 39"/>
            <p:cNvSpPr txBox="1">
              <a:spLocks noChangeArrowheads="1"/>
            </p:cNvSpPr>
            <p:nvPr/>
          </p:nvSpPr>
          <p:spPr bwMode="auto">
            <a:xfrm>
              <a:off x="5027613" y="512445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33825" name="Text Box 40"/>
            <p:cNvSpPr txBox="1">
              <a:spLocks noChangeArrowheads="1"/>
            </p:cNvSpPr>
            <p:nvPr/>
          </p:nvSpPr>
          <p:spPr bwMode="auto">
            <a:xfrm>
              <a:off x="3478213" y="4729163"/>
              <a:ext cx="3238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3826" name="Text Box 41"/>
            <p:cNvSpPr txBox="1">
              <a:spLocks noChangeArrowheads="1"/>
            </p:cNvSpPr>
            <p:nvPr/>
          </p:nvSpPr>
          <p:spPr bwMode="auto">
            <a:xfrm>
              <a:off x="2706688" y="5443538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33827" name="Text Box 42"/>
            <p:cNvSpPr txBox="1">
              <a:spLocks noChangeArrowheads="1"/>
            </p:cNvSpPr>
            <p:nvPr/>
          </p:nvSpPr>
          <p:spPr bwMode="auto">
            <a:xfrm>
              <a:off x="2065338" y="5167313"/>
              <a:ext cx="3905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11</a:t>
              </a:r>
            </a:p>
          </p:txBody>
        </p:sp>
        <p:sp>
          <p:nvSpPr>
            <p:cNvPr id="33828" name="Text Box 43"/>
            <p:cNvSpPr txBox="1">
              <a:spLocks noChangeArrowheads="1"/>
            </p:cNvSpPr>
            <p:nvPr/>
          </p:nvSpPr>
          <p:spPr bwMode="auto">
            <a:xfrm>
              <a:off x="1682750" y="5741988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33829" name="Text Box 44"/>
            <p:cNvSpPr txBox="1">
              <a:spLocks noChangeArrowheads="1"/>
            </p:cNvSpPr>
            <p:nvPr/>
          </p:nvSpPr>
          <p:spPr bwMode="auto">
            <a:xfrm>
              <a:off x="3249613" y="61468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3830" name="Text Box 45"/>
            <p:cNvSpPr txBox="1">
              <a:spLocks noChangeArrowheads="1"/>
            </p:cNvSpPr>
            <p:nvPr/>
          </p:nvSpPr>
          <p:spPr bwMode="auto">
            <a:xfrm>
              <a:off x="3730625" y="5445125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33831" name="Text Box 46"/>
            <p:cNvSpPr txBox="1">
              <a:spLocks noChangeArrowheads="1"/>
            </p:cNvSpPr>
            <p:nvPr/>
          </p:nvSpPr>
          <p:spPr bwMode="auto">
            <a:xfrm>
              <a:off x="4938713" y="6145213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3832" name="Text Box 47"/>
            <p:cNvSpPr txBox="1">
              <a:spLocks noChangeArrowheads="1"/>
            </p:cNvSpPr>
            <p:nvPr/>
          </p:nvSpPr>
          <p:spPr bwMode="auto">
            <a:xfrm>
              <a:off x="4948238" y="427355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87" name="Oval 11"/>
            <p:cNvSpPr>
              <a:spLocks noChangeArrowheads="1"/>
            </p:cNvSpPr>
            <p:nvPr/>
          </p:nvSpPr>
          <p:spPr bwMode="auto">
            <a:xfrm>
              <a:off x="2195513" y="4391025"/>
              <a:ext cx="488950" cy="4460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4</a:t>
              </a:r>
            </a:p>
          </p:txBody>
        </p:sp>
        <p:sp>
          <p:nvSpPr>
            <p:cNvPr id="88" name="Oval 11"/>
            <p:cNvSpPr>
              <a:spLocks noChangeArrowheads="1"/>
            </p:cNvSpPr>
            <p:nvPr/>
          </p:nvSpPr>
          <p:spPr bwMode="auto">
            <a:xfrm>
              <a:off x="2166938" y="5984875"/>
              <a:ext cx="487362" cy="44608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8</a:t>
              </a:r>
            </a:p>
          </p:txBody>
        </p:sp>
        <p:sp>
          <p:nvSpPr>
            <p:cNvPr id="90" name="Oval 11"/>
            <p:cNvSpPr>
              <a:spLocks noChangeArrowheads="1"/>
            </p:cNvSpPr>
            <p:nvPr/>
          </p:nvSpPr>
          <p:spPr bwMode="auto">
            <a:xfrm>
              <a:off x="3979863" y="4391025"/>
              <a:ext cx="488950" cy="4460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8</a:t>
              </a:r>
            </a:p>
          </p:txBody>
        </p:sp>
        <p:sp>
          <p:nvSpPr>
            <p:cNvPr id="91" name="Oval 11"/>
            <p:cNvSpPr>
              <a:spLocks noChangeArrowheads="1"/>
            </p:cNvSpPr>
            <p:nvPr/>
          </p:nvSpPr>
          <p:spPr bwMode="auto">
            <a:xfrm>
              <a:off x="3109913" y="5129213"/>
              <a:ext cx="488950" cy="44608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2</a:t>
              </a:r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4068763" y="5984875"/>
              <a:ext cx="488950" cy="44608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∞</a:t>
              </a:r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auto">
            <a:xfrm>
              <a:off x="5749925" y="5970588"/>
              <a:ext cx="488950" cy="44608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4</a:t>
              </a:r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5735638" y="4376738"/>
              <a:ext cx="487362" cy="44608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7</a:t>
              </a:r>
            </a:p>
          </p:txBody>
        </p:sp>
        <p:sp>
          <p:nvSpPr>
            <p:cNvPr id="95" name="Oval 11"/>
            <p:cNvSpPr>
              <a:spLocks noChangeArrowheads="1"/>
            </p:cNvSpPr>
            <p:nvPr/>
          </p:nvSpPr>
          <p:spPr bwMode="auto">
            <a:xfrm>
              <a:off x="6884988" y="5262563"/>
              <a:ext cx="488950" cy="44608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∞</a:t>
              </a:r>
            </a:p>
          </p:txBody>
        </p:sp>
        <p:cxnSp>
          <p:nvCxnSpPr>
            <p:cNvPr id="42059" name="Straight Connector 96"/>
            <p:cNvCxnSpPr>
              <a:cxnSpLocks noChangeShapeType="1"/>
              <a:stCxn id="33796" idx="7"/>
              <a:endCxn id="87" idx="3"/>
            </p:cNvCxnSpPr>
            <p:nvPr/>
          </p:nvCxnSpPr>
          <p:spPr bwMode="auto">
            <a:xfrm rot="5400000" flipH="1" flipV="1">
              <a:off x="1668915" y="4625184"/>
              <a:ext cx="451519" cy="74599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0" name="Straight Connector 98"/>
            <p:cNvCxnSpPr>
              <a:cxnSpLocks noChangeShapeType="1"/>
              <a:stCxn id="87" idx="6"/>
              <a:endCxn id="90" idx="2"/>
            </p:cNvCxnSpPr>
            <p:nvPr/>
          </p:nvCxnSpPr>
          <p:spPr bwMode="auto">
            <a:xfrm>
              <a:off x="2684448" y="4614662"/>
              <a:ext cx="1296082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1" name="Straight Connector 100"/>
            <p:cNvCxnSpPr>
              <a:cxnSpLocks noChangeShapeType="1"/>
              <a:stCxn id="90" idx="6"/>
              <a:endCxn id="94" idx="2"/>
            </p:cNvCxnSpPr>
            <p:nvPr/>
          </p:nvCxnSpPr>
          <p:spPr bwMode="auto">
            <a:xfrm flipV="1">
              <a:off x="4468814" y="4599910"/>
              <a:ext cx="1266588" cy="1475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2" name="Straight Connector 102"/>
            <p:cNvCxnSpPr>
              <a:cxnSpLocks noChangeShapeType="1"/>
              <a:stCxn id="94" idx="5"/>
              <a:endCxn id="95" idx="1"/>
            </p:cNvCxnSpPr>
            <p:nvPr/>
          </p:nvCxnSpPr>
          <p:spPr bwMode="auto">
            <a:xfrm rot="16200000" flipH="1">
              <a:off x="6269908" y="4639941"/>
              <a:ext cx="569525" cy="804982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3" name="Straight Connector 104"/>
            <p:cNvCxnSpPr>
              <a:cxnSpLocks noChangeShapeType="1"/>
              <a:stCxn id="94" idx="4"/>
              <a:endCxn id="93" idx="0"/>
            </p:cNvCxnSpPr>
            <p:nvPr/>
          </p:nvCxnSpPr>
          <p:spPr bwMode="auto">
            <a:xfrm rot="16200000" flipH="1">
              <a:off x="5413482" y="5389077"/>
              <a:ext cx="1146871" cy="1474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4" name="Straight Connector 106"/>
            <p:cNvCxnSpPr>
              <a:cxnSpLocks noChangeShapeType="1"/>
              <a:stCxn id="93" idx="7"/>
              <a:endCxn id="95" idx="3"/>
            </p:cNvCxnSpPr>
            <p:nvPr/>
          </p:nvCxnSpPr>
          <p:spPr bwMode="auto">
            <a:xfrm rot="5400000" flipH="1" flipV="1">
              <a:off x="6365784" y="5443855"/>
              <a:ext cx="392517" cy="790237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5" name="Straight Connector 141"/>
            <p:cNvCxnSpPr>
              <a:cxnSpLocks noChangeShapeType="1"/>
              <a:stCxn id="90" idx="5"/>
              <a:endCxn id="93" idx="1"/>
            </p:cNvCxnSpPr>
            <p:nvPr/>
          </p:nvCxnSpPr>
          <p:spPr bwMode="auto">
            <a:xfrm rot="16200000" flipH="1">
              <a:off x="4478076" y="4691652"/>
              <a:ext cx="1262810" cy="142434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6" name="Straight Connector 143"/>
            <p:cNvCxnSpPr>
              <a:cxnSpLocks noChangeShapeType="1"/>
              <a:stCxn id="92" idx="6"/>
              <a:endCxn id="93" idx="2"/>
            </p:cNvCxnSpPr>
            <p:nvPr/>
          </p:nvCxnSpPr>
          <p:spPr bwMode="auto">
            <a:xfrm flipV="1">
              <a:off x="4557295" y="6192992"/>
              <a:ext cx="1192853" cy="1475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7" name="Straight Connector 145"/>
            <p:cNvCxnSpPr>
              <a:cxnSpLocks noChangeShapeType="1"/>
              <a:stCxn id="91" idx="7"/>
              <a:endCxn id="90" idx="3"/>
            </p:cNvCxnSpPr>
            <p:nvPr/>
          </p:nvCxnSpPr>
          <p:spPr bwMode="auto">
            <a:xfrm rot="5400000" flipH="1" flipV="1">
              <a:off x="3578632" y="4721034"/>
              <a:ext cx="422018" cy="524793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8" name="Straight Connector 147"/>
            <p:cNvCxnSpPr>
              <a:cxnSpLocks noChangeShapeType="1"/>
              <a:stCxn id="87" idx="4"/>
              <a:endCxn id="88" idx="0"/>
            </p:cNvCxnSpPr>
            <p:nvPr/>
          </p:nvCxnSpPr>
          <p:spPr bwMode="auto">
            <a:xfrm rot="5400000">
              <a:off x="1852125" y="5396455"/>
              <a:ext cx="1146871" cy="29493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69" name="Straight Connector 151"/>
            <p:cNvCxnSpPr>
              <a:cxnSpLocks noChangeShapeType="1"/>
              <a:stCxn id="33796" idx="5"/>
              <a:endCxn id="88" idx="1"/>
            </p:cNvCxnSpPr>
            <p:nvPr/>
          </p:nvCxnSpPr>
          <p:spPr bwMode="auto">
            <a:xfrm rot="16200000" flipH="1">
              <a:off x="1624667" y="5436470"/>
              <a:ext cx="510523" cy="716502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0" name="Straight Connector 155"/>
            <p:cNvCxnSpPr>
              <a:cxnSpLocks noChangeShapeType="1"/>
              <a:stCxn id="88" idx="6"/>
              <a:endCxn id="92" idx="2"/>
            </p:cNvCxnSpPr>
            <p:nvPr/>
          </p:nvCxnSpPr>
          <p:spPr bwMode="auto">
            <a:xfrm flipV="1">
              <a:off x="2654955" y="6207742"/>
              <a:ext cx="1414056" cy="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1" name="Straight Connector 157"/>
            <p:cNvCxnSpPr>
              <a:cxnSpLocks noChangeShapeType="1"/>
              <a:stCxn id="88" idx="7"/>
              <a:endCxn id="91" idx="3"/>
            </p:cNvCxnSpPr>
            <p:nvPr/>
          </p:nvCxnSpPr>
          <p:spPr bwMode="auto">
            <a:xfrm rot="5400000" flipH="1" flipV="1">
              <a:off x="2612699" y="5480707"/>
              <a:ext cx="540025" cy="598527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2" name="Straight Connector 161"/>
            <p:cNvCxnSpPr>
              <a:cxnSpLocks noChangeShapeType="1"/>
              <a:stCxn id="91" idx="5"/>
              <a:endCxn id="92" idx="1"/>
            </p:cNvCxnSpPr>
            <p:nvPr/>
          </p:nvCxnSpPr>
          <p:spPr bwMode="auto">
            <a:xfrm rot="16200000" flipH="1">
              <a:off x="3563869" y="5473332"/>
              <a:ext cx="540024" cy="613274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3" name="Straight Arrow Connector 211"/>
            <p:cNvCxnSpPr>
              <a:cxnSpLocks noChangeShapeType="1"/>
            </p:cNvCxnSpPr>
            <p:nvPr/>
          </p:nvCxnSpPr>
          <p:spPr bwMode="auto">
            <a:xfrm rot="5400000">
              <a:off x="1671046" y="4676345"/>
              <a:ext cx="548855" cy="84220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4" name="Straight Arrow Connector 212"/>
            <p:cNvCxnSpPr>
              <a:cxnSpLocks noChangeShapeType="1"/>
            </p:cNvCxnSpPr>
            <p:nvPr/>
          </p:nvCxnSpPr>
          <p:spPr bwMode="auto">
            <a:xfrm rot="16200000" flipV="1">
              <a:off x="1675958" y="5353029"/>
              <a:ext cx="602933" cy="817624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5" name="Straight Arrow Connector 110"/>
            <p:cNvCxnSpPr>
              <a:cxnSpLocks noChangeShapeType="1"/>
            </p:cNvCxnSpPr>
            <p:nvPr/>
          </p:nvCxnSpPr>
          <p:spPr bwMode="auto">
            <a:xfrm rot="5400000" flipH="1">
              <a:off x="3344780" y="3976667"/>
              <a:ext cx="14748" cy="1439091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6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5141431" y="4038126"/>
              <a:ext cx="14754" cy="140468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7" name="Straight Arrow Connector 112"/>
            <p:cNvCxnSpPr>
              <a:cxnSpLocks noChangeShapeType="1"/>
            </p:cNvCxnSpPr>
            <p:nvPr/>
          </p:nvCxnSpPr>
          <p:spPr bwMode="auto">
            <a:xfrm rot="10800000">
              <a:off x="4259083" y="4813186"/>
              <a:ext cx="1520556" cy="1355221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78" name="Straight Arrow Connector 106"/>
            <p:cNvCxnSpPr>
              <a:cxnSpLocks noChangeShapeType="1"/>
            </p:cNvCxnSpPr>
            <p:nvPr/>
          </p:nvCxnSpPr>
          <p:spPr bwMode="auto">
            <a:xfrm flipV="1">
              <a:off x="3588038" y="4821382"/>
              <a:ext cx="641061" cy="499416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74734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200" grpId="0" animBg="1"/>
      <p:bldP spid="206" grpId="0" animBg="1"/>
      <p:bldP spid="96" grpId="0" animBg="1"/>
      <p:bldP spid="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Algorithm: Example</a:t>
            </a:r>
          </a:p>
        </p:txBody>
      </p:sp>
      <p:sp>
        <p:nvSpPr>
          <p:cNvPr id="139" name="Down Arrow 138"/>
          <p:cNvSpPr>
            <a:spLocks noChangeArrowheads="1"/>
          </p:cNvSpPr>
          <p:nvPr/>
        </p:nvSpPr>
        <p:spPr bwMode="auto">
          <a:xfrm>
            <a:off x="5800725" y="3392488"/>
            <a:ext cx="368300" cy="781050"/>
          </a:xfrm>
          <a:prstGeom prst="downArrow">
            <a:avLst>
              <a:gd name="adj1" fmla="val 50000"/>
              <a:gd name="adj2" fmla="val 500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" name="Oval 11"/>
          <p:cNvSpPr>
            <a:spLocks noChangeArrowheads="1"/>
          </p:cNvSpPr>
          <p:nvPr/>
        </p:nvSpPr>
        <p:spPr bwMode="auto">
          <a:xfrm>
            <a:off x="2908300" y="183991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0</a:t>
            </a:r>
          </a:p>
        </p:txBody>
      </p:sp>
      <p:sp>
        <p:nvSpPr>
          <p:cNvPr id="164" name="Text Box 34"/>
          <p:cNvSpPr txBox="1">
            <a:spLocks noChangeArrowheads="1"/>
          </p:cNvSpPr>
          <p:nvPr/>
        </p:nvSpPr>
        <p:spPr bwMode="auto">
          <a:xfrm>
            <a:off x="3433763" y="13874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65" name="Text Box 35"/>
          <p:cNvSpPr txBox="1">
            <a:spLocks noChangeArrowheads="1"/>
          </p:cNvSpPr>
          <p:nvPr/>
        </p:nvSpPr>
        <p:spPr bwMode="auto">
          <a:xfrm>
            <a:off x="4957763" y="9890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66" name="Text Box 36"/>
          <p:cNvSpPr txBox="1">
            <a:spLocks noChangeArrowheads="1"/>
          </p:cNvSpPr>
          <p:nvPr/>
        </p:nvSpPr>
        <p:spPr bwMode="auto">
          <a:xfrm>
            <a:off x="8294688" y="144780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7756525" y="18494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14</a:t>
            </a:r>
          </a:p>
        </p:txBody>
      </p:sp>
      <p:sp>
        <p:nvSpPr>
          <p:cNvPr id="168" name="Text Box 38"/>
          <p:cNvSpPr txBox="1">
            <a:spLocks noChangeArrowheads="1"/>
          </p:cNvSpPr>
          <p:nvPr/>
        </p:nvSpPr>
        <p:spPr bwMode="auto">
          <a:xfrm>
            <a:off x="8293100" y="24590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6832600" y="1804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70" name="Text Box 40"/>
          <p:cNvSpPr txBox="1">
            <a:spLocks noChangeArrowheads="1"/>
          </p:cNvSpPr>
          <p:nvPr/>
        </p:nvSpPr>
        <p:spPr bwMode="auto">
          <a:xfrm>
            <a:off x="5283200" y="1411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1" name="Text Box 41"/>
          <p:cNvSpPr txBox="1">
            <a:spLocks noChangeArrowheads="1"/>
          </p:cNvSpPr>
          <p:nvPr/>
        </p:nvSpPr>
        <p:spPr bwMode="auto">
          <a:xfrm>
            <a:off x="4511675" y="21240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2" name="Text Box 42"/>
          <p:cNvSpPr txBox="1">
            <a:spLocks noChangeArrowheads="1"/>
          </p:cNvSpPr>
          <p:nvPr/>
        </p:nvSpPr>
        <p:spPr bwMode="auto">
          <a:xfrm>
            <a:off x="3870326" y="1847851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173" name="Text Box 43"/>
          <p:cNvSpPr txBox="1">
            <a:spLocks noChangeArrowheads="1"/>
          </p:cNvSpPr>
          <p:nvPr/>
        </p:nvSpPr>
        <p:spPr bwMode="auto">
          <a:xfrm>
            <a:off x="3486150" y="2424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74" name="Text Box 44"/>
          <p:cNvSpPr txBox="1">
            <a:spLocks noChangeArrowheads="1"/>
          </p:cNvSpPr>
          <p:nvPr/>
        </p:nvSpPr>
        <p:spPr bwMode="auto">
          <a:xfrm>
            <a:off x="5053013" y="2827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75" name="Text Box 45"/>
          <p:cNvSpPr txBox="1">
            <a:spLocks noChangeArrowheads="1"/>
          </p:cNvSpPr>
          <p:nvPr/>
        </p:nvSpPr>
        <p:spPr bwMode="auto">
          <a:xfrm>
            <a:off x="5534025" y="2125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176" name="Text Box 46"/>
          <p:cNvSpPr txBox="1">
            <a:spLocks noChangeArrowheads="1"/>
          </p:cNvSpPr>
          <p:nvPr/>
        </p:nvSpPr>
        <p:spPr bwMode="auto">
          <a:xfrm>
            <a:off x="6743700" y="282575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7" name="Text Box 47"/>
          <p:cNvSpPr txBox="1">
            <a:spLocks noChangeArrowheads="1"/>
          </p:cNvSpPr>
          <p:nvPr/>
        </p:nvSpPr>
        <p:spPr bwMode="auto">
          <a:xfrm>
            <a:off x="6753225" y="9556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8" name="Oval 11"/>
          <p:cNvSpPr>
            <a:spLocks noChangeArrowheads="1"/>
          </p:cNvSpPr>
          <p:nvPr/>
        </p:nvSpPr>
        <p:spPr bwMode="auto">
          <a:xfrm>
            <a:off x="400050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79" name="Oval 11"/>
          <p:cNvSpPr>
            <a:spLocks noChangeArrowheads="1"/>
          </p:cNvSpPr>
          <p:nvPr/>
        </p:nvSpPr>
        <p:spPr bwMode="auto">
          <a:xfrm>
            <a:off x="3970338" y="266541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sp>
        <p:nvSpPr>
          <p:cNvPr id="180" name="Oval 11"/>
          <p:cNvSpPr>
            <a:spLocks noChangeArrowheads="1"/>
          </p:cNvSpPr>
          <p:nvPr/>
        </p:nvSpPr>
        <p:spPr bwMode="auto">
          <a:xfrm>
            <a:off x="578485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sp>
        <p:nvSpPr>
          <p:cNvPr id="181" name="Oval 11"/>
          <p:cNvSpPr>
            <a:spLocks noChangeArrowheads="1"/>
          </p:cNvSpPr>
          <p:nvPr/>
        </p:nvSpPr>
        <p:spPr bwMode="auto">
          <a:xfrm>
            <a:off x="4914901" y="1809750"/>
            <a:ext cx="487363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82" name="Oval 11"/>
          <p:cNvSpPr>
            <a:spLocks noChangeArrowheads="1"/>
          </p:cNvSpPr>
          <p:nvPr/>
        </p:nvSpPr>
        <p:spPr bwMode="auto">
          <a:xfrm>
            <a:off x="5873751" y="2665414"/>
            <a:ext cx="487363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sp>
        <p:nvSpPr>
          <p:cNvPr id="183" name="Oval 11"/>
          <p:cNvSpPr>
            <a:spLocks noChangeArrowheads="1"/>
          </p:cNvSpPr>
          <p:nvPr/>
        </p:nvSpPr>
        <p:spPr bwMode="auto">
          <a:xfrm>
            <a:off x="7554913" y="2651125"/>
            <a:ext cx="487362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84" name="Oval 11"/>
          <p:cNvSpPr>
            <a:spLocks noChangeArrowheads="1"/>
          </p:cNvSpPr>
          <p:nvPr/>
        </p:nvSpPr>
        <p:spPr bwMode="auto">
          <a:xfrm>
            <a:off x="7539038" y="105886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7</a:t>
            </a:r>
          </a:p>
        </p:txBody>
      </p:sp>
      <p:sp>
        <p:nvSpPr>
          <p:cNvPr id="185" name="Oval 11"/>
          <p:cNvSpPr>
            <a:spLocks noChangeArrowheads="1"/>
          </p:cNvSpPr>
          <p:nvPr/>
        </p:nvSpPr>
        <p:spPr bwMode="auto">
          <a:xfrm>
            <a:off x="8689975" y="1943100"/>
            <a:ext cx="488950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cxnSp>
        <p:nvCxnSpPr>
          <p:cNvPr id="43035" name="Straight Connector 185"/>
          <p:cNvCxnSpPr>
            <a:cxnSpLocks noChangeShapeType="1"/>
            <a:stCxn id="163" idx="7"/>
            <a:endCxn id="178" idx="3"/>
          </p:cNvCxnSpPr>
          <p:nvPr/>
        </p:nvCxnSpPr>
        <p:spPr bwMode="auto">
          <a:xfrm rot="5400000" flipH="1" flipV="1">
            <a:off x="3473451" y="1306513"/>
            <a:ext cx="450850" cy="7461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6" name="Straight Connector 186"/>
          <p:cNvCxnSpPr>
            <a:cxnSpLocks noChangeShapeType="1"/>
            <a:stCxn id="178" idx="6"/>
            <a:endCxn id="180" idx="2"/>
          </p:cNvCxnSpPr>
          <p:nvPr/>
        </p:nvCxnSpPr>
        <p:spPr bwMode="auto">
          <a:xfrm>
            <a:off x="4487864" y="1295400"/>
            <a:ext cx="1296987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7" name="Straight Connector 187"/>
          <p:cNvCxnSpPr>
            <a:cxnSpLocks noChangeShapeType="1"/>
            <a:stCxn id="180" idx="6"/>
            <a:endCxn id="184" idx="2"/>
          </p:cNvCxnSpPr>
          <p:nvPr/>
        </p:nvCxnSpPr>
        <p:spPr bwMode="auto">
          <a:xfrm flipV="1">
            <a:off x="6272214" y="1281114"/>
            <a:ext cx="1266825" cy="14287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8" name="Straight Connector 188"/>
          <p:cNvCxnSpPr>
            <a:cxnSpLocks noChangeShapeType="1"/>
            <a:stCxn id="184" idx="5"/>
            <a:endCxn id="185" idx="1"/>
          </p:cNvCxnSpPr>
          <p:nvPr/>
        </p:nvCxnSpPr>
        <p:spPr bwMode="auto">
          <a:xfrm rot="16200000" flipH="1">
            <a:off x="8074026" y="1320801"/>
            <a:ext cx="569913" cy="8048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9" name="Straight Connector 189"/>
          <p:cNvCxnSpPr>
            <a:cxnSpLocks noChangeShapeType="1"/>
            <a:stCxn id="184" idx="4"/>
            <a:endCxn id="183" idx="0"/>
          </p:cNvCxnSpPr>
          <p:nvPr/>
        </p:nvCxnSpPr>
        <p:spPr bwMode="auto">
          <a:xfrm rot="16200000" flipH="1">
            <a:off x="7218364" y="2070101"/>
            <a:ext cx="1146175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0" name="Straight Connector 190"/>
          <p:cNvCxnSpPr>
            <a:cxnSpLocks noChangeShapeType="1"/>
            <a:stCxn id="183" idx="7"/>
            <a:endCxn id="185" idx="3"/>
          </p:cNvCxnSpPr>
          <p:nvPr/>
        </p:nvCxnSpPr>
        <p:spPr bwMode="auto">
          <a:xfrm rot="5400000" flipH="1" flipV="1">
            <a:off x="8170070" y="2124870"/>
            <a:ext cx="392113" cy="790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1" name="Straight Connector 191"/>
          <p:cNvCxnSpPr>
            <a:cxnSpLocks noChangeShapeType="1"/>
            <a:stCxn id="180" idx="5"/>
            <a:endCxn id="183" idx="1"/>
          </p:cNvCxnSpPr>
          <p:nvPr/>
        </p:nvCxnSpPr>
        <p:spPr bwMode="auto">
          <a:xfrm rot="16200000" flipH="1">
            <a:off x="6282532" y="1372395"/>
            <a:ext cx="1262063" cy="1425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2" name="Straight Connector 192"/>
          <p:cNvCxnSpPr>
            <a:cxnSpLocks noChangeShapeType="1"/>
            <a:stCxn id="182" idx="6"/>
            <a:endCxn id="183" idx="2"/>
          </p:cNvCxnSpPr>
          <p:nvPr/>
        </p:nvCxnSpPr>
        <p:spPr bwMode="auto">
          <a:xfrm flipV="1">
            <a:off x="6361113" y="2873376"/>
            <a:ext cx="1193800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3" name="Straight Connector 193"/>
          <p:cNvCxnSpPr>
            <a:cxnSpLocks noChangeShapeType="1"/>
            <a:stCxn id="181" idx="7"/>
            <a:endCxn id="180" idx="3"/>
          </p:cNvCxnSpPr>
          <p:nvPr/>
        </p:nvCxnSpPr>
        <p:spPr bwMode="auto">
          <a:xfrm rot="5400000" flipH="1" flipV="1">
            <a:off x="5382420" y="1402557"/>
            <a:ext cx="422275" cy="5254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4" name="Straight Connector 194"/>
          <p:cNvCxnSpPr>
            <a:cxnSpLocks noChangeShapeType="1"/>
            <a:stCxn id="178" idx="4"/>
            <a:endCxn id="179" idx="0"/>
          </p:cNvCxnSpPr>
          <p:nvPr/>
        </p:nvCxnSpPr>
        <p:spPr bwMode="auto">
          <a:xfrm rot="5400000">
            <a:off x="3656807" y="2077245"/>
            <a:ext cx="1146175" cy="301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5" name="Straight Connector 195"/>
          <p:cNvCxnSpPr>
            <a:cxnSpLocks noChangeShapeType="1"/>
            <a:stCxn id="163" idx="5"/>
            <a:endCxn id="179" idx="1"/>
          </p:cNvCxnSpPr>
          <p:nvPr/>
        </p:nvCxnSpPr>
        <p:spPr bwMode="auto">
          <a:xfrm rot="16200000" flipH="1">
            <a:off x="3429001" y="2117726"/>
            <a:ext cx="509587" cy="7159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6" name="Straight Connector 196"/>
          <p:cNvCxnSpPr>
            <a:cxnSpLocks noChangeShapeType="1"/>
            <a:stCxn id="179" idx="6"/>
            <a:endCxn id="182" idx="2"/>
          </p:cNvCxnSpPr>
          <p:nvPr/>
        </p:nvCxnSpPr>
        <p:spPr bwMode="auto">
          <a:xfrm flipV="1">
            <a:off x="4459288" y="2889250"/>
            <a:ext cx="1414462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7" name="Straight Connector 197"/>
          <p:cNvCxnSpPr>
            <a:cxnSpLocks noChangeShapeType="1"/>
            <a:stCxn id="179" idx="7"/>
            <a:endCxn id="181" idx="3"/>
          </p:cNvCxnSpPr>
          <p:nvPr/>
        </p:nvCxnSpPr>
        <p:spPr bwMode="auto">
          <a:xfrm rot="5400000" flipH="1" flipV="1">
            <a:off x="4417219" y="2161381"/>
            <a:ext cx="539750" cy="5984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8" name="Straight Connector 198"/>
          <p:cNvCxnSpPr>
            <a:cxnSpLocks noChangeShapeType="1"/>
            <a:stCxn id="181" idx="5"/>
            <a:endCxn id="182" idx="1"/>
          </p:cNvCxnSpPr>
          <p:nvPr/>
        </p:nvCxnSpPr>
        <p:spPr bwMode="auto">
          <a:xfrm rot="16200000" flipH="1">
            <a:off x="5368132" y="2153444"/>
            <a:ext cx="539750" cy="6143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Oval 11"/>
          <p:cNvSpPr>
            <a:spLocks noChangeArrowheads="1"/>
          </p:cNvSpPr>
          <p:nvPr/>
        </p:nvSpPr>
        <p:spPr bwMode="auto">
          <a:xfrm>
            <a:off x="4910138" y="1793875"/>
            <a:ext cx="487362" cy="4460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2</a:t>
            </a:r>
          </a:p>
        </p:txBody>
      </p:sp>
      <p:cxnSp>
        <p:nvCxnSpPr>
          <p:cNvPr id="43050" name="Straight Arrow Connector 201"/>
          <p:cNvCxnSpPr>
            <a:cxnSpLocks noChangeShapeType="1"/>
          </p:cNvCxnSpPr>
          <p:nvPr/>
        </p:nvCxnSpPr>
        <p:spPr bwMode="auto">
          <a:xfrm rot="5400000">
            <a:off x="3446463" y="1357313"/>
            <a:ext cx="547688" cy="84296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" name="Oval 11"/>
          <p:cNvSpPr>
            <a:spLocks noChangeArrowheads="1"/>
          </p:cNvSpPr>
          <p:nvPr/>
        </p:nvSpPr>
        <p:spPr bwMode="auto">
          <a:xfrm>
            <a:off x="5878513" y="2654300"/>
            <a:ext cx="488950" cy="446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6</a:t>
            </a:r>
          </a:p>
        </p:txBody>
      </p:sp>
      <p:cxnSp>
        <p:nvCxnSpPr>
          <p:cNvPr id="38957" name="Straight Arrow Connector 206"/>
          <p:cNvCxnSpPr>
            <a:cxnSpLocks noChangeShapeType="1"/>
          </p:cNvCxnSpPr>
          <p:nvPr/>
        </p:nvCxnSpPr>
        <p:spPr bwMode="auto">
          <a:xfrm rot="16200000" flipV="1">
            <a:off x="3436144" y="1975644"/>
            <a:ext cx="603250" cy="8175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3" name="Straight Arrow Connector 88"/>
          <p:cNvCxnSpPr>
            <a:cxnSpLocks noChangeShapeType="1"/>
          </p:cNvCxnSpPr>
          <p:nvPr/>
        </p:nvCxnSpPr>
        <p:spPr bwMode="auto">
          <a:xfrm rot="5400000" flipH="1">
            <a:off x="5133976" y="657226"/>
            <a:ext cx="14287" cy="14398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3951288" y="2659064"/>
            <a:ext cx="487362" cy="446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7</a:t>
            </a:r>
          </a:p>
        </p:txBody>
      </p:sp>
      <p:cxnSp>
        <p:nvCxnSpPr>
          <p:cNvPr id="43055" name="Straight Arrow Connector 97"/>
          <p:cNvCxnSpPr>
            <a:cxnSpLocks noChangeShapeType="1"/>
          </p:cNvCxnSpPr>
          <p:nvPr/>
        </p:nvCxnSpPr>
        <p:spPr bwMode="auto">
          <a:xfrm rot="5400000">
            <a:off x="6901657" y="675482"/>
            <a:ext cx="14287" cy="140335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1" name="Straight Arrow Connector 105"/>
          <p:cNvCxnSpPr>
            <a:cxnSpLocks noChangeShapeType="1"/>
          </p:cNvCxnSpPr>
          <p:nvPr/>
        </p:nvCxnSpPr>
        <p:spPr bwMode="auto">
          <a:xfrm rot="10800000">
            <a:off x="5230814" y="2200276"/>
            <a:ext cx="642937" cy="64611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Arrow Connector 103"/>
          <p:cNvCxnSpPr>
            <a:cxnSpLocks noChangeShapeType="1"/>
          </p:cNvCxnSpPr>
          <p:nvPr/>
        </p:nvCxnSpPr>
        <p:spPr bwMode="auto">
          <a:xfrm flipV="1">
            <a:off x="4427539" y="2198688"/>
            <a:ext cx="695325" cy="6477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8" name="Straight Arrow Connector 96"/>
          <p:cNvCxnSpPr>
            <a:cxnSpLocks noChangeShapeType="1"/>
          </p:cNvCxnSpPr>
          <p:nvPr/>
        </p:nvCxnSpPr>
        <p:spPr bwMode="auto">
          <a:xfrm flipV="1">
            <a:off x="5351463" y="1506538"/>
            <a:ext cx="641350" cy="5000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59" name="Straight Arrow Connector 105"/>
          <p:cNvCxnSpPr>
            <a:cxnSpLocks noChangeShapeType="1"/>
          </p:cNvCxnSpPr>
          <p:nvPr/>
        </p:nvCxnSpPr>
        <p:spPr bwMode="auto">
          <a:xfrm rot="10800000">
            <a:off x="6113464" y="1493838"/>
            <a:ext cx="1457325" cy="13636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2628900" y="4273551"/>
            <a:ext cx="6269038" cy="2239963"/>
            <a:chOff x="1104900" y="4273550"/>
            <a:chExt cx="6269038" cy="2239963"/>
          </a:xfrm>
        </p:grpSpPr>
        <p:sp>
          <p:nvSpPr>
            <p:cNvPr id="33796" name="Oval 11"/>
            <p:cNvSpPr>
              <a:spLocks noChangeArrowheads="1"/>
            </p:cNvSpPr>
            <p:nvPr/>
          </p:nvSpPr>
          <p:spPr bwMode="auto">
            <a:xfrm>
              <a:off x="1104900" y="5159375"/>
              <a:ext cx="488950" cy="4460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/>
                <a:t>0</a:t>
              </a:r>
            </a:p>
          </p:txBody>
        </p:sp>
        <p:sp>
          <p:nvSpPr>
            <p:cNvPr id="33819" name="Text Box 34"/>
            <p:cNvSpPr txBox="1">
              <a:spLocks noChangeArrowheads="1"/>
            </p:cNvSpPr>
            <p:nvPr/>
          </p:nvSpPr>
          <p:spPr bwMode="auto">
            <a:xfrm>
              <a:off x="1630363" y="470535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33820" name="Text Box 35"/>
            <p:cNvSpPr txBox="1">
              <a:spLocks noChangeArrowheads="1"/>
            </p:cNvSpPr>
            <p:nvPr/>
          </p:nvSpPr>
          <p:spPr bwMode="auto">
            <a:xfrm>
              <a:off x="3154363" y="4306888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33821" name="Text Box 36"/>
            <p:cNvSpPr txBox="1">
              <a:spLocks noChangeArrowheads="1"/>
            </p:cNvSpPr>
            <p:nvPr/>
          </p:nvSpPr>
          <p:spPr bwMode="auto">
            <a:xfrm>
              <a:off x="6489700" y="4767263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9</a:t>
              </a:r>
            </a:p>
          </p:txBody>
        </p:sp>
        <p:sp>
          <p:nvSpPr>
            <p:cNvPr id="33822" name="Text Box 37"/>
            <p:cNvSpPr txBox="1">
              <a:spLocks noChangeArrowheads="1"/>
            </p:cNvSpPr>
            <p:nvPr/>
          </p:nvSpPr>
          <p:spPr bwMode="auto">
            <a:xfrm>
              <a:off x="5951538" y="5167313"/>
              <a:ext cx="4270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14</a:t>
              </a:r>
            </a:p>
          </p:txBody>
        </p:sp>
        <p:sp>
          <p:nvSpPr>
            <p:cNvPr id="33823" name="Text Box 38"/>
            <p:cNvSpPr txBox="1">
              <a:spLocks noChangeArrowheads="1"/>
            </p:cNvSpPr>
            <p:nvPr/>
          </p:nvSpPr>
          <p:spPr bwMode="auto">
            <a:xfrm>
              <a:off x="6488113" y="5778500"/>
              <a:ext cx="42703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10</a:t>
              </a:r>
            </a:p>
          </p:txBody>
        </p:sp>
        <p:sp>
          <p:nvSpPr>
            <p:cNvPr id="33824" name="Text Box 39"/>
            <p:cNvSpPr txBox="1">
              <a:spLocks noChangeArrowheads="1"/>
            </p:cNvSpPr>
            <p:nvPr/>
          </p:nvSpPr>
          <p:spPr bwMode="auto">
            <a:xfrm>
              <a:off x="5027613" y="512445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33825" name="Text Box 40"/>
            <p:cNvSpPr txBox="1">
              <a:spLocks noChangeArrowheads="1"/>
            </p:cNvSpPr>
            <p:nvPr/>
          </p:nvSpPr>
          <p:spPr bwMode="auto">
            <a:xfrm>
              <a:off x="3478213" y="4729163"/>
              <a:ext cx="3238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3826" name="Text Box 41"/>
            <p:cNvSpPr txBox="1">
              <a:spLocks noChangeArrowheads="1"/>
            </p:cNvSpPr>
            <p:nvPr/>
          </p:nvSpPr>
          <p:spPr bwMode="auto">
            <a:xfrm>
              <a:off x="2706688" y="5443538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33827" name="Text Box 42"/>
            <p:cNvSpPr txBox="1">
              <a:spLocks noChangeArrowheads="1"/>
            </p:cNvSpPr>
            <p:nvPr/>
          </p:nvSpPr>
          <p:spPr bwMode="auto">
            <a:xfrm>
              <a:off x="2065338" y="5167313"/>
              <a:ext cx="3905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11</a:t>
              </a:r>
            </a:p>
          </p:txBody>
        </p:sp>
        <p:sp>
          <p:nvSpPr>
            <p:cNvPr id="33828" name="Text Box 43"/>
            <p:cNvSpPr txBox="1">
              <a:spLocks noChangeArrowheads="1"/>
            </p:cNvSpPr>
            <p:nvPr/>
          </p:nvSpPr>
          <p:spPr bwMode="auto">
            <a:xfrm>
              <a:off x="1682750" y="5741988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33829" name="Text Box 44"/>
            <p:cNvSpPr txBox="1">
              <a:spLocks noChangeArrowheads="1"/>
            </p:cNvSpPr>
            <p:nvPr/>
          </p:nvSpPr>
          <p:spPr bwMode="auto">
            <a:xfrm>
              <a:off x="3249613" y="614680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3830" name="Text Box 45"/>
            <p:cNvSpPr txBox="1">
              <a:spLocks noChangeArrowheads="1"/>
            </p:cNvSpPr>
            <p:nvPr/>
          </p:nvSpPr>
          <p:spPr bwMode="auto">
            <a:xfrm>
              <a:off x="3730625" y="5445125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6</a:t>
              </a:r>
            </a:p>
          </p:txBody>
        </p:sp>
        <p:sp>
          <p:nvSpPr>
            <p:cNvPr id="33831" name="Text Box 46"/>
            <p:cNvSpPr txBox="1">
              <a:spLocks noChangeArrowheads="1"/>
            </p:cNvSpPr>
            <p:nvPr/>
          </p:nvSpPr>
          <p:spPr bwMode="auto">
            <a:xfrm>
              <a:off x="4938713" y="6145213"/>
              <a:ext cx="323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3832" name="Text Box 47"/>
            <p:cNvSpPr txBox="1">
              <a:spLocks noChangeArrowheads="1"/>
            </p:cNvSpPr>
            <p:nvPr/>
          </p:nvSpPr>
          <p:spPr bwMode="auto">
            <a:xfrm>
              <a:off x="4948238" y="4273550"/>
              <a:ext cx="3238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87" name="Oval 11"/>
            <p:cNvSpPr>
              <a:spLocks noChangeArrowheads="1"/>
            </p:cNvSpPr>
            <p:nvPr/>
          </p:nvSpPr>
          <p:spPr bwMode="auto">
            <a:xfrm>
              <a:off x="2195513" y="4391025"/>
              <a:ext cx="488950" cy="4460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4</a:t>
              </a:r>
            </a:p>
          </p:txBody>
        </p:sp>
        <p:sp>
          <p:nvSpPr>
            <p:cNvPr id="88" name="Oval 11"/>
            <p:cNvSpPr>
              <a:spLocks noChangeArrowheads="1"/>
            </p:cNvSpPr>
            <p:nvPr/>
          </p:nvSpPr>
          <p:spPr bwMode="auto">
            <a:xfrm>
              <a:off x="2166938" y="5984875"/>
              <a:ext cx="487362" cy="44608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7</a:t>
              </a:r>
            </a:p>
          </p:txBody>
        </p:sp>
        <p:sp>
          <p:nvSpPr>
            <p:cNvPr id="90" name="Oval 11"/>
            <p:cNvSpPr>
              <a:spLocks noChangeArrowheads="1"/>
            </p:cNvSpPr>
            <p:nvPr/>
          </p:nvSpPr>
          <p:spPr bwMode="auto">
            <a:xfrm>
              <a:off x="3979863" y="4391025"/>
              <a:ext cx="488950" cy="44608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8</a:t>
              </a:r>
            </a:p>
          </p:txBody>
        </p:sp>
        <p:sp>
          <p:nvSpPr>
            <p:cNvPr id="91" name="Oval 11"/>
            <p:cNvSpPr>
              <a:spLocks noChangeArrowheads="1"/>
            </p:cNvSpPr>
            <p:nvPr/>
          </p:nvSpPr>
          <p:spPr bwMode="auto">
            <a:xfrm>
              <a:off x="3109913" y="5129213"/>
              <a:ext cx="488950" cy="44608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2</a:t>
              </a:r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4068763" y="5984875"/>
              <a:ext cx="488950" cy="44608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6</a:t>
              </a:r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auto">
            <a:xfrm>
              <a:off x="5749925" y="5970588"/>
              <a:ext cx="488950" cy="44608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4</a:t>
              </a:r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5735638" y="4376738"/>
              <a:ext cx="487362" cy="44608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7</a:t>
              </a:r>
            </a:p>
          </p:txBody>
        </p:sp>
        <p:sp>
          <p:nvSpPr>
            <p:cNvPr id="95" name="Oval 11"/>
            <p:cNvSpPr>
              <a:spLocks noChangeArrowheads="1"/>
            </p:cNvSpPr>
            <p:nvPr/>
          </p:nvSpPr>
          <p:spPr bwMode="auto">
            <a:xfrm>
              <a:off x="6884988" y="5262563"/>
              <a:ext cx="488950" cy="44608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10</a:t>
              </a:r>
            </a:p>
          </p:txBody>
        </p:sp>
        <p:cxnSp>
          <p:nvCxnSpPr>
            <p:cNvPr id="43084" name="Straight Connector 96"/>
            <p:cNvCxnSpPr>
              <a:cxnSpLocks noChangeShapeType="1"/>
              <a:stCxn id="33796" idx="7"/>
              <a:endCxn id="87" idx="3"/>
            </p:cNvCxnSpPr>
            <p:nvPr/>
          </p:nvCxnSpPr>
          <p:spPr bwMode="auto">
            <a:xfrm rot="5400000" flipH="1" flipV="1">
              <a:off x="1668915" y="4625184"/>
              <a:ext cx="451519" cy="74599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85" name="Straight Connector 98"/>
            <p:cNvCxnSpPr>
              <a:cxnSpLocks noChangeShapeType="1"/>
              <a:stCxn id="87" idx="6"/>
              <a:endCxn id="90" idx="2"/>
            </p:cNvCxnSpPr>
            <p:nvPr/>
          </p:nvCxnSpPr>
          <p:spPr bwMode="auto">
            <a:xfrm>
              <a:off x="2684448" y="4614662"/>
              <a:ext cx="1296082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86" name="Straight Connector 100"/>
            <p:cNvCxnSpPr>
              <a:cxnSpLocks noChangeShapeType="1"/>
              <a:stCxn id="90" idx="6"/>
              <a:endCxn id="94" idx="2"/>
            </p:cNvCxnSpPr>
            <p:nvPr/>
          </p:nvCxnSpPr>
          <p:spPr bwMode="auto">
            <a:xfrm flipV="1">
              <a:off x="4468814" y="4599910"/>
              <a:ext cx="1266588" cy="1475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87" name="Straight Connector 102"/>
            <p:cNvCxnSpPr>
              <a:cxnSpLocks noChangeShapeType="1"/>
              <a:stCxn id="94" idx="5"/>
              <a:endCxn id="95" idx="1"/>
            </p:cNvCxnSpPr>
            <p:nvPr/>
          </p:nvCxnSpPr>
          <p:spPr bwMode="auto">
            <a:xfrm rot="16200000" flipH="1">
              <a:off x="6269908" y="4639941"/>
              <a:ext cx="569525" cy="804982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88" name="Straight Connector 104"/>
            <p:cNvCxnSpPr>
              <a:cxnSpLocks noChangeShapeType="1"/>
              <a:stCxn id="94" idx="4"/>
              <a:endCxn id="93" idx="0"/>
            </p:cNvCxnSpPr>
            <p:nvPr/>
          </p:nvCxnSpPr>
          <p:spPr bwMode="auto">
            <a:xfrm rot="16200000" flipH="1">
              <a:off x="5413482" y="5389077"/>
              <a:ext cx="1146871" cy="1474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89" name="Straight Connector 106"/>
            <p:cNvCxnSpPr>
              <a:cxnSpLocks noChangeShapeType="1"/>
              <a:stCxn id="93" idx="7"/>
              <a:endCxn id="95" idx="3"/>
            </p:cNvCxnSpPr>
            <p:nvPr/>
          </p:nvCxnSpPr>
          <p:spPr bwMode="auto">
            <a:xfrm rot="5400000" flipH="1" flipV="1">
              <a:off x="6365784" y="5443855"/>
              <a:ext cx="392517" cy="790237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0" name="Straight Connector 141"/>
            <p:cNvCxnSpPr>
              <a:cxnSpLocks noChangeShapeType="1"/>
              <a:stCxn id="90" idx="5"/>
              <a:endCxn id="93" idx="1"/>
            </p:cNvCxnSpPr>
            <p:nvPr/>
          </p:nvCxnSpPr>
          <p:spPr bwMode="auto">
            <a:xfrm rot="16200000" flipH="1">
              <a:off x="4478076" y="4691652"/>
              <a:ext cx="1262810" cy="142434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1" name="Straight Connector 143"/>
            <p:cNvCxnSpPr>
              <a:cxnSpLocks noChangeShapeType="1"/>
              <a:stCxn id="92" idx="6"/>
              <a:endCxn id="93" idx="2"/>
            </p:cNvCxnSpPr>
            <p:nvPr/>
          </p:nvCxnSpPr>
          <p:spPr bwMode="auto">
            <a:xfrm flipV="1">
              <a:off x="4557295" y="6192992"/>
              <a:ext cx="1192853" cy="1475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2" name="Straight Connector 145"/>
            <p:cNvCxnSpPr>
              <a:cxnSpLocks noChangeShapeType="1"/>
              <a:stCxn id="91" idx="7"/>
              <a:endCxn id="90" idx="3"/>
            </p:cNvCxnSpPr>
            <p:nvPr/>
          </p:nvCxnSpPr>
          <p:spPr bwMode="auto">
            <a:xfrm rot="5400000" flipH="1" flipV="1">
              <a:off x="3578632" y="4721034"/>
              <a:ext cx="422018" cy="524793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3" name="Straight Connector 147"/>
            <p:cNvCxnSpPr>
              <a:cxnSpLocks noChangeShapeType="1"/>
              <a:stCxn id="87" idx="4"/>
              <a:endCxn id="88" idx="0"/>
            </p:cNvCxnSpPr>
            <p:nvPr/>
          </p:nvCxnSpPr>
          <p:spPr bwMode="auto">
            <a:xfrm rot="5400000">
              <a:off x="1852125" y="5396455"/>
              <a:ext cx="1146871" cy="29493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4" name="Straight Connector 151"/>
            <p:cNvCxnSpPr>
              <a:cxnSpLocks noChangeShapeType="1"/>
              <a:stCxn id="33796" idx="5"/>
              <a:endCxn id="88" idx="1"/>
            </p:cNvCxnSpPr>
            <p:nvPr/>
          </p:nvCxnSpPr>
          <p:spPr bwMode="auto">
            <a:xfrm rot="16200000" flipH="1">
              <a:off x="1624667" y="5436470"/>
              <a:ext cx="510523" cy="716502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5" name="Straight Connector 155"/>
            <p:cNvCxnSpPr>
              <a:cxnSpLocks noChangeShapeType="1"/>
              <a:stCxn id="88" idx="6"/>
              <a:endCxn id="92" idx="2"/>
            </p:cNvCxnSpPr>
            <p:nvPr/>
          </p:nvCxnSpPr>
          <p:spPr bwMode="auto">
            <a:xfrm flipV="1">
              <a:off x="2654955" y="6207742"/>
              <a:ext cx="1414056" cy="1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6" name="Straight Connector 157"/>
            <p:cNvCxnSpPr>
              <a:cxnSpLocks noChangeShapeType="1"/>
              <a:stCxn id="88" idx="7"/>
              <a:endCxn id="91" idx="3"/>
            </p:cNvCxnSpPr>
            <p:nvPr/>
          </p:nvCxnSpPr>
          <p:spPr bwMode="auto">
            <a:xfrm rot="5400000" flipH="1" flipV="1">
              <a:off x="2612699" y="5480707"/>
              <a:ext cx="540025" cy="598527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7" name="Straight Connector 161"/>
            <p:cNvCxnSpPr>
              <a:cxnSpLocks noChangeShapeType="1"/>
              <a:stCxn id="91" idx="5"/>
              <a:endCxn id="92" idx="1"/>
            </p:cNvCxnSpPr>
            <p:nvPr/>
          </p:nvCxnSpPr>
          <p:spPr bwMode="auto">
            <a:xfrm rot="16200000" flipH="1">
              <a:off x="3563869" y="5473332"/>
              <a:ext cx="540024" cy="613274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8" name="Straight Arrow Connector 211"/>
            <p:cNvCxnSpPr>
              <a:cxnSpLocks noChangeShapeType="1"/>
            </p:cNvCxnSpPr>
            <p:nvPr/>
          </p:nvCxnSpPr>
          <p:spPr bwMode="auto">
            <a:xfrm rot="5400000">
              <a:off x="1671046" y="4676345"/>
              <a:ext cx="548855" cy="84220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99" name="Straight Arrow Connector 110"/>
            <p:cNvCxnSpPr>
              <a:cxnSpLocks noChangeShapeType="1"/>
            </p:cNvCxnSpPr>
            <p:nvPr/>
          </p:nvCxnSpPr>
          <p:spPr bwMode="auto">
            <a:xfrm rot="5400000" flipH="1">
              <a:off x="3359526" y="3991418"/>
              <a:ext cx="14748" cy="1439091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100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5141430" y="4008624"/>
              <a:ext cx="14754" cy="140468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101" name="Straight Arrow Connector 101"/>
            <p:cNvCxnSpPr>
              <a:cxnSpLocks noChangeShapeType="1"/>
            </p:cNvCxnSpPr>
            <p:nvPr/>
          </p:nvCxnSpPr>
          <p:spPr bwMode="auto">
            <a:xfrm flipV="1">
              <a:off x="2613170" y="5564621"/>
              <a:ext cx="694387" cy="648926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102" name="Straight Arrow Connector 105"/>
            <p:cNvCxnSpPr>
              <a:cxnSpLocks noChangeShapeType="1"/>
            </p:cNvCxnSpPr>
            <p:nvPr/>
          </p:nvCxnSpPr>
          <p:spPr bwMode="auto">
            <a:xfrm rot="10800000">
              <a:off x="3425827" y="5525512"/>
              <a:ext cx="643369" cy="64647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103" name="Straight Arrow Connector 105"/>
            <p:cNvCxnSpPr>
              <a:cxnSpLocks noChangeShapeType="1"/>
            </p:cNvCxnSpPr>
            <p:nvPr/>
          </p:nvCxnSpPr>
          <p:spPr bwMode="auto">
            <a:xfrm flipV="1">
              <a:off x="3556866" y="4790209"/>
              <a:ext cx="641061" cy="499416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104" name="Straight Arrow Connector 105"/>
            <p:cNvCxnSpPr>
              <a:cxnSpLocks noChangeShapeType="1"/>
            </p:cNvCxnSpPr>
            <p:nvPr/>
          </p:nvCxnSpPr>
          <p:spPr bwMode="auto">
            <a:xfrm rot="10800000">
              <a:off x="4309060" y="4808541"/>
              <a:ext cx="1457894" cy="1363661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94795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200" grpId="0" animBg="1"/>
      <p:bldP spid="206" grpId="0" animBg="1"/>
      <p:bldP spid="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MST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038" y="811213"/>
            <a:ext cx="10023893" cy="16494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6"/>
                </a:solidFill>
              </a:rPr>
              <a:t>weighted, undirected </a:t>
            </a:r>
            <a:r>
              <a:rPr lang="en-US" dirty="0" smtClean="0"/>
              <a:t>graph G=(V, E), </a:t>
            </a:r>
            <a:r>
              <a:rPr lang="en-US" dirty="0" smtClean="0">
                <a:solidFill>
                  <a:srgbClr val="C00000"/>
                </a:solidFill>
              </a:rPr>
              <a:t>compute the minimum cost spanning tree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MST may not be unique (unless all edge weights are distinct)</a:t>
            </a:r>
            <a:endParaRPr lang="nb-NO" dirty="0" smtClean="0">
              <a:ea typeface="+mn-ea"/>
              <a:cs typeface="+mn-cs"/>
            </a:endParaRPr>
          </a:p>
        </p:txBody>
      </p:sp>
      <p:sp>
        <p:nvSpPr>
          <p:cNvPr id="4102" name="Line 83"/>
          <p:cNvSpPr>
            <a:spLocks noChangeShapeType="1"/>
          </p:cNvSpPr>
          <p:nvPr/>
        </p:nvSpPr>
        <p:spPr bwMode="auto">
          <a:xfrm flipV="1">
            <a:off x="4719639" y="2868614"/>
            <a:ext cx="1055687" cy="22225"/>
          </a:xfrm>
          <a:prstGeom prst="line">
            <a:avLst/>
          </a:prstGeom>
          <a:noFill/>
          <a:ln w="19050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3" name="Line 84"/>
          <p:cNvSpPr>
            <a:spLocks noChangeShapeType="1"/>
          </p:cNvSpPr>
          <p:nvPr/>
        </p:nvSpPr>
        <p:spPr bwMode="auto">
          <a:xfrm flipV="1">
            <a:off x="5446713" y="2986088"/>
            <a:ext cx="423862" cy="455612"/>
          </a:xfrm>
          <a:prstGeom prst="line">
            <a:avLst/>
          </a:prstGeom>
          <a:noFill/>
          <a:ln w="19050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4" name="Line 85"/>
          <p:cNvSpPr>
            <a:spLocks noChangeShapeType="1"/>
          </p:cNvSpPr>
          <p:nvPr/>
        </p:nvSpPr>
        <p:spPr bwMode="auto">
          <a:xfrm flipV="1">
            <a:off x="6267451" y="4181476"/>
            <a:ext cx="1184275" cy="11113"/>
          </a:xfrm>
          <a:prstGeom prst="line">
            <a:avLst/>
          </a:prstGeom>
          <a:noFill/>
          <a:ln w="19050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5" name="Line 86"/>
          <p:cNvSpPr>
            <a:spLocks noChangeShapeType="1"/>
          </p:cNvSpPr>
          <p:nvPr/>
        </p:nvSpPr>
        <p:spPr bwMode="auto">
          <a:xfrm flipV="1">
            <a:off x="4814888" y="4216401"/>
            <a:ext cx="1077912" cy="22225"/>
          </a:xfrm>
          <a:prstGeom prst="line">
            <a:avLst/>
          </a:prstGeom>
          <a:noFill/>
          <a:ln w="19050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6" name="Line 87"/>
          <p:cNvSpPr>
            <a:spLocks noChangeShapeType="1"/>
          </p:cNvSpPr>
          <p:nvPr/>
        </p:nvSpPr>
        <p:spPr bwMode="auto">
          <a:xfrm flipV="1">
            <a:off x="3994150" y="3008313"/>
            <a:ext cx="433388" cy="468312"/>
          </a:xfrm>
          <a:prstGeom prst="line">
            <a:avLst/>
          </a:prstGeom>
          <a:noFill/>
          <a:ln w="19050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7" name="Line 82"/>
          <p:cNvSpPr>
            <a:spLocks noChangeShapeType="1"/>
          </p:cNvSpPr>
          <p:nvPr/>
        </p:nvSpPr>
        <p:spPr bwMode="auto">
          <a:xfrm flipV="1">
            <a:off x="6138864" y="2833688"/>
            <a:ext cx="1208087" cy="11112"/>
          </a:xfrm>
          <a:prstGeom prst="line">
            <a:avLst/>
          </a:prstGeom>
          <a:noFill/>
          <a:ln w="19050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8" name="Line 81"/>
          <p:cNvSpPr>
            <a:spLocks noChangeShapeType="1"/>
          </p:cNvSpPr>
          <p:nvPr/>
        </p:nvSpPr>
        <p:spPr bwMode="auto">
          <a:xfrm>
            <a:off x="7662864" y="2914651"/>
            <a:ext cx="631825" cy="493713"/>
          </a:xfrm>
          <a:prstGeom prst="line">
            <a:avLst/>
          </a:prstGeom>
          <a:noFill/>
          <a:ln w="19050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9" name="Line 80"/>
          <p:cNvSpPr>
            <a:spLocks noChangeShapeType="1"/>
          </p:cNvSpPr>
          <p:nvPr/>
        </p:nvSpPr>
        <p:spPr bwMode="auto">
          <a:xfrm>
            <a:off x="6127750" y="2984500"/>
            <a:ext cx="1335088" cy="1055688"/>
          </a:xfrm>
          <a:prstGeom prst="line">
            <a:avLst/>
          </a:prstGeom>
          <a:noFill/>
          <a:ln w="19050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10" name="Oval 5"/>
          <p:cNvSpPr>
            <a:spLocks noChangeArrowheads="1"/>
          </p:cNvSpPr>
          <p:nvPr/>
        </p:nvSpPr>
        <p:spPr bwMode="auto">
          <a:xfrm>
            <a:off x="3689350" y="3430588"/>
            <a:ext cx="350838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111" name="Oval 6"/>
          <p:cNvSpPr>
            <a:spLocks noChangeArrowheads="1"/>
          </p:cNvSpPr>
          <p:nvPr/>
        </p:nvSpPr>
        <p:spPr bwMode="auto">
          <a:xfrm>
            <a:off x="4357689" y="2738438"/>
            <a:ext cx="350837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mic Sans MS" pitchFamily="66" charset="0"/>
              </a:rPr>
              <a:t>b</a:t>
            </a:r>
          </a:p>
        </p:txBody>
      </p:sp>
      <p:sp>
        <p:nvSpPr>
          <p:cNvPr id="4112" name="Oval 7"/>
          <p:cNvSpPr>
            <a:spLocks noChangeArrowheads="1"/>
          </p:cNvSpPr>
          <p:nvPr/>
        </p:nvSpPr>
        <p:spPr bwMode="auto">
          <a:xfrm>
            <a:off x="5799139" y="2703513"/>
            <a:ext cx="350837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4113" name="Oval 8"/>
          <p:cNvSpPr>
            <a:spLocks noChangeArrowheads="1"/>
          </p:cNvSpPr>
          <p:nvPr/>
        </p:nvSpPr>
        <p:spPr bwMode="auto">
          <a:xfrm>
            <a:off x="4451350" y="4110038"/>
            <a:ext cx="350838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h</a:t>
            </a:r>
          </a:p>
        </p:txBody>
      </p:sp>
      <p:sp>
        <p:nvSpPr>
          <p:cNvPr id="4114" name="Oval 9"/>
          <p:cNvSpPr>
            <a:spLocks noChangeArrowheads="1"/>
          </p:cNvSpPr>
          <p:nvPr/>
        </p:nvSpPr>
        <p:spPr bwMode="auto">
          <a:xfrm>
            <a:off x="5903914" y="4040188"/>
            <a:ext cx="350837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g</a:t>
            </a:r>
          </a:p>
        </p:txBody>
      </p:sp>
      <p:sp>
        <p:nvSpPr>
          <p:cNvPr id="4115" name="Oval 10"/>
          <p:cNvSpPr>
            <a:spLocks noChangeArrowheads="1"/>
          </p:cNvSpPr>
          <p:nvPr/>
        </p:nvSpPr>
        <p:spPr bwMode="auto">
          <a:xfrm>
            <a:off x="7440614" y="3994150"/>
            <a:ext cx="350837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f</a:t>
            </a:r>
          </a:p>
        </p:txBody>
      </p:sp>
      <p:sp>
        <p:nvSpPr>
          <p:cNvPr id="4116" name="Oval 11"/>
          <p:cNvSpPr>
            <a:spLocks noChangeArrowheads="1"/>
          </p:cNvSpPr>
          <p:nvPr/>
        </p:nvSpPr>
        <p:spPr bwMode="auto">
          <a:xfrm>
            <a:off x="7335839" y="2703513"/>
            <a:ext cx="350837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4117" name="Oval 12"/>
          <p:cNvSpPr>
            <a:spLocks noChangeArrowheads="1"/>
          </p:cNvSpPr>
          <p:nvPr/>
        </p:nvSpPr>
        <p:spPr bwMode="auto">
          <a:xfrm>
            <a:off x="8215314" y="3384550"/>
            <a:ext cx="350837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4118" name="Oval 13"/>
          <p:cNvSpPr>
            <a:spLocks noChangeArrowheads="1"/>
          </p:cNvSpPr>
          <p:nvPr/>
        </p:nvSpPr>
        <p:spPr bwMode="auto">
          <a:xfrm>
            <a:off x="5178425" y="3419475"/>
            <a:ext cx="350838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959225" y="3724275"/>
            <a:ext cx="52705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Line 15"/>
          <p:cNvSpPr>
            <a:spLocks noChangeShapeType="1"/>
          </p:cNvSpPr>
          <p:nvPr/>
        </p:nvSpPr>
        <p:spPr bwMode="auto">
          <a:xfrm flipV="1">
            <a:off x="3983039" y="3032125"/>
            <a:ext cx="409575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Line 16"/>
          <p:cNvSpPr>
            <a:spLocks noChangeShapeType="1"/>
          </p:cNvSpPr>
          <p:nvPr/>
        </p:nvSpPr>
        <p:spPr bwMode="auto">
          <a:xfrm flipH="1" flipV="1">
            <a:off x="4556126" y="3055939"/>
            <a:ext cx="47625" cy="1042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Line 17"/>
          <p:cNvSpPr>
            <a:spLocks noChangeShapeType="1"/>
          </p:cNvSpPr>
          <p:nvPr/>
        </p:nvSpPr>
        <p:spPr bwMode="auto">
          <a:xfrm flipH="1">
            <a:off x="4719639" y="2855913"/>
            <a:ext cx="1044575" cy="36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Line 18"/>
          <p:cNvSpPr>
            <a:spLocks noChangeShapeType="1"/>
          </p:cNvSpPr>
          <p:nvPr/>
        </p:nvSpPr>
        <p:spPr bwMode="auto">
          <a:xfrm flipH="1" flipV="1">
            <a:off x="6161088" y="2846388"/>
            <a:ext cx="1160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3" name="Line 19"/>
          <p:cNvSpPr>
            <a:spLocks noChangeShapeType="1"/>
          </p:cNvSpPr>
          <p:nvPr/>
        </p:nvSpPr>
        <p:spPr bwMode="auto">
          <a:xfrm flipH="1" flipV="1">
            <a:off x="7675563" y="2927350"/>
            <a:ext cx="62230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4" name="Line 20"/>
          <p:cNvSpPr>
            <a:spLocks noChangeShapeType="1"/>
          </p:cNvSpPr>
          <p:nvPr/>
        </p:nvSpPr>
        <p:spPr bwMode="auto">
          <a:xfrm flipH="1">
            <a:off x="4767263" y="4216400"/>
            <a:ext cx="1149350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5" name="Line 21"/>
          <p:cNvSpPr>
            <a:spLocks noChangeShapeType="1"/>
          </p:cNvSpPr>
          <p:nvPr/>
        </p:nvSpPr>
        <p:spPr bwMode="auto">
          <a:xfrm flipH="1">
            <a:off x="6256338" y="4179888"/>
            <a:ext cx="1160462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" name="Line 22"/>
          <p:cNvSpPr>
            <a:spLocks noChangeShapeType="1"/>
          </p:cNvSpPr>
          <p:nvPr/>
        </p:nvSpPr>
        <p:spPr bwMode="auto">
          <a:xfrm flipV="1">
            <a:off x="7759700" y="3641726"/>
            <a:ext cx="514350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" name="Line 23"/>
          <p:cNvSpPr>
            <a:spLocks noChangeShapeType="1"/>
          </p:cNvSpPr>
          <p:nvPr/>
        </p:nvSpPr>
        <p:spPr bwMode="auto">
          <a:xfrm flipH="1" flipV="1">
            <a:off x="7545389" y="2998788"/>
            <a:ext cx="47625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8" name="Line 24"/>
          <p:cNvSpPr>
            <a:spLocks noChangeShapeType="1"/>
          </p:cNvSpPr>
          <p:nvPr/>
        </p:nvSpPr>
        <p:spPr bwMode="auto">
          <a:xfrm flipV="1">
            <a:off x="5461001" y="2984500"/>
            <a:ext cx="409575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9" name="Line 25"/>
          <p:cNvSpPr>
            <a:spLocks noChangeShapeType="1"/>
          </p:cNvSpPr>
          <p:nvPr/>
        </p:nvSpPr>
        <p:spPr bwMode="auto">
          <a:xfrm flipV="1">
            <a:off x="4745038" y="3665539"/>
            <a:ext cx="468312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0" name="Line 26"/>
          <p:cNvSpPr>
            <a:spLocks noChangeShapeType="1"/>
          </p:cNvSpPr>
          <p:nvPr/>
        </p:nvSpPr>
        <p:spPr bwMode="auto">
          <a:xfrm>
            <a:off x="5507038" y="3676651"/>
            <a:ext cx="468312" cy="398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1" name="Line 27"/>
          <p:cNvSpPr>
            <a:spLocks noChangeShapeType="1"/>
          </p:cNvSpPr>
          <p:nvPr/>
        </p:nvSpPr>
        <p:spPr bwMode="auto">
          <a:xfrm>
            <a:off x="6127750" y="2984500"/>
            <a:ext cx="1335088" cy="1055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2" name="Text Box 28"/>
          <p:cNvSpPr txBox="1">
            <a:spLocks noChangeArrowheads="1"/>
          </p:cNvSpPr>
          <p:nvPr/>
        </p:nvSpPr>
        <p:spPr bwMode="auto">
          <a:xfrm>
            <a:off x="3949700" y="29781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4133" name="Text Box 29"/>
          <p:cNvSpPr txBox="1">
            <a:spLocks noChangeArrowheads="1"/>
          </p:cNvSpPr>
          <p:nvPr/>
        </p:nvSpPr>
        <p:spPr bwMode="auto">
          <a:xfrm>
            <a:off x="5133975" y="25796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4134" name="Text Box 30"/>
          <p:cNvSpPr txBox="1">
            <a:spLocks noChangeArrowheads="1"/>
          </p:cNvSpPr>
          <p:nvPr/>
        </p:nvSpPr>
        <p:spPr bwMode="auto">
          <a:xfrm>
            <a:off x="6670675" y="25320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4135" name="Text Box 31"/>
          <p:cNvSpPr txBox="1">
            <a:spLocks noChangeArrowheads="1"/>
          </p:cNvSpPr>
          <p:nvPr/>
        </p:nvSpPr>
        <p:spPr bwMode="auto">
          <a:xfrm>
            <a:off x="7983538" y="29654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4136" name="Text Box 32"/>
          <p:cNvSpPr txBox="1">
            <a:spLocks noChangeArrowheads="1"/>
          </p:cNvSpPr>
          <p:nvPr/>
        </p:nvSpPr>
        <p:spPr bwMode="auto">
          <a:xfrm>
            <a:off x="7504114" y="3292476"/>
            <a:ext cx="427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14</a:t>
            </a:r>
          </a:p>
        </p:txBody>
      </p:sp>
      <p:sp>
        <p:nvSpPr>
          <p:cNvPr id="4137" name="Text Box 33"/>
          <p:cNvSpPr txBox="1">
            <a:spLocks noChangeArrowheads="1"/>
          </p:cNvSpPr>
          <p:nvPr/>
        </p:nvSpPr>
        <p:spPr bwMode="auto">
          <a:xfrm>
            <a:off x="7937500" y="3740151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4138" name="Text Box 34"/>
          <p:cNvSpPr txBox="1">
            <a:spLocks noChangeArrowheads="1"/>
          </p:cNvSpPr>
          <p:nvPr/>
        </p:nvSpPr>
        <p:spPr bwMode="auto">
          <a:xfrm>
            <a:off x="6683375" y="318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4139" name="Text Box 35"/>
          <p:cNvSpPr txBox="1">
            <a:spLocks noChangeArrowheads="1"/>
          </p:cNvSpPr>
          <p:nvPr/>
        </p:nvSpPr>
        <p:spPr bwMode="auto">
          <a:xfrm>
            <a:off x="5370513" y="30019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140" name="Text Box 36"/>
          <p:cNvSpPr txBox="1">
            <a:spLocks noChangeArrowheads="1"/>
          </p:cNvSpPr>
          <p:nvPr/>
        </p:nvSpPr>
        <p:spPr bwMode="auto">
          <a:xfrm>
            <a:off x="4819650" y="36115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4141" name="Text Box 37"/>
          <p:cNvSpPr txBox="1">
            <a:spLocks noChangeArrowheads="1"/>
          </p:cNvSpPr>
          <p:nvPr/>
        </p:nvSpPr>
        <p:spPr bwMode="auto">
          <a:xfrm>
            <a:off x="4267201" y="3424238"/>
            <a:ext cx="390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11</a:t>
            </a:r>
          </a:p>
        </p:txBody>
      </p:sp>
      <p:sp>
        <p:nvSpPr>
          <p:cNvPr id="4142" name="Text Box 38"/>
          <p:cNvSpPr txBox="1">
            <a:spLocks noChangeArrowheads="1"/>
          </p:cNvSpPr>
          <p:nvPr/>
        </p:nvSpPr>
        <p:spPr bwMode="auto">
          <a:xfrm>
            <a:off x="3971925" y="382270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4143" name="Text Box 39"/>
          <p:cNvSpPr txBox="1">
            <a:spLocks noChangeArrowheads="1"/>
          </p:cNvSpPr>
          <p:nvPr/>
        </p:nvSpPr>
        <p:spPr bwMode="auto">
          <a:xfrm>
            <a:off x="5332413" y="41973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4144" name="Text Box 40"/>
          <p:cNvSpPr txBox="1">
            <a:spLocks noChangeArrowheads="1"/>
          </p:cNvSpPr>
          <p:nvPr/>
        </p:nvSpPr>
        <p:spPr bwMode="auto">
          <a:xfrm>
            <a:off x="5695950" y="35988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4145" name="Text Box 41"/>
          <p:cNvSpPr txBox="1">
            <a:spLocks noChangeArrowheads="1"/>
          </p:cNvSpPr>
          <p:nvPr/>
        </p:nvSpPr>
        <p:spPr bwMode="auto">
          <a:xfrm>
            <a:off x="6727825" y="41513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146" name="Text Box 88"/>
          <p:cNvSpPr txBox="1">
            <a:spLocks noChangeArrowheads="1"/>
          </p:cNvSpPr>
          <p:nvPr/>
        </p:nvSpPr>
        <p:spPr bwMode="auto">
          <a:xfrm>
            <a:off x="8920163" y="3246438"/>
            <a:ext cx="119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Cost = 37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3776663" y="4648200"/>
            <a:ext cx="6424612" cy="2032000"/>
            <a:chOff x="2252663" y="4648200"/>
            <a:chExt cx="6424612" cy="2032000"/>
          </a:xfrm>
        </p:grpSpPr>
        <p:sp>
          <p:nvSpPr>
            <p:cNvPr id="4101" name="Line 135"/>
            <p:cNvSpPr>
              <a:spLocks noChangeShapeType="1"/>
            </p:cNvSpPr>
            <p:nvPr/>
          </p:nvSpPr>
          <p:spPr bwMode="auto">
            <a:xfrm>
              <a:off x="2532063" y="5838825"/>
              <a:ext cx="504825" cy="446088"/>
            </a:xfrm>
            <a:prstGeom prst="line">
              <a:avLst/>
            </a:prstGeom>
            <a:noFill/>
            <a:ln w="1905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8" name="Line 90"/>
            <p:cNvSpPr>
              <a:spLocks noChangeShapeType="1"/>
            </p:cNvSpPr>
            <p:nvPr/>
          </p:nvSpPr>
          <p:spPr bwMode="auto">
            <a:xfrm flipV="1">
              <a:off x="4010025" y="5102225"/>
              <a:ext cx="423863" cy="455613"/>
            </a:xfrm>
            <a:prstGeom prst="line">
              <a:avLst/>
            </a:prstGeom>
            <a:noFill/>
            <a:ln w="1905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9" name="Line 91"/>
            <p:cNvSpPr>
              <a:spLocks noChangeShapeType="1"/>
            </p:cNvSpPr>
            <p:nvPr/>
          </p:nvSpPr>
          <p:spPr bwMode="auto">
            <a:xfrm flipV="1">
              <a:off x="4830763" y="6297613"/>
              <a:ext cx="1184275" cy="11112"/>
            </a:xfrm>
            <a:prstGeom prst="line">
              <a:avLst/>
            </a:prstGeom>
            <a:noFill/>
            <a:ln w="1905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0" name="Line 92"/>
            <p:cNvSpPr>
              <a:spLocks noChangeShapeType="1"/>
            </p:cNvSpPr>
            <p:nvPr/>
          </p:nvSpPr>
          <p:spPr bwMode="auto">
            <a:xfrm flipV="1">
              <a:off x="3378200" y="6332538"/>
              <a:ext cx="1077913" cy="22225"/>
            </a:xfrm>
            <a:prstGeom prst="line">
              <a:avLst/>
            </a:prstGeom>
            <a:noFill/>
            <a:ln w="1905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1" name="Line 93"/>
            <p:cNvSpPr>
              <a:spLocks noChangeShapeType="1"/>
            </p:cNvSpPr>
            <p:nvPr/>
          </p:nvSpPr>
          <p:spPr bwMode="auto">
            <a:xfrm flipV="1">
              <a:off x="2557463" y="5124450"/>
              <a:ext cx="433387" cy="468313"/>
            </a:xfrm>
            <a:prstGeom prst="line">
              <a:avLst/>
            </a:prstGeom>
            <a:noFill/>
            <a:ln w="1905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2" name="Line 94"/>
            <p:cNvSpPr>
              <a:spLocks noChangeShapeType="1"/>
            </p:cNvSpPr>
            <p:nvPr/>
          </p:nvSpPr>
          <p:spPr bwMode="auto">
            <a:xfrm flipV="1">
              <a:off x="4702175" y="4949825"/>
              <a:ext cx="1208088" cy="11113"/>
            </a:xfrm>
            <a:prstGeom prst="line">
              <a:avLst/>
            </a:prstGeom>
            <a:noFill/>
            <a:ln w="1905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3" name="Line 95"/>
            <p:cNvSpPr>
              <a:spLocks noChangeShapeType="1"/>
            </p:cNvSpPr>
            <p:nvPr/>
          </p:nvSpPr>
          <p:spPr bwMode="auto">
            <a:xfrm>
              <a:off x="6226175" y="5030788"/>
              <a:ext cx="631825" cy="493712"/>
            </a:xfrm>
            <a:prstGeom prst="line">
              <a:avLst/>
            </a:prstGeom>
            <a:noFill/>
            <a:ln w="1905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4" name="Line 96"/>
            <p:cNvSpPr>
              <a:spLocks noChangeShapeType="1"/>
            </p:cNvSpPr>
            <p:nvPr/>
          </p:nvSpPr>
          <p:spPr bwMode="auto">
            <a:xfrm>
              <a:off x="4691063" y="5100638"/>
              <a:ext cx="1335087" cy="1055687"/>
            </a:xfrm>
            <a:prstGeom prst="line">
              <a:avLst/>
            </a:prstGeom>
            <a:noFill/>
            <a:ln w="190500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5" name="Oval 97"/>
            <p:cNvSpPr>
              <a:spLocks noChangeArrowheads="1"/>
            </p:cNvSpPr>
            <p:nvPr/>
          </p:nvSpPr>
          <p:spPr bwMode="auto">
            <a:xfrm>
              <a:off x="2252663" y="5546725"/>
              <a:ext cx="350837" cy="3175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4156" name="Oval 98"/>
            <p:cNvSpPr>
              <a:spLocks noChangeArrowheads="1"/>
            </p:cNvSpPr>
            <p:nvPr/>
          </p:nvSpPr>
          <p:spPr bwMode="auto">
            <a:xfrm>
              <a:off x="2921000" y="4854575"/>
              <a:ext cx="350838" cy="3175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b</a:t>
              </a:r>
            </a:p>
          </p:txBody>
        </p:sp>
        <p:sp>
          <p:nvSpPr>
            <p:cNvPr id="4157" name="Oval 99"/>
            <p:cNvSpPr>
              <a:spLocks noChangeArrowheads="1"/>
            </p:cNvSpPr>
            <p:nvPr/>
          </p:nvSpPr>
          <p:spPr bwMode="auto">
            <a:xfrm>
              <a:off x="4362450" y="4819650"/>
              <a:ext cx="350838" cy="3175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4158" name="Oval 100"/>
            <p:cNvSpPr>
              <a:spLocks noChangeArrowheads="1"/>
            </p:cNvSpPr>
            <p:nvPr/>
          </p:nvSpPr>
          <p:spPr bwMode="auto">
            <a:xfrm>
              <a:off x="3014663" y="6226175"/>
              <a:ext cx="350837" cy="3175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sp>
          <p:nvSpPr>
            <p:cNvPr id="4159" name="Oval 101"/>
            <p:cNvSpPr>
              <a:spLocks noChangeArrowheads="1"/>
            </p:cNvSpPr>
            <p:nvPr/>
          </p:nvSpPr>
          <p:spPr bwMode="auto">
            <a:xfrm>
              <a:off x="4467225" y="6156325"/>
              <a:ext cx="350838" cy="3175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4160" name="Oval 102"/>
            <p:cNvSpPr>
              <a:spLocks noChangeArrowheads="1"/>
            </p:cNvSpPr>
            <p:nvPr/>
          </p:nvSpPr>
          <p:spPr bwMode="auto">
            <a:xfrm>
              <a:off x="6003925" y="6110288"/>
              <a:ext cx="350838" cy="3175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f</a:t>
              </a:r>
            </a:p>
          </p:txBody>
        </p:sp>
        <p:sp>
          <p:nvSpPr>
            <p:cNvPr id="4161" name="Oval 103"/>
            <p:cNvSpPr>
              <a:spLocks noChangeArrowheads="1"/>
            </p:cNvSpPr>
            <p:nvPr/>
          </p:nvSpPr>
          <p:spPr bwMode="auto">
            <a:xfrm>
              <a:off x="5899150" y="4819650"/>
              <a:ext cx="350838" cy="3175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d</a:t>
              </a:r>
            </a:p>
          </p:txBody>
        </p:sp>
        <p:sp>
          <p:nvSpPr>
            <p:cNvPr id="4162" name="Oval 104"/>
            <p:cNvSpPr>
              <a:spLocks noChangeArrowheads="1"/>
            </p:cNvSpPr>
            <p:nvPr/>
          </p:nvSpPr>
          <p:spPr bwMode="auto">
            <a:xfrm>
              <a:off x="6778625" y="5500688"/>
              <a:ext cx="350838" cy="3175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4163" name="Oval 105"/>
            <p:cNvSpPr>
              <a:spLocks noChangeArrowheads="1"/>
            </p:cNvSpPr>
            <p:nvPr/>
          </p:nvSpPr>
          <p:spPr bwMode="auto">
            <a:xfrm>
              <a:off x="3741738" y="5535613"/>
              <a:ext cx="350837" cy="3175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i</a:t>
              </a:r>
            </a:p>
          </p:txBody>
        </p:sp>
        <p:sp>
          <p:nvSpPr>
            <p:cNvPr id="4165" name="Line 106"/>
            <p:cNvSpPr>
              <a:spLocks noChangeShapeType="1"/>
            </p:cNvSpPr>
            <p:nvPr/>
          </p:nvSpPr>
          <p:spPr bwMode="auto">
            <a:xfrm>
              <a:off x="2522538" y="5840413"/>
              <a:ext cx="52705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Line 107"/>
            <p:cNvSpPr>
              <a:spLocks noChangeShapeType="1"/>
            </p:cNvSpPr>
            <p:nvPr/>
          </p:nvSpPr>
          <p:spPr bwMode="auto">
            <a:xfrm flipV="1">
              <a:off x="2546350" y="5148263"/>
              <a:ext cx="409575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Line 108"/>
            <p:cNvSpPr>
              <a:spLocks noChangeShapeType="1"/>
            </p:cNvSpPr>
            <p:nvPr/>
          </p:nvSpPr>
          <p:spPr bwMode="auto">
            <a:xfrm flipH="1" flipV="1">
              <a:off x="3119438" y="5172075"/>
              <a:ext cx="47625" cy="1042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8" name="Line 109"/>
            <p:cNvSpPr>
              <a:spLocks noChangeShapeType="1"/>
            </p:cNvSpPr>
            <p:nvPr/>
          </p:nvSpPr>
          <p:spPr bwMode="auto">
            <a:xfrm flipH="1">
              <a:off x="3282950" y="4972050"/>
              <a:ext cx="1044575" cy="365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9" name="Line 110"/>
            <p:cNvSpPr>
              <a:spLocks noChangeShapeType="1"/>
            </p:cNvSpPr>
            <p:nvPr/>
          </p:nvSpPr>
          <p:spPr bwMode="auto">
            <a:xfrm flipH="1" flipV="1">
              <a:off x="4724400" y="4962525"/>
              <a:ext cx="11604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0" name="Line 111"/>
            <p:cNvSpPr>
              <a:spLocks noChangeShapeType="1"/>
            </p:cNvSpPr>
            <p:nvPr/>
          </p:nvSpPr>
          <p:spPr bwMode="auto">
            <a:xfrm flipH="1" flipV="1">
              <a:off x="6238875" y="5043488"/>
              <a:ext cx="622300" cy="503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1" name="Line 112"/>
            <p:cNvSpPr>
              <a:spLocks noChangeShapeType="1"/>
            </p:cNvSpPr>
            <p:nvPr/>
          </p:nvSpPr>
          <p:spPr bwMode="auto">
            <a:xfrm flipH="1">
              <a:off x="3330575" y="6332538"/>
              <a:ext cx="1149350" cy="12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2" name="Line 113"/>
            <p:cNvSpPr>
              <a:spLocks noChangeShapeType="1"/>
            </p:cNvSpPr>
            <p:nvPr/>
          </p:nvSpPr>
          <p:spPr bwMode="auto">
            <a:xfrm flipH="1">
              <a:off x="4819650" y="6296025"/>
              <a:ext cx="1160463" cy="12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3" name="Line 114"/>
            <p:cNvSpPr>
              <a:spLocks noChangeShapeType="1"/>
            </p:cNvSpPr>
            <p:nvPr/>
          </p:nvSpPr>
          <p:spPr bwMode="auto">
            <a:xfrm flipV="1">
              <a:off x="6323013" y="5757863"/>
              <a:ext cx="514350" cy="398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4" name="Line 115"/>
            <p:cNvSpPr>
              <a:spLocks noChangeShapeType="1"/>
            </p:cNvSpPr>
            <p:nvPr/>
          </p:nvSpPr>
          <p:spPr bwMode="auto">
            <a:xfrm flipH="1" flipV="1">
              <a:off x="6108700" y="5114925"/>
              <a:ext cx="47625" cy="9715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5" name="Line 116"/>
            <p:cNvSpPr>
              <a:spLocks noChangeShapeType="1"/>
            </p:cNvSpPr>
            <p:nvPr/>
          </p:nvSpPr>
          <p:spPr bwMode="auto">
            <a:xfrm flipV="1">
              <a:off x="4024313" y="5100638"/>
              <a:ext cx="409575" cy="433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6" name="Line 117"/>
            <p:cNvSpPr>
              <a:spLocks noChangeShapeType="1"/>
            </p:cNvSpPr>
            <p:nvPr/>
          </p:nvSpPr>
          <p:spPr bwMode="auto">
            <a:xfrm flipV="1">
              <a:off x="3308350" y="5781675"/>
              <a:ext cx="468313" cy="503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7" name="Line 118"/>
            <p:cNvSpPr>
              <a:spLocks noChangeShapeType="1"/>
            </p:cNvSpPr>
            <p:nvPr/>
          </p:nvSpPr>
          <p:spPr bwMode="auto">
            <a:xfrm>
              <a:off x="4070350" y="5792788"/>
              <a:ext cx="468313" cy="398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8" name="Line 119"/>
            <p:cNvSpPr>
              <a:spLocks noChangeShapeType="1"/>
            </p:cNvSpPr>
            <p:nvPr/>
          </p:nvSpPr>
          <p:spPr bwMode="auto">
            <a:xfrm>
              <a:off x="4691063" y="5100638"/>
              <a:ext cx="1335087" cy="1055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9" name="Text Box 120"/>
            <p:cNvSpPr txBox="1">
              <a:spLocks noChangeArrowheads="1"/>
            </p:cNvSpPr>
            <p:nvPr/>
          </p:nvSpPr>
          <p:spPr bwMode="auto">
            <a:xfrm>
              <a:off x="2513013" y="50942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4180" name="Text Box 121"/>
            <p:cNvSpPr txBox="1">
              <a:spLocks noChangeArrowheads="1"/>
            </p:cNvSpPr>
            <p:nvPr/>
          </p:nvSpPr>
          <p:spPr bwMode="auto">
            <a:xfrm>
              <a:off x="3697288" y="46958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8</a:t>
              </a:r>
            </a:p>
          </p:txBody>
        </p:sp>
        <p:sp>
          <p:nvSpPr>
            <p:cNvPr id="4181" name="Text Box 122"/>
            <p:cNvSpPr txBox="1">
              <a:spLocks noChangeArrowheads="1"/>
            </p:cNvSpPr>
            <p:nvPr/>
          </p:nvSpPr>
          <p:spPr bwMode="auto">
            <a:xfrm>
              <a:off x="5233988" y="46482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7</a:t>
              </a:r>
            </a:p>
          </p:txBody>
        </p:sp>
        <p:sp>
          <p:nvSpPr>
            <p:cNvPr id="4182" name="Text Box 123"/>
            <p:cNvSpPr txBox="1">
              <a:spLocks noChangeArrowheads="1"/>
            </p:cNvSpPr>
            <p:nvPr/>
          </p:nvSpPr>
          <p:spPr bwMode="auto">
            <a:xfrm>
              <a:off x="6546850" y="50815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9</a:t>
              </a:r>
            </a:p>
          </p:txBody>
        </p:sp>
        <p:sp>
          <p:nvSpPr>
            <p:cNvPr id="4183" name="Text Box 124"/>
            <p:cNvSpPr txBox="1">
              <a:spLocks noChangeArrowheads="1"/>
            </p:cNvSpPr>
            <p:nvPr/>
          </p:nvSpPr>
          <p:spPr bwMode="auto">
            <a:xfrm>
              <a:off x="6067425" y="5408613"/>
              <a:ext cx="4270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14</a:t>
              </a:r>
            </a:p>
          </p:txBody>
        </p:sp>
        <p:sp>
          <p:nvSpPr>
            <p:cNvPr id="4184" name="Text Box 125"/>
            <p:cNvSpPr txBox="1">
              <a:spLocks noChangeArrowheads="1"/>
            </p:cNvSpPr>
            <p:nvPr/>
          </p:nvSpPr>
          <p:spPr bwMode="auto">
            <a:xfrm>
              <a:off x="6500813" y="5856288"/>
              <a:ext cx="4270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10</a:t>
              </a:r>
            </a:p>
          </p:txBody>
        </p:sp>
        <p:sp>
          <p:nvSpPr>
            <p:cNvPr id="4185" name="Text Box 126"/>
            <p:cNvSpPr txBox="1">
              <a:spLocks noChangeArrowheads="1"/>
            </p:cNvSpPr>
            <p:nvPr/>
          </p:nvSpPr>
          <p:spPr bwMode="auto">
            <a:xfrm>
              <a:off x="5246688" y="53054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4186" name="Text Box 127"/>
            <p:cNvSpPr txBox="1">
              <a:spLocks noChangeArrowheads="1"/>
            </p:cNvSpPr>
            <p:nvPr/>
          </p:nvSpPr>
          <p:spPr bwMode="auto">
            <a:xfrm>
              <a:off x="3933825" y="51181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4187" name="Text Box 128"/>
            <p:cNvSpPr txBox="1">
              <a:spLocks noChangeArrowheads="1"/>
            </p:cNvSpPr>
            <p:nvPr/>
          </p:nvSpPr>
          <p:spPr bwMode="auto">
            <a:xfrm>
              <a:off x="3382963" y="57277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7</a:t>
              </a:r>
            </a:p>
          </p:txBody>
        </p:sp>
        <p:sp>
          <p:nvSpPr>
            <p:cNvPr id="4188" name="Text Box 129"/>
            <p:cNvSpPr txBox="1">
              <a:spLocks noChangeArrowheads="1"/>
            </p:cNvSpPr>
            <p:nvPr/>
          </p:nvSpPr>
          <p:spPr bwMode="auto">
            <a:xfrm>
              <a:off x="2830513" y="5540375"/>
              <a:ext cx="390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11</a:t>
              </a:r>
            </a:p>
          </p:txBody>
        </p:sp>
        <p:sp>
          <p:nvSpPr>
            <p:cNvPr id="4189" name="Text Box 130"/>
            <p:cNvSpPr txBox="1">
              <a:spLocks noChangeArrowheads="1"/>
            </p:cNvSpPr>
            <p:nvPr/>
          </p:nvSpPr>
          <p:spPr bwMode="auto">
            <a:xfrm>
              <a:off x="2535238" y="59388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8</a:t>
              </a:r>
            </a:p>
          </p:txBody>
        </p:sp>
        <p:sp>
          <p:nvSpPr>
            <p:cNvPr id="4190" name="Text Box 131"/>
            <p:cNvSpPr txBox="1">
              <a:spLocks noChangeArrowheads="1"/>
            </p:cNvSpPr>
            <p:nvPr/>
          </p:nvSpPr>
          <p:spPr bwMode="auto">
            <a:xfrm>
              <a:off x="3895725" y="63134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4191" name="Text Box 132"/>
            <p:cNvSpPr txBox="1">
              <a:spLocks noChangeArrowheads="1"/>
            </p:cNvSpPr>
            <p:nvPr/>
          </p:nvSpPr>
          <p:spPr bwMode="auto">
            <a:xfrm>
              <a:off x="4259263" y="57150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4192" name="Text Box 133"/>
            <p:cNvSpPr txBox="1">
              <a:spLocks noChangeArrowheads="1"/>
            </p:cNvSpPr>
            <p:nvPr/>
          </p:nvSpPr>
          <p:spPr bwMode="auto">
            <a:xfrm>
              <a:off x="5291138" y="626745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4193" name="Text Box 134"/>
            <p:cNvSpPr txBox="1">
              <a:spLocks noChangeArrowheads="1"/>
            </p:cNvSpPr>
            <p:nvPr/>
          </p:nvSpPr>
          <p:spPr bwMode="auto">
            <a:xfrm>
              <a:off x="7483475" y="5284788"/>
              <a:ext cx="1193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Comic Sans MS" panose="030F0702030302020204" pitchFamily="66" charset="0"/>
                </a:rPr>
                <a:t>Cost = 37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554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Algorithm: Example</a:t>
            </a:r>
          </a:p>
        </p:txBody>
      </p:sp>
      <p:sp>
        <p:nvSpPr>
          <p:cNvPr id="139" name="Down Arrow 138"/>
          <p:cNvSpPr>
            <a:spLocks noChangeArrowheads="1"/>
          </p:cNvSpPr>
          <p:nvPr/>
        </p:nvSpPr>
        <p:spPr bwMode="auto">
          <a:xfrm>
            <a:off x="5800725" y="3392488"/>
            <a:ext cx="368300" cy="781050"/>
          </a:xfrm>
          <a:prstGeom prst="downArrow">
            <a:avLst>
              <a:gd name="adj1" fmla="val 50000"/>
              <a:gd name="adj2" fmla="val 500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" name="Oval 11"/>
          <p:cNvSpPr>
            <a:spLocks noChangeArrowheads="1"/>
          </p:cNvSpPr>
          <p:nvPr/>
        </p:nvSpPr>
        <p:spPr bwMode="auto">
          <a:xfrm>
            <a:off x="2908300" y="183991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0</a:t>
            </a:r>
          </a:p>
        </p:txBody>
      </p:sp>
      <p:sp>
        <p:nvSpPr>
          <p:cNvPr id="164" name="Text Box 34"/>
          <p:cNvSpPr txBox="1">
            <a:spLocks noChangeArrowheads="1"/>
          </p:cNvSpPr>
          <p:nvPr/>
        </p:nvSpPr>
        <p:spPr bwMode="auto">
          <a:xfrm>
            <a:off x="3433763" y="13874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65" name="Text Box 35"/>
          <p:cNvSpPr txBox="1">
            <a:spLocks noChangeArrowheads="1"/>
          </p:cNvSpPr>
          <p:nvPr/>
        </p:nvSpPr>
        <p:spPr bwMode="auto">
          <a:xfrm>
            <a:off x="4957763" y="9890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66" name="Text Box 36"/>
          <p:cNvSpPr txBox="1">
            <a:spLocks noChangeArrowheads="1"/>
          </p:cNvSpPr>
          <p:nvPr/>
        </p:nvSpPr>
        <p:spPr bwMode="auto">
          <a:xfrm>
            <a:off x="8294688" y="144780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7756525" y="18494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14</a:t>
            </a:r>
          </a:p>
        </p:txBody>
      </p:sp>
      <p:sp>
        <p:nvSpPr>
          <p:cNvPr id="168" name="Text Box 38"/>
          <p:cNvSpPr txBox="1">
            <a:spLocks noChangeArrowheads="1"/>
          </p:cNvSpPr>
          <p:nvPr/>
        </p:nvSpPr>
        <p:spPr bwMode="auto">
          <a:xfrm>
            <a:off x="8293100" y="24590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6832600" y="1804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70" name="Text Box 40"/>
          <p:cNvSpPr txBox="1">
            <a:spLocks noChangeArrowheads="1"/>
          </p:cNvSpPr>
          <p:nvPr/>
        </p:nvSpPr>
        <p:spPr bwMode="auto">
          <a:xfrm>
            <a:off x="5283200" y="1411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1" name="Text Box 41"/>
          <p:cNvSpPr txBox="1">
            <a:spLocks noChangeArrowheads="1"/>
          </p:cNvSpPr>
          <p:nvPr/>
        </p:nvSpPr>
        <p:spPr bwMode="auto">
          <a:xfrm>
            <a:off x="4511675" y="21240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2" name="Text Box 42"/>
          <p:cNvSpPr txBox="1">
            <a:spLocks noChangeArrowheads="1"/>
          </p:cNvSpPr>
          <p:nvPr/>
        </p:nvSpPr>
        <p:spPr bwMode="auto">
          <a:xfrm>
            <a:off x="3870326" y="1847851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173" name="Text Box 43"/>
          <p:cNvSpPr txBox="1">
            <a:spLocks noChangeArrowheads="1"/>
          </p:cNvSpPr>
          <p:nvPr/>
        </p:nvSpPr>
        <p:spPr bwMode="auto">
          <a:xfrm>
            <a:off x="3486150" y="2424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74" name="Text Box 44"/>
          <p:cNvSpPr txBox="1">
            <a:spLocks noChangeArrowheads="1"/>
          </p:cNvSpPr>
          <p:nvPr/>
        </p:nvSpPr>
        <p:spPr bwMode="auto">
          <a:xfrm>
            <a:off x="5053013" y="2827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75" name="Text Box 45"/>
          <p:cNvSpPr txBox="1">
            <a:spLocks noChangeArrowheads="1"/>
          </p:cNvSpPr>
          <p:nvPr/>
        </p:nvSpPr>
        <p:spPr bwMode="auto">
          <a:xfrm>
            <a:off x="5534025" y="2125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176" name="Text Box 46"/>
          <p:cNvSpPr txBox="1">
            <a:spLocks noChangeArrowheads="1"/>
          </p:cNvSpPr>
          <p:nvPr/>
        </p:nvSpPr>
        <p:spPr bwMode="auto">
          <a:xfrm>
            <a:off x="6743700" y="282575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7" name="Text Box 47"/>
          <p:cNvSpPr txBox="1">
            <a:spLocks noChangeArrowheads="1"/>
          </p:cNvSpPr>
          <p:nvPr/>
        </p:nvSpPr>
        <p:spPr bwMode="auto">
          <a:xfrm>
            <a:off x="6753225" y="9556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8" name="Oval 11"/>
          <p:cNvSpPr>
            <a:spLocks noChangeArrowheads="1"/>
          </p:cNvSpPr>
          <p:nvPr/>
        </p:nvSpPr>
        <p:spPr bwMode="auto">
          <a:xfrm>
            <a:off x="400050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79" name="Oval 11"/>
          <p:cNvSpPr>
            <a:spLocks noChangeArrowheads="1"/>
          </p:cNvSpPr>
          <p:nvPr/>
        </p:nvSpPr>
        <p:spPr bwMode="auto">
          <a:xfrm>
            <a:off x="3970338" y="266541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7</a:t>
            </a:r>
          </a:p>
        </p:txBody>
      </p:sp>
      <p:sp>
        <p:nvSpPr>
          <p:cNvPr id="180" name="Oval 11"/>
          <p:cNvSpPr>
            <a:spLocks noChangeArrowheads="1"/>
          </p:cNvSpPr>
          <p:nvPr/>
        </p:nvSpPr>
        <p:spPr bwMode="auto">
          <a:xfrm>
            <a:off x="578485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sp>
        <p:nvSpPr>
          <p:cNvPr id="181" name="Oval 11"/>
          <p:cNvSpPr>
            <a:spLocks noChangeArrowheads="1"/>
          </p:cNvSpPr>
          <p:nvPr/>
        </p:nvSpPr>
        <p:spPr bwMode="auto">
          <a:xfrm>
            <a:off x="4914901" y="18097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82" name="Oval 11"/>
          <p:cNvSpPr>
            <a:spLocks noChangeArrowheads="1"/>
          </p:cNvSpPr>
          <p:nvPr/>
        </p:nvSpPr>
        <p:spPr bwMode="auto">
          <a:xfrm>
            <a:off x="5873751" y="2665414"/>
            <a:ext cx="487363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6</a:t>
            </a:r>
          </a:p>
        </p:txBody>
      </p:sp>
      <p:sp>
        <p:nvSpPr>
          <p:cNvPr id="183" name="Oval 11"/>
          <p:cNvSpPr>
            <a:spLocks noChangeArrowheads="1"/>
          </p:cNvSpPr>
          <p:nvPr/>
        </p:nvSpPr>
        <p:spPr bwMode="auto">
          <a:xfrm>
            <a:off x="7554913" y="2651125"/>
            <a:ext cx="487362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84" name="Oval 11"/>
          <p:cNvSpPr>
            <a:spLocks noChangeArrowheads="1"/>
          </p:cNvSpPr>
          <p:nvPr/>
        </p:nvSpPr>
        <p:spPr bwMode="auto">
          <a:xfrm>
            <a:off x="7539038" y="105886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7</a:t>
            </a:r>
          </a:p>
        </p:txBody>
      </p:sp>
      <p:sp>
        <p:nvSpPr>
          <p:cNvPr id="185" name="Oval 11"/>
          <p:cNvSpPr>
            <a:spLocks noChangeArrowheads="1"/>
          </p:cNvSpPr>
          <p:nvPr/>
        </p:nvSpPr>
        <p:spPr bwMode="auto">
          <a:xfrm>
            <a:off x="8689975" y="1943100"/>
            <a:ext cx="488950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∞</a:t>
            </a:r>
          </a:p>
        </p:txBody>
      </p:sp>
      <p:cxnSp>
        <p:nvCxnSpPr>
          <p:cNvPr id="44059" name="Straight Connector 185"/>
          <p:cNvCxnSpPr>
            <a:cxnSpLocks noChangeShapeType="1"/>
            <a:stCxn id="163" idx="7"/>
            <a:endCxn id="178" idx="3"/>
          </p:cNvCxnSpPr>
          <p:nvPr/>
        </p:nvCxnSpPr>
        <p:spPr bwMode="auto">
          <a:xfrm rot="5400000" flipH="1" flipV="1">
            <a:off x="3473451" y="1306513"/>
            <a:ext cx="450850" cy="7461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0" name="Straight Connector 186"/>
          <p:cNvCxnSpPr>
            <a:cxnSpLocks noChangeShapeType="1"/>
            <a:stCxn id="178" idx="6"/>
            <a:endCxn id="180" idx="2"/>
          </p:cNvCxnSpPr>
          <p:nvPr/>
        </p:nvCxnSpPr>
        <p:spPr bwMode="auto">
          <a:xfrm>
            <a:off x="4487864" y="1295400"/>
            <a:ext cx="1296987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1" name="Straight Connector 187"/>
          <p:cNvCxnSpPr>
            <a:cxnSpLocks noChangeShapeType="1"/>
            <a:stCxn id="180" idx="6"/>
            <a:endCxn id="184" idx="2"/>
          </p:cNvCxnSpPr>
          <p:nvPr/>
        </p:nvCxnSpPr>
        <p:spPr bwMode="auto">
          <a:xfrm flipV="1">
            <a:off x="6272214" y="1281114"/>
            <a:ext cx="1266825" cy="14287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2" name="Straight Connector 188"/>
          <p:cNvCxnSpPr>
            <a:cxnSpLocks noChangeShapeType="1"/>
            <a:stCxn id="184" idx="5"/>
            <a:endCxn id="185" idx="1"/>
          </p:cNvCxnSpPr>
          <p:nvPr/>
        </p:nvCxnSpPr>
        <p:spPr bwMode="auto">
          <a:xfrm rot="16200000" flipH="1">
            <a:off x="8074026" y="1320801"/>
            <a:ext cx="569913" cy="8048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3" name="Straight Connector 189"/>
          <p:cNvCxnSpPr>
            <a:cxnSpLocks noChangeShapeType="1"/>
            <a:stCxn id="184" idx="4"/>
            <a:endCxn id="183" idx="0"/>
          </p:cNvCxnSpPr>
          <p:nvPr/>
        </p:nvCxnSpPr>
        <p:spPr bwMode="auto">
          <a:xfrm rot="16200000" flipH="1">
            <a:off x="7218364" y="2070101"/>
            <a:ext cx="1146175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4" name="Straight Connector 190"/>
          <p:cNvCxnSpPr>
            <a:cxnSpLocks noChangeShapeType="1"/>
            <a:stCxn id="183" idx="7"/>
            <a:endCxn id="185" idx="3"/>
          </p:cNvCxnSpPr>
          <p:nvPr/>
        </p:nvCxnSpPr>
        <p:spPr bwMode="auto">
          <a:xfrm rot="5400000" flipH="1" flipV="1">
            <a:off x="8170070" y="2124870"/>
            <a:ext cx="392113" cy="790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5" name="Straight Connector 191"/>
          <p:cNvCxnSpPr>
            <a:cxnSpLocks noChangeShapeType="1"/>
            <a:stCxn id="180" idx="5"/>
            <a:endCxn id="183" idx="1"/>
          </p:cNvCxnSpPr>
          <p:nvPr/>
        </p:nvCxnSpPr>
        <p:spPr bwMode="auto">
          <a:xfrm rot="16200000" flipH="1">
            <a:off x="6282532" y="1372395"/>
            <a:ext cx="1262063" cy="1425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6" name="Straight Connector 192"/>
          <p:cNvCxnSpPr>
            <a:cxnSpLocks noChangeShapeType="1"/>
            <a:stCxn id="182" idx="6"/>
            <a:endCxn id="183" idx="2"/>
          </p:cNvCxnSpPr>
          <p:nvPr/>
        </p:nvCxnSpPr>
        <p:spPr bwMode="auto">
          <a:xfrm flipV="1">
            <a:off x="6361113" y="2873376"/>
            <a:ext cx="1193800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7" name="Straight Connector 193"/>
          <p:cNvCxnSpPr>
            <a:cxnSpLocks noChangeShapeType="1"/>
            <a:stCxn id="181" idx="7"/>
            <a:endCxn id="180" idx="3"/>
          </p:cNvCxnSpPr>
          <p:nvPr/>
        </p:nvCxnSpPr>
        <p:spPr bwMode="auto">
          <a:xfrm rot="5400000" flipH="1" flipV="1">
            <a:off x="5382420" y="1402557"/>
            <a:ext cx="422275" cy="5254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8" name="Straight Connector 194"/>
          <p:cNvCxnSpPr>
            <a:cxnSpLocks noChangeShapeType="1"/>
            <a:stCxn id="178" idx="4"/>
            <a:endCxn id="179" idx="0"/>
          </p:cNvCxnSpPr>
          <p:nvPr/>
        </p:nvCxnSpPr>
        <p:spPr bwMode="auto">
          <a:xfrm rot="5400000">
            <a:off x="3656807" y="2077245"/>
            <a:ext cx="1146175" cy="301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9" name="Straight Connector 195"/>
          <p:cNvCxnSpPr>
            <a:cxnSpLocks noChangeShapeType="1"/>
            <a:stCxn id="163" idx="5"/>
            <a:endCxn id="179" idx="1"/>
          </p:cNvCxnSpPr>
          <p:nvPr/>
        </p:nvCxnSpPr>
        <p:spPr bwMode="auto">
          <a:xfrm rot="16200000" flipH="1">
            <a:off x="3429001" y="2117726"/>
            <a:ext cx="509587" cy="7159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70" name="Straight Connector 196"/>
          <p:cNvCxnSpPr>
            <a:cxnSpLocks noChangeShapeType="1"/>
            <a:stCxn id="179" idx="6"/>
            <a:endCxn id="182" idx="2"/>
          </p:cNvCxnSpPr>
          <p:nvPr/>
        </p:nvCxnSpPr>
        <p:spPr bwMode="auto">
          <a:xfrm flipV="1">
            <a:off x="4459288" y="2889250"/>
            <a:ext cx="1414462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71" name="Straight Connector 197"/>
          <p:cNvCxnSpPr>
            <a:cxnSpLocks noChangeShapeType="1"/>
            <a:stCxn id="179" idx="7"/>
            <a:endCxn id="181" idx="3"/>
          </p:cNvCxnSpPr>
          <p:nvPr/>
        </p:nvCxnSpPr>
        <p:spPr bwMode="auto">
          <a:xfrm rot="5400000" flipH="1" flipV="1">
            <a:off x="4417219" y="2161381"/>
            <a:ext cx="539750" cy="5984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72" name="Straight Connector 198"/>
          <p:cNvCxnSpPr>
            <a:cxnSpLocks noChangeShapeType="1"/>
            <a:stCxn id="181" idx="5"/>
            <a:endCxn id="182" idx="1"/>
          </p:cNvCxnSpPr>
          <p:nvPr/>
        </p:nvCxnSpPr>
        <p:spPr bwMode="auto">
          <a:xfrm rot="16200000" flipH="1">
            <a:off x="5368132" y="2153444"/>
            <a:ext cx="539750" cy="6143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Oval 11"/>
          <p:cNvSpPr>
            <a:spLocks noChangeArrowheads="1"/>
          </p:cNvSpPr>
          <p:nvPr/>
        </p:nvSpPr>
        <p:spPr bwMode="auto">
          <a:xfrm>
            <a:off x="7559676" y="2635250"/>
            <a:ext cx="487363" cy="4460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4</a:t>
            </a:r>
          </a:p>
        </p:txBody>
      </p:sp>
      <p:cxnSp>
        <p:nvCxnSpPr>
          <p:cNvPr id="44074" name="Straight Arrow Connector 201"/>
          <p:cNvCxnSpPr>
            <a:cxnSpLocks noChangeShapeType="1"/>
          </p:cNvCxnSpPr>
          <p:nvPr/>
        </p:nvCxnSpPr>
        <p:spPr bwMode="auto">
          <a:xfrm rot="5400000">
            <a:off x="3446463" y="1357313"/>
            <a:ext cx="547688" cy="84296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" name="Oval 11"/>
          <p:cNvSpPr>
            <a:spLocks noChangeArrowheads="1"/>
          </p:cNvSpPr>
          <p:nvPr/>
        </p:nvSpPr>
        <p:spPr bwMode="auto">
          <a:xfrm>
            <a:off x="5867400" y="2665414"/>
            <a:ext cx="488950" cy="446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cxnSp>
        <p:nvCxnSpPr>
          <p:cNvPr id="44076" name="Straight Arrow Connector 88"/>
          <p:cNvCxnSpPr>
            <a:cxnSpLocks noChangeShapeType="1"/>
          </p:cNvCxnSpPr>
          <p:nvPr/>
        </p:nvCxnSpPr>
        <p:spPr bwMode="auto">
          <a:xfrm rot="5400000" flipH="1">
            <a:off x="5133976" y="657226"/>
            <a:ext cx="14287" cy="14398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77" name="Straight Arrow Connector 97"/>
          <p:cNvCxnSpPr>
            <a:cxnSpLocks noChangeShapeType="1"/>
          </p:cNvCxnSpPr>
          <p:nvPr/>
        </p:nvCxnSpPr>
        <p:spPr bwMode="auto">
          <a:xfrm rot="5400000">
            <a:off x="6901657" y="675482"/>
            <a:ext cx="14287" cy="140335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1" name="Straight Arrow Connector 105"/>
          <p:cNvCxnSpPr>
            <a:cxnSpLocks noChangeShapeType="1"/>
          </p:cNvCxnSpPr>
          <p:nvPr/>
        </p:nvCxnSpPr>
        <p:spPr bwMode="auto">
          <a:xfrm rot="10800000">
            <a:off x="5230814" y="2200276"/>
            <a:ext cx="642937" cy="64611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79" name="Straight Arrow Connector 103"/>
          <p:cNvCxnSpPr>
            <a:cxnSpLocks noChangeShapeType="1"/>
          </p:cNvCxnSpPr>
          <p:nvPr/>
        </p:nvCxnSpPr>
        <p:spPr bwMode="auto">
          <a:xfrm flipV="1">
            <a:off x="4427539" y="2198688"/>
            <a:ext cx="695325" cy="6477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80" name="Straight Arrow Connector 96"/>
          <p:cNvCxnSpPr>
            <a:cxnSpLocks noChangeShapeType="1"/>
          </p:cNvCxnSpPr>
          <p:nvPr/>
        </p:nvCxnSpPr>
        <p:spPr bwMode="auto">
          <a:xfrm flipV="1">
            <a:off x="5351463" y="1506538"/>
            <a:ext cx="641350" cy="5000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81" name="Straight Arrow Connector 105"/>
          <p:cNvCxnSpPr>
            <a:cxnSpLocks noChangeShapeType="1"/>
          </p:cNvCxnSpPr>
          <p:nvPr/>
        </p:nvCxnSpPr>
        <p:spPr bwMode="auto">
          <a:xfrm rot="10800000">
            <a:off x="6113464" y="1493838"/>
            <a:ext cx="1457325" cy="13636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98"/>
          <p:cNvCxnSpPr>
            <a:cxnSpLocks noChangeShapeType="1"/>
          </p:cNvCxnSpPr>
          <p:nvPr/>
        </p:nvCxnSpPr>
        <p:spPr bwMode="auto">
          <a:xfrm flipV="1">
            <a:off x="6361114" y="2805113"/>
            <a:ext cx="1220787" cy="11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Oval 11"/>
          <p:cNvSpPr>
            <a:spLocks noChangeArrowheads="1"/>
          </p:cNvSpPr>
          <p:nvPr/>
        </p:nvSpPr>
        <p:spPr bwMode="auto">
          <a:xfrm>
            <a:off x="8693150" y="1947864"/>
            <a:ext cx="488950" cy="446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10</a:t>
            </a:r>
          </a:p>
        </p:txBody>
      </p:sp>
      <p:cxnSp>
        <p:nvCxnSpPr>
          <p:cNvPr id="105" name="Straight Arrow Connector 97"/>
          <p:cNvCxnSpPr>
            <a:cxnSpLocks noChangeShapeType="1"/>
          </p:cNvCxnSpPr>
          <p:nvPr/>
        </p:nvCxnSpPr>
        <p:spPr bwMode="auto">
          <a:xfrm rot="10800000" flipV="1">
            <a:off x="7910514" y="2224088"/>
            <a:ext cx="814387" cy="4492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2628900" y="4273551"/>
            <a:ext cx="6269038" cy="2239963"/>
            <a:chOff x="1104900" y="4273550"/>
            <a:chExt cx="6269038" cy="2239963"/>
          </a:xfrm>
        </p:grpSpPr>
        <p:grpSp>
          <p:nvGrpSpPr>
            <p:cNvPr id="44086" name="Group 106"/>
            <p:cNvGrpSpPr>
              <a:grpSpLocks/>
            </p:cNvGrpSpPr>
            <p:nvPr/>
          </p:nvGrpSpPr>
          <p:grpSpPr bwMode="auto">
            <a:xfrm>
              <a:off x="1104900" y="4273550"/>
              <a:ext cx="6269038" cy="2239963"/>
              <a:chOff x="1104900" y="4273550"/>
              <a:chExt cx="6269038" cy="2239963"/>
            </a:xfrm>
          </p:grpSpPr>
          <p:sp>
            <p:nvSpPr>
              <p:cNvPr id="33796" name="Oval 11"/>
              <p:cNvSpPr>
                <a:spLocks noChangeArrowheads="1"/>
              </p:cNvSpPr>
              <p:nvPr/>
            </p:nvSpPr>
            <p:spPr bwMode="auto">
              <a:xfrm>
                <a:off x="1104900" y="515937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dirty="0"/>
                  <a:t>0</a:t>
                </a:r>
              </a:p>
            </p:txBody>
          </p:sp>
          <p:sp>
            <p:nvSpPr>
              <p:cNvPr id="33819" name="Text Box 34"/>
              <p:cNvSpPr txBox="1">
                <a:spLocks noChangeArrowheads="1"/>
              </p:cNvSpPr>
              <p:nvPr/>
            </p:nvSpPr>
            <p:spPr bwMode="auto">
              <a:xfrm>
                <a:off x="1630363" y="47053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4</a:t>
                </a:r>
              </a:p>
            </p:txBody>
          </p:sp>
          <p:sp>
            <p:nvSpPr>
              <p:cNvPr id="33820" name="Text Box 35"/>
              <p:cNvSpPr txBox="1">
                <a:spLocks noChangeArrowheads="1"/>
              </p:cNvSpPr>
              <p:nvPr/>
            </p:nvSpPr>
            <p:spPr bwMode="auto">
              <a:xfrm>
                <a:off x="3154363" y="430688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8</a:t>
                </a:r>
              </a:p>
            </p:txBody>
          </p:sp>
          <p:sp>
            <p:nvSpPr>
              <p:cNvPr id="33821" name="Text Box 36"/>
              <p:cNvSpPr txBox="1">
                <a:spLocks noChangeArrowheads="1"/>
              </p:cNvSpPr>
              <p:nvPr/>
            </p:nvSpPr>
            <p:spPr bwMode="auto">
              <a:xfrm>
                <a:off x="6489700" y="4767263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9</a:t>
                </a:r>
              </a:p>
            </p:txBody>
          </p:sp>
          <p:sp>
            <p:nvSpPr>
              <p:cNvPr id="33822" name="Text Box 37"/>
              <p:cNvSpPr txBox="1">
                <a:spLocks noChangeArrowheads="1"/>
              </p:cNvSpPr>
              <p:nvPr/>
            </p:nvSpPr>
            <p:spPr bwMode="auto">
              <a:xfrm>
                <a:off x="5951538" y="5167313"/>
                <a:ext cx="427037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14</a:t>
                </a:r>
              </a:p>
            </p:txBody>
          </p:sp>
          <p:sp>
            <p:nvSpPr>
              <p:cNvPr id="33823" name="Text Box 38"/>
              <p:cNvSpPr txBox="1">
                <a:spLocks noChangeArrowheads="1"/>
              </p:cNvSpPr>
              <p:nvPr/>
            </p:nvSpPr>
            <p:spPr bwMode="auto">
              <a:xfrm>
                <a:off x="6488113" y="5778500"/>
                <a:ext cx="427037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10</a:t>
                </a:r>
              </a:p>
            </p:txBody>
          </p:sp>
          <p:sp>
            <p:nvSpPr>
              <p:cNvPr id="33824" name="Text Box 39"/>
              <p:cNvSpPr txBox="1">
                <a:spLocks noChangeArrowheads="1"/>
              </p:cNvSpPr>
              <p:nvPr/>
            </p:nvSpPr>
            <p:spPr bwMode="auto">
              <a:xfrm>
                <a:off x="5027613" y="51244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4</a:t>
                </a:r>
              </a:p>
            </p:txBody>
          </p:sp>
          <p:sp>
            <p:nvSpPr>
              <p:cNvPr id="33825" name="Text Box 40"/>
              <p:cNvSpPr txBox="1">
                <a:spLocks noChangeArrowheads="1"/>
              </p:cNvSpPr>
              <p:nvPr/>
            </p:nvSpPr>
            <p:spPr bwMode="auto">
              <a:xfrm>
                <a:off x="3478213" y="4729163"/>
                <a:ext cx="3238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33826" name="Text Box 41"/>
              <p:cNvSpPr txBox="1">
                <a:spLocks noChangeArrowheads="1"/>
              </p:cNvSpPr>
              <p:nvPr/>
            </p:nvSpPr>
            <p:spPr bwMode="auto">
              <a:xfrm>
                <a:off x="2706688" y="544353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7</a:t>
                </a:r>
              </a:p>
            </p:txBody>
          </p:sp>
          <p:sp>
            <p:nvSpPr>
              <p:cNvPr id="33827" name="Text Box 42"/>
              <p:cNvSpPr txBox="1">
                <a:spLocks noChangeArrowheads="1"/>
              </p:cNvSpPr>
              <p:nvPr/>
            </p:nvSpPr>
            <p:spPr bwMode="auto">
              <a:xfrm>
                <a:off x="2065338" y="5167313"/>
                <a:ext cx="390525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11</a:t>
                </a:r>
              </a:p>
            </p:txBody>
          </p:sp>
          <p:sp>
            <p:nvSpPr>
              <p:cNvPr id="33828" name="Text Box 43"/>
              <p:cNvSpPr txBox="1">
                <a:spLocks noChangeArrowheads="1"/>
              </p:cNvSpPr>
              <p:nvPr/>
            </p:nvSpPr>
            <p:spPr bwMode="auto">
              <a:xfrm>
                <a:off x="1682750" y="574198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8</a:t>
                </a:r>
              </a:p>
            </p:txBody>
          </p:sp>
          <p:sp>
            <p:nvSpPr>
              <p:cNvPr id="33829" name="Text Box 44"/>
              <p:cNvSpPr txBox="1">
                <a:spLocks noChangeArrowheads="1"/>
              </p:cNvSpPr>
              <p:nvPr/>
            </p:nvSpPr>
            <p:spPr bwMode="auto">
              <a:xfrm>
                <a:off x="3249613" y="614680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</a:t>
                </a:r>
              </a:p>
            </p:txBody>
          </p:sp>
          <p:sp>
            <p:nvSpPr>
              <p:cNvPr id="33830" name="Text Box 45"/>
              <p:cNvSpPr txBox="1">
                <a:spLocks noChangeArrowheads="1"/>
              </p:cNvSpPr>
              <p:nvPr/>
            </p:nvSpPr>
            <p:spPr bwMode="auto">
              <a:xfrm>
                <a:off x="3730625" y="5445125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6</a:t>
                </a:r>
              </a:p>
            </p:txBody>
          </p:sp>
          <p:sp>
            <p:nvSpPr>
              <p:cNvPr id="33831" name="Text Box 46"/>
              <p:cNvSpPr txBox="1">
                <a:spLocks noChangeArrowheads="1"/>
              </p:cNvSpPr>
              <p:nvPr/>
            </p:nvSpPr>
            <p:spPr bwMode="auto">
              <a:xfrm>
                <a:off x="4938713" y="6145213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33832" name="Text Box 47"/>
              <p:cNvSpPr txBox="1">
                <a:spLocks noChangeArrowheads="1"/>
              </p:cNvSpPr>
              <p:nvPr/>
            </p:nvSpPr>
            <p:spPr bwMode="auto">
              <a:xfrm>
                <a:off x="4948238" y="42735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7</a:t>
                </a:r>
              </a:p>
            </p:txBody>
          </p:sp>
          <p:sp>
            <p:nvSpPr>
              <p:cNvPr id="87" name="Oval 11"/>
              <p:cNvSpPr>
                <a:spLocks noChangeArrowheads="1"/>
              </p:cNvSpPr>
              <p:nvPr/>
            </p:nvSpPr>
            <p:spPr bwMode="auto">
              <a:xfrm>
                <a:off x="2195513" y="439102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4</a:t>
                </a:r>
              </a:p>
            </p:txBody>
          </p:sp>
          <p:sp>
            <p:nvSpPr>
              <p:cNvPr id="88" name="Oval 11"/>
              <p:cNvSpPr>
                <a:spLocks noChangeArrowheads="1"/>
              </p:cNvSpPr>
              <p:nvPr/>
            </p:nvSpPr>
            <p:spPr bwMode="auto">
              <a:xfrm>
                <a:off x="2166938" y="5984875"/>
                <a:ext cx="487362" cy="446088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7</a:t>
                </a:r>
              </a:p>
            </p:txBody>
          </p:sp>
          <p:sp>
            <p:nvSpPr>
              <p:cNvPr id="90" name="Oval 11"/>
              <p:cNvSpPr>
                <a:spLocks noChangeArrowheads="1"/>
              </p:cNvSpPr>
              <p:nvPr/>
            </p:nvSpPr>
            <p:spPr bwMode="auto">
              <a:xfrm>
                <a:off x="3979863" y="439102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8</a:t>
                </a:r>
              </a:p>
            </p:txBody>
          </p:sp>
          <p:sp>
            <p:nvSpPr>
              <p:cNvPr id="91" name="Oval 11"/>
              <p:cNvSpPr>
                <a:spLocks noChangeArrowheads="1"/>
              </p:cNvSpPr>
              <p:nvPr/>
            </p:nvSpPr>
            <p:spPr bwMode="auto">
              <a:xfrm>
                <a:off x="3109913" y="5129213"/>
                <a:ext cx="488950" cy="44608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4068763" y="5984875"/>
                <a:ext cx="488950" cy="446088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93" name="Oval 11"/>
              <p:cNvSpPr>
                <a:spLocks noChangeArrowheads="1"/>
              </p:cNvSpPr>
              <p:nvPr/>
            </p:nvSpPr>
            <p:spPr bwMode="auto">
              <a:xfrm>
                <a:off x="5749925" y="5970588"/>
                <a:ext cx="488950" cy="44608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4</a:t>
                </a:r>
              </a:p>
            </p:txBody>
          </p:sp>
          <p:sp>
            <p:nvSpPr>
              <p:cNvPr id="94" name="Oval 11"/>
              <p:cNvSpPr>
                <a:spLocks noChangeArrowheads="1"/>
              </p:cNvSpPr>
              <p:nvPr/>
            </p:nvSpPr>
            <p:spPr bwMode="auto">
              <a:xfrm>
                <a:off x="5735638" y="4376738"/>
                <a:ext cx="487362" cy="446087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7</a:t>
                </a:r>
              </a:p>
            </p:txBody>
          </p:sp>
          <p:sp>
            <p:nvSpPr>
              <p:cNvPr id="95" name="Oval 11"/>
              <p:cNvSpPr>
                <a:spLocks noChangeArrowheads="1"/>
              </p:cNvSpPr>
              <p:nvPr/>
            </p:nvSpPr>
            <p:spPr bwMode="auto">
              <a:xfrm>
                <a:off x="6884988" y="5262563"/>
                <a:ext cx="488950" cy="446087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10</a:t>
                </a:r>
              </a:p>
            </p:txBody>
          </p:sp>
          <p:cxnSp>
            <p:nvCxnSpPr>
              <p:cNvPr id="44113" name="Straight Connector 96"/>
              <p:cNvCxnSpPr>
                <a:cxnSpLocks noChangeShapeType="1"/>
                <a:stCxn id="33796" idx="7"/>
                <a:endCxn id="87" idx="3"/>
              </p:cNvCxnSpPr>
              <p:nvPr/>
            </p:nvCxnSpPr>
            <p:spPr bwMode="auto">
              <a:xfrm rot="5400000" flipH="1" flipV="1">
                <a:off x="1668915" y="4625184"/>
                <a:ext cx="451519" cy="745995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14" name="Straight Connector 98"/>
              <p:cNvCxnSpPr>
                <a:cxnSpLocks noChangeShapeType="1"/>
                <a:stCxn id="87" idx="6"/>
                <a:endCxn id="90" idx="2"/>
              </p:cNvCxnSpPr>
              <p:nvPr/>
            </p:nvCxnSpPr>
            <p:spPr bwMode="auto">
              <a:xfrm>
                <a:off x="2684448" y="4614662"/>
                <a:ext cx="1296082" cy="1588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15" name="Straight Connector 100"/>
              <p:cNvCxnSpPr>
                <a:cxnSpLocks noChangeShapeType="1"/>
                <a:stCxn id="90" idx="6"/>
                <a:endCxn id="94" idx="2"/>
              </p:cNvCxnSpPr>
              <p:nvPr/>
            </p:nvCxnSpPr>
            <p:spPr bwMode="auto">
              <a:xfrm flipV="1">
                <a:off x="4468814" y="4599910"/>
                <a:ext cx="1266588" cy="14751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16" name="Straight Connector 102"/>
              <p:cNvCxnSpPr>
                <a:cxnSpLocks noChangeShapeType="1"/>
                <a:stCxn id="94" idx="5"/>
                <a:endCxn id="95" idx="1"/>
              </p:cNvCxnSpPr>
              <p:nvPr/>
            </p:nvCxnSpPr>
            <p:spPr bwMode="auto">
              <a:xfrm rot="16200000" flipH="1">
                <a:off x="6269908" y="4639941"/>
                <a:ext cx="569525" cy="804982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17" name="Straight Connector 104"/>
              <p:cNvCxnSpPr>
                <a:cxnSpLocks noChangeShapeType="1"/>
                <a:stCxn id="94" idx="4"/>
                <a:endCxn id="93" idx="0"/>
              </p:cNvCxnSpPr>
              <p:nvPr/>
            </p:nvCxnSpPr>
            <p:spPr bwMode="auto">
              <a:xfrm rot="16200000" flipH="1">
                <a:off x="5413482" y="5389077"/>
                <a:ext cx="1146871" cy="14745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18" name="Straight Connector 106"/>
              <p:cNvCxnSpPr>
                <a:cxnSpLocks noChangeShapeType="1"/>
                <a:stCxn id="93" idx="7"/>
                <a:endCxn id="95" idx="3"/>
              </p:cNvCxnSpPr>
              <p:nvPr/>
            </p:nvCxnSpPr>
            <p:spPr bwMode="auto">
              <a:xfrm rot="5400000" flipH="1" flipV="1">
                <a:off x="6365784" y="5443855"/>
                <a:ext cx="392517" cy="790237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19" name="Straight Connector 141"/>
              <p:cNvCxnSpPr>
                <a:cxnSpLocks noChangeShapeType="1"/>
                <a:stCxn id="90" idx="5"/>
                <a:endCxn id="93" idx="1"/>
              </p:cNvCxnSpPr>
              <p:nvPr/>
            </p:nvCxnSpPr>
            <p:spPr bwMode="auto">
              <a:xfrm rot="16200000" flipH="1">
                <a:off x="4478076" y="4691652"/>
                <a:ext cx="1262810" cy="1424348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20" name="Straight Connector 143"/>
              <p:cNvCxnSpPr>
                <a:cxnSpLocks noChangeShapeType="1"/>
                <a:stCxn id="92" idx="6"/>
                <a:endCxn id="93" idx="2"/>
              </p:cNvCxnSpPr>
              <p:nvPr/>
            </p:nvCxnSpPr>
            <p:spPr bwMode="auto">
              <a:xfrm flipV="1">
                <a:off x="4557295" y="6192992"/>
                <a:ext cx="1192853" cy="14750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21" name="Straight Connector 145"/>
              <p:cNvCxnSpPr>
                <a:cxnSpLocks noChangeShapeType="1"/>
                <a:stCxn id="91" idx="7"/>
                <a:endCxn id="90" idx="3"/>
              </p:cNvCxnSpPr>
              <p:nvPr/>
            </p:nvCxnSpPr>
            <p:spPr bwMode="auto">
              <a:xfrm rot="5400000" flipH="1" flipV="1">
                <a:off x="3578632" y="4721034"/>
                <a:ext cx="422018" cy="524793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22" name="Straight Connector 147"/>
              <p:cNvCxnSpPr>
                <a:cxnSpLocks noChangeShapeType="1"/>
                <a:stCxn id="87" idx="4"/>
                <a:endCxn id="88" idx="0"/>
              </p:cNvCxnSpPr>
              <p:nvPr/>
            </p:nvCxnSpPr>
            <p:spPr bwMode="auto">
              <a:xfrm rot="5400000">
                <a:off x="1852125" y="5396455"/>
                <a:ext cx="1146871" cy="29493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23" name="Straight Connector 151"/>
              <p:cNvCxnSpPr>
                <a:cxnSpLocks noChangeShapeType="1"/>
                <a:stCxn id="33796" idx="5"/>
                <a:endCxn id="88" idx="1"/>
              </p:cNvCxnSpPr>
              <p:nvPr/>
            </p:nvCxnSpPr>
            <p:spPr bwMode="auto">
              <a:xfrm rot="16200000" flipH="1">
                <a:off x="1624667" y="5436470"/>
                <a:ext cx="510523" cy="716502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24" name="Straight Connector 155"/>
              <p:cNvCxnSpPr>
                <a:cxnSpLocks noChangeShapeType="1"/>
                <a:stCxn id="88" idx="6"/>
                <a:endCxn id="92" idx="2"/>
              </p:cNvCxnSpPr>
              <p:nvPr/>
            </p:nvCxnSpPr>
            <p:spPr bwMode="auto">
              <a:xfrm flipV="1">
                <a:off x="2654955" y="6207742"/>
                <a:ext cx="1414056" cy="1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25" name="Straight Connector 157"/>
              <p:cNvCxnSpPr>
                <a:cxnSpLocks noChangeShapeType="1"/>
                <a:stCxn id="88" idx="7"/>
                <a:endCxn id="91" idx="3"/>
              </p:cNvCxnSpPr>
              <p:nvPr/>
            </p:nvCxnSpPr>
            <p:spPr bwMode="auto">
              <a:xfrm rot="5400000" flipH="1" flipV="1">
                <a:off x="2612699" y="5480707"/>
                <a:ext cx="540025" cy="598527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26" name="Straight Connector 161"/>
              <p:cNvCxnSpPr>
                <a:cxnSpLocks noChangeShapeType="1"/>
                <a:stCxn id="91" idx="5"/>
                <a:endCxn id="92" idx="1"/>
              </p:cNvCxnSpPr>
              <p:nvPr/>
            </p:nvCxnSpPr>
            <p:spPr bwMode="auto">
              <a:xfrm rot="16200000" flipH="1">
                <a:off x="3563869" y="5473332"/>
                <a:ext cx="540024" cy="613274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27" name="Straight Arrow Connector 211"/>
              <p:cNvCxnSpPr>
                <a:cxnSpLocks noChangeShapeType="1"/>
              </p:cNvCxnSpPr>
              <p:nvPr/>
            </p:nvCxnSpPr>
            <p:spPr bwMode="auto">
              <a:xfrm rot="5400000">
                <a:off x="1671046" y="4676345"/>
                <a:ext cx="548855" cy="842202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28" name="Straight Arrow Connector 110"/>
              <p:cNvCxnSpPr>
                <a:cxnSpLocks noChangeShapeType="1"/>
              </p:cNvCxnSpPr>
              <p:nvPr/>
            </p:nvCxnSpPr>
            <p:spPr bwMode="auto">
              <a:xfrm rot="5400000" flipH="1">
                <a:off x="3359526" y="3991418"/>
                <a:ext cx="14748" cy="1439091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29" name="Straight Arrow Connector 111"/>
              <p:cNvCxnSpPr>
                <a:cxnSpLocks noChangeShapeType="1"/>
              </p:cNvCxnSpPr>
              <p:nvPr/>
            </p:nvCxnSpPr>
            <p:spPr bwMode="auto">
              <a:xfrm rot="5400000">
                <a:off x="5141430" y="4008624"/>
                <a:ext cx="14754" cy="1404682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30" name="Straight Arrow Connector 101"/>
              <p:cNvCxnSpPr>
                <a:cxnSpLocks noChangeShapeType="1"/>
              </p:cNvCxnSpPr>
              <p:nvPr/>
            </p:nvCxnSpPr>
            <p:spPr bwMode="auto">
              <a:xfrm flipV="1">
                <a:off x="2613170" y="5564621"/>
                <a:ext cx="694387" cy="648926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131" name="Straight Arrow Connector 105"/>
              <p:cNvCxnSpPr>
                <a:cxnSpLocks noChangeShapeType="1"/>
              </p:cNvCxnSpPr>
              <p:nvPr/>
            </p:nvCxnSpPr>
            <p:spPr bwMode="auto">
              <a:xfrm flipV="1">
                <a:off x="3556866" y="4790209"/>
                <a:ext cx="641061" cy="499416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4087" name="Straight Arrow Connector 105"/>
            <p:cNvCxnSpPr>
              <a:cxnSpLocks noChangeShapeType="1"/>
            </p:cNvCxnSpPr>
            <p:nvPr/>
          </p:nvCxnSpPr>
          <p:spPr bwMode="auto">
            <a:xfrm rot="10800000">
              <a:off x="4309060" y="4798150"/>
              <a:ext cx="1457894" cy="1363661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88" name="Straight Arrow Connector 110"/>
            <p:cNvCxnSpPr>
              <a:cxnSpLocks noChangeShapeType="1"/>
            </p:cNvCxnSpPr>
            <p:nvPr/>
          </p:nvCxnSpPr>
          <p:spPr bwMode="auto">
            <a:xfrm flipV="1">
              <a:off x="4525098" y="6130636"/>
              <a:ext cx="1221075" cy="10175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89" name="Straight Arrow Connector 97"/>
            <p:cNvCxnSpPr>
              <a:cxnSpLocks noChangeShapeType="1"/>
            </p:cNvCxnSpPr>
            <p:nvPr/>
          </p:nvCxnSpPr>
          <p:spPr bwMode="auto">
            <a:xfrm rot="10800000" flipV="1">
              <a:off x="6096289" y="5548744"/>
              <a:ext cx="813664" cy="449119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97095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200" grpId="0" animBg="1"/>
      <p:bldP spid="206" grpId="0" animBg="1"/>
      <p:bldP spid="1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Algorithm: Example</a:t>
            </a:r>
          </a:p>
        </p:txBody>
      </p:sp>
      <p:sp>
        <p:nvSpPr>
          <p:cNvPr id="139" name="Down Arrow 138"/>
          <p:cNvSpPr>
            <a:spLocks noChangeArrowheads="1"/>
          </p:cNvSpPr>
          <p:nvPr/>
        </p:nvSpPr>
        <p:spPr bwMode="auto">
          <a:xfrm>
            <a:off x="5800725" y="3392488"/>
            <a:ext cx="368300" cy="781050"/>
          </a:xfrm>
          <a:prstGeom prst="downArrow">
            <a:avLst>
              <a:gd name="adj1" fmla="val 50000"/>
              <a:gd name="adj2" fmla="val 500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" name="Oval 11"/>
          <p:cNvSpPr>
            <a:spLocks noChangeArrowheads="1"/>
          </p:cNvSpPr>
          <p:nvPr/>
        </p:nvSpPr>
        <p:spPr bwMode="auto">
          <a:xfrm>
            <a:off x="2908300" y="183991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0</a:t>
            </a:r>
          </a:p>
        </p:txBody>
      </p:sp>
      <p:sp>
        <p:nvSpPr>
          <p:cNvPr id="164" name="Text Box 34"/>
          <p:cNvSpPr txBox="1">
            <a:spLocks noChangeArrowheads="1"/>
          </p:cNvSpPr>
          <p:nvPr/>
        </p:nvSpPr>
        <p:spPr bwMode="auto">
          <a:xfrm>
            <a:off x="3433763" y="13874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65" name="Text Box 35"/>
          <p:cNvSpPr txBox="1">
            <a:spLocks noChangeArrowheads="1"/>
          </p:cNvSpPr>
          <p:nvPr/>
        </p:nvSpPr>
        <p:spPr bwMode="auto">
          <a:xfrm>
            <a:off x="4957763" y="9890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66" name="Text Box 36"/>
          <p:cNvSpPr txBox="1">
            <a:spLocks noChangeArrowheads="1"/>
          </p:cNvSpPr>
          <p:nvPr/>
        </p:nvSpPr>
        <p:spPr bwMode="auto">
          <a:xfrm>
            <a:off x="8294688" y="144780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7756525" y="18494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14</a:t>
            </a:r>
          </a:p>
        </p:txBody>
      </p:sp>
      <p:sp>
        <p:nvSpPr>
          <p:cNvPr id="168" name="Text Box 38"/>
          <p:cNvSpPr txBox="1">
            <a:spLocks noChangeArrowheads="1"/>
          </p:cNvSpPr>
          <p:nvPr/>
        </p:nvSpPr>
        <p:spPr bwMode="auto">
          <a:xfrm>
            <a:off x="8293100" y="24590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6832600" y="1804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70" name="Text Box 40"/>
          <p:cNvSpPr txBox="1">
            <a:spLocks noChangeArrowheads="1"/>
          </p:cNvSpPr>
          <p:nvPr/>
        </p:nvSpPr>
        <p:spPr bwMode="auto">
          <a:xfrm>
            <a:off x="5283200" y="1411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1" name="Text Box 41"/>
          <p:cNvSpPr txBox="1">
            <a:spLocks noChangeArrowheads="1"/>
          </p:cNvSpPr>
          <p:nvPr/>
        </p:nvSpPr>
        <p:spPr bwMode="auto">
          <a:xfrm>
            <a:off x="4511675" y="21240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2" name="Text Box 42"/>
          <p:cNvSpPr txBox="1">
            <a:spLocks noChangeArrowheads="1"/>
          </p:cNvSpPr>
          <p:nvPr/>
        </p:nvSpPr>
        <p:spPr bwMode="auto">
          <a:xfrm>
            <a:off x="3870326" y="1847851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173" name="Text Box 43"/>
          <p:cNvSpPr txBox="1">
            <a:spLocks noChangeArrowheads="1"/>
          </p:cNvSpPr>
          <p:nvPr/>
        </p:nvSpPr>
        <p:spPr bwMode="auto">
          <a:xfrm>
            <a:off x="3486150" y="2424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74" name="Text Box 44"/>
          <p:cNvSpPr txBox="1">
            <a:spLocks noChangeArrowheads="1"/>
          </p:cNvSpPr>
          <p:nvPr/>
        </p:nvSpPr>
        <p:spPr bwMode="auto">
          <a:xfrm>
            <a:off x="5053013" y="2827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75" name="Text Box 45"/>
          <p:cNvSpPr txBox="1">
            <a:spLocks noChangeArrowheads="1"/>
          </p:cNvSpPr>
          <p:nvPr/>
        </p:nvSpPr>
        <p:spPr bwMode="auto">
          <a:xfrm>
            <a:off x="5534025" y="2125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176" name="Text Box 46"/>
          <p:cNvSpPr txBox="1">
            <a:spLocks noChangeArrowheads="1"/>
          </p:cNvSpPr>
          <p:nvPr/>
        </p:nvSpPr>
        <p:spPr bwMode="auto">
          <a:xfrm>
            <a:off x="6743700" y="282575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7" name="Text Box 47"/>
          <p:cNvSpPr txBox="1">
            <a:spLocks noChangeArrowheads="1"/>
          </p:cNvSpPr>
          <p:nvPr/>
        </p:nvSpPr>
        <p:spPr bwMode="auto">
          <a:xfrm>
            <a:off x="6753225" y="9556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8" name="Oval 11"/>
          <p:cNvSpPr>
            <a:spLocks noChangeArrowheads="1"/>
          </p:cNvSpPr>
          <p:nvPr/>
        </p:nvSpPr>
        <p:spPr bwMode="auto">
          <a:xfrm>
            <a:off x="400050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79" name="Oval 11"/>
          <p:cNvSpPr>
            <a:spLocks noChangeArrowheads="1"/>
          </p:cNvSpPr>
          <p:nvPr/>
        </p:nvSpPr>
        <p:spPr bwMode="auto">
          <a:xfrm>
            <a:off x="3970338" y="266541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7</a:t>
            </a:r>
          </a:p>
        </p:txBody>
      </p:sp>
      <p:sp>
        <p:nvSpPr>
          <p:cNvPr id="180" name="Oval 11"/>
          <p:cNvSpPr>
            <a:spLocks noChangeArrowheads="1"/>
          </p:cNvSpPr>
          <p:nvPr/>
        </p:nvSpPr>
        <p:spPr bwMode="auto">
          <a:xfrm>
            <a:off x="578485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sp>
        <p:nvSpPr>
          <p:cNvPr id="181" name="Oval 11"/>
          <p:cNvSpPr>
            <a:spLocks noChangeArrowheads="1"/>
          </p:cNvSpPr>
          <p:nvPr/>
        </p:nvSpPr>
        <p:spPr bwMode="auto">
          <a:xfrm>
            <a:off x="4914901" y="18097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82" name="Oval 11"/>
          <p:cNvSpPr>
            <a:spLocks noChangeArrowheads="1"/>
          </p:cNvSpPr>
          <p:nvPr/>
        </p:nvSpPr>
        <p:spPr bwMode="auto">
          <a:xfrm>
            <a:off x="5873751" y="2665414"/>
            <a:ext cx="487363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83" name="Oval 11"/>
          <p:cNvSpPr>
            <a:spLocks noChangeArrowheads="1"/>
          </p:cNvSpPr>
          <p:nvPr/>
        </p:nvSpPr>
        <p:spPr bwMode="auto">
          <a:xfrm>
            <a:off x="7554913" y="2651125"/>
            <a:ext cx="487362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84" name="Oval 11"/>
          <p:cNvSpPr>
            <a:spLocks noChangeArrowheads="1"/>
          </p:cNvSpPr>
          <p:nvPr/>
        </p:nvSpPr>
        <p:spPr bwMode="auto">
          <a:xfrm>
            <a:off x="7539038" y="105886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7</a:t>
            </a:r>
          </a:p>
        </p:txBody>
      </p:sp>
      <p:sp>
        <p:nvSpPr>
          <p:cNvPr id="185" name="Oval 11"/>
          <p:cNvSpPr>
            <a:spLocks noChangeArrowheads="1"/>
          </p:cNvSpPr>
          <p:nvPr/>
        </p:nvSpPr>
        <p:spPr bwMode="auto">
          <a:xfrm>
            <a:off x="8689975" y="1943100"/>
            <a:ext cx="488950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10</a:t>
            </a:r>
          </a:p>
        </p:txBody>
      </p:sp>
      <p:cxnSp>
        <p:nvCxnSpPr>
          <p:cNvPr id="45083" name="Straight Connector 185"/>
          <p:cNvCxnSpPr>
            <a:cxnSpLocks noChangeShapeType="1"/>
            <a:stCxn id="163" idx="7"/>
            <a:endCxn id="178" idx="3"/>
          </p:cNvCxnSpPr>
          <p:nvPr/>
        </p:nvCxnSpPr>
        <p:spPr bwMode="auto">
          <a:xfrm rot="5400000" flipH="1" flipV="1">
            <a:off x="3473451" y="1306513"/>
            <a:ext cx="450850" cy="7461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4" name="Straight Connector 186"/>
          <p:cNvCxnSpPr>
            <a:cxnSpLocks noChangeShapeType="1"/>
            <a:stCxn id="178" idx="6"/>
            <a:endCxn id="180" idx="2"/>
          </p:cNvCxnSpPr>
          <p:nvPr/>
        </p:nvCxnSpPr>
        <p:spPr bwMode="auto">
          <a:xfrm>
            <a:off x="4487864" y="1295400"/>
            <a:ext cx="1296987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5" name="Straight Connector 187"/>
          <p:cNvCxnSpPr>
            <a:cxnSpLocks noChangeShapeType="1"/>
            <a:stCxn id="180" idx="6"/>
            <a:endCxn id="184" idx="2"/>
          </p:cNvCxnSpPr>
          <p:nvPr/>
        </p:nvCxnSpPr>
        <p:spPr bwMode="auto">
          <a:xfrm flipV="1">
            <a:off x="6272214" y="1281114"/>
            <a:ext cx="1266825" cy="14287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6" name="Straight Connector 188"/>
          <p:cNvCxnSpPr>
            <a:cxnSpLocks noChangeShapeType="1"/>
            <a:stCxn id="184" idx="5"/>
            <a:endCxn id="185" idx="1"/>
          </p:cNvCxnSpPr>
          <p:nvPr/>
        </p:nvCxnSpPr>
        <p:spPr bwMode="auto">
          <a:xfrm rot="16200000" flipH="1">
            <a:off x="8074026" y="1320801"/>
            <a:ext cx="569913" cy="8048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7" name="Straight Connector 189"/>
          <p:cNvCxnSpPr>
            <a:cxnSpLocks noChangeShapeType="1"/>
            <a:stCxn id="184" idx="4"/>
            <a:endCxn id="183" idx="0"/>
          </p:cNvCxnSpPr>
          <p:nvPr/>
        </p:nvCxnSpPr>
        <p:spPr bwMode="auto">
          <a:xfrm rot="16200000" flipH="1">
            <a:off x="7218364" y="2070101"/>
            <a:ext cx="1146175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8" name="Straight Connector 190"/>
          <p:cNvCxnSpPr>
            <a:cxnSpLocks noChangeShapeType="1"/>
            <a:stCxn id="183" idx="7"/>
            <a:endCxn id="185" idx="3"/>
          </p:cNvCxnSpPr>
          <p:nvPr/>
        </p:nvCxnSpPr>
        <p:spPr bwMode="auto">
          <a:xfrm rot="5400000" flipH="1" flipV="1">
            <a:off x="8170070" y="2124870"/>
            <a:ext cx="392113" cy="790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9" name="Straight Connector 191"/>
          <p:cNvCxnSpPr>
            <a:cxnSpLocks noChangeShapeType="1"/>
            <a:stCxn id="180" idx="5"/>
            <a:endCxn id="183" idx="1"/>
          </p:cNvCxnSpPr>
          <p:nvPr/>
        </p:nvCxnSpPr>
        <p:spPr bwMode="auto">
          <a:xfrm rot="16200000" flipH="1">
            <a:off x="6282532" y="1372395"/>
            <a:ext cx="1262063" cy="1425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0" name="Straight Connector 192"/>
          <p:cNvCxnSpPr>
            <a:cxnSpLocks noChangeShapeType="1"/>
            <a:stCxn id="182" idx="6"/>
            <a:endCxn id="183" idx="2"/>
          </p:cNvCxnSpPr>
          <p:nvPr/>
        </p:nvCxnSpPr>
        <p:spPr bwMode="auto">
          <a:xfrm flipV="1">
            <a:off x="6361113" y="2873376"/>
            <a:ext cx="1193800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1" name="Straight Connector 193"/>
          <p:cNvCxnSpPr>
            <a:cxnSpLocks noChangeShapeType="1"/>
            <a:stCxn id="181" idx="7"/>
            <a:endCxn id="180" idx="3"/>
          </p:cNvCxnSpPr>
          <p:nvPr/>
        </p:nvCxnSpPr>
        <p:spPr bwMode="auto">
          <a:xfrm rot="5400000" flipH="1" flipV="1">
            <a:off x="5382420" y="1402557"/>
            <a:ext cx="422275" cy="5254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2" name="Straight Connector 194"/>
          <p:cNvCxnSpPr>
            <a:cxnSpLocks noChangeShapeType="1"/>
            <a:stCxn id="178" idx="4"/>
            <a:endCxn id="179" idx="0"/>
          </p:cNvCxnSpPr>
          <p:nvPr/>
        </p:nvCxnSpPr>
        <p:spPr bwMode="auto">
          <a:xfrm rot="5400000">
            <a:off x="3656807" y="2077245"/>
            <a:ext cx="1146175" cy="301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3" name="Straight Connector 195"/>
          <p:cNvCxnSpPr>
            <a:cxnSpLocks noChangeShapeType="1"/>
            <a:stCxn id="163" idx="5"/>
            <a:endCxn id="179" idx="1"/>
          </p:cNvCxnSpPr>
          <p:nvPr/>
        </p:nvCxnSpPr>
        <p:spPr bwMode="auto">
          <a:xfrm rot="16200000" flipH="1">
            <a:off x="3429001" y="2117726"/>
            <a:ext cx="509587" cy="7159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4" name="Straight Connector 196"/>
          <p:cNvCxnSpPr>
            <a:cxnSpLocks noChangeShapeType="1"/>
            <a:stCxn id="179" idx="6"/>
            <a:endCxn id="182" idx="2"/>
          </p:cNvCxnSpPr>
          <p:nvPr/>
        </p:nvCxnSpPr>
        <p:spPr bwMode="auto">
          <a:xfrm flipV="1">
            <a:off x="4459288" y="2889250"/>
            <a:ext cx="1414462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5" name="Straight Connector 197"/>
          <p:cNvCxnSpPr>
            <a:cxnSpLocks noChangeShapeType="1"/>
            <a:stCxn id="179" idx="7"/>
            <a:endCxn id="181" idx="3"/>
          </p:cNvCxnSpPr>
          <p:nvPr/>
        </p:nvCxnSpPr>
        <p:spPr bwMode="auto">
          <a:xfrm rot="5400000" flipH="1" flipV="1">
            <a:off x="4417219" y="2161381"/>
            <a:ext cx="539750" cy="5984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6" name="Straight Connector 198"/>
          <p:cNvCxnSpPr>
            <a:cxnSpLocks noChangeShapeType="1"/>
            <a:stCxn id="181" idx="5"/>
            <a:endCxn id="182" idx="1"/>
          </p:cNvCxnSpPr>
          <p:nvPr/>
        </p:nvCxnSpPr>
        <p:spPr bwMode="auto">
          <a:xfrm rot="16200000" flipH="1">
            <a:off x="5368132" y="2153444"/>
            <a:ext cx="539750" cy="6143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Oval 11"/>
          <p:cNvSpPr>
            <a:spLocks noChangeArrowheads="1"/>
          </p:cNvSpPr>
          <p:nvPr/>
        </p:nvSpPr>
        <p:spPr bwMode="auto">
          <a:xfrm>
            <a:off x="5886451" y="2667000"/>
            <a:ext cx="487363" cy="4460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2</a:t>
            </a:r>
          </a:p>
        </p:txBody>
      </p:sp>
      <p:cxnSp>
        <p:nvCxnSpPr>
          <p:cNvPr id="45098" name="Straight Arrow Connector 201"/>
          <p:cNvCxnSpPr>
            <a:cxnSpLocks noChangeShapeType="1"/>
          </p:cNvCxnSpPr>
          <p:nvPr/>
        </p:nvCxnSpPr>
        <p:spPr bwMode="auto">
          <a:xfrm rot="5400000">
            <a:off x="3446463" y="1357313"/>
            <a:ext cx="547688" cy="84296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" name="Oval 11"/>
          <p:cNvSpPr>
            <a:spLocks noChangeArrowheads="1"/>
          </p:cNvSpPr>
          <p:nvPr/>
        </p:nvSpPr>
        <p:spPr bwMode="auto">
          <a:xfrm>
            <a:off x="3965575" y="2654300"/>
            <a:ext cx="488950" cy="446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</a:t>
            </a:r>
          </a:p>
        </p:txBody>
      </p:sp>
      <p:cxnSp>
        <p:nvCxnSpPr>
          <p:cNvPr id="45100" name="Straight Arrow Connector 88"/>
          <p:cNvCxnSpPr>
            <a:cxnSpLocks noChangeShapeType="1"/>
          </p:cNvCxnSpPr>
          <p:nvPr/>
        </p:nvCxnSpPr>
        <p:spPr bwMode="auto">
          <a:xfrm rot="5400000" flipH="1">
            <a:off x="5133976" y="657226"/>
            <a:ext cx="14287" cy="14398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1" name="Straight Arrow Connector 97"/>
          <p:cNvCxnSpPr>
            <a:cxnSpLocks noChangeShapeType="1"/>
          </p:cNvCxnSpPr>
          <p:nvPr/>
        </p:nvCxnSpPr>
        <p:spPr bwMode="auto">
          <a:xfrm rot="5400000">
            <a:off x="6901657" y="675482"/>
            <a:ext cx="14287" cy="140335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Arrow Connector 103"/>
          <p:cNvCxnSpPr>
            <a:cxnSpLocks noChangeShapeType="1"/>
          </p:cNvCxnSpPr>
          <p:nvPr/>
        </p:nvCxnSpPr>
        <p:spPr bwMode="auto">
          <a:xfrm flipV="1">
            <a:off x="4427539" y="2198688"/>
            <a:ext cx="695325" cy="64770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3" name="Straight Arrow Connector 96"/>
          <p:cNvCxnSpPr>
            <a:cxnSpLocks noChangeShapeType="1"/>
          </p:cNvCxnSpPr>
          <p:nvPr/>
        </p:nvCxnSpPr>
        <p:spPr bwMode="auto">
          <a:xfrm flipV="1">
            <a:off x="5351463" y="1506538"/>
            <a:ext cx="641350" cy="5000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4" name="Straight Arrow Connector 105"/>
          <p:cNvCxnSpPr>
            <a:cxnSpLocks noChangeShapeType="1"/>
          </p:cNvCxnSpPr>
          <p:nvPr/>
        </p:nvCxnSpPr>
        <p:spPr bwMode="auto">
          <a:xfrm rot="10800000">
            <a:off x="6113464" y="1493838"/>
            <a:ext cx="1457325" cy="13636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5" name="Straight Arrow Connector 98"/>
          <p:cNvCxnSpPr>
            <a:cxnSpLocks noChangeShapeType="1"/>
          </p:cNvCxnSpPr>
          <p:nvPr/>
        </p:nvCxnSpPr>
        <p:spPr bwMode="auto">
          <a:xfrm flipV="1">
            <a:off x="6361114" y="2805113"/>
            <a:ext cx="1220787" cy="11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06" name="Straight Arrow Connector 97"/>
          <p:cNvCxnSpPr>
            <a:cxnSpLocks noChangeShapeType="1"/>
          </p:cNvCxnSpPr>
          <p:nvPr/>
        </p:nvCxnSpPr>
        <p:spPr bwMode="auto">
          <a:xfrm rot="10800000" flipV="1">
            <a:off x="7910514" y="2224088"/>
            <a:ext cx="814387" cy="4492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2628900" y="4273551"/>
            <a:ext cx="6269038" cy="2239963"/>
            <a:chOff x="1104900" y="4273550"/>
            <a:chExt cx="6269038" cy="2239963"/>
          </a:xfrm>
        </p:grpSpPr>
        <p:grpSp>
          <p:nvGrpSpPr>
            <p:cNvPr id="45109" name="Group 106"/>
            <p:cNvGrpSpPr>
              <a:grpSpLocks/>
            </p:cNvGrpSpPr>
            <p:nvPr/>
          </p:nvGrpSpPr>
          <p:grpSpPr bwMode="auto">
            <a:xfrm>
              <a:off x="1104900" y="4273550"/>
              <a:ext cx="6269038" cy="2239963"/>
              <a:chOff x="1104900" y="4273550"/>
              <a:chExt cx="6269038" cy="2239963"/>
            </a:xfrm>
          </p:grpSpPr>
          <p:sp>
            <p:nvSpPr>
              <p:cNvPr id="33796" name="Oval 11"/>
              <p:cNvSpPr>
                <a:spLocks noChangeArrowheads="1"/>
              </p:cNvSpPr>
              <p:nvPr/>
            </p:nvSpPr>
            <p:spPr bwMode="auto">
              <a:xfrm>
                <a:off x="1104900" y="515937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dirty="0"/>
                  <a:t>0</a:t>
                </a:r>
              </a:p>
            </p:txBody>
          </p:sp>
          <p:sp>
            <p:nvSpPr>
              <p:cNvPr id="33819" name="Text Box 34"/>
              <p:cNvSpPr txBox="1">
                <a:spLocks noChangeArrowheads="1"/>
              </p:cNvSpPr>
              <p:nvPr/>
            </p:nvSpPr>
            <p:spPr bwMode="auto">
              <a:xfrm>
                <a:off x="1630363" y="47053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4</a:t>
                </a:r>
              </a:p>
            </p:txBody>
          </p:sp>
          <p:sp>
            <p:nvSpPr>
              <p:cNvPr id="33820" name="Text Box 35"/>
              <p:cNvSpPr txBox="1">
                <a:spLocks noChangeArrowheads="1"/>
              </p:cNvSpPr>
              <p:nvPr/>
            </p:nvSpPr>
            <p:spPr bwMode="auto">
              <a:xfrm>
                <a:off x="3154363" y="430688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8</a:t>
                </a:r>
              </a:p>
            </p:txBody>
          </p:sp>
          <p:sp>
            <p:nvSpPr>
              <p:cNvPr id="33821" name="Text Box 36"/>
              <p:cNvSpPr txBox="1">
                <a:spLocks noChangeArrowheads="1"/>
              </p:cNvSpPr>
              <p:nvPr/>
            </p:nvSpPr>
            <p:spPr bwMode="auto">
              <a:xfrm>
                <a:off x="6489700" y="4767263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9</a:t>
                </a:r>
              </a:p>
            </p:txBody>
          </p:sp>
          <p:sp>
            <p:nvSpPr>
              <p:cNvPr id="33822" name="Text Box 37"/>
              <p:cNvSpPr txBox="1">
                <a:spLocks noChangeArrowheads="1"/>
              </p:cNvSpPr>
              <p:nvPr/>
            </p:nvSpPr>
            <p:spPr bwMode="auto">
              <a:xfrm>
                <a:off x="5951538" y="5167313"/>
                <a:ext cx="427037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14</a:t>
                </a:r>
              </a:p>
            </p:txBody>
          </p:sp>
          <p:sp>
            <p:nvSpPr>
              <p:cNvPr id="33823" name="Text Box 38"/>
              <p:cNvSpPr txBox="1">
                <a:spLocks noChangeArrowheads="1"/>
              </p:cNvSpPr>
              <p:nvPr/>
            </p:nvSpPr>
            <p:spPr bwMode="auto">
              <a:xfrm>
                <a:off x="6488113" y="5778500"/>
                <a:ext cx="427037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10</a:t>
                </a:r>
              </a:p>
            </p:txBody>
          </p:sp>
          <p:sp>
            <p:nvSpPr>
              <p:cNvPr id="33824" name="Text Box 39"/>
              <p:cNvSpPr txBox="1">
                <a:spLocks noChangeArrowheads="1"/>
              </p:cNvSpPr>
              <p:nvPr/>
            </p:nvSpPr>
            <p:spPr bwMode="auto">
              <a:xfrm>
                <a:off x="5027613" y="51244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4</a:t>
                </a:r>
              </a:p>
            </p:txBody>
          </p:sp>
          <p:sp>
            <p:nvSpPr>
              <p:cNvPr id="33825" name="Text Box 40"/>
              <p:cNvSpPr txBox="1">
                <a:spLocks noChangeArrowheads="1"/>
              </p:cNvSpPr>
              <p:nvPr/>
            </p:nvSpPr>
            <p:spPr bwMode="auto">
              <a:xfrm>
                <a:off x="3478213" y="4729163"/>
                <a:ext cx="3238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33826" name="Text Box 41"/>
              <p:cNvSpPr txBox="1">
                <a:spLocks noChangeArrowheads="1"/>
              </p:cNvSpPr>
              <p:nvPr/>
            </p:nvSpPr>
            <p:spPr bwMode="auto">
              <a:xfrm>
                <a:off x="2706688" y="544353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7</a:t>
                </a:r>
              </a:p>
            </p:txBody>
          </p:sp>
          <p:sp>
            <p:nvSpPr>
              <p:cNvPr id="33827" name="Text Box 42"/>
              <p:cNvSpPr txBox="1">
                <a:spLocks noChangeArrowheads="1"/>
              </p:cNvSpPr>
              <p:nvPr/>
            </p:nvSpPr>
            <p:spPr bwMode="auto">
              <a:xfrm>
                <a:off x="2065338" y="5167313"/>
                <a:ext cx="390525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11</a:t>
                </a:r>
              </a:p>
            </p:txBody>
          </p:sp>
          <p:sp>
            <p:nvSpPr>
              <p:cNvPr id="33828" name="Text Box 43"/>
              <p:cNvSpPr txBox="1">
                <a:spLocks noChangeArrowheads="1"/>
              </p:cNvSpPr>
              <p:nvPr/>
            </p:nvSpPr>
            <p:spPr bwMode="auto">
              <a:xfrm>
                <a:off x="1682750" y="574198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8</a:t>
                </a:r>
              </a:p>
            </p:txBody>
          </p:sp>
          <p:sp>
            <p:nvSpPr>
              <p:cNvPr id="33829" name="Text Box 44"/>
              <p:cNvSpPr txBox="1">
                <a:spLocks noChangeArrowheads="1"/>
              </p:cNvSpPr>
              <p:nvPr/>
            </p:nvSpPr>
            <p:spPr bwMode="auto">
              <a:xfrm>
                <a:off x="3249613" y="614680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</a:t>
                </a:r>
              </a:p>
            </p:txBody>
          </p:sp>
          <p:sp>
            <p:nvSpPr>
              <p:cNvPr id="33830" name="Text Box 45"/>
              <p:cNvSpPr txBox="1">
                <a:spLocks noChangeArrowheads="1"/>
              </p:cNvSpPr>
              <p:nvPr/>
            </p:nvSpPr>
            <p:spPr bwMode="auto">
              <a:xfrm>
                <a:off x="3730625" y="5445125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6</a:t>
                </a:r>
              </a:p>
            </p:txBody>
          </p:sp>
          <p:sp>
            <p:nvSpPr>
              <p:cNvPr id="33831" name="Text Box 46"/>
              <p:cNvSpPr txBox="1">
                <a:spLocks noChangeArrowheads="1"/>
              </p:cNvSpPr>
              <p:nvPr/>
            </p:nvSpPr>
            <p:spPr bwMode="auto">
              <a:xfrm>
                <a:off x="4938713" y="6145213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33832" name="Text Box 47"/>
              <p:cNvSpPr txBox="1">
                <a:spLocks noChangeArrowheads="1"/>
              </p:cNvSpPr>
              <p:nvPr/>
            </p:nvSpPr>
            <p:spPr bwMode="auto">
              <a:xfrm>
                <a:off x="4948238" y="42735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7</a:t>
                </a:r>
              </a:p>
            </p:txBody>
          </p:sp>
          <p:sp>
            <p:nvSpPr>
              <p:cNvPr id="87" name="Oval 11"/>
              <p:cNvSpPr>
                <a:spLocks noChangeArrowheads="1"/>
              </p:cNvSpPr>
              <p:nvPr/>
            </p:nvSpPr>
            <p:spPr bwMode="auto">
              <a:xfrm>
                <a:off x="2195513" y="439102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4</a:t>
                </a:r>
              </a:p>
            </p:txBody>
          </p:sp>
          <p:sp>
            <p:nvSpPr>
              <p:cNvPr id="88" name="Oval 11"/>
              <p:cNvSpPr>
                <a:spLocks noChangeArrowheads="1"/>
              </p:cNvSpPr>
              <p:nvPr/>
            </p:nvSpPr>
            <p:spPr bwMode="auto">
              <a:xfrm>
                <a:off x="2166938" y="5984875"/>
                <a:ext cx="487362" cy="446088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1</a:t>
                </a:r>
              </a:p>
            </p:txBody>
          </p:sp>
          <p:sp>
            <p:nvSpPr>
              <p:cNvPr id="90" name="Oval 11"/>
              <p:cNvSpPr>
                <a:spLocks noChangeArrowheads="1"/>
              </p:cNvSpPr>
              <p:nvPr/>
            </p:nvSpPr>
            <p:spPr bwMode="auto">
              <a:xfrm>
                <a:off x="3979863" y="439102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8</a:t>
                </a:r>
              </a:p>
            </p:txBody>
          </p:sp>
          <p:sp>
            <p:nvSpPr>
              <p:cNvPr id="91" name="Oval 11"/>
              <p:cNvSpPr>
                <a:spLocks noChangeArrowheads="1"/>
              </p:cNvSpPr>
              <p:nvPr/>
            </p:nvSpPr>
            <p:spPr bwMode="auto">
              <a:xfrm>
                <a:off x="3109913" y="5129213"/>
                <a:ext cx="488950" cy="44608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4068763" y="598487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93" name="Oval 11"/>
              <p:cNvSpPr>
                <a:spLocks noChangeArrowheads="1"/>
              </p:cNvSpPr>
              <p:nvPr/>
            </p:nvSpPr>
            <p:spPr bwMode="auto">
              <a:xfrm>
                <a:off x="5749925" y="5970588"/>
                <a:ext cx="488950" cy="44608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4</a:t>
                </a:r>
              </a:p>
            </p:txBody>
          </p:sp>
          <p:sp>
            <p:nvSpPr>
              <p:cNvPr id="94" name="Oval 11"/>
              <p:cNvSpPr>
                <a:spLocks noChangeArrowheads="1"/>
              </p:cNvSpPr>
              <p:nvPr/>
            </p:nvSpPr>
            <p:spPr bwMode="auto">
              <a:xfrm>
                <a:off x="5735638" y="4376738"/>
                <a:ext cx="487362" cy="446087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7</a:t>
                </a:r>
              </a:p>
            </p:txBody>
          </p:sp>
          <p:sp>
            <p:nvSpPr>
              <p:cNvPr id="95" name="Oval 11"/>
              <p:cNvSpPr>
                <a:spLocks noChangeArrowheads="1"/>
              </p:cNvSpPr>
              <p:nvPr/>
            </p:nvSpPr>
            <p:spPr bwMode="auto">
              <a:xfrm>
                <a:off x="6884988" y="5262563"/>
                <a:ext cx="488950" cy="446087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10</a:t>
                </a:r>
              </a:p>
            </p:txBody>
          </p:sp>
          <p:cxnSp>
            <p:nvCxnSpPr>
              <p:cNvPr id="45136" name="Straight Connector 96"/>
              <p:cNvCxnSpPr>
                <a:cxnSpLocks noChangeShapeType="1"/>
                <a:stCxn id="33796" idx="7"/>
                <a:endCxn id="87" idx="3"/>
              </p:cNvCxnSpPr>
              <p:nvPr/>
            </p:nvCxnSpPr>
            <p:spPr bwMode="auto">
              <a:xfrm rot="5400000" flipH="1" flipV="1">
                <a:off x="1668915" y="4625184"/>
                <a:ext cx="451519" cy="745995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37" name="Straight Connector 98"/>
              <p:cNvCxnSpPr>
                <a:cxnSpLocks noChangeShapeType="1"/>
                <a:stCxn id="87" idx="6"/>
                <a:endCxn id="90" idx="2"/>
              </p:cNvCxnSpPr>
              <p:nvPr/>
            </p:nvCxnSpPr>
            <p:spPr bwMode="auto">
              <a:xfrm>
                <a:off x="2684448" y="4614662"/>
                <a:ext cx="1296082" cy="1588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38" name="Straight Connector 100"/>
              <p:cNvCxnSpPr>
                <a:cxnSpLocks noChangeShapeType="1"/>
                <a:stCxn id="90" idx="6"/>
                <a:endCxn id="94" idx="2"/>
              </p:cNvCxnSpPr>
              <p:nvPr/>
            </p:nvCxnSpPr>
            <p:spPr bwMode="auto">
              <a:xfrm flipV="1">
                <a:off x="4468814" y="4599910"/>
                <a:ext cx="1266588" cy="14751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39" name="Straight Connector 102"/>
              <p:cNvCxnSpPr>
                <a:cxnSpLocks noChangeShapeType="1"/>
                <a:stCxn id="94" idx="5"/>
                <a:endCxn id="95" idx="1"/>
              </p:cNvCxnSpPr>
              <p:nvPr/>
            </p:nvCxnSpPr>
            <p:spPr bwMode="auto">
              <a:xfrm rot="16200000" flipH="1">
                <a:off x="6269908" y="4639941"/>
                <a:ext cx="569525" cy="804982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40" name="Straight Connector 104"/>
              <p:cNvCxnSpPr>
                <a:cxnSpLocks noChangeShapeType="1"/>
                <a:stCxn id="94" idx="4"/>
                <a:endCxn id="93" idx="0"/>
              </p:cNvCxnSpPr>
              <p:nvPr/>
            </p:nvCxnSpPr>
            <p:spPr bwMode="auto">
              <a:xfrm rot="16200000" flipH="1">
                <a:off x="5413482" y="5389077"/>
                <a:ext cx="1146871" cy="14745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41" name="Straight Connector 106"/>
              <p:cNvCxnSpPr>
                <a:cxnSpLocks noChangeShapeType="1"/>
                <a:stCxn id="93" idx="7"/>
                <a:endCxn id="95" idx="3"/>
              </p:cNvCxnSpPr>
              <p:nvPr/>
            </p:nvCxnSpPr>
            <p:spPr bwMode="auto">
              <a:xfrm rot="5400000" flipH="1" flipV="1">
                <a:off x="6365784" y="5443855"/>
                <a:ext cx="392517" cy="790237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42" name="Straight Connector 141"/>
              <p:cNvCxnSpPr>
                <a:cxnSpLocks noChangeShapeType="1"/>
                <a:stCxn id="90" idx="5"/>
                <a:endCxn id="93" idx="1"/>
              </p:cNvCxnSpPr>
              <p:nvPr/>
            </p:nvCxnSpPr>
            <p:spPr bwMode="auto">
              <a:xfrm rot="16200000" flipH="1">
                <a:off x="4478076" y="4691652"/>
                <a:ext cx="1262810" cy="1424348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43" name="Straight Connector 143"/>
              <p:cNvCxnSpPr>
                <a:cxnSpLocks noChangeShapeType="1"/>
                <a:stCxn id="92" idx="6"/>
                <a:endCxn id="93" idx="2"/>
              </p:cNvCxnSpPr>
              <p:nvPr/>
            </p:nvCxnSpPr>
            <p:spPr bwMode="auto">
              <a:xfrm flipV="1">
                <a:off x="4557295" y="6192992"/>
                <a:ext cx="1192853" cy="14750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44" name="Straight Connector 145"/>
              <p:cNvCxnSpPr>
                <a:cxnSpLocks noChangeShapeType="1"/>
                <a:stCxn id="91" idx="7"/>
                <a:endCxn id="90" idx="3"/>
              </p:cNvCxnSpPr>
              <p:nvPr/>
            </p:nvCxnSpPr>
            <p:spPr bwMode="auto">
              <a:xfrm rot="5400000" flipH="1" flipV="1">
                <a:off x="3578632" y="4721034"/>
                <a:ext cx="422018" cy="524793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45" name="Straight Connector 147"/>
              <p:cNvCxnSpPr>
                <a:cxnSpLocks noChangeShapeType="1"/>
                <a:stCxn id="87" idx="4"/>
                <a:endCxn id="88" idx="0"/>
              </p:cNvCxnSpPr>
              <p:nvPr/>
            </p:nvCxnSpPr>
            <p:spPr bwMode="auto">
              <a:xfrm rot="5400000">
                <a:off x="1852125" y="5396455"/>
                <a:ext cx="1146871" cy="29493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46" name="Straight Connector 151"/>
              <p:cNvCxnSpPr>
                <a:cxnSpLocks noChangeShapeType="1"/>
                <a:stCxn id="33796" idx="5"/>
                <a:endCxn id="88" idx="1"/>
              </p:cNvCxnSpPr>
              <p:nvPr/>
            </p:nvCxnSpPr>
            <p:spPr bwMode="auto">
              <a:xfrm rot="16200000" flipH="1">
                <a:off x="1624667" y="5436470"/>
                <a:ext cx="510523" cy="716502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47" name="Straight Connector 155"/>
              <p:cNvCxnSpPr>
                <a:cxnSpLocks noChangeShapeType="1"/>
                <a:stCxn id="88" idx="6"/>
                <a:endCxn id="92" idx="2"/>
              </p:cNvCxnSpPr>
              <p:nvPr/>
            </p:nvCxnSpPr>
            <p:spPr bwMode="auto">
              <a:xfrm flipV="1">
                <a:off x="2654955" y="6207742"/>
                <a:ext cx="1414056" cy="1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48" name="Straight Connector 157"/>
              <p:cNvCxnSpPr>
                <a:cxnSpLocks noChangeShapeType="1"/>
                <a:stCxn id="88" idx="7"/>
                <a:endCxn id="91" idx="3"/>
              </p:cNvCxnSpPr>
              <p:nvPr/>
            </p:nvCxnSpPr>
            <p:spPr bwMode="auto">
              <a:xfrm rot="5400000" flipH="1" flipV="1">
                <a:off x="2612699" y="5480707"/>
                <a:ext cx="540025" cy="598527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49" name="Straight Connector 161"/>
              <p:cNvCxnSpPr>
                <a:cxnSpLocks noChangeShapeType="1"/>
                <a:stCxn id="91" idx="5"/>
                <a:endCxn id="92" idx="1"/>
              </p:cNvCxnSpPr>
              <p:nvPr/>
            </p:nvCxnSpPr>
            <p:spPr bwMode="auto">
              <a:xfrm rot="16200000" flipH="1">
                <a:off x="3563869" y="5473332"/>
                <a:ext cx="540024" cy="613274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50" name="Straight Arrow Connector 211"/>
              <p:cNvCxnSpPr>
                <a:cxnSpLocks noChangeShapeType="1"/>
              </p:cNvCxnSpPr>
              <p:nvPr/>
            </p:nvCxnSpPr>
            <p:spPr bwMode="auto">
              <a:xfrm rot="5400000">
                <a:off x="1671046" y="4676345"/>
                <a:ext cx="548855" cy="842202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51" name="Straight Arrow Connector 110"/>
              <p:cNvCxnSpPr>
                <a:cxnSpLocks noChangeShapeType="1"/>
              </p:cNvCxnSpPr>
              <p:nvPr/>
            </p:nvCxnSpPr>
            <p:spPr bwMode="auto">
              <a:xfrm rot="5400000" flipH="1">
                <a:off x="3359526" y="3991418"/>
                <a:ext cx="14748" cy="1439091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52" name="Straight Arrow Connector 111"/>
              <p:cNvCxnSpPr>
                <a:cxnSpLocks noChangeShapeType="1"/>
              </p:cNvCxnSpPr>
              <p:nvPr/>
            </p:nvCxnSpPr>
            <p:spPr bwMode="auto">
              <a:xfrm rot="5400000">
                <a:off x="5141430" y="4008624"/>
                <a:ext cx="14754" cy="1404682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53" name="Straight Arrow Connector 101"/>
              <p:cNvCxnSpPr>
                <a:cxnSpLocks noChangeShapeType="1"/>
              </p:cNvCxnSpPr>
              <p:nvPr/>
            </p:nvCxnSpPr>
            <p:spPr bwMode="auto">
              <a:xfrm flipV="1">
                <a:off x="2613170" y="6135182"/>
                <a:ext cx="1455593" cy="5628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154" name="Straight Arrow Connector 105"/>
              <p:cNvCxnSpPr>
                <a:cxnSpLocks noChangeShapeType="1"/>
              </p:cNvCxnSpPr>
              <p:nvPr/>
            </p:nvCxnSpPr>
            <p:spPr bwMode="auto">
              <a:xfrm flipV="1">
                <a:off x="3556866" y="4790209"/>
                <a:ext cx="641061" cy="499416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5110" name="Straight Arrow Connector 105"/>
            <p:cNvCxnSpPr>
              <a:cxnSpLocks noChangeShapeType="1"/>
            </p:cNvCxnSpPr>
            <p:nvPr/>
          </p:nvCxnSpPr>
          <p:spPr bwMode="auto">
            <a:xfrm rot="10800000">
              <a:off x="4309060" y="4798150"/>
              <a:ext cx="1457894" cy="1363661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11" name="Straight Arrow Connector 110"/>
            <p:cNvCxnSpPr>
              <a:cxnSpLocks noChangeShapeType="1"/>
            </p:cNvCxnSpPr>
            <p:nvPr/>
          </p:nvCxnSpPr>
          <p:spPr bwMode="auto">
            <a:xfrm flipV="1">
              <a:off x="4525098" y="6130636"/>
              <a:ext cx="1221075" cy="10175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12" name="Straight Arrow Connector 97"/>
            <p:cNvCxnSpPr>
              <a:cxnSpLocks noChangeShapeType="1"/>
            </p:cNvCxnSpPr>
            <p:nvPr/>
          </p:nvCxnSpPr>
          <p:spPr bwMode="auto">
            <a:xfrm rot="10800000" flipV="1">
              <a:off x="6096289" y="5548744"/>
              <a:ext cx="813664" cy="449119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3" name="Straight Arrow Connector 102"/>
          <p:cNvCxnSpPr>
            <a:cxnSpLocks noChangeShapeType="1"/>
          </p:cNvCxnSpPr>
          <p:nvPr/>
        </p:nvCxnSpPr>
        <p:spPr bwMode="auto">
          <a:xfrm>
            <a:off x="4479926" y="2805113"/>
            <a:ext cx="1406525" cy="428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6036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200" grpId="0" animBg="1"/>
      <p:bldP spid="20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Algorithm: Example</a:t>
            </a:r>
          </a:p>
        </p:txBody>
      </p:sp>
      <p:sp>
        <p:nvSpPr>
          <p:cNvPr id="139" name="Down Arrow 138"/>
          <p:cNvSpPr>
            <a:spLocks noChangeArrowheads="1"/>
          </p:cNvSpPr>
          <p:nvPr/>
        </p:nvSpPr>
        <p:spPr bwMode="auto">
          <a:xfrm>
            <a:off x="5800725" y="3392488"/>
            <a:ext cx="368300" cy="781050"/>
          </a:xfrm>
          <a:prstGeom prst="downArrow">
            <a:avLst>
              <a:gd name="adj1" fmla="val 50000"/>
              <a:gd name="adj2" fmla="val 500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" name="Oval 11"/>
          <p:cNvSpPr>
            <a:spLocks noChangeArrowheads="1"/>
          </p:cNvSpPr>
          <p:nvPr/>
        </p:nvSpPr>
        <p:spPr bwMode="auto">
          <a:xfrm>
            <a:off x="2908300" y="183991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0</a:t>
            </a:r>
          </a:p>
        </p:txBody>
      </p:sp>
      <p:sp>
        <p:nvSpPr>
          <p:cNvPr id="164" name="Text Box 34"/>
          <p:cNvSpPr txBox="1">
            <a:spLocks noChangeArrowheads="1"/>
          </p:cNvSpPr>
          <p:nvPr/>
        </p:nvSpPr>
        <p:spPr bwMode="auto">
          <a:xfrm>
            <a:off x="3433763" y="13874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65" name="Text Box 35"/>
          <p:cNvSpPr txBox="1">
            <a:spLocks noChangeArrowheads="1"/>
          </p:cNvSpPr>
          <p:nvPr/>
        </p:nvSpPr>
        <p:spPr bwMode="auto">
          <a:xfrm>
            <a:off x="4957763" y="9890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66" name="Text Box 36"/>
          <p:cNvSpPr txBox="1">
            <a:spLocks noChangeArrowheads="1"/>
          </p:cNvSpPr>
          <p:nvPr/>
        </p:nvSpPr>
        <p:spPr bwMode="auto">
          <a:xfrm>
            <a:off x="8294688" y="144780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7756525" y="18494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14</a:t>
            </a:r>
          </a:p>
        </p:txBody>
      </p:sp>
      <p:sp>
        <p:nvSpPr>
          <p:cNvPr id="168" name="Text Box 38"/>
          <p:cNvSpPr txBox="1">
            <a:spLocks noChangeArrowheads="1"/>
          </p:cNvSpPr>
          <p:nvPr/>
        </p:nvSpPr>
        <p:spPr bwMode="auto">
          <a:xfrm>
            <a:off x="8293100" y="24590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6832600" y="1804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70" name="Text Box 40"/>
          <p:cNvSpPr txBox="1">
            <a:spLocks noChangeArrowheads="1"/>
          </p:cNvSpPr>
          <p:nvPr/>
        </p:nvSpPr>
        <p:spPr bwMode="auto">
          <a:xfrm>
            <a:off x="5283200" y="1411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1" name="Text Box 41"/>
          <p:cNvSpPr txBox="1">
            <a:spLocks noChangeArrowheads="1"/>
          </p:cNvSpPr>
          <p:nvPr/>
        </p:nvSpPr>
        <p:spPr bwMode="auto">
          <a:xfrm>
            <a:off x="4511675" y="21240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2" name="Text Box 42"/>
          <p:cNvSpPr txBox="1">
            <a:spLocks noChangeArrowheads="1"/>
          </p:cNvSpPr>
          <p:nvPr/>
        </p:nvSpPr>
        <p:spPr bwMode="auto">
          <a:xfrm>
            <a:off x="3870326" y="1847851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173" name="Text Box 43"/>
          <p:cNvSpPr txBox="1">
            <a:spLocks noChangeArrowheads="1"/>
          </p:cNvSpPr>
          <p:nvPr/>
        </p:nvSpPr>
        <p:spPr bwMode="auto">
          <a:xfrm>
            <a:off x="3486150" y="2424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74" name="Text Box 44"/>
          <p:cNvSpPr txBox="1">
            <a:spLocks noChangeArrowheads="1"/>
          </p:cNvSpPr>
          <p:nvPr/>
        </p:nvSpPr>
        <p:spPr bwMode="auto">
          <a:xfrm>
            <a:off x="5053013" y="2827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75" name="Text Box 45"/>
          <p:cNvSpPr txBox="1">
            <a:spLocks noChangeArrowheads="1"/>
          </p:cNvSpPr>
          <p:nvPr/>
        </p:nvSpPr>
        <p:spPr bwMode="auto">
          <a:xfrm>
            <a:off x="5534025" y="2125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176" name="Text Box 46"/>
          <p:cNvSpPr txBox="1">
            <a:spLocks noChangeArrowheads="1"/>
          </p:cNvSpPr>
          <p:nvPr/>
        </p:nvSpPr>
        <p:spPr bwMode="auto">
          <a:xfrm>
            <a:off x="6743700" y="282575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7" name="Text Box 47"/>
          <p:cNvSpPr txBox="1">
            <a:spLocks noChangeArrowheads="1"/>
          </p:cNvSpPr>
          <p:nvPr/>
        </p:nvSpPr>
        <p:spPr bwMode="auto">
          <a:xfrm>
            <a:off x="6753225" y="9556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8" name="Oval 11"/>
          <p:cNvSpPr>
            <a:spLocks noChangeArrowheads="1"/>
          </p:cNvSpPr>
          <p:nvPr/>
        </p:nvSpPr>
        <p:spPr bwMode="auto">
          <a:xfrm>
            <a:off x="400050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79" name="Oval 11"/>
          <p:cNvSpPr>
            <a:spLocks noChangeArrowheads="1"/>
          </p:cNvSpPr>
          <p:nvPr/>
        </p:nvSpPr>
        <p:spPr bwMode="auto">
          <a:xfrm>
            <a:off x="3970338" y="266541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</a:t>
            </a:r>
          </a:p>
        </p:txBody>
      </p:sp>
      <p:sp>
        <p:nvSpPr>
          <p:cNvPr id="180" name="Oval 11"/>
          <p:cNvSpPr>
            <a:spLocks noChangeArrowheads="1"/>
          </p:cNvSpPr>
          <p:nvPr/>
        </p:nvSpPr>
        <p:spPr bwMode="auto">
          <a:xfrm>
            <a:off x="578485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sp>
        <p:nvSpPr>
          <p:cNvPr id="181" name="Oval 11"/>
          <p:cNvSpPr>
            <a:spLocks noChangeArrowheads="1"/>
          </p:cNvSpPr>
          <p:nvPr/>
        </p:nvSpPr>
        <p:spPr bwMode="auto">
          <a:xfrm>
            <a:off x="4914901" y="18097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82" name="Oval 11"/>
          <p:cNvSpPr>
            <a:spLocks noChangeArrowheads="1"/>
          </p:cNvSpPr>
          <p:nvPr/>
        </p:nvSpPr>
        <p:spPr bwMode="auto">
          <a:xfrm>
            <a:off x="5873751" y="2665414"/>
            <a:ext cx="487363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83" name="Oval 11"/>
          <p:cNvSpPr>
            <a:spLocks noChangeArrowheads="1"/>
          </p:cNvSpPr>
          <p:nvPr/>
        </p:nvSpPr>
        <p:spPr bwMode="auto">
          <a:xfrm>
            <a:off x="7554913" y="2651125"/>
            <a:ext cx="487362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84" name="Oval 11"/>
          <p:cNvSpPr>
            <a:spLocks noChangeArrowheads="1"/>
          </p:cNvSpPr>
          <p:nvPr/>
        </p:nvSpPr>
        <p:spPr bwMode="auto">
          <a:xfrm>
            <a:off x="7539038" y="105886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7</a:t>
            </a:r>
          </a:p>
        </p:txBody>
      </p:sp>
      <p:sp>
        <p:nvSpPr>
          <p:cNvPr id="185" name="Oval 11"/>
          <p:cNvSpPr>
            <a:spLocks noChangeArrowheads="1"/>
          </p:cNvSpPr>
          <p:nvPr/>
        </p:nvSpPr>
        <p:spPr bwMode="auto">
          <a:xfrm>
            <a:off x="8689975" y="1943100"/>
            <a:ext cx="488950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10</a:t>
            </a:r>
          </a:p>
        </p:txBody>
      </p:sp>
      <p:cxnSp>
        <p:nvCxnSpPr>
          <p:cNvPr id="46107" name="Straight Connector 185"/>
          <p:cNvCxnSpPr>
            <a:cxnSpLocks noChangeShapeType="1"/>
            <a:stCxn id="163" idx="7"/>
            <a:endCxn id="178" idx="3"/>
          </p:cNvCxnSpPr>
          <p:nvPr/>
        </p:nvCxnSpPr>
        <p:spPr bwMode="auto">
          <a:xfrm rot="5400000" flipH="1" flipV="1">
            <a:off x="3473451" y="1306513"/>
            <a:ext cx="450850" cy="7461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8" name="Straight Connector 186"/>
          <p:cNvCxnSpPr>
            <a:cxnSpLocks noChangeShapeType="1"/>
            <a:stCxn id="178" idx="6"/>
            <a:endCxn id="180" idx="2"/>
          </p:cNvCxnSpPr>
          <p:nvPr/>
        </p:nvCxnSpPr>
        <p:spPr bwMode="auto">
          <a:xfrm>
            <a:off x="4487864" y="1295400"/>
            <a:ext cx="1296987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9" name="Straight Connector 187"/>
          <p:cNvCxnSpPr>
            <a:cxnSpLocks noChangeShapeType="1"/>
            <a:stCxn id="180" idx="6"/>
            <a:endCxn id="184" idx="2"/>
          </p:cNvCxnSpPr>
          <p:nvPr/>
        </p:nvCxnSpPr>
        <p:spPr bwMode="auto">
          <a:xfrm flipV="1">
            <a:off x="6272214" y="1281114"/>
            <a:ext cx="1266825" cy="14287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0" name="Straight Connector 188"/>
          <p:cNvCxnSpPr>
            <a:cxnSpLocks noChangeShapeType="1"/>
            <a:stCxn id="184" idx="5"/>
            <a:endCxn id="185" idx="1"/>
          </p:cNvCxnSpPr>
          <p:nvPr/>
        </p:nvCxnSpPr>
        <p:spPr bwMode="auto">
          <a:xfrm rot="16200000" flipH="1">
            <a:off x="8074026" y="1320801"/>
            <a:ext cx="569913" cy="8048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1" name="Straight Connector 189"/>
          <p:cNvCxnSpPr>
            <a:cxnSpLocks noChangeShapeType="1"/>
            <a:stCxn id="184" idx="4"/>
            <a:endCxn id="183" idx="0"/>
          </p:cNvCxnSpPr>
          <p:nvPr/>
        </p:nvCxnSpPr>
        <p:spPr bwMode="auto">
          <a:xfrm rot="16200000" flipH="1">
            <a:off x="7218364" y="2070101"/>
            <a:ext cx="1146175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2" name="Straight Connector 190"/>
          <p:cNvCxnSpPr>
            <a:cxnSpLocks noChangeShapeType="1"/>
            <a:stCxn id="183" idx="7"/>
            <a:endCxn id="185" idx="3"/>
          </p:cNvCxnSpPr>
          <p:nvPr/>
        </p:nvCxnSpPr>
        <p:spPr bwMode="auto">
          <a:xfrm rot="5400000" flipH="1" flipV="1">
            <a:off x="8170070" y="2124870"/>
            <a:ext cx="392113" cy="790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3" name="Straight Connector 191"/>
          <p:cNvCxnSpPr>
            <a:cxnSpLocks noChangeShapeType="1"/>
            <a:stCxn id="180" idx="5"/>
            <a:endCxn id="183" idx="1"/>
          </p:cNvCxnSpPr>
          <p:nvPr/>
        </p:nvCxnSpPr>
        <p:spPr bwMode="auto">
          <a:xfrm rot="16200000" flipH="1">
            <a:off x="6282532" y="1372395"/>
            <a:ext cx="1262063" cy="1425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4" name="Straight Connector 192"/>
          <p:cNvCxnSpPr>
            <a:cxnSpLocks noChangeShapeType="1"/>
            <a:stCxn id="182" idx="6"/>
            <a:endCxn id="183" idx="2"/>
          </p:cNvCxnSpPr>
          <p:nvPr/>
        </p:nvCxnSpPr>
        <p:spPr bwMode="auto">
          <a:xfrm flipV="1">
            <a:off x="6361113" y="2873376"/>
            <a:ext cx="1193800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5" name="Straight Connector 193"/>
          <p:cNvCxnSpPr>
            <a:cxnSpLocks noChangeShapeType="1"/>
            <a:stCxn id="181" idx="7"/>
            <a:endCxn id="180" idx="3"/>
          </p:cNvCxnSpPr>
          <p:nvPr/>
        </p:nvCxnSpPr>
        <p:spPr bwMode="auto">
          <a:xfrm rot="5400000" flipH="1" flipV="1">
            <a:off x="5382420" y="1402557"/>
            <a:ext cx="422275" cy="5254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6" name="Straight Connector 194"/>
          <p:cNvCxnSpPr>
            <a:cxnSpLocks noChangeShapeType="1"/>
            <a:stCxn id="178" idx="4"/>
            <a:endCxn id="179" idx="0"/>
          </p:cNvCxnSpPr>
          <p:nvPr/>
        </p:nvCxnSpPr>
        <p:spPr bwMode="auto">
          <a:xfrm rot="5400000">
            <a:off x="3656807" y="2077245"/>
            <a:ext cx="1146175" cy="301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7" name="Straight Connector 195"/>
          <p:cNvCxnSpPr>
            <a:cxnSpLocks noChangeShapeType="1"/>
            <a:stCxn id="163" idx="5"/>
            <a:endCxn id="179" idx="1"/>
          </p:cNvCxnSpPr>
          <p:nvPr/>
        </p:nvCxnSpPr>
        <p:spPr bwMode="auto">
          <a:xfrm rot="16200000" flipH="1">
            <a:off x="3429001" y="2117726"/>
            <a:ext cx="509587" cy="7159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8" name="Straight Connector 196"/>
          <p:cNvCxnSpPr>
            <a:cxnSpLocks noChangeShapeType="1"/>
            <a:stCxn id="179" idx="6"/>
            <a:endCxn id="182" idx="2"/>
          </p:cNvCxnSpPr>
          <p:nvPr/>
        </p:nvCxnSpPr>
        <p:spPr bwMode="auto">
          <a:xfrm flipV="1">
            <a:off x="4459288" y="2889250"/>
            <a:ext cx="1414462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9" name="Straight Connector 197"/>
          <p:cNvCxnSpPr>
            <a:cxnSpLocks noChangeShapeType="1"/>
            <a:stCxn id="179" idx="7"/>
            <a:endCxn id="181" idx="3"/>
          </p:cNvCxnSpPr>
          <p:nvPr/>
        </p:nvCxnSpPr>
        <p:spPr bwMode="auto">
          <a:xfrm rot="5400000" flipH="1" flipV="1">
            <a:off x="4417219" y="2161381"/>
            <a:ext cx="539750" cy="5984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20" name="Straight Connector 198"/>
          <p:cNvCxnSpPr>
            <a:cxnSpLocks noChangeShapeType="1"/>
            <a:stCxn id="181" idx="5"/>
            <a:endCxn id="182" idx="1"/>
          </p:cNvCxnSpPr>
          <p:nvPr/>
        </p:nvCxnSpPr>
        <p:spPr bwMode="auto">
          <a:xfrm rot="16200000" flipH="1">
            <a:off x="5368132" y="2153444"/>
            <a:ext cx="539750" cy="6143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Oval 11"/>
          <p:cNvSpPr>
            <a:spLocks noChangeArrowheads="1"/>
          </p:cNvSpPr>
          <p:nvPr/>
        </p:nvSpPr>
        <p:spPr bwMode="auto">
          <a:xfrm>
            <a:off x="3963988" y="2667000"/>
            <a:ext cx="487362" cy="44608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1</a:t>
            </a:r>
          </a:p>
        </p:txBody>
      </p:sp>
      <p:cxnSp>
        <p:nvCxnSpPr>
          <p:cNvPr id="46122" name="Straight Arrow Connector 201"/>
          <p:cNvCxnSpPr>
            <a:cxnSpLocks noChangeShapeType="1"/>
          </p:cNvCxnSpPr>
          <p:nvPr/>
        </p:nvCxnSpPr>
        <p:spPr bwMode="auto">
          <a:xfrm rot="5400000">
            <a:off x="3446463" y="1357313"/>
            <a:ext cx="547688" cy="84296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23" name="Straight Arrow Connector 88"/>
          <p:cNvCxnSpPr>
            <a:cxnSpLocks noChangeShapeType="1"/>
          </p:cNvCxnSpPr>
          <p:nvPr/>
        </p:nvCxnSpPr>
        <p:spPr bwMode="auto">
          <a:xfrm rot="5400000" flipH="1">
            <a:off x="5133976" y="657226"/>
            <a:ext cx="14287" cy="14398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24" name="Straight Arrow Connector 97"/>
          <p:cNvCxnSpPr>
            <a:cxnSpLocks noChangeShapeType="1"/>
          </p:cNvCxnSpPr>
          <p:nvPr/>
        </p:nvCxnSpPr>
        <p:spPr bwMode="auto">
          <a:xfrm rot="5400000">
            <a:off x="6901657" y="675482"/>
            <a:ext cx="14287" cy="140335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25" name="Straight Arrow Connector 96"/>
          <p:cNvCxnSpPr>
            <a:cxnSpLocks noChangeShapeType="1"/>
          </p:cNvCxnSpPr>
          <p:nvPr/>
        </p:nvCxnSpPr>
        <p:spPr bwMode="auto">
          <a:xfrm flipV="1">
            <a:off x="5351463" y="1506538"/>
            <a:ext cx="641350" cy="5000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26" name="Straight Arrow Connector 105"/>
          <p:cNvCxnSpPr>
            <a:cxnSpLocks noChangeShapeType="1"/>
          </p:cNvCxnSpPr>
          <p:nvPr/>
        </p:nvCxnSpPr>
        <p:spPr bwMode="auto">
          <a:xfrm rot="10800000">
            <a:off x="6113464" y="1493838"/>
            <a:ext cx="1457325" cy="13636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27" name="Straight Arrow Connector 98"/>
          <p:cNvCxnSpPr>
            <a:cxnSpLocks noChangeShapeType="1"/>
          </p:cNvCxnSpPr>
          <p:nvPr/>
        </p:nvCxnSpPr>
        <p:spPr bwMode="auto">
          <a:xfrm flipV="1">
            <a:off x="6361114" y="2805113"/>
            <a:ext cx="1220787" cy="11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28" name="Straight Arrow Connector 97"/>
          <p:cNvCxnSpPr>
            <a:cxnSpLocks noChangeShapeType="1"/>
          </p:cNvCxnSpPr>
          <p:nvPr/>
        </p:nvCxnSpPr>
        <p:spPr bwMode="auto">
          <a:xfrm rot="10800000" flipV="1">
            <a:off x="7910514" y="2224088"/>
            <a:ext cx="814387" cy="4492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2628900" y="4273551"/>
            <a:ext cx="6269038" cy="2239963"/>
            <a:chOff x="1104900" y="4273550"/>
            <a:chExt cx="6269038" cy="2239963"/>
          </a:xfrm>
        </p:grpSpPr>
        <p:grpSp>
          <p:nvGrpSpPr>
            <p:cNvPr id="46131" name="Group 106"/>
            <p:cNvGrpSpPr>
              <a:grpSpLocks/>
            </p:cNvGrpSpPr>
            <p:nvPr/>
          </p:nvGrpSpPr>
          <p:grpSpPr bwMode="auto">
            <a:xfrm>
              <a:off x="1104900" y="4273550"/>
              <a:ext cx="6269038" cy="2239963"/>
              <a:chOff x="1104900" y="4273550"/>
              <a:chExt cx="6269038" cy="2239963"/>
            </a:xfrm>
          </p:grpSpPr>
          <p:sp>
            <p:nvSpPr>
              <p:cNvPr id="33796" name="Oval 11"/>
              <p:cNvSpPr>
                <a:spLocks noChangeArrowheads="1"/>
              </p:cNvSpPr>
              <p:nvPr/>
            </p:nvSpPr>
            <p:spPr bwMode="auto">
              <a:xfrm>
                <a:off x="1104900" y="515937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dirty="0"/>
                  <a:t>0</a:t>
                </a:r>
              </a:p>
            </p:txBody>
          </p:sp>
          <p:sp>
            <p:nvSpPr>
              <p:cNvPr id="33819" name="Text Box 34"/>
              <p:cNvSpPr txBox="1">
                <a:spLocks noChangeArrowheads="1"/>
              </p:cNvSpPr>
              <p:nvPr/>
            </p:nvSpPr>
            <p:spPr bwMode="auto">
              <a:xfrm>
                <a:off x="1630363" y="47053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4</a:t>
                </a:r>
              </a:p>
            </p:txBody>
          </p:sp>
          <p:sp>
            <p:nvSpPr>
              <p:cNvPr id="33820" name="Text Box 35"/>
              <p:cNvSpPr txBox="1">
                <a:spLocks noChangeArrowheads="1"/>
              </p:cNvSpPr>
              <p:nvPr/>
            </p:nvSpPr>
            <p:spPr bwMode="auto">
              <a:xfrm>
                <a:off x="3154363" y="430688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8</a:t>
                </a:r>
              </a:p>
            </p:txBody>
          </p:sp>
          <p:sp>
            <p:nvSpPr>
              <p:cNvPr id="33821" name="Text Box 36"/>
              <p:cNvSpPr txBox="1">
                <a:spLocks noChangeArrowheads="1"/>
              </p:cNvSpPr>
              <p:nvPr/>
            </p:nvSpPr>
            <p:spPr bwMode="auto">
              <a:xfrm>
                <a:off x="6489700" y="4767263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9</a:t>
                </a:r>
              </a:p>
            </p:txBody>
          </p:sp>
          <p:sp>
            <p:nvSpPr>
              <p:cNvPr id="33822" name="Text Box 37"/>
              <p:cNvSpPr txBox="1">
                <a:spLocks noChangeArrowheads="1"/>
              </p:cNvSpPr>
              <p:nvPr/>
            </p:nvSpPr>
            <p:spPr bwMode="auto">
              <a:xfrm>
                <a:off x="5951538" y="5167313"/>
                <a:ext cx="427037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14</a:t>
                </a:r>
              </a:p>
            </p:txBody>
          </p:sp>
          <p:sp>
            <p:nvSpPr>
              <p:cNvPr id="33823" name="Text Box 38"/>
              <p:cNvSpPr txBox="1">
                <a:spLocks noChangeArrowheads="1"/>
              </p:cNvSpPr>
              <p:nvPr/>
            </p:nvSpPr>
            <p:spPr bwMode="auto">
              <a:xfrm>
                <a:off x="6488113" y="5778500"/>
                <a:ext cx="427037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10</a:t>
                </a:r>
              </a:p>
            </p:txBody>
          </p:sp>
          <p:sp>
            <p:nvSpPr>
              <p:cNvPr id="33824" name="Text Box 39"/>
              <p:cNvSpPr txBox="1">
                <a:spLocks noChangeArrowheads="1"/>
              </p:cNvSpPr>
              <p:nvPr/>
            </p:nvSpPr>
            <p:spPr bwMode="auto">
              <a:xfrm>
                <a:off x="5027613" y="51244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4</a:t>
                </a:r>
              </a:p>
            </p:txBody>
          </p:sp>
          <p:sp>
            <p:nvSpPr>
              <p:cNvPr id="33825" name="Text Box 40"/>
              <p:cNvSpPr txBox="1">
                <a:spLocks noChangeArrowheads="1"/>
              </p:cNvSpPr>
              <p:nvPr/>
            </p:nvSpPr>
            <p:spPr bwMode="auto">
              <a:xfrm>
                <a:off x="3478213" y="4729163"/>
                <a:ext cx="3238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33826" name="Text Box 41"/>
              <p:cNvSpPr txBox="1">
                <a:spLocks noChangeArrowheads="1"/>
              </p:cNvSpPr>
              <p:nvPr/>
            </p:nvSpPr>
            <p:spPr bwMode="auto">
              <a:xfrm>
                <a:off x="2706688" y="544353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7</a:t>
                </a:r>
              </a:p>
            </p:txBody>
          </p:sp>
          <p:sp>
            <p:nvSpPr>
              <p:cNvPr id="33827" name="Text Box 42"/>
              <p:cNvSpPr txBox="1">
                <a:spLocks noChangeArrowheads="1"/>
              </p:cNvSpPr>
              <p:nvPr/>
            </p:nvSpPr>
            <p:spPr bwMode="auto">
              <a:xfrm>
                <a:off x="2065338" y="5167313"/>
                <a:ext cx="390525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11</a:t>
                </a:r>
              </a:p>
            </p:txBody>
          </p:sp>
          <p:sp>
            <p:nvSpPr>
              <p:cNvPr id="33828" name="Text Box 43"/>
              <p:cNvSpPr txBox="1">
                <a:spLocks noChangeArrowheads="1"/>
              </p:cNvSpPr>
              <p:nvPr/>
            </p:nvSpPr>
            <p:spPr bwMode="auto">
              <a:xfrm>
                <a:off x="1682750" y="574198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8</a:t>
                </a:r>
              </a:p>
            </p:txBody>
          </p:sp>
          <p:sp>
            <p:nvSpPr>
              <p:cNvPr id="33829" name="Text Box 44"/>
              <p:cNvSpPr txBox="1">
                <a:spLocks noChangeArrowheads="1"/>
              </p:cNvSpPr>
              <p:nvPr/>
            </p:nvSpPr>
            <p:spPr bwMode="auto">
              <a:xfrm>
                <a:off x="3249613" y="614680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</a:t>
                </a:r>
              </a:p>
            </p:txBody>
          </p:sp>
          <p:sp>
            <p:nvSpPr>
              <p:cNvPr id="33830" name="Text Box 45"/>
              <p:cNvSpPr txBox="1">
                <a:spLocks noChangeArrowheads="1"/>
              </p:cNvSpPr>
              <p:nvPr/>
            </p:nvSpPr>
            <p:spPr bwMode="auto">
              <a:xfrm>
                <a:off x="3730625" y="5445125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6</a:t>
                </a:r>
              </a:p>
            </p:txBody>
          </p:sp>
          <p:sp>
            <p:nvSpPr>
              <p:cNvPr id="33831" name="Text Box 46"/>
              <p:cNvSpPr txBox="1">
                <a:spLocks noChangeArrowheads="1"/>
              </p:cNvSpPr>
              <p:nvPr/>
            </p:nvSpPr>
            <p:spPr bwMode="auto">
              <a:xfrm>
                <a:off x="4938713" y="6145213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33832" name="Text Box 47"/>
              <p:cNvSpPr txBox="1">
                <a:spLocks noChangeArrowheads="1"/>
              </p:cNvSpPr>
              <p:nvPr/>
            </p:nvSpPr>
            <p:spPr bwMode="auto">
              <a:xfrm>
                <a:off x="4948238" y="42735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7</a:t>
                </a:r>
              </a:p>
            </p:txBody>
          </p:sp>
          <p:sp>
            <p:nvSpPr>
              <p:cNvPr id="87" name="Oval 11"/>
              <p:cNvSpPr>
                <a:spLocks noChangeArrowheads="1"/>
              </p:cNvSpPr>
              <p:nvPr/>
            </p:nvSpPr>
            <p:spPr bwMode="auto">
              <a:xfrm>
                <a:off x="2195513" y="439102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4</a:t>
                </a:r>
              </a:p>
            </p:txBody>
          </p:sp>
          <p:sp>
            <p:nvSpPr>
              <p:cNvPr id="88" name="Oval 11"/>
              <p:cNvSpPr>
                <a:spLocks noChangeArrowheads="1"/>
              </p:cNvSpPr>
              <p:nvPr/>
            </p:nvSpPr>
            <p:spPr bwMode="auto">
              <a:xfrm>
                <a:off x="2166938" y="5984875"/>
                <a:ext cx="487362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1</a:t>
                </a:r>
              </a:p>
            </p:txBody>
          </p:sp>
          <p:sp>
            <p:nvSpPr>
              <p:cNvPr id="90" name="Oval 11"/>
              <p:cNvSpPr>
                <a:spLocks noChangeArrowheads="1"/>
              </p:cNvSpPr>
              <p:nvPr/>
            </p:nvSpPr>
            <p:spPr bwMode="auto">
              <a:xfrm>
                <a:off x="3979863" y="439102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8</a:t>
                </a:r>
              </a:p>
            </p:txBody>
          </p:sp>
          <p:sp>
            <p:nvSpPr>
              <p:cNvPr id="91" name="Oval 11"/>
              <p:cNvSpPr>
                <a:spLocks noChangeArrowheads="1"/>
              </p:cNvSpPr>
              <p:nvPr/>
            </p:nvSpPr>
            <p:spPr bwMode="auto">
              <a:xfrm>
                <a:off x="3109913" y="5129213"/>
                <a:ext cx="488950" cy="44608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4068763" y="598487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93" name="Oval 11"/>
              <p:cNvSpPr>
                <a:spLocks noChangeArrowheads="1"/>
              </p:cNvSpPr>
              <p:nvPr/>
            </p:nvSpPr>
            <p:spPr bwMode="auto">
              <a:xfrm>
                <a:off x="5749925" y="5970588"/>
                <a:ext cx="488950" cy="44608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4</a:t>
                </a:r>
              </a:p>
            </p:txBody>
          </p:sp>
          <p:sp>
            <p:nvSpPr>
              <p:cNvPr id="94" name="Oval 11"/>
              <p:cNvSpPr>
                <a:spLocks noChangeArrowheads="1"/>
              </p:cNvSpPr>
              <p:nvPr/>
            </p:nvSpPr>
            <p:spPr bwMode="auto">
              <a:xfrm>
                <a:off x="5735638" y="4376738"/>
                <a:ext cx="487362" cy="446087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7</a:t>
                </a:r>
              </a:p>
            </p:txBody>
          </p:sp>
          <p:sp>
            <p:nvSpPr>
              <p:cNvPr id="95" name="Oval 11"/>
              <p:cNvSpPr>
                <a:spLocks noChangeArrowheads="1"/>
              </p:cNvSpPr>
              <p:nvPr/>
            </p:nvSpPr>
            <p:spPr bwMode="auto">
              <a:xfrm>
                <a:off x="6884988" y="5262563"/>
                <a:ext cx="488950" cy="446087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10</a:t>
                </a:r>
              </a:p>
            </p:txBody>
          </p:sp>
          <p:cxnSp>
            <p:nvCxnSpPr>
              <p:cNvPr id="46158" name="Straight Connector 96"/>
              <p:cNvCxnSpPr>
                <a:cxnSpLocks noChangeShapeType="1"/>
                <a:stCxn id="33796" idx="7"/>
                <a:endCxn id="87" idx="3"/>
              </p:cNvCxnSpPr>
              <p:nvPr/>
            </p:nvCxnSpPr>
            <p:spPr bwMode="auto">
              <a:xfrm rot="5400000" flipH="1" flipV="1">
                <a:off x="1668915" y="4625184"/>
                <a:ext cx="451519" cy="745995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59" name="Straight Connector 98"/>
              <p:cNvCxnSpPr>
                <a:cxnSpLocks noChangeShapeType="1"/>
                <a:stCxn id="87" idx="6"/>
                <a:endCxn id="90" idx="2"/>
              </p:cNvCxnSpPr>
              <p:nvPr/>
            </p:nvCxnSpPr>
            <p:spPr bwMode="auto">
              <a:xfrm>
                <a:off x="2684448" y="4614662"/>
                <a:ext cx="1296082" cy="1588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60" name="Straight Connector 100"/>
              <p:cNvCxnSpPr>
                <a:cxnSpLocks noChangeShapeType="1"/>
                <a:stCxn id="90" idx="6"/>
                <a:endCxn id="94" idx="2"/>
              </p:cNvCxnSpPr>
              <p:nvPr/>
            </p:nvCxnSpPr>
            <p:spPr bwMode="auto">
              <a:xfrm flipV="1">
                <a:off x="4468814" y="4599910"/>
                <a:ext cx="1266588" cy="14751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61" name="Straight Connector 102"/>
              <p:cNvCxnSpPr>
                <a:cxnSpLocks noChangeShapeType="1"/>
                <a:stCxn id="94" idx="5"/>
                <a:endCxn id="95" idx="1"/>
              </p:cNvCxnSpPr>
              <p:nvPr/>
            </p:nvCxnSpPr>
            <p:spPr bwMode="auto">
              <a:xfrm rot="16200000" flipH="1">
                <a:off x="6269908" y="4639941"/>
                <a:ext cx="569525" cy="804982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62" name="Straight Connector 104"/>
              <p:cNvCxnSpPr>
                <a:cxnSpLocks noChangeShapeType="1"/>
                <a:stCxn id="94" idx="4"/>
                <a:endCxn id="93" idx="0"/>
              </p:cNvCxnSpPr>
              <p:nvPr/>
            </p:nvCxnSpPr>
            <p:spPr bwMode="auto">
              <a:xfrm rot="16200000" flipH="1">
                <a:off x="5413482" y="5389077"/>
                <a:ext cx="1146871" cy="14745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63" name="Straight Connector 106"/>
              <p:cNvCxnSpPr>
                <a:cxnSpLocks noChangeShapeType="1"/>
                <a:stCxn id="93" idx="7"/>
                <a:endCxn id="95" idx="3"/>
              </p:cNvCxnSpPr>
              <p:nvPr/>
            </p:nvCxnSpPr>
            <p:spPr bwMode="auto">
              <a:xfrm rot="5400000" flipH="1" flipV="1">
                <a:off x="6365784" y="5443855"/>
                <a:ext cx="392517" cy="790237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64" name="Straight Connector 141"/>
              <p:cNvCxnSpPr>
                <a:cxnSpLocks noChangeShapeType="1"/>
                <a:stCxn id="90" idx="5"/>
                <a:endCxn id="93" idx="1"/>
              </p:cNvCxnSpPr>
              <p:nvPr/>
            </p:nvCxnSpPr>
            <p:spPr bwMode="auto">
              <a:xfrm rot="16200000" flipH="1">
                <a:off x="4478076" y="4691652"/>
                <a:ext cx="1262810" cy="1424348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65" name="Straight Connector 143"/>
              <p:cNvCxnSpPr>
                <a:cxnSpLocks noChangeShapeType="1"/>
                <a:stCxn id="92" idx="6"/>
                <a:endCxn id="93" idx="2"/>
              </p:cNvCxnSpPr>
              <p:nvPr/>
            </p:nvCxnSpPr>
            <p:spPr bwMode="auto">
              <a:xfrm flipV="1">
                <a:off x="4557295" y="6192992"/>
                <a:ext cx="1192853" cy="14750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66" name="Straight Connector 145"/>
              <p:cNvCxnSpPr>
                <a:cxnSpLocks noChangeShapeType="1"/>
                <a:stCxn id="91" idx="7"/>
                <a:endCxn id="90" idx="3"/>
              </p:cNvCxnSpPr>
              <p:nvPr/>
            </p:nvCxnSpPr>
            <p:spPr bwMode="auto">
              <a:xfrm rot="5400000" flipH="1" flipV="1">
                <a:off x="3578632" y="4721034"/>
                <a:ext cx="422018" cy="524793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67" name="Straight Connector 147"/>
              <p:cNvCxnSpPr>
                <a:cxnSpLocks noChangeShapeType="1"/>
                <a:stCxn id="87" idx="4"/>
                <a:endCxn id="88" idx="0"/>
              </p:cNvCxnSpPr>
              <p:nvPr/>
            </p:nvCxnSpPr>
            <p:spPr bwMode="auto">
              <a:xfrm rot="5400000">
                <a:off x="1852125" y="5396455"/>
                <a:ext cx="1146871" cy="29493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68" name="Straight Connector 151"/>
              <p:cNvCxnSpPr>
                <a:cxnSpLocks noChangeShapeType="1"/>
                <a:stCxn id="33796" idx="5"/>
                <a:endCxn id="88" idx="1"/>
              </p:cNvCxnSpPr>
              <p:nvPr/>
            </p:nvCxnSpPr>
            <p:spPr bwMode="auto">
              <a:xfrm rot="16200000" flipH="1">
                <a:off x="1624667" y="5436470"/>
                <a:ext cx="510523" cy="716502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69" name="Straight Connector 155"/>
              <p:cNvCxnSpPr>
                <a:cxnSpLocks noChangeShapeType="1"/>
                <a:stCxn id="88" idx="6"/>
                <a:endCxn id="92" idx="2"/>
              </p:cNvCxnSpPr>
              <p:nvPr/>
            </p:nvCxnSpPr>
            <p:spPr bwMode="auto">
              <a:xfrm flipV="1">
                <a:off x="2654955" y="6207742"/>
                <a:ext cx="1414056" cy="1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0" name="Straight Connector 157"/>
              <p:cNvCxnSpPr>
                <a:cxnSpLocks noChangeShapeType="1"/>
                <a:stCxn id="88" idx="7"/>
                <a:endCxn id="91" idx="3"/>
              </p:cNvCxnSpPr>
              <p:nvPr/>
            </p:nvCxnSpPr>
            <p:spPr bwMode="auto">
              <a:xfrm rot="5400000" flipH="1" flipV="1">
                <a:off x="2612699" y="5480707"/>
                <a:ext cx="540025" cy="598527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1" name="Straight Connector 161"/>
              <p:cNvCxnSpPr>
                <a:cxnSpLocks noChangeShapeType="1"/>
                <a:stCxn id="91" idx="5"/>
                <a:endCxn id="92" idx="1"/>
              </p:cNvCxnSpPr>
              <p:nvPr/>
            </p:nvCxnSpPr>
            <p:spPr bwMode="auto">
              <a:xfrm rot="16200000" flipH="1">
                <a:off x="3563869" y="5473332"/>
                <a:ext cx="540024" cy="613274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2" name="Straight Arrow Connector 211"/>
              <p:cNvCxnSpPr>
                <a:cxnSpLocks noChangeShapeType="1"/>
              </p:cNvCxnSpPr>
              <p:nvPr/>
            </p:nvCxnSpPr>
            <p:spPr bwMode="auto">
              <a:xfrm rot="5400000">
                <a:off x="1671046" y="4676345"/>
                <a:ext cx="548855" cy="842202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3" name="Straight Arrow Connector 110"/>
              <p:cNvCxnSpPr>
                <a:cxnSpLocks noChangeShapeType="1"/>
              </p:cNvCxnSpPr>
              <p:nvPr/>
            </p:nvCxnSpPr>
            <p:spPr bwMode="auto">
              <a:xfrm rot="5400000" flipH="1">
                <a:off x="3359526" y="3991418"/>
                <a:ext cx="14748" cy="1439091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4" name="Straight Arrow Connector 111"/>
              <p:cNvCxnSpPr>
                <a:cxnSpLocks noChangeShapeType="1"/>
              </p:cNvCxnSpPr>
              <p:nvPr/>
            </p:nvCxnSpPr>
            <p:spPr bwMode="auto">
              <a:xfrm rot="5400000">
                <a:off x="5141430" y="4008624"/>
                <a:ext cx="14754" cy="1404682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5" name="Straight Arrow Connector 101"/>
              <p:cNvCxnSpPr>
                <a:cxnSpLocks noChangeShapeType="1"/>
              </p:cNvCxnSpPr>
              <p:nvPr/>
            </p:nvCxnSpPr>
            <p:spPr bwMode="auto">
              <a:xfrm flipV="1">
                <a:off x="2613170" y="6135182"/>
                <a:ext cx="1455593" cy="5628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176" name="Straight Arrow Connector 105"/>
              <p:cNvCxnSpPr>
                <a:cxnSpLocks noChangeShapeType="1"/>
              </p:cNvCxnSpPr>
              <p:nvPr/>
            </p:nvCxnSpPr>
            <p:spPr bwMode="auto">
              <a:xfrm flipV="1">
                <a:off x="3556866" y="4790209"/>
                <a:ext cx="641061" cy="499416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6132" name="Straight Arrow Connector 105"/>
            <p:cNvCxnSpPr>
              <a:cxnSpLocks noChangeShapeType="1"/>
            </p:cNvCxnSpPr>
            <p:nvPr/>
          </p:nvCxnSpPr>
          <p:spPr bwMode="auto">
            <a:xfrm rot="10800000">
              <a:off x="4309060" y="4798150"/>
              <a:ext cx="1457894" cy="1363661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3" name="Straight Arrow Connector 110"/>
            <p:cNvCxnSpPr>
              <a:cxnSpLocks noChangeShapeType="1"/>
            </p:cNvCxnSpPr>
            <p:nvPr/>
          </p:nvCxnSpPr>
          <p:spPr bwMode="auto">
            <a:xfrm flipV="1">
              <a:off x="4525098" y="6130636"/>
              <a:ext cx="1221075" cy="10175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4" name="Straight Arrow Connector 97"/>
            <p:cNvCxnSpPr>
              <a:cxnSpLocks noChangeShapeType="1"/>
            </p:cNvCxnSpPr>
            <p:nvPr/>
          </p:nvCxnSpPr>
          <p:spPr bwMode="auto">
            <a:xfrm rot="10800000" flipV="1">
              <a:off x="6096289" y="5548744"/>
              <a:ext cx="813664" cy="449119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6130" name="Straight Arrow Connector 102"/>
          <p:cNvCxnSpPr>
            <a:cxnSpLocks noChangeShapeType="1"/>
          </p:cNvCxnSpPr>
          <p:nvPr/>
        </p:nvCxnSpPr>
        <p:spPr bwMode="auto">
          <a:xfrm flipV="1">
            <a:off x="4479925" y="2825751"/>
            <a:ext cx="1428750" cy="1111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7881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20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Algorithm: Example</a:t>
            </a:r>
          </a:p>
        </p:txBody>
      </p:sp>
      <p:sp>
        <p:nvSpPr>
          <p:cNvPr id="139" name="Down Arrow 138"/>
          <p:cNvSpPr>
            <a:spLocks noChangeArrowheads="1"/>
          </p:cNvSpPr>
          <p:nvPr/>
        </p:nvSpPr>
        <p:spPr bwMode="auto">
          <a:xfrm>
            <a:off x="5800725" y="3392488"/>
            <a:ext cx="368300" cy="781050"/>
          </a:xfrm>
          <a:prstGeom prst="downArrow">
            <a:avLst>
              <a:gd name="adj1" fmla="val 50000"/>
              <a:gd name="adj2" fmla="val 500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" name="Oval 11"/>
          <p:cNvSpPr>
            <a:spLocks noChangeArrowheads="1"/>
          </p:cNvSpPr>
          <p:nvPr/>
        </p:nvSpPr>
        <p:spPr bwMode="auto">
          <a:xfrm>
            <a:off x="2908300" y="183991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0</a:t>
            </a:r>
          </a:p>
        </p:txBody>
      </p:sp>
      <p:sp>
        <p:nvSpPr>
          <p:cNvPr id="164" name="Text Box 34"/>
          <p:cNvSpPr txBox="1">
            <a:spLocks noChangeArrowheads="1"/>
          </p:cNvSpPr>
          <p:nvPr/>
        </p:nvSpPr>
        <p:spPr bwMode="auto">
          <a:xfrm>
            <a:off x="3433763" y="13874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65" name="Text Box 35"/>
          <p:cNvSpPr txBox="1">
            <a:spLocks noChangeArrowheads="1"/>
          </p:cNvSpPr>
          <p:nvPr/>
        </p:nvSpPr>
        <p:spPr bwMode="auto">
          <a:xfrm>
            <a:off x="4957763" y="9890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66" name="Text Box 36"/>
          <p:cNvSpPr txBox="1">
            <a:spLocks noChangeArrowheads="1"/>
          </p:cNvSpPr>
          <p:nvPr/>
        </p:nvSpPr>
        <p:spPr bwMode="auto">
          <a:xfrm>
            <a:off x="8294688" y="144780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7756525" y="18494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14</a:t>
            </a:r>
          </a:p>
        </p:txBody>
      </p:sp>
      <p:sp>
        <p:nvSpPr>
          <p:cNvPr id="168" name="Text Box 38"/>
          <p:cNvSpPr txBox="1">
            <a:spLocks noChangeArrowheads="1"/>
          </p:cNvSpPr>
          <p:nvPr/>
        </p:nvSpPr>
        <p:spPr bwMode="auto">
          <a:xfrm>
            <a:off x="8293100" y="24590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6832600" y="1804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70" name="Text Box 40"/>
          <p:cNvSpPr txBox="1">
            <a:spLocks noChangeArrowheads="1"/>
          </p:cNvSpPr>
          <p:nvPr/>
        </p:nvSpPr>
        <p:spPr bwMode="auto">
          <a:xfrm>
            <a:off x="5283200" y="1411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1" name="Text Box 41"/>
          <p:cNvSpPr txBox="1">
            <a:spLocks noChangeArrowheads="1"/>
          </p:cNvSpPr>
          <p:nvPr/>
        </p:nvSpPr>
        <p:spPr bwMode="auto">
          <a:xfrm>
            <a:off x="4511675" y="21240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2" name="Text Box 42"/>
          <p:cNvSpPr txBox="1">
            <a:spLocks noChangeArrowheads="1"/>
          </p:cNvSpPr>
          <p:nvPr/>
        </p:nvSpPr>
        <p:spPr bwMode="auto">
          <a:xfrm>
            <a:off x="3870326" y="1847851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173" name="Text Box 43"/>
          <p:cNvSpPr txBox="1">
            <a:spLocks noChangeArrowheads="1"/>
          </p:cNvSpPr>
          <p:nvPr/>
        </p:nvSpPr>
        <p:spPr bwMode="auto">
          <a:xfrm>
            <a:off x="3486150" y="2424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74" name="Text Box 44"/>
          <p:cNvSpPr txBox="1">
            <a:spLocks noChangeArrowheads="1"/>
          </p:cNvSpPr>
          <p:nvPr/>
        </p:nvSpPr>
        <p:spPr bwMode="auto">
          <a:xfrm>
            <a:off x="5053013" y="2827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75" name="Text Box 45"/>
          <p:cNvSpPr txBox="1">
            <a:spLocks noChangeArrowheads="1"/>
          </p:cNvSpPr>
          <p:nvPr/>
        </p:nvSpPr>
        <p:spPr bwMode="auto">
          <a:xfrm>
            <a:off x="5534025" y="2125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176" name="Text Box 46"/>
          <p:cNvSpPr txBox="1">
            <a:spLocks noChangeArrowheads="1"/>
          </p:cNvSpPr>
          <p:nvPr/>
        </p:nvSpPr>
        <p:spPr bwMode="auto">
          <a:xfrm>
            <a:off x="6743700" y="282575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7" name="Text Box 47"/>
          <p:cNvSpPr txBox="1">
            <a:spLocks noChangeArrowheads="1"/>
          </p:cNvSpPr>
          <p:nvPr/>
        </p:nvSpPr>
        <p:spPr bwMode="auto">
          <a:xfrm>
            <a:off x="6753225" y="9556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8" name="Oval 11"/>
          <p:cNvSpPr>
            <a:spLocks noChangeArrowheads="1"/>
          </p:cNvSpPr>
          <p:nvPr/>
        </p:nvSpPr>
        <p:spPr bwMode="auto">
          <a:xfrm>
            <a:off x="400050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79" name="Oval 11"/>
          <p:cNvSpPr>
            <a:spLocks noChangeArrowheads="1"/>
          </p:cNvSpPr>
          <p:nvPr/>
        </p:nvSpPr>
        <p:spPr bwMode="auto">
          <a:xfrm>
            <a:off x="3970338" y="266541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</a:t>
            </a:r>
          </a:p>
        </p:txBody>
      </p:sp>
      <p:sp>
        <p:nvSpPr>
          <p:cNvPr id="180" name="Oval 11"/>
          <p:cNvSpPr>
            <a:spLocks noChangeArrowheads="1"/>
          </p:cNvSpPr>
          <p:nvPr/>
        </p:nvSpPr>
        <p:spPr bwMode="auto">
          <a:xfrm>
            <a:off x="578485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sp>
        <p:nvSpPr>
          <p:cNvPr id="181" name="Oval 11"/>
          <p:cNvSpPr>
            <a:spLocks noChangeArrowheads="1"/>
          </p:cNvSpPr>
          <p:nvPr/>
        </p:nvSpPr>
        <p:spPr bwMode="auto">
          <a:xfrm>
            <a:off x="4914901" y="18097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82" name="Oval 11"/>
          <p:cNvSpPr>
            <a:spLocks noChangeArrowheads="1"/>
          </p:cNvSpPr>
          <p:nvPr/>
        </p:nvSpPr>
        <p:spPr bwMode="auto">
          <a:xfrm>
            <a:off x="5873751" y="2665414"/>
            <a:ext cx="487363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83" name="Oval 11"/>
          <p:cNvSpPr>
            <a:spLocks noChangeArrowheads="1"/>
          </p:cNvSpPr>
          <p:nvPr/>
        </p:nvSpPr>
        <p:spPr bwMode="auto">
          <a:xfrm>
            <a:off x="7554913" y="2651125"/>
            <a:ext cx="487362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84" name="Oval 11"/>
          <p:cNvSpPr>
            <a:spLocks noChangeArrowheads="1"/>
          </p:cNvSpPr>
          <p:nvPr/>
        </p:nvSpPr>
        <p:spPr bwMode="auto">
          <a:xfrm>
            <a:off x="7539038" y="1058864"/>
            <a:ext cx="488950" cy="44608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7</a:t>
            </a:r>
          </a:p>
        </p:txBody>
      </p:sp>
      <p:sp>
        <p:nvSpPr>
          <p:cNvPr id="185" name="Oval 11"/>
          <p:cNvSpPr>
            <a:spLocks noChangeArrowheads="1"/>
          </p:cNvSpPr>
          <p:nvPr/>
        </p:nvSpPr>
        <p:spPr bwMode="auto">
          <a:xfrm>
            <a:off x="8689975" y="1943100"/>
            <a:ext cx="488950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10</a:t>
            </a:r>
          </a:p>
        </p:txBody>
      </p:sp>
      <p:cxnSp>
        <p:nvCxnSpPr>
          <p:cNvPr id="47131" name="Straight Connector 185"/>
          <p:cNvCxnSpPr>
            <a:cxnSpLocks noChangeShapeType="1"/>
            <a:stCxn id="163" idx="7"/>
            <a:endCxn id="178" idx="3"/>
          </p:cNvCxnSpPr>
          <p:nvPr/>
        </p:nvCxnSpPr>
        <p:spPr bwMode="auto">
          <a:xfrm rot="5400000" flipH="1" flipV="1">
            <a:off x="3473451" y="1306513"/>
            <a:ext cx="450850" cy="7461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2" name="Straight Connector 186"/>
          <p:cNvCxnSpPr>
            <a:cxnSpLocks noChangeShapeType="1"/>
            <a:stCxn id="178" idx="6"/>
            <a:endCxn id="180" idx="2"/>
          </p:cNvCxnSpPr>
          <p:nvPr/>
        </p:nvCxnSpPr>
        <p:spPr bwMode="auto">
          <a:xfrm>
            <a:off x="4487864" y="1295400"/>
            <a:ext cx="1296987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3" name="Straight Connector 187"/>
          <p:cNvCxnSpPr>
            <a:cxnSpLocks noChangeShapeType="1"/>
            <a:stCxn id="180" idx="6"/>
            <a:endCxn id="184" idx="2"/>
          </p:cNvCxnSpPr>
          <p:nvPr/>
        </p:nvCxnSpPr>
        <p:spPr bwMode="auto">
          <a:xfrm flipV="1">
            <a:off x="6272214" y="1281114"/>
            <a:ext cx="1266825" cy="14287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4" name="Straight Connector 188"/>
          <p:cNvCxnSpPr>
            <a:cxnSpLocks noChangeShapeType="1"/>
            <a:stCxn id="184" idx="5"/>
            <a:endCxn id="185" idx="1"/>
          </p:cNvCxnSpPr>
          <p:nvPr/>
        </p:nvCxnSpPr>
        <p:spPr bwMode="auto">
          <a:xfrm rot="16200000" flipH="1">
            <a:off x="8074026" y="1320801"/>
            <a:ext cx="569913" cy="8048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5" name="Straight Connector 189"/>
          <p:cNvCxnSpPr>
            <a:cxnSpLocks noChangeShapeType="1"/>
            <a:stCxn id="184" idx="4"/>
            <a:endCxn id="183" idx="0"/>
          </p:cNvCxnSpPr>
          <p:nvPr/>
        </p:nvCxnSpPr>
        <p:spPr bwMode="auto">
          <a:xfrm rot="16200000" flipH="1">
            <a:off x="7218364" y="2070101"/>
            <a:ext cx="1146175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6" name="Straight Connector 190"/>
          <p:cNvCxnSpPr>
            <a:cxnSpLocks noChangeShapeType="1"/>
            <a:stCxn id="183" idx="7"/>
            <a:endCxn id="185" idx="3"/>
          </p:cNvCxnSpPr>
          <p:nvPr/>
        </p:nvCxnSpPr>
        <p:spPr bwMode="auto">
          <a:xfrm rot="5400000" flipH="1" flipV="1">
            <a:off x="8170070" y="2124870"/>
            <a:ext cx="392113" cy="790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7" name="Straight Connector 191"/>
          <p:cNvCxnSpPr>
            <a:cxnSpLocks noChangeShapeType="1"/>
            <a:stCxn id="180" idx="5"/>
            <a:endCxn id="183" idx="1"/>
          </p:cNvCxnSpPr>
          <p:nvPr/>
        </p:nvCxnSpPr>
        <p:spPr bwMode="auto">
          <a:xfrm rot="16200000" flipH="1">
            <a:off x="6282532" y="1372395"/>
            <a:ext cx="1262063" cy="1425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8" name="Straight Connector 192"/>
          <p:cNvCxnSpPr>
            <a:cxnSpLocks noChangeShapeType="1"/>
            <a:stCxn id="182" idx="6"/>
            <a:endCxn id="183" idx="2"/>
          </p:cNvCxnSpPr>
          <p:nvPr/>
        </p:nvCxnSpPr>
        <p:spPr bwMode="auto">
          <a:xfrm flipV="1">
            <a:off x="6361113" y="2873376"/>
            <a:ext cx="1193800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9" name="Straight Connector 193"/>
          <p:cNvCxnSpPr>
            <a:cxnSpLocks noChangeShapeType="1"/>
            <a:stCxn id="181" idx="7"/>
            <a:endCxn id="180" idx="3"/>
          </p:cNvCxnSpPr>
          <p:nvPr/>
        </p:nvCxnSpPr>
        <p:spPr bwMode="auto">
          <a:xfrm rot="5400000" flipH="1" flipV="1">
            <a:off x="5382420" y="1402557"/>
            <a:ext cx="422275" cy="5254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0" name="Straight Connector 194"/>
          <p:cNvCxnSpPr>
            <a:cxnSpLocks noChangeShapeType="1"/>
            <a:stCxn id="178" idx="4"/>
            <a:endCxn id="179" idx="0"/>
          </p:cNvCxnSpPr>
          <p:nvPr/>
        </p:nvCxnSpPr>
        <p:spPr bwMode="auto">
          <a:xfrm rot="5400000">
            <a:off x="3656807" y="2077245"/>
            <a:ext cx="1146175" cy="301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1" name="Straight Connector 195"/>
          <p:cNvCxnSpPr>
            <a:cxnSpLocks noChangeShapeType="1"/>
            <a:stCxn id="163" idx="5"/>
            <a:endCxn id="179" idx="1"/>
          </p:cNvCxnSpPr>
          <p:nvPr/>
        </p:nvCxnSpPr>
        <p:spPr bwMode="auto">
          <a:xfrm rot="16200000" flipH="1">
            <a:off x="3429001" y="2117726"/>
            <a:ext cx="509587" cy="7159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2" name="Straight Connector 196"/>
          <p:cNvCxnSpPr>
            <a:cxnSpLocks noChangeShapeType="1"/>
            <a:stCxn id="179" idx="6"/>
            <a:endCxn id="182" idx="2"/>
          </p:cNvCxnSpPr>
          <p:nvPr/>
        </p:nvCxnSpPr>
        <p:spPr bwMode="auto">
          <a:xfrm flipV="1">
            <a:off x="4459288" y="2889250"/>
            <a:ext cx="1414462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3" name="Straight Connector 197"/>
          <p:cNvCxnSpPr>
            <a:cxnSpLocks noChangeShapeType="1"/>
            <a:stCxn id="179" idx="7"/>
            <a:endCxn id="181" idx="3"/>
          </p:cNvCxnSpPr>
          <p:nvPr/>
        </p:nvCxnSpPr>
        <p:spPr bwMode="auto">
          <a:xfrm rot="5400000" flipH="1" flipV="1">
            <a:off x="4417219" y="2161381"/>
            <a:ext cx="539750" cy="5984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4" name="Straight Connector 198"/>
          <p:cNvCxnSpPr>
            <a:cxnSpLocks noChangeShapeType="1"/>
            <a:stCxn id="181" idx="5"/>
            <a:endCxn id="182" idx="1"/>
          </p:cNvCxnSpPr>
          <p:nvPr/>
        </p:nvCxnSpPr>
        <p:spPr bwMode="auto">
          <a:xfrm rot="16200000" flipH="1">
            <a:off x="5368132" y="2153444"/>
            <a:ext cx="539750" cy="6143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Oval 11"/>
          <p:cNvSpPr>
            <a:spLocks noChangeArrowheads="1"/>
          </p:cNvSpPr>
          <p:nvPr/>
        </p:nvSpPr>
        <p:spPr bwMode="auto">
          <a:xfrm>
            <a:off x="7539038" y="1055689"/>
            <a:ext cx="487362" cy="44608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7</a:t>
            </a:r>
          </a:p>
        </p:txBody>
      </p:sp>
      <p:cxnSp>
        <p:nvCxnSpPr>
          <p:cNvPr id="47146" name="Straight Arrow Connector 201"/>
          <p:cNvCxnSpPr>
            <a:cxnSpLocks noChangeShapeType="1"/>
          </p:cNvCxnSpPr>
          <p:nvPr/>
        </p:nvCxnSpPr>
        <p:spPr bwMode="auto">
          <a:xfrm rot="5400000">
            <a:off x="3446463" y="1357313"/>
            <a:ext cx="547688" cy="84296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7" name="Straight Arrow Connector 88"/>
          <p:cNvCxnSpPr>
            <a:cxnSpLocks noChangeShapeType="1"/>
          </p:cNvCxnSpPr>
          <p:nvPr/>
        </p:nvCxnSpPr>
        <p:spPr bwMode="auto">
          <a:xfrm rot="5400000" flipH="1">
            <a:off x="5133976" y="657226"/>
            <a:ext cx="14287" cy="14398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8" name="Straight Arrow Connector 97"/>
          <p:cNvCxnSpPr>
            <a:cxnSpLocks noChangeShapeType="1"/>
          </p:cNvCxnSpPr>
          <p:nvPr/>
        </p:nvCxnSpPr>
        <p:spPr bwMode="auto">
          <a:xfrm rot="5400000">
            <a:off x="6901657" y="675482"/>
            <a:ext cx="14287" cy="140335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9" name="Straight Arrow Connector 96"/>
          <p:cNvCxnSpPr>
            <a:cxnSpLocks noChangeShapeType="1"/>
          </p:cNvCxnSpPr>
          <p:nvPr/>
        </p:nvCxnSpPr>
        <p:spPr bwMode="auto">
          <a:xfrm flipV="1">
            <a:off x="5351463" y="1506538"/>
            <a:ext cx="641350" cy="5000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0" name="Straight Arrow Connector 105"/>
          <p:cNvCxnSpPr>
            <a:cxnSpLocks noChangeShapeType="1"/>
          </p:cNvCxnSpPr>
          <p:nvPr/>
        </p:nvCxnSpPr>
        <p:spPr bwMode="auto">
          <a:xfrm rot="10800000">
            <a:off x="6113464" y="1493838"/>
            <a:ext cx="1457325" cy="13636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51" name="Straight Arrow Connector 98"/>
          <p:cNvCxnSpPr>
            <a:cxnSpLocks noChangeShapeType="1"/>
          </p:cNvCxnSpPr>
          <p:nvPr/>
        </p:nvCxnSpPr>
        <p:spPr bwMode="auto">
          <a:xfrm flipV="1">
            <a:off x="6361114" y="2805113"/>
            <a:ext cx="1220787" cy="11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Straight Arrow Connector 97"/>
          <p:cNvCxnSpPr>
            <a:cxnSpLocks noChangeShapeType="1"/>
          </p:cNvCxnSpPr>
          <p:nvPr/>
        </p:nvCxnSpPr>
        <p:spPr bwMode="auto">
          <a:xfrm rot="10800000" flipV="1">
            <a:off x="7910514" y="2224088"/>
            <a:ext cx="814387" cy="4492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2628900" y="4273551"/>
            <a:ext cx="6269038" cy="2239963"/>
            <a:chOff x="1104900" y="4273550"/>
            <a:chExt cx="6269038" cy="2239963"/>
          </a:xfrm>
        </p:grpSpPr>
        <p:grpSp>
          <p:nvGrpSpPr>
            <p:cNvPr id="47157" name="Group 106"/>
            <p:cNvGrpSpPr>
              <a:grpSpLocks/>
            </p:cNvGrpSpPr>
            <p:nvPr/>
          </p:nvGrpSpPr>
          <p:grpSpPr bwMode="auto">
            <a:xfrm>
              <a:off x="1104900" y="4273550"/>
              <a:ext cx="6269038" cy="2239963"/>
              <a:chOff x="1104900" y="4273550"/>
              <a:chExt cx="6269038" cy="2239963"/>
            </a:xfrm>
          </p:grpSpPr>
          <p:sp>
            <p:nvSpPr>
              <p:cNvPr id="33796" name="Oval 11"/>
              <p:cNvSpPr>
                <a:spLocks noChangeArrowheads="1"/>
              </p:cNvSpPr>
              <p:nvPr/>
            </p:nvSpPr>
            <p:spPr bwMode="auto">
              <a:xfrm>
                <a:off x="1104900" y="515937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dirty="0"/>
                  <a:t>0</a:t>
                </a:r>
              </a:p>
            </p:txBody>
          </p:sp>
          <p:sp>
            <p:nvSpPr>
              <p:cNvPr id="33819" name="Text Box 34"/>
              <p:cNvSpPr txBox="1">
                <a:spLocks noChangeArrowheads="1"/>
              </p:cNvSpPr>
              <p:nvPr/>
            </p:nvSpPr>
            <p:spPr bwMode="auto">
              <a:xfrm>
                <a:off x="1630363" y="47053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4</a:t>
                </a:r>
              </a:p>
            </p:txBody>
          </p:sp>
          <p:sp>
            <p:nvSpPr>
              <p:cNvPr id="33820" name="Text Box 35"/>
              <p:cNvSpPr txBox="1">
                <a:spLocks noChangeArrowheads="1"/>
              </p:cNvSpPr>
              <p:nvPr/>
            </p:nvSpPr>
            <p:spPr bwMode="auto">
              <a:xfrm>
                <a:off x="3154363" y="430688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8</a:t>
                </a:r>
              </a:p>
            </p:txBody>
          </p:sp>
          <p:sp>
            <p:nvSpPr>
              <p:cNvPr id="33821" name="Text Box 36"/>
              <p:cNvSpPr txBox="1">
                <a:spLocks noChangeArrowheads="1"/>
              </p:cNvSpPr>
              <p:nvPr/>
            </p:nvSpPr>
            <p:spPr bwMode="auto">
              <a:xfrm>
                <a:off x="6489700" y="4767263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9</a:t>
                </a:r>
              </a:p>
            </p:txBody>
          </p:sp>
          <p:sp>
            <p:nvSpPr>
              <p:cNvPr id="33822" name="Text Box 37"/>
              <p:cNvSpPr txBox="1">
                <a:spLocks noChangeArrowheads="1"/>
              </p:cNvSpPr>
              <p:nvPr/>
            </p:nvSpPr>
            <p:spPr bwMode="auto">
              <a:xfrm>
                <a:off x="5951538" y="5167313"/>
                <a:ext cx="427037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14</a:t>
                </a:r>
              </a:p>
            </p:txBody>
          </p:sp>
          <p:sp>
            <p:nvSpPr>
              <p:cNvPr id="33823" name="Text Box 38"/>
              <p:cNvSpPr txBox="1">
                <a:spLocks noChangeArrowheads="1"/>
              </p:cNvSpPr>
              <p:nvPr/>
            </p:nvSpPr>
            <p:spPr bwMode="auto">
              <a:xfrm>
                <a:off x="6488113" y="5778500"/>
                <a:ext cx="427037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10</a:t>
                </a:r>
              </a:p>
            </p:txBody>
          </p:sp>
          <p:sp>
            <p:nvSpPr>
              <p:cNvPr id="33824" name="Text Box 39"/>
              <p:cNvSpPr txBox="1">
                <a:spLocks noChangeArrowheads="1"/>
              </p:cNvSpPr>
              <p:nvPr/>
            </p:nvSpPr>
            <p:spPr bwMode="auto">
              <a:xfrm>
                <a:off x="5027613" y="51244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4</a:t>
                </a:r>
              </a:p>
            </p:txBody>
          </p:sp>
          <p:sp>
            <p:nvSpPr>
              <p:cNvPr id="33825" name="Text Box 40"/>
              <p:cNvSpPr txBox="1">
                <a:spLocks noChangeArrowheads="1"/>
              </p:cNvSpPr>
              <p:nvPr/>
            </p:nvSpPr>
            <p:spPr bwMode="auto">
              <a:xfrm>
                <a:off x="3478213" y="4729163"/>
                <a:ext cx="3238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33826" name="Text Box 41"/>
              <p:cNvSpPr txBox="1">
                <a:spLocks noChangeArrowheads="1"/>
              </p:cNvSpPr>
              <p:nvPr/>
            </p:nvSpPr>
            <p:spPr bwMode="auto">
              <a:xfrm>
                <a:off x="2706688" y="544353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7</a:t>
                </a:r>
              </a:p>
            </p:txBody>
          </p:sp>
          <p:sp>
            <p:nvSpPr>
              <p:cNvPr id="33827" name="Text Box 42"/>
              <p:cNvSpPr txBox="1">
                <a:spLocks noChangeArrowheads="1"/>
              </p:cNvSpPr>
              <p:nvPr/>
            </p:nvSpPr>
            <p:spPr bwMode="auto">
              <a:xfrm>
                <a:off x="2065338" y="5167313"/>
                <a:ext cx="390525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11</a:t>
                </a:r>
              </a:p>
            </p:txBody>
          </p:sp>
          <p:sp>
            <p:nvSpPr>
              <p:cNvPr id="33828" name="Text Box 43"/>
              <p:cNvSpPr txBox="1">
                <a:spLocks noChangeArrowheads="1"/>
              </p:cNvSpPr>
              <p:nvPr/>
            </p:nvSpPr>
            <p:spPr bwMode="auto">
              <a:xfrm>
                <a:off x="1682750" y="574198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8</a:t>
                </a:r>
              </a:p>
            </p:txBody>
          </p:sp>
          <p:sp>
            <p:nvSpPr>
              <p:cNvPr id="33829" name="Text Box 44"/>
              <p:cNvSpPr txBox="1">
                <a:spLocks noChangeArrowheads="1"/>
              </p:cNvSpPr>
              <p:nvPr/>
            </p:nvSpPr>
            <p:spPr bwMode="auto">
              <a:xfrm>
                <a:off x="3249613" y="614680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</a:t>
                </a:r>
              </a:p>
            </p:txBody>
          </p:sp>
          <p:sp>
            <p:nvSpPr>
              <p:cNvPr id="33830" name="Text Box 45"/>
              <p:cNvSpPr txBox="1">
                <a:spLocks noChangeArrowheads="1"/>
              </p:cNvSpPr>
              <p:nvPr/>
            </p:nvSpPr>
            <p:spPr bwMode="auto">
              <a:xfrm>
                <a:off x="3730625" y="5445125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6</a:t>
                </a:r>
              </a:p>
            </p:txBody>
          </p:sp>
          <p:sp>
            <p:nvSpPr>
              <p:cNvPr id="33831" name="Text Box 46"/>
              <p:cNvSpPr txBox="1">
                <a:spLocks noChangeArrowheads="1"/>
              </p:cNvSpPr>
              <p:nvPr/>
            </p:nvSpPr>
            <p:spPr bwMode="auto">
              <a:xfrm>
                <a:off x="4938713" y="6145213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33832" name="Text Box 47"/>
              <p:cNvSpPr txBox="1">
                <a:spLocks noChangeArrowheads="1"/>
              </p:cNvSpPr>
              <p:nvPr/>
            </p:nvSpPr>
            <p:spPr bwMode="auto">
              <a:xfrm>
                <a:off x="4948238" y="42735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7</a:t>
                </a:r>
              </a:p>
            </p:txBody>
          </p:sp>
          <p:sp>
            <p:nvSpPr>
              <p:cNvPr id="87" name="Oval 11"/>
              <p:cNvSpPr>
                <a:spLocks noChangeArrowheads="1"/>
              </p:cNvSpPr>
              <p:nvPr/>
            </p:nvSpPr>
            <p:spPr bwMode="auto">
              <a:xfrm>
                <a:off x="2195513" y="439102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4</a:t>
                </a:r>
              </a:p>
            </p:txBody>
          </p:sp>
          <p:sp>
            <p:nvSpPr>
              <p:cNvPr id="88" name="Oval 11"/>
              <p:cNvSpPr>
                <a:spLocks noChangeArrowheads="1"/>
              </p:cNvSpPr>
              <p:nvPr/>
            </p:nvSpPr>
            <p:spPr bwMode="auto">
              <a:xfrm>
                <a:off x="2166938" y="5984875"/>
                <a:ext cx="487362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1</a:t>
                </a:r>
              </a:p>
            </p:txBody>
          </p:sp>
          <p:sp>
            <p:nvSpPr>
              <p:cNvPr id="90" name="Oval 11"/>
              <p:cNvSpPr>
                <a:spLocks noChangeArrowheads="1"/>
              </p:cNvSpPr>
              <p:nvPr/>
            </p:nvSpPr>
            <p:spPr bwMode="auto">
              <a:xfrm>
                <a:off x="3979863" y="439102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8</a:t>
                </a:r>
              </a:p>
            </p:txBody>
          </p:sp>
          <p:sp>
            <p:nvSpPr>
              <p:cNvPr id="91" name="Oval 11"/>
              <p:cNvSpPr>
                <a:spLocks noChangeArrowheads="1"/>
              </p:cNvSpPr>
              <p:nvPr/>
            </p:nvSpPr>
            <p:spPr bwMode="auto">
              <a:xfrm>
                <a:off x="3109913" y="5129213"/>
                <a:ext cx="488950" cy="44608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4068763" y="598487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93" name="Oval 11"/>
              <p:cNvSpPr>
                <a:spLocks noChangeArrowheads="1"/>
              </p:cNvSpPr>
              <p:nvPr/>
            </p:nvSpPr>
            <p:spPr bwMode="auto">
              <a:xfrm>
                <a:off x="5749925" y="5970588"/>
                <a:ext cx="488950" cy="44608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4</a:t>
                </a:r>
              </a:p>
            </p:txBody>
          </p:sp>
          <p:sp>
            <p:nvSpPr>
              <p:cNvPr id="94" name="Oval 11"/>
              <p:cNvSpPr>
                <a:spLocks noChangeArrowheads="1"/>
              </p:cNvSpPr>
              <p:nvPr/>
            </p:nvSpPr>
            <p:spPr bwMode="auto">
              <a:xfrm>
                <a:off x="5735638" y="4376738"/>
                <a:ext cx="487362" cy="44608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7</a:t>
                </a:r>
              </a:p>
            </p:txBody>
          </p:sp>
          <p:sp>
            <p:nvSpPr>
              <p:cNvPr id="95" name="Oval 11"/>
              <p:cNvSpPr>
                <a:spLocks noChangeArrowheads="1"/>
              </p:cNvSpPr>
              <p:nvPr/>
            </p:nvSpPr>
            <p:spPr bwMode="auto">
              <a:xfrm>
                <a:off x="6884988" y="5262563"/>
                <a:ext cx="488950" cy="446087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9</a:t>
                </a:r>
              </a:p>
            </p:txBody>
          </p:sp>
          <p:cxnSp>
            <p:nvCxnSpPr>
              <p:cNvPr id="47184" name="Straight Connector 96"/>
              <p:cNvCxnSpPr>
                <a:cxnSpLocks noChangeShapeType="1"/>
                <a:stCxn id="33796" idx="7"/>
                <a:endCxn id="87" idx="3"/>
              </p:cNvCxnSpPr>
              <p:nvPr/>
            </p:nvCxnSpPr>
            <p:spPr bwMode="auto">
              <a:xfrm rot="5400000" flipH="1" flipV="1">
                <a:off x="1668915" y="4625184"/>
                <a:ext cx="451519" cy="745995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85" name="Straight Connector 98"/>
              <p:cNvCxnSpPr>
                <a:cxnSpLocks noChangeShapeType="1"/>
                <a:stCxn id="87" idx="6"/>
                <a:endCxn id="90" idx="2"/>
              </p:cNvCxnSpPr>
              <p:nvPr/>
            </p:nvCxnSpPr>
            <p:spPr bwMode="auto">
              <a:xfrm>
                <a:off x="2684448" y="4614662"/>
                <a:ext cx="1296082" cy="1588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86" name="Straight Connector 100"/>
              <p:cNvCxnSpPr>
                <a:cxnSpLocks noChangeShapeType="1"/>
                <a:stCxn id="90" idx="6"/>
                <a:endCxn id="94" idx="2"/>
              </p:cNvCxnSpPr>
              <p:nvPr/>
            </p:nvCxnSpPr>
            <p:spPr bwMode="auto">
              <a:xfrm flipV="1">
                <a:off x="4468814" y="4599910"/>
                <a:ext cx="1266588" cy="14751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87" name="Straight Connector 102"/>
              <p:cNvCxnSpPr>
                <a:cxnSpLocks noChangeShapeType="1"/>
                <a:stCxn id="94" idx="5"/>
                <a:endCxn id="95" idx="1"/>
              </p:cNvCxnSpPr>
              <p:nvPr/>
            </p:nvCxnSpPr>
            <p:spPr bwMode="auto">
              <a:xfrm rot="16200000" flipH="1">
                <a:off x="6269908" y="4639941"/>
                <a:ext cx="569525" cy="804982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88" name="Straight Connector 104"/>
              <p:cNvCxnSpPr>
                <a:cxnSpLocks noChangeShapeType="1"/>
                <a:stCxn id="94" idx="4"/>
                <a:endCxn id="93" idx="0"/>
              </p:cNvCxnSpPr>
              <p:nvPr/>
            </p:nvCxnSpPr>
            <p:spPr bwMode="auto">
              <a:xfrm rot="16200000" flipH="1">
                <a:off x="5413482" y="5389077"/>
                <a:ext cx="1146871" cy="14745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89" name="Straight Connector 106"/>
              <p:cNvCxnSpPr>
                <a:cxnSpLocks noChangeShapeType="1"/>
                <a:stCxn id="93" idx="7"/>
                <a:endCxn id="95" idx="3"/>
              </p:cNvCxnSpPr>
              <p:nvPr/>
            </p:nvCxnSpPr>
            <p:spPr bwMode="auto">
              <a:xfrm rot="5400000" flipH="1" flipV="1">
                <a:off x="6365784" y="5443855"/>
                <a:ext cx="392517" cy="790237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0" name="Straight Connector 141"/>
              <p:cNvCxnSpPr>
                <a:cxnSpLocks noChangeShapeType="1"/>
                <a:stCxn id="90" idx="5"/>
                <a:endCxn id="93" idx="1"/>
              </p:cNvCxnSpPr>
              <p:nvPr/>
            </p:nvCxnSpPr>
            <p:spPr bwMode="auto">
              <a:xfrm rot="16200000" flipH="1">
                <a:off x="4478076" y="4691652"/>
                <a:ext cx="1262810" cy="1424348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1" name="Straight Connector 143"/>
              <p:cNvCxnSpPr>
                <a:cxnSpLocks noChangeShapeType="1"/>
                <a:stCxn id="92" idx="6"/>
                <a:endCxn id="93" idx="2"/>
              </p:cNvCxnSpPr>
              <p:nvPr/>
            </p:nvCxnSpPr>
            <p:spPr bwMode="auto">
              <a:xfrm flipV="1">
                <a:off x="4557295" y="6192992"/>
                <a:ext cx="1192853" cy="14750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2" name="Straight Connector 145"/>
              <p:cNvCxnSpPr>
                <a:cxnSpLocks noChangeShapeType="1"/>
                <a:stCxn id="91" idx="7"/>
                <a:endCxn id="90" idx="3"/>
              </p:cNvCxnSpPr>
              <p:nvPr/>
            </p:nvCxnSpPr>
            <p:spPr bwMode="auto">
              <a:xfrm rot="5400000" flipH="1" flipV="1">
                <a:off x="3578632" y="4721034"/>
                <a:ext cx="422018" cy="524793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3" name="Straight Connector 147"/>
              <p:cNvCxnSpPr>
                <a:cxnSpLocks noChangeShapeType="1"/>
                <a:stCxn id="87" idx="4"/>
                <a:endCxn id="88" idx="0"/>
              </p:cNvCxnSpPr>
              <p:nvPr/>
            </p:nvCxnSpPr>
            <p:spPr bwMode="auto">
              <a:xfrm rot="5400000">
                <a:off x="1852125" y="5396455"/>
                <a:ext cx="1146871" cy="29493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4" name="Straight Connector 151"/>
              <p:cNvCxnSpPr>
                <a:cxnSpLocks noChangeShapeType="1"/>
                <a:stCxn id="33796" idx="5"/>
                <a:endCxn id="88" idx="1"/>
              </p:cNvCxnSpPr>
              <p:nvPr/>
            </p:nvCxnSpPr>
            <p:spPr bwMode="auto">
              <a:xfrm rot="16200000" flipH="1">
                <a:off x="1624667" y="5436470"/>
                <a:ext cx="510523" cy="716502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5" name="Straight Connector 155"/>
              <p:cNvCxnSpPr>
                <a:cxnSpLocks noChangeShapeType="1"/>
                <a:stCxn id="88" idx="6"/>
                <a:endCxn id="92" idx="2"/>
              </p:cNvCxnSpPr>
              <p:nvPr/>
            </p:nvCxnSpPr>
            <p:spPr bwMode="auto">
              <a:xfrm flipV="1">
                <a:off x="2654955" y="6207742"/>
                <a:ext cx="1414056" cy="1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6" name="Straight Connector 157"/>
              <p:cNvCxnSpPr>
                <a:cxnSpLocks noChangeShapeType="1"/>
                <a:stCxn id="88" idx="7"/>
                <a:endCxn id="91" idx="3"/>
              </p:cNvCxnSpPr>
              <p:nvPr/>
            </p:nvCxnSpPr>
            <p:spPr bwMode="auto">
              <a:xfrm rot="5400000" flipH="1" flipV="1">
                <a:off x="2612699" y="5480707"/>
                <a:ext cx="540025" cy="598527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7" name="Straight Connector 161"/>
              <p:cNvCxnSpPr>
                <a:cxnSpLocks noChangeShapeType="1"/>
                <a:stCxn id="91" idx="5"/>
                <a:endCxn id="92" idx="1"/>
              </p:cNvCxnSpPr>
              <p:nvPr/>
            </p:nvCxnSpPr>
            <p:spPr bwMode="auto">
              <a:xfrm rot="16200000" flipH="1">
                <a:off x="3563869" y="5473332"/>
                <a:ext cx="540024" cy="613274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8" name="Straight Arrow Connector 211"/>
              <p:cNvCxnSpPr>
                <a:cxnSpLocks noChangeShapeType="1"/>
              </p:cNvCxnSpPr>
              <p:nvPr/>
            </p:nvCxnSpPr>
            <p:spPr bwMode="auto">
              <a:xfrm rot="5400000">
                <a:off x="1671046" y="4676345"/>
                <a:ext cx="548855" cy="842202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9" name="Straight Arrow Connector 110"/>
              <p:cNvCxnSpPr>
                <a:cxnSpLocks noChangeShapeType="1"/>
              </p:cNvCxnSpPr>
              <p:nvPr/>
            </p:nvCxnSpPr>
            <p:spPr bwMode="auto">
              <a:xfrm rot="5400000" flipH="1">
                <a:off x="3359526" y="3991418"/>
                <a:ext cx="14748" cy="1439091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00" name="Straight Arrow Connector 111"/>
              <p:cNvCxnSpPr>
                <a:cxnSpLocks noChangeShapeType="1"/>
              </p:cNvCxnSpPr>
              <p:nvPr/>
            </p:nvCxnSpPr>
            <p:spPr bwMode="auto">
              <a:xfrm rot="5400000">
                <a:off x="5141430" y="4008624"/>
                <a:ext cx="14754" cy="1404682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01" name="Straight Arrow Connector 101"/>
              <p:cNvCxnSpPr>
                <a:cxnSpLocks noChangeShapeType="1"/>
              </p:cNvCxnSpPr>
              <p:nvPr/>
            </p:nvCxnSpPr>
            <p:spPr bwMode="auto">
              <a:xfrm flipV="1">
                <a:off x="2613170" y="6135182"/>
                <a:ext cx="1455593" cy="5628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02" name="Straight Arrow Connector 105"/>
              <p:cNvCxnSpPr>
                <a:cxnSpLocks noChangeShapeType="1"/>
              </p:cNvCxnSpPr>
              <p:nvPr/>
            </p:nvCxnSpPr>
            <p:spPr bwMode="auto">
              <a:xfrm flipV="1">
                <a:off x="3556866" y="4790209"/>
                <a:ext cx="641061" cy="499416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7158" name="Straight Arrow Connector 105"/>
            <p:cNvCxnSpPr>
              <a:cxnSpLocks noChangeShapeType="1"/>
            </p:cNvCxnSpPr>
            <p:nvPr/>
          </p:nvCxnSpPr>
          <p:spPr bwMode="auto">
            <a:xfrm rot="10800000">
              <a:off x="4309060" y="4798150"/>
              <a:ext cx="1457894" cy="1363661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9" name="Straight Arrow Connector 110"/>
            <p:cNvCxnSpPr>
              <a:cxnSpLocks noChangeShapeType="1"/>
            </p:cNvCxnSpPr>
            <p:nvPr/>
          </p:nvCxnSpPr>
          <p:spPr bwMode="auto">
            <a:xfrm flipV="1">
              <a:off x="4525098" y="6130636"/>
              <a:ext cx="1221075" cy="10175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0" name="Straight Arrow Connector 97"/>
            <p:cNvCxnSpPr>
              <a:cxnSpLocks noChangeShapeType="1"/>
            </p:cNvCxnSpPr>
            <p:nvPr/>
          </p:nvCxnSpPr>
          <p:spPr bwMode="auto">
            <a:xfrm rot="10800000">
              <a:off x="5979319" y="4708525"/>
              <a:ext cx="930634" cy="725919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7154" name="Straight Arrow Connector 102"/>
          <p:cNvCxnSpPr>
            <a:cxnSpLocks noChangeShapeType="1"/>
          </p:cNvCxnSpPr>
          <p:nvPr/>
        </p:nvCxnSpPr>
        <p:spPr bwMode="auto">
          <a:xfrm flipV="1">
            <a:off x="4479925" y="2825751"/>
            <a:ext cx="1428750" cy="1111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Oval 11"/>
          <p:cNvSpPr>
            <a:spLocks noChangeArrowheads="1"/>
          </p:cNvSpPr>
          <p:nvPr/>
        </p:nvSpPr>
        <p:spPr bwMode="auto">
          <a:xfrm>
            <a:off x="8683625" y="1958975"/>
            <a:ext cx="488950" cy="4460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9</a:t>
            </a:r>
          </a:p>
        </p:txBody>
      </p:sp>
      <p:cxnSp>
        <p:nvCxnSpPr>
          <p:cNvPr id="101" name="Straight Arrow Connector 97"/>
          <p:cNvCxnSpPr>
            <a:cxnSpLocks noChangeShapeType="1"/>
          </p:cNvCxnSpPr>
          <p:nvPr/>
        </p:nvCxnSpPr>
        <p:spPr bwMode="auto">
          <a:xfrm rot="10800000">
            <a:off x="7883526" y="1474789"/>
            <a:ext cx="841375" cy="62388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60155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200" grpId="0" animBg="1"/>
      <p:bldP spid="1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Algorithm: Example</a:t>
            </a:r>
          </a:p>
        </p:txBody>
      </p:sp>
      <p:sp>
        <p:nvSpPr>
          <p:cNvPr id="139" name="Down Arrow 138"/>
          <p:cNvSpPr>
            <a:spLocks noChangeArrowheads="1"/>
          </p:cNvSpPr>
          <p:nvPr/>
        </p:nvSpPr>
        <p:spPr bwMode="auto">
          <a:xfrm>
            <a:off x="5800725" y="3392488"/>
            <a:ext cx="368300" cy="781050"/>
          </a:xfrm>
          <a:prstGeom prst="downArrow">
            <a:avLst>
              <a:gd name="adj1" fmla="val 50000"/>
              <a:gd name="adj2" fmla="val 500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63" name="Oval 11"/>
          <p:cNvSpPr>
            <a:spLocks noChangeArrowheads="1"/>
          </p:cNvSpPr>
          <p:nvPr/>
        </p:nvSpPr>
        <p:spPr bwMode="auto">
          <a:xfrm>
            <a:off x="2908300" y="183991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0</a:t>
            </a:r>
          </a:p>
        </p:txBody>
      </p:sp>
      <p:sp>
        <p:nvSpPr>
          <p:cNvPr id="164" name="Text Box 34"/>
          <p:cNvSpPr txBox="1">
            <a:spLocks noChangeArrowheads="1"/>
          </p:cNvSpPr>
          <p:nvPr/>
        </p:nvSpPr>
        <p:spPr bwMode="auto">
          <a:xfrm>
            <a:off x="3433763" y="13874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65" name="Text Box 35"/>
          <p:cNvSpPr txBox="1">
            <a:spLocks noChangeArrowheads="1"/>
          </p:cNvSpPr>
          <p:nvPr/>
        </p:nvSpPr>
        <p:spPr bwMode="auto">
          <a:xfrm>
            <a:off x="4957763" y="9890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66" name="Text Box 36"/>
          <p:cNvSpPr txBox="1">
            <a:spLocks noChangeArrowheads="1"/>
          </p:cNvSpPr>
          <p:nvPr/>
        </p:nvSpPr>
        <p:spPr bwMode="auto">
          <a:xfrm>
            <a:off x="8294688" y="144780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7756525" y="18494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14</a:t>
            </a:r>
          </a:p>
        </p:txBody>
      </p:sp>
      <p:sp>
        <p:nvSpPr>
          <p:cNvPr id="168" name="Text Box 38"/>
          <p:cNvSpPr txBox="1">
            <a:spLocks noChangeArrowheads="1"/>
          </p:cNvSpPr>
          <p:nvPr/>
        </p:nvSpPr>
        <p:spPr bwMode="auto">
          <a:xfrm>
            <a:off x="8293100" y="24590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6832600" y="1804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70" name="Text Box 40"/>
          <p:cNvSpPr txBox="1">
            <a:spLocks noChangeArrowheads="1"/>
          </p:cNvSpPr>
          <p:nvPr/>
        </p:nvSpPr>
        <p:spPr bwMode="auto">
          <a:xfrm>
            <a:off x="5283200" y="1411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1" name="Text Box 41"/>
          <p:cNvSpPr txBox="1">
            <a:spLocks noChangeArrowheads="1"/>
          </p:cNvSpPr>
          <p:nvPr/>
        </p:nvSpPr>
        <p:spPr bwMode="auto">
          <a:xfrm>
            <a:off x="4511675" y="21240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2" name="Text Box 42"/>
          <p:cNvSpPr txBox="1">
            <a:spLocks noChangeArrowheads="1"/>
          </p:cNvSpPr>
          <p:nvPr/>
        </p:nvSpPr>
        <p:spPr bwMode="auto">
          <a:xfrm>
            <a:off x="3870326" y="1847851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173" name="Text Box 43"/>
          <p:cNvSpPr txBox="1">
            <a:spLocks noChangeArrowheads="1"/>
          </p:cNvSpPr>
          <p:nvPr/>
        </p:nvSpPr>
        <p:spPr bwMode="auto">
          <a:xfrm>
            <a:off x="3486150" y="2424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74" name="Text Box 44"/>
          <p:cNvSpPr txBox="1">
            <a:spLocks noChangeArrowheads="1"/>
          </p:cNvSpPr>
          <p:nvPr/>
        </p:nvSpPr>
        <p:spPr bwMode="auto">
          <a:xfrm>
            <a:off x="5053013" y="2827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75" name="Text Box 45"/>
          <p:cNvSpPr txBox="1">
            <a:spLocks noChangeArrowheads="1"/>
          </p:cNvSpPr>
          <p:nvPr/>
        </p:nvSpPr>
        <p:spPr bwMode="auto">
          <a:xfrm>
            <a:off x="5534025" y="2125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176" name="Text Box 46"/>
          <p:cNvSpPr txBox="1">
            <a:spLocks noChangeArrowheads="1"/>
          </p:cNvSpPr>
          <p:nvPr/>
        </p:nvSpPr>
        <p:spPr bwMode="auto">
          <a:xfrm>
            <a:off x="6743700" y="282575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7" name="Text Box 47"/>
          <p:cNvSpPr txBox="1">
            <a:spLocks noChangeArrowheads="1"/>
          </p:cNvSpPr>
          <p:nvPr/>
        </p:nvSpPr>
        <p:spPr bwMode="auto">
          <a:xfrm>
            <a:off x="6753225" y="9556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8" name="Oval 11"/>
          <p:cNvSpPr>
            <a:spLocks noChangeArrowheads="1"/>
          </p:cNvSpPr>
          <p:nvPr/>
        </p:nvSpPr>
        <p:spPr bwMode="auto">
          <a:xfrm>
            <a:off x="400050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79" name="Oval 11"/>
          <p:cNvSpPr>
            <a:spLocks noChangeArrowheads="1"/>
          </p:cNvSpPr>
          <p:nvPr/>
        </p:nvSpPr>
        <p:spPr bwMode="auto">
          <a:xfrm>
            <a:off x="3970338" y="266541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</a:t>
            </a:r>
          </a:p>
        </p:txBody>
      </p:sp>
      <p:sp>
        <p:nvSpPr>
          <p:cNvPr id="180" name="Oval 11"/>
          <p:cNvSpPr>
            <a:spLocks noChangeArrowheads="1"/>
          </p:cNvSpPr>
          <p:nvPr/>
        </p:nvSpPr>
        <p:spPr bwMode="auto">
          <a:xfrm>
            <a:off x="578485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sp>
        <p:nvSpPr>
          <p:cNvPr id="181" name="Oval 11"/>
          <p:cNvSpPr>
            <a:spLocks noChangeArrowheads="1"/>
          </p:cNvSpPr>
          <p:nvPr/>
        </p:nvSpPr>
        <p:spPr bwMode="auto">
          <a:xfrm>
            <a:off x="4914901" y="18097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82" name="Oval 11"/>
          <p:cNvSpPr>
            <a:spLocks noChangeArrowheads="1"/>
          </p:cNvSpPr>
          <p:nvPr/>
        </p:nvSpPr>
        <p:spPr bwMode="auto">
          <a:xfrm>
            <a:off x="5873751" y="2665414"/>
            <a:ext cx="487363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83" name="Oval 11"/>
          <p:cNvSpPr>
            <a:spLocks noChangeArrowheads="1"/>
          </p:cNvSpPr>
          <p:nvPr/>
        </p:nvSpPr>
        <p:spPr bwMode="auto">
          <a:xfrm>
            <a:off x="7554913" y="2651125"/>
            <a:ext cx="487362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84" name="Oval 11"/>
          <p:cNvSpPr>
            <a:spLocks noChangeArrowheads="1"/>
          </p:cNvSpPr>
          <p:nvPr/>
        </p:nvSpPr>
        <p:spPr bwMode="auto">
          <a:xfrm>
            <a:off x="7539038" y="105886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7</a:t>
            </a:r>
          </a:p>
        </p:txBody>
      </p:sp>
      <p:sp>
        <p:nvSpPr>
          <p:cNvPr id="185" name="Oval 11"/>
          <p:cNvSpPr>
            <a:spLocks noChangeArrowheads="1"/>
          </p:cNvSpPr>
          <p:nvPr/>
        </p:nvSpPr>
        <p:spPr bwMode="auto">
          <a:xfrm>
            <a:off x="8689975" y="1943100"/>
            <a:ext cx="488950" cy="4460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9</a:t>
            </a:r>
          </a:p>
        </p:txBody>
      </p:sp>
      <p:cxnSp>
        <p:nvCxnSpPr>
          <p:cNvPr id="48155" name="Straight Connector 185"/>
          <p:cNvCxnSpPr>
            <a:cxnSpLocks noChangeShapeType="1"/>
            <a:stCxn id="163" idx="7"/>
            <a:endCxn id="178" idx="3"/>
          </p:cNvCxnSpPr>
          <p:nvPr/>
        </p:nvCxnSpPr>
        <p:spPr bwMode="auto">
          <a:xfrm rot="5400000" flipH="1" flipV="1">
            <a:off x="3473451" y="1306513"/>
            <a:ext cx="450850" cy="7461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6" name="Straight Connector 186"/>
          <p:cNvCxnSpPr>
            <a:cxnSpLocks noChangeShapeType="1"/>
            <a:stCxn id="178" idx="6"/>
            <a:endCxn id="180" idx="2"/>
          </p:cNvCxnSpPr>
          <p:nvPr/>
        </p:nvCxnSpPr>
        <p:spPr bwMode="auto">
          <a:xfrm>
            <a:off x="4487864" y="1295400"/>
            <a:ext cx="1296987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7" name="Straight Connector 187"/>
          <p:cNvCxnSpPr>
            <a:cxnSpLocks noChangeShapeType="1"/>
            <a:stCxn id="180" idx="6"/>
            <a:endCxn id="184" idx="2"/>
          </p:cNvCxnSpPr>
          <p:nvPr/>
        </p:nvCxnSpPr>
        <p:spPr bwMode="auto">
          <a:xfrm flipV="1">
            <a:off x="6272214" y="1281114"/>
            <a:ext cx="1266825" cy="14287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8" name="Straight Connector 188"/>
          <p:cNvCxnSpPr>
            <a:cxnSpLocks noChangeShapeType="1"/>
            <a:stCxn id="184" idx="5"/>
            <a:endCxn id="185" idx="1"/>
          </p:cNvCxnSpPr>
          <p:nvPr/>
        </p:nvCxnSpPr>
        <p:spPr bwMode="auto">
          <a:xfrm rot="16200000" flipH="1">
            <a:off x="8074026" y="1320801"/>
            <a:ext cx="569913" cy="8048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9" name="Straight Connector 189"/>
          <p:cNvCxnSpPr>
            <a:cxnSpLocks noChangeShapeType="1"/>
            <a:stCxn id="184" idx="4"/>
            <a:endCxn id="183" idx="0"/>
          </p:cNvCxnSpPr>
          <p:nvPr/>
        </p:nvCxnSpPr>
        <p:spPr bwMode="auto">
          <a:xfrm rot="16200000" flipH="1">
            <a:off x="7218364" y="2070101"/>
            <a:ext cx="1146175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0" name="Straight Connector 190"/>
          <p:cNvCxnSpPr>
            <a:cxnSpLocks noChangeShapeType="1"/>
            <a:stCxn id="183" idx="7"/>
            <a:endCxn id="185" idx="3"/>
          </p:cNvCxnSpPr>
          <p:nvPr/>
        </p:nvCxnSpPr>
        <p:spPr bwMode="auto">
          <a:xfrm rot="5400000" flipH="1" flipV="1">
            <a:off x="8170070" y="2124870"/>
            <a:ext cx="392113" cy="790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1" name="Straight Connector 191"/>
          <p:cNvCxnSpPr>
            <a:cxnSpLocks noChangeShapeType="1"/>
            <a:stCxn id="180" idx="5"/>
            <a:endCxn id="183" idx="1"/>
          </p:cNvCxnSpPr>
          <p:nvPr/>
        </p:nvCxnSpPr>
        <p:spPr bwMode="auto">
          <a:xfrm rot="16200000" flipH="1">
            <a:off x="6282532" y="1372395"/>
            <a:ext cx="1262063" cy="1425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2" name="Straight Connector 192"/>
          <p:cNvCxnSpPr>
            <a:cxnSpLocks noChangeShapeType="1"/>
            <a:stCxn id="182" idx="6"/>
            <a:endCxn id="183" idx="2"/>
          </p:cNvCxnSpPr>
          <p:nvPr/>
        </p:nvCxnSpPr>
        <p:spPr bwMode="auto">
          <a:xfrm flipV="1">
            <a:off x="6361113" y="2873376"/>
            <a:ext cx="1193800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3" name="Straight Connector 193"/>
          <p:cNvCxnSpPr>
            <a:cxnSpLocks noChangeShapeType="1"/>
            <a:stCxn id="181" idx="7"/>
            <a:endCxn id="180" idx="3"/>
          </p:cNvCxnSpPr>
          <p:nvPr/>
        </p:nvCxnSpPr>
        <p:spPr bwMode="auto">
          <a:xfrm rot="5400000" flipH="1" flipV="1">
            <a:off x="5382420" y="1402557"/>
            <a:ext cx="422275" cy="5254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4" name="Straight Connector 194"/>
          <p:cNvCxnSpPr>
            <a:cxnSpLocks noChangeShapeType="1"/>
            <a:stCxn id="178" idx="4"/>
            <a:endCxn id="179" idx="0"/>
          </p:cNvCxnSpPr>
          <p:nvPr/>
        </p:nvCxnSpPr>
        <p:spPr bwMode="auto">
          <a:xfrm rot="5400000">
            <a:off x="3656807" y="2077245"/>
            <a:ext cx="1146175" cy="301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5" name="Straight Connector 195"/>
          <p:cNvCxnSpPr>
            <a:cxnSpLocks noChangeShapeType="1"/>
            <a:stCxn id="163" idx="5"/>
            <a:endCxn id="179" idx="1"/>
          </p:cNvCxnSpPr>
          <p:nvPr/>
        </p:nvCxnSpPr>
        <p:spPr bwMode="auto">
          <a:xfrm rot="16200000" flipH="1">
            <a:off x="3429001" y="2117726"/>
            <a:ext cx="509587" cy="7159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6" name="Straight Connector 196"/>
          <p:cNvCxnSpPr>
            <a:cxnSpLocks noChangeShapeType="1"/>
            <a:stCxn id="179" idx="6"/>
            <a:endCxn id="182" idx="2"/>
          </p:cNvCxnSpPr>
          <p:nvPr/>
        </p:nvCxnSpPr>
        <p:spPr bwMode="auto">
          <a:xfrm flipV="1">
            <a:off x="4459288" y="2889250"/>
            <a:ext cx="1414462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7" name="Straight Connector 197"/>
          <p:cNvCxnSpPr>
            <a:cxnSpLocks noChangeShapeType="1"/>
            <a:stCxn id="179" idx="7"/>
            <a:endCxn id="181" idx="3"/>
          </p:cNvCxnSpPr>
          <p:nvPr/>
        </p:nvCxnSpPr>
        <p:spPr bwMode="auto">
          <a:xfrm rot="5400000" flipH="1" flipV="1">
            <a:off x="4417219" y="2161381"/>
            <a:ext cx="539750" cy="5984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8" name="Straight Connector 198"/>
          <p:cNvCxnSpPr>
            <a:cxnSpLocks noChangeShapeType="1"/>
            <a:stCxn id="181" idx="5"/>
            <a:endCxn id="182" idx="1"/>
          </p:cNvCxnSpPr>
          <p:nvPr/>
        </p:nvCxnSpPr>
        <p:spPr bwMode="auto">
          <a:xfrm rot="16200000" flipH="1">
            <a:off x="5368132" y="2153444"/>
            <a:ext cx="539750" cy="6143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Oval 11"/>
          <p:cNvSpPr>
            <a:spLocks noChangeArrowheads="1"/>
          </p:cNvSpPr>
          <p:nvPr/>
        </p:nvSpPr>
        <p:spPr bwMode="auto">
          <a:xfrm>
            <a:off x="8691563" y="1928814"/>
            <a:ext cx="487362" cy="44608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9</a:t>
            </a:r>
          </a:p>
        </p:txBody>
      </p:sp>
      <p:cxnSp>
        <p:nvCxnSpPr>
          <p:cNvPr id="48170" name="Straight Arrow Connector 201"/>
          <p:cNvCxnSpPr>
            <a:cxnSpLocks noChangeShapeType="1"/>
          </p:cNvCxnSpPr>
          <p:nvPr/>
        </p:nvCxnSpPr>
        <p:spPr bwMode="auto">
          <a:xfrm rot="5400000">
            <a:off x="3446463" y="1357313"/>
            <a:ext cx="547688" cy="84296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71" name="Straight Arrow Connector 88"/>
          <p:cNvCxnSpPr>
            <a:cxnSpLocks noChangeShapeType="1"/>
          </p:cNvCxnSpPr>
          <p:nvPr/>
        </p:nvCxnSpPr>
        <p:spPr bwMode="auto">
          <a:xfrm rot="5400000" flipH="1">
            <a:off x="5133976" y="657226"/>
            <a:ext cx="14287" cy="14398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72" name="Straight Arrow Connector 97"/>
          <p:cNvCxnSpPr>
            <a:cxnSpLocks noChangeShapeType="1"/>
          </p:cNvCxnSpPr>
          <p:nvPr/>
        </p:nvCxnSpPr>
        <p:spPr bwMode="auto">
          <a:xfrm rot="5400000">
            <a:off x="6901657" y="675482"/>
            <a:ext cx="14287" cy="140335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73" name="Straight Arrow Connector 96"/>
          <p:cNvCxnSpPr>
            <a:cxnSpLocks noChangeShapeType="1"/>
          </p:cNvCxnSpPr>
          <p:nvPr/>
        </p:nvCxnSpPr>
        <p:spPr bwMode="auto">
          <a:xfrm flipV="1">
            <a:off x="5351463" y="1506538"/>
            <a:ext cx="641350" cy="5000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74" name="Straight Arrow Connector 105"/>
          <p:cNvCxnSpPr>
            <a:cxnSpLocks noChangeShapeType="1"/>
          </p:cNvCxnSpPr>
          <p:nvPr/>
        </p:nvCxnSpPr>
        <p:spPr bwMode="auto">
          <a:xfrm rot="10800000">
            <a:off x="6113464" y="1493838"/>
            <a:ext cx="1457325" cy="13636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75" name="Straight Arrow Connector 98"/>
          <p:cNvCxnSpPr>
            <a:cxnSpLocks noChangeShapeType="1"/>
          </p:cNvCxnSpPr>
          <p:nvPr/>
        </p:nvCxnSpPr>
        <p:spPr bwMode="auto">
          <a:xfrm flipV="1">
            <a:off x="6361114" y="2805113"/>
            <a:ext cx="1220787" cy="11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2628900" y="4273551"/>
            <a:ext cx="6269038" cy="2239963"/>
            <a:chOff x="1104900" y="4273550"/>
            <a:chExt cx="6269038" cy="2239963"/>
          </a:xfrm>
        </p:grpSpPr>
        <p:grpSp>
          <p:nvGrpSpPr>
            <p:cNvPr id="48179" name="Group 106"/>
            <p:cNvGrpSpPr>
              <a:grpSpLocks/>
            </p:cNvGrpSpPr>
            <p:nvPr/>
          </p:nvGrpSpPr>
          <p:grpSpPr bwMode="auto">
            <a:xfrm>
              <a:off x="1104900" y="4273550"/>
              <a:ext cx="6269038" cy="2239963"/>
              <a:chOff x="1104900" y="4273550"/>
              <a:chExt cx="6269038" cy="2239963"/>
            </a:xfrm>
          </p:grpSpPr>
          <p:sp>
            <p:nvSpPr>
              <p:cNvPr id="33796" name="Oval 11"/>
              <p:cNvSpPr>
                <a:spLocks noChangeArrowheads="1"/>
              </p:cNvSpPr>
              <p:nvPr/>
            </p:nvSpPr>
            <p:spPr bwMode="auto">
              <a:xfrm>
                <a:off x="1104900" y="515937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dirty="0"/>
                  <a:t>0</a:t>
                </a:r>
              </a:p>
            </p:txBody>
          </p:sp>
          <p:sp>
            <p:nvSpPr>
              <p:cNvPr id="33819" name="Text Box 34"/>
              <p:cNvSpPr txBox="1">
                <a:spLocks noChangeArrowheads="1"/>
              </p:cNvSpPr>
              <p:nvPr/>
            </p:nvSpPr>
            <p:spPr bwMode="auto">
              <a:xfrm>
                <a:off x="1630363" y="47053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4</a:t>
                </a:r>
              </a:p>
            </p:txBody>
          </p:sp>
          <p:sp>
            <p:nvSpPr>
              <p:cNvPr id="33820" name="Text Box 35"/>
              <p:cNvSpPr txBox="1">
                <a:spLocks noChangeArrowheads="1"/>
              </p:cNvSpPr>
              <p:nvPr/>
            </p:nvSpPr>
            <p:spPr bwMode="auto">
              <a:xfrm>
                <a:off x="3154363" y="430688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8</a:t>
                </a:r>
              </a:p>
            </p:txBody>
          </p:sp>
          <p:sp>
            <p:nvSpPr>
              <p:cNvPr id="33821" name="Text Box 36"/>
              <p:cNvSpPr txBox="1">
                <a:spLocks noChangeArrowheads="1"/>
              </p:cNvSpPr>
              <p:nvPr/>
            </p:nvSpPr>
            <p:spPr bwMode="auto">
              <a:xfrm>
                <a:off x="6489700" y="4767263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9</a:t>
                </a:r>
              </a:p>
            </p:txBody>
          </p:sp>
          <p:sp>
            <p:nvSpPr>
              <p:cNvPr id="33822" name="Text Box 37"/>
              <p:cNvSpPr txBox="1">
                <a:spLocks noChangeArrowheads="1"/>
              </p:cNvSpPr>
              <p:nvPr/>
            </p:nvSpPr>
            <p:spPr bwMode="auto">
              <a:xfrm>
                <a:off x="5951538" y="5167313"/>
                <a:ext cx="427037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14</a:t>
                </a:r>
              </a:p>
            </p:txBody>
          </p:sp>
          <p:sp>
            <p:nvSpPr>
              <p:cNvPr id="33823" name="Text Box 38"/>
              <p:cNvSpPr txBox="1">
                <a:spLocks noChangeArrowheads="1"/>
              </p:cNvSpPr>
              <p:nvPr/>
            </p:nvSpPr>
            <p:spPr bwMode="auto">
              <a:xfrm>
                <a:off x="6488113" y="5778500"/>
                <a:ext cx="427037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10</a:t>
                </a:r>
              </a:p>
            </p:txBody>
          </p:sp>
          <p:sp>
            <p:nvSpPr>
              <p:cNvPr id="33824" name="Text Box 39"/>
              <p:cNvSpPr txBox="1">
                <a:spLocks noChangeArrowheads="1"/>
              </p:cNvSpPr>
              <p:nvPr/>
            </p:nvSpPr>
            <p:spPr bwMode="auto">
              <a:xfrm>
                <a:off x="5027613" y="51244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4</a:t>
                </a:r>
              </a:p>
            </p:txBody>
          </p:sp>
          <p:sp>
            <p:nvSpPr>
              <p:cNvPr id="33825" name="Text Box 40"/>
              <p:cNvSpPr txBox="1">
                <a:spLocks noChangeArrowheads="1"/>
              </p:cNvSpPr>
              <p:nvPr/>
            </p:nvSpPr>
            <p:spPr bwMode="auto">
              <a:xfrm>
                <a:off x="3478213" y="4729163"/>
                <a:ext cx="3238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33826" name="Text Box 41"/>
              <p:cNvSpPr txBox="1">
                <a:spLocks noChangeArrowheads="1"/>
              </p:cNvSpPr>
              <p:nvPr/>
            </p:nvSpPr>
            <p:spPr bwMode="auto">
              <a:xfrm>
                <a:off x="2706688" y="544353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7</a:t>
                </a:r>
              </a:p>
            </p:txBody>
          </p:sp>
          <p:sp>
            <p:nvSpPr>
              <p:cNvPr id="33827" name="Text Box 42"/>
              <p:cNvSpPr txBox="1">
                <a:spLocks noChangeArrowheads="1"/>
              </p:cNvSpPr>
              <p:nvPr/>
            </p:nvSpPr>
            <p:spPr bwMode="auto">
              <a:xfrm>
                <a:off x="2065338" y="5167313"/>
                <a:ext cx="390525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11</a:t>
                </a:r>
              </a:p>
            </p:txBody>
          </p:sp>
          <p:sp>
            <p:nvSpPr>
              <p:cNvPr id="33828" name="Text Box 43"/>
              <p:cNvSpPr txBox="1">
                <a:spLocks noChangeArrowheads="1"/>
              </p:cNvSpPr>
              <p:nvPr/>
            </p:nvSpPr>
            <p:spPr bwMode="auto">
              <a:xfrm>
                <a:off x="1682750" y="5741988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8</a:t>
                </a:r>
              </a:p>
            </p:txBody>
          </p:sp>
          <p:sp>
            <p:nvSpPr>
              <p:cNvPr id="33829" name="Text Box 44"/>
              <p:cNvSpPr txBox="1">
                <a:spLocks noChangeArrowheads="1"/>
              </p:cNvSpPr>
              <p:nvPr/>
            </p:nvSpPr>
            <p:spPr bwMode="auto">
              <a:xfrm>
                <a:off x="3249613" y="614680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1</a:t>
                </a:r>
              </a:p>
            </p:txBody>
          </p:sp>
          <p:sp>
            <p:nvSpPr>
              <p:cNvPr id="33830" name="Text Box 45"/>
              <p:cNvSpPr txBox="1">
                <a:spLocks noChangeArrowheads="1"/>
              </p:cNvSpPr>
              <p:nvPr/>
            </p:nvSpPr>
            <p:spPr bwMode="auto">
              <a:xfrm>
                <a:off x="3730625" y="5445125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6</a:t>
                </a:r>
              </a:p>
            </p:txBody>
          </p:sp>
          <p:sp>
            <p:nvSpPr>
              <p:cNvPr id="33831" name="Text Box 46"/>
              <p:cNvSpPr txBox="1">
                <a:spLocks noChangeArrowheads="1"/>
              </p:cNvSpPr>
              <p:nvPr/>
            </p:nvSpPr>
            <p:spPr bwMode="auto">
              <a:xfrm>
                <a:off x="4938713" y="6145213"/>
                <a:ext cx="323850" cy="3667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2</a:t>
                </a:r>
              </a:p>
            </p:txBody>
          </p:sp>
          <p:sp>
            <p:nvSpPr>
              <p:cNvPr id="33832" name="Text Box 47"/>
              <p:cNvSpPr txBox="1">
                <a:spLocks noChangeArrowheads="1"/>
              </p:cNvSpPr>
              <p:nvPr/>
            </p:nvSpPr>
            <p:spPr bwMode="auto">
              <a:xfrm>
                <a:off x="4948238" y="4273550"/>
                <a:ext cx="323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7</a:t>
                </a:r>
              </a:p>
            </p:txBody>
          </p:sp>
          <p:sp>
            <p:nvSpPr>
              <p:cNvPr id="87" name="Oval 11"/>
              <p:cNvSpPr>
                <a:spLocks noChangeArrowheads="1"/>
              </p:cNvSpPr>
              <p:nvPr/>
            </p:nvSpPr>
            <p:spPr bwMode="auto">
              <a:xfrm>
                <a:off x="2195513" y="439102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4</a:t>
                </a:r>
              </a:p>
            </p:txBody>
          </p:sp>
          <p:sp>
            <p:nvSpPr>
              <p:cNvPr id="88" name="Oval 11"/>
              <p:cNvSpPr>
                <a:spLocks noChangeArrowheads="1"/>
              </p:cNvSpPr>
              <p:nvPr/>
            </p:nvSpPr>
            <p:spPr bwMode="auto">
              <a:xfrm>
                <a:off x="2166938" y="5984875"/>
                <a:ext cx="487362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1</a:t>
                </a:r>
              </a:p>
            </p:txBody>
          </p:sp>
          <p:sp>
            <p:nvSpPr>
              <p:cNvPr id="90" name="Oval 11"/>
              <p:cNvSpPr>
                <a:spLocks noChangeArrowheads="1"/>
              </p:cNvSpPr>
              <p:nvPr/>
            </p:nvSpPr>
            <p:spPr bwMode="auto">
              <a:xfrm>
                <a:off x="3979863" y="439102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8</a:t>
                </a:r>
              </a:p>
            </p:txBody>
          </p:sp>
          <p:sp>
            <p:nvSpPr>
              <p:cNvPr id="91" name="Oval 11"/>
              <p:cNvSpPr>
                <a:spLocks noChangeArrowheads="1"/>
              </p:cNvSpPr>
              <p:nvPr/>
            </p:nvSpPr>
            <p:spPr bwMode="auto">
              <a:xfrm>
                <a:off x="3109913" y="5129213"/>
                <a:ext cx="488950" cy="44608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4068763" y="5984875"/>
                <a:ext cx="488950" cy="44608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2</a:t>
                </a:r>
              </a:p>
            </p:txBody>
          </p:sp>
          <p:sp>
            <p:nvSpPr>
              <p:cNvPr id="93" name="Oval 11"/>
              <p:cNvSpPr>
                <a:spLocks noChangeArrowheads="1"/>
              </p:cNvSpPr>
              <p:nvPr/>
            </p:nvSpPr>
            <p:spPr bwMode="auto">
              <a:xfrm>
                <a:off x="5749925" y="5970588"/>
                <a:ext cx="488950" cy="44608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4</a:t>
                </a:r>
              </a:p>
            </p:txBody>
          </p:sp>
          <p:sp>
            <p:nvSpPr>
              <p:cNvPr id="94" name="Oval 11"/>
              <p:cNvSpPr>
                <a:spLocks noChangeArrowheads="1"/>
              </p:cNvSpPr>
              <p:nvPr/>
            </p:nvSpPr>
            <p:spPr bwMode="auto">
              <a:xfrm>
                <a:off x="5735638" y="4376738"/>
                <a:ext cx="487362" cy="44608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7</a:t>
                </a:r>
              </a:p>
            </p:txBody>
          </p:sp>
          <p:sp>
            <p:nvSpPr>
              <p:cNvPr id="95" name="Oval 11"/>
              <p:cNvSpPr>
                <a:spLocks noChangeArrowheads="1"/>
              </p:cNvSpPr>
              <p:nvPr/>
            </p:nvSpPr>
            <p:spPr bwMode="auto">
              <a:xfrm>
                <a:off x="6884988" y="5262563"/>
                <a:ext cx="488950" cy="44608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dirty="0"/>
                  <a:t>9</a:t>
                </a:r>
              </a:p>
            </p:txBody>
          </p:sp>
          <p:cxnSp>
            <p:nvCxnSpPr>
              <p:cNvPr id="48206" name="Straight Connector 96"/>
              <p:cNvCxnSpPr>
                <a:cxnSpLocks noChangeShapeType="1"/>
                <a:stCxn id="33796" idx="7"/>
                <a:endCxn id="87" idx="3"/>
              </p:cNvCxnSpPr>
              <p:nvPr/>
            </p:nvCxnSpPr>
            <p:spPr bwMode="auto">
              <a:xfrm rot="5400000" flipH="1" flipV="1">
                <a:off x="1668915" y="4625184"/>
                <a:ext cx="451519" cy="745995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07" name="Straight Connector 98"/>
              <p:cNvCxnSpPr>
                <a:cxnSpLocks noChangeShapeType="1"/>
                <a:stCxn id="87" idx="6"/>
                <a:endCxn id="90" idx="2"/>
              </p:cNvCxnSpPr>
              <p:nvPr/>
            </p:nvCxnSpPr>
            <p:spPr bwMode="auto">
              <a:xfrm>
                <a:off x="2684448" y="4614662"/>
                <a:ext cx="1296082" cy="1588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08" name="Straight Connector 100"/>
              <p:cNvCxnSpPr>
                <a:cxnSpLocks noChangeShapeType="1"/>
                <a:stCxn id="90" idx="6"/>
                <a:endCxn id="94" idx="2"/>
              </p:cNvCxnSpPr>
              <p:nvPr/>
            </p:nvCxnSpPr>
            <p:spPr bwMode="auto">
              <a:xfrm flipV="1">
                <a:off x="4468814" y="4599910"/>
                <a:ext cx="1266588" cy="14751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09" name="Straight Connector 102"/>
              <p:cNvCxnSpPr>
                <a:cxnSpLocks noChangeShapeType="1"/>
                <a:stCxn id="94" idx="5"/>
                <a:endCxn id="95" idx="1"/>
              </p:cNvCxnSpPr>
              <p:nvPr/>
            </p:nvCxnSpPr>
            <p:spPr bwMode="auto">
              <a:xfrm rot="16200000" flipH="1">
                <a:off x="6269908" y="4639941"/>
                <a:ext cx="569525" cy="804982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10" name="Straight Connector 104"/>
              <p:cNvCxnSpPr>
                <a:cxnSpLocks noChangeShapeType="1"/>
                <a:stCxn id="94" idx="4"/>
                <a:endCxn id="93" idx="0"/>
              </p:cNvCxnSpPr>
              <p:nvPr/>
            </p:nvCxnSpPr>
            <p:spPr bwMode="auto">
              <a:xfrm rot="16200000" flipH="1">
                <a:off x="5413482" y="5389077"/>
                <a:ext cx="1146871" cy="14745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11" name="Straight Connector 106"/>
              <p:cNvCxnSpPr>
                <a:cxnSpLocks noChangeShapeType="1"/>
                <a:stCxn id="93" idx="7"/>
                <a:endCxn id="95" idx="3"/>
              </p:cNvCxnSpPr>
              <p:nvPr/>
            </p:nvCxnSpPr>
            <p:spPr bwMode="auto">
              <a:xfrm rot="5400000" flipH="1" flipV="1">
                <a:off x="6365784" y="5443855"/>
                <a:ext cx="392517" cy="790237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12" name="Straight Connector 141"/>
              <p:cNvCxnSpPr>
                <a:cxnSpLocks noChangeShapeType="1"/>
                <a:stCxn id="90" idx="5"/>
                <a:endCxn id="93" idx="1"/>
              </p:cNvCxnSpPr>
              <p:nvPr/>
            </p:nvCxnSpPr>
            <p:spPr bwMode="auto">
              <a:xfrm rot="16200000" flipH="1">
                <a:off x="4478076" y="4691652"/>
                <a:ext cx="1262810" cy="1424348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13" name="Straight Connector 143"/>
              <p:cNvCxnSpPr>
                <a:cxnSpLocks noChangeShapeType="1"/>
                <a:stCxn id="92" idx="6"/>
                <a:endCxn id="93" idx="2"/>
              </p:cNvCxnSpPr>
              <p:nvPr/>
            </p:nvCxnSpPr>
            <p:spPr bwMode="auto">
              <a:xfrm flipV="1">
                <a:off x="4557295" y="6192992"/>
                <a:ext cx="1192853" cy="14750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14" name="Straight Connector 145"/>
              <p:cNvCxnSpPr>
                <a:cxnSpLocks noChangeShapeType="1"/>
                <a:stCxn id="91" idx="7"/>
                <a:endCxn id="90" idx="3"/>
              </p:cNvCxnSpPr>
              <p:nvPr/>
            </p:nvCxnSpPr>
            <p:spPr bwMode="auto">
              <a:xfrm rot="5400000" flipH="1" flipV="1">
                <a:off x="3578632" y="4721034"/>
                <a:ext cx="422018" cy="524793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15" name="Straight Connector 147"/>
              <p:cNvCxnSpPr>
                <a:cxnSpLocks noChangeShapeType="1"/>
                <a:stCxn id="87" idx="4"/>
                <a:endCxn id="88" idx="0"/>
              </p:cNvCxnSpPr>
              <p:nvPr/>
            </p:nvCxnSpPr>
            <p:spPr bwMode="auto">
              <a:xfrm rot="5400000">
                <a:off x="1852125" y="5396455"/>
                <a:ext cx="1146871" cy="29493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16" name="Straight Connector 151"/>
              <p:cNvCxnSpPr>
                <a:cxnSpLocks noChangeShapeType="1"/>
                <a:stCxn id="33796" idx="5"/>
                <a:endCxn id="88" idx="1"/>
              </p:cNvCxnSpPr>
              <p:nvPr/>
            </p:nvCxnSpPr>
            <p:spPr bwMode="auto">
              <a:xfrm rot="16200000" flipH="1">
                <a:off x="1624667" y="5436470"/>
                <a:ext cx="510523" cy="716502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17" name="Straight Connector 155"/>
              <p:cNvCxnSpPr>
                <a:cxnSpLocks noChangeShapeType="1"/>
                <a:stCxn id="88" idx="6"/>
                <a:endCxn id="92" idx="2"/>
              </p:cNvCxnSpPr>
              <p:nvPr/>
            </p:nvCxnSpPr>
            <p:spPr bwMode="auto">
              <a:xfrm flipV="1">
                <a:off x="2654955" y="6207742"/>
                <a:ext cx="1414056" cy="1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18" name="Straight Connector 157"/>
              <p:cNvCxnSpPr>
                <a:cxnSpLocks noChangeShapeType="1"/>
                <a:stCxn id="88" idx="7"/>
                <a:endCxn id="91" idx="3"/>
              </p:cNvCxnSpPr>
              <p:nvPr/>
            </p:nvCxnSpPr>
            <p:spPr bwMode="auto">
              <a:xfrm rot="5400000" flipH="1" flipV="1">
                <a:off x="2612699" y="5480707"/>
                <a:ext cx="540025" cy="598527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19" name="Straight Connector 161"/>
              <p:cNvCxnSpPr>
                <a:cxnSpLocks noChangeShapeType="1"/>
                <a:stCxn id="91" idx="5"/>
                <a:endCxn id="92" idx="1"/>
              </p:cNvCxnSpPr>
              <p:nvPr/>
            </p:nvCxnSpPr>
            <p:spPr bwMode="auto">
              <a:xfrm rot="16200000" flipH="1">
                <a:off x="3563869" y="5473332"/>
                <a:ext cx="540024" cy="613274"/>
              </a:xfrm>
              <a:prstGeom prst="line">
                <a:avLst/>
              </a:prstGeom>
              <a:noFill/>
              <a:ln w="317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20" name="Straight Arrow Connector 211"/>
              <p:cNvCxnSpPr>
                <a:cxnSpLocks noChangeShapeType="1"/>
              </p:cNvCxnSpPr>
              <p:nvPr/>
            </p:nvCxnSpPr>
            <p:spPr bwMode="auto">
              <a:xfrm rot="5400000">
                <a:off x="1671046" y="4676345"/>
                <a:ext cx="548855" cy="842202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21" name="Straight Arrow Connector 110"/>
              <p:cNvCxnSpPr>
                <a:cxnSpLocks noChangeShapeType="1"/>
              </p:cNvCxnSpPr>
              <p:nvPr/>
            </p:nvCxnSpPr>
            <p:spPr bwMode="auto">
              <a:xfrm rot="5400000" flipH="1">
                <a:off x="3359526" y="3991418"/>
                <a:ext cx="14748" cy="1439091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22" name="Straight Arrow Connector 111"/>
              <p:cNvCxnSpPr>
                <a:cxnSpLocks noChangeShapeType="1"/>
              </p:cNvCxnSpPr>
              <p:nvPr/>
            </p:nvCxnSpPr>
            <p:spPr bwMode="auto">
              <a:xfrm rot="5400000">
                <a:off x="5141430" y="4008624"/>
                <a:ext cx="14754" cy="1404682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23" name="Straight Arrow Connector 101"/>
              <p:cNvCxnSpPr>
                <a:cxnSpLocks noChangeShapeType="1"/>
              </p:cNvCxnSpPr>
              <p:nvPr/>
            </p:nvCxnSpPr>
            <p:spPr bwMode="auto">
              <a:xfrm flipV="1">
                <a:off x="2613170" y="6135182"/>
                <a:ext cx="1455593" cy="5628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224" name="Straight Arrow Connector 105"/>
              <p:cNvCxnSpPr>
                <a:cxnSpLocks noChangeShapeType="1"/>
              </p:cNvCxnSpPr>
              <p:nvPr/>
            </p:nvCxnSpPr>
            <p:spPr bwMode="auto">
              <a:xfrm flipV="1">
                <a:off x="3556866" y="4790209"/>
                <a:ext cx="641061" cy="499416"/>
              </a:xfrm>
              <a:prstGeom prst="straightConnector1">
                <a:avLst/>
              </a:prstGeom>
              <a:noFill/>
              <a:ln w="34925" algn="ctr">
                <a:solidFill>
                  <a:schemeClr val="tx1"/>
                </a:solidFill>
                <a:prstDash val="sysDot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8180" name="Straight Arrow Connector 105"/>
            <p:cNvCxnSpPr>
              <a:cxnSpLocks noChangeShapeType="1"/>
            </p:cNvCxnSpPr>
            <p:nvPr/>
          </p:nvCxnSpPr>
          <p:spPr bwMode="auto">
            <a:xfrm rot="10800000">
              <a:off x="4309060" y="4798150"/>
              <a:ext cx="1457894" cy="1363661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81" name="Straight Arrow Connector 110"/>
            <p:cNvCxnSpPr>
              <a:cxnSpLocks noChangeShapeType="1"/>
            </p:cNvCxnSpPr>
            <p:nvPr/>
          </p:nvCxnSpPr>
          <p:spPr bwMode="auto">
            <a:xfrm flipV="1">
              <a:off x="4525098" y="6130636"/>
              <a:ext cx="1221075" cy="10175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82" name="Straight Arrow Connector 97"/>
            <p:cNvCxnSpPr>
              <a:cxnSpLocks noChangeShapeType="1"/>
            </p:cNvCxnSpPr>
            <p:nvPr/>
          </p:nvCxnSpPr>
          <p:spPr bwMode="auto">
            <a:xfrm rot="10800000">
              <a:off x="5979319" y="4708525"/>
              <a:ext cx="930634" cy="725919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8177" name="Straight Arrow Connector 102"/>
          <p:cNvCxnSpPr>
            <a:cxnSpLocks noChangeShapeType="1"/>
          </p:cNvCxnSpPr>
          <p:nvPr/>
        </p:nvCxnSpPr>
        <p:spPr bwMode="auto">
          <a:xfrm flipV="1">
            <a:off x="4479925" y="2825751"/>
            <a:ext cx="1428750" cy="1111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78" name="Straight Arrow Connector 97"/>
          <p:cNvCxnSpPr>
            <a:cxnSpLocks noChangeShapeType="1"/>
          </p:cNvCxnSpPr>
          <p:nvPr/>
        </p:nvCxnSpPr>
        <p:spPr bwMode="auto">
          <a:xfrm rot="10800000">
            <a:off x="7883526" y="1474789"/>
            <a:ext cx="841375" cy="62388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37149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2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Algorithm: Example</a:t>
            </a:r>
          </a:p>
        </p:txBody>
      </p:sp>
      <p:sp>
        <p:nvSpPr>
          <p:cNvPr id="163" name="Oval 11"/>
          <p:cNvSpPr>
            <a:spLocks noChangeArrowheads="1"/>
          </p:cNvSpPr>
          <p:nvPr/>
        </p:nvSpPr>
        <p:spPr bwMode="auto">
          <a:xfrm>
            <a:off x="2908300" y="183991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0</a:t>
            </a:r>
          </a:p>
        </p:txBody>
      </p:sp>
      <p:sp>
        <p:nvSpPr>
          <p:cNvPr id="164" name="Text Box 34"/>
          <p:cNvSpPr txBox="1">
            <a:spLocks noChangeArrowheads="1"/>
          </p:cNvSpPr>
          <p:nvPr/>
        </p:nvSpPr>
        <p:spPr bwMode="auto">
          <a:xfrm>
            <a:off x="3433763" y="13874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65" name="Text Box 35"/>
          <p:cNvSpPr txBox="1">
            <a:spLocks noChangeArrowheads="1"/>
          </p:cNvSpPr>
          <p:nvPr/>
        </p:nvSpPr>
        <p:spPr bwMode="auto">
          <a:xfrm>
            <a:off x="4957763" y="9890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66" name="Text Box 36"/>
          <p:cNvSpPr txBox="1">
            <a:spLocks noChangeArrowheads="1"/>
          </p:cNvSpPr>
          <p:nvPr/>
        </p:nvSpPr>
        <p:spPr bwMode="auto">
          <a:xfrm>
            <a:off x="8294688" y="144780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9</a:t>
            </a:r>
          </a:p>
        </p:txBody>
      </p: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7756525" y="18494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14</a:t>
            </a:r>
          </a:p>
        </p:txBody>
      </p:sp>
      <p:sp>
        <p:nvSpPr>
          <p:cNvPr id="168" name="Text Box 38"/>
          <p:cNvSpPr txBox="1">
            <a:spLocks noChangeArrowheads="1"/>
          </p:cNvSpPr>
          <p:nvPr/>
        </p:nvSpPr>
        <p:spPr bwMode="auto">
          <a:xfrm>
            <a:off x="8293100" y="2459038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10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6832600" y="1804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4</a:t>
            </a:r>
          </a:p>
        </p:txBody>
      </p:sp>
      <p:sp>
        <p:nvSpPr>
          <p:cNvPr id="170" name="Text Box 40"/>
          <p:cNvSpPr txBox="1">
            <a:spLocks noChangeArrowheads="1"/>
          </p:cNvSpPr>
          <p:nvPr/>
        </p:nvSpPr>
        <p:spPr bwMode="auto">
          <a:xfrm>
            <a:off x="5283200" y="14112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1" name="Text Box 41"/>
          <p:cNvSpPr txBox="1">
            <a:spLocks noChangeArrowheads="1"/>
          </p:cNvSpPr>
          <p:nvPr/>
        </p:nvSpPr>
        <p:spPr bwMode="auto">
          <a:xfrm>
            <a:off x="4511675" y="21240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2" name="Text Box 42"/>
          <p:cNvSpPr txBox="1">
            <a:spLocks noChangeArrowheads="1"/>
          </p:cNvSpPr>
          <p:nvPr/>
        </p:nvSpPr>
        <p:spPr bwMode="auto">
          <a:xfrm>
            <a:off x="3870326" y="1847851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11</a:t>
            </a:r>
          </a:p>
        </p:txBody>
      </p:sp>
      <p:sp>
        <p:nvSpPr>
          <p:cNvPr id="173" name="Text Box 43"/>
          <p:cNvSpPr txBox="1">
            <a:spLocks noChangeArrowheads="1"/>
          </p:cNvSpPr>
          <p:nvPr/>
        </p:nvSpPr>
        <p:spPr bwMode="auto">
          <a:xfrm>
            <a:off x="3486150" y="24241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8</a:t>
            </a:r>
          </a:p>
        </p:txBody>
      </p:sp>
      <p:sp>
        <p:nvSpPr>
          <p:cNvPr id="174" name="Text Box 44"/>
          <p:cNvSpPr txBox="1">
            <a:spLocks noChangeArrowheads="1"/>
          </p:cNvSpPr>
          <p:nvPr/>
        </p:nvSpPr>
        <p:spPr bwMode="auto">
          <a:xfrm>
            <a:off x="5053013" y="2827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175" name="Text Box 45"/>
          <p:cNvSpPr txBox="1">
            <a:spLocks noChangeArrowheads="1"/>
          </p:cNvSpPr>
          <p:nvPr/>
        </p:nvSpPr>
        <p:spPr bwMode="auto">
          <a:xfrm>
            <a:off x="5534025" y="21256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6</a:t>
            </a:r>
          </a:p>
        </p:txBody>
      </p:sp>
      <p:sp>
        <p:nvSpPr>
          <p:cNvPr id="176" name="Text Box 46"/>
          <p:cNvSpPr txBox="1">
            <a:spLocks noChangeArrowheads="1"/>
          </p:cNvSpPr>
          <p:nvPr/>
        </p:nvSpPr>
        <p:spPr bwMode="auto">
          <a:xfrm>
            <a:off x="6743700" y="282575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</a:t>
            </a:r>
          </a:p>
        </p:txBody>
      </p:sp>
      <p:sp>
        <p:nvSpPr>
          <p:cNvPr id="177" name="Text Box 47"/>
          <p:cNvSpPr txBox="1">
            <a:spLocks noChangeArrowheads="1"/>
          </p:cNvSpPr>
          <p:nvPr/>
        </p:nvSpPr>
        <p:spPr bwMode="auto">
          <a:xfrm>
            <a:off x="6753225" y="95567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178" name="Oval 11"/>
          <p:cNvSpPr>
            <a:spLocks noChangeArrowheads="1"/>
          </p:cNvSpPr>
          <p:nvPr/>
        </p:nvSpPr>
        <p:spPr bwMode="auto">
          <a:xfrm>
            <a:off x="400050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79" name="Oval 11"/>
          <p:cNvSpPr>
            <a:spLocks noChangeArrowheads="1"/>
          </p:cNvSpPr>
          <p:nvPr/>
        </p:nvSpPr>
        <p:spPr bwMode="auto">
          <a:xfrm>
            <a:off x="3970338" y="266541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1</a:t>
            </a:r>
          </a:p>
        </p:txBody>
      </p:sp>
      <p:sp>
        <p:nvSpPr>
          <p:cNvPr id="180" name="Oval 11"/>
          <p:cNvSpPr>
            <a:spLocks noChangeArrowheads="1"/>
          </p:cNvSpPr>
          <p:nvPr/>
        </p:nvSpPr>
        <p:spPr bwMode="auto">
          <a:xfrm>
            <a:off x="5784851" y="10731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8</a:t>
            </a:r>
          </a:p>
        </p:txBody>
      </p:sp>
      <p:sp>
        <p:nvSpPr>
          <p:cNvPr id="181" name="Oval 11"/>
          <p:cNvSpPr>
            <a:spLocks noChangeArrowheads="1"/>
          </p:cNvSpPr>
          <p:nvPr/>
        </p:nvSpPr>
        <p:spPr bwMode="auto">
          <a:xfrm>
            <a:off x="4914901" y="1809750"/>
            <a:ext cx="487363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82" name="Oval 11"/>
          <p:cNvSpPr>
            <a:spLocks noChangeArrowheads="1"/>
          </p:cNvSpPr>
          <p:nvPr/>
        </p:nvSpPr>
        <p:spPr bwMode="auto">
          <a:xfrm>
            <a:off x="5873751" y="2665414"/>
            <a:ext cx="487363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83" name="Oval 11"/>
          <p:cNvSpPr>
            <a:spLocks noChangeArrowheads="1"/>
          </p:cNvSpPr>
          <p:nvPr/>
        </p:nvSpPr>
        <p:spPr bwMode="auto">
          <a:xfrm>
            <a:off x="7554913" y="2651125"/>
            <a:ext cx="487362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4</a:t>
            </a:r>
          </a:p>
        </p:txBody>
      </p:sp>
      <p:sp>
        <p:nvSpPr>
          <p:cNvPr id="184" name="Oval 11"/>
          <p:cNvSpPr>
            <a:spLocks noChangeArrowheads="1"/>
          </p:cNvSpPr>
          <p:nvPr/>
        </p:nvSpPr>
        <p:spPr bwMode="auto">
          <a:xfrm>
            <a:off x="7539038" y="1058864"/>
            <a:ext cx="488950" cy="44608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7</a:t>
            </a:r>
          </a:p>
        </p:txBody>
      </p:sp>
      <p:sp>
        <p:nvSpPr>
          <p:cNvPr id="185" name="Oval 11"/>
          <p:cNvSpPr>
            <a:spLocks noChangeArrowheads="1"/>
          </p:cNvSpPr>
          <p:nvPr/>
        </p:nvSpPr>
        <p:spPr bwMode="auto">
          <a:xfrm>
            <a:off x="8689975" y="1943100"/>
            <a:ext cx="488950" cy="446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dirty="0"/>
              <a:t>9</a:t>
            </a:r>
          </a:p>
        </p:txBody>
      </p:sp>
      <p:cxnSp>
        <p:nvCxnSpPr>
          <p:cNvPr id="49178" name="Straight Connector 185"/>
          <p:cNvCxnSpPr>
            <a:cxnSpLocks noChangeShapeType="1"/>
            <a:stCxn id="163" idx="7"/>
            <a:endCxn id="178" idx="3"/>
          </p:cNvCxnSpPr>
          <p:nvPr/>
        </p:nvCxnSpPr>
        <p:spPr bwMode="auto">
          <a:xfrm rot="5400000" flipH="1" flipV="1">
            <a:off x="3473451" y="1306513"/>
            <a:ext cx="450850" cy="7461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9" name="Straight Connector 186"/>
          <p:cNvCxnSpPr>
            <a:cxnSpLocks noChangeShapeType="1"/>
            <a:stCxn id="178" idx="6"/>
            <a:endCxn id="180" idx="2"/>
          </p:cNvCxnSpPr>
          <p:nvPr/>
        </p:nvCxnSpPr>
        <p:spPr bwMode="auto">
          <a:xfrm>
            <a:off x="4487864" y="1295400"/>
            <a:ext cx="1296987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0" name="Straight Connector 187"/>
          <p:cNvCxnSpPr>
            <a:cxnSpLocks noChangeShapeType="1"/>
            <a:stCxn id="180" idx="6"/>
            <a:endCxn id="184" idx="2"/>
          </p:cNvCxnSpPr>
          <p:nvPr/>
        </p:nvCxnSpPr>
        <p:spPr bwMode="auto">
          <a:xfrm flipV="1">
            <a:off x="6272214" y="1281114"/>
            <a:ext cx="1266825" cy="14287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1" name="Straight Connector 188"/>
          <p:cNvCxnSpPr>
            <a:cxnSpLocks noChangeShapeType="1"/>
            <a:stCxn id="184" idx="5"/>
            <a:endCxn id="185" idx="1"/>
          </p:cNvCxnSpPr>
          <p:nvPr/>
        </p:nvCxnSpPr>
        <p:spPr bwMode="auto">
          <a:xfrm rot="16200000" flipH="1">
            <a:off x="8074026" y="1320801"/>
            <a:ext cx="569913" cy="8048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2" name="Straight Connector 189"/>
          <p:cNvCxnSpPr>
            <a:cxnSpLocks noChangeShapeType="1"/>
            <a:stCxn id="184" idx="4"/>
            <a:endCxn id="183" idx="0"/>
          </p:cNvCxnSpPr>
          <p:nvPr/>
        </p:nvCxnSpPr>
        <p:spPr bwMode="auto">
          <a:xfrm rot="16200000" flipH="1">
            <a:off x="7218364" y="2070101"/>
            <a:ext cx="1146175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3" name="Straight Connector 190"/>
          <p:cNvCxnSpPr>
            <a:cxnSpLocks noChangeShapeType="1"/>
            <a:stCxn id="183" idx="7"/>
            <a:endCxn id="185" idx="3"/>
          </p:cNvCxnSpPr>
          <p:nvPr/>
        </p:nvCxnSpPr>
        <p:spPr bwMode="auto">
          <a:xfrm rot="5400000" flipH="1" flipV="1">
            <a:off x="8170070" y="2124870"/>
            <a:ext cx="392113" cy="790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4" name="Straight Connector 191"/>
          <p:cNvCxnSpPr>
            <a:cxnSpLocks noChangeShapeType="1"/>
            <a:stCxn id="180" idx="5"/>
            <a:endCxn id="183" idx="1"/>
          </p:cNvCxnSpPr>
          <p:nvPr/>
        </p:nvCxnSpPr>
        <p:spPr bwMode="auto">
          <a:xfrm rot="16200000" flipH="1">
            <a:off x="6282532" y="1372395"/>
            <a:ext cx="1262063" cy="14255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5" name="Straight Connector 192"/>
          <p:cNvCxnSpPr>
            <a:cxnSpLocks noChangeShapeType="1"/>
            <a:stCxn id="182" idx="6"/>
            <a:endCxn id="183" idx="2"/>
          </p:cNvCxnSpPr>
          <p:nvPr/>
        </p:nvCxnSpPr>
        <p:spPr bwMode="auto">
          <a:xfrm flipV="1">
            <a:off x="6361113" y="2873376"/>
            <a:ext cx="1193800" cy="15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6" name="Straight Connector 193"/>
          <p:cNvCxnSpPr>
            <a:cxnSpLocks noChangeShapeType="1"/>
            <a:stCxn id="181" idx="7"/>
            <a:endCxn id="180" idx="3"/>
          </p:cNvCxnSpPr>
          <p:nvPr/>
        </p:nvCxnSpPr>
        <p:spPr bwMode="auto">
          <a:xfrm rot="5400000" flipH="1" flipV="1">
            <a:off x="5382420" y="1402557"/>
            <a:ext cx="422275" cy="5254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7" name="Straight Connector 194"/>
          <p:cNvCxnSpPr>
            <a:cxnSpLocks noChangeShapeType="1"/>
            <a:stCxn id="178" idx="4"/>
            <a:endCxn id="179" idx="0"/>
          </p:cNvCxnSpPr>
          <p:nvPr/>
        </p:nvCxnSpPr>
        <p:spPr bwMode="auto">
          <a:xfrm rot="5400000">
            <a:off x="3656807" y="2077245"/>
            <a:ext cx="1146175" cy="301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8" name="Straight Connector 195"/>
          <p:cNvCxnSpPr>
            <a:cxnSpLocks noChangeShapeType="1"/>
            <a:stCxn id="163" idx="5"/>
            <a:endCxn id="179" idx="1"/>
          </p:cNvCxnSpPr>
          <p:nvPr/>
        </p:nvCxnSpPr>
        <p:spPr bwMode="auto">
          <a:xfrm rot="16200000" flipH="1">
            <a:off x="3429001" y="2117726"/>
            <a:ext cx="509587" cy="715962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9" name="Straight Connector 196"/>
          <p:cNvCxnSpPr>
            <a:cxnSpLocks noChangeShapeType="1"/>
            <a:stCxn id="179" idx="6"/>
            <a:endCxn id="182" idx="2"/>
          </p:cNvCxnSpPr>
          <p:nvPr/>
        </p:nvCxnSpPr>
        <p:spPr bwMode="auto">
          <a:xfrm flipV="1">
            <a:off x="4459288" y="2889250"/>
            <a:ext cx="1414462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0" name="Straight Connector 197"/>
          <p:cNvCxnSpPr>
            <a:cxnSpLocks noChangeShapeType="1"/>
            <a:stCxn id="179" idx="7"/>
            <a:endCxn id="181" idx="3"/>
          </p:cNvCxnSpPr>
          <p:nvPr/>
        </p:nvCxnSpPr>
        <p:spPr bwMode="auto">
          <a:xfrm rot="5400000" flipH="1" flipV="1">
            <a:off x="4417219" y="2161381"/>
            <a:ext cx="539750" cy="5984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1" name="Straight Connector 198"/>
          <p:cNvCxnSpPr>
            <a:cxnSpLocks noChangeShapeType="1"/>
            <a:stCxn id="181" idx="5"/>
            <a:endCxn id="182" idx="1"/>
          </p:cNvCxnSpPr>
          <p:nvPr/>
        </p:nvCxnSpPr>
        <p:spPr bwMode="auto">
          <a:xfrm rot="16200000" flipH="1">
            <a:off x="5368132" y="2153444"/>
            <a:ext cx="539750" cy="614363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2" name="Straight Arrow Connector 201"/>
          <p:cNvCxnSpPr>
            <a:cxnSpLocks noChangeShapeType="1"/>
          </p:cNvCxnSpPr>
          <p:nvPr/>
        </p:nvCxnSpPr>
        <p:spPr bwMode="auto">
          <a:xfrm rot="5400000">
            <a:off x="3446463" y="1357313"/>
            <a:ext cx="547688" cy="84296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3" name="Straight Arrow Connector 88"/>
          <p:cNvCxnSpPr>
            <a:cxnSpLocks noChangeShapeType="1"/>
          </p:cNvCxnSpPr>
          <p:nvPr/>
        </p:nvCxnSpPr>
        <p:spPr bwMode="auto">
          <a:xfrm rot="5400000" flipH="1">
            <a:off x="5133976" y="657226"/>
            <a:ext cx="14287" cy="14398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4" name="Straight Arrow Connector 97"/>
          <p:cNvCxnSpPr>
            <a:cxnSpLocks noChangeShapeType="1"/>
          </p:cNvCxnSpPr>
          <p:nvPr/>
        </p:nvCxnSpPr>
        <p:spPr bwMode="auto">
          <a:xfrm rot="5400000">
            <a:off x="6901657" y="675482"/>
            <a:ext cx="14287" cy="140335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5" name="Straight Arrow Connector 96"/>
          <p:cNvCxnSpPr>
            <a:cxnSpLocks noChangeShapeType="1"/>
          </p:cNvCxnSpPr>
          <p:nvPr/>
        </p:nvCxnSpPr>
        <p:spPr bwMode="auto">
          <a:xfrm flipV="1">
            <a:off x="5351463" y="1506538"/>
            <a:ext cx="641350" cy="5000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6" name="Straight Arrow Connector 105"/>
          <p:cNvCxnSpPr>
            <a:cxnSpLocks noChangeShapeType="1"/>
          </p:cNvCxnSpPr>
          <p:nvPr/>
        </p:nvCxnSpPr>
        <p:spPr bwMode="auto">
          <a:xfrm rot="10800000">
            <a:off x="6113464" y="1493838"/>
            <a:ext cx="1457325" cy="136366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7" name="Straight Arrow Connector 98"/>
          <p:cNvCxnSpPr>
            <a:cxnSpLocks noChangeShapeType="1"/>
          </p:cNvCxnSpPr>
          <p:nvPr/>
        </p:nvCxnSpPr>
        <p:spPr bwMode="auto">
          <a:xfrm flipV="1">
            <a:off x="6361114" y="2805113"/>
            <a:ext cx="1220787" cy="11112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98" name="Group 104"/>
          <p:cNvGrpSpPr>
            <a:grpSpLocks/>
          </p:cNvGrpSpPr>
          <p:nvPr/>
        </p:nvGrpSpPr>
        <p:grpSpPr bwMode="auto">
          <a:xfrm>
            <a:off x="2640014" y="4543425"/>
            <a:ext cx="6269037" cy="2146300"/>
            <a:chOff x="1115291" y="4543713"/>
            <a:chExt cx="6269038" cy="2146445"/>
          </a:xfrm>
        </p:grpSpPr>
        <p:sp>
          <p:nvSpPr>
            <p:cNvPr id="33796" name="Oval 11"/>
            <p:cNvSpPr>
              <a:spLocks noChangeArrowheads="1"/>
            </p:cNvSpPr>
            <p:nvPr/>
          </p:nvSpPr>
          <p:spPr bwMode="auto">
            <a:xfrm>
              <a:off x="1115291" y="5335930"/>
              <a:ext cx="488950" cy="4461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/>
                <a:t>0</a:t>
              </a:r>
            </a:p>
          </p:txBody>
        </p:sp>
        <p:sp>
          <p:nvSpPr>
            <p:cNvPr id="33819" name="Text Box 34"/>
            <p:cNvSpPr txBox="1">
              <a:spLocks noChangeArrowheads="1"/>
            </p:cNvSpPr>
            <p:nvPr/>
          </p:nvSpPr>
          <p:spPr bwMode="auto">
            <a:xfrm>
              <a:off x="1775691" y="4913626"/>
              <a:ext cx="323850" cy="366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33820" name="Text Box 35"/>
            <p:cNvSpPr txBox="1">
              <a:spLocks noChangeArrowheads="1"/>
            </p:cNvSpPr>
            <p:nvPr/>
          </p:nvSpPr>
          <p:spPr bwMode="auto">
            <a:xfrm>
              <a:off x="3247303" y="4565940"/>
              <a:ext cx="323850" cy="3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8</a:t>
              </a:r>
            </a:p>
          </p:txBody>
        </p:sp>
        <p:sp>
          <p:nvSpPr>
            <p:cNvPr id="33821" name="Text Box 36"/>
            <p:cNvSpPr txBox="1">
              <a:spLocks noChangeArrowheads="1"/>
            </p:cNvSpPr>
            <p:nvPr/>
          </p:nvSpPr>
          <p:spPr bwMode="auto">
            <a:xfrm>
              <a:off x="6417542" y="4964429"/>
              <a:ext cx="323850" cy="366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9</a:t>
              </a:r>
            </a:p>
          </p:txBody>
        </p:sp>
        <p:sp>
          <p:nvSpPr>
            <p:cNvPr id="33824" name="Text Box 39"/>
            <p:cNvSpPr txBox="1">
              <a:spLocks noChangeArrowheads="1"/>
            </p:cNvSpPr>
            <p:nvPr/>
          </p:nvSpPr>
          <p:spPr bwMode="auto">
            <a:xfrm>
              <a:off x="4923704" y="5332754"/>
              <a:ext cx="323850" cy="366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4</a:t>
              </a:r>
            </a:p>
          </p:txBody>
        </p:sp>
        <p:sp>
          <p:nvSpPr>
            <p:cNvPr id="33825" name="Text Box 40"/>
            <p:cNvSpPr txBox="1">
              <a:spLocks noChangeArrowheads="1"/>
            </p:cNvSpPr>
            <p:nvPr/>
          </p:nvSpPr>
          <p:spPr bwMode="auto">
            <a:xfrm>
              <a:off x="3655291" y="4958079"/>
              <a:ext cx="323850" cy="3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3829" name="Text Box 44"/>
            <p:cNvSpPr txBox="1">
              <a:spLocks noChangeArrowheads="1"/>
            </p:cNvSpPr>
            <p:nvPr/>
          </p:nvSpPr>
          <p:spPr bwMode="auto">
            <a:xfrm>
              <a:off x="3260003" y="6323421"/>
              <a:ext cx="323850" cy="366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33831" name="Text Box 46"/>
            <p:cNvSpPr txBox="1">
              <a:spLocks noChangeArrowheads="1"/>
            </p:cNvSpPr>
            <p:nvPr/>
          </p:nvSpPr>
          <p:spPr bwMode="auto">
            <a:xfrm>
              <a:off x="4949104" y="6321833"/>
              <a:ext cx="323850" cy="3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2</a:t>
              </a:r>
            </a:p>
          </p:txBody>
        </p:sp>
        <p:sp>
          <p:nvSpPr>
            <p:cNvPr id="33832" name="Text Box 47"/>
            <p:cNvSpPr txBox="1">
              <a:spLocks noChangeArrowheads="1"/>
            </p:cNvSpPr>
            <p:nvPr/>
          </p:nvSpPr>
          <p:spPr bwMode="auto">
            <a:xfrm>
              <a:off x="5011017" y="4543713"/>
              <a:ext cx="323850" cy="366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7</a:t>
              </a:r>
            </a:p>
          </p:txBody>
        </p:sp>
        <p:sp>
          <p:nvSpPr>
            <p:cNvPr id="87" name="Oval 11"/>
            <p:cNvSpPr>
              <a:spLocks noChangeArrowheads="1"/>
            </p:cNvSpPr>
            <p:nvPr/>
          </p:nvSpPr>
          <p:spPr bwMode="auto">
            <a:xfrm>
              <a:off x="2205903" y="4567528"/>
              <a:ext cx="488950" cy="4461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4</a:t>
              </a:r>
            </a:p>
          </p:txBody>
        </p:sp>
        <p:sp>
          <p:nvSpPr>
            <p:cNvPr id="88" name="Oval 11"/>
            <p:cNvSpPr>
              <a:spLocks noChangeArrowheads="1"/>
            </p:cNvSpPr>
            <p:nvPr/>
          </p:nvSpPr>
          <p:spPr bwMode="auto">
            <a:xfrm>
              <a:off x="2177328" y="6161485"/>
              <a:ext cx="487363" cy="4461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1</a:t>
              </a:r>
            </a:p>
          </p:txBody>
        </p:sp>
        <p:sp>
          <p:nvSpPr>
            <p:cNvPr id="90" name="Oval 11"/>
            <p:cNvSpPr>
              <a:spLocks noChangeArrowheads="1"/>
            </p:cNvSpPr>
            <p:nvPr/>
          </p:nvSpPr>
          <p:spPr bwMode="auto">
            <a:xfrm>
              <a:off x="3990253" y="4567528"/>
              <a:ext cx="488950" cy="4461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8</a:t>
              </a:r>
            </a:p>
          </p:txBody>
        </p:sp>
        <p:sp>
          <p:nvSpPr>
            <p:cNvPr id="91" name="Oval 11"/>
            <p:cNvSpPr>
              <a:spLocks noChangeArrowheads="1"/>
            </p:cNvSpPr>
            <p:nvPr/>
          </p:nvSpPr>
          <p:spPr bwMode="auto">
            <a:xfrm>
              <a:off x="3120303" y="5305764"/>
              <a:ext cx="488950" cy="4461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2</a:t>
              </a:r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4079153" y="6161485"/>
              <a:ext cx="488950" cy="44611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2</a:t>
              </a:r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auto">
            <a:xfrm>
              <a:off x="5760317" y="6147196"/>
              <a:ext cx="488950" cy="4461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4</a:t>
              </a:r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5746029" y="4553239"/>
              <a:ext cx="487363" cy="4461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7</a:t>
              </a:r>
            </a:p>
          </p:txBody>
        </p:sp>
        <p:sp>
          <p:nvSpPr>
            <p:cNvPr id="95" name="Oval 11"/>
            <p:cNvSpPr>
              <a:spLocks noChangeArrowheads="1"/>
            </p:cNvSpPr>
            <p:nvPr/>
          </p:nvSpPr>
          <p:spPr bwMode="auto">
            <a:xfrm>
              <a:off x="6895379" y="5439123"/>
              <a:ext cx="488950" cy="4461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/>
                <a:t>9</a:t>
              </a:r>
            </a:p>
          </p:txBody>
        </p:sp>
        <p:cxnSp>
          <p:nvCxnSpPr>
            <p:cNvPr id="49220" name="Straight Arrow Connector 211"/>
            <p:cNvCxnSpPr>
              <a:cxnSpLocks noChangeShapeType="1"/>
            </p:cNvCxnSpPr>
            <p:nvPr/>
          </p:nvCxnSpPr>
          <p:spPr bwMode="auto">
            <a:xfrm rot="5400000">
              <a:off x="1681437" y="4852990"/>
              <a:ext cx="548855" cy="84220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1" name="Straight Arrow Connector 110"/>
            <p:cNvCxnSpPr>
              <a:cxnSpLocks noChangeShapeType="1"/>
            </p:cNvCxnSpPr>
            <p:nvPr/>
          </p:nvCxnSpPr>
          <p:spPr bwMode="auto">
            <a:xfrm rot="5400000" flipH="1">
              <a:off x="3369917" y="4168063"/>
              <a:ext cx="14748" cy="1439091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2" name="Straight Arrow Connector 111"/>
            <p:cNvCxnSpPr>
              <a:cxnSpLocks noChangeShapeType="1"/>
            </p:cNvCxnSpPr>
            <p:nvPr/>
          </p:nvCxnSpPr>
          <p:spPr bwMode="auto">
            <a:xfrm rot="5400000">
              <a:off x="5151821" y="4185269"/>
              <a:ext cx="14754" cy="1404682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3" name="Straight Arrow Connector 101"/>
            <p:cNvCxnSpPr>
              <a:cxnSpLocks noChangeShapeType="1"/>
            </p:cNvCxnSpPr>
            <p:nvPr/>
          </p:nvCxnSpPr>
          <p:spPr bwMode="auto">
            <a:xfrm flipV="1">
              <a:off x="2623561" y="6394955"/>
              <a:ext cx="1455593" cy="5628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4" name="Straight Arrow Connector 105"/>
            <p:cNvCxnSpPr>
              <a:cxnSpLocks noChangeShapeType="1"/>
            </p:cNvCxnSpPr>
            <p:nvPr/>
          </p:nvCxnSpPr>
          <p:spPr bwMode="auto">
            <a:xfrm flipV="1">
              <a:off x="3567257" y="4966854"/>
              <a:ext cx="641061" cy="499416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5" name="Straight Arrow Connector 105"/>
            <p:cNvCxnSpPr>
              <a:cxnSpLocks noChangeShapeType="1"/>
            </p:cNvCxnSpPr>
            <p:nvPr/>
          </p:nvCxnSpPr>
          <p:spPr bwMode="auto">
            <a:xfrm rot="10800000">
              <a:off x="4319451" y="4974795"/>
              <a:ext cx="1457894" cy="1363661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6" name="Straight Arrow Connector 110"/>
            <p:cNvCxnSpPr>
              <a:cxnSpLocks noChangeShapeType="1"/>
            </p:cNvCxnSpPr>
            <p:nvPr/>
          </p:nvCxnSpPr>
          <p:spPr bwMode="auto">
            <a:xfrm flipV="1">
              <a:off x="4535489" y="6307281"/>
              <a:ext cx="1221075" cy="10175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7" name="Straight Arrow Connector 97"/>
            <p:cNvCxnSpPr>
              <a:cxnSpLocks noChangeShapeType="1"/>
            </p:cNvCxnSpPr>
            <p:nvPr/>
          </p:nvCxnSpPr>
          <p:spPr bwMode="auto">
            <a:xfrm rot="10800000">
              <a:off x="5989710" y="4885170"/>
              <a:ext cx="930634" cy="725919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prstDash val="sys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9199" name="Straight Arrow Connector 102"/>
          <p:cNvCxnSpPr>
            <a:cxnSpLocks noChangeShapeType="1"/>
          </p:cNvCxnSpPr>
          <p:nvPr/>
        </p:nvCxnSpPr>
        <p:spPr bwMode="auto">
          <a:xfrm flipV="1">
            <a:off x="4479925" y="2825751"/>
            <a:ext cx="1428750" cy="11113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0" name="Straight Arrow Connector 97"/>
          <p:cNvCxnSpPr>
            <a:cxnSpLocks noChangeShapeType="1"/>
          </p:cNvCxnSpPr>
          <p:nvPr/>
        </p:nvCxnSpPr>
        <p:spPr bwMode="auto">
          <a:xfrm rot="10800000">
            <a:off x="7883526" y="1474789"/>
            <a:ext cx="841375" cy="623887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Rectangle 99"/>
          <p:cNvSpPr/>
          <p:nvPr/>
        </p:nvSpPr>
        <p:spPr>
          <a:xfrm>
            <a:off x="2365376" y="3397250"/>
            <a:ext cx="7470775" cy="4000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/>
              <a:t>prev</a:t>
            </a:r>
            <a:r>
              <a:rPr lang="en-US" sz="2000" dirty="0"/>
              <a:t> pointers define the MST as an inverted tree rooted at r</a:t>
            </a:r>
          </a:p>
        </p:txBody>
      </p:sp>
      <p:sp>
        <p:nvSpPr>
          <p:cNvPr id="49202" name="Down Arrow 103"/>
          <p:cNvSpPr>
            <a:spLocks noChangeArrowheads="1"/>
          </p:cNvSpPr>
          <p:nvPr/>
        </p:nvSpPr>
        <p:spPr bwMode="auto">
          <a:xfrm>
            <a:off x="5811838" y="3797301"/>
            <a:ext cx="368300" cy="525463"/>
          </a:xfrm>
          <a:prstGeom prst="downArrow">
            <a:avLst>
              <a:gd name="adj1" fmla="val 50000"/>
              <a:gd name="adj2" fmla="val 500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81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2" y="141288"/>
            <a:ext cx="11542143" cy="698500"/>
          </a:xfrm>
        </p:spPr>
        <p:txBody>
          <a:bodyPr/>
          <a:lstStyle/>
          <a:p>
            <a:r>
              <a:rPr lang="en-US" altLang="en-US" sz="3600" dirty="0" smtClean="0"/>
              <a:t>Implementing Prim’s Algorithm in C++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08" y="839788"/>
            <a:ext cx="11749177" cy="56386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C++ </a:t>
            </a:r>
            <a:r>
              <a:rPr lang="en-US" dirty="0" err="1" smtClean="0">
                <a:solidFill>
                  <a:srgbClr val="FF0000"/>
                </a:solidFill>
              </a:rPr>
              <a:t>priority_queue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class has 3 operations only: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/>
                </a:solidFill>
              </a:rPr>
              <a:t>top()</a:t>
            </a:r>
            <a:r>
              <a:rPr lang="en-US" dirty="0" smtClean="0"/>
              <a:t>: to get the top element without removing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</a:rPr>
              <a:t>p</a:t>
            </a:r>
            <a:r>
              <a:rPr lang="en-US" dirty="0" smtClean="0">
                <a:solidFill>
                  <a:schemeClr val="accent6"/>
                </a:solidFill>
              </a:rPr>
              <a:t>op()</a:t>
            </a:r>
            <a:r>
              <a:rPr lang="en-US" dirty="0" smtClean="0"/>
              <a:t>: Remove the top element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</a:rPr>
              <a:t>p</a:t>
            </a:r>
            <a:r>
              <a:rPr lang="en-US" dirty="0" smtClean="0">
                <a:solidFill>
                  <a:schemeClr val="accent6"/>
                </a:solidFill>
              </a:rPr>
              <a:t>ush(element)</a:t>
            </a:r>
            <a:r>
              <a:rPr lang="en-US" dirty="0" smtClean="0"/>
              <a:t>: Push the element to the PQ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As you can see, there is </a:t>
            </a:r>
            <a:r>
              <a:rPr lang="en-US" dirty="0" smtClean="0"/>
              <a:t>NO </a:t>
            </a:r>
            <a:r>
              <a:rPr lang="en-US" dirty="0" err="1" smtClean="0">
                <a:solidFill>
                  <a:schemeClr val="accent6"/>
                </a:solidFill>
              </a:rPr>
              <a:t>decrease_key</a:t>
            </a:r>
            <a:r>
              <a:rPr lang="en-US" dirty="0" smtClean="0"/>
              <a:t> method!</a:t>
            </a:r>
          </a:p>
          <a:p>
            <a:pPr lvl="1">
              <a:defRPr/>
            </a:pPr>
            <a:r>
              <a:rPr lang="en-US" dirty="0" smtClean="0"/>
              <a:t>In order to implement Prim’s </a:t>
            </a:r>
            <a:r>
              <a:rPr lang="en-US" dirty="0" smtClean="0"/>
              <a:t>algorithm using </a:t>
            </a:r>
            <a:r>
              <a:rPr lang="en-US" dirty="0" smtClean="0"/>
              <a:t>C++ </a:t>
            </a:r>
            <a:r>
              <a:rPr lang="en-US" dirty="0" err="1" smtClean="0">
                <a:solidFill>
                  <a:srgbClr val="C00000"/>
                </a:solidFill>
              </a:rPr>
              <a:t>priority_queue</a:t>
            </a:r>
            <a:r>
              <a:rPr lang="en-US" dirty="0" smtClean="0"/>
              <a:t>, we will </a:t>
            </a:r>
            <a:r>
              <a:rPr lang="en-US" dirty="0" smtClean="0">
                <a:solidFill>
                  <a:srgbClr val="FF0000"/>
                </a:solidFill>
              </a:rPr>
              <a:t>re-insert</a:t>
            </a:r>
            <a:r>
              <a:rPr lang="en-US" dirty="0" smtClean="0"/>
              <a:t> the vertex into the PQ </a:t>
            </a:r>
            <a:r>
              <a:rPr lang="en-US" dirty="0" smtClean="0">
                <a:solidFill>
                  <a:schemeClr val="accent6"/>
                </a:solidFill>
              </a:rPr>
              <a:t>with the vertex’s new key</a:t>
            </a:r>
          </a:p>
          <a:p>
            <a:pPr lvl="1">
              <a:defRPr/>
            </a:pPr>
            <a:r>
              <a:rPr lang="en-US" dirty="0" smtClean="0"/>
              <a:t>This means that when we pop() the top element from the PQ, it may have already been processed</a:t>
            </a:r>
          </a:p>
          <a:p>
            <a:pPr lvl="1">
              <a:defRPr/>
            </a:pPr>
            <a:r>
              <a:rPr lang="en-US" dirty="0" smtClean="0"/>
              <a:t>We will check whether this vertex has already been added to MST by coloring the vertices</a:t>
            </a:r>
          </a:p>
          <a:p>
            <a:pPr lvl="1">
              <a:defRPr/>
            </a:pPr>
            <a:r>
              <a:rPr lang="en-US" dirty="0" smtClean="0">
                <a:solidFill>
                  <a:srgbClr val="00B050"/>
                </a:solidFill>
              </a:rPr>
              <a:t>Look at the sample C++ code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sz="100" dirty="0"/>
          </a:p>
          <a:p>
            <a:pPr lvl="1">
              <a:defRPr/>
            </a:pPr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272325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2" y="141288"/>
            <a:ext cx="11542143" cy="698500"/>
          </a:xfrm>
        </p:spPr>
        <p:txBody>
          <a:bodyPr/>
          <a:lstStyle/>
          <a:p>
            <a:r>
              <a:rPr lang="en-US" altLang="en-US" sz="3600" dirty="0" err="1" smtClean="0"/>
              <a:t>HackerRank</a:t>
            </a:r>
            <a:r>
              <a:rPr lang="en-US" altLang="en-US" sz="3600" dirty="0"/>
              <a:t>: </a:t>
            </a:r>
            <a:r>
              <a:rPr lang="en-US" altLang="en-US" sz="3600" dirty="0" smtClean="0"/>
              <a:t>Prims (MST): Special </a:t>
            </a:r>
            <a:r>
              <a:rPr lang="en-US" altLang="en-US" sz="3600" dirty="0"/>
              <a:t>Subtree</a:t>
            </a:r>
            <a:endParaRPr lang="en-US" altLang="en-US" sz="36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08" y="839788"/>
            <a:ext cx="11749177" cy="225709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Given a graph which consists of several edges connecting its nodes, find a subgraph of the given graph with the following properties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The subgraph contains all the nodes present in the original graph.</a:t>
            </a:r>
          </a:p>
          <a:p>
            <a:pPr lvl="1">
              <a:defRPr/>
            </a:pPr>
            <a:r>
              <a:rPr lang="en-US" sz="2000" dirty="0"/>
              <a:t>The subgraph is of minimum overall weight (sum of all edges) among all such subgraphs.</a:t>
            </a:r>
          </a:p>
          <a:p>
            <a:pPr lvl="1">
              <a:defRPr/>
            </a:pPr>
            <a:r>
              <a:rPr lang="en-US" sz="2000" dirty="0"/>
              <a:t>T</a:t>
            </a:r>
            <a:r>
              <a:rPr lang="en-US" sz="2000" dirty="0" smtClean="0"/>
              <a:t>here </a:t>
            </a:r>
            <a:r>
              <a:rPr lang="en-US" sz="2000" dirty="0"/>
              <a:t>is exactly one, exclusive path between any two nodes of the subgraph.</a:t>
            </a:r>
          </a:p>
          <a:p>
            <a:pPr lvl="1">
              <a:defRPr/>
            </a:pPr>
            <a:r>
              <a:rPr lang="en-US" sz="2000" dirty="0"/>
              <a:t>One specific node  is fixed as the starting point of finding the subgraph using </a:t>
            </a:r>
            <a:r>
              <a:rPr lang="en-US" sz="2000" dirty="0" smtClean="0"/>
              <a:t>the Prim's algorithm</a:t>
            </a:r>
            <a:r>
              <a:rPr lang="en-US" sz="2000" dirty="0"/>
              <a:t>.</a:t>
            </a:r>
          </a:p>
          <a:p>
            <a:pPr lvl="1">
              <a:defRPr/>
            </a:pPr>
            <a:r>
              <a:rPr lang="en-US" sz="2000" dirty="0"/>
              <a:t>Find the total weight or the sum of all edges in the subgraph.</a:t>
            </a:r>
            <a:endParaRPr lang="en-US" sz="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07" y="3949603"/>
            <a:ext cx="2379902" cy="27654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996" y="3949603"/>
            <a:ext cx="3563151" cy="27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96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05442" y="141288"/>
            <a:ext cx="1154214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/>
              <a:t> 1584. Min Cost to Connect All Points</a:t>
            </a:r>
            <a:endParaRPr lang="en-US" altLang="en-US" sz="36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43" y="839788"/>
            <a:ext cx="11404120" cy="225709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You are given an array points representing integer coordinates of some points on a 2D-plane, where points[</a:t>
            </a:r>
            <a:r>
              <a:rPr lang="en-US" sz="2400" dirty="0" err="1"/>
              <a:t>i</a:t>
            </a:r>
            <a:r>
              <a:rPr lang="en-US" sz="2400" dirty="0"/>
              <a:t>] = [xi, </a:t>
            </a:r>
            <a:r>
              <a:rPr lang="en-US" sz="2400" dirty="0" err="1"/>
              <a:t>yi</a:t>
            </a:r>
            <a:r>
              <a:rPr lang="en-US" sz="2400" dirty="0" smtClean="0"/>
              <a:t>].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The cost of connecting two points [xi, </a:t>
            </a:r>
            <a:r>
              <a:rPr lang="en-US" sz="2000" dirty="0" err="1"/>
              <a:t>yi</a:t>
            </a:r>
            <a:r>
              <a:rPr lang="en-US" sz="2000" dirty="0"/>
              <a:t>] and [</a:t>
            </a:r>
            <a:r>
              <a:rPr lang="en-US" sz="2000" dirty="0" err="1"/>
              <a:t>xj</a:t>
            </a:r>
            <a:r>
              <a:rPr lang="en-US" sz="2000" dirty="0"/>
              <a:t>, </a:t>
            </a:r>
            <a:r>
              <a:rPr lang="en-US" sz="2000" dirty="0" err="1"/>
              <a:t>yj</a:t>
            </a:r>
            <a:r>
              <a:rPr lang="en-US" sz="2000" dirty="0"/>
              <a:t>] is the </a:t>
            </a:r>
            <a:r>
              <a:rPr lang="en-US" sz="2000" dirty="0" err="1"/>
              <a:t>manhattan</a:t>
            </a:r>
            <a:r>
              <a:rPr lang="en-US" sz="2000" dirty="0"/>
              <a:t> distance between them: |xi - </a:t>
            </a:r>
            <a:r>
              <a:rPr lang="en-US" sz="2000" dirty="0" err="1"/>
              <a:t>xj</a:t>
            </a:r>
            <a:r>
              <a:rPr lang="en-US" sz="2000" dirty="0"/>
              <a:t>| + |</a:t>
            </a:r>
            <a:r>
              <a:rPr lang="en-US" sz="2000" dirty="0" err="1"/>
              <a:t>yi</a:t>
            </a:r>
            <a:r>
              <a:rPr lang="en-US" sz="2000" dirty="0"/>
              <a:t> - </a:t>
            </a:r>
            <a:r>
              <a:rPr lang="en-US" sz="2000" dirty="0" err="1"/>
              <a:t>yj</a:t>
            </a:r>
            <a:r>
              <a:rPr lang="en-US" sz="2000" dirty="0"/>
              <a:t>|, where |</a:t>
            </a:r>
            <a:r>
              <a:rPr lang="en-US" sz="2000" dirty="0" err="1"/>
              <a:t>val</a:t>
            </a:r>
            <a:r>
              <a:rPr lang="en-US" sz="2000" dirty="0"/>
              <a:t>| denotes the absolute value of val</a:t>
            </a:r>
            <a:r>
              <a:rPr lang="en-US" sz="2000" dirty="0" smtClean="0"/>
              <a:t>.</a:t>
            </a:r>
            <a:endParaRPr lang="en-US" sz="2400" dirty="0"/>
          </a:p>
          <a:p>
            <a:pPr lvl="1">
              <a:defRPr/>
            </a:pPr>
            <a:r>
              <a:rPr lang="en-US" sz="2000" dirty="0"/>
              <a:t>Return the minimum cost to make all points connected. All points are connected if there is exactly one simple path between any two points.</a:t>
            </a:r>
            <a:endParaRPr lang="en-US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177" y="3096883"/>
            <a:ext cx="4856671" cy="35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09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Kruskal’s</a:t>
            </a:r>
            <a:r>
              <a:rPr lang="en-US" altLang="en-US" sz="3600" dirty="0" smtClean="0"/>
              <a:t> Algorithm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90626"/>
            <a:ext cx="7872412" cy="5224463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buNone/>
              <a:defRPr/>
            </a:pPr>
            <a:r>
              <a:rPr lang="en-US" sz="2400" dirty="0" err="1">
                <a:solidFill>
                  <a:schemeClr val="accent2"/>
                </a:solidFill>
              </a:rPr>
              <a:t>Kruskal</a:t>
            </a:r>
            <a:r>
              <a:rPr lang="en-US" sz="2400" dirty="0">
                <a:solidFill>
                  <a:schemeClr val="accent2"/>
                </a:solidFill>
              </a:rPr>
              <a:t>(G = (V, E)){</a:t>
            </a:r>
          </a:p>
          <a:p>
            <a:pPr marL="533400" indent="-533400">
              <a:buNone/>
              <a:defRPr/>
            </a:pPr>
            <a:r>
              <a:rPr lang="en-US" sz="2400" dirty="0"/>
              <a:t>	A = {};         </a:t>
            </a:r>
            <a:r>
              <a:rPr lang="en-US" sz="2400" dirty="0">
                <a:solidFill>
                  <a:srgbClr val="C00000"/>
                </a:solidFill>
              </a:rPr>
              <a:t>// Initially A is empty</a:t>
            </a:r>
          </a:p>
          <a:p>
            <a:pPr marL="533400" indent="-533400">
              <a:buNone/>
              <a:defRPr/>
            </a:pPr>
            <a:r>
              <a:rPr lang="en-US" sz="2400" dirty="0"/>
              <a:t>	Sort E in increasing order by weight w; </a:t>
            </a:r>
          </a:p>
          <a:p>
            <a:pPr marL="533400" indent="-533400">
              <a:buNone/>
              <a:defRPr/>
            </a:pPr>
            <a:r>
              <a:rPr lang="en-US" sz="2400" dirty="0"/>
              <a:t>                                            </a:t>
            </a:r>
          </a:p>
          <a:p>
            <a:pPr marL="533400" indent="-533400">
              <a:buNone/>
              <a:defRPr/>
            </a:pPr>
            <a:r>
              <a:rPr lang="en-US" sz="2400" dirty="0"/>
              <a:t>	for each ((u, v) from the sorted list){ </a:t>
            </a:r>
          </a:p>
          <a:p>
            <a:pPr marL="533400" indent="-533400">
              <a:buNone/>
              <a:defRPr/>
            </a:pPr>
            <a:r>
              <a:rPr lang="en-US" sz="2400" dirty="0"/>
              <a:t>		if (adding (u, v) does not induce a cycle in A){			    Add (u, v) to A; </a:t>
            </a:r>
          </a:p>
          <a:p>
            <a:pPr marL="533400" indent="-533400">
              <a:buNone/>
              <a:defRPr/>
            </a:pPr>
            <a:r>
              <a:rPr lang="en-US" sz="2400" dirty="0"/>
              <a:t>		} </a:t>
            </a:r>
            <a:r>
              <a:rPr lang="en-US" sz="2400" dirty="0">
                <a:solidFill>
                  <a:srgbClr val="C00000"/>
                </a:solidFill>
              </a:rPr>
              <a:t>//end-if</a:t>
            </a:r>
          </a:p>
          <a:p>
            <a:pPr marL="533400" indent="-533400">
              <a:buNone/>
              <a:defRPr/>
            </a:pPr>
            <a:r>
              <a:rPr lang="en-US" sz="2400" dirty="0"/>
              <a:t>	} </a:t>
            </a:r>
            <a:r>
              <a:rPr lang="en-US" sz="2400" dirty="0">
                <a:solidFill>
                  <a:srgbClr val="C00000"/>
                </a:solidFill>
              </a:rPr>
              <a:t>//end-for</a:t>
            </a:r>
          </a:p>
          <a:p>
            <a:pPr marL="533400" indent="-533400">
              <a:buNone/>
              <a:defRPr/>
            </a:pPr>
            <a:r>
              <a:rPr lang="en-US" sz="2400" dirty="0"/>
              <a:t>	</a:t>
            </a:r>
          </a:p>
          <a:p>
            <a:pPr marL="533400" indent="-533400">
              <a:buNone/>
              <a:defRPr/>
            </a:pPr>
            <a:r>
              <a:rPr lang="en-US" sz="2400" dirty="0"/>
              <a:t>	return A;  </a:t>
            </a:r>
            <a:r>
              <a:rPr lang="en-US" sz="2400" dirty="0">
                <a:solidFill>
                  <a:srgbClr val="C00000"/>
                </a:solidFill>
              </a:rPr>
              <a:t>// A is the MST</a:t>
            </a:r>
          </a:p>
          <a:p>
            <a:pPr marL="533400" indent="-533400">
              <a:buNone/>
              <a:defRPr/>
            </a:pPr>
            <a:r>
              <a:rPr lang="en-US" sz="2400" dirty="0">
                <a:solidFill>
                  <a:schemeClr val="accent2"/>
                </a:solidFill>
              </a:rPr>
              <a:t>} //end-</a:t>
            </a:r>
            <a:r>
              <a:rPr lang="en-US" sz="2400" dirty="0" err="1">
                <a:solidFill>
                  <a:schemeClr val="accent2"/>
                </a:solidFill>
              </a:rPr>
              <a:t>Kruskal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625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136"/>
          <p:cNvSpPr>
            <a:spLocks noChangeShapeType="1"/>
          </p:cNvSpPr>
          <p:nvPr/>
        </p:nvSpPr>
        <p:spPr bwMode="auto">
          <a:xfrm flipH="1" flipV="1">
            <a:off x="4922839" y="1443039"/>
            <a:ext cx="46037" cy="1030287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" name="Line 136"/>
          <p:cNvSpPr>
            <a:spLocks noChangeShapeType="1"/>
          </p:cNvSpPr>
          <p:nvPr/>
        </p:nvSpPr>
        <p:spPr bwMode="auto">
          <a:xfrm flipH="1" flipV="1">
            <a:off x="7924800" y="1365250"/>
            <a:ext cx="46038" cy="965200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" name="Line 136"/>
          <p:cNvSpPr>
            <a:spLocks noChangeShapeType="1"/>
          </p:cNvSpPr>
          <p:nvPr/>
        </p:nvSpPr>
        <p:spPr bwMode="auto">
          <a:xfrm flipV="1">
            <a:off x="8097839" y="1982789"/>
            <a:ext cx="560387" cy="428625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" name="Line 136"/>
          <p:cNvSpPr>
            <a:spLocks noChangeShapeType="1"/>
          </p:cNvSpPr>
          <p:nvPr/>
        </p:nvSpPr>
        <p:spPr bwMode="auto">
          <a:xfrm flipV="1">
            <a:off x="5057776" y="1255714"/>
            <a:ext cx="1077913" cy="22225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" name="Line 173"/>
          <p:cNvSpPr>
            <a:spLocks noChangeShapeType="1"/>
          </p:cNvSpPr>
          <p:nvPr/>
        </p:nvSpPr>
        <p:spPr bwMode="auto">
          <a:xfrm flipV="1">
            <a:off x="5116513" y="2085975"/>
            <a:ext cx="450850" cy="438150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" name="Line 173"/>
          <p:cNvSpPr>
            <a:spLocks noChangeShapeType="1"/>
          </p:cNvSpPr>
          <p:nvPr/>
        </p:nvSpPr>
        <p:spPr bwMode="auto">
          <a:xfrm flipH="1" flipV="1">
            <a:off x="5876925" y="2073276"/>
            <a:ext cx="438150" cy="373063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7973" name="Line 181"/>
          <p:cNvSpPr>
            <a:spLocks noChangeShapeType="1"/>
          </p:cNvSpPr>
          <p:nvPr/>
        </p:nvSpPr>
        <p:spPr bwMode="auto">
          <a:xfrm>
            <a:off x="8020051" y="1296989"/>
            <a:ext cx="595313" cy="498475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7972" name="Line 180"/>
          <p:cNvSpPr>
            <a:spLocks noChangeShapeType="1"/>
          </p:cNvSpPr>
          <p:nvPr/>
        </p:nvSpPr>
        <p:spPr bwMode="auto">
          <a:xfrm>
            <a:off x="6496051" y="1208089"/>
            <a:ext cx="1230313" cy="15875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7970" name="Line 178"/>
          <p:cNvSpPr>
            <a:spLocks noChangeShapeType="1"/>
          </p:cNvSpPr>
          <p:nvPr/>
        </p:nvSpPr>
        <p:spPr bwMode="auto">
          <a:xfrm>
            <a:off x="4324351" y="2109789"/>
            <a:ext cx="531813" cy="447675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7968" name="Line 176"/>
          <p:cNvSpPr>
            <a:spLocks noChangeShapeType="1"/>
          </p:cNvSpPr>
          <p:nvPr/>
        </p:nvSpPr>
        <p:spPr bwMode="auto">
          <a:xfrm>
            <a:off x="6483351" y="1347789"/>
            <a:ext cx="1344613" cy="1095375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7967" name="Line 175"/>
          <p:cNvSpPr>
            <a:spLocks noChangeShapeType="1"/>
          </p:cNvSpPr>
          <p:nvPr/>
        </p:nvSpPr>
        <p:spPr bwMode="auto">
          <a:xfrm flipV="1">
            <a:off x="4324351" y="1389064"/>
            <a:ext cx="468313" cy="454025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7966" name="Line 174"/>
          <p:cNvSpPr>
            <a:spLocks noChangeShapeType="1"/>
          </p:cNvSpPr>
          <p:nvPr/>
        </p:nvSpPr>
        <p:spPr bwMode="auto">
          <a:xfrm flipV="1">
            <a:off x="6610351" y="2570164"/>
            <a:ext cx="1192213" cy="9525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7965" name="Line 173"/>
          <p:cNvSpPr>
            <a:spLocks noChangeShapeType="1"/>
          </p:cNvSpPr>
          <p:nvPr/>
        </p:nvSpPr>
        <p:spPr bwMode="auto">
          <a:xfrm flipV="1">
            <a:off x="5822951" y="1350964"/>
            <a:ext cx="404813" cy="479425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568" name="Rectangle 11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Kruskal’s</a:t>
            </a:r>
            <a:r>
              <a:rPr lang="en-US" altLang="en-US" sz="3600" dirty="0" smtClean="0"/>
              <a:t> Algorithm: Example</a:t>
            </a:r>
          </a:p>
        </p:txBody>
      </p:sp>
      <p:sp>
        <p:nvSpPr>
          <p:cNvPr id="417928" name="Line 136"/>
          <p:cNvSpPr>
            <a:spLocks noChangeShapeType="1"/>
          </p:cNvSpPr>
          <p:nvPr/>
        </p:nvSpPr>
        <p:spPr bwMode="auto">
          <a:xfrm flipV="1">
            <a:off x="5187951" y="2582864"/>
            <a:ext cx="1077913" cy="22225"/>
          </a:xfrm>
          <a:prstGeom prst="line">
            <a:avLst/>
          </a:prstGeom>
          <a:noFill/>
          <a:ln w="190500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7929" name="Oval 137"/>
          <p:cNvSpPr>
            <a:spLocks noChangeArrowheads="1"/>
          </p:cNvSpPr>
          <p:nvPr/>
        </p:nvSpPr>
        <p:spPr bwMode="auto">
          <a:xfrm>
            <a:off x="4051300" y="1809750"/>
            <a:ext cx="350838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417930" name="Oval 138"/>
          <p:cNvSpPr>
            <a:spLocks noChangeArrowheads="1"/>
          </p:cNvSpPr>
          <p:nvPr/>
        </p:nvSpPr>
        <p:spPr bwMode="auto">
          <a:xfrm>
            <a:off x="4719639" y="1117600"/>
            <a:ext cx="350837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417931" name="Oval 139"/>
          <p:cNvSpPr>
            <a:spLocks noChangeArrowheads="1"/>
          </p:cNvSpPr>
          <p:nvPr/>
        </p:nvSpPr>
        <p:spPr bwMode="auto">
          <a:xfrm>
            <a:off x="6161089" y="1082675"/>
            <a:ext cx="350837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c</a:t>
            </a:r>
          </a:p>
        </p:txBody>
      </p:sp>
      <p:sp>
        <p:nvSpPr>
          <p:cNvPr id="417932" name="Oval 140"/>
          <p:cNvSpPr>
            <a:spLocks noChangeArrowheads="1"/>
          </p:cNvSpPr>
          <p:nvPr/>
        </p:nvSpPr>
        <p:spPr bwMode="auto">
          <a:xfrm>
            <a:off x="4813300" y="2489200"/>
            <a:ext cx="350838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h</a:t>
            </a:r>
          </a:p>
        </p:txBody>
      </p:sp>
      <p:sp>
        <p:nvSpPr>
          <p:cNvPr id="417933" name="Oval 141"/>
          <p:cNvSpPr>
            <a:spLocks noChangeArrowheads="1"/>
          </p:cNvSpPr>
          <p:nvPr/>
        </p:nvSpPr>
        <p:spPr bwMode="auto">
          <a:xfrm>
            <a:off x="6265864" y="2419350"/>
            <a:ext cx="350837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g</a:t>
            </a:r>
          </a:p>
        </p:txBody>
      </p:sp>
      <p:sp>
        <p:nvSpPr>
          <p:cNvPr id="417934" name="Oval 142"/>
          <p:cNvSpPr>
            <a:spLocks noChangeArrowheads="1"/>
          </p:cNvSpPr>
          <p:nvPr/>
        </p:nvSpPr>
        <p:spPr bwMode="auto">
          <a:xfrm>
            <a:off x="7802564" y="2373313"/>
            <a:ext cx="350837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f</a:t>
            </a:r>
          </a:p>
        </p:txBody>
      </p:sp>
      <p:sp>
        <p:nvSpPr>
          <p:cNvPr id="417935" name="Oval 143"/>
          <p:cNvSpPr>
            <a:spLocks noChangeArrowheads="1"/>
          </p:cNvSpPr>
          <p:nvPr/>
        </p:nvSpPr>
        <p:spPr bwMode="auto">
          <a:xfrm>
            <a:off x="7697789" y="1082675"/>
            <a:ext cx="350837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417936" name="Oval 144"/>
          <p:cNvSpPr>
            <a:spLocks noChangeArrowheads="1"/>
          </p:cNvSpPr>
          <p:nvPr/>
        </p:nvSpPr>
        <p:spPr bwMode="auto">
          <a:xfrm>
            <a:off x="8577264" y="1763713"/>
            <a:ext cx="350837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417937" name="Oval 145"/>
          <p:cNvSpPr>
            <a:spLocks noChangeArrowheads="1"/>
          </p:cNvSpPr>
          <p:nvPr/>
        </p:nvSpPr>
        <p:spPr bwMode="auto">
          <a:xfrm>
            <a:off x="5540375" y="1798638"/>
            <a:ext cx="350838" cy="317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23579" name="Line 146"/>
          <p:cNvSpPr>
            <a:spLocks noChangeShapeType="1"/>
          </p:cNvSpPr>
          <p:nvPr/>
        </p:nvSpPr>
        <p:spPr bwMode="auto">
          <a:xfrm>
            <a:off x="4321175" y="2103438"/>
            <a:ext cx="52705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Line 147"/>
          <p:cNvSpPr>
            <a:spLocks noChangeShapeType="1"/>
          </p:cNvSpPr>
          <p:nvPr/>
        </p:nvSpPr>
        <p:spPr bwMode="auto">
          <a:xfrm flipV="1">
            <a:off x="4373564" y="1381125"/>
            <a:ext cx="409575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148"/>
          <p:cNvSpPr>
            <a:spLocks noChangeShapeType="1"/>
          </p:cNvSpPr>
          <p:nvPr/>
        </p:nvSpPr>
        <p:spPr bwMode="auto">
          <a:xfrm flipH="1" flipV="1">
            <a:off x="4918076" y="1435100"/>
            <a:ext cx="47625" cy="1042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149"/>
          <p:cNvSpPr>
            <a:spLocks noChangeShapeType="1"/>
          </p:cNvSpPr>
          <p:nvPr/>
        </p:nvSpPr>
        <p:spPr bwMode="auto">
          <a:xfrm flipH="1">
            <a:off x="5081589" y="1235076"/>
            <a:ext cx="1044575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150"/>
          <p:cNvSpPr>
            <a:spLocks noChangeShapeType="1"/>
          </p:cNvSpPr>
          <p:nvPr/>
        </p:nvSpPr>
        <p:spPr bwMode="auto">
          <a:xfrm flipH="1" flipV="1">
            <a:off x="6523038" y="1225550"/>
            <a:ext cx="1160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Line 151"/>
          <p:cNvSpPr>
            <a:spLocks noChangeShapeType="1"/>
          </p:cNvSpPr>
          <p:nvPr/>
        </p:nvSpPr>
        <p:spPr bwMode="auto">
          <a:xfrm flipH="1" flipV="1">
            <a:off x="8037513" y="1306514"/>
            <a:ext cx="622300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Line 152"/>
          <p:cNvSpPr>
            <a:spLocks noChangeShapeType="1"/>
          </p:cNvSpPr>
          <p:nvPr/>
        </p:nvSpPr>
        <p:spPr bwMode="auto">
          <a:xfrm flipH="1">
            <a:off x="5129213" y="2595563"/>
            <a:ext cx="1149350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153"/>
          <p:cNvSpPr>
            <a:spLocks noChangeShapeType="1"/>
          </p:cNvSpPr>
          <p:nvPr/>
        </p:nvSpPr>
        <p:spPr bwMode="auto">
          <a:xfrm flipH="1">
            <a:off x="6618288" y="2559050"/>
            <a:ext cx="1160462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Line 154"/>
          <p:cNvSpPr>
            <a:spLocks noChangeShapeType="1"/>
          </p:cNvSpPr>
          <p:nvPr/>
        </p:nvSpPr>
        <p:spPr bwMode="auto">
          <a:xfrm flipV="1">
            <a:off x="8121650" y="2020888"/>
            <a:ext cx="514350" cy="398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155"/>
          <p:cNvSpPr>
            <a:spLocks noChangeShapeType="1"/>
          </p:cNvSpPr>
          <p:nvPr/>
        </p:nvSpPr>
        <p:spPr bwMode="auto">
          <a:xfrm flipH="1" flipV="1">
            <a:off x="7907339" y="1377950"/>
            <a:ext cx="47625" cy="971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Line 156"/>
          <p:cNvSpPr>
            <a:spLocks noChangeShapeType="1"/>
          </p:cNvSpPr>
          <p:nvPr/>
        </p:nvSpPr>
        <p:spPr bwMode="auto">
          <a:xfrm flipV="1">
            <a:off x="5822951" y="1363664"/>
            <a:ext cx="409575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0" name="Line 157"/>
          <p:cNvSpPr>
            <a:spLocks noChangeShapeType="1"/>
          </p:cNvSpPr>
          <p:nvPr/>
        </p:nvSpPr>
        <p:spPr bwMode="auto">
          <a:xfrm flipV="1">
            <a:off x="5106988" y="2044700"/>
            <a:ext cx="468312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Line 158"/>
          <p:cNvSpPr>
            <a:spLocks noChangeShapeType="1"/>
          </p:cNvSpPr>
          <p:nvPr/>
        </p:nvSpPr>
        <p:spPr bwMode="auto">
          <a:xfrm>
            <a:off x="5868988" y="2055813"/>
            <a:ext cx="468312" cy="398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159"/>
          <p:cNvSpPr>
            <a:spLocks noChangeShapeType="1"/>
          </p:cNvSpPr>
          <p:nvPr/>
        </p:nvSpPr>
        <p:spPr bwMode="auto">
          <a:xfrm>
            <a:off x="6489700" y="1363664"/>
            <a:ext cx="1335088" cy="1055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3" name="Text Box 160"/>
          <p:cNvSpPr txBox="1">
            <a:spLocks noChangeArrowheads="1"/>
          </p:cNvSpPr>
          <p:nvPr/>
        </p:nvSpPr>
        <p:spPr bwMode="auto">
          <a:xfrm>
            <a:off x="4311650" y="13573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3594" name="Text Box 161"/>
          <p:cNvSpPr txBox="1">
            <a:spLocks noChangeArrowheads="1"/>
          </p:cNvSpPr>
          <p:nvPr/>
        </p:nvSpPr>
        <p:spPr bwMode="auto">
          <a:xfrm>
            <a:off x="5495925" y="9588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23595" name="Text Box 162"/>
          <p:cNvSpPr txBox="1">
            <a:spLocks noChangeArrowheads="1"/>
          </p:cNvSpPr>
          <p:nvPr/>
        </p:nvSpPr>
        <p:spPr bwMode="auto">
          <a:xfrm>
            <a:off x="8345488" y="13446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23596" name="Text Box 163"/>
          <p:cNvSpPr txBox="1">
            <a:spLocks noChangeArrowheads="1"/>
          </p:cNvSpPr>
          <p:nvPr/>
        </p:nvSpPr>
        <p:spPr bwMode="auto">
          <a:xfrm>
            <a:off x="7866064" y="1671638"/>
            <a:ext cx="427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14</a:t>
            </a:r>
          </a:p>
        </p:txBody>
      </p:sp>
      <p:sp>
        <p:nvSpPr>
          <p:cNvPr id="23597" name="Text Box 164"/>
          <p:cNvSpPr txBox="1">
            <a:spLocks noChangeArrowheads="1"/>
          </p:cNvSpPr>
          <p:nvPr/>
        </p:nvSpPr>
        <p:spPr bwMode="auto">
          <a:xfrm>
            <a:off x="8299450" y="2119313"/>
            <a:ext cx="427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23598" name="Text Box 165"/>
          <p:cNvSpPr txBox="1">
            <a:spLocks noChangeArrowheads="1"/>
          </p:cNvSpPr>
          <p:nvPr/>
        </p:nvSpPr>
        <p:spPr bwMode="auto">
          <a:xfrm>
            <a:off x="7045325" y="15684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3599" name="Text Box 166"/>
          <p:cNvSpPr txBox="1">
            <a:spLocks noChangeArrowheads="1"/>
          </p:cNvSpPr>
          <p:nvPr/>
        </p:nvSpPr>
        <p:spPr bwMode="auto">
          <a:xfrm>
            <a:off x="5732463" y="138112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3600" name="Text Box 167"/>
          <p:cNvSpPr txBox="1">
            <a:spLocks noChangeArrowheads="1"/>
          </p:cNvSpPr>
          <p:nvPr/>
        </p:nvSpPr>
        <p:spPr bwMode="auto">
          <a:xfrm>
            <a:off x="5181600" y="199072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3601" name="Text Box 168"/>
          <p:cNvSpPr txBox="1">
            <a:spLocks noChangeArrowheads="1"/>
          </p:cNvSpPr>
          <p:nvPr/>
        </p:nvSpPr>
        <p:spPr bwMode="auto">
          <a:xfrm>
            <a:off x="4629151" y="1803401"/>
            <a:ext cx="390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11</a:t>
            </a:r>
          </a:p>
        </p:txBody>
      </p:sp>
      <p:sp>
        <p:nvSpPr>
          <p:cNvPr id="23602" name="Text Box 169"/>
          <p:cNvSpPr txBox="1">
            <a:spLocks noChangeArrowheads="1"/>
          </p:cNvSpPr>
          <p:nvPr/>
        </p:nvSpPr>
        <p:spPr bwMode="auto">
          <a:xfrm>
            <a:off x="4333875" y="22018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23603" name="Text Box 170"/>
          <p:cNvSpPr txBox="1">
            <a:spLocks noChangeArrowheads="1"/>
          </p:cNvSpPr>
          <p:nvPr/>
        </p:nvSpPr>
        <p:spPr bwMode="auto">
          <a:xfrm>
            <a:off x="5694363" y="2576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3604" name="Text Box 171"/>
          <p:cNvSpPr txBox="1">
            <a:spLocks noChangeArrowheads="1"/>
          </p:cNvSpPr>
          <p:nvPr/>
        </p:nvSpPr>
        <p:spPr bwMode="auto">
          <a:xfrm>
            <a:off x="6057900" y="197802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3605" name="Text Box 172"/>
          <p:cNvSpPr txBox="1">
            <a:spLocks noChangeArrowheads="1"/>
          </p:cNvSpPr>
          <p:nvPr/>
        </p:nvSpPr>
        <p:spPr bwMode="auto">
          <a:xfrm>
            <a:off x="7089775" y="2530476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3606" name="Text Box 179"/>
          <p:cNvSpPr txBox="1">
            <a:spLocks noChangeArrowheads="1"/>
          </p:cNvSpPr>
          <p:nvPr/>
        </p:nvSpPr>
        <p:spPr bwMode="auto">
          <a:xfrm>
            <a:off x="6892925" y="89535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09750" y="747714"/>
            <a:ext cx="742950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(h, g)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41500" y="1171575"/>
            <a:ext cx="673100" cy="3683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c)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28800" y="1608139"/>
            <a:ext cx="725488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(g, f)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16101" y="2033589"/>
            <a:ext cx="741363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b)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17688" y="2459038"/>
            <a:ext cx="722312" cy="3683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(c, f)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43089" y="2897188"/>
            <a:ext cx="668337" cy="3683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g)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55788" y="3333750"/>
            <a:ext cx="684212" cy="369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h)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843089" y="3784600"/>
            <a:ext cx="738187" cy="369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(c, d)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30389" y="4222750"/>
            <a:ext cx="788987" cy="369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(a, h)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55789" y="4673600"/>
            <a:ext cx="788987" cy="369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(b, c)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868488" y="5124450"/>
            <a:ext cx="760412" cy="369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(d, e)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55789" y="5562600"/>
            <a:ext cx="788987" cy="369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(e, f)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55789" y="5986464"/>
            <a:ext cx="788987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(b, h)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808163" y="746125"/>
            <a:ext cx="741362" cy="368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(h, g)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38325" y="1181100"/>
            <a:ext cx="674688" cy="369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c)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25626" y="1606550"/>
            <a:ext cx="727075" cy="369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(g, f)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12925" y="2032000"/>
            <a:ext cx="742950" cy="368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(a, b)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814513" y="2455864"/>
            <a:ext cx="723900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(c, f)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39914" y="2894014"/>
            <a:ext cx="669925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g)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854201" y="3332164"/>
            <a:ext cx="684213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h)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839914" y="3783014"/>
            <a:ext cx="739775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(c, d)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827214" y="4221164"/>
            <a:ext cx="788987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(a, h)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54200" y="4672014"/>
            <a:ext cx="787400" cy="369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(b, c)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866901" y="5122863"/>
            <a:ext cx="758825" cy="368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(d, e)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54200" y="5561013"/>
            <a:ext cx="787400" cy="368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(e, f)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66900" y="5984875"/>
            <a:ext cx="788988" cy="3683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(b, h)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868489" y="6399214"/>
            <a:ext cx="788987" cy="3698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(d, f)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866900" y="6397625"/>
            <a:ext cx="788988" cy="3698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(d, f)</a:t>
            </a:r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3792539" y="3244851"/>
            <a:ext cx="350837" cy="582613"/>
            <a:chOff x="2269008" y="3245477"/>
            <a:chExt cx="350838" cy="581360"/>
          </a:xfrm>
        </p:grpSpPr>
        <p:sp>
          <p:nvSpPr>
            <p:cNvPr id="84" name="Oval 137"/>
            <p:cNvSpPr>
              <a:spLocks noChangeArrowheads="1"/>
            </p:cNvSpPr>
            <p:nvPr/>
          </p:nvSpPr>
          <p:spPr bwMode="auto">
            <a:xfrm>
              <a:off x="2269008" y="3510020"/>
              <a:ext cx="350838" cy="3168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23743" name="Straight Arrow Connector 114"/>
            <p:cNvCxnSpPr>
              <a:cxnSpLocks noChangeShapeType="1"/>
              <a:stCxn id="84" idx="0"/>
            </p:cNvCxnSpPr>
            <p:nvPr/>
          </p:nvCxnSpPr>
          <p:spPr bwMode="auto">
            <a:xfrm rot="5400000" flipH="1" flipV="1">
              <a:off x="2313776" y="3376128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73"/>
          <p:cNvGrpSpPr>
            <a:grpSpLocks/>
          </p:cNvGrpSpPr>
          <p:nvPr/>
        </p:nvGrpSpPr>
        <p:grpSpPr bwMode="auto">
          <a:xfrm>
            <a:off x="4384675" y="3244850"/>
            <a:ext cx="350838" cy="573088"/>
            <a:chOff x="2860073" y="3245478"/>
            <a:chExt cx="350837" cy="571790"/>
          </a:xfrm>
        </p:grpSpPr>
        <p:sp>
          <p:nvSpPr>
            <p:cNvPr id="85" name="Oval 138"/>
            <p:cNvSpPr>
              <a:spLocks noChangeArrowheads="1"/>
            </p:cNvSpPr>
            <p:nvPr/>
          </p:nvSpPr>
          <p:spPr bwMode="auto">
            <a:xfrm>
              <a:off x="2860073" y="3500487"/>
              <a:ext cx="350837" cy="3167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23741" name="Straight Arrow Connector 115"/>
            <p:cNvCxnSpPr>
              <a:cxnSpLocks noChangeShapeType="1"/>
            </p:cNvCxnSpPr>
            <p:nvPr/>
          </p:nvCxnSpPr>
          <p:spPr bwMode="auto">
            <a:xfrm rot="5400000" flipH="1" flipV="1">
              <a:off x="2919083" y="3376129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71"/>
          <p:cNvGrpSpPr>
            <a:grpSpLocks/>
          </p:cNvGrpSpPr>
          <p:nvPr/>
        </p:nvGrpSpPr>
        <p:grpSpPr bwMode="auto">
          <a:xfrm>
            <a:off x="5572125" y="3244851"/>
            <a:ext cx="350838" cy="563563"/>
            <a:chOff x="4048059" y="3245478"/>
            <a:chExt cx="350837" cy="562622"/>
          </a:xfrm>
        </p:grpSpPr>
        <p:sp>
          <p:nvSpPr>
            <p:cNvPr id="87" name="Oval 143"/>
            <p:cNvSpPr>
              <a:spLocks noChangeArrowheads="1"/>
            </p:cNvSpPr>
            <p:nvPr/>
          </p:nvSpPr>
          <p:spPr bwMode="auto">
            <a:xfrm>
              <a:off x="4048059" y="3491130"/>
              <a:ext cx="350837" cy="3169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23739" name="Straight Arrow Connector 117"/>
            <p:cNvCxnSpPr>
              <a:cxnSpLocks noChangeShapeType="1"/>
            </p:cNvCxnSpPr>
            <p:nvPr/>
          </p:nvCxnSpPr>
          <p:spPr bwMode="auto">
            <a:xfrm rot="5400000" flipH="1" flipV="1">
              <a:off x="4103940" y="3376129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0"/>
          <p:cNvGrpSpPr>
            <a:grpSpLocks/>
          </p:cNvGrpSpPr>
          <p:nvPr/>
        </p:nvGrpSpPr>
        <p:grpSpPr bwMode="auto">
          <a:xfrm>
            <a:off x="6103939" y="3259139"/>
            <a:ext cx="350837" cy="573087"/>
            <a:chOff x="4579805" y="3258357"/>
            <a:chExt cx="350837" cy="573957"/>
          </a:xfrm>
        </p:grpSpPr>
        <p:sp>
          <p:nvSpPr>
            <p:cNvPr id="109" name="Oval 144"/>
            <p:cNvSpPr>
              <a:spLocks noChangeArrowheads="1"/>
            </p:cNvSpPr>
            <p:nvPr/>
          </p:nvSpPr>
          <p:spPr bwMode="auto">
            <a:xfrm>
              <a:off x="4579805" y="3514332"/>
              <a:ext cx="350837" cy="3179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23737" name="Straight Arrow Connector 118"/>
            <p:cNvCxnSpPr>
              <a:cxnSpLocks noChangeShapeType="1"/>
            </p:cNvCxnSpPr>
            <p:nvPr/>
          </p:nvCxnSpPr>
          <p:spPr bwMode="auto">
            <a:xfrm rot="5400000" flipH="1" flipV="1">
              <a:off x="4631974" y="3389008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68"/>
          <p:cNvGrpSpPr>
            <a:grpSpLocks/>
          </p:cNvGrpSpPr>
          <p:nvPr/>
        </p:nvGrpSpPr>
        <p:grpSpPr bwMode="auto">
          <a:xfrm>
            <a:off x="7308850" y="3244850"/>
            <a:ext cx="350838" cy="573088"/>
            <a:chOff x="5784337" y="3245478"/>
            <a:chExt cx="350837" cy="572773"/>
          </a:xfrm>
        </p:grpSpPr>
        <p:sp>
          <p:nvSpPr>
            <p:cNvPr id="111" name="Oval 141"/>
            <p:cNvSpPr>
              <a:spLocks noChangeArrowheads="1"/>
            </p:cNvSpPr>
            <p:nvPr/>
          </p:nvSpPr>
          <p:spPr bwMode="auto">
            <a:xfrm>
              <a:off x="5784337" y="3500926"/>
              <a:ext cx="350837" cy="3173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cxnSp>
          <p:nvCxnSpPr>
            <p:cNvPr id="23735" name="Straight Arrow Connector 120"/>
            <p:cNvCxnSpPr>
              <a:cxnSpLocks noChangeShapeType="1"/>
            </p:cNvCxnSpPr>
            <p:nvPr/>
          </p:nvCxnSpPr>
          <p:spPr bwMode="auto">
            <a:xfrm rot="5400000" flipH="1" flipV="1">
              <a:off x="5829709" y="3376129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66"/>
          <p:cNvGrpSpPr>
            <a:grpSpLocks/>
          </p:cNvGrpSpPr>
          <p:nvPr/>
        </p:nvGrpSpPr>
        <p:grpSpPr bwMode="auto">
          <a:xfrm>
            <a:off x="7889875" y="3259138"/>
            <a:ext cx="350838" cy="565150"/>
            <a:chOff x="6366635" y="3258357"/>
            <a:chExt cx="350838" cy="565350"/>
          </a:xfrm>
        </p:grpSpPr>
        <p:sp>
          <p:nvSpPr>
            <p:cNvPr id="112" name="Oval 140"/>
            <p:cNvSpPr>
              <a:spLocks noChangeArrowheads="1"/>
            </p:cNvSpPr>
            <p:nvPr/>
          </p:nvSpPr>
          <p:spPr bwMode="auto">
            <a:xfrm>
              <a:off x="6366635" y="3506095"/>
              <a:ext cx="350838" cy="3176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cxnSp>
          <p:nvCxnSpPr>
            <p:cNvPr id="23733" name="Straight Arrow Connector 121"/>
            <p:cNvCxnSpPr>
              <a:cxnSpLocks noChangeShapeType="1"/>
            </p:cNvCxnSpPr>
            <p:nvPr/>
          </p:nvCxnSpPr>
          <p:spPr bwMode="auto">
            <a:xfrm rot="5400000" flipH="1" flipV="1">
              <a:off x="6435016" y="3389008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172"/>
          <p:cNvGrpSpPr>
            <a:grpSpLocks/>
          </p:cNvGrpSpPr>
          <p:nvPr/>
        </p:nvGrpSpPr>
        <p:grpSpPr bwMode="auto">
          <a:xfrm>
            <a:off x="5000625" y="3232151"/>
            <a:ext cx="350838" cy="576263"/>
            <a:chOff x="3477275" y="3232599"/>
            <a:chExt cx="350837" cy="575501"/>
          </a:xfrm>
        </p:grpSpPr>
        <p:sp>
          <p:nvSpPr>
            <p:cNvPr id="86" name="Oval 139"/>
            <p:cNvSpPr>
              <a:spLocks noChangeArrowheads="1"/>
            </p:cNvSpPr>
            <p:nvPr/>
          </p:nvSpPr>
          <p:spPr bwMode="auto">
            <a:xfrm>
              <a:off x="3477275" y="3491020"/>
              <a:ext cx="350837" cy="3170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23731" name="Straight Arrow Connector 116"/>
            <p:cNvCxnSpPr>
              <a:cxnSpLocks noChangeShapeType="1"/>
            </p:cNvCxnSpPr>
            <p:nvPr/>
          </p:nvCxnSpPr>
          <p:spPr bwMode="auto">
            <a:xfrm rot="5400000" flipH="1" flipV="1">
              <a:off x="3537269" y="3363250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167"/>
          <p:cNvGrpSpPr>
            <a:grpSpLocks/>
          </p:cNvGrpSpPr>
          <p:nvPr/>
        </p:nvGrpSpPr>
        <p:grpSpPr bwMode="auto">
          <a:xfrm>
            <a:off x="8515350" y="3259138"/>
            <a:ext cx="350838" cy="557212"/>
            <a:chOff x="6990680" y="3258357"/>
            <a:chExt cx="350838" cy="557368"/>
          </a:xfrm>
        </p:grpSpPr>
        <p:sp>
          <p:nvSpPr>
            <p:cNvPr id="113" name="Oval 145"/>
            <p:cNvSpPr>
              <a:spLocks noChangeArrowheads="1"/>
            </p:cNvSpPr>
            <p:nvPr/>
          </p:nvSpPr>
          <p:spPr bwMode="auto">
            <a:xfrm>
              <a:off x="6990680" y="3498136"/>
              <a:ext cx="350838" cy="3175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i</a:t>
              </a:r>
            </a:p>
          </p:txBody>
        </p:sp>
        <p:cxnSp>
          <p:nvCxnSpPr>
            <p:cNvPr id="23729" name="Straight Arrow Connector 122"/>
            <p:cNvCxnSpPr>
              <a:cxnSpLocks noChangeShapeType="1"/>
            </p:cNvCxnSpPr>
            <p:nvPr/>
          </p:nvCxnSpPr>
          <p:spPr bwMode="auto">
            <a:xfrm rot="5400000" flipH="1" flipV="1">
              <a:off x="7053203" y="3389008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69"/>
          <p:cNvGrpSpPr>
            <a:grpSpLocks/>
          </p:cNvGrpSpPr>
          <p:nvPr/>
        </p:nvGrpSpPr>
        <p:grpSpPr bwMode="auto">
          <a:xfrm>
            <a:off x="6670675" y="3271839"/>
            <a:ext cx="350838" cy="573087"/>
            <a:chOff x="5146476" y="3271236"/>
            <a:chExt cx="350837" cy="573957"/>
          </a:xfrm>
        </p:grpSpPr>
        <p:sp>
          <p:nvSpPr>
            <p:cNvPr id="148" name="Oval 144"/>
            <p:cNvSpPr>
              <a:spLocks noChangeArrowheads="1"/>
            </p:cNvSpPr>
            <p:nvPr/>
          </p:nvSpPr>
          <p:spPr bwMode="auto">
            <a:xfrm>
              <a:off x="5146476" y="3527211"/>
              <a:ext cx="350837" cy="3179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23727" name="Straight Arrow Connector 148"/>
            <p:cNvCxnSpPr>
              <a:cxnSpLocks noChangeShapeType="1"/>
            </p:cNvCxnSpPr>
            <p:nvPr/>
          </p:nvCxnSpPr>
          <p:spPr bwMode="auto">
            <a:xfrm rot="5400000" flipH="1" flipV="1">
              <a:off x="5198645" y="3401887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175"/>
          <p:cNvGrpSpPr>
            <a:grpSpLocks/>
          </p:cNvGrpSpPr>
          <p:nvPr/>
        </p:nvGrpSpPr>
        <p:grpSpPr bwMode="auto">
          <a:xfrm>
            <a:off x="7285038" y="3246439"/>
            <a:ext cx="373062" cy="1119187"/>
            <a:chOff x="6070421" y="4250030"/>
            <a:chExt cx="373846" cy="1119142"/>
          </a:xfrm>
        </p:grpSpPr>
        <p:sp>
          <p:nvSpPr>
            <p:cNvPr id="155" name="Oval 141"/>
            <p:cNvSpPr>
              <a:spLocks noChangeArrowheads="1"/>
            </p:cNvSpPr>
            <p:nvPr/>
          </p:nvSpPr>
          <p:spPr bwMode="auto">
            <a:xfrm>
              <a:off x="6092693" y="4505607"/>
              <a:ext cx="351574" cy="3174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156" name="Oval 140"/>
            <p:cNvSpPr>
              <a:spLocks noChangeArrowheads="1"/>
            </p:cNvSpPr>
            <p:nvPr/>
          </p:nvSpPr>
          <p:spPr bwMode="auto">
            <a:xfrm>
              <a:off x="6070421" y="5051685"/>
              <a:ext cx="351574" cy="3174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cxnSp>
          <p:nvCxnSpPr>
            <p:cNvPr id="23724" name="Straight Arrow Connector 156"/>
            <p:cNvCxnSpPr>
              <a:cxnSpLocks noChangeShapeType="1"/>
            </p:cNvCxnSpPr>
            <p:nvPr/>
          </p:nvCxnSpPr>
          <p:spPr bwMode="auto">
            <a:xfrm rot="5400000" flipH="1" flipV="1">
              <a:off x="6138802" y="4380681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25" name="Straight Arrow Connector 157"/>
            <p:cNvCxnSpPr>
              <a:cxnSpLocks noChangeShapeType="1"/>
            </p:cNvCxnSpPr>
            <p:nvPr/>
          </p:nvCxnSpPr>
          <p:spPr bwMode="auto">
            <a:xfrm rot="5400000" flipH="1" flipV="1">
              <a:off x="6138802" y="4934473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176"/>
          <p:cNvGrpSpPr>
            <a:grpSpLocks/>
          </p:cNvGrpSpPr>
          <p:nvPr/>
        </p:nvGrpSpPr>
        <p:grpSpPr bwMode="auto">
          <a:xfrm>
            <a:off x="8502650" y="3243264"/>
            <a:ext cx="374650" cy="1119187"/>
            <a:chOff x="7023457" y="4275788"/>
            <a:chExt cx="373846" cy="1119142"/>
          </a:xfrm>
        </p:grpSpPr>
        <p:sp>
          <p:nvSpPr>
            <p:cNvPr id="159" name="Oval 141"/>
            <p:cNvSpPr>
              <a:spLocks noChangeArrowheads="1"/>
            </p:cNvSpPr>
            <p:nvPr/>
          </p:nvSpPr>
          <p:spPr bwMode="auto">
            <a:xfrm>
              <a:off x="7047219" y="4531365"/>
              <a:ext cx="350084" cy="3174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err="1">
                  <a:latin typeface="Comic Sans MS" pitchFamily="66" charset="0"/>
                </a:rPr>
                <a:t>i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60" name="Oval 140"/>
            <p:cNvSpPr>
              <a:spLocks noChangeArrowheads="1"/>
            </p:cNvSpPr>
            <p:nvPr/>
          </p:nvSpPr>
          <p:spPr bwMode="auto">
            <a:xfrm>
              <a:off x="7023457" y="5077443"/>
              <a:ext cx="350085" cy="3174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23720" name="Straight Arrow Connector 160"/>
            <p:cNvCxnSpPr>
              <a:cxnSpLocks noChangeShapeType="1"/>
            </p:cNvCxnSpPr>
            <p:nvPr/>
          </p:nvCxnSpPr>
          <p:spPr bwMode="auto">
            <a:xfrm rot="5400000" flipH="1" flipV="1">
              <a:off x="7091838" y="4406439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21" name="Straight Arrow Connector 161"/>
            <p:cNvCxnSpPr>
              <a:cxnSpLocks noChangeShapeType="1"/>
            </p:cNvCxnSpPr>
            <p:nvPr/>
          </p:nvCxnSpPr>
          <p:spPr bwMode="auto">
            <a:xfrm rot="5400000" flipH="1" flipV="1">
              <a:off x="7091838" y="4960231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86"/>
          <p:cNvGrpSpPr>
            <a:grpSpLocks/>
          </p:cNvGrpSpPr>
          <p:nvPr/>
        </p:nvGrpSpPr>
        <p:grpSpPr bwMode="auto">
          <a:xfrm>
            <a:off x="6788150" y="3233739"/>
            <a:ext cx="871538" cy="1125537"/>
            <a:chOff x="3523738" y="4766847"/>
            <a:chExt cx="872165" cy="1126087"/>
          </a:xfrm>
        </p:grpSpPr>
        <p:sp>
          <p:nvSpPr>
            <p:cNvPr id="179" name="Oval 141"/>
            <p:cNvSpPr>
              <a:spLocks noChangeArrowheads="1"/>
            </p:cNvSpPr>
            <p:nvPr/>
          </p:nvSpPr>
          <p:spPr bwMode="auto">
            <a:xfrm>
              <a:off x="4044813" y="5022559"/>
              <a:ext cx="351090" cy="3176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180" name="Oval 140"/>
            <p:cNvSpPr>
              <a:spLocks noChangeArrowheads="1"/>
            </p:cNvSpPr>
            <p:nvPr/>
          </p:nvSpPr>
          <p:spPr bwMode="auto">
            <a:xfrm>
              <a:off x="4022572" y="5568926"/>
              <a:ext cx="351090" cy="3176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cxnSp>
          <p:nvCxnSpPr>
            <p:cNvPr id="23714" name="Straight Arrow Connector 180"/>
            <p:cNvCxnSpPr>
              <a:cxnSpLocks noChangeShapeType="1"/>
            </p:cNvCxnSpPr>
            <p:nvPr/>
          </p:nvCxnSpPr>
          <p:spPr bwMode="auto">
            <a:xfrm rot="5400000" flipH="1" flipV="1">
              <a:off x="4090438" y="4897498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15" name="Straight Arrow Connector 181"/>
            <p:cNvCxnSpPr>
              <a:cxnSpLocks noChangeShapeType="1"/>
            </p:cNvCxnSpPr>
            <p:nvPr/>
          </p:nvCxnSpPr>
          <p:spPr bwMode="auto">
            <a:xfrm rot="5400000" flipH="1" flipV="1">
              <a:off x="4090438" y="5451290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Oval 144"/>
            <p:cNvSpPr>
              <a:spLocks noChangeArrowheads="1"/>
            </p:cNvSpPr>
            <p:nvPr/>
          </p:nvSpPr>
          <p:spPr bwMode="auto">
            <a:xfrm>
              <a:off x="3523738" y="5575279"/>
              <a:ext cx="351090" cy="3176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23717" name="Straight Arrow Connector 184"/>
            <p:cNvCxnSpPr>
              <a:cxnSpLocks noChangeShapeType="1"/>
              <a:endCxn id="179" idx="3"/>
            </p:cNvCxnSpPr>
            <p:nvPr/>
          </p:nvCxnSpPr>
          <p:spPr bwMode="auto">
            <a:xfrm flipV="1">
              <a:off x="3706558" y="5293123"/>
              <a:ext cx="389887" cy="28971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94"/>
          <p:cNvGrpSpPr>
            <a:grpSpLocks/>
          </p:cNvGrpSpPr>
          <p:nvPr/>
        </p:nvGrpSpPr>
        <p:grpSpPr bwMode="auto">
          <a:xfrm>
            <a:off x="3779839" y="3244851"/>
            <a:ext cx="363537" cy="1147763"/>
            <a:chOff x="2329131" y="4705568"/>
            <a:chExt cx="364457" cy="1146978"/>
          </a:xfrm>
        </p:grpSpPr>
        <p:sp>
          <p:nvSpPr>
            <p:cNvPr id="189" name="Oval 137"/>
            <p:cNvSpPr>
              <a:spLocks noChangeArrowheads="1"/>
            </p:cNvSpPr>
            <p:nvPr/>
          </p:nvSpPr>
          <p:spPr bwMode="auto">
            <a:xfrm>
              <a:off x="2343454" y="4968913"/>
              <a:ext cx="350134" cy="31728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23709" name="Straight Arrow Connector 189"/>
            <p:cNvCxnSpPr>
              <a:cxnSpLocks noChangeShapeType="1"/>
              <a:stCxn id="189" idx="0"/>
            </p:cNvCxnSpPr>
            <p:nvPr/>
          </p:nvCxnSpPr>
          <p:spPr bwMode="auto">
            <a:xfrm rot="5400000" flipH="1" flipV="1">
              <a:off x="2387518" y="4836219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Oval 138"/>
            <p:cNvSpPr>
              <a:spLocks noChangeArrowheads="1"/>
            </p:cNvSpPr>
            <p:nvPr/>
          </p:nvSpPr>
          <p:spPr bwMode="auto">
            <a:xfrm>
              <a:off x="2329131" y="5535263"/>
              <a:ext cx="350134" cy="31728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23711" name="Straight Arrow Connector 192"/>
            <p:cNvCxnSpPr>
              <a:cxnSpLocks noChangeShapeType="1"/>
            </p:cNvCxnSpPr>
            <p:nvPr/>
          </p:nvCxnSpPr>
          <p:spPr bwMode="auto">
            <a:xfrm rot="5400000" flipH="1" flipV="1">
              <a:off x="2388141" y="5411407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211"/>
          <p:cNvGrpSpPr>
            <a:grpSpLocks/>
          </p:cNvGrpSpPr>
          <p:nvPr/>
        </p:nvGrpSpPr>
        <p:grpSpPr bwMode="auto">
          <a:xfrm>
            <a:off x="8502651" y="3228976"/>
            <a:ext cx="957263" cy="1660525"/>
            <a:chOff x="4014786" y="4998459"/>
            <a:chExt cx="956306" cy="1661391"/>
          </a:xfrm>
        </p:grpSpPr>
        <p:sp>
          <p:nvSpPr>
            <p:cNvPr id="200" name="Oval 141"/>
            <p:cNvSpPr>
              <a:spLocks noChangeArrowheads="1"/>
            </p:cNvSpPr>
            <p:nvPr/>
          </p:nvSpPr>
          <p:spPr bwMode="auto">
            <a:xfrm>
              <a:off x="4620605" y="5789446"/>
              <a:ext cx="350487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201" name="Oval 140"/>
            <p:cNvSpPr>
              <a:spLocks noChangeArrowheads="1"/>
            </p:cNvSpPr>
            <p:nvPr/>
          </p:nvSpPr>
          <p:spPr bwMode="auto">
            <a:xfrm>
              <a:off x="4596817" y="6335831"/>
              <a:ext cx="350486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cxnSp>
          <p:nvCxnSpPr>
            <p:cNvPr id="23700" name="Straight Arrow Connector 201"/>
            <p:cNvCxnSpPr>
              <a:cxnSpLocks noChangeShapeType="1"/>
              <a:endCxn id="207" idx="6"/>
            </p:cNvCxnSpPr>
            <p:nvPr/>
          </p:nvCxnSpPr>
          <p:spPr bwMode="auto">
            <a:xfrm rot="10800000">
              <a:off x="4388632" y="5412483"/>
              <a:ext cx="407646" cy="38514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01" name="Straight Arrow Connector 202"/>
            <p:cNvCxnSpPr>
              <a:cxnSpLocks noChangeShapeType="1"/>
            </p:cNvCxnSpPr>
            <p:nvPr/>
          </p:nvCxnSpPr>
          <p:spPr bwMode="auto">
            <a:xfrm rot="5400000" flipH="1" flipV="1">
              <a:off x="4665627" y="6218206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" name="Oval 144"/>
            <p:cNvSpPr>
              <a:spLocks noChangeArrowheads="1"/>
            </p:cNvSpPr>
            <p:nvPr/>
          </p:nvSpPr>
          <p:spPr bwMode="auto">
            <a:xfrm>
              <a:off x="4098840" y="6342184"/>
              <a:ext cx="350486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23703" name="Straight Arrow Connector 204"/>
            <p:cNvCxnSpPr>
              <a:cxnSpLocks noChangeShapeType="1"/>
              <a:endCxn id="200" idx="3"/>
            </p:cNvCxnSpPr>
            <p:nvPr/>
          </p:nvCxnSpPr>
          <p:spPr bwMode="auto">
            <a:xfrm flipV="1">
              <a:off x="4281747" y="6060039"/>
              <a:ext cx="389887" cy="28971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" name="Oval 141"/>
            <p:cNvSpPr>
              <a:spLocks noChangeArrowheads="1"/>
            </p:cNvSpPr>
            <p:nvPr/>
          </p:nvSpPr>
          <p:spPr bwMode="auto">
            <a:xfrm>
              <a:off x="4038575" y="5254180"/>
              <a:ext cx="350486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err="1">
                  <a:latin typeface="Comic Sans MS" pitchFamily="66" charset="0"/>
                </a:rPr>
                <a:t>i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8" name="Oval 140"/>
            <p:cNvSpPr>
              <a:spLocks noChangeArrowheads="1"/>
            </p:cNvSpPr>
            <p:nvPr/>
          </p:nvSpPr>
          <p:spPr bwMode="auto">
            <a:xfrm>
              <a:off x="4014786" y="5800565"/>
              <a:ext cx="350487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23706" name="Straight Arrow Connector 208"/>
            <p:cNvCxnSpPr>
              <a:cxnSpLocks noChangeShapeType="1"/>
            </p:cNvCxnSpPr>
            <p:nvPr/>
          </p:nvCxnSpPr>
          <p:spPr bwMode="auto">
            <a:xfrm rot="5400000" flipH="1" flipV="1">
              <a:off x="4083167" y="5129110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07" name="Straight Arrow Connector 209"/>
            <p:cNvCxnSpPr>
              <a:cxnSpLocks noChangeShapeType="1"/>
            </p:cNvCxnSpPr>
            <p:nvPr/>
          </p:nvCxnSpPr>
          <p:spPr bwMode="auto">
            <a:xfrm rot="5400000" flipH="1" flipV="1">
              <a:off x="4083167" y="5682902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234"/>
          <p:cNvGrpSpPr>
            <a:grpSpLocks/>
          </p:cNvGrpSpPr>
          <p:nvPr/>
        </p:nvGrpSpPr>
        <p:grpSpPr bwMode="auto">
          <a:xfrm>
            <a:off x="7931151" y="3228976"/>
            <a:ext cx="1528763" cy="1660525"/>
            <a:chOff x="3753091" y="4791982"/>
            <a:chExt cx="1527717" cy="1661391"/>
          </a:xfrm>
        </p:grpSpPr>
        <p:sp>
          <p:nvSpPr>
            <p:cNvPr id="221" name="Oval 143"/>
            <p:cNvSpPr>
              <a:spLocks noChangeArrowheads="1"/>
            </p:cNvSpPr>
            <p:nvPr/>
          </p:nvSpPr>
          <p:spPr bwMode="auto">
            <a:xfrm>
              <a:off x="3753091" y="5555968"/>
              <a:ext cx="350598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23687" name="Straight Arrow Connector 221"/>
            <p:cNvCxnSpPr>
              <a:cxnSpLocks noChangeShapeType="1"/>
              <a:endCxn id="230" idx="2"/>
            </p:cNvCxnSpPr>
            <p:nvPr/>
          </p:nvCxnSpPr>
          <p:spPr bwMode="auto">
            <a:xfrm flipV="1">
              <a:off x="3939623" y="5206005"/>
              <a:ext cx="407888" cy="36810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4" name="Oval 141"/>
            <p:cNvSpPr>
              <a:spLocks noChangeArrowheads="1"/>
            </p:cNvSpPr>
            <p:nvPr/>
          </p:nvSpPr>
          <p:spPr bwMode="auto">
            <a:xfrm>
              <a:off x="4930210" y="5582969"/>
              <a:ext cx="350598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225" name="Oval 140"/>
            <p:cNvSpPr>
              <a:spLocks noChangeArrowheads="1"/>
            </p:cNvSpPr>
            <p:nvPr/>
          </p:nvSpPr>
          <p:spPr bwMode="auto">
            <a:xfrm>
              <a:off x="4906414" y="6129354"/>
              <a:ext cx="350597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cxnSp>
          <p:nvCxnSpPr>
            <p:cNvPr id="23690" name="Straight Arrow Connector 225"/>
            <p:cNvCxnSpPr>
              <a:cxnSpLocks noChangeShapeType="1"/>
              <a:endCxn id="230" idx="6"/>
            </p:cNvCxnSpPr>
            <p:nvPr/>
          </p:nvCxnSpPr>
          <p:spPr bwMode="auto">
            <a:xfrm rot="10800000">
              <a:off x="4698348" y="5206006"/>
              <a:ext cx="407646" cy="38514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91" name="Straight Arrow Connector 226"/>
            <p:cNvCxnSpPr>
              <a:cxnSpLocks noChangeShapeType="1"/>
            </p:cNvCxnSpPr>
            <p:nvPr/>
          </p:nvCxnSpPr>
          <p:spPr bwMode="auto">
            <a:xfrm rot="5400000" flipH="1" flipV="1">
              <a:off x="4975343" y="6011729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8" name="Oval 144"/>
            <p:cNvSpPr>
              <a:spLocks noChangeArrowheads="1"/>
            </p:cNvSpPr>
            <p:nvPr/>
          </p:nvSpPr>
          <p:spPr bwMode="auto">
            <a:xfrm>
              <a:off x="4408280" y="6135707"/>
              <a:ext cx="350597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23693" name="Straight Arrow Connector 228"/>
            <p:cNvCxnSpPr>
              <a:cxnSpLocks noChangeShapeType="1"/>
              <a:endCxn id="224" idx="3"/>
            </p:cNvCxnSpPr>
            <p:nvPr/>
          </p:nvCxnSpPr>
          <p:spPr bwMode="auto">
            <a:xfrm flipV="1">
              <a:off x="4591463" y="5853562"/>
              <a:ext cx="389887" cy="28971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0" name="Oval 141"/>
            <p:cNvSpPr>
              <a:spLocks noChangeArrowheads="1"/>
            </p:cNvSpPr>
            <p:nvPr/>
          </p:nvSpPr>
          <p:spPr bwMode="auto">
            <a:xfrm>
              <a:off x="4347997" y="5047703"/>
              <a:ext cx="350597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err="1">
                  <a:latin typeface="Comic Sans MS" pitchFamily="66" charset="0"/>
                </a:rPr>
                <a:t>i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31" name="Oval 140"/>
            <p:cNvSpPr>
              <a:spLocks noChangeArrowheads="1"/>
            </p:cNvSpPr>
            <p:nvPr/>
          </p:nvSpPr>
          <p:spPr bwMode="auto">
            <a:xfrm>
              <a:off x="4324200" y="5594088"/>
              <a:ext cx="350598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23696" name="Straight Arrow Connector 231"/>
            <p:cNvCxnSpPr>
              <a:cxnSpLocks noChangeShapeType="1"/>
            </p:cNvCxnSpPr>
            <p:nvPr/>
          </p:nvCxnSpPr>
          <p:spPr bwMode="auto">
            <a:xfrm rot="5400000" flipH="1" flipV="1">
              <a:off x="4392883" y="4922633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97" name="Straight Arrow Connector 232"/>
            <p:cNvCxnSpPr>
              <a:cxnSpLocks noChangeShapeType="1"/>
            </p:cNvCxnSpPr>
            <p:nvPr/>
          </p:nvCxnSpPr>
          <p:spPr bwMode="auto">
            <a:xfrm rot="5400000" flipH="1" flipV="1">
              <a:off x="4392883" y="5476425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254"/>
          <p:cNvGrpSpPr>
            <a:grpSpLocks/>
          </p:cNvGrpSpPr>
          <p:nvPr/>
        </p:nvGrpSpPr>
        <p:grpSpPr bwMode="auto">
          <a:xfrm>
            <a:off x="7378701" y="3228976"/>
            <a:ext cx="2081213" cy="1660525"/>
            <a:chOff x="3346771" y="4718240"/>
            <a:chExt cx="2081521" cy="1661391"/>
          </a:xfrm>
        </p:grpSpPr>
        <p:sp>
          <p:nvSpPr>
            <p:cNvPr id="237" name="Oval 137"/>
            <p:cNvSpPr>
              <a:spLocks noChangeArrowheads="1"/>
            </p:cNvSpPr>
            <p:nvPr/>
          </p:nvSpPr>
          <p:spPr bwMode="auto">
            <a:xfrm>
              <a:off x="3361061" y="5471107"/>
              <a:ext cx="350889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23671" name="Straight Arrow Connector 237"/>
            <p:cNvCxnSpPr>
              <a:cxnSpLocks noChangeShapeType="1"/>
              <a:stCxn id="237" idx="0"/>
              <a:endCxn id="250" idx="2"/>
            </p:cNvCxnSpPr>
            <p:nvPr/>
          </p:nvCxnSpPr>
          <p:spPr bwMode="auto">
            <a:xfrm rot="5400000" flipH="1" flipV="1">
              <a:off x="3846097" y="4821976"/>
              <a:ext cx="338611" cy="95918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9" name="Oval 138"/>
            <p:cNvSpPr>
              <a:spLocks noChangeArrowheads="1"/>
            </p:cNvSpPr>
            <p:nvPr/>
          </p:nvSpPr>
          <p:spPr bwMode="auto">
            <a:xfrm>
              <a:off x="3346771" y="6036552"/>
              <a:ext cx="350890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23673" name="Straight Arrow Connector 239"/>
            <p:cNvCxnSpPr>
              <a:cxnSpLocks noChangeShapeType="1"/>
            </p:cNvCxnSpPr>
            <p:nvPr/>
          </p:nvCxnSpPr>
          <p:spPr bwMode="auto">
            <a:xfrm rot="5400000" flipH="1" flipV="1">
              <a:off x="3405781" y="5912853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2" name="Oval 143"/>
            <p:cNvSpPr>
              <a:spLocks noChangeArrowheads="1"/>
            </p:cNvSpPr>
            <p:nvPr/>
          </p:nvSpPr>
          <p:spPr bwMode="auto">
            <a:xfrm>
              <a:off x="3900891" y="5482226"/>
              <a:ext cx="350889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23675" name="Straight Arrow Connector 242"/>
            <p:cNvCxnSpPr>
              <a:cxnSpLocks noChangeShapeType="1"/>
              <a:endCxn id="250" idx="2"/>
            </p:cNvCxnSpPr>
            <p:nvPr/>
          </p:nvCxnSpPr>
          <p:spPr bwMode="auto">
            <a:xfrm flipV="1">
              <a:off x="4087107" y="5132263"/>
              <a:ext cx="407888" cy="36810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4" name="Oval 141"/>
            <p:cNvSpPr>
              <a:spLocks noChangeArrowheads="1"/>
            </p:cNvSpPr>
            <p:nvPr/>
          </p:nvSpPr>
          <p:spPr bwMode="auto">
            <a:xfrm>
              <a:off x="5077402" y="5509227"/>
              <a:ext cx="350890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245" name="Oval 140"/>
            <p:cNvSpPr>
              <a:spLocks noChangeArrowheads="1"/>
            </p:cNvSpPr>
            <p:nvPr/>
          </p:nvSpPr>
          <p:spPr bwMode="auto">
            <a:xfrm>
              <a:off x="5055174" y="6055612"/>
              <a:ext cx="350890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cxnSp>
          <p:nvCxnSpPr>
            <p:cNvPr id="23678" name="Straight Arrow Connector 245"/>
            <p:cNvCxnSpPr>
              <a:cxnSpLocks noChangeShapeType="1"/>
              <a:endCxn id="250" idx="6"/>
            </p:cNvCxnSpPr>
            <p:nvPr/>
          </p:nvCxnSpPr>
          <p:spPr bwMode="auto">
            <a:xfrm rot="10800000">
              <a:off x="4845832" y="5132264"/>
              <a:ext cx="407646" cy="38514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9" name="Straight Arrow Connector 246"/>
            <p:cNvCxnSpPr>
              <a:cxnSpLocks noChangeShapeType="1"/>
            </p:cNvCxnSpPr>
            <p:nvPr/>
          </p:nvCxnSpPr>
          <p:spPr bwMode="auto">
            <a:xfrm rot="5400000" flipH="1" flipV="1">
              <a:off x="5122827" y="5937987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8" name="Oval 144"/>
            <p:cNvSpPr>
              <a:spLocks noChangeArrowheads="1"/>
            </p:cNvSpPr>
            <p:nvPr/>
          </p:nvSpPr>
          <p:spPr bwMode="auto">
            <a:xfrm>
              <a:off x="4556625" y="6061965"/>
              <a:ext cx="350890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23681" name="Straight Arrow Connector 248"/>
            <p:cNvCxnSpPr>
              <a:cxnSpLocks noChangeShapeType="1"/>
              <a:endCxn id="244" idx="3"/>
            </p:cNvCxnSpPr>
            <p:nvPr/>
          </p:nvCxnSpPr>
          <p:spPr bwMode="auto">
            <a:xfrm flipV="1">
              <a:off x="4738947" y="5779820"/>
              <a:ext cx="389887" cy="28971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0" name="Oval 141"/>
            <p:cNvSpPr>
              <a:spLocks noChangeArrowheads="1"/>
            </p:cNvSpPr>
            <p:nvPr/>
          </p:nvSpPr>
          <p:spPr bwMode="auto">
            <a:xfrm>
              <a:off x="4494704" y="4973961"/>
              <a:ext cx="350889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err="1">
                  <a:latin typeface="Comic Sans MS" pitchFamily="66" charset="0"/>
                </a:rPr>
                <a:t>i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51" name="Oval 140"/>
            <p:cNvSpPr>
              <a:spLocks noChangeArrowheads="1"/>
            </p:cNvSpPr>
            <p:nvPr/>
          </p:nvSpPr>
          <p:spPr bwMode="auto">
            <a:xfrm>
              <a:off x="4472476" y="5520346"/>
              <a:ext cx="350889" cy="3176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23684" name="Straight Arrow Connector 251"/>
            <p:cNvCxnSpPr>
              <a:cxnSpLocks noChangeShapeType="1"/>
            </p:cNvCxnSpPr>
            <p:nvPr/>
          </p:nvCxnSpPr>
          <p:spPr bwMode="auto">
            <a:xfrm rot="5400000" flipH="1" flipV="1">
              <a:off x="4540367" y="4848891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5" name="Straight Arrow Connector 252"/>
            <p:cNvCxnSpPr>
              <a:cxnSpLocks noChangeShapeType="1"/>
            </p:cNvCxnSpPr>
            <p:nvPr/>
          </p:nvCxnSpPr>
          <p:spPr bwMode="auto">
            <a:xfrm rot="5400000" flipH="1" flipV="1">
              <a:off x="4540367" y="5402683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276"/>
          <p:cNvGrpSpPr>
            <a:grpSpLocks/>
          </p:cNvGrpSpPr>
          <p:nvPr/>
        </p:nvGrpSpPr>
        <p:grpSpPr bwMode="auto">
          <a:xfrm>
            <a:off x="6826251" y="3243263"/>
            <a:ext cx="2633663" cy="1662112"/>
            <a:chOff x="2529779" y="4629750"/>
            <a:chExt cx="2633042" cy="1661391"/>
          </a:xfrm>
        </p:grpSpPr>
        <p:sp>
          <p:nvSpPr>
            <p:cNvPr id="257" name="Oval 137"/>
            <p:cNvSpPr>
              <a:spLocks noChangeArrowheads="1"/>
            </p:cNvSpPr>
            <p:nvPr/>
          </p:nvSpPr>
          <p:spPr bwMode="auto">
            <a:xfrm>
              <a:off x="3094796" y="5381899"/>
              <a:ext cx="350755" cy="3173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23653" name="Straight Arrow Connector 257"/>
            <p:cNvCxnSpPr>
              <a:cxnSpLocks noChangeShapeType="1"/>
              <a:stCxn id="257" idx="0"/>
              <a:endCxn id="269" idx="2"/>
            </p:cNvCxnSpPr>
            <p:nvPr/>
          </p:nvCxnSpPr>
          <p:spPr bwMode="auto">
            <a:xfrm rot="5400000" flipH="1" flipV="1">
              <a:off x="3580626" y="4733486"/>
              <a:ext cx="338611" cy="95918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9" name="Oval 138"/>
            <p:cNvSpPr>
              <a:spLocks noChangeArrowheads="1"/>
            </p:cNvSpPr>
            <p:nvPr/>
          </p:nvSpPr>
          <p:spPr bwMode="auto">
            <a:xfrm>
              <a:off x="3080512" y="5948390"/>
              <a:ext cx="352342" cy="3173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23655" name="Straight Arrow Connector 259"/>
            <p:cNvCxnSpPr>
              <a:cxnSpLocks noChangeShapeType="1"/>
            </p:cNvCxnSpPr>
            <p:nvPr/>
          </p:nvCxnSpPr>
          <p:spPr bwMode="auto">
            <a:xfrm rot="5400000" flipH="1" flipV="1">
              <a:off x="3140310" y="5824363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1" name="Oval 143"/>
            <p:cNvSpPr>
              <a:spLocks noChangeArrowheads="1"/>
            </p:cNvSpPr>
            <p:nvPr/>
          </p:nvSpPr>
          <p:spPr bwMode="auto">
            <a:xfrm>
              <a:off x="3634418" y="5393006"/>
              <a:ext cx="350755" cy="3173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23657" name="Straight Arrow Connector 261"/>
            <p:cNvCxnSpPr>
              <a:cxnSpLocks noChangeShapeType="1"/>
              <a:endCxn id="269" idx="2"/>
            </p:cNvCxnSpPr>
            <p:nvPr/>
          </p:nvCxnSpPr>
          <p:spPr bwMode="auto">
            <a:xfrm flipV="1">
              <a:off x="3821636" y="5043773"/>
              <a:ext cx="407888" cy="36810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3" name="Oval 141"/>
            <p:cNvSpPr>
              <a:spLocks noChangeArrowheads="1"/>
            </p:cNvSpPr>
            <p:nvPr/>
          </p:nvSpPr>
          <p:spPr bwMode="auto">
            <a:xfrm>
              <a:off x="4812066" y="5419982"/>
              <a:ext cx="350755" cy="3173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264" name="Oval 140"/>
            <p:cNvSpPr>
              <a:spLocks noChangeArrowheads="1"/>
            </p:cNvSpPr>
            <p:nvPr/>
          </p:nvSpPr>
          <p:spPr bwMode="auto">
            <a:xfrm>
              <a:off x="4788259" y="5967431"/>
              <a:ext cx="352342" cy="3173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cxnSp>
          <p:nvCxnSpPr>
            <p:cNvPr id="23660" name="Straight Arrow Connector 264"/>
            <p:cNvCxnSpPr>
              <a:cxnSpLocks noChangeShapeType="1"/>
              <a:endCxn id="269" idx="6"/>
            </p:cNvCxnSpPr>
            <p:nvPr/>
          </p:nvCxnSpPr>
          <p:spPr bwMode="auto">
            <a:xfrm rot="10800000">
              <a:off x="4580361" y="5043774"/>
              <a:ext cx="407646" cy="38514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1" name="Straight Arrow Connector 265"/>
            <p:cNvCxnSpPr>
              <a:cxnSpLocks noChangeShapeType="1"/>
            </p:cNvCxnSpPr>
            <p:nvPr/>
          </p:nvCxnSpPr>
          <p:spPr bwMode="auto">
            <a:xfrm rot="5400000" flipH="1" flipV="1">
              <a:off x="4857356" y="5849497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" name="Oval 144"/>
            <p:cNvSpPr>
              <a:spLocks noChangeArrowheads="1"/>
            </p:cNvSpPr>
            <p:nvPr/>
          </p:nvSpPr>
          <p:spPr bwMode="auto">
            <a:xfrm>
              <a:off x="4289902" y="5973779"/>
              <a:ext cx="352342" cy="3173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23663" name="Straight Arrow Connector 267"/>
            <p:cNvCxnSpPr>
              <a:cxnSpLocks noChangeShapeType="1"/>
              <a:endCxn id="263" idx="3"/>
            </p:cNvCxnSpPr>
            <p:nvPr/>
          </p:nvCxnSpPr>
          <p:spPr bwMode="auto">
            <a:xfrm flipV="1">
              <a:off x="4473476" y="5691330"/>
              <a:ext cx="389887" cy="289716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9" name="Oval 141"/>
            <p:cNvSpPr>
              <a:spLocks noChangeArrowheads="1"/>
            </p:cNvSpPr>
            <p:nvPr/>
          </p:nvSpPr>
          <p:spPr bwMode="auto">
            <a:xfrm>
              <a:off x="4229591" y="4885226"/>
              <a:ext cx="350754" cy="3173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 err="1">
                  <a:latin typeface="Comic Sans MS" pitchFamily="66" charset="0"/>
                </a:rPr>
                <a:t>i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70" name="Oval 140"/>
            <p:cNvSpPr>
              <a:spLocks noChangeArrowheads="1"/>
            </p:cNvSpPr>
            <p:nvPr/>
          </p:nvSpPr>
          <p:spPr bwMode="auto">
            <a:xfrm>
              <a:off x="4205784" y="5431089"/>
              <a:ext cx="352342" cy="3173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23666" name="Straight Arrow Connector 270"/>
            <p:cNvCxnSpPr>
              <a:cxnSpLocks noChangeShapeType="1"/>
            </p:cNvCxnSpPr>
            <p:nvPr/>
          </p:nvCxnSpPr>
          <p:spPr bwMode="auto">
            <a:xfrm rot="5400000" flipH="1" flipV="1">
              <a:off x="4274896" y="4760401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7" name="Straight Arrow Connector 271"/>
            <p:cNvCxnSpPr>
              <a:cxnSpLocks noChangeShapeType="1"/>
            </p:cNvCxnSpPr>
            <p:nvPr/>
          </p:nvCxnSpPr>
          <p:spPr bwMode="auto">
            <a:xfrm rot="5400000" flipH="1" flipV="1">
              <a:off x="4274896" y="5314193"/>
              <a:ext cx="263861" cy="2559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4" name="Oval 144"/>
            <p:cNvSpPr>
              <a:spLocks noChangeArrowheads="1"/>
            </p:cNvSpPr>
            <p:nvPr/>
          </p:nvSpPr>
          <p:spPr bwMode="auto">
            <a:xfrm>
              <a:off x="2529779" y="5358096"/>
              <a:ext cx="350755" cy="31736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cxnSp>
          <p:nvCxnSpPr>
            <p:cNvPr id="23669" name="Straight Arrow Connector 274"/>
            <p:cNvCxnSpPr>
              <a:cxnSpLocks noChangeShapeType="1"/>
              <a:endCxn id="269" idx="1"/>
            </p:cNvCxnSpPr>
            <p:nvPr/>
          </p:nvCxnSpPr>
          <p:spPr bwMode="auto">
            <a:xfrm flipV="1">
              <a:off x="2712599" y="4931520"/>
              <a:ext cx="1568304" cy="434248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38145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Algorithm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321" y="946151"/>
            <a:ext cx="11352362" cy="5680075"/>
          </a:xfrm>
        </p:spPr>
        <p:txBody>
          <a:bodyPr/>
          <a:lstStyle/>
          <a:p>
            <a:pPr marL="533400" indent="-533400">
              <a:defRPr/>
            </a:pPr>
            <a:r>
              <a:rPr lang="en-US" dirty="0"/>
              <a:t>Prim’s Algorithm is another greedy algorithm for MST</a:t>
            </a:r>
          </a:p>
          <a:p>
            <a:pPr marL="533400" indent="-533400">
              <a:defRPr/>
            </a:pPr>
            <a:endParaRPr lang="en-US" dirty="0"/>
          </a:p>
          <a:p>
            <a:pPr marL="533400" indent="-533400">
              <a:defRPr/>
            </a:pPr>
            <a:r>
              <a:rPr lang="en-US" dirty="0">
                <a:solidFill>
                  <a:schemeClr val="accent6"/>
                </a:solidFill>
              </a:rPr>
              <a:t>Differs from </a:t>
            </a:r>
            <a:r>
              <a:rPr lang="en-US" dirty="0" err="1">
                <a:solidFill>
                  <a:schemeClr val="accent6"/>
                </a:solidFill>
              </a:rPr>
              <a:t>Kruskal’s</a:t>
            </a:r>
            <a:r>
              <a:rPr lang="en-US" dirty="0">
                <a:solidFill>
                  <a:schemeClr val="accent6"/>
                </a:solidFill>
              </a:rPr>
              <a:t> Algorithm </a:t>
            </a:r>
            <a:r>
              <a:rPr lang="en-US" dirty="0">
                <a:solidFill>
                  <a:srgbClr val="C00000"/>
                </a:solidFill>
              </a:rPr>
              <a:t>only in how it selects the next “safe edge”</a:t>
            </a:r>
            <a:r>
              <a:rPr lang="en-US" dirty="0"/>
              <a:t> to add at each </a:t>
            </a:r>
            <a:r>
              <a:rPr lang="en-US" dirty="0" smtClean="0"/>
              <a:t>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33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Why study Prim’s Algorithm?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837" y="946151"/>
            <a:ext cx="11214339" cy="568007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2 reasons to study Prim’s Algorithm</a:t>
            </a:r>
          </a:p>
          <a:p>
            <a:pPr marL="914400" lvl="1" indent="-457200"/>
            <a:r>
              <a:rPr lang="en-US" altLang="en-US" dirty="0" smtClean="0"/>
              <a:t>To show that there is more than one way to solve a problem</a:t>
            </a:r>
          </a:p>
          <a:p>
            <a:pPr marL="1295400" lvl="2" indent="-381000"/>
            <a:r>
              <a:rPr lang="en-US" altLang="en-US" dirty="0" smtClean="0"/>
              <a:t>An important lesson to learn in algorithm design</a:t>
            </a:r>
          </a:p>
          <a:p>
            <a:pPr marL="1295400" lvl="2" indent="-381000"/>
            <a:endParaRPr lang="en-US" altLang="en-US" dirty="0" smtClean="0"/>
          </a:p>
          <a:p>
            <a:pPr marL="914400" lvl="1" indent="-457200"/>
            <a:r>
              <a:rPr lang="en-US" altLang="en-US" dirty="0" smtClean="0"/>
              <a:t>Prim’s algorithm looks very much like another Greedy Algorithm, called Dijkstra’s Algorithm used to compute shortest paths</a:t>
            </a:r>
          </a:p>
          <a:p>
            <a:pPr marL="1295400" lvl="2" indent="-381000"/>
            <a:r>
              <a:rPr lang="en-US" altLang="en-US" dirty="0" smtClean="0"/>
              <a:t>Thus not only Prim’s algorithm is a different way to solve a different problem, it is also the same way to solve a different problem</a:t>
            </a:r>
          </a:p>
        </p:txBody>
      </p:sp>
    </p:spTree>
    <p:extLst>
      <p:ext uri="{BB962C8B-B14F-4D97-AF65-F5344CB8AC3E}">
        <p14:creationId xmlns:p14="http://schemas.microsoft.com/office/powerpoint/2010/main" val="3068970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Algorithm: Pseudocode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0" y="1139825"/>
            <a:ext cx="7431088" cy="4540250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buNone/>
              <a:defRPr/>
            </a:pPr>
            <a:r>
              <a:rPr lang="en-US" sz="2000" dirty="0">
                <a:solidFill>
                  <a:schemeClr val="accent2"/>
                </a:solidFill>
              </a:rPr>
              <a:t>Prim(G = (V, E)) {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chemeClr val="accent2"/>
                </a:solidFill>
              </a:rPr>
              <a:t>       </a:t>
            </a:r>
            <a:r>
              <a:rPr lang="en-US" sz="2000" dirty="0"/>
              <a:t>Start with a root vertex “r” (any vertex in the graph)</a:t>
            </a:r>
          </a:p>
          <a:p>
            <a:pPr marL="533400" indent="-533400">
              <a:buNone/>
              <a:defRPr/>
            </a:pPr>
            <a:r>
              <a:rPr lang="en-US" sz="2000" dirty="0"/>
              <a:t>	A = {r};</a:t>
            </a:r>
          </a:p>
          <a:p>
            <a:pPr marL="533400" indent="-533400">
              <a:buNone/>
              <a:defRPr/>
            </a:pPr>
            <a:r>
              <a:rPr lang="en-US" sz="2000" dirty="0"/>
              <a:t>       for (</a:t>
            </a:r>
            <a:r>
              <a:rPr lang="en-US" sz="2000" dirty="0" err="1"/>
              <a:t>i</a:t>
            </a:r>
            <a:r>
              <a:rPr lang="en-US" sz="2000" dirty="0"/>
              <a:t>=1; </a:t>
            </a:r>
            <a:r>
              <a:rPr lang="en-US" sz="2000" dirty="0" err="1"/>
              <a:t>i</a:t>
            </a:r>
            <a:r>
              <a:rPr lang="en-US" sz="2000" dirty="0"/>
              <a:t>&lt;=n-1;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533400" indent="-533400">
              <a:buNone/>
              <a:defRPr/>
            </a:pPr>
            <a:r>
              <a:rPr lang="en-US" sz="2000" dirty="0"/>
              <a:t>          1. Consider the cut (A, V-A)</a:t>
            </a:r>
          </a:p>
          <a:p>
            <a:pPr marL="533400" indent="-533400">
              <a:buNone/>
              <a:defRPr/>
            </a:pPr>
            <a:r>
              <a:rPr lang="en-US" sz="2000" dirty="0"/>
              <a:t>          2. Let (u, v) be the </a:t>
            </a:r>
            <a:r>
              <a:rPr lang="en-US" sz="2000" dirty="0">
                <a:solidFill>
                  <a:srgbClr val="C00000"/>
                </a:solidFill>
              </a:rPr>
              <a:t>light edge </a:t>
            </a:r>
            <a:r>
              <a:rPr lang="en-US" sz="2000" dirty="0"/>
              <a:t>that crosses the cut  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                                        </a:t>
            </a:r>
            <a:r>
              <a:rPr lang="en-US" sz="2000" dirty="0"/>
              <a:t>such that u </a:t>
            </a:r>
            <a:r>
              <a:rPr lang="az-Cyrl-AZ" sz="2000" dirty="0"/>
              <a:t>Є</a:t>
            </a:r>
            <a:r>
              <a:rPr lang="en-US" sz="2000" dirty="0"/>
              <a:t> A &amp; v </a:t>
            </a:r>
            <a:r>
              <a:rPr lang="az-Cyrl-AZ" sz="2000" dirty="0"/>
              <a:t>Є</a:t>
            </a:r>
            <a:r>
              <a:rPr lang="en-US" sz="2000" dirty="0"/>
              <a:t> V-A</a:t>
            </a:r>
          </a:p>
          <a:p>
            <a:pPr marL="533400" indent="-533400">
              <a:buNone/>
              <a:defRPr/>
            </a:pPr>
            <a:r>
              <a:rPr lang="en-US" sz="2000" dirty="0"/>
              <a:t>          3. Add v to A, i.e., A = A U {v};</a:t>
            </a:r>
          </a:p>
          <a:p>
            <a:pPr marL="533400" indent="-533400">
              <a:buNone/>
              <a:defRPr/>
            </a:pPr>
            <a:r>
              <a:rPr lang="en-US" sz="2000" dirty="0"/>
              <a:t>	} </a:t>
            </a:r>
            <a:r>
              <a:rPr lang="en-US" sz="2000" dirty="0">
                <a:solidFill>
                  <a:srgbClr val="C00000"/>
                </a:solidFill>
              </a:rPr>
              <a:t>//end-for</a:t>
            </a:r>
          </a:p>
          <a:p>
            <a:pPr marL="533400" indent="-533400">
              <a:buNone/>
              <a:defRPr/>
            </a:pPr>
            <a:r>
              <a:rPr lang="en-US" sz="2000" dirty="0"/>
              <a:t>	</a:t>
            </a:r>
          </a:p>
          <a:p>
            <a:pPr marL="533400" indent="-533400">
              <a:buNone/>
              <a:defRPr/>
            </a:pPr>
            <a:r>
              <a:rPr lang="en-US" sz="2000" dirty="0"/>
              <a:t>	return A;  </a:t>
            </a:r>
            <a:r>
              <a:rPr lang="en-US" sz="2000" dirty="0">
                <a:solidFill>
                  <a:srgbClr val="C00000"/>
                </a:solidFill>
              </a:rPr>
              <a:t>// A is the MST</a:t>
            </a:r>
          </a:p>
          <a:p>
            <a:pPr marL="533400" indent="-533400">
              <a:buNone/>
              <a:defRPr/>
            </a:pPr>
            <a:r>
              <a:rPr lang="en-US" sz="2000" dirty="0">
                <a:solidFill>
                  <a:schemeClr val="accent2"/>
                </a:solidFill>
              </a:rPr>
              <a:t>} //end-Prim</a:t>
            </a:r>
          </a:p>
        </p:txBody>
      </p:sp>
    </p:spTree>
    <p:extLst>
      <p:ext uri="{BB962C8B-B14F-4D97-AF65-F5344CB8AC3E}">
        <p14:creationId xmlns:p14="http://schemas.microsoft.com/office/powerpoint/2010/main" val="279707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</a:t>
            </a:r>
            <a:r>
              <a:rPr lang="en-US" altLang="en-US" sz="3600" dirty="0" err="1" smtClean="0"/>
              <a:t>Algo</a:t>
            </a:r>
            <a:r>
              <a:rPr lang="en-US" altLang="en-US" sz="3600" dirty="0" smtClean="0"/>
              <a:t>: Growing the Tree</a:t>
            </a:r>
          </a:p>
        </p:txBody>
      </p:sp>
      <p:sp>
        <p:nvSpPr>
          <p:cNvPr id="31747" name="Oval 13"/>
          <p:cNvSpPr>
            <a:spLocks noChangeArrowheads="1"/>
          </p:cNvSpPr>
          <p:nvPr/>
        </p:nvSpPr>
        <p:spPr bwMode="auto">
          <a:xfrm>
            <a:off x="1887539" y="3132138"/>
            <a:ext cx="350837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31748" name="Oval 14"/>
          <p:cNvSpPr>
            <a:spLocks noChangeArrowheads="1"/>
          </p:cNvSpPr>
          <p:nvPr/>
        </p:nvSpPr>
        <p:spPr bwMode="auto">
          <a:xfrm>
            <a:off x="2649539" y="1960563"/>
            <a:ext cx="350837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49" name="Oval 16"/>
          <p:cNvSpPr>
            <a:spLocks noChangeArrowheads="1"/>
          </p:cNvSpPr>
          <p:nvPr/>
        </p:nvSpPr>
        <p:spPr bwMode="auto">
          <a:xfrm>
            <a:off x="2965450" y="2943225"/>
            <a:ext cx="350838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0" name="Line 22"/>
          <p:cNvSpPr>
            <a:spLocks noChangeShapeType="1"/>
          </p:cNvSpPr>
          <p:nvPr/>
        </p:nvSpPr>
        <p:spPr bwMode="auto">
          <a:xfrm>
            <a:off x="2216151" y="3425825"/>
            <a:ext cx="620713" cy="738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23"/>
          <p:cNvSpPr>
            <a:spLocks noChangeShapeType="1"/>
          </p:cNvSpPr>
          <p:nvPr/>
        </p:nvSpPr>
        <p:spPr bwMode="auto">
          <a:xfrm flipV="1">
            <a:off x="2109789" y="2254251"/>
            <a:ext cx="619125" cy="87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Oval 50"/>
          <p:cNvSpPr>
            <a:spLocks noChangeArrowheads="1"/>
          </p:cNvSpPr>
          <p:nvPr/>
        </p:nvSpPr>
        <p:spPr bwMode="auto">
          <a:xfrm>
            <a:off x="2800350" y="4092575"/>
            <a:ext cx="350838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3" name="Line 51"/>
          <p:cNvSpPr>
            <a:spLocks noChangeShapeType="1"/>
          </p:cNvSpPr>
          <p:nvPr/>
        </p:nvSpPr>
        <p:spPr bwMode="auto">
          <a:xfrm flipV="1">
            <a:off x="2228850" y="3167063"/>
            <a:ext cx="762000" cy="119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Oval 52"/>
          <p:cNvSpPr>
            <a:spLocks noChangeArrowheads="1"/>
          </p:cNvSpPr>
          <p:nvPr/>
        </p:nvSpPr>
        <p:spPr bwMode="auto">
          <a:xfrm>
            <a:off x="3517900" y="1608138"/>
            <a:ext cx="350838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5" name="Line 53"/>
          <p:cNvSpPr>
            <a:spLocks noChangeShapeType="1"/>
          </p:cNvSpPr>
          <p:nvPr/>
        </p:nvSpPr>
        <p:spPr bwMode="auto">
          <a:xfrm flipV="1">
            <a:off x="2967039" y="1843089"/>
            <a:ext cx="574675" cy="187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Oval 54"/>
          <p:cNvSpPr>
            <a:spLocks noChangeArrowheads="1"/>
          </p:cNvSpPr>
          <p:nvPr/>
        </p:nvSpPr>
        <p:spPr bwMode="auto">
          <a:xfrm>
            <a:off x="3646489" y="4338638"/>
            <a:ext cx="350837" cy="3175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7" name="Line 55"/>
          <p:cNvSpPr>
            <a:spLocks noChangeShapeType="1"/>
          </p:cNvSpPr>
          <p:nvPr/>
        </p:nvSpPr>
        <p:spPr bwMode="auto">
          <a:xfrm>
            <a:off x="3119438" y="4352926"/>
            <a:ext cx="525462" cy="138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Oval 56"/>
          <p:cNvSpPr>
            <a:spLocks noChangeArrowheads="1"/>
          </p:cNvSpPr>
          <p:nvPr/>
        </p:nvSpPr>
        <p:spPr bwMode="auto">
          <a:xfrm>
            <a:off x="5076825" y="2030413"/>
            <a:ext cx="35083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59" name="Oval 57"/>
          <p:cNvSpPr>
            <a:spLocks noChangeArrowheads="1"/>
          </p:cNvSpPr>
          <p:nvPr/>
        </p:nvSpPr>
        <p:spPr bwMode="auto">
          <a:xfrm>
            <a:off x="4348164" y="2674938"/>
            <a:ext cx="350837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0" name="Oval 58"/>
          <p:cNvSpPr>
            <a:spLocks noChangeArrowheads="1"/>
          </p:cNvSpPr>
          <p:nvPr/>
        </p:nvSpPr>
        <p:spPr bwMode="auto">
          <a:xfrm>
            <a:off x="5249864" y="2628900"/>
            <a:ext cx="350837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1" name="Oval 59"/>
          <p:cNvSpPr>
            <a:spLocks noChangeArrowheads="1"/>
          </p:cNvSpPr>
          <p:nvPr/>
        </p:nvSpPr>
        <p:spPr bwMode="auto">
          <a:xfrm>
            <a:off x="4559300" y="4033838"/>
            <a:ext cx="35083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u</a:t>
            </a:r>
          </a:p>
        </p:txBody>
      </p:sp>
      <p:sp>
        <p:nvSpPr>
          <p:cNvPr id="31762" name="Oval 60"/>
          <p:cNvSpPr>
            <a:spLocks noChangeArrowheads="1"/>
          </p:cNvSpPr>
          <p:nvPr/>
        </p:nvSpPr>
        <p:spPr bwMode="auto">
          <a:xfrm>
            <a:off x="4794250" y="3460750"/>
            <a:ext cx="35083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3" name="Oval 61"/>
          <p:cNvSpPr>
            <a:spLocks noChangeArrowheads="1"/>
          </p:cNvSpPr>
          <p:nvPr/>
        </p:nvSpPr>
        <p:spPr bwMode="auto">
          <a:xfrm>
            <a:off x="5216525" y="4575175"/>
            <a:ext cx="350838" cy="317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1764" name="Line 62"/>
          <p:cNvSpPr>
            <a:spLocks noChangeShapeType="1"/>
          </p:cNvSpPr>
          <p:nvPr/>
        </p:nvSpPr>
        <p:spPr bwMode="auto">
          <a:xfrm>
            <a:off x="3870326" y="1784350"/>
            <a:ext cx="1173163" cy="3635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5" name="Line 63"/>
          <p:cNvSpPr>
            <a:spLocks noChangeShapeType="1"/>
          </p:cNvSpPr>
          <p:nvPr/>
        </p:nvSpPr>
        <p:spPr bwMode="auto">
          <a:xfrm>
            <a:off x="3763964" y="1912938"/>
            <a:ext cx="693737" cy="7731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6" name="Line 64"/>
          <p:cNvSpPr>
            <a:spLocks noChangeShapeType="1"/>
          </p:cNvSpPr>
          <p:nvPr/>
        </p:nvSpPr>
        <p:spPr bwMode="auto">
          <a:xfrm flipV="1">
            <a:off x="3317875" y="2862264"/>
            <a:ext cx="998538" cy="2571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7" name="Line 65"/>
          <p:cNvSpPr>
            <a:spLocks noChangeShapeType="1"/>
          </p:cNvSpPr>
          <p:nvPr/>
        </p:nvSpPr>
        <p:spPr bwMode="auto">
          <a:xfrm>
            <a:off x="3236914" y="3236914"/>
            <a:ext cx="1608137" cy="3635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8" name="Line 66"/>
          <p:cNvSpPr>
            <a:spLocks noChangeShapeType="1"/>
          </p:cNvSpPr>
          <p:nvPr/>
        </p:nvSpPr>
        <p:spPr bwMode="auto">
          <a:xfrm>
            <a:off x="3167063" y="3271839"/>
            <a:ext cx="1479550" cy="8334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Line 67"/>
          <p:cNvSpPr>
            <a:spLocks noChangeShapeType="1"/>
          </p:cNvSpPr>
          <p:nvPr/>
        </p:nvSpPr>
        <p:spPr bwMode="auto">
          <a:xfrm flipV="1">
            <a:off x="3998913" y="4281489"/>
            <a:ext cx="588962" cy="2682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Line 68"/>
          <p:cNvSpPr>
            <a:spLocks noChangeShapeType="1"/>
          </p:cNvSpPr>
          <p:nvPr/>
        </p:nvSpPr>
        <p:spPr bwMode="auto">
          <a:xfrm>
            <a:off x="3951289" y="4597400"/>
            <a:ext cx="1304925" cy="17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1" name="Text Box 69"/>
          <p:cNvSpPr txBox="1">
            <a:spLocks noChangeArrowheads="1"/>
          </p:cNvSpPr>
          <p:nvPr/>
        </p:nvSpPr>
        <p:spPr bwMode="auto">
          <a:xfrm>
            <a:off x="4398964" y="1706563"/>
            <a:ext cx="427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31772" name="Text Box 70"/>
          <p:cNvSpPr txBox="1">
            <a:spLocks noChangeArrowheads="1"/>
          </p:cNvSpPr>
          <p:nvPr/>
        </p:nvSpPr>
        <p:spPr bwMode="auto">
          <a:xfrm>
            <a:off x="3941764" y="2093913"/>
            <a:ext cx="427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31773" name="Text Box 71"/>
          <p:cNvSpPr txBox="1">
            <a:spLocks noChangeArrowheads="1"/>
          </p:cNvSpPr>
          <p:nvPr/>
        </p:nvSpPr>
        <p:spPr bwMode="auto">
          <a:xfrm>
            <a:off x="3719513" y="2703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1774" name="Text Box 72"/>
          <p:cNvSpPr txBox="1">
            <a:spLocks noChangeArrowheads="1"/>
          </p:cNvSpPr>
          <p:nvPr/>
        </p:nvSpPr>
        <p:spPr bwMode="auto">
          <a:xfrm>
            <a:off x="4117975" y="32083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31775" name="Text Box 73"/>
          <p:cNvSpPr txBox="1">
            <a:spLocks noChangeArrowheads="1"/>
          </p:cNvSpPr>
          <p:nvPr/>
        </p:nvSpPr>
        <p:spPr bwMode="auto">
          <a:xfrm>
            <a:off x="3789364" y="3595688"/>
            <a:ext cx="390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31776" name="Text Box 74"/>
          <p:cNvSpPr txBox="1">
            <a:spLocks noChangeArrowheads="1"/>
          </p:cNvSpPr>
          <p:nvPr/>
        </p:nvSpPr>
        <p:spPr bwMode="auto">
          <a:xfrm>
            <a:off x="4083050" y="41576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1777" name="Text Box 75"/>
          <p:cNvSpPr txBox="1">
            <a:spLocks noChangeArrowheads="1"/>
          </p:cNvSpPr>
          <p:nvPr/>
        </p:nvSpPr>
        <p:spPr bwMode="auto">
          <a:xfrm>
            <a:off x="4633913" y="44973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1778" name="Freeform 76"/>
          <p:cNvSpPr>
            <a:spLocks/>
          </p:cNvSpPr>
          <p:nvPr/>
        </p:nvSpPr>
        <p:spPr bwMode="auto">
          <a:xfrm>
            <a:off x="3595689" y="1395414"/>
            <a:ext cx="930275" cy="3514725"/>
          </a:xfrm>
          <a:custGeom>
            <a:avLst/>
            <a:gdLst>
              <a:gd name="T0" fmla="*/ 2147483646 w 741"/>
              <a:gd name="T1" fmla="*/ 0 h 2370"/>
              <a:gd name="T2" fmla="*/ 2147483646 w 741"/>
              <a:gd name="T3" fmla="*/ 2147483646 h 2370"/>
              <a:gd name="T4" fmla="*/ 2147483646 w 741"/>
              <a:gd name="T5" fmla="*/ 2147483646 h 2370"/>
              <a:gd name="T6" fmla="*/ 2147483646 w 741"/>
              <a:gd name="T7" fmla="*/ 2147483646 h 2370"/>
              <a:gd name="T8" fmla="*/ 2147483646 w 741"/>
              <a:gd name="T9" fmla="*/ 2147483646 h 2370"/>
              <a:gd name="T10" fmla="*/ 2147483646 w 741"/>
              <a:gd name="T11" fmla="*/ 2147483646 h 23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1"/>
              <a:gd name="T19" fmla="*/ 0 h 2370"/>
              <a:gd name="T20" fmla="*/ 741 w 741"/>
              <a:gd name="T21" fmla="*/ 2370 h 23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1" h="2370">
                <a:moveTo>
                  <a:pt x="741" y="0"/>
                </a:moveTo>
                <a:cubicBezTo>
                  <a:pt x="492" y="297"/>
                  <a:pt x="244" y="595"/>
                  <a:pt x="135" y="783"/>
                </a:cubicBezTo>
                <a:cubicBezTo>
                  <a:pt x="26" y="971"/>
                  <a:pt x="98" y="986"/>
                  <a:pt x="84" y="1130"/>
                </a:cubicBezTo>
                <a:cubicBezTo>
                  <a:pt x="70" y="1274"/>
                  <a:pt x="0" y="1502"/>
                  <a:pt x="54" y="1647"/>
                </a:cubicBezTo>
                <a:cubicBezTo>
                  <a:pt x="108" y="1792"/>
                  <a:pt x="333" y="1881"/>
                  <a:pt x="409" y="2001"/>
                </a:cubicBezTo>
                <a:cubicBezTo>
                  <a:pt x="485" y="2121"/>
                  <a:pt x="498" y="2245"/>
                  <a:pt x="512" y="237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3" name="Line 113"/>
          <p:cNvSpPr>
            <a:spLocks noChangeShapeType="1"/>
          </p:cNvSpPr>
          <p:nvPr/>
        </p:nvSpPr>
        <p:spPr bwMode="auto">
          <a:xfrm>
            <a:off x="5510213" y="3282951"/>
            <a:ext cx="855662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0" name="Text Box 114"/>
          <p:cNvSpPr txBox="1">
            <a:spLocks noChangeArrowheads="1"/>
          </p:cNvSpPr>
          <p:nvPr/>
        </p:nvSpPr>
        <p:spPr bwMode="auto">
          <a:xfrm>
            <a:off x="2535239" y="5270500"/>
            <a:ext cx="300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Current Tree Vertices (A)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6565901" y="1512888"/>
            <a:ext cx="3713163" cy="4241800"/>
            <a:chOff x="5041900" y="1512888"/>
            <a:chExt cx="3713163" cy="4241800"/>
          </a:xfrm>
        </p:grpSpPr>
        <p:sp>
          <p:nvSpPr>
            <p:cNvPr id="31783" name="Oval 77"/>
            <p:cNvSpPr>
              <a:spLocks noChangeArrowheads="1"/>
            </p:cNvSpPr>
            <p:nvPr/>
          </p:nvSpPr>
          <p:spPr bwMode="auto">
            <a:xfrm>
              <a:off x="5041900" y="3132138"/>
              <a:ext cx="350838" cy="3175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r</a:t>
              </a:r>
            </a:p>
          </p:txBody>
        </p:sp>
        <p:sp>
          <p:nvSpPr>
            <p:cNvPr id="31784" name="Oval 78"/>
            <p:cNvSpPr>
              <a:spLocks noChangeArrowheads="1"/>
            </p:cNvSpPr>
            <p:nvPr/>
          </p:nvSpPr>
          <p:spPr bwMode="auto">
            <a:xfrm>
              <a:off x="5803900" y="1960563"/>
              <a:ext cx="350838" cy="3175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85" name="Oval 79"/>
            <p:cNvSpPr>
              <a:spLocks noChangeArrowheads="1"/>
            </p:cNvSpPr>
            <p:nvPr/>
          </p:nvSpPr>
          <p:spPr bwMode="auto">
            <a:xfrm>
              <a:off x="6119813" y="2943225"/>
              <a:ext cx="350837" cy="3175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86" name="Line 80"/>
            <p:cNvSpPr>
              <a:spLocks noChangeShapeType="1"/>
            </p:cNvSpPr>
            <p:nvPr/>
          </p:nvSpPr>
          <p:spPr bwMode="auto">
            <a:xfrm>
              <a:off x="5370513" y="3425825"/>
              <a:ext cx="620712" cy="738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81"/>
            <p:cNvSpPr>
              <a:spLocks noChangeShapeType="1"/>
            </p:cNvSpPr>
            <p:nvPr/>
          </p:nvSpPr>
          <p:spPr bwMode="auto">
            <a:xfrm flipV="1">
              <a:off x="5264150" y="2254250"/>
              <a:ext cx="619125" cy="879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Oval 82"/>
            <p:cNvSpPr>
              <a:spLocks noChangeArrowheads="1"/>
            </p:cNvSpPr>
            <p:nvPr/>
          </p:nvSpPr>
          <p:spPr bwMode="auto">
            <a:xfrm>
              <a:off x="5954713" y="4092575"/>
              <a:ext cx="350837" cy="3175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89" name="Line 83"/>
            <p:cNvSpPr>
              <a:spLocks noChangeShapeType="1"/>
            </p:cNvSpPr>
            <p:nvPr/>
          </p:nvSpPr>
          <p:spPr bwMode="auto">
            <a:xfrm flipV="1">
              <a:off x="5383213" y="3167063"/>
              <a:ext cx="762000" cy="119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Oval 84"/>
            <p:cNvSpPr>
              <a:spLocks noChangeArrowheads="1"/>
            </p:cNvSpPr>
            <p:nvPr/>
          </p:nvSpPr>
          <p:spPr bwMode="auto">
            <a:xfrm>
              <a:off x="6672263" y="1608138"/>
              <a:ext cx="350837" cy="3175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1" name="Line 85"/>
            <p:cNvSpPr>
              <a:spLocks noChangeShapeType="1"/>
            </p:cNvSpPr>
            <p:nvPr/>
          </p:nvSpPr>
          <p:spPr bwMode="auto">
            <a:xfrm flipV="1">
              <a:off x="6121400" y="1843088"/>
              <a:ext cx="574675" cy="1873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Oval 86"/>
            <p:cNvSpPr>
              <a:spLocks noChangeArrowheads="1"/>
            </p:cNvSpPr>
            <p:nvPr/>
          </p:nvSpPr>
          <p:spPr bwMode="auto">
            <a:xfrm>
              <a:off x="6800850" y="4338638"/>
              <a:ext cx="350838" cy="3175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3" name="Line 87"/>
            <p:cNvSpPr>
              <a:spLocks noChangeShapeType="1"/>
            </p:cNvSpPr>
            <p:nvPr/>
          </p:nvSpPr>
          <p:spPr bwMode="auto">
            <a:xfrm>
              <a:off x="6273800" y="4352925"/>
              <a:ext cx="525463" cy="138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Oval 88"/>
            <p:cNvSpPr>
              <a:spLocks noChangeArrowheads="1"/>
            </p:cNvSpPr>
            <p:nvPr/>
          </p:nvSpPr>
          <p:spPr bwMode="auto">
            <a:xfrm>
              <a:off x="8231188" y="2030413"/>
              <a:ext cx="350837" cy="3175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5" name="Oval 89"/>
            <p:cNvSpPr>
              <a:spLocks noChangeArrowheads="1"/>
            </p:cNvSpPr>
            <p:nvPr/>
          </p:nvSpPr>
          <p:spPr bwMode="auto">
            <a:xfrm>
              <a:off x="7502525" y="2674938"/>
              <a:ext cx="350838" cy="3175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6" name="Oval 90"/>
            <p:cNvSpPr>
              <a:spLocks noChangeArrowheads="1"/>
            </p:cNvSpPr>
            <p:nvPr/>
          </p:nvSpPr>
          <p:spPr bwMode="auto">
            <a:xfrm>
              <a:off x="8404225" y="2592388"/>
              <a:ext cx="350838" cy="3175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7" name="Oval 91"/>
            <p:cNvSpPr>
              <a:spLocks noChangeArrowheads="1"/>
            </p:cNvSpPr>
            <p:nvPr/>
          </p:nvSpPr>
          <p:spPr bwMode="auto">
            <a:xfrm>
              <a:off x="7713663" y="4033838"/>
              <a:ext cx="350837" cy="31750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u</a:t>
              </a:r>
            </a:p>
          </p:txBody>
        </p:sp>
        <p:sp>
          <p:nvSpPr>
            <p:cNvPr id="31798" name="Oval 92"/>
            <p:cNvSpPr>
              <a:spLocks noChangeArrowheads="1"/>
            </p:cNvSpPr>
            <p:nvPr/>
          </p:nvSpPr>
          <p:spPr bwMode="auto">
            <a:xfrm>
              <a:off x="7948613" y="3460750"/>
              <a:ext cx="350837" cy="3175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99" name="Oval 93"/>
            <p:cNvSpPr>
              <a:spLocks noChangeArrowheads="1"/>
            </p:cNvSpPr>
            <p:nvPr/>
          </p:nvSpPr>
          <p:spPr bwMode="auto">
            <a:xfrm>
              <a:off x="8370888" y="4575175"/>
              <a:ext cx="350837" cy="3175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00" name="Line 94"/>
            <p:cNvSpPr>
              <a:spLocks noChangeShapeType="1"/>
            </p:cNvSpPr>
            <p:nvPr/>
          </p:nvSpPr>
          <p:spPr bwMode="auto">
            <a:xfrm>
              <a:off x="7024688" y="1784350"/>
              <a:ext cx="1173162" cy="363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95"/>
            <p:cNvSpPr>
              <a:spLocks noChangeShapeType="1"/>
            </p:cNvSpPr>
            <p:nvPr/>
          </p:nvSpPr>
          <p:spPr bwMode="auto">
            <a:xfrm>
              <a:off x="6918325" y="1912938"/>
              <a:ext cx="693738" cy="773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Line 96"/>
            <p:cNvSpPr>
              <a:spLocks noChangeShapeType="1"/>
            </p:cNvSpPr>
            <p:nvPr/>
          </p:nvSpPr>
          <p:spPr bwMode="auto">
            <a:xfrm flipV="1">
              <a:off x="6472238" y="2862263"/>
              <a:ext cx="998537" cy="257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Line 97"/>
            <p:cNvSpPr>
              <a:spLocks noChangeShapeType="1"/>
            </p:cNvSpPr>
            <p:nvPr/>
          </p:nvSpPr>
          <p:spPr bwMode="auto">
            <a:xfrm>
              <a:off x="6391275" y="3236913"/>
              <a:ext cx="1608138" cy="3635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4" name="Line 99"/>
            <p:cNvSpPr>
              <a:spLocks noChangeShapeType="1"/>
            </p:cNvSpPr>
            <p:nvPr/>
          </p:nvSpPr>
          <p:spPr bwMode="auto">
            <a:xfrm flipV="1">
              <a:off x="7153275" y="4281488"/>
              <a:ext cx="588963" cy="268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Line 100"/>
            <p:cNvSpPr>
              <a:spLocks noChangeShapeType="1"/>
            </p:cNvSpPr>
            <p:nvPr/>
          </p:nvSpPr>
          <p:spPr bwMode="auto">
            <a:xfrm>
              <a:off x="7105650" y="4597400"/>
              <a:ext cx="1304925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6" name="Text Box 101"/>
            <p:cNvSpPr txBox="1">
              <a:spLocks noChangeArrowheads="1"/>
            </p:cNvSpPr>
            <p:nvPr/>
          </p:nvSpPr>
          <p:spPr bwMode="auto">
            <a:xfrm>
              <a:off x="7553325" y="1706563"/>
              <a:ext cx="4270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12</a:t>
              </a:r>
            </a:p>
          </p:txBody>
        </p:sp>
        <p:sp>
          <p:nvSpPr>
            <p:cNvPr id="31807" name="Text Box 102"/>
            <p:cNvSpPr txBox="1">
              <a:spLocks noChangeArrowheads="1"/>
            </p:cNvSpPr>
            <p:nvPr/>
          </p:nvSpPr>
          <p:spPr bwMode="auto">
            <a:xfrm>
              <a:off x="7096125" y="2093913"/>
              <a:ext cx="4270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10</a:t>
              </a:r>
            </a:p>
          </p:txBody>
        </p:sp>
        <p:sp>
          <p:nvSpPr>
            <p:cNvPr id="31808" name="Text Box 103"/>
            <p:cNvSpPr txBox="1">
              <a:spLocks noChangeArrowheads="1"/>
            </p:cNvSpPr>
            <p:nvPr/>
          </p:nvSpPr>
          <p:spPr bwMode="auto">
            <a:xfrm>
              <a:off x="6873875" y="270351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31809" name="Text Box 104"/>
            <p:cNvSpPr txBox="1">
              <a:spLocks noChangeArrowheads="1"/>
            </p:cNvSpPr>
            <p:nvPr/>
          </p:nvSpPr>
          <p:spPr bwMode="auto">
            <a:xfrm>
              <a:off x="7272338" y="32083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31810" name="Text Box 106"/>
            <p:cNvSpPr txBox="1">
              <a:spLocks noChangeArrowheads="1"/>
            </p:cNvSpPr>
            <p:nvPr/>
          </p:nvSpPr>
          <p:spPr bwMode="auto">
            <a:xfrm>
              <a:off x="8128000" y="3805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31811" name="Text Box 107"/>
            <p:cNvSpPr txBox="1">
              <a:spLocks noChangeArrowheads="1"/>
            </p:cNvSpPr>
            <p:nvPr/>
          </p:nvSpPr>
          <p:spPr bwMode="auto">
            <a:xfrm>
              <a:off x="7788275" y="44973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31812" name="Line 109"/>
            <p:cNvSpPr>
              <a:spLocks noChangeShapeType="1"/>
            </p:cNvSpPr>
            <p:nvPr/>
          </p:nvSpPr>
          <p:spPr bwMode="auto">
            <a:xfrm flipV="1">
              <a:off x="7961313" y="3778250"/>
              <a:ext cx="168275" cy="279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3" name="Line 110"/>
            <p:cNvSpPr>
              <a:spLocks noChangeShapeType="1"/>
            </p:cNvSpPr>
            <p:nvPr/>
          </p:nvSpPr>
          <p:spPr bwMode="auto">
            <a:xfrm>
              <a:off x="8054975" y="4257675"/>
              <a:ext cx="414338" cy="365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4" name="Text Box 111"/>
            <p:cNvSpPr txBox="1">
              <a:spLocks noChangeArrowheads="1"/>
            </p:cNvSpPr>
            <p:nvPr/>
          </p:nvSpPr>
          <p:spPr bwMode="auto">
            <a:xfrm>
              <a:off x="8221663" y="4238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31815" name="Freeform 112"/>
            <p:cNvSpPr>
              <a:spLocks/>
            </p:cNvSpPr>
            <p:nvPr/>
          </p:nvSpPr>
          <p:spPr bwMode="auto">
            <a:xfrm>
              <a:off x="6681788" y="1512888"/>
              <a:ext cx="1914525" cy="3387725"/>
            </a:xfrm>
            <a:custGeom>
              <a:avLst/>
              <a:gdLst>
                <a:gd name="T0" fmla="*/ 2147483646 w 1383"/>
                <a:gd name="T1" fmla="*/ 0 h 2134"/>
                <a:gd name="T2" fmla="*/ 2147483646 w 1383"/>
                <a:gd name="T3" fmla="*/ 2147483646 h 2134"/>
                <a:gd name="T4" fmla="*/ 2147483646 w 1383"/>
                <a:gd name="T5" fmla="*/ 2147483646 h 2134"/>
                <a:gd name="T6" fmla="*/ 2147483646 w 1383"/>
                <a:gd name="T7" fmla="*/ 2147483646 h 2134"/>
                <a:gd name="T8" fmla="*/ 2147483646 w 1383"/>
                <a:gd name="T9" fmla="*/ 2147483646 h 2134"/>
                <a:gd name="T10" fmla="*/ 2147483646 w 1383"/>
                <a:gd name="T11" fmla="*/ 2147483646 h 2134"/>
                <a:gd name="T12" fmla="*/ 2147483646 w 1383"/>
                <a:gd name="T13" fmla="*/ 2147483646 h 2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83"/>
                <a:gd name="T22" fmla="*/ 0 h 2134"/>
                <a:gd name="T23" fmla="*/ 1383 w 1383"/>
                <a:gd name="T24" fmla="*/ 2134 h 21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83" h="2134">
                  <a:moveTo>
                    <a:pt x="783" y="0"/>
                  </a:moveTo>
                  <a:cubicBezTo>
                    <a:pt x="628" y="165"/>
                    <a:pt x="473" y="330"/>
                    <a:pt x="377" y="457"/>
                  </a:cubicBezTo>
                  <a:cubicBezTo>
                    <a:pt x="281" y="584"/>
                    <a:pt x="240" y="642"/>
                    <a:pt x="207" y="760"/>
                  </a:cubicBezTo>
                  <a:cubicBezTo>
                    <a:pt x="174" y="878"/>
                    <a:pt x="0" y="1023"/>
                    <a:pt x="177" y="1166"/>
                  </a:cubicBezTo>
                  <a:cubicBezTo>
                    <a:pt x="354" y="1309"/>
                    <a:pt x="1157" y="1491"/>
                    <a:pt x="1270" y="1617"/>
                  </a:cubicBezTo>
                  <a:cubicBezTo>
                    <a:pt x="1383" y="1743"/>
                    <a:pt x="972" y="1834"/>
                    <a:pt x="857" y="1920"/>
                  </a:cubicBezTo>
                  <a:cubicBezTo>
                    <a:pt x="742" y="2006"/>
                    <a:pt x="662" y="2070"/>
                    <a:pt x="583" y="213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6" name="Text Box 115"/>
            <p:cNvSpPr txBox="1">
              <a:spLocks noChangeArrowheads="1"/>
            </p:cNvSpPr>
            <p:nvPr/>
          </p:nvSpPr>
          <p:spPr bwMode="auto">
            <a:xfrm>
              <a:off x="6415088" y="5387975"/>
              <a:ext cx="21367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CC3300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After “u” is added</a:t>
              </a:r>
            </a:p>
          </p:txBody>
        </p:sp>
      </p:grpSp>
      <p:sp>
        <p:nvSpPr>
          <p:cNvPr id="72" name="Oval 59"/>
          <p:cNvSpPr>
            <a:spLocks noChangeArrowheads="1"/>
          </p:cNvSpPr>
          <p:nvPr/>
        </p:nvSpPr>
        <p:spPr bwMode="auto">
          <a:xfrm>
            <a:off x="4570414" y="4032250"/>
            <a:ext cx="350837" cy="317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933021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3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Prim’s </a:t>
            </a:r>
            <a:r>
              <a:rPr lang="en-US" altLang="en-US" sz="3600" dirty="0" err="1" smtClean="0"/>
              <a:t>Algo</a:t>
            </a:r>
            <a:r>
              <a:rPr lang="en-US" altLang="en-US" sz="3600" dirty="0" smtClean="0"/>
              <a:t>: Growing the Tree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85" y="946151"/>
            <a:ext cx="11188460" cy="568007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Observe that we consider the set of vertices A current part of the tree, and its complement (V-A)</a:t>
            </a:r>
          </a:p>
          <a:p>
            <a:pPr marL="533400" indent="-533400"/>
            <a:endParaRPr lang="en-US" altLang="en-US" dirty="0" smtClean="0"/>
          </a:p>
          <a:p>
            <a:pPr marL="533400" indent="-533400"/>
            <a:r>
              <a:rPr lang="en-US" altLang="en-US" dirty="0" smtClean="0"/>
              <a:t>We have a cut of the graph (A, V-A)</a:t>
            </a:r>
          </a:p>
          <a:p>
            <a:pPr marL="914400" lvl="1" indent="-457200"/>
            <a:r>
              <a:rPr lang="en-US" altLang="en-US" dirty="0" smtClean="0"/>
              <a:t>Which edge should we add next?</a:t>
            </a:r>
          </a:p>
          <a:p>
            <a:pPr marL="914400" lvl="1" indent="-457200"/>
            <a:r>
              <a:rPr lang="en-US" altLang="en-US" dirty="0" smtClean="0"/>
              <a:t>MST Lemma tells us that it is </a:t>
            </a:r>
            <a:r>
              <a:rPr lang="en-US" altLang="en-US" dirty="0" smtClean="0">
                <a:solidFill>
                  <a:schemeClr val="accent2"/>
                </a:solidFill>
              </a:rPr>
              <a:t>safe</a:t>
            </a:r>
            <a:r>
              <a:rPr lang="en-US" altLang="en-US" dirty="0" smtClean="0"/>
              <a:t> to add the </a:t>
            </a:r>
            <a:r>
              <a:rPr lang="en-US" altLang="en-US" dirty="0" smtClean="0">
                <a:solidFill>
                  <a:schemeClr val="accent2"/>
                </a:solidFill>
              </a:rPr>
              <a:t>light edge</a:t>
            </a:r>
          </a:p>
          <a:p>
            <a:pPr marL="914400" lvl="1" indent="-457200"/>
            <a:endParaRPr lang="en-US" alt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14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14656</TotalTime>
  <Words>1860</Words>
  <Application>Microsoft Office PowerPoint</Application>
  <PresentationFormat>Widescreen</PresentationFormat>
  <Paragraphs>822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Comic Sans MS</vt:lpstr>
      <vt:lpstr>Courier New</vt:lpstr>
      <vt:lpstr>Symbol</vt:lpstr>
      <vt:lpstr>Times New Roman</vt:lpstr>
      <vt:lpstr>Blank Presentation</vt:lpstr>
      <vt:lpstr>Today’s Material</vt:lpstr>
      <vt:lpstr>MST Problem</vt:lpstr>
      <vt:lpstr>Kruskal’s Algorithm</vt:lpstr>
      <vt:lpstr>Kruskal’s Algorithm: Example</vt:lpstr>
      <vt:lpstr>Prim’s Algorithm</vt:lpstr>
      <vt:lpstr>Why study Prim’s Algorithm?</vt:lpstr>
      <vt:lpstr>Prim’s Algorithm: Pseudocode</vt:lpstr>
      <vt:lpstr>Prim’s Algo: Growing the Tree</vt:lpstr>
      <vt:lpstr>Prim’s Algo: Growing the Tree</vt:lpstr>
      <vt:lpstr>Prim’s Algorithm: Example</vt:lpstr>
      <vt:lpstr>Prim’s Algo: Implementation</vt:lpstr>
      <vt:lpstr>Prim’s Algo: Implementation - I</vt:lpstr>
      <vt:lpstr>Prim’s Algo: Implementation - II</vt:lpstr>
      <vt:lpstr>Prim’s Algo: Implementation</vt:lpstr>
      <vt:lpstr>Prim’s Algo: Implementation</vt:lpstr>
      <vt:lpstr>Prim’s Algorithm: Example</vt:lpstr>
      <vt:lpstr>Prim’s Algorithm: Example</vt:lpstr>
      <vt:lpstr>Prim’s Algorithm: Example</vt:lpstr>
      <vt:lpstr>Prim’s Algorithm: Example</vt:lpstr>
      <vt:lpstr>Prim’s Algorithm: Example</vt:lpstr>
      <vt:lpstr>Prim’s Algorithm: Example</vt:lpstr>
      <vt:lpstr>Prim’s Algorithm: Example</vt:lpstr>
      <vt:lpstr>Prim’s Algorithm: Example</vt:lpstr>
      <vt:lpstr>Prim’s Algorithm: Example</vt:lpstr>
      <vt:lpstr>Prim’s Algorithm: Example</vt:lpstr>
      <vt:lpstr>Implementing Prim’s Algorithm in C++</vt:lpstr>
      <vt:lpstr>HackerRank: Prims (MST): Special Subtree</vt:lpstr>
      <vt:lpstr>LeetCode 1584. Min Cost to Connect All Points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535</cp:revision>
  <dcterms:created xsi:type="dcterms:W3CDTF">2020-11-16T14:31:24Z</dcterms:created>
  <dcterms:modified xsi:type="dcterms:W3CDTF">2023-07-28T12:16:20Z</dcterms:modified>
</cp:coreProperties>
</file>