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6" r:id="rId2"/>
    <p:sldId id="428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64" r:id="rId24"/>
    <p:sldId id="449" r:id="rId25"/>
    <p:sldId id="450" r:id="rId26"/>
    <p:sldId id="451" r:id="rId27"/>
    <p:sldId id="452" r:id="rId28"/>
    <p:sldId id="453" r:id="rId29"/>
    <p:sldId id="454" r:id="rId30"/>
    <p:sldId id="455" r:id="rId31"/>
    <p:sldId id="456" r:id="rId32"/>
    <p:sldId id="457" r:id="rId33"/>
    <p:sldId id="458" r:id="rId34"/>
    <p:sldId id="459" r:id="rId35"/>
    <p:sldId id="460" r:id="rId36"/>
    <p:sldId id="461" r:id="rId37"/>
    <p:sldId id="462" r:id="rId38"/>
    <p:sldId id="46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/>
              <a:t>Today’s </a:t>
            </a:r>
            <a:r>
              <a:rPr lang="en-US" altLang="en-US" sz="3600" dirty="0" smtClean="0"/>
              <a:t>Material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860" y="1093789"/>
            <a:ext cx="11024559" cy="5183187"/>
          </a:xfrm>
        </p:spPr>
        <p:txBody>
          <a:bodyPr/>
          <a:lstStyle/>
          <a:p>
            <a:r>
              <a:rPr lang="en-US" altLang="en-US" dirty="0" smtClean="0"/>
              <a:t>Single Source Shortest Path Problem</a:t>
            </a:r>
            <a:endParaRPr lang="en-US" altLang="en-US" dirty="0" smtClean="0"/>
          </a:p>
          <a:p>
            <a:pPr lvl="1"/>
            <a:r>
              <a:rPr lang="en-US" altLang="en-US" dirty="0"/>
              <a:t>Preliminary Definitions</a:t>
            </a:r>
          </a:p>
          <a:p>
            <a:pPr lvl="2"/>
            <a:r>
              <a:rPr lang="en-US" altLang="en-US" dirty="0"/>
              <a:t>Path, Cycle, Path Length, Path Cost</a:t>
            </a:r>
          </a:p>
          <a:p>
            <a:pPr lvl="1"/>
            <a:r>
              <a:rPr lang="en-US" altLang="en-US" dirty="0"/>
              <a:t>Problem Description</a:t>
            </a:r>
          </a:p>
          <a:p>
            <a:pPr lvl="1"/>
            <a:r>
              <a:rPr lang="en-US" altLang="en-US" dirty="0"/>
              <a:t>Dijkstra’s Algorithm</a:t>
            </a:r>
          </a:p>
          <a:p>
            <a:pPr lvl="1"/>
            <a:r>
              <a:rPr lang="en-US" altLang="en-US" dirty="0"/>
              <a:t>Bellman-Ford Algorithm</a:t>
            </a:r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099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7751" y="141288"/>
            <a:ext cx="10886536" cy="1365250"/>
          </a:xfrm>
        </p:spPr>
        <p:txBody>
          <a:bodyPr/>
          <a:lstStyle/>
          <a:p>
            <a:r>
              <a:rPr lang="en-US" altLang="en-US" sz="3600" dirty="0" smtClean="0"/>
              <a:t>Dijkstra’s Algorithm for Weighted Shortest Path (Minimum Cost Path)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5057" y="1712914"/>
            <a:ext cx="11490385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dirty="0"/>
              <a:t>Classic algorithm for computing shortest paths in weighted graphs (</a:t>
            </a:r>
            <a:r>
              <a:rPr lang="en-US" sz="2800" dirty="0">
                <a:solidFill>
                  <a:schemeClr val="accent2"/>
                </a:solidFill>
              </a:rPr>
              <a:t>without negative weights</a:t>
            </a:r>
            <a:r>
              <a:rPr lang="en-US" sz="2800" dirty="0"/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80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dirty="0"/>
              <a:t>Example of a </a:t>
            </a:r>
            <a:r>
              <a:rPr lang="en-US" sz="2800" dirty="0">
                <a:solidFill>
                  <a:srgbClr val="C00000"/>
                </a:solidFill>
              </a:rPr>
              <a:t>greedy algorithm</a:t>
            </a:r>
          </a:p>
          <a:p>
            <a:pPr marL="800100" lvl="1" indent="-342900">
              <a:spcBef>
                <a:spcPct val="20000"/>
              </a:spcBef>
              <a:buFont typeface="Comic Sans MS" pitchFamily="66" charset="0"/>
              <a:buChar char="−"/>
              <a:defRPr/>
            </a:pPr>
            <a:r>
              <a:rPr lang="en-US" sz="2400" dirty="0"/>
              <a:t>Irrevocably makes decisions without considering future consequences</a:t>
            </a:r>
          </a:p>
          <a:p>
            <a:pPr marL="800100" lvl="1" indent="-342900">
              <a:spcBef>
                <a:spcPct val="20000"/>
              </a:spcBef>
              <a:buFont typeface="Comic Sans MS" pitchFamily="66" charset="0"/>
              <a:buChar char="−"/>
              <a:defRPr/>
            </a:pPr>
            <a:r>
              <a:rPr lang="en-US" sz="2400" dirty="0"/>
              <a:t>Not necessarily the best life strategy, but works in some cases (e.g. Huffman encoding)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3687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785812"/>
          </a:xfrm>
        </p:spPr>
        <p:txBody>
          <a:bodyPr/>
          <a:lstStyle/>
          <a:p>
            <a:r>
              <a:rPr lang="en-US" altLang="en-US" sz="3600" dirty="0" smtClean="0"/>
              <a:t>Dijkstra’s Algorithm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095376"/>
            <a:ext cx="11352362" cy="543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dirty="0"/>
              <a:t>Basic idea is similar to BFS</a:t>
            </a:r>
          </a:p>
          <a:p>
            <a:pPr marL="800100" lvl="1" indent="-342900">
              <a:spcBef>
                <a:spcPct val="20000"/>
              </a:spcBef>
              <a:buFont typeface="Comic Sans MS" pitchFamily="66" charset="0"/>
              <a:buChar char="−"/>
              <a:defRPr/>
            </a:pPr>
            <a:r>
              <a:rPr lang="en-US" sz="2400" dirty="0"/>
              <a:t>Each vertex stores a cost for path from source</a:t>
            </a:r>
          </a:p>
          <a:p>
            <a:pPr marL="800100" lvl="1" indent="-342900">
              <a:spcBef>
                <a:spcPct val="20000"/>
              </a:spcBef>
              <a:buFont typeface="Comic Sans MS" pitchFamily="66" charset="0"/>
              <a:buChar char="−"/>
              <a:defRPr/>
            </a:pPr>
            <a:r>
              <a:rPr lang="en-US" sz="2400" dirty="0"/>
              <a:t>Vertex to be expanded is the one with least path cost seen so far</a:t>
            </a:r>
          </a:p>
          <a:p>
            <a:pPr marL="1257300" lvl="2" indent="-342900">
              <a:spcBef>
                <a:spcPct val="20000"/>
              </a:spcBef>
              <a:buFont typeface="Comic Sans MS" pitchFamily="66" charset="0"/>
              <a:buChar char="−"/>
              <a:defRPr/>
            </a:pPr>
            <a:r>
              <a:rPr lang="en-US" sz="2000" dirty="0">
                <a:solidFill>
                  <a:srgbClr val="C00000"/>
                </a:solidFill>
              </a:rPr>
              <a:t>Greedy choice </a:t>
            </a:r>
            <a:r>
              <a:rPr lang="en-US" sz="2000" dirty="0"/>
              <a:t>– </a:t>
            </a:r>
            <a:r>
              <a:rPr lang="en-US" sz="2000" dirty="0">
                <a:solidFill>
                  <a:schemeClr val="accent6"/>
                </a:solidFill>
              </a:rPr>
              <a:t>always select current best vertex</a:t>
            </a:r>
          </a:p>
          <a:p>
            <a:pPr marL="1257300" lvl="2" indent="-342900">
              <a:spcBef>
                <a:spcPct val="20000"/>
              </a:spcBef>
              <a:buFont typeface="Comic Sans MS" pitchFamily="66" charset="0"/>
              <a:buChar char="−"/>
              <a:defRPr/>
            </a:pPr>
            <a:r>
              <a:rPr lang="en-US" sz="2000" dirty="0">
                <a:solidFill>
                  <a:srgbClr val="00B050"/>
                </a:solidFill>
              </a:rPr>
              <a:t>Update costs of all neighbors of selected vertex</a:t>
            </a:r>
            <a:endParaRPr lang="en-US" sz="2400" dirty="0">
              <a:solidFill>
                <a:srgbClr val="00B050"/>
              </a:solidFill>
            </a:endParaRPr>
          </a:p>
          <a:p>
            <a:pPr marL="800100" lvl="1" indent="-342900">
              <a:spcBef>
                <a:spcPct val="20000"/>
              </a:spcBef>
              <a:buFont typeface="Comic Sans MS" pitchFamily="66" charset="0"/>
              <a:buChar char="−"/>
              <a:defRPr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/>
              <a:t>While BFS expands the wave on </a:t>
            </a:r>
            <a:r>
              <a:rPr lang="en-US" sz="2800" dirty="0">
                <a:solidFill>
                  <a:srgbClr val="C00000"/>
                </a:solidFill>
              </a:rPr>
              <a:t>path length</a:t>
            </a:r>
            <a:r>
              <a:rPr lang="en-US" sz="2800" dirty="0"/>
              <a:t>, </a:t>
            </a:r>
            <a:r>
              <a:rPr lang="en-US" sz="2800" dirty="0" err="1"/>
              <a:t>Dijkstra</a:t>
            </a:r>
            <a:r>
              <a:rPr lang="en-US" sz="2800" dirty="0"/>
              <a:t>  extends the wave on </a:t>
            </a:r>
            <a:r>
              <a:rPr lang="en-US" sz="2800" dirty="0">
                <a:solidFill>
                  <a:schemeClr val="accent6"/>
                </a:solidFill>
              </a:rPr>
              <a:t>path cost</a:t>
            </a:r>
          </a:p>
        </p:txBody>
      </p:sp>
    </p:spTree>
    <p:extLst>
      <p:ext uri="{BB962C8B-B14F-4D97-AF65-F5344CB8AC3E}">
        <p14:creationId xmlns:p14="http://schemas.microsoft.com/office/powerpoint/2010/main" val="699285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785812"/>
          </a:xfrm>
        </p:spPr>
        <p:txBody>
          <a:bodyPr/>
          <a:lstStyle/>
          <a:p>
            <a:r>
              <a:rPr lang="en-US" altLang="en-US" sz="3600" dirty="0" smtClean="0"/>
              <a:t>Dijkstra’s Algorithm - Sketch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7803" y="1095376"/>
            <a:ext cx="11447253" cy="543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dirty="0"/>
              <a:t>Maintain a </a:t>
            </a:r>
            <a:r>
              <a:rPr lang="en-US" sz="2800" dirty="0">
                <a:solidFill>
                  <a:srgbClr val="C00000"/>
                </a:solidFill>
              </a:rPr>
              <a:t>set of vertices </a:t>
            </a:r>
            <a:r>
              <a:rPr lang="en-US" sz="2800" dirty="0"/>
              <a:t>for which the </a:t>
            </a:r>
            <a:r>
              <a:rPr lang="en-US" sz="2800" dirty="0">
                <a:solidFill>
                  <a:schemeClr val="accent6"/>
                </a:solidFill>
              </a:rPr>
              <a:t>final cost of the shortest path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C00000"/>
                </a:solidFill>
              </a:rPr>
              <a:t>known</a:t>
            </a:r>
          </a:p>
          <a:p>
            <a:pPr marL="800100" lvl="1" indent="-342900">
              <a:spcBef>
                <a:spcPct val="20000"/>
              </a:spcBef>
              <a:buFont typeface="Comic Sans MS" pitchFamily="66" charset="0"/>
              <a:buChar char="−"/>
              <a:defRPr/>
            </a:pPr>
            <a:r>
              <a:rPr lang="en-US" sz="2400" dirty="0"/>
              <a:t>Initially only the cost of the shortest path to the </a:t>
            </a:r>
            <a:r>
              <a:rPr lang="en-US" sz="2400" dirty="0">
                <a:solidFill>
                  <a:srgbClr val="C00000"/>
                </a:solidFill>
              </a:rPr>
              <a:t>source vertex </a:t>
            </a:r>
            <a:r>
              <a:rPr lang="en-US" sz="2400" dirty="0"/>
              <a:t>is known – equal to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80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dirty="0"/>
              <a:t>Repeat until costs of all vertices are known:</a:t>
            </a:r>
          </a:p>
          <a:p>
            <a:pPr marL="914400" lvl="1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6"/>
                </a:solidFill>
              </a:rPr>
              <a:t>Select the current best vertex </a:t>
            </a:r>
            <a:r>
              <a:rPr lang="en-US" sz="2400" dirty="0"/>
              <a:t>from among the unknown vertices, i.e., the </a:t>
            </a:r>
            <a:r>
              <a:rPr lang="en-US" sz="2400" dirty="0">
                <a:solidFill>
                  <a:schemeClr val="accent6"/>
                </a:solidFill>
              </a:rPr>
              <a:t>vertex with the smallest cost</a:t>
            </a:r>
            <a:r>
              <a:rPr lang="en-US" sz="2400" dirty="0"/>
              <a:t>, and add this vertex to the set of </a:t>
            </a:r>
            <a:r>
              <a:rPr lang="en-US" sz="2400" dirty="0">
                <a:solidFill>
                  <a:srgbClr val="C00000"/>
                </a:solidFill>
              </a:rPr>
              <a:t>known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vertices</a:t>
            </a:r>
          </a:p>
          <a:p>
            <a:pPr marL="914400" lvl="1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/>
              <a:t>Update costs of the </a:t>
            </a:r>
            <a:r>
              <a:rPr lang="en-US" sz="2400" dirty="0">
                <a:solidFill>
                  <a:schemeClr val="accent6"/>
                </a:solidFill>
              </a:rPr>
              <a:t>neighbors of the selected vertex</a:t>
            </a:r>
          </a:p>
        </p:txBody>
      </p:sp>
    </p:spTree>
    <p:extLst>
      <p:ext uri="{BB962C8B-B14F-4D97-AF65-F5344CB8AC3E}">
        <p14:creationId xmlns:p14="http://schemas.microsoft.com/office/powerpoint/2010/main" val="1173764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785812"/>
          </a:xfrm>
        </p:spPr>
        <p:txBody>
          <a:bodyPr/>
          <a:lstStyle/>
          <a:p>
            <a:r>
              <a:rPr lang="en-US" altLang="en-US" sz="3600" dirty="0" smtClean="0"/>
              <a:t>Relaxation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05441" y="1095375"/>
            <a:ext cx="11378241" cy="382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dirty="0"/>
              <a:t>Let </a:t>
            </a:r>
            <a:r>
              <a:rPr lang="en-US" sz="2800" dirty="0">
                <a:solidFill>
                  <a:srgbClr val="C00000"/>
                </a:solidFill>
              </a:rPr>
              <a:t>u</a:t>
            </a:r>
            <a:r>
              <a:rPr lang="en-US" sz="2800" dirty="0"/>
              <a:t> be the vertex selected at step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dirty="0"/>
              <a:t>Updating costs of neighbors of u is called </a:t>
            </a:r>
            <a:r>
              <a:rPr lang="en-US" sz="2800" dirty="0">
                <a:solidFill>
                  <a:srgbClr val="C00000"/>
                </a:solidFill>
              </a:rPr>
              <a:t>relaxation</a:t>
            </a:r>
            <a:r>
              <a:rPr lang="en-US" sz="2800" dirty="0"/>
              <a:t>, and is done as follows: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/>
              <a:t>There are two ways to go from s to v: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/>
              <a:t>Either follow </a:t>
            </a:r>
            <a:r>
              <a:rPr lang="en-US" sz="2400" dirty="0">
                <a:solidFill>
                  <a:srgbClr val="C00000"/>
                </a:solidFill>
              </a:rPr>
              <a:t>the red path </a:t>
            </a:r>
            <a:r>
              <a:rPr lang="en-US" sz="2400" dirty="0"/>
              <a:t>with a cost of 11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/>
              <a:t>Or, follow the </a:t>
            </a:r>
            <a:r>
              <a:rPr lang="en-US" sz="2400" dirty="0">
                <a:solidFill>
                  <a:schemeClr val="accent2"/>
                </a:solidFill>
              </a:rPr>
              <a:t>blue path</a:t>
            </a:r>
            <a:r>
              <a:rPr lang="en-US" sz="2400" dirty="0"/>
              <a:t>: First go from s to u with a cost of 3, and then take the edge (u, v) with a cost of 5 for a total cost of 8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800" dirty="0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387601" y="5602288"/>
            <a:ext cx="398463" cy="3603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mic Sans MS" pitchFamily="66" charset="0"/>
              </a:rPr>
              <a:t>0</a:t>
            </a:r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2152651" y="5376864"/>
            <a:ext cx="30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Comic Sans MS" panose="030F0702030302020204" pitchFamily="66" charset="0"/>
              </a:rPr>
              <a:t>s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654425" y="5262564"/>
            <a:ext cx="419100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mic Sans MS" pitchFamily="66" charset="0"/>
              </a:rPr>
              <a:t>3</a:t>
            </a: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3570288" y="4943476"/>
            <a:ext cx="315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Comic Sans MS" panose="030F0702030302020204" pitchFamily="66" charset="0"/>
              </a:rPr>
              <a:t>u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16451" y="5495925"/>
            <a:ext cx="449263" cy="37623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mic Sans MS" pitchFamily="66" charset="0"/>
              </a:rPr>
              <a:t>11</a:t>
            </a:r>
          </a:p>
        </p:txBody>
      </p:sp>
      <p:sp>
        <p:nvSpPr>
          <p:cNvPr id="14346" name="Text Box 11"/>
          <p:cNvSpPr txBox="1">
            <a:spLocks noChangeArrowheads="1"/>
          </p:cNvSpPr>
          <p:nvPr/>
        </p:nvSpPr>
        <p:spPr bwMode="auto">
          <a:xfrm>
            <a:off x="4760914" y="5186364"/>
            <a:ext cx="30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Comic Sans MS" panose="030F0702030302020204" pitchFamily="66" charset="0"/>
              </a:rPr>
              <a:t>v</a:t>
            </a:r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2579688" y="5399088"/>
            <a:ext cx="1071562" cy="215900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133" y="18"/>
              </a:cxn>
              <a:cxn ang="0">
                <a:pos x="480" y="69"/>
              </a:cxn>
              <a:cxn ang="0">
                <a:pos x="650" y="25"/>
              </a:cxn>
            </a:cxnLst>
            <a:rect l="0" t="0" r="r" b="b"/>
            <a:pathLst>
              <a:path w="650" h="180">
                <a:moveTo>
                  <a:pt x="0" y="180"/>
                </a:moveTo>
                <a:cubicBezTo>
                  <a:pt x="26" y="108"/>
                  <a:pt x="53" y="36"/>
                  <a:pt x="133" y="18"/>
                </a:cubicBezTo>
                <a:cubicBezTo>
                  <a:pt x="213" y="0"/>
                  <a:pt x="394" y="68"/>
                  <a:pt x="480" y="69"/>
                </a:cubicBezTo>
                <a:cubicBezTo>
                  <a:pt x="566" y="70"/>
                  <a:pt x="608" y="47"/>
                  <a:pt x="650" y="25"/>
                </a:cubicBezTo>
              </a:path>
            </a:pathLst>
          </a:custGeom>
          <a:noFill/>
          <a:ln w="28575" cmpd="sng">
            <a:solidFill>
              <a:schemeClr val="accent6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100514" y="5499101"/>
            <a:ext cx="511175" cy="119063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49" name="Freeform 14"/>
          <p:cNvSpPr>
            <a:spLocks/>
          </p:cNvSpPr>
          <p:nvPr/>
        </p:nvSpPr>
        <p:spPr bwMode="auto">
          <a:xfrm>
            <a:off x="2595564" y="5834064"/>
            <a:ext cx="2084387" cy="446087"/>
          </a:xfrm>
          <a:custGeom>
            <a:avLst/>
            <a:gdLst>
              <a:gd name="T0" fmla="*/ 0 w 1322"/>
              <a:gd name="T1" fmla="*/ 2147483647 h 321"/>
              <a:gd name="T2" fmla="*/ 2147483647 w 1322"/>
              <a:gd name="T3" fmla="*/ 2147483647 h 321"/>
              <a:gd name="T4" fmla="*/ 2147483647 w 1322"/>
              <a:gd name="T5" fmla="*/ 2147483647 h 321"/>
              <a:gd name="T6" fmla="*/ 2147483647 w 1322"/>
              <a:gd name="T7" fmla="*/ 2147483647 h 321"/>
              <a:gd name="T8" fmla="*/ 2147483647 w 1322"/>
              <a:gd name="T9" fmla="*/ 0 h 3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2"/>
              <a:gd name="T16" fmla="*/ 0 h 321"/>
              <a:gd name="T17" fmla="*/ 1322 w 1322"/>
              <a:gd name="T18" fmla="*/ 321 h 3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2" h="321">
                <a:moveTo>
                  <a:pt x="0" y="88"/>
                </a:moveTo>
                <a:cubicBezTo>
                  <a:pt x="98" y="171"/>
                  <a:pt x="196" y="254"/>
                  <a:pt x="296" y="265"/>
                </a:cubicBezTo>
                <a:cubicBezTo>
                  <a:pt x="396" y="276"/>
                  <a:pt x="494" y="150"/>
                  <a:pt x="598" y="155"/>
                </a:cubicBezTo>
                <a:cubicBezTo>
                  <a:pt x="702" y="160"/>
                  <a:pt x="802" y="321"/>
                  <a:pt x="923" y="295"/>
                </a:cubicBezTo>
                <a:cubicBezTo>
                  <a:pt x="1044" y="269"/>
                  <a:pt x="1183" y="134"/>
                  <a:pt x="1322" y="0"/>
                </a:cubicBez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Text Box 24"/>
          <p:cNvSpPr txBox="1">
            <a:spLocks noChangeArrowheads="1"/>
          </p:cNvSpPr>
          <p:nvPr/>
        </p:nvSpPr>
        <p:spPr bwMode="auto">
          <a:xfrm>
            <a:off x="4144964" y="5189539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Comic Sans MS" panose="030F0702030302020204" pitchFamily="66" charset="0"/>
              </a:rPr>
              <a:t>5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162551" y="5281614"/>
            <a:ext cx="1922463" cy="428625"/>
            <a:chOff x="3587750" y="3156373"/>
            <a:chExt cx="1922463" cy="428625"/>
          </a:xfrm>
        </p:grpSpPr>
        <p:sp>
          <p:nvSpPr>
            <p:cNvPr id="14363" name="Line 26"/>
            <p:cNvSpPr>
              <a:spLocks noChangeShapeType="1"/>
            </p:cNvSpPr>
            <p:nvPr/>
          </p:nvSpPr>
          <p:spPr bwMode="auto">
            <a:xfrm>
              <a:off x="3587750" y="3584998"/>
              <a:ext cx="19224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Text Box 27"/>
            <p:cNvSpPr txBox="1">
              <a:spLocks noChangeArrowheads="1"/>
            </p:cNvSpPr>
            <p:nvPr/>
          </p:nvSpPr>
          <p:spPr bwMode="auto">
            <a:xfrm>
              <a:off x="3848100" y="3156373"/>
              <a:ext cx="14350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latin typeface="Comic Sans MS" panose="030F0702030302020204" pitchFamily="66" charset="0"/>
                </a:rPr>
                <a:t>Relax(u, v)</a:t>
              </a:r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7215188" y="4802189"/>
            <a:ext cx="2914650" cy="1336675"/>
            <a:chOff x="5639247" y="2676567"/>
            <a:chExt cx="2915545" cy="1336675"/>
          </a:xfrm>
        </p:grpSpPr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5872681" y="3335379"/>
              <a:ext cx="398585" cy="360363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4354" name="Text Box 7"/>
            <p:cNvSpPr txBox="1">
              <a:spLocks noChangeArrowheads="1"/>
            </p:cNvSpPr>
            <p:nvPr/>
          </p:nvSpPr>
          <p:spPr bwMode="auto">
            <a:xfrm>
              <a:off x="5639247" y="3109955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latin typeface="Comic Sans MS" panose="030F0702030302020204" pitchFamily="66" charset="0"/>
                </a:rPr>
                <a:t>s</a:t>
              </a:r>
            </a:p>
          </p:txBody>
        </p:sp>
        <p:sp>
          <p:nvSpPr>
            <p:cNvPr id="31" name="Oval 8"/>
            <p:cNvSpPr>
              <a:spLocks noChangeArrowheads="1"/>
            </p:cNvSpPr>
            <p:nvPr/>
          </p:nvSpPr>
          <p:spPr bwMode="auto">
            <a:xfrm>
              <a:off x="7141483" y="2995654"/>
              <a:ext cx="417640" cy="37782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4356" name="Text Box 9"/>
            <p:cNvSpPr txBox="1">
              <a:spLocks noChangeArrowheads="1"/>
            </p:cNvSpPr>
            <p:nvPr/>
          </p:nvSpPr>
          <p:spPr bwMode="auto">
            <a:xfrm>
              <a:off x="7056885" y="2676567"/>
              <a:ext cx="3159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latin typeface="Comic Sans MS" panose="030F0702030302020204" pitchFamily="66" charset="0"/>
                </a:rPr>
                <a:t>u</a:t>
              </a:r>
            </a:p>
          </p:txBody>
        </p:sp>
        <p:sp>
          <p:nvSpPr>
            <p:cNvPr id="14357" name="Oval 10"/>
            <p:cNvSpPr>
              <a:spLocks noChangeArrowheads="1"/>
            </p:cNvSpPr>
            <p:nvPr/>
          </p:nvSpPr>
          <p:spPr bwMode="auto">
            <a:xfrm>
              <a:off x="8103046" y="3229017"/>
              <a:ext cx="448525" cy="37706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latin typeface="Comic Sans MS" panose="030F0702030302020204" pitchFamily="66" charset="0"/>
                </a:rPr>
                <a:t>8</a:t>
              </a:r>
            </a:p>
          </p:txBody>
        </p:sp>
        <p:sp>
          <p:nvSpPr>
            <p:cNvPr id="14358" name="Text Box 11"/>
            <p:cNvSpPr txBox="1">
              <a:spLocks noChangeArrowheads="1"/>
            </p:cNvSpPr>
            <p:nvPr/>
          </p:nvSpPr>
          <p:spPr bwMode="auto">
            <a:xfrm>
              <a:off x="8246817" y="2919097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latin typeface="Comic Sans MS" panose="030F0702030302020204" pitchFamily="66" charset="0"/>
                </a:rPr>
                <a:t>v</a:t>
              </a:r>
            </a:p>
          </p:txBody>
        </p:sp>
        <p:sp>
          <p:nvSpPr>
            <p:cNvPr id="35" name="Freeform 12"/>
            <p:cNvSpPr>
              <a:spLocks/>
            </p:cNvSpPr>
            <p:nvPr/>
          </p:nvSpPr>
          <p:spPr bwMode="auto">
            <a:xfrm>
              <a:off x="6066415" y="3132179"/>
              <a:ext cx="1071892" cy="215900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133" y="18"/>
                </a:cxn>
                <a:cxn ang="0">
                  <a:pos x="480" y="69"/>
                </a:cxn>
                <a:cxn ang="0">
                  <a:pos x="650" y="25"/>
                </a:cxn>
              </a:cxnLst>
              <a:rect l="0" t="0" r="r" b="b"/>
              <a:pathLst>
                <a:path w="650" h="180">
                  <a:moveTo>
                    <a:pt x="0" y="180"/>
                  </a:moveTo>
                  <a:cubicBezTo>
                    <a:pt x="26" y="108"/>
                    <a:pt x="53" y="36"/>
                    <a:pt x="133" y="18"/>
                  </a:cubicBezTo>
                  <a:cubicBezTo>
                    <a:pt x="213" y="0"/>
                    <a:pt x="394" y="68"/>
                    <a:pt x="480" y="69"/>
                  </a:cubicBezTo>
                  <a:cubicBezTo>
                    <a:pt x="566" y="70"/>
                    <a:pt x="608" y="47"/>
                    <a:pt x="650" y="25"/>
                  </a:cubicBezTo>
                </a:path>
              </a:pathLst>
            </a:custGeom>
            <a:noFill/>
            <a:ln w="28575" cmpd="sng">
              <a:solidFill>
                <a:schemeClr val="accent6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7586120" y="3232192"/>
              <a:ext cx="512919" cy="119062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61" name="Freeform 14"/>
            <p:cNvSpPr>
              <a:spLocks/>
            </p:cNvSpPr>
            <p:nvPr/>
          </p:nvSpPr>
          <p:spPr bwMode="auto">
            <a:xfrm>
              <a:off x="6082160" y="3567446"/>
              <a:ext cx="2083045" cy="445796"/>
            </a:xfrm>
            <a:custGeom>
              <a:avLst/>
              <a:gdLst>
                <a:gd name="T0" fmla="*/ 0 w 1322"/>
                <a:gd name="T1" fmla="*/ 2147483647 h 321"/>
                <a:gd name="T2" fmla="*/ 2147483647 w 1322"/>
                <a:gd name="T3" fmla="*/ 2147483647 h 321"/>
                <a:gd name="T4" fmla="*/ 2147483647 w 1322"/>
                <a:gd name="T5" fmla="*/ 2147483647 h 321"/>
                <a:gd name="T6" fmla="*/ 2147483647 w 1322"/>
                <a:gd name="T7" fmla="*/ 2147483647 h 321"/>
                <a:gd name="T8" fmla="*/ 2147483647 w 1322"/>
                <a:gd name="T9" fmla="*/ 0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2"/>
                <a:gd name="T16" fmla="*/ 0 h 321"/>
                <a:gd name="T17" fmla="*/ 1322 w 1322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2" h="321">
                  <a:moveTo>
                    <a:pt x="0" y="88"/>
                  </a:moveTo>
                  <a:cubicBezTo>
                    <a:pt x="98" y="171"/>
                    <a:pt x="196" y="254"/>
                    <a:pt x="296" y="265"/>
                  </a:cubicBezTo>
                  <a:cubicBezTo>
                    <a:pt x="396" y="276"/>
                    <a:pt x="494" y="150"/>
                    <a:pt x="598" y="155"/>
                  </a:cubicBezTo>
                  <a:cubicBezTo>
                    <a:pt x="702" y="160"/>
                    <a:pt x="802" y="321"/>
                    <a:pt x="923" y="295"/>
                  </a:cubicBezTo>
                  <a:cubicBezTo>
                    <a:pt x="1044" y="269"/>
                    <a:pt x="1183" y="134"/>
                    <a:pt x="1322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Text Box 24"/>
            <p:cNvSpPr txBox="1">
              <a:spLocks noChangeArrowheads="1"/>
            </p:cNvSpPr>
            <p:nvPr/>
          </p:nvSpPr>
          <p:spPr bwMode="auto">
            <a:xfrm>
              <a:off x="7631560" y="2922630"/>
              <a:ext cx="339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latin typeface="Comic Sans MS" panose="030F0702030302020204" pitchFamily="66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9387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785812"/>
          </a:xfrm>
        </p:spPr>
        <p:txBody>
          <a:bodyPr/>
          <a:lstStyle/>
          <a:p>
            <a:r>
              <a:rPr lang="en-US" altLang="en-US" sz="3600" dirty="0" smtClean="0"/>
              <a:t>Relaxation - Pseudocode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335213" y="2341563"/>
            <a:ext cx="400050" cy="3603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mic Sans MS" pitchFamily="66" charset="0"/>
              </a:rPr>
              <a:t>0</a:t>
            </a:r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2101851" y="2116139"/>
            <a:ext cx="30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Comic Sans MS" panose="030F0702030302020204" pitchFamily="66" charset="0"/>
              </a:rPr>
              <a:t>s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603625" y="2001839"/>
            <a:ext cx="419100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mic Sans MS" pitchFamily="66" charset="0"/>
              </a:rPr>
              <a:t>3</a:t>
            </a:r>
          </a:p>
        </p:txBody>
      </p:sp>
      <p:sp>
        <p:nvSpPr>
          <p:cNvPr id="15367" name="Text Box 9"/>
          <p:cNvSpPr txBox="1">
            <a:spLocks noChangeArrowheads="1"/>
          </p:cNvSpPr>
          <p:nvPr/>
        </p:nvSpPr>
        <p:spPr bwMode="auto">
          <a:xfrm>
            <a:off x="3519488" y="1682751"/>
            <a:ext cx="315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Comic Sans MS" panose="030F0702030302020204" pitchFamily="66" charset="0"/>
              </a:rPr>
              <a:t>u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565651" y="2235200"/>
            <a:ext cx="449263" cy="37623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mic Sans MS" pitchFamily="66" charset="0"/>
              </a:rPr>
              <a:t>11</a:t>
            </a:r>
          </a:p>
        </p:txBody>
      </p:sp>
      <p:sp>
        <p:nvSpPr>
          <p:cNvPr id="15369" name="Text Box 11"/>
          <p:cNvSpPr txBox="1">
            <a:spLocks noChangeArrowheads="1"/>
          </p:cNvSpPr>
          <p:nvPr/>
        </p:nvSpPr>
        <p:spPr bwMode="auto">
          <a:xfrm>
            <a:off x="4710114" y="1925639"/>
            <a:ext cx="30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Comic Sans MS" panose="030F0702030302020204" pitchFamily="66" charset="0"/>
              </a:rPr>
              <a:t>v</a:t>
            </a:r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2528888" y="2138363"/>
            <a:ext cx="1071562" cy="215900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133" y="18"/>
              </a:cxn>
              <a:cxn ang="0">
                <a:pos x="480" y="69"/>
              </a:cxn>
              <a:cxn ang="0">
                <a:pos x="650" y="25"/>
              </a:cxn>
            </a:cxnLst>
            <a:rect l="0" t="0" r="r" b="b"/>
            <a:pathLst>
              <a:path w="650" h="180">
                <a:moveTo>
                  <a:pt x="0" y="180"/>
                </a:moveTo>
                <a:cubicBezTo>
                  <a:pt x="26" y="108"/>
                  <a:pt x="53" y="36"/>
                  <a:pt x="133" y="18"/>
                </a:cubicBezTo>
                <a:cubicBezTo>
                  <a:pt x="213" y="0"/>
                  <a:pt x="394" y="68"/>
                  <a:pt x="480" y="69"/>
                </a:cubicBezTo>
                <a:cubicBezTo>
                  <a:pt x="566" y="70"/>
                  <a:pt x="608" y="47"/>
                  <a:pt x="650" y="25"/>
                </a:cubicBezTo>
              </a:path>
            </a:pathLst>
          </a:custGeom>
          <a:noFill/>
          <a:ln w="28575" cmpd="sng">
            <a:solidFill>
              <a:schemeClr val="accent6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10026" y="2228850"/>
            <a:ext cx="550863" cy="128588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72" name="Freeform 14"/>
          <p:cNvSpPr>
            <a:spLocks/>
          </p:cNvSpPr>
          <p:nvPr/>
        </p:nvSpPr>
        <p:spPr bwMode="auto">
          <a:xfrm>
            <a:off x="2544763" y="2573339"/>
            <a:ext cx="2082800" cy="446087"/>
          </a:xfrm>
          <a:custGeom>
            <a:avLst/>
            <a:gdLst>
              <a:gd name="T0" fmla="*/ 0 w 1322"/>
              <a:gd name="T1" fmla="*/ 2147483647 h 321"/>
              <a:gd name="T2" fmla="*/ 2147483647 w 1322"/>
              <a:gd name="T3" fmla="*/ 2147483647 h 321"/>
              <a:gd name="T4" fmla="*/ 2147483647 w 1322"/>
              <a:gd name="T5" fmla="*/ 2147483647 h 321"/>
              <a:gd name="T6" fmla="*/ 2147483647 w 1322"/>
              <a:gd name="T7" fmla="*/ 2147483647 h 321"/>
              <a:gd name="T8" fmla="*/ 2147483647 w 1322"/>
              <a:gd name="T9" fmla="*/ 0 h 3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2"/>
              <a:gd name="T16" fmla="*/ 0 h 321"/>
              <a:gd name="T17" fmla="*/ 1322 w 1322"/>
              <a:gd name="T18" fmla="*/ 321 h 3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2" h="321">
                <a:moveTo>
                  <a:pt x="0" y="88"/>
                </a:moveTo>
                <a:cubicBezTo>
                  <a:pt x="98" y="171"/>
                  <a:pt x="196" y="254"/>
                  <a:pt x="296" y="265"/>
                </a:cubicBezTo>
                <a:cubicBezTo>
                  <a:pt x="396" y="276"/>
                  <a:pt x="494" y="150"/>
                  <a:pt x="598" y="155"/>
                </a:cubicBezTo>
                <a:cubicBezTo>
                  <a:pt x="702" y="160"/>
                  <a:pt x="802" y="321"/>
                  <a:pt x="923" y="295"/>
                </a:cubicBezTo>
                <a:cubicBezTo>
                  <a:pt x="1044" y="269"/>
                  <a:pt x="1183" y="134"/>
                  <a:pt x="1322" y="0"/>
                </a:cubicBezTo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Text Box 24"/>
          <p:cNvSpPr txBox="1">
            <a:spLocks noChangeArrowheads="1"/>
          </p:cNvSpPr>
          <p:nvPr/>
        </p:nvSpPr>
        <p:spPr bwMode="auto">
          <a:xfrm>
            <a:off x="4094164" y="1928814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Comic Sans MS" panose="030F0702030302020204" pitchFamily="66" charset="0"/>
              </a:rPr>
              <a:t>5</a:t>
            </a:r>
          </a:p>
        </p:txBody>
      </p:sp>
      <p:grpSp>
        <p:nvGrpSpPr>
          <p:cNvPr id="15374" name="Group 39"/>
          <p:cNvGrpSpPr>
            <a:grpSpLocks/>
          </p:cNvGrpSpPr>
          <p:nvPr/>
        </p:nvGrpSpPr>
        <p:grpSpPr bwMode="auto">
          <a:xfrm>
            <a:off x="5111751" y="2020889"/>
            <a:ext cx="1922463" cy="428625"/>
            <a:chOff x="3587750" y="3156373"/>
            <a:chExt cx="1922463" cy="428625"/>
          </a:xfrm>
        </p:grpSpPr>
        <p:sp>
          <p:nvSpPr>
            <p:cNvPr id="15387" name="Line 26"/>
            <p:cNvSpPr>
              <a:spLocks noChangeShapeType="1"/>
            </p:cNvSpPr>
            <p:nvPr/>
          </p:nvSpPr>
          <p:spPr bwMode="auto">
            <a:xfrm>
              <a:off x="3587750" y="3584998"/>
              <a:ext cx="19224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Text Box 27"/>
            <p:cNvSpPr txBox="1">
              <a:spLocks noChangeArrowheads="1"/>
            </p:cNvSpPr>
            <p:nvPr/>
          </p:nvSpPr>
          <p:spPr bwMode="auto">
            <a:xfrm>
              <a:off x="3848100" y="3156373"/>
              <a:ext cx="14350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latin typeface="Comic Sans MS" panose="030F0702030302020204" pitchFamily="66" charset="0"/>
                </a:rPr>
                <a:t>Relax(u, v)</a:t>
              </a:r>
            </a:p>
          </p:txBody>
        </p:sp>
      </p:grp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1871664" y="3606801"/>
            <a:ext cx="8486775" cy="17764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kern="0" dirty="0">
                <a:solidFill>
                  <a:schemeClr val="accent2"/>
                </a:solidFill>
              </a:rPr>
              <a:t>Relax(u, v){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kern="0" dirty="0"/>
              <a:t>	if (cost[u] + w(u, v) &lt; cost[v]){         // Is the path through u shorter?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kern="0" dirty="0"/>
              <a:t>		cost[v] = cost[u] + w(u, v);         // Yes. Then take it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kern="0" dirty="0"/>
              <a:t>		</a:t>
            </a:r>
            <a:r>
              <a:rPr lang="en-US" kern="0" dirty="0" err="1"/>
              <a:t>pred</a:t>
            </a:r>
            <a:r>
              <a:rPr lang="en-US" kern="0" dirty="0"/>
              <a:t>[v] = u;                               // Record that we came from u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kern="0" dirty="0"/>
              <a:t>	} //end-if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kern="0" dirty="0">
                <a:solidFill>
                  <a:schemeClr val="accent2"/>
                </a:solidFill>
              </a:rPr>
              <a:t>} //end-Relax</a:t>
            </a:r>
          </a:p>
        </p:txBody>
      </p:sp>
      <p:grpSp>
        <p:nvGrpSpPr>
          <p:cNvPr id="15376" name="Group 38"/>
          <p:cNvGrpSpPr>
            <a:grpSpLocks/>
          </p:cNvGrpSpPr>
          <p:nvPr/>
        </p:nvGrpSpPr>
        <p:grpSpPr bwMode="auto">
          <a:xfrm>
            <a:off x="7162800" y="1541464"/>
            <a:ext cx="2916238" cy="1336675"/>
            <a:chOff x="5639247" y="2676567"/>
            <a:chExt cx="2915545" cy="1336675"/>
          </a:xfrm>
        </p:grpSpPr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5872555" y="3335379"/>
              <a:ext cx="399955" cy="360363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5378" name="Text Box 7"/>
            <p:cNvSpPr txBox="1">
              <a:spLocks noChangeArrowheads="1"/>
            </p:cNvSpPr>
            <p:nvPr/>
          </p:nvSpPr>
          <p:spPr bwMode="auto">
            <a:xfrm>
              <a:off x="5639247" y="3109955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latin typeface="Comic Sans MS" panose="030F0702030302020204" pitchFamily="66" charset="0"/>
                </a:rPr>
                <a:t>s</a:t>
              </a:r>
            </a:p>
          </p:txBody>
        </p:sp>
        <p:sp>
          <p:nvSpPr>
            <p:cNvPr id="31" name="Oval 8"/>
            <p:cNvSpPr>
              <a:spLocks noChangeArrowheads="1"/>
            </p:cNvSpPr>
            <p:nvPr/>
          </p:nvSpPr>
          <p:spPr bwMode="auto">
            <a:xfrm>
              <a:off x="7140665" y="2995654"/>
              <a:ext cx="419000" cy="37782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5380" name="Text Box 9"/>
            <p:cNvSpPr txBox="1">
              <a:spLocks noChangeArrowheads="1"/>
            </p:cNvSpPr>
            <p:nvPr/>
          </p:nvSpPr>
          <p:spPr bwMode="auto">
            <a:xfrm>
              <a:off x="7056885" y="2676567"/>
              <a:ext cx="3159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latin typeface="Comic Sans MS" panose="030F0702030302020204" pitchFamily="66" charset="0"/>
                </a:rPr>
                <a:t>u</a:t>
              </a:r>
            </a:p>
          </p:txBody>
        </p:sp>
        <p:sp>
          <p:nvSpPr>
            <p:cNvPr id="15381" name="Oval 10"/>
            <p:cNvSpPr>
              <a:spLocks noChangeArrowheads="1"/>
            </p:cNvSpPr>
            <p:nvPr/>
          </p:nvSpPr>
          <p:spPr bwMode="auto">
            <a:xfrm>
              <a:off x="8103046" y="3229017"/>
              <a:ext cx="448525" cy="37706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latin typeface="Comic Sans MS" panose="030F0702030302020204" pitchFamily="66" charset="0"/>
                </a:rPr>
                <a:t>8</a:t>
              </a:r>
            </a:p>
          </p:txBody>
        </p:sp>
        <p:sp>
          <p:nvSpPr>
            <p:cNvPr id="15382" name="Text Box 11"/>
            <p:cNvSpPr txBox="1">
              <a:spLocks noChangeArrowheads="1"/>
            </p:cNvSpPr>
            <p:nvPr/>
          </p:nvSpPr>
          <p:spPr bwMode="auto">
            <a:xfrm>
              <a:off x="8246817" y="2919097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latin typeface="Comic Sans MS" panose="030F0702030302020204" pitchFamily="66" charset="0"/>
                </a:rPr>
                <a:t>v</a:t>
              </a:r>
            </a:p>
          </p:txBody>
        </p:sp>
        <p:sp>
          <p:nvSpPr>
            <p:cNvPr id="35" name="Freeform 12"/>
            <p:cNvSpPr>
              <a:spLocks/>
            </p:cNvSpPr>
            <p:nvPr/>
          </p:nvSpPr>
          <p:spPr bwMode="auto">
            <a:xfrm>
              <a:off x="6066184" y="3132179"/>
              <a:ext cx="1071307" cy="215900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133" y="18"/>
                </a:cxn>
                <a:cxn ang="0">
                  <a:pos x="480" y="69"/>
                </a:cxn>
                <a:cxn ang="0">
                  <a:pos x="650" y="25"/>
                </a:cxn>
              </a:cxnLst>
              <a:rect l="0" t="0" r="r" b="b"/>
              <a:pathLst>
                <a:path w="650" h="180">
                  <a:moveTo>
                    <a:pt x="0" y="180"/>
                  </a:moveTo>
                  <a:cubicBezTo>
                    <a:pt x="26" y="108"/>
                    <a:pt x="53" y="36"/>
                    <a:pt x="133" y="18"/>
                  </a:cubicBezTo>
                  <a:cubicBezTo>
                    <a:pt x="213" y="0"/>
                    <a:pt x="394" y="68"/>
                    <a:pt x="480" y="69"/>
                  </a:cubicBezTo>
                  <a:cubicBezTo>
                    <a:pt x="566" y="70"/>
                    <a:pt x="608" y="47"/>
                    <a:pt x="650" y="25"/>
                  </a:cubicBezTo>
                </a:path>
              </a:pathLst>
            </a:custGeom>
            <a:noFill/>
            <a:ln w="28575" cmpd="sng">
              <a:solidFill>
                <a:schemeClr val="accent6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7585059" y="3232192"/>
              <a:ext cx="512641" cy="119062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85" name="Freeform 14"/>
            <p:cNvSpPr>
              <a:spLocks/>
            </p:cNvSpPr>
            <p:nvPr/>
          </p:nvSpPr>
          <p:spPr bwMode="auto">
            <a:xfrm>
              <a:off x="6082160" y="3567446"/>
              <a:ext cx="2083045" cy="445796"/>
            </a:xfrm>
            <a:custGeom>
              <a:avLst/>
              <a:gdLst>
                <a:gd name="T0" fmla="*/ 0 w 1322"/>
                <a:gd name="T1" fmla="*/ 2147483647 h 321"/>
                <a:gd name="T2" fmla="*/ 2147483647 w 1322"/>
                <a:gd name="T3" fmla="*/ 2147483647 h 321"/>
                <a:gd name="T4" fmla="*/ 2147483647 w 1322"/>
                <a:gd name="T5" fmla="*/ 2147483647 h 321"/>
                <a:gd name="T6" fmla="*/ 2147483647 w 1322"/>
                <a:gd name="T7" fmla="*/ 2147483647 h 321"/>
                <a:gd name="T8" fmla="*/ 2147483647 w 1322"/>
                <a:gd name="T9" fmla="*/ 0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2"/>
                <a:gd name="T16" fmla="*/ 0 h 321"/>
                <a:gd name="T17" fmla="*/ 1322 w 1322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2" h="321">
                  <a:moveTo>
                    <a:pt x="0" y="88"/>
                  </a:moveTo>
                  <a:cubicBezTo>
                    <a:pt x="98" y="171"/>
                    <a:pt x="196" y="254"/>
                    <a:pt x="296" y="265"/>
                  </a:cubicBezTo>
                  <a:cubicBezTo>
                    <a:pt x="396" y="276"/>
                    <a:pt x="494" y="150"/>
                    <a:pt x="598" y="155"/>
                  </a:cubicBezTo>
                  <a:cubicBezTo>
                    <a:pt x="702" y="160"/>
                    <a:pt x="802" y="321"/>
                    <a:pt x="923" y="295"/>
                  </a:cubicBezTo>
                  <a:cubicBezTo>
                    <a:pt x="1044" y="269"/>
                    <a:pt x="1183" y="134"/>
                    <a:pt x="1322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Text Box 24"/>
            <p:cNvSpPr txBox="1">
              <a:spLocks noChangeArrowheads="1"/>
            </p:cNvSpPr>
            <p:nvPr/>
          </p:nvSpPr>
          <p:spPr bwMode="auto">
            <a:xfrm>
              <a:off x="7631560" y="2922630"/>
              <a:ext cx="339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latin typeface="Comic Sans MS" panose="030F0702030302020204" pitchFamily="66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144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85"/>
          <p:cNvSpPr/>
          <p:nvPr/>
        </p:nvSpPr>
        <p:spPr bwMode="auto">
          <a:xfrm>
            <a:off x="3413125" y="2532064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29" name="Freeform 28"/>
          <p:cNvSpPr/>
          <p:nvPr/>
        </p:nvSpPr>
        <p:spPr bwMode="auto">
          <a:xfrm>
            <a:off x="3044825" y="2182814"/>
            <a:ext cx="1055688" cy="1017587"/>
          </a:xfrm>
          <a:custGeom>
            <a:avLst/>
            <a:gdLst>
              <a:gd name="connsiteX0" fmla="*/ 178158 w 1240665"/>
              <a:gd name="connsiteY0" fmla="*/ 85859 h 940157"/>
              <a:gd name="connsiteX1" fmla="*/ 113763 w 1240665"/>
              <a:gd name="connsiteY1" fmla="*/ 536619 h 940157"/>
              <a:gd name="connsiteX2" fmla="*/ 860738 w 1240665"/>
              <a:gd name="connsiteY2" fmla="*/ 922985 h 940157"/>
              <a:gd name="connsiteX3" fmla="*/ 1208468 w 1240665"/>
              <a:gd name="connsiteY3" fmla="*/ 433588 h 940157"/>
              <a:gd name="connsiteX4" fmla="*/ 1053921 w 1240665"/>
              <a:gd name="connsiteY4" fmla="*/ 85859 h 940157"/>
              <a:gd name="connsiteX5" fmla="*/ 474372 w 1240665"/>
              <a:gd name="connsiteY5" fmla="*/ 21464 h 940157"/>
              <a:gd name="connsiteX6" fmla="*/ 178158 w 1240665"/>
              <a:gd name="connsiteY6" fmla="*/ 85859 h 940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0665" h="940157">
                <a:moveTo>
                  <a:pt x="178158" y="85859"/>
                </a:moveTo>
                <a:cubicBezTo>
                  <a:pt x="118057" y="171718"/>
                  <a:pt x="0" y="397098"/>
                  <a:pt x="113763" y="536619"/>
                </a:cubicBezTo>
                <a:cubicBezTo>
                  <a:pt x="227526" y="676140"/>
                  <a:pt x="678287" y="940157"/>
                  <a:pt x="860738" y="922985"/>
                </a:cubicBezTo>
                <a:cubicBezTo>
                  <a:pt x="1043189" y="905813"/>
                  <a:pt x="1176271" y="573109"/>
                  <a:pt x="1208468" y="433588"/>
                </a:cubicBezTo>
                <a:cubicBezTo>
                  <a:pt x="1240665" y="294067"/>
                  <a:pt x="1176270" y="154546"/>
                  <a:pt x="1053921" y="85859"/>
                </a:cubicBezTo>
                <a:cubicBezTo>
                  <a:pt x="931572" y="17172"/>
                  <a:pt x="622479" y="19318"/>
                  <a:pt x="474372" y="21464"/>
                </a:cubicBezTo>
                <a:cubicBezTo>
                  <a:pt x="326265" y="23610"/>
                  <a:pt x="238259" y="0"/>
                  <a:pt x="178158" y="85859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269875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Dijkstra’s Algorithm in action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159000" y="1474788"/>
            <a:ext cx="463550" cy="4492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∞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133850" y="1449389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∞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143126" y="3203576"/>
            <a:ext cx="461963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∞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413125" y="2532064"/>
            <a:ext cx="463550" cy="447675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16394" name="Straight Arrow Connector 12"/>
          <p:cNvCxnSpPr>
            <a:cxnSpLocks noChangeShapeType="1"/>
            <a:stCxn id="7" idx="2"/>
            <a:endCxn id="6" idx="6"/>
          </p:cNvCxnSpPr>
          <p:nvPr/>
        </p:nvCxnSpPr>
        <p:spPr bwMode="auto">
          <a:xfrm rot="10800000" flipV="1">
            <a:off x="2622550" y="1673225"/>
            <a:ext cx="1511300" cy="26988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Straight Arrow Connector 18"/>
          <p:cNvCxnSpPr>
            <a:cxnSpLocks noChangeShapeType="1"/>
            <a:stCxn id="8" idx="0"/>
            <a:endCxn id="6" idx="4"/>
          </p:cNvCxnSpPr>
          <p:nvPr/>
        </p:nvCxnSpPr>
        <p:spPr bwMode="auto">
          <a:xfrm rot="5400000" flipH="1" flipV="1">
            <a:off x="1742282" y="2555082"/>
            <a:ext cx="1279525" cy="174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Straight Arrow Connector 12"/>
          <p:cNvCxnSpPr>
            <a:cxnSpLocks noChangeShapeType="1"/>
            <a:stCxn id="8" idx="7"/>
            <a:endCxn id="10" idx="2"/>
          </p:cNvCxnSpPr>
          <p:nvPr/>
        </p:nvCxnSpPr>
        <p:spPr bwMode="auto">
          <a:xfrm rot="5400000" flipH="1" flipV="1">
            <a:off x="2717800" y="2574925"/>
            <a:ext cx="514350" cy="8763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Oval 30"/>
          <p:cNvSpPr/>
          <p:nvPr/>
        </p:nvSpPr>
        <p:spPr bwMode="auto">
          <a:xfrm>
            <a:off x="4313238" y="3214689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∞</a:t>
            </a:r>
          </a:p>
        </p:txBody>
      </p:sp>
      <p:cxnSp>
        <p:nvCxnSpPr>
          <p:cNvPr id="16398" name="Straight Arrow Connector 12"/>
          <p:cNvCxnSpPr>
            <a:cxnSpLocks noChangeShapeType="1"/>
            <a:stCxn id="10" idx="7"/>
            <a:endCxn id="7" idx="3"/>
          </p:cNvCxnSpPr>
          <p:nvPr/>
        </p:nvCxnSpPr>
        <p:spPr bwMode="auto">
          <a:xfrm rot="5400000" flipH="1" flipV="1">
            <a:off x="3621088" y="2017713"/>
            <a:ext cx="766762" cy="39211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9" name="Straight Arrow Connector 18"/>
          <p:cNvCxnSpPr>
            <a:cxnSpLocks noChangeShapeType="1"/>
            <a:stCxn id="31" idx="2"/>
            <a:endCxn id="8" idx="6"/>
          </p:cNvCxnSpPr>
          <p:nvPr/>
        </p:nvCxnSpPr>
        <p:spPr bwMode="auto">
          <a:xfrm rot="10800000">
            <a:off x="2605088" y="3427413"/>
            <a:ext cx="1708150" cy="1111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0" name="Straight Arrow Connector 18"/>
          <p:cNvCxnSpPr>
            <a:cxnSpLocks noChangeShapeType="1"/>
            <a:endCxn id="31" idx="1"/>
          </p:cNvCxnSpPr>
          <p:nvPr/>
        </p:nvCxnSpPr>
        <p:spPr bwMode="auto">
          <a:xfrm>
            <a:off x="3765550" y="2938463"/>
            <a:ext cx="615950" cy="3429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Freeform 70"/>
          <p:cNvSpPr/>
          <p:nvPr/>
        </p:nvSpPr>
        <p:spPr bwMode="auto">
          <a:xfrm>
            <a:off x="2484439" y="1903413"/>
            <a:ext cx="941387" cy="755650"/>
          </a:xfrm>
          <a:custGeom>
            <a:avLst/>
            <a:gdLst>
              <a:gd name="connsiteX0" fmla="*/ 940905 w 940905"/>
              <a:gd name="connsiteY0" fmla="*/ 755374 h 755374"/>
              <a:gd name="connsiteX1" fmla="*/ 344557 w 940905"/>
              <a:gd name="connsiteY1" fmla="*/ 569843 h 755374"/>
              <a:gd name="connsiteX2" fmla="*/ 0 w 940905"/>
              <a:gd name="connsiteY2" fmla="*/ 0 h 75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905" h="755374">
                <a:moveTo>
                  <a:pt x="940905" y="755374"/>
                </a:moveTo>
                <a:cubicBezTo>
                  <a:pt x="721139" y="725556"/>
                  <a:pt x="501374" y="695739"/>
                  <a:pt x="344557" y="569843"/>
                </a:cubicBezTo>
                <a:cubicBezTo>
                  <a:pt x="187740" y="443947"/>
                  <a:pt x="0" y="0"/>
                  <a:pt x="0" y="0"/>
                </a:cubicBezTo>
              </a:path>
            </a:pathLst>
          </a:cu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2" name="Freeform 71"/>
          <p:cNvSpPr/>
          <p:nvPr/>
        </p:nvSpPr>
        <p:spPr bwMode="auto">
          <a:xfrm flipH="1" flipV="1">
            <a:off x="2603500" y="1809750"/>
            <a:ext cx="914400" cy="795338"/>
          </a:xfrm>
          <a:custGeom>
            <a:avLst/>
            <a:gdLst>
              <a:gd name="connsiteX0" fmla="*/ 940905 w 940905"/>
              <a:gd name="connsiteY0" fmla="*/ 755374 h 755374"/>
              <a:gd name="connsiteX1" fmla="*/ 344557 w 940905"/>
              <a:gd name="connsiteY1" fmla="*/ 569843 h 755374"/>
              <a:gd name="connsiteX2" fmla="*/ 0 w 940905"/>
              <a:gd name="connsiteY2" fmla="*/ 0 h 75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905" h="755374">
                <a:moveTo>
                  <a:pt x="940905" y="755374"/>
                </a:moveTo>
                <a:cubicBezTo>
                  <a:pt x="721139" y="725556"/>
                  <a:pt x="501374" y="695739"/>
                  <a:pt x="344557" y="569843"/>
                </a:cubicBezTo>
                <a:cubicBezTo>
                  <a:pt x="187740" y="443947"/>
                  <a:pt x="0" y="0"/>
                  <a:pt x="0" y="0"/>
                </a:cubicBezTo>
              </a:path>
            </a:pathLst>
          </a:cu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078039" y="2414589"/>
            <a:ext cx="3254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760664" y="2170113"/>
            <a:ext cx="3254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98814" y="1835150"/>
            <a:ext cx="2889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276600" y="1331914"/>
            <a:ext cx="3254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035426" y="2028825"/>
            <a:ext cx="2889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959225" y="2787650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57475" y="2787650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40100" y="3432175"/>
            <a:ext cx="3254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95464" y="1512889"/>
            <a:ext cx="3524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54550" y="1500189"/>
            <a:ext cx="3302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8375" y="2195514"/>
            <a:ext cx="3302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95464" y="3263900"/>
            <a:ext cx="35083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95838" y="3251200"/>
            <a:ext cx="3302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2136775" y="3201989"/>
            <a:ext cx="463550" cy="447675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73" name="Oval 72"/>
          <p:cNvSpPr/>
          <p:nvPr/>
        </p:nvSpPr>
        <p:spPr bwMode="auto">
          <a:xfrm>
            <a:off x="4313238" y="3214689"/>
            <a:ext cx="463550" cy="447675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74" name="Oval 73"/>
          <p:cNvSpPr/>
          <p:nvPr/>
        </p:nvSpPr>
        <p:spPr bwMode="auto">
          <a:xfrm>
            <a:off x="2149475" y="1476376"/>
            <a:ext cx="463550" cy="447675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5322888" y="1538289"/>
            <a:ext cx="5224462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/>
              <a:t>Select current best vertex – </a:t>
            </a:r>
            <a:r>
              <a:rPr lang="en-US" sz="2400" dirty="0">
                <a:solidFill>
                  <a:srgbClr val="C00000"/>
                </a:solidFill>
              </a:rPr>
              <a:t>C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/>
              <a:t>Add it to the known vertex set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/>
              <a:t>Update costs of all neighbors of the selected vertex</a:t>
            </a: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1846264" y="3984626"/>
            <a:ext cx="8524875" cy="186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2"/>
                </a:solidFill>
              </a:rPr>
              <a:t>Neighbor A: </a:t>
            </a:r>
            <a:r>
              <a:rPr lang="en-US" sz="2400" dirty="0"/>
              <a:t>0 + 9 &lt; ∞ </a:t>
            </a:r>
            <a:r>
              <a:rPr lang="en-US" sz="2400" dirty="0">
                <a:sym typeface="Wingdings" pitchFamily="2" charset="2"/>
              </a:rPr>
              <a:t> cost(A) = 9</a:t>
            </a:r>
            <a:endParaRPr lang="en-US" sz="2400" dirty="0"/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2"/>
                </a:solidFill>
              </a:rPr>
              <a:t>Neighbor D: </a:t>
            </a:r>
            <a:r>
              <a:rPr lang="en-US" sz="2400" dirty="0"/>
              <a:t>0 + 8 &lt; ∞ </a:t>
            </a:r>
            <a:r>
              <a:rPr lang="en-US" sz="2400" dirty="0">
                <a:sym typeface="Wingdings" pitchFamily="2" charset="2"/>
              </a:rPr>
              <a:t> cost(D) = 8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2"/>
                </a:solidFill>
                <a:sym typeface="Wingdings" pitchFamily="2" charset="2"/>
              </a:rPr>
              <a:t>Neighbor E:</a:t>
            </a:r>
            <a:r>
              <a:rPr lang="en-US" sz="2400" dirty="0">
                <a:sym typeface="Wingdings" pitchFamily="2" charset="2"/>
              </a:rPr>
              <a:t> 0 + 2 &lt; </a:t>
            </a:r>
            <a:r>
              <a:rPr lang="en-US" sz="2400" dirty="0"/>
              <a:t>∞ </a:t>
            </a:r>
            <a:r>
              <a:rPr lang="en-US" sz="2400" dirty="0">
                <a:sym typeface="Wingdings" pitchFamily="2" charset="2"/>
              </a:rPr>
              <a:t> cost(E) = 2</a:t>
            </a:r>
            <a:endParaRPr lang="en-US" sz="2400" dirty="0"/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3279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0" grpId="0" animBg="1"/>
      <p:bldP spid="73" grpId="0" animBg="1"/>
      <p:bldP spid="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/>
          <p:cNvSpPr/>
          <p:nvPr/>
        </p:nvSpPr>
        <p:spPr bwMode="auto">
          <a:xfrm>
            <a:off x="3014664" y="1987550"/>
            <a:ext cx="1055687" cy="1017588"/>
          </a:xfrm>
          <a:custGeom>
            <a:avLst/>
            <a:gdLst>
              <a:gd name="connsiteX0" fmla="*/ 178158 w 1240665"/>
              <a:gd name="connsiteY0" fmla="*/ 85859 h 940157"/>
              <a:gd name="connsiteX1" fmla="*/ 113763 w 1240665"/>
              <a:gd name="connsiteY1" fmla="*/ 536619 h 940157"/>
              <a:gd name="connsiteX2" fmla="*/ 860738 w 1240665"/>
              <a:gd name="connsiteY2" fmla="*/ 922985 h 940157"/>
              <a:gd name="connsiteX3" fmla="*/ 1208468 w 1240665"/>
              <a:gd name="connsiteY3" fmla="*/ 433588 h 940157"/>
              <a:gd name="connsiteX4" fmla="*/ 1053921 w 1240665"/>
              <a:gd name="connsiteY4" fmla="*/ 85859 h 940157"/>
              <a:gd name="connsiteX5" fmla="*/ 474372 w 1240665"/>
              <a:gd name="connsiteY5" fmla="*/ 21464 h 940157"/>
              <a:gd name="connsiteX6" fmla="*/ 178158 w 1240665"/>
              <a:gd name="connsiteY6" fmla="*/ 85859 h 940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0665" h="940157">
                <a:moveTo>
                  <a:pt x="178158" y="85859"/>
                </a:moveTo>
                <a:cubicBezTo>
                  <a:pt x="118057" y="171718"/>
                  <a:pt x="0" y="397098"/>
                  <a:pt x="113763" y="536619"/>
                </a:cubicBezTo>
                <a:cubicBezTo>
                  <a:pt x="227526" y="676140"/>
                  <a:pt x="678287" y="940157"/>
                  <a:pt x="860738" y="922985"/>
                </a:cubicBezTo>
                <a:cubicBezTo>
                  <a:pt x="1043189" y="905813"/>
                  <a:pt x="1176271" y="573109"/>
                  <a:pt x="1208468" y="433588"/>
                </a:cubicBezTo>
                <a:cubicBezTo>
                  <a:pt x="1240665" y="294067"/>
                  <a:pt x="1176270" y="154546"/>
                  <a:pt x="1053921" y="85859"/>
                </a:cubicBezTo>
                <a:cubicBezTo>
                  <a:pt x="931572" y="17172"/>
                  <a:pt x="622479" y="19318"/>
                  <a:pt x="474372" y="21464"/>
                </a:cubicBezTo>
                <a:cubicBezTo>
                  <a:pt x="326265" y="23610"/>
                  <a:pt x="238259" y="0"/>
                  <a:pt x="178158" y="85859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" name="Freeform 36"/>
          <p:cNvSpPr/>
          <p:nvPr/>
        </p:nvSpPr>
        <p:spPr bwMode="auto">
          <a:xfrm>
            <a:off x="3019425" y="1903413"/>
            <a:ext cx="2192338" cy="1797050"/>
          </a:xfrm>
          <a:custGeom>
            <a:avLst/>
            <a:gdLst>
              <a:gd name="connsiteX0" fmla="*/ 152400 w 2298290"/>
              <a:gd name="connsiteY0" fmla="*/ 115529 h 1605116"/>
              <a:gd name="connsiteX1" fmla="*/ 122903 w 2298290"/>
              <a:gd name="connsiteY1" fmla="*/ 793954 h 1605116"/>
              <a:gd name="connsiteX2" fmla="*/ 889819 w 2298290"/>
              <a:gd name="connsiteY2" fmla="*/ 1442883 h 1605116"/>
              <a:gd name="connsiteX3" fmla="*/ 1568245 w 2298290"/>
              <a:gd name="connsiteY3" fmla="*/ 1605116 h 1605116"/>
              <a:gd name="connsiteX4" fmla="*/ 2143432 w 2298290"/>
              <a:gd name="connsiteY4" fmla="*/ 1442883 h 1605116"/>
              <a:gd name="connsiteX5" fmla="*/ 2246671 w 2298290"/>
              <a:gd name="connsiteY5" fmla="*/ 970935 h 1605116"/>
              <a:gd name="connsiteX6" fmla="*/ 1833716 w 2298290"/>
              <a:gd name="connsiteY6" fmla="*/ 484238 h 1605116"/>
              <a:gd name="connsiteX7" fmla="*/ 1302774 w 2298290"/>
              <a:gd name="connsiteY7" fmla="*/ 277761 h 1605116"/>
              <a:gd name="connsiteX8" fmla="*/ 801329 w 2298290"/>
              <a:gd name="connsiteY8" fmla="*/ 100780 h 1605116"/>
              <a:gd name="connsiteX9" fmla="*/ 329380 w 2298290"/>
              <a:gd name="connsiteY9" fmla="*/ 100780 h 1605116"/>
              <a:gd name="connsiteX10" fmla="*/ 152400 w 2298290"/>
              <a:gd name="connsiteY10" fmla="*/ 115529 h 160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8290" h="1605116">
                <a:moveTo>
                  <a:pt x="152400" y="115529"/>
                </a:moveTo>
                <a:cubicBezTo>
                  <a:pt x="117987" y="231058"/>
                  <a:pt x="0" y="572728"/>
                  <a:pt x="122903" y="793954"/>
                </a:cubicBezTo>
                <a:cubicBezTo>
                  <a:pt x="245806" y="1015180"/>
                  <a:pt x="648929" y="1307689"/>
                  <a:pt x="889819" y="1442883"/>
                </a:cubicBezTo>
                <a:cubicBezTo>
                  <a:pt x="1130709" y="1578077"/>
                  <a:pt x="1359310" y="1605116"/>
                  <a:pt x="1568245" y="1605116"/>
                </a:cubicBezTo>
                <a:cubicBezTo>
                  <a:pt x="1777180" y="1605116"/>
                  <a:pt x="2030361" y="1548580"/>
                  <a:pt x="2143432" y="1442883"/>
                </a:cubicBezTo>
                <a:cubicBezTo>
                  <a:pt x="2256503" y="1337186"/>
                  <a:pt x="2298290" y="1130709"/>
                  <a:pt x="2246671" y="970935"/>
                </a:cubicBezTo>
                <a:cubicBezTo>
                  <a:pt x="2195052" y="811161"/>
                  <a:pt x="1991032" y="599767"/>
                  <a:pt x="1833716" y="484238"/>
                </a:cubicBezTo>
                <a:cubicBezTo>
                  <a:pt x="1676400" y="368709"/>
                  <a:pt x="1474838" y="341671"/>
                  <a:pt x="1302774" y="277761"/>
                </a:cubicBezTo>
                <a:cubicBezTo>
                  <a:pt x="1130710" y="213851"/>
                  <a:pt x="963561" y="130277"/>
                  <a:pt x="801329" y="100780"/>
                </a:cubicBezTo>
                <a:cubicBezTo>
                  <a:pt x="639097" y="71283"/>
                  <a:pt x="437535" y="95864"/>
                  <a:pt x="329380" y="100780"/>
                </a:cubicBezTo>
                <a:cubicBezTo>
                  <a:pt x="221225" y="105696"/>
                  <a:pt x="186813" y="0"/>
                  <a:pt x="152400" y="115529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269875"/>
            <a:ext cx="8723313" cy="698500"/>
          </a:xfrm>
        </p:spPr>
        <p:txBody>
          <a:bodyPr/>
          <a:lstStyle/>
          <a:p>
            <a:r>
              <a:rPr lang="en-US" altLang="en-US" sz="3600" smtClean="0"/>
              <a:t>Dijkstra’s Algorithm in action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128838" y="1279526"/>
            <a:ext cx="463550" cy="4492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103688" y="1254126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∞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112963" y="3009901"/>
            <a:ext cx="461962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382963" y="2336801"/>
            <a:ext cx="463550" cy="447675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17418" name="Straight Arrow Connector 12"/>
          <p:cNvCxnSpPr>
            <a:cxnSpLocks noChangeShapeType="1"/>
            <a:stCxn id="7" idx="2"/>
            <a:endCxn id="6" idx="6"/>
          </p:cNvCxnSpPr>
          <p:nvPr/>
        </p:nvCxnSpPr>
        <p:spPr bwMode="auto">
          <a:xfrm rot="10800000" flipV="1">
            <a:off x="2592388" y="1477964"/>
            <a:ext cx="1511300" cy="26987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9" name="Straight Arrow Connector 18"/>
          <p:cNvCxnSpPr>
            <a:cxnSpLocks noChangeShapeType="1"/>
            <a:stCxn id="8" idx="0"/>
            <a:endCxn id="6" idx="4"/>
          </p:cNvCxnSpPr>
          <p:nvPr/>
        </p:nvCxnSpPr>
        <p:spPr bwMode="auto">
          <a:xfrm rot="5400000" flipH="1" flipV="1">
            <a:off x="1712120" y="2361407"/>
            <a:ext cx="1281112" cy="15875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Straight Arrow Connector 12"/>
          <p:cNvCxnSpPr>
            <a:cxnSpLocks noChangeShapeType="1"/>
            <a:stCxn id="8" idx="7"/>
            <a:endCxn id="10" idx="2"/>
          </p:cNvCxnSpPr>
          <p:nvPr/>
        </p:nvCxnSpPr>
        <p:spPr bwMode="auto">
          <a:xfrm rot="5400000" flipH="1" flipV="1">
            <a:off x="2687638" y="2379663"/>
            <a:ext cx="514350" cy="8763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Oval 30"/>
          <p:cNvSpPr/>
          <p:nvPr/>
        </p:nvSpPr>
        <p:spPr bwMode="auto">
          <a:xfrm>
            <a:off x="4283075" y="3021014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cxnSp>
        <p:nvCxnSpPr>
          <p:cNvPr id="17422" name="Straight Arrow Connector 12"/>
          <p:cNvCxnSpPr>
            <a:cxnSpLocks noChangeShapeType="1"/>
            <a:stCxn id="10" idx="7"/>
            <a:endCxn id="7" idx="3"/>
          </p:cNvCxnSpPr>
          <p:nvPr/>
        </p:nvCxnSpPr>
        <p:spPr bwMode="auto">
          <a:xfrm rot="5400000" flipH="1" flipV="1">
            <a:off x="3592513" y="1822451"/>
            <a:ext cx="765175" cy="3937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Straight Arrow Connector 18"/>
          <p:cNvCxnSpPr>
            <a:cxnSpLocks noChangeShapeType="1"/>
            <a:stCxn id="31" idx="2"/>
            <a:endCxn id="8" idx="6"/>
          </p:cNvCxnSpPr>
          <p:nvPr/>
        </p:nvCxnSpPr>
        <p:spPr bwMode="auto">
          <a:xfrm rot="10800000">
            <a:off x="2574925" y="3233738"/>
            <a:ext cx="1708150" cy="1111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Straight Arrow Connector 18"/>
          <p:cNvCxnSpPr>
            <a:cxnSpLocks noChangeShapeType="1"/>
            <a:endCxn id="31" idx="1"/>
          </p:cNvCxnSpPr>
          <p:nvPr/>
        </p:nvCxnSpPr>
        <p:spPr bwMode="auto">
          <a:xfrm>
            <a:off x="3735388" y="2744788"/>
            <a:ext cx="615950" cy="34131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Freeform 70"/>
          <p:cNvSpPr/>
          <p:nvPr/>
        </p:nvSpPr>
        <p:spPr bwMode="auto">
          <a:xfrm>
            <a:off x="2454275" y="1708150"/>
            <a:ext cx="941388" cy="755650"/>
          </a:xfrm>
          <a:custGeom>
            <a:avLst/>
            <a:gdLst>
              <a:gd name="connsiteX0" fmla="*/ 940905 w 940905"/>
              <a:gd name="connsiteY0" fmla="*/ 755374 h 755374"/>
              <a:gd name="connsiteX1" fmla="*/ 344557 w 940905"/>
              <a:gd name="connsiteY1" fmla="*/ 569843 h 755374"/>
              <a:gd name="connsiteX2" fmla="*/ 0 w 940905"/>
              <a:gd name="connsiteY2" fmla="*/ 0 h 75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905" h="755374">
                <a:moveTo>
                  <a:pt x="940905" y="755374"/>
                </a:moveTo>
                <a:cubicBezTo>
                  <a:pt x="721139" y="725556"/>
                  <a:pt x="501374" y="695739"/>
                  <a:pt x="344557" y="569843"/>
                </a:cubicBezTo>
                <a:cubicBezTo>
                  <a:pt x="187740" y="443947"/>
                  <a:pt x="0" y="0"/>
                  <a:pt x="0" y="0"/>
                </a:cubicBezTo>
              </a:path>
            </a:pathLst>
          </a:cu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2" name="Freeform 71"/>
          <p:cNvSpPr/>
          <p:nvPr/>
        </p:nvSpPr>
        <p:spPr bwMode="auto">
          <a:xfrm flipH="1" flipV="1">
            <a:off x="2573338" y="1616075"/>
            <a:ext cx="914400" cy="795338"/>
          </a:xfrm>
          <a:custGeom>
            <a:avLst/>
            <a:gdLst>
              <a:gd name="connsiteX0" fmla="*/ 940905 w 940905"/>
              <a:gd name="connsiteY0" fmla="*/ 755374 h 755374"/>
              <a:gd name="connsiteX1" fmla="*/ 344557 w 940905"/>
              <a:gd name="connsiteY1" fmla="*/ 569843 h 755374"/>
              <a:gd name="connsiteX2" fmla="*/ 0 w 940905"/>
              <a:gd name="connsiteY2" fmla="*/ 0 h 75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905" h="755374">
                <a:moveTo>
                  <a:pt x="940905" y="755374"/>
                </a:moveTo>
                <a:cubicBezTo>
                  <a:pt x="721139" y="725556"/>
                  <a:pt x="501374" y="695739"/>
                  <a:pt x="344557" y="569843"/>
                </a:cubicBezTo>
                <a:cubicBezTo>
                  <a:pt x="187740" y="443947"/>
                  <a:pt x="0" y="0"/>
                  <a:pt x="0" y="0"/>
                </a:cubicBezTo>
              </a:path>
            </a:pathLst>
          </a:cu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047875" y="2219325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730500" y="1974850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68651" y="1639889"/>
            <a:ext cx="2889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246439" y="1138238"/>
            <a:ext cx="3254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005264" y="1833563"/>
            <a:ext cx="2889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929064" y="2592389"/>
            <a:ext cx="3254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27314" y="2592389"/>
            <a:ext cx="3254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9939" y="3236914"/>
            <a:ext cx="3254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65301" y="1317625"/>
            <a:ext cx="3524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24388" y="1304925"/>
            <a:ext cx="3302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78213" y="2000250"/>
            <a:ext cx="3302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65300" y="3070225"/>
            <a:ext cx="3508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65675" y="3055939"/>
            <a:ext cx="3302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4283075" y="3021014"/>
            <a:ext cx="463550" cy="447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2112963" y="3009901"/>
            <a:ext cx="461962" cy="447675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5322888" y="1538289"/>
            <a:ext cx="5224462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/>
              <a:t>Select current best vertex – </a:t>
            </a:r>
            <a:r>
              <a:rPr lang="en-US" sz="2400" dirty="0">
                <a:solidFill>
                  <a:srgbClr val="C00000"/>
                </a:solidFill>
              </a:rPr>
              <a:t>E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/>
              <a:t>Add it to the known vertex set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/>
              <a:t>Update costs of all neighbors of the selected vertex</a:t>
            </a:r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1846264" y="3984625"/>
            <a:ext cx="8524875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2"/>
                </a:solidFill>
              </a:rPr>
              <a:t>Neighbor D: </a:t>
            </a:r>
            <a:r>
              <a:rPr lang="en-US" sz="2400" dirty="0"/>
              <a:t>2 + 3  = 5 &lt; 8 </a:t>
            </a:r>
            <a:r>
              <a:rPr lang="en-US" sz="2400" dirty="0">
                <a:sym typeface="Wingdings" pitchFamily="2" charset="2"/>
              </a:rPr>
              <a:t> cost(D) =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6406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 bwMode="auto">
          <a:xfrm>
            <a:off x="3019425" y="2290763"/>
            <a:ext cx="2298700" cy="1604962"/>
          </a:xfrm>
          <a:custGeom>
            <a:avLst/>
            <a:gdLst>
              <a:gd name="connsiteX0" fmla="*/ 152400 w 2298290"/>
              <a:gd name="connsiteY0" fmla="*/ 115529 h 1605116"/>
              <a:gd name="connsiteX1" fmla="*/ 122903 w 2298290"/>
              <a:gd name="connsiteY1" fmla="*/ 793954 h 1605116"/>
              <a:gd name="connsiteX2" fmla="*/ 889819 w 2298290"/>
              <a:gd name="connsiteY2" fmla="*/ 1442883 h 1605116"/>
              <a:gd name="connsiteX3" fmla="*/ 1568245 w 2298290"/>
              <a:gd name="connsiteY3" fmla="*/ 1605116 h 1605116"/>
              <a:gd name="connsiteX4" fmla="*/ 2143432 w 2298290"/>
              <a:gd name="connsiteY4" fmla="*/ 1442883 h 1605116"/>
              <a:gd name="connsiteX5" fmla="*/ 2246671 w 2298290"/>
              <a:gd name="connsiteY5" fmla="*/ 970935 h 1605116"/>
              <a:gd name="connsiteX6" fmla="*/ 1833716 w 2298290"/>
              <a:gd name="connsiteY6" fmla="*/ 484238 h 1605116"/>
              <a:gd name="connsiteX7" fmla="*/ 1302774 w 2298290"/>
              <a:gd name="connsiteY7" fmla="*/ 277761 h 1605116"/>
              <a:gd name="connsiteX8" fmla="*/ 801329 w 2298290"/>
              <a:gd name="connsiteY8" fmla="*/ 100780 h 1605116"/>
              <a:gd name="connsiteX9" fmla="*/ 329380 w 2298290"/>
              <a:gd name="connsiteY9" fmla="*/ 100780 h 1605116"/>
              <a:gd name="connsiteX10" fmla="*/ 152400 w 2298290"/>
              <a:gd name="connsiteY10" fmla="*/ 115529 h 160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8290" h="1605116">
                <a:moveTo>
                  <a:pt x="152400" y="115529"/>
                </a:moveTo>
                <a:cubicBezTo>
                  <a:pt x="117987" y="231058"/>
                  <a:pt x="0" y="572728"/>
                  <a:pt x="122903" y="793954"/>
                </a:cubicBezTo>
                <a:cubicBezTo>
                  <a:pt x="245806" y="1015180"/>
                  <a:pt x="648929" y="1307689"/>
                  <a:pt x="889819" y="1442883"/>
                </a:cubicBezTo>
                <a:cubicBezTo>
                  <a:pt x="1130709" y="1578077"/>
                  <a:pt x="1359310" y="1605116"/>
                  <a:pt x="1568245" y="1605116"/>
                </a:cubicBezTo>
                <a:cubicBezTo>
                  <a:pt x="1777180" y="1605116"/>
                  <a:pt x="2030361" y="1548580"/>
                  <a:pt x="2143432" y="1442883"/>
                </a:cubicBezTo>
                <a:cubicBezTo>
                  <a:pt x="2256503" y="1337186"/>
                  <a:pt x="2298290" y="1130709"/>
                  <a:pt x="2246671" y="970935"/>
                </a:cubicBezTo>
                <a:cubicBezTo>
                  <a:pt x="2195052" y="811161"/>
                  <a:pt x="1991032" y="599767"/>
                  <a:pt x="1833716" y="484238"/>
                </a:cubicBezTo>
                <a:cubicBezTo>
                  <a:pt x="1676400" y="368709"/>
                  <a:pt x="1474838" y="341671"/>
                  <a:pt x="1302774" y="277761"/>
                </a:cubicBezTo>
                <a:cubicBezTo>
                  <a:pt x="1130710" y="213851"/>
                  <a:pt x="963561" y="130277"/>
                  <a:pt x="801329" y="100780"/>
                </a:cubicBezTo>
                <a:cubicBezTo>
                  <a:pt x="639097" y="71283"/>
                  <a:pt x="437535" y="95864"/>
                  <a:pt x="329380" y="100780"/>
                </a:cubicBezTo>
                <a:cubicBezTo>
                  <a:pt x="221225" y="105696"/>
                  <a:pt x="186813" y="0"/>
                  <a:pt x="152400" y="115529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8" name="Freeform 47"/>
          <p:cNvSpPr/>
          <p:nvPr/>
        </p:nvSpPr>
        <p:spPr bwMode="auto">
          <a:xfrm>
            <a:off x="1708150" y="2278063"/>
            <a:ext cx="3771900" cy="1674812"/>
          </a:xfrm>
          <a:custGeom>
            <a:avLst/>
            <a:gdLst>
              <a:gd name="connsiteX0" fmla="*/ 1818968 w 3773130"/>
              <a:gd name="connsiteY0" fmla="*/ 54077 h 1673941"/>
              <a:gd name="connsiteX1" fmla="*/ 845575 w 3773130"/>
              <a:gd name="connsiteY1" fmla="*/ 496528 h 1673941"/>
              <a:gd name="connsiteX2" fmla="*/ 34413 w 3773130"/>
              <a:gd name="connsiteY2" fmla="*/ 1189702 h 1673941"/>
              <a:gd name="connsiteX3" fmla="*/ 639097 w 3773130"/>
              <a:gd name="connsiteY3" fmla="*/ 1602657 h 1673941"/>
              <a:gd name="connsiteX4" fmla="*/ 3323304 w 3773130"/>
              <a:gd name="connsiteY4" fmla="*/ 1543664 h 1673941"/>
              <a:gd name="connsiteX5" fmla="*/ 3338052 w 3773130"/>
              <a:gd name="connsiteY5" fmla="*/ 820993 h 1673941"/>
              <a:gd name="connsiteX6" fmla="*/ 1818968 w 3773130"/>
              <a:gd name="connsiteY6" fmla="*/ 54077 h 1673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73130" h="1673941">
                <a:moveTo>
                  <a:pt x="1818968" y="54077"/>
                </a:moveTo>
                <a:cubicBezTo>
                  <a:pt x="1403555" y="0"/>
                  <a:pt x="1143001" y="307257"/>
                  <a:pt x="845575" y="496528"/>
                </a:cubicBezTo>
                <a:cubicBezTo>
                  <a:pt x="548149" y="685799"/>
                  <a:pt x="68826" y="1005347"/>
                  <a:pt x="34413" y="1189702"/>
                </a:cubicBezTo>
                <a:cubicBezTo>
                  <a:pt x="0" y="1374057"/>
                  <a:pt x="90949" y="1543663"/>
                  <a:pt x="639097" y="1602657"/>
                </a:cubicBezTo>
                <a:cubicBezTo>
                  <a:pt x="1187245" y="1661651"/>
                  <a:pt x="2873478" y="1673941"/>
                  <a:pt x="3323304" y="1543664"/>
                </a:cubicBezTo>
                <a:cubicBezTo>
                  <a:pt x="3773130" y="1413387"/>
                  <a:pt x="3586317" y="1069257"/>
                  <a:pt x="3338052" y="820993"/>
                </a:cubicBezTo>
                <a:cubicBezTo>
                  <a:pt x="3089787" y="572729"/>
                  <a:pt x="2234381" y="108154"/>
                  <a:pt x="1818968" y="54077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269875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Dijkstra’s Algorithm in action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128838" y="1474788"/>
            <a:ext cx="463550" cy="4492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103688" y="1449389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∞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112963" y="3203576"/>
            <a:ext cx="461962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382963" y="2532064"/>
            <a:ext cx="463550" cy="447675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18442" name="Straight Arrow Connector 12"/>
          <p:cNvCxnSpPr>
            <a:cxnSpLocks noChangeShapeType="1"/>
            <a:stCxn id="7" idx="2"/>
            <a:endCxn id="6" idx="6"/>
          </p:cNvCxnSpPr>
          <p:nvPr/>
        </p:nvCxnSpPr>
        <p:spPr bwMode="auto">
          <a:xfrm rot="10800000" flipV="1">
            <a:off x="2592388" y="1673225"/>
            <a:ext cx="1511300" cy="26988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Straight Arrow Connector 18"/>
          <p:cNvCxnSpPr>
            <a:cxnSpLocks noChangeShapeType="1"/>
            <a:stCxn id="8" idx="0"/>
            <a:endCxn id="6" idx="4"/>
          </p:cNvCxnSpPr>
          <p:nvPr/>
        </p:nvCxnSpPr>
        <p:spPr bwMode="auto">
          <a:xfrm rot="5400000" flipH="1" flipV="1">
            <a:off x="1712914" y="2555876"/>
            <a:ext cx="1279525" cy="15875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4" name="Straight Arrow Connector 12"/>
          <p:cNvCxnSpPr>
            <a:cxnSpLocks noChangeShapeType="1"/>
            <a:stCxn id="8" idx="7"/>
            <a:endCxn id="10" idx="2"/>
          </p:cNvCxnSpPr>
          <p:nvPr/>
        </p:nvCxnSpPr>
        <p:spPr bwMode="auto">
          <a:xfrm rot="5400000" flipH="1" flipV="1">
            <a:off x="2687638" y="2574925"/>
            <a:ext cx="514350" cy="8763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Oval 30"/>
          <p:cNvSpPr/>
          <p:nvPr/>
        </p:nvSpPr>
        <p:spPr bwMode="auto">
          <a:xfrm>
            <a:off x="4283075" y="3214689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cxnSp>
        <p:nvCxnSpPr>
          <p:cNvPr id="18446" name="Straight Arrow Connector 12"/>
          <p:cNvCxnSpPr>
            <a:cxnSpLocks noChangeShapeType="1"/>
            <a:stCxn id="10" idx="7"/>
            <a:endCxn id="7" idx="3"/>
          </p:cNvCxnSpPr>
          <p:nvPr/>
        </p:nvCxnSpPr>
        <p:spPr bwMode="auto">
          <a:xfrm rot="5400000" flipH="1" flipV="1">
            <a:off x="3591719" y="2016919"/>
            <a:ext cx="766762" cy="3937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Straight Arrow Connector 18"/>
          <p:cNvCxnSpPr>
            <a:cxnSpLocks noChangeShapeType="1"/>
            <a:stCxn id="31" idx="2"/>
            <a:endCxn id="8" idx="6"/>
          </p:cNvCxnSpPr>
          <p:nvPr/>
        </p:nvCxnSpPr>
        <p:spPr bwMode="auto">
          <a:xfrm rot="10800000">
            <a:off x="2574925" y="3427413"/>
            <a:ext cx="1708150" cy="1111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8" name="Straight Arrow Connector 18"/>
          <p:cNvCxnSpPr>
            <a:cxnSpLocks noChangeShapeType="1"/>
            <a:endCxn id="31" idx="1"/>
          </p:cNvCxnSpPr>
          <p:nvPr/>
        </p:nvCxnSpPr>
        <p:spPr bwMode="auto">
          <a:xfrm>
            <a:off x="3735388" y="2938463"/>
            <a:ext cx="615950" cy="3429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Freeform 70"/>
          <p:cNvSpPr/>
          <p:nvPr/>
        </p:nvSpPr>
        <p:spPr bwMode="auto">
          <a:xfrm>
            <a:off x="2454275" y="1903413"/>
            <a:ext cx="941388" cy="755650"/>
          </a:xfrm>
          <a:custGeom>
            <a:avLst/>
            <a:gdLst>
              <a:gd name="connsiteX0" fmla="*/ 940905 w 940905"/>
              <a:gd name="connsiteY0" fmla="*/ 755374 h 755374"/>
              <a:gd name="connsiteX1" fmla="*/ 344557 w 940905"/>
              <a:gd name="connsiteY1" fmla="*/ 569843 h 755374"/>
              <a:gd name="connsiteX2" fmla="*/ 0 w 940905"/>
              <a:gd name="connsiteY2" fmla="*/ 0 h 75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905" h="755374">
                <a:moveTo>
                  <a:pt x="940905" y="755374"/>
                </a:moveTo>
                <a:cubicBezTo>
                  <a:pt x="721139" y="725556"/>
                  <a:pt x="501374" y="695739"/>
                  <a:pt x="344557" y="569843"/>
                </a:cubicBezTo>
                <a:cubicBezTo>
                  <a:pt x="187740" y="443947"/>
                  <a:pt x="0" y="0"/>
                  <a:pt x="0" y="0"/>
                </a:cubicBezTo>
              </a:path>
            </a:pathLst>
          </a:cu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2" name="Freeform 71"/>
          <p:cNvSpPr/>
          <p:nvPr/>
        </p:nvSpPr>
        <p:spPr bwMode="auto">
          <a:xfrm flipH="1" flipV="1">
            <a:off x="2573338" y="1809750"/>
            <a:ext cx="914400" cy="795338"/>
          </a:xfrm>
          <a:custGeom>
            <a:avLst/>
            <a:gdLst>
              <a:gd name="connsiteX0" fmla="*/ 940905 w 940905"/>
              <a:gd name="connsiteY0" fmla="*/ 755374 h 755374"/>
              <a:gd name="connsiteX1" fmla="*/ 344557 w 940905"/>
              <a:gd name="connsiteY1" fmla="*/ 569843 h 755374"/>
              <a:gd name="connsiteX2" fmla="*/ 0 w 940905"/>
              <a:gd name="connsiteY2" fmla="*/ 0 h 75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905" h="755374">
                <a:moveTo>
                  <a:pt x="940905" y="755374"/>
                </a:moveTo>
                <a:cubicBezTo>
                  <a:pt x="721139" y="725556"/>
                  <a:pt x="501374" y="695739"/>
                  <a:pt x="344557" y="569843"/>
                </a:cubicBezTo>
                <a:cubicBezTo>
                  <a:pt x="187740" y="443947"/>
                  <a:pt x="0" y="0"/>
                  <a:pt x="0" y="0"/>
                </a:cubicBezTo>
              </a:path>
            </a:pathLst>
          </a:cu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047875" y="2414589"/>
            <a:ext cx="3254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730500" y="2170113"/>
            <a:ext cx="3254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68651" y="1835150"/>
            <a:ext cx="2889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246439" y="1331914"/>
            <a:ext cx="3254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005264" y="2028825"/>
            <a:ext cx="2889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929064" y="2787650"/>
            <a:ext cx="32543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27314" y="2787650"/>
            <a:ext cx="32543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9939" y="3432175"/>
            <a:ext cx="3254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65301" y="1512889"/>
            <a:ext cx="3524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24388" y="1500189"/>
            <a:ext cx="3302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78213" y="2195514"/>
            <a:ext cx="3302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65300" y="3263900"/>
            <a:ext cx="3508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65675" y="3251200"/>
            <a:ext cx="3302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4283075" y="3214689"/>
            <a:ext cx="463550" cy="447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2112963" y="3203576"/>
            <a:ext cx="461962" cy="4476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2130425" y="1462088"/>
            <a:ext cx="463550" cy="449262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5322888" y="1538289"/>
            <a:ext cx="5224462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/>
              <a:t>Select current best vertex – </a:t>
            </a:r>
            <a:r>
              <a:rPr lang="en-US" sz="2400" dirty="0">
                <a:solidFill>
                  <a:srgbClr val="C00000"/>
                </a:solidFill>
              </a:rPr>
              <a:t>D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/>
              <a:t>Add it to the known vertex set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/>
              <a:t>Update costs of all neighbors of the selected vertex</a:t>
            </a: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1846264" y="4176713"/>
            <a:ext cx="8524875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2"/>
                </a:solidFill>
              </a:rPr>
              <a:t>Neighbor A: </a:t>
            </a:r>
            <a:r>
              <a:rPr lang="en-US" sz="2400" dirty="0"/>
              <a:t>5 + 3  = 8 &lt; 9 </a:t>
            </a:r>
            <a:r>
              <a:rPr lang="en-US" sz="2400" dirty="0">
                <a:sym typeface="Wingdings" pitchFamily="2" charset="2"/>
              </a:rPr>
              <a:t> cost(A) = 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4047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/>
          <p:cNvSpPr/>
          <p:nvPr/>
        </p:nvSpPr>
        <p:spPr bwMode="auto">
          <a:xfrm>
            <a:off x="1703388" y="1123950"/>
            <a:ext cx="3822700" cy="2946400"/>
          </a:xfrm>
          <a:custGeom>
            <a:avLst/>
            <a:gdLst>
              <a:gd name="connsiteX0" fmla="*/ 267325 w 3437745"/>
              <a:gd name="connsiteY0" fmla="*/ 149901 h 2780675"/>
              <a:gd name="connsiteX1" fmla="*/ 27482 w 3437745"/>
              <a:gd name="connsiteY1" fmla="*/ 1154242 h 2780675"/>
              <a:gd name="connsiteX2" fmla="*/ 102433 w 3437745"/>
              <a:gd name="connsiteY2" fmla="*/ 2098622 h 2780675"/>
              <a:gd name="connsiteX3" fmla="*/ 387246 w 3437745"/>
              <a:gd name="connsiteY3" fmla="*/ 2653258 h 2780675"/>
              <a:gd name="connsiteX4" fmla="*/ 1661410 w 3437745"/>
              <a:gd name="connsiteY4" fmla="*/ 2773180 h 2780675"/>
              <a:gd name="connsiteX5" fmla="*/ 2980544 w 3437745"/>
              <a:gd name="connsiteY5" fmla="*/ 2608288 h 2780675"/>
              <a:gd name="connsiteX6" fmla="*/ 3385279 w 3437745"/>
              <a:gd name="connsiteY6" fmla="*/ 2173573 h 2780675"/>
              <a:gd name="connsiteX7" fmla="*/ 3175417 w 3437745"/>
              <a:gd name="connsiteY7" fmla="*/ 1723868 h 2780675"/>
              <a:gd name="connsiteX8" fmla="*/ 1811312 w 3437745"/>
              <a:gd name="connsiteY8" fmla="*/ 959370 h 2780675"/>
              <a:gd name="connsiteX9" fmla="*/ 851941 w 3437745"/>
              <a:gd name="connsiteY9" fmla="*/ 254832 h 2780675"/>
              <a:gd name="connsiteX10" fmla="*/ 267325 w 3437745"/>
              <a:gd name="connsiteY10" fmla="*/ 149901 h 278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7745" h="2780675">
                <a:moveTo>
                  <a:pt x="267325" y="149901"/>
                </a:moveTo>
                <a:cubicBezTo>
                  <a:pt x="129915" y="299802"/>
                  <a:pt x="54964" y="829455"/>
                  <a:pt x="27482" y="1154242"/>
                </a:cubicBezTo>
                <a:cubicBezTo>
                  <a:pt x="0" y="1479029"/>
                  <a:pt x="42472" y="1848786"/>
                  <a:pt x="102433" y="2098622"/>
                </a:cubicBezTo>
                <a:cubicBezTo>
                  <a:pt x="162394" y="2348458"/>
                  <a:pt x="127417" y="2540832"/>
                  <a:pt x="387246" y="2653258"/>
                </a:cubicBezTo>
                <a:cubicBezTo>
                  <a:pt x="647076" y="2765684"/>
                  <a:pt x="1229194" y="2780675"/>
                  <a:pt x="1661410" y="2773180"/>
                </a:cubicBezTo>
                <a:cubicBezTo>
                  <a:pt x="2093626" y="2765685"/>
                  <a:pt x="2693233" y="2708222"/>
                  <a:pt x="2980544" y="2608288"/>
                </a:cubicBezTo>
                <a:cubicBezTo>
                  <a:pt x="3267855" y="2508354"/>
                  <a:pt x="3352800" y="2320976"/>
                  <a:pt x="3385279" y="2173573"/>
                </a:cubicBezTo>
                <a:cubicBezTo>
                  <a:pt x="3417758" y="2026170"/>
                  <a:pt x="3437745" y="1926235"/>
                  <a:pt x="3175417" y="1723868"/>
                </a:cubicBezTo>
                <a:cubicBezTo>
                  <a:pt x="2913089" y="1521501"/>
                  <a:pt x="2198558" y="1204209"/>
                  <a:pt x="1811312" y="959370"/>
                </a:cubicBezTo>
                <a:cubicBezTo>
                  <a:pt x="1424066" y="714531"/>
                  <a:pt x="1106774" y="389743"/>
                  <a:pt x="851941" y="254832"/>
                </a:cubicBezTo>
                <a:cubicBezTo>
                  <a:pt x="597108" y="119921"/>
                  <a:pt x="404735" y="0"/>
                  <a:pt x="267325" y="149901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8" name="Freeform 47"/>
          <p:cNvSpPr/>
          <p:nvPr/>
        </p:nvSpPr>
        <p:spPr bwMode="auto">
          <a:xfrm>
            <a:off x="1812925" y="2398714"/>
            <a:ext cx="3771900" cy="1673225"/>
          </a:xfrm>
          <a:custGeom>
            <a:avLst/>
            <a:gdLst>
              <a:gd name="connsiteX0" fmla="*/ 1818968 w 3773130"/>
              <a:gd name="connsiteY0" fmla="*/ 54077 h 1673941"/>
              <a:gd name="connsiteX1" fmla="*/ 845575 w 3773130"/>
              <a:gd name="connsiteY1" fmla="*/ 496528 h 1673941"/>
              <a:gd name="connsiteX2" fmla="*/ 34413 w 3773130"/>
              <a:gd name="connsiteY2" fmla="*/ 1189702 h 1673941"/>
              <a:gd name="connsiteX3" fmla="*/ 639097 w 3773130"/>
              <a:gd name="connsiteY3" fmla="*/ 1602657 h 1673941"/>
              <a:gd name="connsiteX4" fmla="*/ 3323304 w 3773130"/>
              <a:gd name="connsiteY4" fmla="*/ 1543664 h 1673941"/>
              <a:gd name="connsiteX5" fmla="*/ 3338052 w 3773130"/>
              <a:gd name="connsiteY5" fmla="*/ 820993 h 1673941"/>
              <a:gd name="connsiteX6" fmla="*/ 1818968 w 3773130"/>
              <a:gd name="connsiteY6" fmla="*/ 54077 h 1673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73130" h="1673941">
                <a:moveTo>
                  <a:pt x="1818968" y="54077"/>
                </a:moveTo>
                <a:cubicBezTo>
                  <a:pt x="1403555" y="0"/>
                  <a:pt x="1143001" y="307257"/>
                  <a:pt x="845575" y="496528"/>
                </a:cubicBezTo>
                <a:cubicBezTo>
                  <a:pt x="548149" y="685799"/>
                  <a:pt x="68826" y="1005347"/>
                  <a:pt x="34413" y="1189702"/>
                </a:cubicBezTo>
                <a:cubicBezTo>
                  <a:pt x="0" y="1374057"/>
                  <a:pt x="90949" y="1543663"/>
                  <a:pt x="639097" y="1602657"/>
                </a:cubicBezTo>
                <a:cubicBezTo>
                  <a:pt x="1187245" y="1661651"/>
                  <a:pt x="2873478" y="1673941"/>
                  <a:pt x="3323304" y="1543664"/>
                </a:cubicBezTo>
                <a:cubicBezTo>
                  <a:pt x="3773130" y="1413387"/>
                  <a:pt x="3586317" y="1069257"/>
                  <a:pt x="3338052" y="820993"/>
                </a:cubicBezTo>
                <a:cubicBezTo>
                  <a:pt x="3089787" y="572729"/>
                  <a:pt x="2234381" y="108154"/>
                  <a:pt x="1818968" y="54077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269875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Dijkstra’s Algorithm in action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233613" y="1595438"/>
            <a:ext cx="463550" cy="4492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208463" y="1568451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∞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217738" y="3324226"/>
            <a:ext cx="461962" cy="447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487738" y="2651126"/>
            <a:ext cx="463550" cy="447675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19466" name="Straight Arrow Connector 12"/>
          <p:cNvCxnSpPr>
            <a:cxnSpLocks noChangeShapeType="1"/>
            <a:stCxn id="7" idx="2"/>
            <a:endCxn id="6" idx="6"/>
          </p:cNvCxnSpPr>
          <p:nvPr/>
        </p:nvCxnSpPr>
        <p:spPr bwMode="auto">
          <a:xfrm rot="10800000" flipV="1">
            <a:off x="2697163" y="1792289"/>
            <a:ext cx="1511300" cy="26987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Straight Arrow Connector 18"/>
          <p:cNvCxnSpPr>
            <a:cxnSpLocks noChangeShapeType="1"/>
            <a:stCxn id="8" idx="0"/>
            <a:endCxn id="6" idx="4"/>
          </p:cNvCxnSpPr>
          <p:nvPr/>
        </p:nvCxnSpPr>
        <p:spPr bwMode="auto">
          <a:xfrm rot="5400000" flipH="1" flipV="1">
            <a:off x="1817689" y="2676526"/>
            <a:ext cx="1279525" cy="15875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Straight Arrow Connector 12"/>
          <p:cNvCxnSpPr>
            <a:cxnSpLocks noChangeShapeType="1"/>
            <a:stCxn id="8" idx="7"/>
            <a:endCxn id="10" idx="2"/>
          </p:cNvCxnSpPr>
          <p:nvPr/>
        </p:nvCxnSpPr>
        <p:spPr bwMode="auto">
          <a:xfrm rot="5400000" flipH="1" flipV="1">
            <a:off x="2793207" y="2694782"/>
            <a:ext cx="514350" cy="874713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Oval 30"/>
          <p:cNvSpPr/>
          <p:nvPr/>
        </p:nvSpPr>
        <p:spPr bwMode="auto">
          <a:xfrm>
            <a:off x="4387850" y="3335339"/>
            <a:ext cx="463550" cy="447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9470" name="Straight Arrow Connector 12"/>
          <p:cNvCxnSpPr>
            <a:cxnSpLocks noChangeShapeType="1"/>
            <a:stCxn id="10" idx="7"/>
            <a:endCxn id="7" idx="3"/>
          </p:cNvCxnSpPr>
          <p:nvPr/>
        </p:nvCxnSpPr>
        <p:spPr bwMode="auto">
          <a:xfrm rot="5400000" flipH="1" flipV="1">
            <a:off x="3696494" y="2137569"/>
            <a:ext cx="766762" cy="3937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1" name="Straight Arrow Connector 18"/>
          <p:cNvCxnSpPr>
            <a:cxnSpLocks noChangeShapeType="1"/>
            <a:stCxn id="31" idx="2"/>
            <a:endCxn id="8" idx="6"/>
          </p:cNvCxnSpPr>
          <p:nvPr/>
        </p:nvCxnSpPr>
        <p:spPr bwMode="auto">
          <a:xfrm rot="10800000">
            <a:off x="2679700" y="3548063"/>
            <a:ext cx="1708150" cy="1111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2" name="Straight Arrow Connector 18"/>
          <p:cNvCxnSpPr>
            <a:cxnSpLocks noChangeShapeType="1"/>
            <a:endCxn id="31" idx="1"/>
          </p:cNvCxnSpPr>
          <p:nvPr/>
        </p:nvCxnSpPr>
        <p:spPr bwMode="auto">
          <a:xfrm>
            <a:off x="3840163" y="3059113"/>
            <a:ext cx="615950" cy="34131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Freeform 70"/>
          <p:cNvSpPr/>
          <p:nvPr/>
        </p:nvSpPr>
        <p:spPr bwMode="auto">
          <a:xfrm>
            <a:off x="2559050" y="2022475"/>
            <a:ext cx="941388" cy="755650"/>
          </a:xfrm>
          <a:custGeom>
            <a:avLst/>
            <a:gdLst>
              <a:gd name="connsiteX0" fmla="*/ 940905 w 940905"/>
              <a:gd name="connsiteY0" fmla="*/ 755374 h 755374"/>
              <a:gd name="connsiteX1" fmla="*/ 344557 w 940905"/>
              <a:gd name="connsiteY1" fmla="*/ 569843 h 755374"/>
              <a:gd name="connsiteX2" fmla="*/ 0 w 940905"/>
              <a:gd name="connsiteY2" fmla="*/ 0 h 75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905" h="755374">
                <a:moveTo>
                  <a:pt x="940905" y="755374"/>
                </a:moveTo>
                <a:cubicBezTo>
                  <a:pt x="721139" y="725556"/>
                  <a:pt x="501374" y="695739"/>
                  <a:pt x="344557" y="569843"/>
                </a:cubicBezTo>
                <a:cubicBezTo>
                  <a:pt x="187740" y="443947"/>
                  <a:pt x="0" y="0"/>
                  <a:pt x="0" y="0"/>
                </a:cubicBezTo>
              </a:path>
            </a:pathLst>
          </a:cu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2" name="Freeform 71"/>
          <p:cNvSpPr/>
          <p:nvPr/>
        </p:nvSpPr>
        <p:spPr bwMode="auto">
          <a:xfrm flipH="1" flipV="1">
            <a:off x="2678113" y="1930400"/>
            <a:ext cx="914400" cy="795338"/>
          </a:xfrm>
          <a:custGeom>
            <a:avLst/>
            <a:gdLst>
              <a:gd name="connsiteX0" fmla="*/ 940905 w 940905"/>
              <a:gd name="connsiteY0" fmla="*/ 755374 h 755374"/>
              <a:gd name="connsiteX1" fmla="*/ 344557 w 940905"/>
              <a:gd name="connsiteY1" fmla="*/ 569843 h 755374"/>
              <a:gd name="connsiteX2" fmla="*/ 0 w 940905"/>
              <a:gd name="connsiteY2" fmla="*/ 0 h 75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905" h="755374">
                <a:moveTo>
                  <a:pt x="940905" y="755374"/>
                </a:moveTo>
                <a:cubicBezTo>
                  <a:pt x="721139" y="725556"/>
                  <a:pt x="501374" y="695739"/>
                  <a:pt x="344557" y="569843"/>
                </a:cubicBezTo>
                <a:cubicBezTo>
                  <a:pt x="187740" y="443947"/>
                  <a:pt x="0" y="0"/>
                  <a:pt x="0" y="0"/>
                </a:cubicBezTo>
              </a:path>
            </a:pathLst>
          </a:cu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152651" y="2533650"/>
            <a:ext cx="3270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835275" y="2289175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273426" y="1954214"/>
            <a:ext cx="2889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51214" y="1452564"/>
            <a:ext cx="3254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110039" y="2147889"/>
            <a:ext cx="2889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33839" y="2908300"/>
            <a:ext cx="3254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732089" y="2908300"/>
            <a:ext cx="3270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414714" y="3551239"/>
            <a:ext cx="3270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70076" y="1633538"/>
            <a:ext cx="3524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29163" y="1619250"/>
            <a:ext cx="3302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82988" y="2316163"/>
            <a:ext cx="3302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70075" y="3384550"/>
            <a:ext cx="3508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70450" y="3371850"/>
            <a:ext cx="3302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2236788" y="1582738"/>
            <a:ext cx="463550" cy="4492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4181475" y="1571626"/>
            <a:ext cx="565150" cy="447675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5322888" y="1538289"/>
            <a:ext cx="5224462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/>
              <a:t>Select current best vertex – 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/>
              <a:t>Add it to the known vertex set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/>
              <a:t>Update costs of all neighbors of the selected vertex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1846264" y="4176713"/>
            <a:ext cx="8524875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2"/>
                </a:solidFill>
              </a:rPr>
              <a:t>Neighbor B: </a:t>
            </a:r>
            <a:r>
              <a:rPr lang="en-US" sz="2400" dirty="0"/>
              <a:t>8 + 2  = 10 &lt; ∞ </a:t>
            </a:r>
            <a:r>
              <a:rPr lang="en-US" sz="2400" dirty="0">
                <a:sym typeface="Wingdings" pitchFamily="2" charset="2"/>
              </a:rPr>
              <a:t> cost(B) = 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2525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45"/>
          <p:cNvSpPr/>
          <p:nvPr/>
        </p:nvSpPr>
        <p:spPr bwMode="auto">
          <a:xfrm>
            <a:off x="1614488" y="1227139"/>
            <a:ext cx="3949700" cy="3013075"/>
          </a:xfrm>
          <a:custGeom>
            <a:avLst/>
            <a:gdLst>
              <a:gd name="connsiteX0" fmla="*/ 679555 w 3949908"/>
              <a:gd name="connsiteY0" fmla="*/ 182380 h 3013022"/>
              <a:gd name="connsiteX1" fmla="*/ 94938 w 3949908"/>
              <a:gd name="connsiteY1" fmla="*/ 557134 h 3013022"/>
              <a:gd name="connsiteX2" fmla="*/ 109929 w 3949908"/>
              <a:gd name="connsiteY2" fmla="*/ 1951219 h 3013022"/>
              <a:gd name="connsiteX3" fmla="*/ 499673 w 3949908"/>
              <a:gd name="connsiteY3" fmla="*/ 2850629 h 3013022"/>
              <a:gd name="connsiteX4" fmla="*/ 1968709 w 3949908"/>
              <a:gd name="connsiteY4" fmla="*/ 2925580 h 3013022"/>
              <a:gd name="connsiteX5" fmla="*/ 3662597 w 3949908"/>
              <a:gd name="connsiteY5" fmla="*/ 2700728 h 3013022"/>
              <a:gd name="connsiteX6" fmla="*/ 3692578 w 3949908"/>
              <a:gd name="connsiteY6" fmla="*/ 1201711 h 3013022"/>
              <a:gd name="connsiteX7" fmla="*/ 3362794 w 3949908"/>
              <a:gd name="connsiteY7" fmla="*/ 167390 h 3013022"/>
              <a:gd name="connsiteX8" fmla="*/ 679555 w 3949908"/>
              <a:gd name="connsiteY8" fmla="*/ 182380 h 301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9908" h="3013022">
                <a:moveTo>
                  <a:pt x="679555" y="182380"/>
                </a:moveTo>
                <a:cubicBezTo>
                  <a:pt x="134912" y="247337"/>
                  <a:pt x="189876" y="262328"/>
                  <a:pt x="94938" y="557134"/>
                </a:cubicBezTo>
                <a:cubicBezTo>
                  <a:pt x="0" y="851940"/>
                  <a:pt x="42473" y="1568970"/>
                  <a:pt x="109929" y="1951219"/>
                </a:cubicBezTo>
                <a:cubicBezTo>
                  <a:pt x="177385" y="2333468"/>
                  <a:pt x="189876" y="2688236"/>
                  <a:pt x="499673" y="2850629"/>
                </a:cubicBezTo>
                <a:cubicBezTo>
                  <a:pt x="809470" y="3013022"/>
                  <a:pt x="1441555" y="2950564"/>
                  <a:pt x="1968709" y="2925580"/>
                </a:cubicBezTo>
                <a:cubicBezTo>
                  <a:pt x="2495863" y="2900597"/>
                  <a:pt x="3375286" y="2988039"/>
                  <a:pt x="3662597" y="2700728"/>
                </a:cubicBezTo>
                <a:cubicBezTo>
                  <a:pt x="3949908" y="2413417"/>
                  <a:pt x="3742545" y="1623934"/>
                  <a:pt x="3692578" y="1201711"/>
                </a:cubicBezTo>
                <a:cubicBezTo>
                  <a:pt x="3642611" y="779488"/>
                  <a:pt x="3867463" y="334780"/>
                  <a:pt x="3362794" y="167390"/>
                </a:cubicBezTo>
                <a:cubicBezTo>
                  <a:pt x="2858125" y="0"/>
                  <a:pt x="1224198" y="117423"/>
                  <a:pt x="679555" y="18238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" name="Freeform 40"/>
          <p:cNvSpPr/>
          <p:nvPr/>
        </p:nvSpPr>
        <p:spPr bwMode="auto">
          <a:xfrm>
            <a:off x="1768475" y="1184276"/>
            <a:ext cx="3822700" cy="2944813"/>
          </a:xfrm>
          <a:custGeom>
            <a:avLst/>
            <a:gdLst>
              <a:gd name="connsiteX0" fmla="*/ 267325 w 3437745"/>
              <a:gd name="connsiteY0" fmla="*/ 149901 h 2780675"/>
              <a:gd name="connsiteX1" fmla="*/ 27482 w 3437745"/>
              <a:gd name="connsiteY1" fmla="*/ 1154242 h 2780675"/>
              <a:gd name="connsiteX2" fmla="*/ 102433 w 3437745"/>
              <a:gd name="connsiteY2" fmla="*/ 2098622 h 2780675"/>
              <a:gd name="connsiteX3" fmla="*/ 387246 w 3437745"/>
              <a:gd name="connsiteY3" fmla="*/ 2653258 h 2780675"/>
              <a:gd name="connsiteX4" fmla="*/ 1661410 w 3437745"/>
              <a:gd name="connsiteY4" fmla="*/ 2773180 h 2780675"/>
              <a:gd name="connsiteX5" fmla="*/ 2980544 w 3437745"/>
              <a:gd name="connsiteY5" fmla="*/ 2608288 h 2780675"/>
              <a:gd name="connsiteX6" fmla="*/ 3385279 w 3437745"/>
              <a:gd name="connsiteY6" fmla="*/ 2173573 h 2780675"/>
              <a:gd name="connsiteX7" fmla="*/ 3175417 w 3437745"/>
              <a:gd name="connsiteY7" fmla="*/ 1723868 h 2780675"/>
              <a:gd name="connsiteX8" fmla="*/ 1811312 w 3437745"/>
              <a:gd name="connsiteY8" fmla="*/ 959370 h 2780675"/>
              <a:gd name="connsiteX9" fmla="*/ 851941 w 3437745"/>
              <a:gd name="connsiteY9" fmla="*/ 254832 h 2780675"/>
              <a:gd name="connsiteX10" fmla="*/ 267325 w 3437745"/>
              <a:gd name="connsiteY10" fmla="*/ 149901 h 278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7745" h="2780675">
                <a:moveTo>
                  <a:pt x="267325" y="149901"/>
                </a:moveTo>
                <a:cubicBezTo>
                  <a:pt x="129915" y="299802"/>
                  <a:pt x="54964" y="829455"/>
                  <a:pt x="27482" y="1154242"/>
                </a:cubicBezTo>
                <a:cubicBezTo>
                  <a:pt x="0" y="1479029"/>
                  <a:pt x="42472" y="1848786"/>
                  <a:pt x="102433" y="2098622"/>
                </a:cubicBezTo>
                <a:cubicBezTo>
                  <a:pt x="162394" y="2348458"/>
                  <a:pt x="127417" y="2540832"/>
                  <a:pt x="387246" y="2653258"/>
                </a:cubicBezTo>
                <a:cubicBezTo>
                  <a:pt x="647076" y="2765684"/>
                  <a:pt x="1229194" y="2780675"/>
                  <a:pt x="1661410" y="2773180"/>
                </a:cubicBezTo>
                <a:cubicBezTo>
                  <a:pt x="2093626" y="2765685"/>
                  <a:pt x="2693233" y="2708222"/>
                  <a:pt x="2980544" y="2608288"/>
                </a:cubicBezTo>
                <a:cubicBezTo>
                  <a:pt x="3267855" y="2508354"/>
                  <a:pt x="3352800" y="2320976"/>
                  <a:pt x="3385279" y="2173573"/>
                </a:cubicBezTo>
                <a:cubicBezTo>
                  <a:pt x="3417758" y="2026170"/>
                  <a:pt x="3437745" y="1926235"/>
                  <a:pt x="3175417" y="1723868"/>
                </a:cubicBezTo>
                <a:cubicBezTo>
                  <a:pt x="2913089" y="1521501"/>
                  <a:pt x="2198558" y="1204209"/>
                  <a:pt x="1811312" y="959370"/>
                </a:cubicBezTo>
                <a:cubicBezTo>
                  <a:pt x="1424066" y="714531"/>
                  <a:pt x="1106774" y="389743"/>
                  <a:pt x="851941" y="254832"/>
                </a:cubicBezTo>
                <a:cubicBezTo>
                  <a:pt x="597108" y="119921"/>
                  <a:pt x="404735" y="0"/>
                  <a:pt x="267325" y="149901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269875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Dijkstra’s Algorithm in action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298700" y="1654176"/>
            <a:ext cx="463550" cy="4492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273551" y="1628775"/>
            <a:ext cx="582613" cy="51435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/>
              <a:t>10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282826" y="3384551"/>
            <a:ext cx="461963" cy="447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552825" y="2711451"/>
            <a:ext cx="463550" cy="447675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20490" name="Straight Arrow Connector 12"/>
          <p:cNvCxnSpPr>
            <a:cxnSpLocks noChangeShapeType="1"/>
            <a:stCxn id="7" idx="2"/>
            <a:endCxn id="6" idx="6"/>
          </p:cNvCxnSpPr>
          <p:nvPr/>
        </p:nvCxnSpPr>
        <p:spPr bwMode="auto">
          <a:xfrm rot="10800000">
            <a:off x="2762250" y="1879600"/>
            <a:ext cx="1511300" cy="635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1" name="Straight Arrow Connector 18"/>
          <p:cNvCxnSpPr>
            <a:cxnSpLocks noChangeShapeType="1"/>
            <a:stCxn id="8" idx="0"/>
            <a:endCxn id="6" idx="4"/>
          </p:cNvCxnSpPr>
          <p:nvPr/>
        </p:nvCxnSpPr>
        <p:spPr bwMode="auto">
          <a:xfrm rot="5400000" flipH="1" flipV="1">
            <a:off x="1881982" y="2736057"/>
            <a:ext cx="1281112" cy="15875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2" name="Straight Arrow Connector 12"/>
          <p:cNvCxnSpPr>
            <a:cxnSpLocks noChangeShapeType="1"/>
            <a:stCxn id="8" idx="7"/>
            <a:endCxn id="10" idx="2"/>
          </p:cNvCxnSpPr>
          <p:nvPr/>
        </p:nvCxnSpPr>
        <p:spPr bwMode="auto">
          <a:xfrm rot="5400000" flipH="1" flipV="1">
            <a:off x="2857500" y="2754313"/>
            <a:ext cx="514350" cy="8763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Oval 30"/>
          <p:cNvSpPr/>
          <p:nvPr/>
        </p:nvSpPr>
        <p:spPr bwMode="auto">
          <a:xfrm>
            <a:off x="4452938" y="3395664"/>
            <a:ext cx="463550" cy="447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20494" name="Straight Arrow Connector 12"/>
          <p:cNvCxnSpPr>
            <a:cxnSpLocks noChangeShapeType="1"/>
            <a:stCxn id="10" idx="7"/>
            <a:endCxn id="7" idx="3"/>
          </p:cNvCxnSpPr>
          <p:nvPr/>
        </p:nvCxnSpPr>
        <p:spPr bwMode="auto">
          <a:xfrm rot="5400000" flipH="1" flipV="1">
            <a:off x="3799682" y="2216945"/>
            <a:ext cx="708025" cy="4111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Straight Arrow Connector 18"/>
          <p:cNvCxnSpPr>
            <a:cxnSpLocks noChangeShapeType="1"/>
            <a:stCxn id="31" idx="2"/>
            <a:endCxn id="8" idx="6"/>
          </p:cNvCxnSpPr>
          <p:nvPr/>
        </p:nvCxnSpPr>
        <p:spPr bwMode="auto">
          <a:xfrm rot="10800000">
            <a:off x="2744788" y="3608388"/>
            <a:ext cx="1708150" cy="1111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Straight Arrow Connector 18"/>
          <p:cNvCxnSpPr>
            <a:cxnSpLocks noChangeShapeType="1"/>
            <a:endCxn id="31" idx="1"/>
          </p:cNvCxnSpPr>
          <p:nvPr/>
        </p:nvCxnSpPr>
        <p:spPr bwMode="auto">
          <a:xfrm>
            <a:off x="3905250" y="3119438"/>
            <a:ext cx="615950" cy="34131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Freeform 70"/>
          <p:cNvSpPr/>
          <p:nvPr/>
        </p:nvSpPr>
        <p:spPr bwMode="auto">
          <a:xfrm>
            <a:off x="2624139" y="2082800"/>
            <a:ext cx="941387" cy="755650"/>
          </a:xfrm>
          <a:custGeom>
            <a:avLst/>
            <a:gdLst>
              <a:gd name="connsiteX0" fmla="*/ 940905 w 940905"/>
              <a:gd name="connsiteY0" fmla="*/ 755374 h 755374"/>
              <a:gd name="connsiteX1" fmla="*/ 344557 w 940905"/>
              <a:gd name="connsiteY1" fmla="*/ 569843 h 755374"/>
              <a:gd name="connsiteX2" fmla="*/ 0 w 940905"/>
              <a:gd name="connsiteY2" fmla="*/ 0 h 75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905" h="755374">
                <a:moveTo>
                  <a:pt x="940905" y="755374"/>
                </a:moveTo>
                <a:cubicBezTo>
                  <a:pt x="721139" y="725556"/>
                  <a:pt x="501374" y="695739"/>
                  <a:pt x="344557" y="569843"/>
                </a:cubicBezTo>
                <a:cubicBezTo>
                  <a:pt x="187740" y="443947"/>
                  <a:pt x="0" y="0"/>
                  <a:pt x="0" y="0"/>
                </a:cubicBezTo>
              </a:path>
            </a:pathLst>
          </a:cu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2" name="Freeform 71"/>
          <p:cNvSpPr/>
          <p:nvPr/>
        </p:nvSpPr>
        <p:spPr bwMode="auto">
          <a:xfrm flipH="1" flipV="1">
            <a:off x="2743200" y="1990725"/>
            <a:ext cx="914400" cy="795338"/>
          </a:xfrm>
          <a:custGeom>
            <a:avLst/>
            <a:gdLst>
              <a:gd name="connsiteX0" fmla="*/ 940905 w 940905"/>
              <a:gd name="connsiteY0" fmla="*/ 755374 h 755374"/>
              <a:gd name="connsiteX1" fmla="*/ 344557 w 940905"/>
              <a:gd name="connsiteY1" fmla="*/ 569843 h 755374"/>
              <a:gd name="connsiteX2" fmla="*/ 0 w 940905"/>
              <a:gd name="connsiteY2" fmla="*/ 0 h 75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905" h="755374">
                <a:moveTo>
                  <a:pt x="940905" y="755374"/>
                </a:moveTo>
                <a:cubicBezTo>
                  <a:pt x="721139" y="725556"/>
                  <a:pt x="501374" y="695739"/>
                  <a:pt x="344557" y="569843"/>
                </a:cubicBezTo>
                <a:cubicBezTo>
                  <a:pt x="187740" y="443947"/>
                  <a:pt x="0" y="0"/>
                  <a:pt x="0" y="0"/>
                </a:cubicBezTo>
              </a:path>
            </a:pathLst>
          </a:cu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217739" y="2593975"/>
            <a:ext cx="32543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00364" y="2349500"/>
            <a:ext cx="32543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338514" y="2014539"/>
            <a:ext cx="2889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416300" y="1512888"/>
            <a:ext cx="3254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175126" y="2208214"/>
            <a:ext cx="2889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98925" y="2968625"/>
            <a:ext cx="3254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797175" y="2968625"/>
            <a:ext cx="3254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479800" y="3611564"/>
            <a:ext cx="3254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35164" y="1692275"/>
            <a:ext cx="3524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94250" y="1679575"/>
            <a:ext cx="3302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48075" y="2374900"/>
            <a:ext cx="3302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35164" y="3444875"/>
            <a:ext cx="3508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35538" y="3432175"/>
            <a:ext cx="3302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4275138" y="1631950"/>
            <a:ext cx="584200" cy="5143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5322888" y="1538289"/>
            <a:ext cx="5224462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/>
              <a:t>Select current best vertex – </a:t>
            </a:r>
            <a:r>
              <a:rPr lang="en-US" sz="2400" dirty="0">
                <a:solidFill>
                  <a:srgbClr val="C00000"/>
                </a:solidFill>
              </a:rPr>
              <a:t>B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/>
              <a:t>Add it to the known vertex set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/>
              <a:t>Update costs of all neighbors of the selected vertex</a:t>
            </a:r>
          </a:p>
        </p:txBody>
      </p:sp>
    </p:spTree>
    <p:extLst>
      <p:ext uri="{BB962C8B-B14F-4D97-AF65-F5344CB8AC3E}">
        <p14:creationId xmlns:p14="http://schemas.microsoft.com/office/powerpoint/2010/main" val="3835354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Paths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321" y="889001"/>
            <a:ext cx="11240219" cy="25876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path</a:t>
            </a:r>
            <a:r>
              <a:rPr lang="en-US" dirty="0" smtClean="0"/>
              <a:t> is a list of vertices {v1, v2, …, </a:t>
            </a:r>
            <a:r>
              <a:rPr lang="en-US" dirty="0" err="1" smtClean="0"/>
              <a:t>vn</a:t>
            </a:r>
            <a:r>
              <a:rPr lang="en-US" dirty="0" smtClean="0"/>
              <a:t>} such that </a:t>
            </a:r>
            <a:r>
              <a:rPr lang="nb-NO" b="1" dirty="0" smtClean="0"/>
              <a:t>(vi, vi+1) </a:t>
            </a:r>
            <a:r>
              <a:rPr lang="nb-NO" dirty="0" smtClean="0"/>
              <a:t>is in </a:t>
            </a:r>
            <a:r>
              <a:rPr lang="nb-NO" b="1" dirty="0" smtClean="0"/>
              <a:t>E</a:t>
            </a:r>
            <a:r>
              <a:rPr lang="nb-NO" dirty="0" smtClean="0"/>
              <a:t> for all </a:t>
            </a:r>
            <a:r>
              <a:rPr lang="nb-NO" b="1" dirty="0" smtClean="0"/>
              <a:t>1 ≤ i &lt; n</a:t>
            </a:r>
            <a:r>
              <a:rPr lang="nb-NO" dirty="0" smtClean="0"/>
              <a:t>.</a:t>
            </a:r>
          </a:p>
          <a:p>
            <a:pPr lvl="1">
              <a:defRPr/>
            </a:pPr>
            <a:r>
              <a:rPr lang="nb-NO" dirty="0" smtClean="0">
                <a:ea typeface="+mn-ea"/>
                <a:cs typeface="+mn-cs"/>
              </a:rPr>
              <a:t>p = {A, E, B, C}</a:t>
            </a: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p = {B, A, E, C, D}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p = {D, </a:t>
            </a:r>
            <a:r>
              <a:rPr lang="en-US" dirty="0" smtClean="0">
                <a:solidFill>
                  <a:schemeClr val="accent2"/>
                </a:solidFill>
                <a:ea typeface="+mn-ea"/>
                <a:cs typeface="+mn-cs"/>
              </a:rPr>
              <a:t>E</a:t>
            </a:r>
            <a:r>
              <a:rPr lang="en-US" dirty="0" smtClean="0">
                <a:ea typeface="+mn-ea"/>
                <a:cs typeface="+mn-cs"/>
              </a:rPr>
              <a:t>, B, A, </a:t>
            </a:r>
            <a:r>
              <a:rPr lang="en-US" dirty="0" smtClean="0">
                <a:solidFill>
                  <a:schemeClr val="accent2"/>
                </a:solidFill>
                <a:ea typeface="+mn-ea"/>
                <a:cs typeface="+mn-cs"/>
              </a:rPr>
              <a:t>E</a:t>
            </a:r>
            <a:r>
              <a:rPr lang="en-US" dirty="0" smtClean="0">
                <a:ea typeface="+mn-ea"/>
                <a:cs typeface="+mn-cs"/>
              </a:rPr>
              <a:t>, C}</a:t>
            </a:r>
            <a:endParaRPr lang="nb-NO" dirty="0" smtClean="0"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432550" y="2560638"/>
            <a:ext cx="463550" cy="4492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8988425" y="2498726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600826" y="4356101"/>
            <a:ext cx="461963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770813" y="3433764"/>
            <a:ext cx="461962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8958263" y="4497389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cxnSp>
        <p:nvCxnSpPr>
          <p:cNvPr id="3082" name="Straight Arrow Connector 12"/>
          <p:cNvCxnSpPr>
            <a:cxnSpLocks noChangeShapeType="1"/>
            <a:stCxn id="6" idx="6"/>
            <a:endCxn id="7" idx="2"/>
          </p:cNvCxnSpPr>
          <p:nvPr/>
        </p:nvCxnSpPr>
        <p:spPr bwMode="auto">
          <a:xfrm flipV="1">
            <a:off x="6896101" y="2722563"/>
            <a:ext cx="2092325" cy="635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3" name="Straight Arrow Connector 14"/>
          <p:cNvCxnSpPr>
            <a:cxnSpLocks noChangeShapeType="1"/>
            <a:stCxn id="9" idx="5"/>
            <a:endCxn id="10" idx="1"/>
          </p:cNvCxnSpPr>
          <p:nvPr/>
        </p:nvCxnSpPr>
        <p:spPr bwMode="auto">
          <a:xfrm rot="16200000" flipH="1">
            <a:off x="8221663" y="3759201"/>
            <a:ext cx="749300" cy="860425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4" name="Straight Arrow Connector 18"/>
          <p:cNvCxnSpPr>
            <a:cxnSpLocks noChangeShapeType="1"/>
            <a:stCxn id="10" idx="2"/>
            <a:endCxn id="8" idx="6"/>
          </p:cNvCxnSpPr>
          <p:nvPr/>
        </p:nvCxnSpPr>
        <p:spPr bwMode="auto">
          <a:xfrm rot="10800000">
            <a:off x="7062789" y="4579939"/>
            <a:ext cx="1895475" cy="141287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5" name="Straight Arrow Connector 14"/>
          <p:cNvCxnSpPr>
            <a:cxnSpLocks noChangeShapeType="1"/>
            <a:endCxn id="9" idx="1"/>
          </p:cNvCxnSpPr>
          <p:nvPr/>
        </p:nvCxnSpPr>
        <p:spPr bwMode="auto">
          <a:xfrm>
            <a:off x="6818313" y="2968626"/>
            <a:ext cx="1020762" cy="530225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6" name="Straight Arrow Connector 18"/>
          <p:cNvCxnSpPr>
            <a:cxnSpLocks noChangeShapeType="1"/>
            <a:endCxn id="6" idx="4"/>
          </p:cNvCxnSpPr>
          <p:nvPr/>
        </p:nvCxnSpPr>
        <p:spPr bwMode="auto">
          <a:xfrm rot="16200000" flipV="1">
            <a:off x="6049963" y="3624263"/>
            <a:ext cx="1344613" cy="115888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7" name="Straight Arrow Connector 18"/>
          <p:cNvCxnSpPr>
            <a:cxnSpLocks noChangeShapeType="1"/>
            <a:stCxn id="8" idx="7"/>
            <a:endCxn id="9" idx="3"/>
          </p:cNvCxnSpPr>
          <p:nvPr/>
        </p:nvCxnSpPr>
        <p:spPr bwMode="auto">
          <a:xfrm rot="5400000" flipH="1" flipV="1">
            <a:off x="7114382" y="3696495"/>
            <a:ext cx="606425" cy="8429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8" name="Straight Arrow Connector 12"/>
          <p:cNvCxnSpPr>
            <a:cxnSpLocks noChangeShapeType="1"/>
            <a:stCxn id="10" idx="0"/>
          </p:cNvCxnSpPr>
          <p:nvPr/>
        </p:nvCxnSpPr>
        <p:spPr bwMode="auto">
          <a:xfrm rot="5400000" flipH="1" flipV="1">
            <a:off x="8446294" y="3710782"/>
            <a:ext cx="1530350" cy="428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9" name="Straight Arrow Connector 14"/>
          <p:cNvCxnSpPr>
            <a:cxnSpLocks noChangeShapeType="1"/>
            <a:stCxn id="9" idx="7"/>
            <a:endCxn id="7" idx="3"/>
          </p:cNvCxnSpPr>
          <p:nvPr/>
        </p:nvCxnSpPr>
        <p:spPr bwMode="auto">
          <a:xfrm rot="5400000" flipH="1" flipV="1">
            <a:off x="8301832" y="2745582"/>
            <a:ext cx="617537" cy="8890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643478" y="5049839"/>
            <a:ext cx="8604250" cy="140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A </a:t>
            </a:r>
            <a:r>
              <a:rPr lang="en-US" sz="2800" kern="0" dirty="0">
                <a:solidFill>
                  <a:srgbClr val="C00000"/>
                </a:solidFill>
              </a:rPr>
              <a:t>simple</a:t>
            </a:r>
            <a:r>
              <a:rPr lang="en-US" sz="2800" kern="0" dirty="0"/>
              <a:t> </a:t>
            </a:r>
            <a:r>
              <a:rPr lang="en-US" sz="2800" kern="0" dirty="0">
                <a:solidFill>
                  <a:schemeClr val="accent2"/>
                </a:solidFill>
              </a:rPr>
              <a:t>path</a:t>
            </a:r>
            <a:r>
              <a:rPr lang="en-US" sz="2800" kern="0" dirty="0"/>
              <a:t> repeats no vertices</a:t>
            </a:r>
            <a:endParaRPr lang="nb-NO" sz="2800" kern="0" dirty="0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nb-NO" sz="2400" kern="0" dirty="0"/>
              <a:t>p = {A, E, B, C}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nb-NO" sz="2400" kern="0" dirty="0"/>
              <a:t>p = {D, A, E, B, C}</a:t>
            </a:r>
            <a:endParaRPr lang="en-US" sz="2400" kern="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91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614489" y="141288"/>
            <a:ext cx="8999537" cy="785812"/>
          </a:xfrm>
        </p:spPr>
        <p:txBody>
          <a:bodyPr/>
          <a:lstStyle/>
          <a:p>
            <a:r>
              <a:rPr lang="en-US" altLang="en-US" sz="3600" dirty="0" smtClean="0"/>
              <a:t>Pseudocode for Dijkstra’s Algorithm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24050" y="1052513"/>
            <a:ext cx="8383588" cy="40449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1. for all u in V do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cost[u] = ∞;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[u] = null;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end-for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2. cost[s] = 0;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3. While there are unknown nodes left in the graph do 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-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u = Unknown node with the lowest cost </a:t>
            </a:r>
          </a:p>
          <a:p>
            <a:pPr marL="800100" lvl="1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- Mark u as known</a:t>
            </a:r>
          </a:p>
          <a:p>
            <a:pPr marL="800100" lvl="1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- For each node v adjacent to u do</a:t>
            </a:r>
          </a:p>
          <a:p>
            <a:pPr marL="800100" lvl="1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      If (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cost[u] + w(u, v)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&lt; cost[v]){</a:t>
            </a:r>
          </a:p>
          <a:p>
            <a:pPr marL="800100" lvl="1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cost[v] = cost[u] + w(u, v);</a:t>
            </a:r>
          </a:p>
          <a:p>
            <a:pPr marL="800100" lvl="1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[v] = u;</a:t>
            </a:r>
          </a:p>
          <a:p>
            <a:pPr marL="800100" lvl="1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end-if</a:t>
            </a:r>
          </a:p>
          <a:p>
            <a:pPr marL="800100" lvl="1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end-for</a:t>
            </a:r>
          </a:p>
          <a:p>
            <a:pPr marL="800100" lvl="1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end-while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79626" y="5292726"/>
            <a:ext cx="2322513" cy="46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Running Time? 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702425" y="1109663"/>
            <a:ext cx="1187450" cy="831850"/>
            <a:chOff x="5178175" y="1109609"/>
            <a:chExt cx="1187688" cy="832207"/>
          </a:xfrm>
        </p:grpSpPr>
        <p:sp>
          <p:nvSpPr>
            <p:cNvPr id="21525" name="Right Brace 7"/>
            <p:cNvSpPr>
              <a:spLocks/>
            </p:cNvSpPr>
            <p:nvPr/>
          </p:nvSpPr>
          <p:spPr bwMode="auto">
            <a:xfrm>
              <a:off x="5178175" y="1109609"/>
              <a:ext cx="308225" cy="832207"/>
            </a:xfrm>
            <a:prstGeom prst="rightBrace">
              <a:avLst>
                <a:gd name="adj1" fmla="val 8337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49724" y="1306543"/>
              <a:ext cx="816139" cy="46216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/>
                <a:t>O(n)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8150226" y="2457451"/>
            <a:ext cx="1147763" cy="461963"/>
            <a:chOff x="6626834" y="2457610"/>
            <a:chExt cx="1146588" cy="461665"/>
          </a:xfrm>
        </p:grpSpPr>
        <p:cxnSp>
          <p:nvCxnSpPr>
            <p:cNvPr id="21523" name="Straight Arrow Connector 10"/>
            <p:cNvCxnSpPr>
              <a:cxnSpLocks noChangeShapeType="1"/>
            </p:cNvCxnSpPr>
            <p:nvPr/>
          </p:nvCxnSpPr>
          <p:spPr bwMode="auto">
            <a:xfrm rot="10800000">
              <a:off x="6626834" y="2568543"/>
              <a:ext cx="328771" cy="1027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Box 12"/>
            <p:cNvSpPr txBox="1"/>
            <p:nvPr/>
          </p:nvSpPr>
          <p:spPr>
            <a:xfrm>
              <a:off x="6956696" y="2457610"/>
              <a:ext cx="816726" cy="461665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/>
                <a:t>O(n)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8212138" y="3062289"/>
            <a:ext cx="1187450" cy="1119187"/>
            <a:chOff x="6688476" y="3061699"/>
            <a:chExt cx="1187688" cy="1119883"/>
          </a:xfrm>
        </p:grpSpPr>
        <p:sp>
          <p:nvSpPr>
            <p:cNvPr id="21521" name="Right Brace 13"/>
            <p:cNvSpPr>
              <a:spLocks/>
            </p:cNvSpPr>
            <p:nvPr/>
          </p:nvSpPr>
          <p:spPr bwMode="auto">
            <a:xfrm>
              <a:off x="6688476" y="3061699"/>
              <a:ext cx="349322" cy="1119883"/>
            </a:xfrm>
            <a:prstGeom prst="rightBrace">
              <a:avLst>
                <a:gd name="adj1" fmla="val 8326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60025" y="3392104"/>
              <a:ext cx="816139" cy="462249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/>
                <a:t>O(e)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8634414" y="1471614"/>
            <a:ext cx="1246187" cy="757237"/>
            <a:chOff x="7109718" y="1471292"/>
            <a:chExt cx="1247130" cy="758200"/>
          </a:xfrm>
        </p:grpSpPr>
        <p:cxnSp>
          <p:nvCxnSpPr>
            <p:cNvPr id="21519" name="Straight Arrow Connector 16"/>
            <p:cNvCxnSpPr>
              <a:cxnSpLocks noChangeShapeType="1"/>
            </p:cNvCxnSpPr>
            <p:nvPr/>
          </p:nvCxnSpPr>
          <p:spPr bwMode="auto">
            <a:xfrm rot="10800000" flipV="1">
              <a:off x="7109718" y="1921266"/>
              <a:ext cx="565081" cy="308226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Box 17"/>
            <p:cNvSpPr txBox="1"/>
            <p:nvPr/>
          </p:nvSpPr>
          <p:spPr>
            <a:xfrm>
              <a:off x="7131960" y="1471292"/>
              <a:ext cx="1224888" cy="46096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 dirty="0"/>
                <a:t>n times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422776" y="5292726"/>
            <a:ext cx="3635375" cy="461963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O(n+ n*n + e) = O(n</a:t>
            </a:r>
            <a:r>
              <a:rPr lang="en-US" sz="2400" baseline="30000" dirty="0"/>
              <a:t>2</a:t>
            </a:r>
            <a:r>
              <a:rPr lang="en-US" sz="2400" dirty="0"/>
              <a:t> + e)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70100" y="5816601"/>
            <a:ext cx="3830638" cy="46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Dense Graph: e = O(n</a:t>
            </a:r>
            <a:r>
              <a:rPr lang="en-US" sz="2400" baseline="30000" dirty="0"/>
              <a:t>2</a:t>
            </a:r>
            <a:r>
              <a:rPr lang="en-US" sz="2400" dirty="0"/>
              <a:t>) </a:t>
            </a:r>
            <a:r>
              <a:rPr lang="en-US" sz="2400" dirty="0">
                <a:sym typeface="Wingdings" pitchFamily="2" charset="2"/>
              </a:rPr>
              <a:t>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2079625" y="6345238"/>
            <a:ext cx="3841750" cy="461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Sparse Graph: e = O(n) </a:t>
            </a:r>
            <a:r>
              <a:rPr lang="en-US" sz="2400" dirty="0">
                <a:sym typeface="Wingdings" pitchFamily="2" charset="2"/>
              </a:rPr>
              <a:t>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5922964" y="5807076"/>
            <a:ext cx="3514725" cy="461963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ym typeface="Wingdings" pitchFamily="2" charset="2"/>
              </a:rPr>
              <a:t>O(n</a:t>
            </a:r>
            <a:r>
              <a:rPr lang="en-US" sz="2400" baseline="30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+ e) = O(n</a:t>
            </a:r>
            <a:r>
              <a:rPr lang="en-US" sz="2400" baseline="30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) = O(e)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922964" y="6334126"/>
            <a:ext cx="3730625" cy="461963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ym typeface="Wingdings" pitchFamily="2" charset="2"/>
              </a:rPr>
              <a:t>O(n</a:t>
            </a:r>
            <a:r>
              <a:rPr lang="en-US" sz="2400" baseline="30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+ e) = O(n</a:t>
            </a:r>
            <a:r>
              <a:rPr lang="en-US" sz="2400" baseline="30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) = O(e</a:t>
            </a:r>
            <a:r>
              <a:rPr lang="en-US" sz="2400" baseline="30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3143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  <p:bldP spid="30" grpId="0" animBg="1"/>
      <p:bldP spid="32" grpId="0" animBg="1"/>
      <p:bldP spid="33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614489" y="141288"/>
            <a:ext cx="8999537" cy="785812"/>
          </a:xfrm>
        </p:spPr>
        <p:txBody>
          <a:bodyPr/>
          <a:lstStyle/>
          <a:p>
            <a:r>
              <a:rPr lang="en-US" altLang="en-US" sz="3600" dirty="0" smtClean="0"/>
              <a:t>Speeding up Dijkstra’s Algorithm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84364" y="877888"/>
            <a:ext cx="8383587" cy="40449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1. for all u in V do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cost[u] = ∞;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[u] = null;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end-for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2. cost[s] = 0;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3. While there are unknown nodes left in the graph do 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-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u = Unknown node with the lowest cost </a:t>
            </a:r>
          </a:p>
          <a:p>
            <a:pPr marL="800100" lvl="1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- Mark u as known</a:t>
            </a:r>
          </a:p>
          <a:p>
            <a:pPr marL="800100" lvl="1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- For each node v adjacent to u do</a:t>
            </a:r>
          </a:p>
          <a:p>
            <a:pPr marL="800100" lvl="1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      If 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cost[u] + w(u, v) &lt; cost[v]){</a:t>
            </a:r>
          </a:p>
          <a:p>
            <a:pPr marL="800100" lvl="1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cost[v] = cost[u] + w(u, v);</a:t>
            </a:r>
          </a:p>
          <a:p>
            <a:pPr marL="800100" lvl="1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[v] = u;</a:t>
            </a:r>
          </a:p>
          <a:p>
            <a:pPr marL="800100" lvl="1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end-if</a:t>
            </a:r>
          </a:p>
          <a:p>
            <a:pPr marL="800100" lvl="1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end-for</a:t>
            </a:r>
          </a:p>
          <a:p>
            <a:pPr marL="800100" lvl="1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end-while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760539" y="4999039"/>
            <a:ext cx="8650287" cy="157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dirty="0"/>
              <a:t>Can we implement this algorithm faster?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C00000"/>
                </a:solidFill>
              </a:rPr>
              <a:t>Use a heap </a:t>
            </a:r>
            <a:r>
              <a:rPr lang="en-US" sz="2400" dirty="0"/>
              <a:t>to select the lowest cost vertex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>
                <a:solidFill>
                  <a:schemeClr val="accent6"/>
                </a:solidFill>
              </a:rPr>
              <a:t>O(</a:t>
            </a:r>
            <a:r>
              <a:rPr lang="en-US" sz="2400" dirty="0" err="1">
                <a:solidFill>
                  <a:schemeClr val="accent6"/>
                </a:solidFill>
              </a:rPr>
              <a:t>logn</a:t>
            </a:r>
            <a:r>
              <a:rPr lang="en-US" sz="2400" dirty="0">
                <a:solidFill>
                  <a:schemeClr val="accent6"/>
                </a:solidFill>
              </a:rPr>
              <a:t>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/>
              <a:t>You now have to update the heap when the cost of the vertex changes: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sym typeface="Wingdings" pitchFamily="2" charset="2"/>
              </a:rPr>
              <a:t>DecreaseKeyO</a:t>
            </a:r>
            <a:r>
              <a:rPr lang="en-US" sz="2400" dirty="0">
                <a:solidFill>
                  <a:schemeClr val="accent6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accent6"/>
                </a:solidFill>
                <a:sym typeface="Wingdings" pitchFamily="2" charset="2"/>
              </a:rPr>
              <a:t>logn</a:t>
            </a:r>
            <a:r>
              <a:rPr lang="en-US" sz="2400" dirty="0">
                <a:solidFill>
                  <a:schemeClr val="accent6"/>
                </a:solidFill>
                <a:sym typeface="Wingdings" pitchFamily="2" charset="2"/>
              </a:rPr>
              <a:t>)</a:t>
            </a:r>
            <a:endParaRPr lang="en-US" sz="2400" dirty="0">
              <a:solidFill>
                <a:schemeClr val="accent6"/>
              </a:solidFill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7637463" y="3022600"/>
            <a:ext cx="2781300" cy="831850"/>
            <a:chOff x="6113123" y="3022694"/>
            <a:chExt cx="2782251" cy="830997"/>
          </a:xfrm>
        </p:grpSpPr>
        <p:sp>
          <p:nvSpPr>
            <p:cNvPr id="25" name="TextBox 24"/>
            <p:cNvSpPr txBox="1"/>
            <p:nvPr/>
          </p:nvSpPr>
          <p:spPr>
            <a:xfrm>
              <a:off x="6854738" y="3022694"/>
              <a:ext cx="2040636" cy="83099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 dirty="0" err="1"/>
                <a:t>DecreaseKey</a:t>
              </a:r>
              <a:endParaRPr lang="en-US" sz="2400" dirty="0"/>
            </a:p>
            <a:p>
              <a:pPr algn="ctr">
                <a:defRPr/>
              </a:pPr>
              <a:r>
                <a:rPr lang="en-US" sz="2400" dirty="0"/>
                <a:t>O(</a:t>
              </a:r>
              <a:r>
                <a:rPr lang="en-US" sz="2400" dirty="0" err="1"/>
                <a:t>logn</a:t>
              </a:r>
              <a:r>
                <a:rPr lang="en-US" sz="2400" dirty="0"/>
                <a:t>)</a:t>
              </a:r>
            </a:p>
          </p:txBody>
        </p:sp>
        <p:sp>
          <p:nvSpPr>
            <p:cNvPr id="22540" name="Right Arrow 25"/>
            <p:cNvSpPr>
              <a:spLocks noChangeArrowheads="1"/>
            </p:cNvSpPr>
            <p:nvPr/>
          </p:nvSpPr>
          <p:spPr bwMode="auto">
            <a:xfrm rot="10800000">
              <a:off x="6113123" y="3236358"/>
              <a:ext cx="739739" cy="452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7011988" y="1317625"/>
            <a:ext cx="2887662" cy="1035050"/>
            <a:chOff x="5487968" y="1317183"/>
            <a:chExt cx="2887329" cy="1035598"/>
          </a:xfrm>
        </p:grpSpPr>
        <p:sp>
          <p:nvSpPr>
            <p:cNvPr id="22537" name="Down Arrow 23"/>
            <p:cNvSpPr>
              <a:spLocks noChangeArrowheads="1"/>
            </p:cNvSpPr>
            <p:nvPr/>
          </p:nvSpPr>
          <p:spPr bwMode="auto">
            <a:xfrm>
              <a:off x="5989833" y="1767154"/>
              <a:ext cx="328774" cy="585627"/>
            </a:xfrm>
            <a:prstGeom prst="downArrow">
              <a:avLst>
                <a:gd name="adj1" fmla="val 50000"/>
                <a:gd name="adj2" fmla="val 4999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87968" y="1317183"/>
              <a:ext cx="2887329" cy="462208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 dirty="0" err="1"/>
                <a:t>DeleteMin</a:t>
              </a:r>
              <a:r>
                <a:rPr lang="en-US" sz="2400" dirty="0"/>
                <a:t>: O(</a:t>
              </a:r>
              <a:r>
                <a:rPr lang="en-US" sz="2400" dirty="0" err="1"/>
                <a:t>logn</a:t>
              </a:r>
              <a:r>
                <a:rPr lang="en-US" sz="2400" dirty="0"/>
                <a:t>)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746751" y="4430713"/>
            <a:ext cx="4500563" cy="461962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Running Time: O(</a:t>
            </a:r>
            <a:r>
              <a:rPr lang="en-US" sz="2400" dirty="0" err="1"/>
              <a:t>nlogn</a:t>
            </a:r>
            <a:r>
              <a:rPr lang="en-US" sz="2400" dirty="0"/>
              <a:t> + </a:t>
            </a:r>
            <a:r>
              <a:rPr lang="en-US" sz="2400" dirty="0" err="1"/>
              <a:t>elogn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67035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4489" y="141288"/>
            <a:ext cx="9548092" cy="785812"/>
          </a:xfrm>
        </p:spPr>
        <p:txBody>
          <a:bodyPr/>
          <a:lstStyle/>
          <a:p>
            <a:r>
              <a:rPr lang="en-US" altLang="en-US" sz="3600" dirty="0" smtClean="0"/>
              <a:t>Dijkstra’s Algorithm: Fast </a:t>
            </a:r>
            <a:r>
              <a:rPr lang="en-US" altLang="en-US" sz="3600" dirty="0" smtClean="0"/>
              <a:t>Impl</a:t>
            </a:r>
            <a:r>
              <a:rPr lang="en-US" altLang="en-US" sz="3600" dirty="0" smtClean="0"/>
              <a:t>ementation</a:t>
            </a:r>
            <a:endParaRPr lang="en-US" altLang="en-US" sz="36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387600" y="1279525"/>
            <a:ext cx="7499350" cy="4514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1. for all u in V do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cost[u] = ∞;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[u] = null;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end-for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2. cost[s] = 0;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3.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H = </a:t>
            </a:r>
            <a:r>
              <a:rPr lang="en-US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MakeHeap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4. While there are unknown nodes left in the graph do </a:t>
            </a:r>
          </a:p>
          <a:p>
            <a:pPr marL="342900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-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u = </a:t>
            </a:r>
            <a:r>
              <a:rPr lang="en-US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DeleteMin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(H);</a:t>
            </a:r>
          </a:p>
          <a:p>
            <a:pPr marL="800100" lvl="1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- Mark u as known</a:t>
            </a:r>
          </a:p>
          <a:p>
            <a:pPr marL="800100" lvl="1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- For each node v adjacent to u do</a:t>
            </a:r>
          </a:p>
          <a:p>
            <a:pPr marL="800100" lvl="1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      If 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cost[u] + w(u, v) &lt; cost[v]){</a:t>
            </a:r>
          </a:p>
          <a:p>
            <a:pPr marL="800100" lvl="1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cost[v] = cost[u] + w(u, v);</a:t>
            </a:r>
          </a:p>
          <a:p>
            <a:pPr marL="800100" lvl="1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DecreaseKey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(H, v);</a:t>
            </a:r>
          </a:p>
          <a:p>
            <a:pPr marL="800100" lvl="1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[v] = u;</a:t>
            </a:r>
          </a:p>
          <a:p>
            <a:pPr marL="800100" lvl="1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end-if</a:t>
            </a:r>
          </a:p>
          <a:p>
            <a:pPr marL="800100" lvl="1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end-for</a:t>
            </a:r>
          </a:p>
          <a:p>
            <a:pPr marL="800100" lvl="1" indent="-3429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end-while</a:t>
            </a:r>
          </a:p>
        </p:txBody>
      </p:sp>
    </p:spTree>
    <p:extLst>
      <p:ext uri="{BB962C8B-B14F-4D97-AF65-F5344CB8AC3E}">
        <p14:creationId xmlns:p14="http://schemas.microsoft.com/office/powerpoint/2010/main" val="3824492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05442" y="141288"/>
            <a:ext cx="11542143" cy="698500"/>
          </a:xfrm>
        </p:spPr>
        <p:txBody>
          <a:bodyPr/>
          <a:lstStyle/>
          <a:p>
            <a:r>
              <a:rPr lang="en-US" altLang="en-US" sz="3600" dirty="0" smtClean="0"/>
              <a:t>Implementing </a:t>
            </a:r>
            <a:r>
              <a:rPr lang="en-US" altLang="en-US" sz="3600" dirty="0" smtClean="0"/>
              <a:t>Dijkstra</a:t>
            </a:r>
            <a:r>
              <a:rPr lang="en-US" altLang="en-US" sz="3600" dirty="0" smtClean="0"/>
              <a:t>’s </a:t>
            </a:r>
            <a:r>
              <a:rPr lang="en-US" altLang="en-US" sz="3600" dirty="0" smtClean="0"/>
              <a:t>Algorithm in C++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08" y="839788"/>
            <a:ext cx="11749177" cy="56386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C++ </a:t>
            </a:r>
            <a:r>
              <a:rPr lang="en-US" dirty="0" err="1" smtClean="0">
                <a:solidFill>
                  <a:srgbClr val="FF0000"/>
                </a:solidFill>
              </a:rPr>
              <a:t>priority_queue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class has 3 operations only: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6"/>
                </a:solidFill>
              </a:rPr>
              <a:t>top()</a:t>
            </a:r>
            <a:r>
              <a:rPr lang="en-US" dirty="0" smtClean="0"/>
              <a:t>: to get the top element without removing</a:t>
            </a:r>
          </a:p>
          <a:p>
            <a:pPr lvl="1">
              <a:defRPr/>
            </a:pPr>
            <a:r>
              <a:rPr lang="en-US" dirty="0">
                <a:solidFill>
                  <a:schemeClr val="accent6"/>
                </a:solidFill>
              </a:rPr>
              <a:t>p</a:t>
            </a:r>
            <a:r>
              <a:rPr lang="en-US" dirty="0" smtClean="0">
                <a:solidFill>
                  <a:schemeClr val="accent6"/>
                </a:solidFill>
              </a:rPr>
              <a:t>op()</a:t>
            </a:r>
            <a:r>
              <a:rPr lang="en-US" dirty="0" smtClean="0"/>
              <a:t>: Remove the top element</a:t>
            </a:r>
          </a:p>
          <a:p>
            <a:pPr lvl="1">
              <a:defRPr/>
            </a:pPr>
            <a:r>
              <a:rPr lang="en-US" dirty="0">
                <a:solidFill>
                  <a:schemeClr val="accent6"/>
                </a:solidFill>
              </a:rPr>
              <a:t>p</a:t>
            </a:r>
            <a:r>
              <a:rPr lang="en-US" dirty="0" smtClean="0">
                <a:solidFill>
                  <a:schemeClr val="accent6"/>
                </a:solidFill>
              </a:rPr>
              <a:t>ush(element)</a:t>
            </a:r>
            <a:r>
              <a:rPr lang="en-US" dirty="0" smtClean="0"/>
              <a:t>: Push the element to the PQ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As you can see, there is NO </a:t>
            </a:r>
            <a:r>
              <a:rPr lang="en-US" dirty="0" err="1" smtClean="0">
                <a:solidFill>
                  <a:schemeClr val="accent6"/>
                </a:solidFill>
              </a:rPr>
              <a:t>decrease_key</a:t>
            </a:r>
            <a:r>
              <a:rPr lang="en-US" dirty="0" smtClean="0"/>
              <a:t> method!</a:t>
            </a:r>
          </a:p>
          <a:p>
            <a:pPr lvl="1">
              <a:defRPr/>
            </a:pPr>
            <a:r>
              <a:rPr lang="en-US" dirty="0" smtClean="0"/>
              <a:t>In order to </a:t>
            </a:r>
            <a:r>
              <a:rPr lang="en-US" smtClean="0"/>
              <a:t>implement </a:t>
            </a:r>
            <a:r>
              <a:rPr lang="en-US" smtClean="0"/>
              <a:t>Dijkstra’s </a:t>
            </a:r>
            <a:r>
              <a:rPr lang="en-US" dirty="0" smtClean="0"/>
              <a:t>algorithm using C++ </a:t>
            </a:r>
            <a:r>
              <a:rPr lang="en-US" dirty="0" err="1" smtClean="0">
                <a:solidFill>
                  <a:srgbClr val="C00000"/>
                </a:solidFill>
              </a:rPr>
              <a:t>priority_queue</a:t>
            </a:r>
            <a:r>
              <a:rPr lang="en-US" dirty="0" smtClean="0"/>
              <a:t>, we will </a:t>
            </a:r>
            <a:r>
              <a:rPr lang="en-US" dirty="0" smtClean="0">
                <a:solidFill>
                  <a:srgbClr val="FF0000"/>
                </a:solidFill>
              </a:rPr>
              <a:t>re-insert</a:t>
            </a:r>
            <a:r>
              <a:rPr lang="en-US" dirty="0" smtClean="0"/>
              <a:t> the vertex into the PQ </a:t>
            </a:r>
            <a:r>
              <a:rPr lang="en-US" dirty="0" smtClean="0">
                <a:solidFill>
                  <a:schemeClr val="accent6"/>
                </a:solidFill>
              </a:rPr>
              <a:t>with the vertex’s new key</a:t>
            </a:r>
          </a:p>
          <a:p>
            <a:pPr lvl="1">
              <a:defRPr/>
            </a:pPr>
            <a:r>
              <a:rPr lang="en-US" dirty="0" smtClean="0"/>
              <a:t>This means that when we pop() the top element from the PQ, it may have already been processed</a:t>
            </a:r>
          </a:p>
          <a:p>
            <a:pPr lvl="1">
              <a:defRPr/>
            </a:pPr>
            <a:r>
              <a:rPr lang="en-US" dirty="0" smtClean="0"/>
              <a:t>We will check whether this vertex has already been added to MST by coloring the vertices</a:t>
            </a:r>
          </a:p>
          <a:p>
            <a:pPr lvl="1">
              <a:defRPr/>
            </a:pPr>
            <a:r>
              <a:rPr lang="en-US" dirty="0" smtClean="0">
                <a:solidFill>
                  <a:srgbClr val="00B050"/>
                </a:solidFill>
              </a:rPr>
              <a:t>Look at the sample C++ code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sz="100" dirty="0"/>
          </a:p>
          <a:p>
            <a:pPr lvl="1">
              <a:defRPr/>
            </a:pPr>
            <a:endParaRPr lang="en-US" sz="100" dirty="0" smtClean="0"/>
          </a:p>
        </p:txBody>
      </p:sp>
    </p:spTree>
    <p:extLst>
      <p:ext uri="{BB962C8B-B14F-4D97-AF65-F5344CB8AC3E}">
        <p14:creationId xmlns:p14="http://schemas.microsoft.com/office/powerpoint/2010/main" val="2528064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823912"/>
          </a:xfrm>
        </p:spPr>
        <p:txBody>
          <a:bodyPr/>
          <a:lstStyle/>
          <a:p>
            <a:r>
              <a:rPr lang="en-US" altLang="en-US" sz="3600" dirty="0" smtClean="0"/>
              <a:t>Does Dijkstra’s </a:t>
            </a:r>
            <a:r>
              <a:rPr lang="en-US" altLang="en-US" sz="3600" dirty="0" smtClean="0"/>
              <a:t>algorithm </a:t>
            </a:r>
            <a:r>
              <a:rPr lang="en-US" altLang="en-US" sz="3600" dirty="0" smtClean="0"/>
              <a:t>always work?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5057" y="1006476"/>
            <a:ext cx="11559396" cy="552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dirty="0" err="1">
                <a:cs typeface="Times New Roman" pitchFamily="18" charset="0"/>
              </a:rPr>
              <a:t>Dijkstra’s</a:t>
            </a:r>
            <a:r>
              <a:rPr lang="en-US" sz="2800" dirty="0">
                <a:cs typeface="Times New Roman" pitchFamily="18" charset="0"/>
              </a:rPr>
              <a:t> algorithm is an example of a </a:t>
            </a:r>
            <a:r>
              <a:rPr lang="en-US" sz="2800" dirty="0">
                <a:solidFill>
                  <a:srgbClr val="C00000"/>
                </a:solidFill>
                <a:cs typeface="Times New Roman" pitchFamily="18" charset="0"/>
              </a:rPr>
              <a:t>greedy algorithm</a:t>
            </a:r>
          </a:p>
          <a:p>
            <a:pPr marL="800100" lvl="1" indent="-342900">
              <a:spcBef>
                <a:spcPct val="20000"/>
              </a:spcBef>
              <a:buFont typeface="Comic Sans MS" pitchFamily="66" charset="0"/>
              <a:buChar char="−"/>
              <a:defRPr/>
            </a:pPr>
            <a:r>
              <a:rPr lang="en-US" sz="2400" dirty="0">
                <a:solidFill>
                  <a:schemeClr val="accent6"/>
                </a:solidFill>
                <a:cs typeface="Times New Roman" pitchFamily="18" charset="0"/>
              </a:rPr>
              <a:t>Greedy algorithms </a:t>
            </a:r>
            <a:r>
              <a:rPr lang="en-US" sz="2400" dirty="0">
                <a:cs typeface="Times New Roman" pitchFamily="18" charset="0"/>
              </a:rPr>
              <a:t>always make choices that currently seem the best</a:t>
            </a:r>
          </a:p>
          <a:p>
            <a:pPr marL="800100" lvl="1" indent="-342900">
              <a:spcBef>
                <a:spcPct val="20000"/>
              </a:spcBef>
              <a:buFont typeface="Comic Sans MS" pitchFamily="66" charset="0"/>
              <a:buChar char="−"/>
              <a:defRPr/>
            </a:pPr>
            <a:r>
              <a:rPr lang="en-US" sz="2400" dirty="0">
                <a:solidFill>
                  <a:schemeClr val="accent6"/>
                </a:solidFill>
                <a:cs typeface="Times New Roman" pitchFamily="18" charset="0"/>
              </a:rPr>
              <a:t>Short-sighted</a:t>
            </a:r>
            <a:r>
              <a:rPr lang="en-US" sz="2400" dirty="0">
                <a:cs typeface="Times New Roman" pitchFamily="18" charset="0"/>
              </a:rPr>
              <a:t> – no consideration of long-term or global issues</a:t>
            </a:r>
          </a:p>
          <a:p>
            <a:pPr marL="800100" lvl="1" indent="-342900">
              <a:spcBef>
                <a:spcPct val="20000"/>
              </a:spcBef>
              <a:buFont typeface="Comic Sans MS" pitchFamily="66" charset="0"/>
              <a:buChar char="−"/>
              <a:defRPr/>
            </a:pPr>
            <a:r>
              <a:rPr lang="en-US" sz="2400" dirty="0">
                <a:cs typeface="Times New Roman" pitchFamily="18" charset="0"/>
              </a:rPr>
              <a:t>Locally optimal does not always mean globally optimal</a:t>
            </a:r>
          </a:p>
          <a:p>
            <a:pPr marL="800100" lvl="1" indent="-342900">
              <a:spcBef>
                <a:spcPct val="20000"/>
              </a:spcBef>
              <a:buFont typeface="Comic Sans MS" pitchFamily="66" charset="0"/>
              <a:buChar char="−"/>
              <a:defRPr/>
            </a:pPr>
            <a:r>
              <a:rPr lang="en-US" sz="2400" dirty="0">
                <a:cs typeface="Times New Roman" pitchFamily="18" charset="0"/>
              </a:rPr>
              <a:t>In </a:t>
            </a:r>
            <a:r>
              <a:rPr lang="en-US" sz="2400" dirty="0" err="1">
                <a:cs typeface="Times New Roman" pitchFamily="18" charset="0"/>
              </a:rPr>
              <a:t>Dijkstra’s</a:t>
            </a:r>
            <a:r>
              <a:rPr lang="en-US" sz="2400" dirty="0">
                <a:cs typeface="Times New Roman" pitchFamily="18" charset="0"/>
              </a:rPr>
              <a:t> case – choose the least cost node, but </a:t>
            </a:r>
            <a:r>
              <a:rPr lang="en-US" sz="2400" dirty="0">
                <a:solidFill>
                  <a:schemeClr val="accent6"/>
                </a:solidFill>
                <a:cs typeface="Times New Roman" pitchFamily="18" charset="0"/>
              </a:rPr>
              <a:t>what if there is another path through other vertices that is cheaper?</a:t>
            </a:r>
          </a:p>
          <a:p>
            <a:pPr marL="800100" lvl="1" indent="-342900">
              <a:spcBef>
                <a:spcPct val="20000"/>
              </a:spcBef>
              <a:buFont typeface="Comic Sans MS" pitchFamily="66" charset="0"/>
              <a:buChar char="−"/>
              <a:defRPr/>
            </a:pPr>
            <a:r>
              <a:rPr lang="en-US" sz="2400" dirty="0">
                <a:cs typeface="Times New Roman" pitchFamily="18" charset="0"/>
              </a:rPr>
              <a:t>Can prove: Never happens </a:t>
            </a: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if all edge weights are positive</a:t>
            </a:r>
            <a:endParaRPr lang="en-US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4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823912"/>
          </a:xfrm>
        </p:spPr>
        <p:txBody>
          <a:bodyPr/>
          <a:lstStyle/>
          <a:p>
            <a:r>
              <a:rPr lang="en-US" altLang="en-US" sz="3600" dirty="0" smtClean="0"/>
              <a:t>Informal Proof of Correctness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5058" y="3206750"/>
            <a:ext cx="11550768" cy="332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>
                <a:cs typeface="Times New Roman" pitchFamily="18" charset="0"/>
              </a:rPr>
              <a:t>Assume </a:t>
            </a:r>
            <a:r>
              <a:rPr lang="en-US" sz="2400" dirty="0">
                <a:solidFill>
                  <a:schemeClr val="accent6"/>
                </a:solidFill>
                <a:cs typeface="Times New Roman" pitchFamily="18" charset="0"/>
              </a:rPr>
              <a:t>u is the next vertex </a:t>
            </a:r>
            <a:r>
              <a:rPr lang="en-US" sz="2400" dirty="0">
                <a:cs typeface="Times New Roman" pitchFamily="18" charset="0"/>
              </a:rPr>
              <a:t>added to the known cloud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cs typeface="Times New Roman" pitchFamily="18" charset="0"/>
              </a:rPr>
              <a:t>We know that </a:t>
            </a:r>
            <a:r>
              <a:rPr lang="en-US" sz="2000" dirty="0">
                <a:solidFill>
                  <a:srgbClr val="C00000"/>
                </a:solidFill>
                <a:cs typeface="Times New Roman" pitchFamily="18" charset="0"/>
              </a:rPr>
              <a:t>cost(u)</a:t>
            </a:r>
            <a:r>
              <a:rPr lang="en-US" sz="2000" dirty="0">
                <a:solidFill>
                  <a:schemeClr val="accent6"/>
                </a:solidFill>
                <a:cs typeface="Times New Roman" pitchFamily="18" charset="0"/>
              </a:rPr>
              <a:t> is the minimum </a:t>
            </a:r>
            <a:r>
              <a:rPr lang="en-US" sz="2000" dirty="0">
                <a:cs typeface="Times New Roman" pitchFamily="18" charset="0"/>
              </a:rPr>
              <a:t>among unknown vertices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cs typeface="Times New Roman" pitchFamily="18" charset="0"/>
              </a:rPr>
              <a:t>We claim that cost(u) is the cost of the shortest path (</a:t>
            </a:r>
            <a:r>
              <a:rPr lang="en-US" sz="2000" dirty="0">
                <a:solidFill>
                  <a:srgbClr val="C00000"/>
                </a:solidFill>
                <a:cs typeface="Times New Roman" pitchFamily="18" charset="0"/>
              </a:rPr>
              <a:t>red path</a:t>
            </a:r>
            <a:r>
              <a:rPr lang="en-US" sz="2000" dirty="0">
                <a:cs typeface="Times New Roman" pitchFamily="18" charset="0"/>
              </a:rPr>
              <a:t>)  from s to u at the point when u is added to the known cloud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cs typeface="Times New Roman" pitchFamily="18" charset="0"/>
              </a:rPr>
              <a:t>Assume to the contrary that this is not true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cs typeface="Times New Roman" pitchFamily="18" charset="0"/>
              </a:rPr>
              <a:t>Then there must be another path that is shorter (e.g., </a:t>
            </a:r>
            <a:r>
              <a:rPr lang="en-US" sz="2000" dirty="0">
                <a:solidFill>
                  <a:schemeClr val="accent6"/>
                </a:solidFill>
                <a:cs typeface="Times New Roman" pitchFamily="18" charset="0"/>
              </a:rPr>
              <a:t>blue path</a:t>
            </a:r>
            <a:r>
              <a:rPr lang="en-US" sz="2000" dirty="0">
                <a:cs typeface="Times New Roman" pitchFamily="18" charset="0"/>
              </a:rPr>
              <a:t>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cs typeface="Times New Roman" pitchFamily="18" charset="0"/>
              </a:rPr>
              <a:t>For this to be true, </a:t>
            </a:r>
            <a:r>
              <a:rPr lang="en-US" sz="2000" dirty="0">
                <a:solidFill>
                  <a:schemeClr val="accent6"/>
                </a:solidFill>
                <a:cs typeface="Times New Roman" pitchFamily="18" charset="0"/>
              </a:rPr>
              <a:t>cost(y) must be smaller than cost(u) at the time when u is added to the known cloud</a:t>
            </a:r>
            <a:r>
              <a:rPr lang="en-US" sz="2000" dirty="0">
                <a:cs typeface="Times New Roman" pitchFamily="18" charset="0"/>
              </a:rPr>
              <a:t>. </a:t>
            </a:r>
            <a:r>
              <a:rPr lang="en-US" sz="2000" dirty="0">
                <a:solidFill>
                  <a:srgbClr val="C00000"/>
                </a:solidFill>
                <a:cs typeface="Times New Roman" pitchFamily="18" charset="0"/>
              </a:rPr>
              <a:t>Why? </a:t>
            </a:r>
            <a:r>
              <a:rPr lang="en-US" sz="2000" dirty="0">
                <a:solidFill>
                  <a:schemeClr val="accent6"/>
                </a:solidFill>
                <a:cs typeface="Times New Roman" pitchFamily="18" charset="0"/>
              </a:rPr>
              <a:t>Because all edge weights are positive! </a:t>
            </a:r>
            <a:r>
              <a:rPr lang="en-US" sz="2000" dirty="0">
                <a:solidFill>
                  <a:srgbClr val="C00000"/>
                </a:solidFill>
                <a:cs typeface="Times New Roman" pitchFamily="18" charset="0"/>
              </a:rPr>
              <a:t>This is a contradiction</a:t>
            </a:r>
            <a:r>
              <a:rPr lang="en-US" sz="2000" dirty="0">
                <a:cs typeface="Times New Roman" pitchFamily="18" charset="0"/>
              </a:rPr>
              <a:t>. QED.</a:t>
            </a:r>
          </a:p>
        </p:txBody>
      </p:sp>
      <p:sp>
        <p:nvSpPr>
          <p:cNvPr id="5" name="Cloud 4"/>
          <p:cNvSpPr/>
          <p:nvPr/>
        </p:nvSpPr>
        <p:spPr bwMode="auto">
          <a:xfrm>
            <a:off x="3906838" y="979488"/>
            <a:ext cx="3270250" cy="1828800"/>
          </a:xfrm>
          <a:prstGeom prst="cloud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4656138" y="1628776"/>
            <a:ext cx="463550" cy="4492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7283450" y="2478088"/>
            <a:ext cx="463550" cy="4492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u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716464" y="1116013"/>
            <a:ext cx="19335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6"/>
                </a:solidFill>
                <a:latin typeface="Comic Sans MS" pitchFamily="66" charset="0"/>
              </a:rPr>
              <a:t>Known Cloud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078414" y="1268414"/>
            <a:ext cx="3481387" cy="1487487"/>
            <a:chOff x="3554569" y="1267806"/>
            <a:chExt cx="3481590" cy="1488271"/>
          </a:xfrm>
        </p:grpSpPr>
        <p:sp>
          <p:nvSpPr>
            <p:cNvPr id="11" name="Oval 10"/>
            <p:cNvSpPr/>
            <p:nvPr/>
          </p:nvSpPr>
          <p:spPr bwMode="auto">
            <a:xfrm>
              <a:off x="6093129" y="1267806"/>
              <a:ext cx="463577" cy="449499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/>
                <a:t>y</a:t>
              </a: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3554569" y="1404403"/>
              <a:ext cx="2524272" cy="333551"/>
            </a:xfrm>
            <a:custGeom>
              <a:avLst/>
              <a:gdLst>
                <a:gd name="connsiteX0" fmla="*/ 0 w 2524259"/>
                <a:gd name="connsiteY0" fmla="*/ 334851 h 334851"/>
                <a:gd name="connsiteX1" fmla="*/ 270456 w 2524259"/>
                <a:gd name="connsiteY1" fmla="*/ 90153 h 334851"/>
                <a:gd name="connsiteX2" fmla="*/ 656822 w 2524259"/>
                <a:gd name="connsiteY2" fmla="*/ 244699 h 334851"/>
                <a:gd name="connsiteX3" fmla="*/ 1854557 w 2524259"/>
                <a:gd name="connsiteY3" fmla="*/ 38637 h 334851"/>
                <a:gd name="connsiteX4" fmla="*/ 2524259 w 2524259"/>
                <a:gd name="connsiteY4" fmla="*/ 12879 h 33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4259" h="334851">
                  <a:moveTo>
                    <a:pt x="0" y="334851"/>
                  </a:moveTo>
                  <a:cubicBezTo>
                    <a:pt x="80493" y="220014"/>
                    <a:pt x="160986" y="105178"/>
                    <a:pt x="270456" y="90153"/>
                  </a:cubicBezTo>
                  <a:cubicBezTo>
                    <a:pt x="379926" y="75128"/>
                    <a:pt x="392805" y="253285"/>
                    <a:pt x="656822" y="244699"/>
                  </a:cubicBezTo>
                  <a:cubicBezTo>
                    <a:pt x="920839" y="236113"/>
                    <a:pt x="1543318" y="77274"/>
                    <a:pt x="1854557" y="38637"/>
                  </a:cubicBezTo>
                  <a:cubicBezTo>
                    <a:pt x="2165797" y="0"/>
                    <a:pt x="2345028" y="6439"/>
                    <a:pt x="2524259" y="12879"/>
                  </a:cubicBezTo>
                </a:path>
              </a:pathLst>
            </a:custGeom>
            <a:noFill/>
            <a:ln w="349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6232837" y="1622005"/>
              <a:ext cx="803322" cy="1134072"/>
            </a:xfrm>
            <a:custGeom>
              <a:avLst/>
              <a:gdLst>
                <a:gd name="connsiteX0" fmla="*/ 270456 w 789905"/>
                <a:gd name="connsiteY0" fmla="*/ 0 h 1079680"/>
                <a:gd name="connsiteX1" fmla="*/ 759854 w 789905"/>
                <a:gd name="connsiteY1" fmla="*/ 360609 h 1079680"/>
                <a:gd name="connsiteX2" fmla="*/ 450761 w 789905"/>
                <a:gd name="connsiteY2" fmla="*/ 579550 h 1079680"/>
                <a:gd name="connsiteX3" fmla="*/ 450761 w 789905"/>
                <a:gd name="connsiteY3" fmla="*/ 1004553 h 1079680"/>
                <a:gd name="connsiteX4" fmla="*/ 0 w 789905"/>
                <a:gd name="connsiteY4" fmla="*/ 1030310 h 107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9905" h="1079680">
                  <a:moveTo>
                    <a:pt x="270456" y="0"/>
                  </a:moveTo>
                  <a:cubicBezTo>
                    <a:pt x="500129" y="132008"/>
                    <a:pt x="729803" y="264017"/>
                    <a:pt x="759854" y="360609"/>
                  </a:cubicBezTo>
                  <a:cubicBezTo>
                    <a:pt x="789905" y="457201"/>
                    <a:pt x="502276" y="472226"/>
                    <a:pt x="450761" y="579550"/>
                  </a:cubicBezTo>
                  <a:cubicBezTo>
                    <a:pt x="399246" y="686874"/>
                    <a:pt x="525888" y="929426"/>
                    <a:pt x="450761" y="1004553"/>
                  </a:cubicBezTo>
                  <a:cubicBezTo>
                    <a:pt x="375634" y="1079680"/>
                    <a:pt x="187817" y="1054995"/>
                    <a:pt x="0" y="1030310"/>
                  </a:cubicBezTo>
                </a:path>
              </a:pathLst>
            </a:custGeom>
            <a:noFill/>
            <a:ln w="349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5610" name="Freeform 13"/>
          <p:cNvSpPr>
            <a:spLocks/>
          </p:cNvSpPr>
          <p:nvPr/>
        </p:nvSpPr>
        <p:spPr bwMode="auto">
          <a:xfrm>
            <a:off x="4984751" y="2068513"/>
            <a:ext cx="2327275" cy="571500"/>
          </a:xfrm>
          <a:custGeom>
            <a:avLst/>
            <a:gdLst>
              <a:gd name="T0" fmla="*/ 0 w 2327563"/>
              <a:gd name="T1" fmla="*/ 0 h 571500"/>
              <a:gd name="T2" fmla="*/ 446809 w 2327563"/>
              <a:gd name="T3" fmla="*/ 457200 h 571500"/>
              <a:gd name="T4" fmla="*/ 893618 w 2327563"/>
              <a:gd name="T5" fmla="*/ 249382 h 571500"/>
              <a:gd name="T6" fmla="*/ 1548245 w 2327563"/>
              <a:gd name="T7" fmla="*/ 280554 h 571500"/>
              <a:gd name="T8" fmla="*/ 2327563 w 2327563"/>
              <a:gd name="T9" fmla="*/ 571500 h 571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27563" h="571500">
                <a:moveTo>
                  <a:pt x="0" y="0"/>
                </a:moveTo>
                <a:cubicBezTo>
                  <a:pt x="148936" y="207818"/>
                  <a:pt x="297873" y="415636"/>
                  <a:pt x="446809" y="457200"/>
                </a:cubicBezTo>
                <a:cubicBezTo>
                  <a:pt x="595745" y="498764"/>
                  <a:pt x="710045" y="278823"/>
                  <a:pt x="893618" y="249382"/>
                </a:cubicBezTo>
                <a:cubicBezTo>
                  <a:pt x="1077191" y="219941"/>
                  <a:pt x="1309254" y="226868"/>
                  <a:pt x="1548245" y="280554"/>
                </a:cubicBezTo>
                <a:cubicBezTo>
                  <a:pt x="1787236" y="334240"/>
                  <a:pt x="2057399" y="452870"/>
                  <a:pt x="2327563" y="571500"/>
                </a:cubicBezTo>
              </a:path>
            </a:pathLst>
          </a:custGeom>
          <a:noFill/>
          <a:ln w="34925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24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05442" y="141288"/>
            <a:ext cx="11542143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743</a:t>
            </a:r>
            <a:r>
              <a:rPr lang="en-US" altLang="en-US" sz="3600" dirty="0"/>
              <a:t>. Network Delay Time</a:t>
            </a:r>
            <a:endParaRPr lang="en-US" altLang="en-US" sz="3600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443" y="839788"/>
            <a:ext cx="11404120" cy="2257095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You are given a network of n nodes, labeled from 1 to n. You are also given times, a list of travel times as directed edges times[</a:t>
            </a:r>
            <a:r>
              <a:rPr lang="en-US" sz="2400" dirty="0" err="1"/>
              <a:t>i</a:t>
            </a:r>
            <a:r>
              <a:rPr lang="en-US" sz="2400" dirty="0"/>
              <a:t>] = (</a:t>
            </a:r>
            <a:r>
              <a:rPr lang="en-US" sz="2400" dirty="0" err="1"/>
              <a:t>ui</a:t>
            </a:r>
            <a:r>
              <a:rPr lang="en-US" sz="2400" dirty="0"/>
              <a:t>, vi, </a:t>
            </a:r>
            <a:r>
              <a:rPr lang="en-US" sz="2400" dirty="0" err="1"/>
              <a:t>wi</a:t>
            </a:r>
            <a:r>
              <a:rPr lang="en-US" sz="2400" dirty="0"/>
              <a:t>), where </a:t>
            </a:r>
            <a:r>
              <a:rPr lang="en-US" sz="2400" dirty="0" err="1"/>
              <a:t>ui</a:t>
            </a:r>
            <a:r>
              <a:rPr lang="en-US" sz="2400" dirty="0"/>
              <a:t> is the source node, vi is the target node, and </a:t>
            </a:r>
            <a:r>
              <a:rPr lang="en-US" sz="2400" dirty="0" err="1"/>
              <a:t>wi</a:t>
            </a:r>
            <a:r>
              <a:rPr lang="en-US" sz="2400" dirty="0"/>
              <a:t> is the time it takes for a signal to travel from source to target</a:t>
            </a:r>
            <a:r>
              <a:rPr lang="en-US" sz="2400" dirty="0" smtClean="0"/>
              <a:t>.</a:t>
            </a:r>
            <a:endParaRPr lang="en-US" sz="2400" dirty="0"/>
          </a:p>
          <a:p>
            <a:pPr lvl="1">
              <a:defRPr/>
            </a:pPr>
            <a:r>
              <a:rPr lang="en-US" sz="2000" dirty="0"/>
              <a:t>We will send a signal from a given node k. Return the time it takes for all the n nodes to receive the signal. If it is impossible for all the n nodes to receive the signal, return -1.</a:t>
            </a:r>
            <a:endParaRPr lang="en-US" sz="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250" y="3200961"/>
            <a:ext cx="4367213" cy="34705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756" y="3200961"/>
            <a:ext cx="40671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38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05442" y="141288"/>
            <a:ext cx="11542143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/>
              <a:t> 1514. Path with Maximum Probability</a:t>
            </a:r>
            <a:endParaRPr lang="en-US" altLang="en-US" sz="3600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443" y="839788"/>
            <a:ext cx="11404120" cy="2257095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You </a:t>
            </a:r>
            <a:r>
              <a:rPr lang="en-US" sz="2400" dirty="0"/>
              <a:t>are given an undirected weighted graph of n nodes (0-indexed), represented by an edge list where edges[</a:t>
            </a:r>
            <a:r>
              <a:rPr lang="en-US" sz="2400" dirty="0" err="1"/>
              <a:t>i</a:t>
            </a:r>
            <a:r>
              <a:rPr lang="en-US" sz="2400" dirty="0"/>
              <a:t>] = [a, b] is an undirected edge connecting the nodes a and b with a probability of success of traversing that edge </a:t>
            </a:r>
            <a:r>
              <a:rPr lang="en-US" sz="2400" dirty="0" err="1"/>
              <a:t>succProb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 smtClean="0"/>
              <a:t>].</a:t>
            </a:r>
          </a:p>
          <a:p>
            <a:pPr lvl="1">
              <a:defRPr/>
            </a:pPr>
            <a:r>
              <a:rPr lang="en-US" sz="2000" dirty="0" smtClean="0"/>
              <a:t>Given </a:t>
            </a:r>
            <a:r>
              <a:rPr lang="en-US" sz="2000" dirty="0"/>
              <a:t>two nodes start and end, find the path with the maximum probability of success to go from start to end and return its success </a:t>
            </a:r>
            <a:r>
              <a:rPr lang="en-US" sz="2000" dirty="0" smtClean="0"/>
              <a:t>probability</a:t>
            </a:r>
            <a:endParaRPr lang="en-US" sz="2000" dirty="0"/>
          </a:p>
          <a:p>
            <a:pPr lvl="1">
              <a:defRPr/>
            </a:pPr>
            <a:r>
              <a:rPr lang="en-US" sz="2000" dirty="0"/>
              <a:t>If there is no path from start to end, return 0. Your answer will be accepted if it differs from the correct answer by at most 1e-5.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819" y="3937649"/>
            <a:ext cx="4929367" cy="27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4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269875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Dijkstra with Negative Weights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993900" y="3240089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05039" y="3792539"/>
            <a:ext cx="3270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336430" y="1108076"/>
            <a:ext cx="11499012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err="1"/>
              <a:t>Dijkstra</a:t>
            </a:r>
            <a:r>
              <a:rPr lang="en-US" sz="2800" dirty="0"/>
              <a:t> fails to compute shortest cost paths if there are </a:t>
            </a:r>
            <a:r>
              <a:rPr lang="en-US" sz="2800" dirty="0">
                <a:solidFill>
                  <a:schemeClr val="accent6"/>
                </a:solidFill>
              </a:rPr>
              <a:t>edges with </a:t>
            </a:r>
            <a:r>
              <a:rPr lang="en-US" sz="2800" dirty="0">
                <a:solidFill>
                  <a:srgbClr val="C00000"/>
                </a:solidFill>
              </a:rPr>
              <a:t>negative</a:t>
            </a:r>
            <a:r>
              <a:rPr lang="en-US" sz="2800" dirty="0">
                <a:solidFill>
                  <a:schemeClr val="accent6"/>
                </a:solidFill>
              </a:rPr>
              <a:t> weights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3398838" y="3265489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2638425" y="4192589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cxnSp>
        <p:nvCxnSpPr>
          <p:cNvPr id="26633" name="Straight Arrow Connector 18"/>
          <p:cNvCxnSpPr>
            <a:cxnSpLocks noChangeShapeType="1"/>
            <a:stCxn id="10" idx="6"/>
            <a:endCxn id="42" idx="2"/>
          </p:cNvCxnSpPr>
          <p:nvPr/>
        </p:nvCxnSpPr>
        <p:spPr bwMode="auto">
          <a:xfrm>
            <a:off x="2457450" y="3463925"/>
            <a:ext cx="941388" cy="254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Straight Arrow Connector 18"/>
          <p:cNvCxnSpPr>
            <a:cxnSpLocks noChangeShapeType="1"/>
            <a:stCxn id="10" idx="5"/>
            <a:endCxn id="43" idx="1"/>
          </p:cNvCxnSpPr>
          <p:nvPr/>
        </p:nvCxnSpPr>
        <p:spPr bwMode="auto">
          <a:xfrm rot="16200000" flipH="1">
            <a:off x="2230439" y="3781426"/>
            <a:ext cx="636587" cy="315913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Straight Arrow Connector 18"/>
          <p:cNvCxnSpPr>
            <a:cxnSpLocks noChangeShapeType="1"/>
            <a:stCxn id="42" idx="4"/>
            <a:endCxn id="43" idx="7"/>
          </p:cNvCxnSpPr>
          <p:nvPr/>
        </p:nvCxnSpPr>
        <p:spPr bwMode="auto">
          <a:xfrm rot="5400000">
            <a:off x="3059907" y="3686969"/>
            <a:ext cx="544512" cy="5969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2771776" y="3122614"/>
            <a:ext cx="3270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78200" y="3908425"/>
            <a:ext cx="42068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-2</a:t>
            </a: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4073524" y="2241551"/>
            <a:ext cx="7761917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/>
              <a:t>Shortest path from A to C </a:t>
            </a:r>
          </a:p>
          <a:p>
            <a:pPr marL="914400" lvl="1" indent="-457200">
              <a:spcBef>
                <a:spcPct val="20000"/>
              </a:spcBef>
              <a:buFont typeface="Comic Sans MS" pitchFamily="66" charset="0"/>
              <a:buChar char="−"/>
              <a:defRPr/>
            </a:pPr>
            <a:r>
              <a:rPr lang="en-US" sz="2400" dirty="0" err="1"/>
              <a:t>Dijkstra</a:t>
            </a:r>
            <a:r>
              <a:rPr lang="en-US" sz="2400" dirty="0"/>
              <a:t> computes: </a:t>
            </a:r>
            <a:r>
              <a:rPr lang="en-US" sz="2400" dirty="0">
                <a:solidFill>
                  <a:schemeClr val="accent6"/>
                </a:solidFill>
              </a:rPr>
              <a:t>A-&gt;C, cost: 2</a:t>
            </a:r>
          </a:p>
          <a:p>
            <a:pPr marL="914400" lvl="1" indent="-457200">
              <a:spcBef>
                <a:spcPct val="20000"/>
              </a:spcBef>
              <a:buFont typeface="Comic Sans MS" pitchFamily="66" charset="0"/>
              <a:buChar char="−"/>
              <a:defRPr/>
            </a:pPr>
            <a:r>
              <a:rPr lang="en-US" sz="2400" dirty="0"/>
              <a:t>Real shortest path: </a:t>
            </a:r>
            <a:r>
              <a:rPr lang="en-US" sz="2400" dirty="0">
                <a:solidFill>
                  <a:srgbClr val="C00000"/>
                </a:solidFill>
              </a:rPr>
              <a:t>A-&gt;B-&gt;C, cost: 1</a:t>
            </a:r>
          </a:p>
          <a:p>
            <a:pPr marL="457200" indent="-4572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/>
          </a:p>
          <a:p>
            <a:pPr marL="457200" indent="-4572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/>
              <a:t>What if we add a positive constant to all edge weights?</a:t>
            </a:r>
          </a:p>
        </p:txBody>
      </p:sp>
    </p:spTree>
    <p:extLst>
      <p:ext uri="{BB962C8B-B14F-4D97-AF65-F5344CB8AC3E}">
        <p14:creationId xmlns:p14="http://schemas.microsoft.com/office/powerpoint/2010/main" val="1935433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269875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Dijkstra with Negative Weights</a:t>
            </a: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336430" y="1068389"/>
            <a:ext cx="11421374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/>
              <a:t>What if we </a:t>
            </a:r>
            <a:r>
              <a:rPr lang="en-US" sz="2800" dirty="0">
                <a:solidFill>
                  <a:schemeClr val="accent6"/>
                </a:solidFill>
              </a:rPr>
              <a:t>add a positive constant </a:t>
            </a:r>
            <a:r>
              <a:rPr lang="en-US" sz="2800" dirty="0"/>
              <a:t>to all edge weights and run </a:t>
            </a:r>
            <a:r>
              <a:rPr lang="en-US" sz="2800" dirty="0" err="1"/>
              <a:t>Dijkstra</a:t>
            </a:r>
            <a:r>
              <a:rPr lang="en-US" sz="2800" dirty="0"/>
              <a:t> on the new graph?</a:t>
            </a:r>
            <a:endParaRPr lang="en-US" sz="2800" dirty="0">
              <a:solidFill>
                <a:schemeClr val="accent6"/>
              </a:solidFill>
            </a:endParaRPr>
          </a:p>
        </p:txBody>
      </p:sp>
      <p:grpSp>
        <p:nvGrpSpPr>
          <p:cNvPr id="27653" name="Group 26"/>
          <p:cNvGrpSpPr>
            <a:grpSpLocks/>
          </p:cNvGrpSpPr>
          <p:nvPr/>
        </p:nvGrpSpPr>
        <p:grpSpPr bwMode="auto">
          <a:xfrm>
            <a:off x="2432050" y="2376488"/>
            <a:ext cx="1866900" cy="1516062"/>
            <a:chOff x="393208" y="2221225"/>
            <a:chExt cx="1867348" cy="1517449"/>
          </a:xfrm>
        </p:grpSpPr>
        <p:sp>
          <p:nvSpPr>
            <p:cNvPr id="10" name="Oval 9"/>
            <p:cNvSpPr/>
            <p:nvPr/>
          </p:nvSpPr>
          <p:spPr bwMode="auto">
            <a:xfrm>
              <a:off x="393208" y="2337218"/>
              <a:ext cx="463661" cy="44808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/>
                <a:t>A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04397" y="2890173"/>
              <a:ext cx="325515" cy="3702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1796895" y="2364231"/>
              <a:ext cx="463661" cy="44649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/>
                <a:t>B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1037888" y="3290589"/>
              <a:ext cx="462074" cy="44808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/>
                <a:t>C</a:t>
              </a:r>
            </a:p>
          </p:txBody>
        </p:sp>
        <p:cxnSp>
          <p:nvCxnSpPr>
            <p:cNvPr id="27672" name="Straight Arrow Connector 18"/>
            <p:cNvCxnSpPr>
              <a:cxnSpLocks noChangeShapeType="1"/>
              <a:stCxn id="10" idx="6"/>
              <a:endCxn id="42" idx="2"/>
            </p:cNvCxnSpPr>
            <p:nvPr/>
          </p:nvCxnSpPr>
          <p:spPr bwMode="auto">
            <a:xfrm>
              <a:off x="856758" y="2561800"/>
              <a:ext cx="940248" cy="25759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3" name="Straight Arrow Connector 18"/>
            <p:cNvCxnSpPr>
              <a:cxnSpLocks noChangeShapeType="1"/>
              <a:stCxn id="10" idx="5"/>
              <a:endCxn id="43" idx="1"/>
            </p:cNvCxnSpPr>
            <p:nvPr/>
          </p:nvCxnSpPr>
          <p:spPr bwMode="auto">
            <a:xfrm rot="16200000" flipH="1">
              <a:off x="628715" y="2880235"/>
              <a:ext cx="636482" cy="316166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4" name="Straight Arrow Connector 18"/>
            <p:cNvCxnSpPr>
              <a:cxnSpLocks noChangeShapeType="1"/>
              <a:stCxn id="42" idx="4"/>
              <a:endCxn id="43" idx="7"/>
            </p:cNvCxnSpPr>
            <p:nvPr/>
          </p:nvCxnSpPr>
          <p:spPr bwMode="auto">
            <a:xfrm rot="5400000">
              <a:off x="1458219" y="2785996"/>
              <a:ext cx="545163" cy="595962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TextBox 57"/>
            <p:cNvSpPr txBox="1"/>
            <p:nvPr/>
          </p:nvSpPr>
          <p:spPr>
            <a:xfrm>
              <a:off x="1171270" y="2221225"/>
              <a:ext cx="325516" cy="3686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776253" y="3006167"/>
              <a:ext cx="422376" cy="370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-2</a:t>
              </a:r>
            </a:p>
          </p:txBody>
        </p:sp>
      </p:grp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5122864" y="4468814"/>
            <a:ext cx="5235575" cy="145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/>
              <a:t>Shortest path from A to C </a:t>
            </a:r>
          </a:p>
          <a:p>
            <a:pPr marL="914400" lvl="1" indent="-457200">
              <a:spcBef>
                <a:spcPct val="20000"/>
              </a:spcBef>
              <a:buFont typeface="Comic Sans MS" pitchFamily="66" charset="0"/>
              <a:buChar char="−"/>
              <a:defRPr/>
            </a:pPr>
            <a:r>
              <a:rPr lang="en-US" sz="2400" dirty="0" err="1"/>
              <a:t>Dijkstra</a:t>
            </a:r>
            <a:r>
              <a:rPr lang="en-US" sz="2400" dirty="0"/>
              <a:t> still computes: </a:t>
            </a:r>
            <a:r>
              <a:rPr lang="en-US" sz="2400" dirty="0">
                <a:solidFill>
                  <a:schemeClr val="accent6"/>
                </a:solidFill>
              </a:rPr>
              <a:t>A-&gt;C</a:t>
            </a:r>
          </a:p>
          <a:p>
            <a:pPr marL="914400" lvl="1" indent="-457200">
              <a:spcBef>
                <a:spcPct val="20000"/>
              </a:spcBef>
              <a:buFont typeface="Comic Sans MS" pitchFamily="66" charset="0"/>
              <a:buChar char="−"/>
              <a:defRPr/>
            </a:pPr>
            <a:r>
              <a:rPr lang="en-US" sz="2400" dirty="0"/>
              <a:t>Real shortest path: </a:t>
            </a:r>
            <a:r>
              <a:rPr lang="en-US" sz="2400" dirty="0">
                <a:solidFill>
                  <a:srgbClr val="C00000"/>
                </a:solidFill>
              </a:rPr>
              <a:t>A-&gt;B-&gt;C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7596189" y="2324100"/>
            <a:ext cx="1868487" cy="1517650"/>
            <a:chOff x="303056" y="5067460"/>
            <a:chExt cx="1867348" cy="1517449"/>
          </a:xfrm>
        </p:grpSpPr>
        <p:sp>
          <p:nvSpPr>
            <p:cNvPr id="15" name="Oval 14"/>
            <p:cNvSpPr/>
            <p:nvPr/>
          </p:nvSpPr>
          <p:spPr bwMode="auto">
            <a:xfrm>
              <a:off x="303056" y="5184919"/>
              <a:ext cx="463267" cy="447616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/>
                <a:t>A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4064" y="5737296"/>
              <a:ext cx="325240" cy="3698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1707137" y="5210316"/>
              <a:ext cx="463267" cy="447616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/>
                <a:t>B</a:t>
              </a: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947188" y="6137293"/>
              <a:ext cx="463267" cy="447616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/>
                <a:t>C</a:t>
              </a:r>
            </a:p>
          </p:txBody>
        </p:sp>
        <p:cxnSp>
          <p:nvCxnSpPr>
            <p:cNvPr id="27663" name="Straight Arrow Connector 18"/>
            <p:cNvCxnSpPr>
              <a:cxnSpLocks noChangeShapeType="1"/>
              <a:stCxn id="15" idx="6"/>
              <a:endCxn id="17" idx="2"/>
            </p:cNvCxnSpPr>
            <p:nvPr/>
          </p:nvCxnSpPr>
          <p:spPr bwMode="auto">
            <a:xfrm>
              <a:off x="766606" y="5408035"/>
              <a:ext cx="940248" cy="25759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4" name="Straight Arrow Connector 18"/>
            <p:cNvCxnSpPr>
              <a:cxnSpLocks noChangeShapeType="1"/>
              <a:stCxn id="15" idx="5"/>
              <a:endCxn id="18" idx="1"/>
            </p:cNvCxnSpPr>
            <p:nvPr/>
          </p:nvCxnSpPr>
          <p:spPr bwMode="auto">
            <a:xfrm rot="16200000" flipH="1">
              <a:off x="538563" y="5726470"/>
              <a:ext cx="636482" cy="316166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5" name="Straight Arrow Connector 18"/>
            <p:cNvCxnSpPr>
              <a:cxnSpLocks noChangeShapeType="1"/>
              <a:stCxn id="17" idx="4"/>
              <a:endCxn id="18" idx="7"/>
            </p:cNvCxnSpPr>
            <p:nvPr/>
          </p:nvCxnSpPr>
          <p:spPr bwMode="auto">
            <a:xfrm rot="5400000">
              <a:off x="1368067" y="5632231"/>
              <a:ext cx="545163" cy="595962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Box 21"/>
            <p:cNvSpPr txBox="1"/>
            <p:nvPr/>
          </p:nvSpPr>
          <p:spPr>
            <a:xfrm>
              <a:off x="1080457" y="5067460"/>
              <a:ext cx="326826" cy="3698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86512" y="5853169"/>
              <a:ext cx="325239" cy="3698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0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284789" y="2498725"/>
            <a:ext cx="1493837" cy="1238250"/>
            <a:chOff x="3760635" y="2498504"/>
            <a:chExt cx="1493949" cy="1238482"/>
          </a:xfrm>
        </p:grpSpPr>
        <p:sp>
          <p:nvSpPr>
            <p:cNvPr id="27657" name="Down Arrow 23"/>
            <p:cNvSpPr>
              <a:spLocks noChangeArrowheads="1"/>
            </p:cNvSpPr>
            <p:nvPr/>
          </p:nvSpPr>
          <p:spPr bwMode="auto">
            <a:xfrm rot="-5400000">
              <a:off x="4327305" y="1931834"/>
              <a:ext cx="360609" cy="1493949"/>
            </a:xfrm>
            <a:prstGeom prst="downArrow">
              <a:avLst>
                <a:gd name="adj1" fmla="val 50000"/>
                <a:gd name="adj2" fmla="val 50002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74944" y="2812888"/>
              <a:ext cx="1136735" cy="92409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/>
                <a:t>Add 2 to</a:t>
              </a:r>
            </a:p>
            <a:p>
              <a:pPr algn="ctr">
                <a:defRPr/>
              </a:pPr>
              <a:r>
                <a:rPr lang="en-US" dirty="0"/>
                <a:t>all edge </a:t>
              </a:r>
            </a:p>
            <a:p>
              <a:pPr algn="ctr">
                <a:defRPr/>
              </a:pPr>
              <a:r>
                <a:rPr lang="en-US" dirty="0"/>
                <a:t>weights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282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Cycles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15" y="889001"/>
            <a:ext cx="11076317" cy="25876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cycle </a:t>
            </a:r>
            <a:r>
              <a:rPr lang="en-US" dirty="0" smtClean="0"/>
              <a:t>is a path that starts and ends at the same vertex</a:t>
            </a:r>
            <a:endParaRPr lang="nb-NO" dirty="0" smtClean="0"/>
          </a:p>
          <a:p>
            <a:pPr lvl="1">
              <a:defRPr/>
            </a:pPr>
            <a:r>
              <a:rPr lang="nb-NO" dirty="0" smtClean="0">
                <a:ea typeface="+mn-ea"/>
                <a:cs typeface="+mn-cs"/>
              </a:rPr>
              <a:t>p = {A, E, B, C, D, A}</a:t>
            </a: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p = {B, A, E, B}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p = {D, </a:t>
            </a:r>
            <a:r>
              <a:rPr lang="en-US" dirty="0" smtClean="0">
                <a:solidFill>
                  <a:schemeClr val="accent2"/>
                </a:solidFill>
                <a:ea typeface="+mn-ea"/>
                <a:cs typeface="+mn-cs"/>
              </a:rPr>
              <a:t>E</a:t>
            </a:r>
            <a:r>
              <a:rPr lang="en-US" dirty="0" smtClean="0">
                <a:ea typeface="+mn-ea"/>
                <a:cs typeface="+mn-cs"/>
              </a:rPr>
              <a:t>, B, A, </a:t>
            </a:r>
            <a:r>
              <a:rPr lang="en-US" dirty="0" smtClean="0">
                <a:solidFill>
                  <a:schemeClr val="accent2"/>
                </a:solidFill>
                <a:ea typeface="+mn-ea"/>
                <a:cs typeface="+mn-cs"/>
              </a:rPr>
              <a:t>E</a:t>
            </a:r>
            <a:r>
              <a:rPr lang="en-US" dirty="0" smtClean="0">
                <a:ea typeface="+mn-ea"/>
                <a:cs typeface="+mn-cs"/>
              </a:rPr>
              <a:t>, C, D}</a:t>
            </a:r>
            <a:endParaRPr lang="nb-NO" dirty="0" smtClean="0"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062788" y="2136776"/>
            <a:ext cx="463550" cy="4492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9618663" y="2073276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7232651" y="3930651"/>
            <a:ext cx="461963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8402638" y="3008314"/>
            <a:ext cx="461962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9590088" y="4073526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cxnSp>
        <p:nvCxnSpPr>
          <p:cNvPr id="4106" name="Straight Arrow Connector 12"/>
          <p:cNvCxnSpPr>
            <a:cxnSpLocks noChangeShapeType="1"/>
            <a:stCxn id="6" idx="6"/>
            <a:endCxn id="7" idx="2"/>
          </p:cNvCxnSpPr>
          <p:nvPr/>
        </p:nvCxnSpPr>
        <p:spPr bwMode="auto">
          <a:xfrm flipV="1">
            <a:off x="7526339" y="2297113"/>
            <a:ext cx="2092325" cy="635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7" name="Straight Arrow Connector 14"/>
          <p:cNvCxnSpPr>
            <a:cxnSpLocks noChangeShapeType="1"/>
            <a:stCxn id="9" idx="5"/>
            <a:endCxn id="10" idx="1"/>
          </p:cNvCxnSpPr>
          <p:nvPr/>
        </p:nvCxnSpPr>
        <p:spPr bwMode="auto">
          <a:xfrm rot="16200000" flipH="1">
            <a:off x="8852695" y="3334545"/>
            <a:ext cx="747713" cy="860425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8" name="Straight Arrow Connector 18"/>
          <p:cNvCxnSpPr>
            <a:cxnSpLocks noChangeShapeType="1"/>
            <a:stCxn id="10" idx="2"/>
            <a:endCxn id="8" idx="6"/>
          </p:cNvCxnSpPr>
          <p:nvPr/>
        </p:nvCxnSpPr>
        <p:spPr bwMode="auto">
          <a:xfrm rot="10800000">
            <a:off x="7694614" y="4154489"/>
            <a:ext cx="1895475" cy="142875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9" name="Straight Arrow Connector 14"/>
          <p:cNvCxnSpPr>
            <a:cxnSpLocks noChangeShapeType="1"/>
            <a:endCxn id="9" idx="1"/>
          </p:cNvCxnSpPr>
          <p:nvPr/>
        </p:nvCxnSpPr>
        <p:spPr bwMode="auto">
          <a:xfrm>
            <a:off x="7450139" y="2543176"/>
            <a:ext cx="1019175" cy="530225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0" name="Straight Arrow Connector 18"/>
          <p:cNvCxnSpPr>
            <a:cxnSpLocks noChangeShapeType="1"/>
            <a:endCxn id="6" idx="4"/>
          </p:cNvCxnSpPr>
          <p:nvPr/>
        </p:nvCxnSpPr>
        <p:spPr bwMode="auto">
          <a:xfrm rot="16200000" flipV="1">
            <a:off x="6681789" y="3198814"/>
            <a:ext cx="1343025" cy="117475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Straight Arrow Connector 18"/>
          <p:cNvCxnSpPr>
            <a:cxnSpLocks noChangeShapeType="1"/>
            <a:stCxn id="8" idx="7"/>
            <a:endCxn id="9" idx="3"/>
          </p:cNvCxnSpPr>
          <p:nvPr/>
        </p:nvCxnSpPr>
        <p:spPr bwMode="auto">
          <a:xfrm rot="5400000" flipH="1" flipV="1">
            <a:off x="7744620" y="3272632"/>
            <a:ext cx="606425" cy="842963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Straight Arrow Connector 12"/>
          <p:cNvCxnSpPr>
            <a:cxnSpLocks noChangeShapeType="1"/>
            <a:stCxn id="10" idx="0"/>
          </p:cNvCxnSpPr>
          <p:nvPr/>
        </p:nvCxnSpPr>
        <p:spPr bwMode="auto">
          <a:xfrm rot="5400000" flipH="1" flipV="1">
            <a:off x="9076533" y="3286920"/>
            <a:ext cx="1531937" cy="41275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3" name="Straight Arrow Connector 14"/>
          <p:cNvCxnSpPr>
            <a:cxnSpLocks noChangeShapeType="1"/>
            <a:stCxn id="9" idx="7"/>
            <a:endCxn id="7" idx="3"/>
          </p:cNvCxnSpPr>
          <p:nvPr/>
        </p:nvCxnSpPr>
        <p:spPr bwMode="auto">
          <a:xfrm rot="5400000" flipH="1" flipV="1">
            <a:off x="8932864" y="2319339"/>
            <a:ext cx="617537" cy="890587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396815" y="4765675"/>
            <a:ext cx="1107631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A </a:t>
            </a:r>
            <a:r>
              <a:rPr lang="en-US" sz="2800" kern="0" dirty="0">
                <a:solidFill>
                  <a:srgbClr val="C00000"/>
                </a:solidFill>
              </a:rPr>
              <a:t>simple</a:t>
            </a:r>
            <a:r>
              <a:rPr lang="en-US" sz="2800" kern="0" dirty="0"/>
              <a:t> </a:t>
            </a:r>
            <a:r>
              <a:rPr lang="en-US" sz="2800" kern="0" dirty="0">
                <a:solidFill>
                  <a:schemeClr val="accent2"/>
                </a:solidFill>
              </a:rPr>
              <a:t>cycle </a:t>
            </a:r>
            <a:r>
              <a:rPr lang="en-US" sz="2800" kern="0" dirty="0"/>
              <a:t>repeats no vertices except the first vertex is also the last</a:t>
            </a:r>
            <a:endParaRPr lang="nb-NO" sz="2800" kern="0" dirty="0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nb-NO" sz="2400" kern="0" dirty="0"/>
              <a:t>p = {A, E, B, C, D, A}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nb-NO" sz="2400" kern="0" dirty="0"/>
              <a:t>p = {B, A, E, B}</a:t>
            </a:r>
            <a:endParaRPr lang="en-US" sz="2400" kern="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20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77638" y="210299"/>
            <a:ext cx="11982089" cy="1274762"/>
          </a:xfrm>
        </p:spPr>
        <p:txBody>
          <a:bodyPr/>
          <a:lstStyle/>
          <a:p>
            <a:r>
              <a:rPr lang="en-US" altLang="en-US" sz="3600" dirty="0" smtClean="0"/>
              <a:t>Shortest Path on Graphs with Negative Edge Weights?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1925" y="1597025"/>
            <a:ext cx="11533517" cy="458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We know that </a:t>
            </a:r>
            <a:r>
              <a:rPr lang="en-US" sz="2800" dirty="0" err="1">
                <a:cs typeface="Times New Roman" pitchFamily="18" charset="0"/>
              </a:rPr>
              <a:t>Dijkstra</a:t>
            </a:r>
            <a:r>
              <a:rPr lang="en-US" sz="2800" dirty="0">
                <a:cs typeface="Times New Roman" pitchFamily="18" charset="0"/>
              </a:rPr>
              <a:t> fails to work on graphs with negative edge weights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800" dirty="0"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How do compute shortest paths on graphs with negative edge weights?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>
                <a:cs typeface="Times New Roman" pitchFamily="18" charset="0"/>
              </a:rPr>
              <a:t>Bellman-Ford: Repeated Relaxation</a:t>
            </a:r>
          </a:p>
        </p:txBody>
      </p:sp>
    </p:spTree>
    <p:extLst>
      <p:ext uri="{BB962C8B-B14F-4D97-AF65-F5344CB8AC3E}">
        <p14:creationId xmlns:p14="http://schemas.microsoft.com/office/powerpoint/2010/main" val="460307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876300"/>
          </a:xfrm>
        </p:spPr>
        <p:txBody>
          <a:bodyPr/>
          <a:lstStyle/>
          <a:p>
            <a:r>
              <a:rPr lang="en-US" altLang="en-US" sz="3600" dirty="0" smtClean="0"/>
              <a:t>Negative Cost Cycles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1925" y="1045369"/>
            <a:ext cx="11380937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If the graph has a </a:t>
            </a:r>
            <a:r>
              <a:rPr lang="en-US" sz="2800" dirty="0">
                <a:solidFill>
                  <a:srgbClr val="C00000"/>
                </a:solidFill>
                <a:cs typeface="Times New Roman" pitchFamily="18" charset="0"/>
              </a:rPr>
              <a:t>negative cost cycle</a:t>
            </a:r>
            <a:r>
              <a:rPr lang="en-US" sz="2800" dirty="0">
                <a:cs typeface="Times New Roman" pitchFamily="18" charset="0"/>
              </a:rPr>
              <a:t>, then the shortest paths are not defined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711700" y="2454276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789" y="2974975"/>
            <a:ext cx="3270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205538" y="2454276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4749800" y="3613151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cxnSp>
        <p:nvCxnSpPr>
          <p:cNvPr id="29705" name="Straight Arrow Connector 18"/>
          <p:cNvCxnSpPr>
            <a:cxnSpLocks noChangeShapeType="1"/>
            <a:stCxn id="5" idx="6"/>
            <a:endCxn id="8" idx="2"/>
          </p:cNvCxnSpPr>
          <p:nvPr/>
        </p:nvCxnSpPr>
        <p:spPr bwMode="auto">
          <a:xfrm>
            <a:off x="5175250" y="2678113"/>
            <a:ext cx="1030288" cy="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6" name="Straight Arrow Connector 18"/>
          <p:cNvCxnSpPr>
            <a:cxnSpLocks noChangeShapeType="1"/>
            <a:stCxn id="9" idx="6"/>
            <a:endCxn id="25" idx="2"/>
          </p:cNvCxnSpPr>
          <p:nvPr/>
        </p:nvCxnSpPr>
        <p:spPr bwMode="auto">
          <a:xfrm flipV="1">
            <a:off x="5213351" y="3798888"/>
            <a:ext cx="1031875" cy="381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Straight Arrow Connector 18"/>
          <p:cNvCxnSpPr>
            <a:cxnSpLocks noChangeShapeType="1"/>
            <a:stCxn id="8" idx="3"/>
            <a:endCxn id="9" idx="7"/>
          </p:cNvCxnSpPr>
          <p:nvPr/>
        </p:nvCxnSpPr>
        <p:spPr bwMode="auto">
          <a:xfrm rot="5400000">
            <a:off x="5288757" y="2693195"/>
            <a:ext cx="842963" cy="1127125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5541964" y="2336800"/>
            <a:ext cx="2889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49776" y="3135314"/>
            <a:ext cx="4222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-8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6245225" y="3575051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cxnSp>
        <p:nvCxnSpPr>
          <p:cNvPr id="29711" name="Straight Arrow Connector 18"/>
          <p:cNvCxnSpPr>
            <a:cxnSpLocks noChangeShapeType="1"/>
            <a:stCxn id="9" idx="0"/>
            <a:endCxn id="5" idx="4"/>
          </p:cNvCxnSpPr>
          <p:nvPr/>
        </p:nvCxnSpPr>
        <p:spPr bwMode="auto">
          <a:xfrm rot="16200000" flipV="1">
            <a:off x="4606925" y="3238500"/>
            <a:ext cx="711200" cy="381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5514976" y="3508375"/>
            <a:ext cx="3270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301926" y="4405314"/>
            <a:ext cx="11380936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What’s the least cost path from A to D?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>
                <a:cs typeface="Times New Roman" pitchFamily="18" charset="0"/>
              </a:rPr>
              <a:t>Or to B or C?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>
                <a:cs typeface="Times New Roman" pitchFamily="18" charset="0"/>
              </a:rPr>
              <a:t>Least cost paths are undefined for this graph since there is a </a:t>
            </a: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negative cost cycle: </a:t>
            </a:r>
            <a:r>
              <a:rPr lang="en-US" sz="2400" dirty="0">
                <a:solidFill>
                  <a:schemeClr val="accent6"/>
                </a:solidFill>
                <a:cs typeface="Times New Roman" pitchFamily="18" charset="0"/>
              </a:rPr>
              <a:t>A-&gt;B-C-&gt;A</a:t>
            </a:r>
            <a:endParaRPr 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217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Bellman-Ford Algorithm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706" y="898525"/>
            <a:ext cx="11300603" cy="5727700"/>
          </a:xfrm>
        </p:spPr>
        <p:txBody>
          <a:bodyPr/>
          <a:lstStyle/>
          <a:p>
            <a:pPr marL="533400" indent="-533400">
              <a:defRPr/>
            </a:pPr>
            <a:r>
              <a:rPr lang="en-US" dirty="0" smtClean="0"/>
              <a:t>Based </a:t>
            </a:r>
            <a:r>
              <a:rPr lang="en-US" dirty="0"/>
              <a:t>on the notion of performing repeated </a:t>
            </a:r>
            <a:r>
              <a:rPr lang="en-US" dirty="0" smtClean="0"/>
              <a:t>relaxations</a:t>
            </a:r>
          </a:p>
          <a:p>
            <a:pPr marL="533400" indent="-533400">
              <a:defRPr/>
            </a:pPr>
            <a:endParaRPr lang="en-US" dirty="0" smtClean="0"/>
          </a:p>
          <a:p>
            <a:pPr marL="533400" indent="-533400">
              <a:defRPr/>
            </a:pPr>
            <a:r>
              <a:rPr lang="en-US" dirty="0" smtClean="0"/>
              <a:t>Basic Idea: </a:t>
            </a:r>
          </a:p>
          <a:p>
            <a:pPr marL="933450" lvl="1" indent="-533400">
              <a:defRPr/>
            </a:pPr>
            <a:r>
              <a:rPr lang="en-US" dirty="0" smtClean="0"/>
              <a:t>Maintain a distance estimate for each vertex</a:t>
            </a:r>
          </a:p>
          <a:p>
            <a:pPr marL="933450" lvl="1" indent="-533400">
              <a:defRPr/>
            </a:pPr>
            <a:r>
              <a:rPr lang="en-US" dirty="0" smtClean="0"/>
              <a:t>Initially set cost(s) = 0, cost(u)=∞ for all other vertices</a:t>
            </a:r>
          </a:p>
          <a:p>
            <a:pPr marL="933450" lvl="1" indent="-533400">
              <a:defRPr/>
            </a:pPr>
            <a:r>
              <a:rPr lang="en-US" dirty="0" smtClean="0"/>
              <a:t>Progressively perform relaxation </a:t>
            </a:r>
            <a:r>
              <a:rPr lang="en-US" dirty="0" smtClean="0">
                <a:solidFill>
                  <a:schemeClr val="accent6"/>
                </a:solidFill>
              </a:rPr>
              <a:t>over all edges </a:t>
            </a:r>
            <a:r>
              <a:rPr lang="en-US" dirty="0" smtClean="0"/>
              <a:t>until shortest cost paths are computed</a:t>
            </a:r>
          </a:p>
          <a:p>
            <a:pPr marL="933450" lvl="1" indent="-533400">
              <a:defRPr/>
            </a:pPr>
            <a:endParaRPr lang="en-US" dirty="0" smtClean="0"/>
          </a:p>
          <a:p>
            <a:pPr marL="533400" indent="-533400">
              <a:defRPr/>
            </a:pPr>
            <a:r>
              <a:rPr lang="en-US" dirty="0" smtClean="0"/>
              <a:t>The </a:t>
            </a:r>
            <a:r>
              <a:rPr lang="en-US" dirty="0"/>
              <a:t>algorithm also finds whether the graph has any negative weight cycles</a:t>
            </a:r>
          </a:p>
        </p:txBody>
      </p:sp>
    </p:spTree>
    <p:extLst>
      <p:ext uri="{BB962C8B-B14F-4D97-AF65-F5344CB8AC3E}">
        <p14:creationId xmlns:p14="http://schemas.microsoft.com/office/powerpoint/2010/main" val="1814756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err="1" smtClean="0"/>
              <a:t>Belman</a:t>
            </a:r>
            <a:r>
              <a:rPr lang="en-US" altLang="en-US" sz="3600" dirty="0" smtClean="0"/>
              <a:t>-Ford </a:t>
            </a:r>
            <a:r>
              <a:rPr lang="en-US" altLang="en-US" sz="3600" dirty="0" smtClean="0"/>
              <a:t>Algo</a:t>
            </a:r>
            <a:r>
              <a:rPr lang="en-US" altLang="en-US" sz="3600" dirty="0" smtClean="0"/>
              <a:t>rithm I</a:t>
            </a:r>
            <a:r>
              <a:rPr lang="en-US" altLang="en-US" sz="3600" dirty="0" smtClean="0"/>
              <a:t>mplementation</a:t>
            </a:r>
            <a:endParaRPr lang="en-US" altLang="en-US" sz="3600" dirty="0" smtClean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0750" y="914401"/>
            <a:ext cx="5373688" cy="5692775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600" dirty="0" err="1">
                <a:solidFill>
                  <a:schemeClr val="accent2"/>
                </a:solidFill>
              </a:rPr>
              <a:t>BellmanFord</a:t>
            </a:r>
            <a:r>
              <a:rPr lang="en-US" sz="1600" dirty="0">
                <a:solidFill>
                  <a:schemeClr val="accent2"/>
                </a:solidFill>
              </a:rPr>
              <a:t>(G, w, s){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600" dirty="0"/>
              <a:t>	For each (u in V) {                   // Initialization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600" dirty="0"/>
              <a:t>		cost[u] = +∞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600" dirty="0"/>
              <a:t>		</a:t>
            </a:r>
            <a:r>
              <a:rPr lang="en-US" sz="1600" dirty="0" err="1"/>
              <a:t>prev</a:t>
            </a:r>
            <a:r>
              <a:rPr lang="en-US" sz="1600" dirty="0"/>
              <a:t>[u] = nil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600" dirty="0"/>
              <a:t>	} //end-for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600" dirty="0"/>
              <a:t>	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600" dirty="0"/>
              <a:t>	cost[s] = 0;                                  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600" dirty="0"/>
              <a:t>	for </a:t>
            </a:r>
            <a:r>
              <a:rPr lang="en-US" sz="1600" dirty="0" err="1"/>
              <a:t>i</a:t>
            </a:r>
            <a:r>
              <a:rPr lang="en-US" sz="1600" dirty="0"/>
              <a:t>=1 to n-1 do {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600" dirty="0"/>
              <a:t>		for each edge (u, v) </a:t>
            </a:r>
            <a:r>
              <a:rPr lang="en-US" sz="1600" dirty="0">
                <a:latin typeface="Symbol" pitchFamily="18" charset="2"/>
              </a:rPr>
              <a:t>e</a:t>
            </a:r>
            <a:r>
              <a:rPr lang="en-US" sz="1600" dirty="0"/>
              <a:t> </a:t>
            </a:r>
            <a:r>
              <a:rPr lang="en-US" sz="1600" dirty="0" err="1"/>
              <a:t>E</a:t>
            </a:r>
            <a:r>
              <a:rPr lang="en-US" sz="1600" dirty="0"/>
              <a:t> {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600" dirty="0"/>
              <a:t>		    if (cost[u] + w(u, v) &lt; cost[v]) {    // Relax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600" dirty="0"/>
              <a:t>                        cost[v] = cost[u] + w(u, v);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600" dirty="0"/>
              <a:t>	   	         </a:t>
            </a:r>
            <a:r>
              <a:rPr lang="en-US" sz="1600" dirty="0" err="1"/>
              <a:t>pred</a:t>
            </a:r>
            <a:r>
              <a:rPr lang="en-US" sz="1600" dirty="0"/>
              <a:t>[v] = u;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600" dirty="0"/>
              <a:t>		    } //end-if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600" dirty="0"/>
              <a:t>		} //end-for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600" dirty="0"/>
              <a:t>	} //end-for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endParaRPr lang="en-US" sz="1600" dirty="0"/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600" dirty="0"/>
              <a:t>	for each edge (u, v) </a:t>
            </a:r>
            <a:r>
              <a:rPr lang="en-US" sz="1600" dirty="0">
                <a:latin typeface="Symbol" pitchFamily="18" charset="2"/>
              </a:rPr>
              <a:t>e</a:t>
            </a:r>
            <a:r>
              <a:rPr lang="en-US" sz="1600" dirty="0"/>
              <a:t> </a:t>
            </a:r>
            <a:r>
              <a:rPr lang="en-US" sz="1600" dirty="0" err="1"/>
              <a:t>E</a:t>
            </a:r>
            <a:r>
              <a:rPr lang="en-US" sz="1600" dirty="0"/>
              <a:t> do{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600" dirty="0"/>
              <a:t>		if (cost[v] &gt; cost[u] + w(u, v)) then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600" dirty="0"/>
              <a:t>			return FALSE;                 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600" dirty="0"/>
              <a:t>	} //end-for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600" dirty="0"/>
              <a:t>	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600" dirty="0"/>
              <a:t>	return TRUE;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600" dirty="0">
                <a:solidFill>
                  <a:schemeClr val="accent2"/>
                </a:solidFill>
              </a:rPr>
              <a:t>} //end-</a:t>
            </a:r>
            <a:r>
              <a:rPr lang="en-US" sz="1600" dirty="0" err="1">
                <a:solidFill>
                  <a:schemeClr val="accent2"/>
                </a:solidFill>
              </a:rPr>
              <a:t>BellmanFord</a:t>
            </a:r>
            <a:endParaRPr lang="en-US" sz="1600" dirty="0">
              <a:solidFill>
                <a:schemeClr val="accent2"/>
              </a:solidFill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635627" y="2921000"/>
            <a:ext cx="1194136" cy="1303338"/>
            <a:chOff x="6688476" y="3061699"/>
            <a:chExt cx="1194375" cy="1119883"/>
          </a:xfrm>
        </p:grpSpPr>
        <p:sp>
          <p:nvSpPr>
            <p:cNvPr id="31755" name="Right Brace 13"/>
            <p:cNvSpPr>
              <a:spLocks/>
            </p:cNvSpPr>
            <p:nvPr/>
          </p:nvSpPr>
          <p:spPr bwMode="auto">
            <a:xfrm>
              <a:off x="6688476" y="3061699"/>
              <a:ext cx="349322" cy="1119883"/>
            </a:xfrm>
            <a:prstGeom prst="rightBrace">
              <a:avLst>
                <a:gd name="adj1" fmla="val 8326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60025" y="3391798"/>
              <a:ext cx="822826" cy="39668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/>
                <a:t>O(e)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359275" y="1947864"/>
            <a:ext cx="1512888" cy="757237"/>
            <a:chOff x="7109718" y="1471292"/>
            <a:chExt cx="1514482" cy="758200"/>
          </a:xfrm>
        </p:grpSpPr>
        <p:cxnSp>
          <p:nvCxnSpPr>
            <p:cNvPr id="31753" name="Straight Arrow Connector 16"/>
            <p:cNvCxnSpPr>
              <a:cxnSpLocks noChangeShapeType="1"/>
            </p:cNvCxnSpPr>
            <p:nvPr/>
          </p:nvCxnSpPr>
          <p:spPr bwMode="auto">
            <a:xfrm rot="10800000" flipV="1">
              <a:off x="7109718" y="1921266"/>
              <a:ext cx="565081" cy="308226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TextBox 10"/>
            <p:cNvSpPr txBox="1"/>
            <p:nvPr/>
          </p:nvSpPr>
          <p:spPr>
            <a:xfrm>
              <a:off x="7131966" y="1471292"/>
              <a:ext cx="1492234" cy="462549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 dirty="0"/>
                <a:t>n-1 times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907338" y="1476376"/>
            <a:ext cx="2322512" cy="46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Running Time?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58201" y="2006601"/>
            <a:ext cx="1147763" cy="461963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O(n*e)</a:t>
            </a:r>
          </a:p>
        </p:txBody>
      </p:sp>
    </p:spTree>
    <p:extLst>
      <p:ext uri="{BB962C8B-B14F-4D97-AF65-F5344CB8AC3E}">
        <p14:creationId xmlns:p14="http://schemas.microsoft.com/office/powerpoint/2010/main" val="3031266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876300"/>
          </a:xfrm>
        </p:spPr>
        <p:txBody>
          <a:bodyPr/>
          <a:lstStyle/>
          <a:p>
            <a:r>
              <a:rPr lang="en-US" altLang="en-US" sz="3600" dirty="0" smtClean="0"/>
              <a:t>Bellman-Ford </a:t>
            </a:r>
            <a:r>
              <a:rPr lang="en-US" altLang="en-US" sz="3600" dirty="0" smtClean="0"/>
              <a:t>Algorithm: </a:t>
            </a:r>
            <a:r>
              <a:rPr lang="en-US" altLang="en-US" sz="3600" dirty="0" smtClean="0"/>
              <a:t>Example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805113" y="1590676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6789" y="2111375"/>
            <a:ext cx="4905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-2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300538" y="1590676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∞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844800" y="2749551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∞</a:t>
            </a:r>
          </a:p>
        </p:txBody>
      </p:sp>
      <p:cxnSp>
        <p:nvCxnSpPr>
          <p:cNvPr id="32776" name="Straight Arrow Connector 18"/>
          <p:cNvCxnSpPr>
            <a:cxnSpLocks noChangeShapeType="1"/>
            <a:stCxn id="5" idx="6"/>
            <a:endCxn id="8" idx="2"/>
          </p:cNvCxnSpPr>
          <p:nvPr/>
        </p:nvCxnSpPr>
        <p:spPr bwMode="auto">
          <a:xfrm>
            <a:off x="3268664" y="1814513"/>
            <a:ext cx="1031875" cy="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7" name="Straight Arrow Connector 18"/>
          <p:cNvCxnSpPr>
            <a:cxnSpLocks noChangeShapeType="1"/>
            <a:stCxn id="9" idx="6"/>
            <a:endCxn id="25" idx="2"/>
          </p:cNvCxnSpPr>
          <p:nvPr/>
        </p:nvCxnSpPr>
        <p:spPr bwMode="auto">
          <a:xfrm flipV="1">
            <a:off x="3308350" y="2935288"/>
            <a:ext cx="1030288" cy="381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8" name="Straight Arrow Connector 18"/>
          <p:cNvCxnSpPr>
            <a:cxnSpLocks noChangeShapeType="1"/>
            <a:stCxn id="8" idx="3"/>
            <a:endCxn id="9" idx="7"/>
          </p:cNvCxnSpPr>
          <p:nvPr/>
        </p:nvCxnSpPr>
        <p:spPr bwMode="auto">
          <a:xfrm rot="5400000">
            <a:off x="3382170" y="1831182"/>
            <a:ext cx="842962" cy="1127125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635375" y="1474788"/>
            <a:ext cx="3254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71776" y="2273300"/>
            <a:ext cx="3270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4338638" y="2711451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∞</a:t>
            </a:r>
          </a:p>
        </p:txBody>
      </p:sp>
      <p:cxnSp>
        <p:nvCxnSpPr>
          <p:cNvPr id="32782" name="Straight Arrow Connector 18"/>
          <p:cNvCxnSpPr>
            <a:cxnSpLocks noChangeShapeType="1"/>
            <a:stCxn id="5" idx="4"/>
            <a:endCxn id="9" idx="0"/>
          </p:cNvCxnSpPr>
          <p:nvPr/>
        </p:nvCxnSpPr>
        <p:spPr bwMode="auto">
          <a:xfrm rot="16200000" flipH="1">
            <a:off x="2701132" y="2374107"/>
            <a:ext cx="711200" cy="39687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3609976" y="2646364"/>
            <a:ext cx="2889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27338" y="4173539"/>
            <a:ext cx="793750" cy="3698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(C, D)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54439" y="4173539"/>
            <a:ext cx="801687" cy="3698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(A, B)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56139" y="4173539"/>
            <a:ext cx="795337" cy="3698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(A, C)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21338" y="4173539"/>
            <a:ext cx="773112" cy="3698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(B, C)</a:t>
            </a:r>
          </a:p>
        </p:txBody>
      </p:sp>
      <p:cxnSp>
        <p:nvCxnSpPr>
          <p:cNvPr id="32788" name="Straight Arrow Connector 18"/>
          <p:cNvCxnSpPr>
            <a:cxnSpLocks noChangeShapeType="1"/>
            <a:endCxn id="8" idx="4"/>
          </p:cNvCxnSpPr>
          <p:nvPr/>
        </p:nvCxnSpPr>
        <p:spPr bwMode="auto">
          <a:xfrm rot="16200000" flipV="1">
            <a:off x="4193382" y="2377282"/>
            <a:ext cx="690563" cy="127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4506914" y="2184400"/>
            <a:ext cx="3651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35738" y="4160839"/>
            <a:ext cx="800100" cy="3698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(B, D)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010400" y="1327151"/>
            <a:ext cx="939800" cy="3730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Vertex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924801" y="1327151"/>
            <a:ext cx="747713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Cost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8645526" y="1327151"/>
            <a:ext cx="747713" cy="3730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err="1"/>
              <a:t>Pred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7010400" y="1687513"/>
            <a:ext cx="939800" cy="3730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7924801" y="1687513"/>
            <a:ext cx="747713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8645526" y="1687513"/>
            <a:ext cx="747713" cy="3730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-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7010400" y="2047876"/>
            <a:ext cx="939800" cy="3730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7924801" y="2047876"/>
            <a:ext cx="747713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∞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8645526" y="2047876"/>
            <a:ext cx="747713" cy="3730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-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7010400" y="2420938"/>
            <a:ext cx="939800" cy="3730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7924801" y="2420938"/>
            <a:ext cx="747713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∞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8645526" y="2420938"/>
            <a:ext cx="747713" cy="3730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-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7010400" y="2781300"/>
            <a:ext cx="939800" cy="3746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7924801" y="2781300"/>
            <a:ext cx="747713" cy="374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∞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8645526" y="2781300"/>
            <a:ext cx="747713" cy="3746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-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70151" y="1636714"/>
            <a:ext cx="3524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79950" y="1411289"/>
            <a:ext cx="3302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756150" y="2892425"/>
            <a:ext cx="3508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28888" y="2816225"/>
            <a:ext cx="3238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827338" y="4173539"/>
            <a:ext cx="793750" cy="369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(C, D)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54439" y="4173539"/>
            <a:ext cx="801687" cy="369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(A, B)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656139" y="4173539"/>
            <a:ext cx="795337" cy="369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(A, C)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21338" y="4173539"/>
            <a:ext cx="773112" cy="369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(B, C)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35738" y="4160839"/>
            <a:ext cx="800100" cy="369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(B, D)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7924801" y="2047876"/>
            <a:ext cx="747713" cy="37306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8645526" y="2047876"/>
            <a:ext cx="747713" cy="37306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4305300" y="1595439"/>
            <a:ext cx="463550" cy="447675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7929563" y="2411413"/>
            <a:ext cx="747712" cy="37306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8650288" y="2411413"/>
            <a:ext cx="747712" cy="37306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68" name="Oval 67"/>
          <p:cNvSpPr/>
          <p:nvPr/>
        </p:nvSpPr>
        <p:spPr bwMode="auto">
          <a:xfrm>
            <a:off x="2849563" y="2754314"/>
            <a:ext cx="463550" cy="447675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7920039" y="2416176"/>
            <a:ext cx="746125" cy="37306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8640763" y="2416176"/>
            <a:ext cx="747712" cy="37306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71" name="Oval 70"/>
          <p:cNvSpPr/>
          <p:nvPr/>
        </p:nvSpPr>
        <p:spPr bwMode="auto">
          <a:xfrm>
            <a:off x="2840038" y="2744789"/>
            <a:ext cx="463550" cy="447675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05326" y="4946650"/>
            <a:ext cx="2695575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First Iteration</a:t>
            </a:r>
          </a:p>
        </p:txBody>
      </p:sp>
      <p:sp>
        <p:nvSpPr>
          <p:cNvPr id="74" name="Oval 73"/>
          <p:cNvSpPr/>
          <p:nvPr/>
        </p:nvSpPr>
        <p:spPr bwMode="auto">
          <a:xfrm>
            <a:off x="5313363" y="2111376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∞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789613" y="2143125"/>
            <a:ext cx="32861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</a:t>
            </a:r>
          </a:p>
        </p:txBody>
      </p:sp>
      <p:cxnSp>
        <p:nvCxnSpPr>
          <p:cNvPr id="32827" name="Straight Arrow Connector 18"/>
          <p:cNvCxnSpPr>
            <a:cxnSpLocks noChangeShapeType="1"/>
          </p:cNvCxnSpPr>
          <p:nvPr/>
        </p:nvCxnSpPr>
        <p:spPr bwMode="auto">
          <a:xfrm>
            <a:off x="4738688" y="1949450"/>
            <a:ext cx="671512" cy="2286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28" name="Straight Arrow Connector 18"/>
          <p:cNvCxnSpPr>
            <a:cxnSpLocks noChangeShapeType="1"/>
            <a:endCxn id="74" idx="3"/>
          </p:cNvCxnSpPr>
          <p:nvPr/>
        </p:nvCxnSpPr>
        <p:spPr bwMode="auto">
          <a:xfrm flipV="1">
            <a:off x="4752976" y="2493964"/>
            <a:ext cx="627063" cy="295275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Rectangle 79"/>
          <p:cNvSpPr/>
          <p:nvPr/>
        </p:nvSpPr>
        <p:spPr bwMode="auto">
          <a:xfrm>
            <a:off x="7013575" y="3144838"/>
            <a:ext cx="939800" cy="3730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7927976" y="3144838"/>
            <a:ext cx="746125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∞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8648701" y="3144838"/>
            <a:ext cx="746125" cy="3730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-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95850" y="1720850"/>
            <a:ext cx="46513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-3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18088" y="2586039"/>
            <a:ext cx="38576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-1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480301" y="4160839"/>
            <a:ext cx="777875" cy="3698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(B, E)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480300" y="4160839"/>
            <a:ext cx="774700" cy="369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(B, E)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440738" y="4160839"/>
            <a:ext cx="798512" cy="3698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(D, E)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440739" y="4160839"/>
            <a:ext cx="847725" cy="369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(D, E)</a:t>
            </a:r>
          </a:p>
        </p:txBody>
      </p:sp>
      <p:sp>
        <p:nvSpPr>
          <p:cNvPr id="89" name="Oval 88"/>
          <p:cNvSpPr/>
          <p:nvPr/>
        </p:nvSpPr>
        <p:spPr bwMode="auto">
          <a:xfrm>
            <a:off x="4349750" y="2719389"/>
            <a:ext cx="463550" cy="447675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7924801" y="2782888"/>
            <a:ext cx="747713" cy="37306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645526" y="2782888"/>
            <a:ext cx="747713" cy="37306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7924801" y="3141663"/>
            <a:ext cx="747713" cy="37306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8645526" y="3141663"/>
            <a:ext cx="747713" cy="37306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94" name="Oval 93"/>
          <p:cNvSpPr/>
          <p:nvPr/>
        </p:nvSpPr>
        <p:spPr bwMode="auto">
          <a:xfrm>
            <a:off x="5324475" y="2120901"/>
            <a:ext cx="463550" cy="447675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99103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876300"/>
          </a:xfrm>
        </p:spPr>
        <p:txBody>
          <a:bodyPr/>
          <a:lstStyle/>
          <a:p>
            <a:r>
              <a:rPr lang="en-US" altLang="en-US" sz="3600" dirty="0" smtClean="0"/>
              <a:t>Bellman-Ford </a:t>
            </a:r>
            <a:r>
              <a:rPr lang="en-US" altLang="en-US" sz="3600" dirty="0" smtClean="0"/>
              <a:t>Algorithm: </a:t>
            </a:r>
            <a:r>
              <a:rPr lang="en-US" altLang="en-US" sz="3600" dirty="0" smtClean="0"/>
              <a:t>Example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805113" y="1590676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6789" y="2111375"/>
            <a:ext cx="4905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-2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300538" y="1590676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844800" y="2749551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cxnSp>
        <p:nvCxnSpPr>
          <p:cNvPr id="33800" name="Straight Arrow Connector 18"/>
          <p:cNvCxnSpPr>
            <a:cxnSpLocks noChangeShapeType="1"/>
            <a:stCxn id="5" idx="6"/>
            <a:endCxn id="8" idx="2"/>
          </p:cNvCxnSpPr>
          <p:nvPr/>
        </p:nvCxnSpPr>
        <p:spPr bwMode="auto">
          <a:xfrm>
            <a:off x="3268664" y="1814513"/>
            <a:ext cx="1031875" cy="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1" name="Straight Arrow Connector 18"/>
          <p:cNvCxnSpPr>
            <a:cxnSpLocks noChangeShapeType="1"/>
            <a:stCxn id="9" idx="6"/>
            <a:endCxn id="25" idx="2"/>
          </p:cNvCxnSpPr>
          <p:nvPr/>
        </p:nvCxnSpPr>
        <p:spPr bwMode="auto">
          <a:xfrm flipV="1">
            <a:off x="3308350" y="2935288"/>
            <a:ext cx="1030288" cy="381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2" name="Straight Arrow Connector 18"/>
          <p:cNvCxnSpPr>
            <a:cxnSpLocks noChangeShapeType="1"/>
            <a:stCxn id="8" idx="3"/>
            <a:endCxn id="9" idx="7"/>
          </p:cNvCxnSpPr>
          <p:nvPr/>
        </p:nvCxnSpPr>
        <p:spPr bwMode="auto">
          <a:xfrm rot="5400000">
            <a:off x="3382170" y="1831182"/>
            <a:ext cx="842962" cy="1127125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635375" y="1474788"/>
            <a:ext cx="3254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71776" y="2273300"/>
            <a:ext cx="3270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4338638" y="2711451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cxnSp>
        <p:nvCxnSpPr>
          <p:cNvPr id="33806" name="Straight Arrow Connector 18"/>
          <p:cNvCxnSpPr>
            <a:cxnSpLocks noChangeShapeType="1"/>
            <a:stCxn id="5" idx="4"/>
            <a:endCxn id="9" idx="0"/>
          </p:cNvCxnSpPr>
          <p:nvPr/>
        </p:nvCxnSpPr>
        <p:spPr bwMode="auto">
          <a:xfrm rot="16200000" flipH="1">
            <a:off x="2701132" y="2374107"/>
            <a:ext cx="711200" cy="39687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3609976" y="2646364"/>
            <a:ext cx="2889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27338" y="4173539"/>
            <a:ext cx="793750" cy="3698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(C, D)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54439" y="4173539"/>
            <a:ext cx="801687" cy="3698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(A, B)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56139" y="4173539"/>
            <a:ext cx="795337" cy="3698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(A, C)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21338" y="4173539"/>
            <a:ext cx="773112" cy="3698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(B, C)</a:t>
            </a:r>
          </a:p>
        </p:txBody>
      </p:sp>
      <p:cxnSp>
        <p:nvCxnSpPr>
          <p:cNvPr id="33812" name="Straight Arrow Connector 18"/>
          <p:cNvCxnSpPr>
            <a:cxnSpLocks noChangeShapeType="1"/>
            <a:endCxn id="8" idx="4"/>
          </p:cNvCxnSpPr>
          <p:nvPr/>
        </p:nvCxnSpPr>
        <p:spPr bwMode="auto">
          <a:xfrm rot="16200000" flipV="1">
            <a:off x="4193382" y="2377282"/>
            <a:ext cx="690563" cy="127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4506914" y="2184400"/>
            <a:ext cx="3651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35738" y="4160839"/>
            <a:ext cx="800100" cy="3698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(B, D)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010400" y="1327151"/>
            <a:ext cx="939800" cy="3730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Vertex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924801" y="1327151"/>
            <a:ext cx="747713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Cost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8645526" y="1327151"/>
            <a:ext cx="747713" cy="3730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err="1"/>
              <a:t>Pred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7010400" y="1687513"/>
            <a:ext cx="939800" cy="3730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7924801" y="1687513"/>
            <a:ext cx="747713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8645526" y="1687513"/>
            <a:ext cx="747713" cy="3730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-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7010400" y="2047876"/>
            <a:ext cx="939800" cy="3730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7924801" y="2047876"/>
            <a:ext cx="747713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8645526" y="2047876"/>
            <a:ext cx="747713" cy="3730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7010400" y="2420938"/>
            <a:ext cx="939800" cy="3730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7924801" y="2420938"/>
            <a:ext cx="747713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8645526" y="2420938"/>
            <a:ext cx="747713" cy="3730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7010400" y="2781300"/>
            <a:ext cx="939800" cy="3746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7924801" y="2781300"/>
            <a:ext cx="747713" cy="374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8645526" y="2781300"/>
            <a:ext cx="747713" cy="3746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70151" y="1636714"/>
            <a:ext cx="3524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79950" y="1411289"/>
            <a:ext cx="3302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756150" y="2892425"/>
            <a:ext cx="3508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28888" y="2816225"/>
            <a:ext cx="3238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827338" y="4173539"/>
            <a:ext cx="793750" cy="369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(C, D)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54439" y="4173539"/>
            <a:ext cx="801687" cy="369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(A, B)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656139" y="4173539"/>
            <a:ext cx="795337" cy="369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(A, C)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21338" y="4173539"/>
            <a:ext cx="773112" cy="369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(B, C)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35738" y="4160839"/>
            <a:ext cx="800100" cy="369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(B, D)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05326" y="4946650"/>
            <a:ext cx="3078163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Second Iteration</a:t>
            </a:r>
          </a:p>
        </p:txBody>
      </p:sp>
      <p:sp>
        <p:nvSpPr>
          <p:cNvPr id="74" name="Oval 73"/>
          <p:cNvSpPr/>
          <p:nvPr/>
        </p:nvSpPr>
        <p:spPr bwMode="auto">
          <a:xfrm>
            <a:off x="5313363" y="2111376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789613" y="2143125"/>
            <a:ext cx="32861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</a:t>
            </a:r>
          </a:p>
        </p:txBody>
      </p:sp>
      <p:cxnSp>
        <p:nvCxnSpPr>
          <p:cNvPr id="33842" name="Straight Arrow Connector 18"/>
          <p:cNvCxnSpPr>
            <a:cxnSpLocks noChangeShapeType="1"/>
          </p:cNvCxnSpPr>
          <p:nvPr/>
        </p:nvCxnSpPr>
        <p:spPr bwMode="auto">
          <a:xfrm>
            <a:off x="4738688" y="1949450"/>
            <a:ext cx="671512" cy="2286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43" name="Straight Arrow Connector 18"/>
          <p:cNvCxnSpPr>
            <a:cxnSpLocks noChangeShapeType="1"/>
            <a:endCxn id="74" idx="3"/>
          </p:cNvCxnSpPr>
          <p:nvPr/>
        </p:nvCxnSpPr>
        <p:spPr bwMode="auto">
          <a:xfrm flipV="1">
            <a:off x="4752976" y="2493964"/>
            <a:ext cx="627063" cy="295275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Rectangle 79"/>
          <p:cNvSpPr/>
          <p:nvPr/>
        </p:nvSpPr>
        <p:spPr bwMode="auto">
          <a:xfrm>
            <a:off x="7013575" y="3144838"/>
            <a:ext cx="939800" cy="3730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7927976" y="3144838"/>
            <a:ext cx="746125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8648701" y="3144838"/>
            <a:ext cx="746125" cy="3730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95851" y="1720850"/>
            <a:ext cx="4349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-3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18088" y="2586039"/>
            <a:ext cx="38576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-1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480301" y="4160839"/>
            <a:ext cx="777875" cy="3698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(B, E)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480300" y="4160839"/>
            <a:ext cx="774700" cy="369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(B, E)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440738" y="4160839"/>
            <a:ext cx="798512" cy="3698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(D, E)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440739" y="4160839"/>
            <a:ext cx="847725" cy="369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(D, E)</a:t>
            </a:r>
          </a:p>
        </p:txBody>
      </p:sp>
      <p:sp>
        <p:nvSpPr>
          <p:cNvPr id="99" name="Oval 98"/>
          <p:cNvSpPr/>
          <p:nvPr/>
        </p:nvSpPr>
        <p:spPr bwMode="auto">
          <a:xfrm>
            <a:off x="4349750" y="2719389"/>
            <a:ext cx="463550" cy="447675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7924801" y="2767013"/>
            <a:ext cx="747713" cy="37306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8645526" y="2767013"/>
            <a:ext cx="747713" cy="37306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31836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86" grpId="0" animBg="1"/>
      <p:bldP spid="88" grpId="0" animBg="1"/>
      <p:bldP spid="99" grpId="0" animBg="1"/>
      <p:bldP spid="100" grpId="0" animBg="1"/>
      <p:bldP spid="10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876300"/>
          </a:xfrm>
        </p:spPr>
        <p:txBody>
          <a:bodyPr/>
          <a:lstStyle/>
          <a:p>
            <a:r>
              <a:rPr lang="en-US" altLang="en-US" sz="3600" dirty="0" smtClean="0"/>
              <a:t>Bellman-Ford </a:t>
            </a:r>
            <a:r>
              <a:rPr lang="en-US" altLang="en-US" sz="3600" dirty="0" smtClean="0"/>
              <a:t>Algorithm: </a:t>
            </a:r>
            <a:r>
              <a:rPr lang="en-US" altLang="en-US" sz="3600" dirty="0" smtClean="0"/>
              <a:t>Example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805113" y="1590676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6789" y="2111375"/>
            <a:ext cx="4905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-2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300538" y="1590676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844800" y="2749551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cxnSp>
        <p:nvCxnSpPr>
          <p:cNvPr id="34824" name="Straight Arrow Connector 18"/>
          <p:cNvCxnSpPr>
            <a:cxnSpLocks noChangeShapeType="1"/>
            <a:stCxn id="5" idx="6"/>
            <a:endCxn id="8" idx="2"/>
          </p:cNvCxnSpPr>
          <p:nvPr/>
        </p:nvCxnSpPr>
        <p:spPr bwMode="auto">
          <a:xfrm>
            <a:off x="3268664" y="1814513"/>
            <a:ext cx="1031875" cy="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5" name="Straight Arrow Connector 18"/>
          <p:cNvCxnSpPr>
            <a:cxnSpLocks noChangeShapeType="1"/>
            <a:stCxn id="9" idx="6"/>
            <a:endCxn id="25" idx="2"/>
          </p:cNvCxnSpPr>
          <p:nvPr/>
        </p:nvCxnSpPr>
        <p:spPr bwMode="auto">
          <a:xfrm flipV="1">
            <a:off x="3308350" y="2935288"/>
            <a:ext cx="1030288" cy="381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6" name="Straight Arrow Connector 18"/>
          <p:cNvCxnSpPr>
            <a:cxnSpLocks noChangeShapeType="1"/>
            <a:stCxn id="8" idx="3"/>
            <a:endCxn id="9" idx="7"/>
          </p:cNvCxnSpPr>
          <p:nvPr/>
        </p:nvCxnSpPr>
        <p:spPr bwMode="auto">
          <a:xfrm rot="5400000">
            <a:off x="3382170" y="1831182"/>
            <a:ext cx="842962" cy="1127125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635375" y="1474788"/>
            <a:ext cx="3254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71776" y="2273300"/>
            <a:ext cx="3270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4338638" y="2711451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cxnSp>
        <p:nvCxnSpPr>
          <p:cNvPr id="34830" name="Straight Arrow Connector 18"/>
          <p:cNvCxnSpPr>
            <a:cxnSpLocks noChangeShapeType="1"/>
            <a:stCxn id="5" idx="4"/>
            <a:endCxn id="9" idx="0"/>
          </p:cNvCxnSpPr>
          <p:nvPr/>
        </p:nvCxnSpPr>
        <p:spPr bwMode="auto">
          <a:xfrm rot="16200000" flipH="1">
            <a:off x="2701132" y="2374107"/>
            <a:ext cx="711200" cy="39687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3609976" y="2646364"/>
            <a:ext cx="2889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27338" y="4173539"/>
            <a:ext cx="793750" cy="3698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(C, D)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54439" y="4173539"/>
            <a:ext cx="801687" cy="3698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(A, B)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56139" y="4173539"/>
            <a:ext cx="795337" cy="3698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(A, C)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21338" y="4173539"/>
            <a:ext cx="773112" cy="3698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(B, C)</a:t>
            </a:r>
          </a:p>
        </p:txBody>
      </p:sp>
      <p:cxnSp>
        <p:nvCxnSpPr>
          <p:cNvPr id="34836" name="Straight Arrow Connector 18"/>
          <p:cNvCxnSpPr>
            <a:cxnSpLocks noChangeShapeType="1"/>
            <a:endCxn id="8" idx="4"/>
          </p:cNvCxnSpPr>
          <p:nvPr/>
        </p:nvCxnSpPr>
        <p:spPr bwMode="auto">
          <a:xfrm rot="16200000" flipV="1">
            <a:off x="4193382" y="2377282"/>
            <a:ext cx="690563" cy="127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4506914" y="2184400"/>
            <a:ext cx="3651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35738" y="4160839"/>
            <a:ext cx="800100" cy="3698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(B, D)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010400" y="1327151"/>
            <a:ext cx="939800" cy="3730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Vertex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924801" y="1327151"/>
            <a:ext cx="747713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Cost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8645526" y="1327151"/>
            <a:ext cx="747713" cy="3730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err="1"/>
              <a:t>Pred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7010400" y="1687513"/>
            <a:ext cx="939800" cy="3730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7924801" y="1687513"/>
            <a:ext cx="747713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8645526" y="1687513"/>
            <a:ext cx="747713" cy="3730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-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7010400" y="2047876"/>
            <a:ext cx="939800" cy="3730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7924801" y="2047876"/>
            <a:ext cx="747713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8645526" y="2047876"/>
            <a:ext cx="747713" cy="3730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7010400" y="2420938"/>
            <a:ext cx="939800" cy="3730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7924801" y="2420938"/>
            <a:ext cx="747713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8645526" y="2420938"/>
            <a:ext cx="747713" cy="3730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7010400" y="2781300"/>
            <a:ext cx="939800" cy="3746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7924801" y="2781300"/>
            <a:ext cx="747713" cy="374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8645526" y="2781300"/>
            <a:ext cx="747713" cy="3746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70151" y="1636714"/>
            <a:ext cx="3524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79950" y="1411289"/>
            <a:ext cx="3302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756150" y="2892425"/>
            <a:ext cx="3508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28888" y="2816225"/>
            <a:ext cx="3238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827338" y="4173539"/>
            <a:ext cx="793750" cy="369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(C, D)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54439" y="4173539"/>
            <a:ext cx="801687" cy="369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(A, B)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656139" y="4173539"/>
            <a:ext cx="795337" cy="369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(A, C)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21338" y="4173539"/>
            <a:ext cx="773112" cy="369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(B, C)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35738" y="4160839"/>
            <a:ext cx="800100" cy="369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(B, D)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100514" y="4840289"/>
            <a:ext cx="43894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Third &amp; Fourth Iteration</a:t>
            </a:r>
          </a:p>
        </p:txBody>
      </p:sp>
      <p:sp>
        <p:nvSpPr>
          <p:cNvPr id="74" name="Oval 73"/>
          <p:cNvSpPr/>
          <p:nvPr/>
        </p:nvSpPr>
        <p:spPr bwMode="auto">
          <a:xfrm>
            <a:off x="5313363" y="2111376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789613" y="2143125"/>
            <a:ext cx="32861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</a:t>
            </a:r>
          </a:p>
        </p:txBody>
      </p:sp>
      <p:cxnSp>
        <p:nvCxnSpPr>
          <p:cNvPr id="34866" name="Straight Arrow Connector 18"/>
          <p:cNvCxnSpPr>
            <a:cxnSpLocks noChangeShapeType="1"/>
          </p:cNvCxnSpPr>
          <p:nvPr/>
        </p:nvCxnSpPr>
        <p:spPr bwMode="auto">
          <a:xfrm>
            <a:off x="4738688" y="1949450"/>
            <a:ext cx="671512" cy="2286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67" name="Straight Arrow Connector 18"/>
          <p:cNvCxnSpPr>
            <a:cxnSpLocks noChangeShapeType="1"/>
            <a:endCxn id="74" idx="3"/>
          </p:cNvCxnSpPr>
          <p:nvPr/>
        </p:nvCxnSpPr>
        <p:spPr bwMode="auto">
          <a:xfrm flipV="1">
            <a:off x="4752976" y="2493964"/>
            <a:ext cx="627063" cy="295275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Rectangle 79"/>
          <p:cNvSpPr/>
          <p:nvPr/>
        </p:nvSpPr>
        <p:spPr bwMode="auto">
          <a:xfrm>
            <a:off x="7013575" y="3144838"/>
            <a:ext cx="939800" cy="3730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7927976" y="3144838"/>
            <a:ext cx="746125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8648701" y="3144838"/>
            <a:ext cx="746125" cy="3730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95850" y="1720850"/>
            <a:ext cx="46513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-3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18088" y="2586039"/>
            <a:ext cx="38576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-1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480301" y="4160839"/>
            <a:ext cx="777875" cy="3698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(B, E)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480300" y="4160839"/>
            <a:ext cx="774700" cy="369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(B, E)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440738" y="4160839"/>
            <a:ext cx="798512" cy="3698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(D, E)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440739" y="4160839"/>
            <a:ext cx="847725" cy="369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(D, E)</a:t>
            </a:r>
          </a:p>
        </p:txBody>
      </p:sp>
    </p:spTree>
    <p:extLst>
      <p:ext uri="{BB962C8B-B14F-4D97-AF65-F5344CB8AC3E}">
        <p14:creationId xmlns:p14="http://schemas.microsoft.com/office/powerpoint/2010/main" val="781588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86" grpId="0" animBg="1"/>
      <p:bldP spid="8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876300"/>
          </a:xfrm>
        </p:spPr>
        <p:txBody>
          <a:bodyPr/>
          <a:lstStyle/>
          <a:p>
            <a:r>
              <a:rPr lang="en-US" altLang="en-US" sz="3600" dirty="0" smtClean="0"/>
              <a:t>Bellman-Ford </a:t>
            </a:r>
            <a:r>
              <a:rPr lang="en-US" altLang="en-US" sz="3600" dirty="0" smtClean="0"/>
              <a:t>Algorithm: </a:t>
            </a:r>
            <a:r>
              <a:rPr lang="en-US" altLang="en-US" sz="3600" dirty="0" smtClean="0"/>
              <a:t>Final Result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7646988" y="1546226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42189" y="1592263"/>
            <a:ext cx="3524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7658100" y="2460626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377113" y="2506663"/>
            <a:ext cx="3302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B</a:t>
            </a:r>
          </a:p>
        </p:txBody>
      </p:sp>
      <p:sp>
        <p:nvSpPr>
          <p:cNvPr id="79" name="Oval 78"/>
          <p:cNvSpPr/>
          <p:nvPr/>
        </p:nvSpPr>
        <p:spPr bwMode="auto">
          <a:xfrm>
            <a:off x="7700963" y="3440114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90" name="Oval 89"/>
          <p:cNvSpPr/>
          <p:nvPr/>
        </p:nvSpPr>
        <p:spPr bwMode="auto">
          <a:xfrm>
            <a:off x="7710488" y="4449764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cxnSp>
        <p:nvCxnSpPr>
          <p:cNvPr id="35850" name="Straight Arrow Connector 18"/>
          <p:cNvCxnSpPr>
            <a:cxnSpLocks noChangeShapeType="1"/>
            <a:stCxn id="65" idx="4"/>
            <a:endCxn id="69" idx="0"/>
          </p:cNvCxnSpPr>
          <p:nvPr/>
        </p:nvCxnSpPr>
        <p:spPr bwMode="auto">
          <a:xfrm rot="16200000" flipH="1">
            <a:off x="7650957" y="2221707"/>
            <a:ext cx="466725" cy="1111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1" name="Straight Arrow Connector 18"/>
          <p:cNvCxnSpPr>
            <a:cxnSpLocks noChangeShapeType="1"/>
            <a:endCxn id="79" idx="0"/>
          </p:cNvCxnSpPr>
          <p:nvPr/>
        </p:nvCxnSpPr>
        <p:spPr bwMode="auto">
          <a:xfrm rot="16200000" flipH="1">
            <a:off x="7662863" y="3170238"/>
            <a:ext cx="531813" cy="7938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2" name="Straight Arrow Connector 18"/>
          <p:cNvCxnSpPr>
            <a:cxnSpLocks noChangeShapeType="1"/>
            <a:endCxn id="90" idx="0"/>
          </p:cNvCxnSpPr>
          <p:nvPr/>
        </p:nvCxnSpPr>
        <p:spPr bwMode="auto">
          <a:xfrm rot="16200000" flipH="1">
            <a:off x="7664451" y="4171951"/>
            <a:ext cx="552450" cy="3175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" name="Oval 143"/>
          <p:cNvSpPr/>
          <p:nvPr/>
        </p:nvSpPr>
        <p:spPr bwMode="auto">
          <a:xfrm>
            <a:off x="2962275" y="1590676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663950" y="2111375"/>
            <a:ext cx="4889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-2</a:t>
            </a:r>
          </a:p>
        </p:txBody>
      </p:sp>
      <p:sp>
        <p:nvSpPr>
          <p:cNvPr id="146" name="Oval 145"/>
          <p:cNvSpPr/>
          <p:nvPr/>
        </p:nvSpPr>
        <p:spPr bwMode="auto">
          <a:xfrm>
            <a:off x="4456113" y="1590676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47" name="Oval 146"/>
          <p:cNvSpPr/>
          <p:nvPr/>
        </p:nvSpPr>
        <p:spPr bwMode="auto">
          <a:xfrm>
            <a:off x="3001963" y="2749551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cxnSp>
        <p:nvCxnSpPr>
          <p:cNvPr id="35857" name="Straight Arrow Connector 18"/>
          <p:cNvCxnSpPr>
            <a:cxnSpLocks noChangeShapeType="1"/>
            <a:stCxn id="144" idx="6"/>
            <a:endCxn id="146" idx="2"/>
          </p:cNvCxnSpPr>
          <p:nvPr/>
        </p:nvCxnSpPr>
        <p:spPr bwMode="auto">
          <a:xfrm>
            <a:off x="3425825" y="1814513"/>
            <a:ext cx="1030288" cy="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Straight Arrow Connector 18"/>
          <p:cNvCxnSpPr>
            <a:cxnSpLocks noChangeShapeType="1"/>
            <a:stCxn id="147" idx="6"/>
            <a:endCxn id="153" idx="2"/>
          </p:cNvCxnSpPr>
          <p:nvPr/>
        </p:nvCxnSpPr>
        <p:spPr bwMode="auto">
          <a:xfrm flipV="1">
            <a:off x="3465514" y="2935288"/>
            <a:ext cx="1030287" cy="381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Straight Arrow Connector 18"/>
          <p:cNvCxnSpPr>
            <a:cxnSpLocks noChangeShapeType="1"/>
            <a:stCxn id="146" idx="3"/>
            <a:endCxn id="147" idx="7"/>
          </p:cNvCxnSpPr>
          <p:nvPr/>
        </p:nvCxnSpPr>
        <p:spPr bwMode="auto">
          <a:xfrm rot="5400000">
            <a:off x="3539332" y="1831182"/>
            <a:ext cx="842962" cy="1127125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3792539" y="1474788"/>
            <a:ext cx="3254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2928939" y="2273300"/>
            <a:ext cx="3254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153" name="Oval 152"/>
          <p:cNvSpPr/>
          <p:nvPr/>
        </p:nvSpPr>
        <p:spPr bwMode="auto">
          <a:xfrm>
            <a:off x="4495800" y="2711451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cxnSp>
        <p:nvCxnSpPr>
          <p:cNvPr id="35863" name="Straight Arrow Connector 18"/>
          <p:cNvCxnSpPr>
            <a:cxnSpLocks noChangeShapeType="1"/>
            <a:stCxn id="144" idx="4"/>
            <a:endCxn id="147" idx="0"/>
          </p:cNvCxnSpPr>
          <p:nvPr/>
        </p:nvCxnSpPr>
        <p:spPr bwMode="auto">
          <a:xfrm rot="16200000" flipH="1">
            <a:off x="2858294" y="2374106"/>
            <a:ext cx="711200" cy="39688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5" name="TextBox 154"/>
          <p:cNvSpPr txBox="1"/>
          <p:nvPr/>
        </p:nvSpPr>
        <p:spPr>
          <a:xfrm>
            <a:off x="3765551" y="2646364"/>
            <a:ext cx="2889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cxnSp>
        <p:nvCxnSpPr>
          <p:cNvPr id="35865" name="Straight Arrow Connector 18"/>
          <p:cNvCxnSpPr>
            <a:cxnSpLocks noChangeShapeType="1"/>
            <a:endCxn id="146" idx="4"/>
          </p:cNvCxnSpPr>
          <p:nvPr/>
        </p:nvCxnSpPr>
        <p:spPr bwMode="auto">
          <a:xfrm rot="16200000" flipV="1">
            <a:off x="4348957" y="2377282"/>
            <a:ext cx="690563" cy="127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7" name="TextBox 156"/>
          <p:cNvSpPr txBox="1"/>
          <p:nvPr/>
        </p:nvSpPr>
        <p:spPr>
          <a:xfrm>
            <a:off x="4664075" y="2184400"/>
            <a:ext cx="36353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2627314" y="1636714"/>
            <a:ext cx="3524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837113" y="1411289"/>
            <a:ext cx="3302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B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911726" y="2892425"/>
            <a:ext cx="3524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D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686050" y="2816225"/>
            <a:ext cx="3238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C</a:t>
            </a:r>
          </a:p>
        </p:txBody>
      </p:sp>
      <p:sp>
        <p:nvSpPr>
          <p:cNvPr id="162" name="Oval 161"/>
          <p:cNvSpPr/>
          <p:nvPr/>
        </p:nvSpPr>
        <p:spPr bwMode="auto">
          <a:xfrm>
            <a:off x="5468938" y="2111376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946776" y="2143125"/>
            <a:ext cx="32861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</a:t>
            </a:r>
          </a:p>
        </p:txBody>
      </p:sp>
      <p:cxnSp>
        <p:nvCxnSpPr>
          <p:cNvPr id="35873" name="Straight Arrow Connector 18"/>
          <p:cNvCxnSpPr>
            <a:cxnSpLocks noChangeShapeType="1"/>
          </p:cNvCxnSpPr>
          <p:nvPr/>
        </p:nvCxnSpPr>
        <p:spPr bwMode="auto">
          <a:xfrm>
            <a:off x="4895851" y="1949450"/>
            <a:ext cx="671513" cy="2286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4" name="Straight Arrow Connector 18"/>
          <p:cNvCxnSpPr>
            <a:cxnSpLocks noChangeShapeType="1"/>
            <a:endCxn id="162" idx="3"/>
          </p:cNvCxnSpPr>
          <p:nvPr/>
        </p:nvCxnSpPr>
        <p:spPr bwMode="auto">
          <a:xfrm flipV="1">
            <a:off x="4910138" y="2493964"/>
            <a:ext cx="627062" cy="295275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" name="TextBox 165"/>
          <p:cNvSpPr txBox="1"/>
          <p:nvPr/>
        </p:nvSpPr>
        <p:spPr>
          <a:xfrm>
            <a:off x="5053014" y="1720850"/>
            <a:ext cx="4651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-3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175251" y="2586039"/>
            <a:ext cx="3857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-1</a:t>
            </a:r>
          </a:p>
        </p:txBody>
      </p:sp>
      <p:sp>
        <p:nvSpPr>
          <p:cNvPr id="168" name="Rectangle 167"/>
          <p:cNvSpPr/>
          <p:nvPr/>
        </p:nvSpPr>
        <p:spPr bwMode="auto">
          <a:xfrm>
            <a:off x="3144838" y="3905251"/>
            <a:ext cx="939800" cy="3730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Vertex</a:t>
            </a:r>
          </a:p>
        </p:txBody>
      </p:sp>
      <p:sp>
        <p:nvSpPr>
          <p:cNvPr id="169" name="Rectangle 168"/>
          <p:cNvSpPr/>
          <p:nvPr/>
        </p:nvSpPr>
        <p:spPr bwMode="auto">
          <a:xfrm>
            <a:off x="4059238" y="3905251"/>
            <a:ext cx="747712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Cost</a:t>
            </a:r>
          </a:p>
        </p:txBody>
      </p:sp>
      <p:sp>
        <p:nvSpPr>
          <p:cNvPr id="170" name="Rectangle 169"/>
          <p:cNvSpPr/>
          <p:nvPr/>
        </p:nvSpPr>
        <p:spPr bwMode="auto">
          <a:xfrm>
            <a:off x="4779963" y="3905251"/>
            <a:ext cx="747712" cy="3730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 err="1"/>
              <a:t>Pred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 bwMode="auto">
          <a:xfrm>
            <a:off x="3144838" y="4265613"/>
            <a:ext cx="939800" cy="3730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72" name="Rectangle 171"/>
          <p:cNvSpPr/>
          <p:nvPr/>
        </p:nvSpPr>
        <p:spPr bwMode="auto">
          <a:xfrm>
            <a:off x="4059238" y="4265613"/>
            <a:ext cx="747712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4779963" y="4265613"/>
            <a:ext cx="747712" cy="3730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-</a:t>
            </a:r>
          </a:p>
        </p:txBody>
      </p:sp>
      <p:sp>
        <p:nvSpPr>
          <p:cNvPr id="174" name="Rectangle 173"/>
          <p:cNvSpPr/>
          <p:nvPr/>
        </p:nvSpPr>
        <p:spPr bwMode="auto">
          <a:xfrm>
            <a:off x="3144838" y="4625976"/>
            <a:ext cx="939800" cy="3730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75" name="Rectangle 174"/>
          <p:cNvSpPr/>
          <p:nvPr/>
        </p:nvSpPr>
        <p:spPr bwMode="auto">
          <a:xfrm>
            <a:off x="4059238" y="4625976"/>
            <a:ext cx="747712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76" name="Rectangle 175"/>
          <p:cNvSpPr/>
          <p:nvPr/>
        </p:nvSpPr>
        <p:spPr bwMode="auto">
          <a:xfrm>
            <a:off x="4779963" y="4625976"/>
            <a:ext cx="747712" cy="3730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177" name="Rectangle 176"/>
          <p:cNvSpPr/>
          <p:nvPr/>
        </p:nvSpPr>
        <p:spPr bwMode="auto">
          <a:xfrm>
            <a:off x="3144838" y="4999038"/>
            <a:ext cx="939800" cy="3746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78" name="Rectangle 177"/>
          <p:cNvSpPr/>
          <p:nvPr/>
        </p:nvSpPr>
        <p:spPr bwMode="auto">
          <a:xfrm>
            <a:off x="4059238" y="4999038"/>
            <a:ext cx="747712" cy="374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79" name="Rectangle 178"/>
          <p:cNvSpPr/>
          <p:nvPr/>
        </p:nvSpPr>
        <p:spPr bwMode="auto">
          <a:xfrm>
            <a:off x="4779963" y="4999038"/>
            <a:ext cx="747712" cy="3746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80" name="Rectangle 179"/>
          <p:cNvSpPr/>
          <p:nvPr/>
        </p:nvSpPr>
        <p:spPr bwMode="auto">
          <a:xfrm>
            <a:off x="3144838" y="5359400"/>
            <a:ext cx="939800" cy="3746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81" name="Rectangle 180"/>
          <p:cNvSpPr/>
          <p:nvPr/>
        </p:nvSpPr>
        <p:spPr bwMode="auto">
          <a:xfrm>
            <a:off x="4059238" y="5359400"/>
            <a:ext cx="747712" cy="374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82" name="Rectangle 181"/>
          <p:cNvSpPr/>
          <p:nvPr/>
        </p:nvSpPr>
        <p:spPr bwMode="auto">
          <a:xfrm>
            <a:off x="4779963" y="5359400"/>
            <a:ext cx="747712" cy="3746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83" name="Rectangle 182"/>
          <p:cNvSpPr/>
          <p:nvPr/>
        </p:nvSpPr>
        <p:spPr bwMode="auto">
          <a:xfrm>
            <a:off x="3148013" y="5722938"/>
            <a:ext cx="939800" cy="3730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84" name="Rectangle 183"/>
          <p:cNvSpPr/>
          <p:nvPr/>
        </p:nvSpPr>
        <p:spPr bwMode="auto">
          <a:xfrm>
            <a:off x="4062414" y="5722938"/>
            <a:ext cx="746125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85" name="Rectangle 184"/>
          <p:cNvSpPr/>
          <p:nvPr/>
        </p:nvSpPr>
        <p:spPr bwMode="auto">
          <a:xfrm>
            <a:off x="4783138" y="5722938"/>
            <a:ext cx="747712" cy="3730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7396163" y="3511550"/>
            <a:ext cx="3302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C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7408864" y="4498975"/>
            <a:ext cx="3524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D</a:t>
            </a:r>
          </a:p>
        </p:txBody>
      </p:sp>
      <p:sp>
        <p:nvSpPr>
          <p:cNvPr id="188" name="Oval 187"/>
          <p:cNvSpPr/>
          <p:nvPr/>
        </p:nvSpPr>
        <p:spPr bwMode="auto">
          <a:xfrm>
            <a:off x="8550275" y="3400426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8283575" y="2770188"/>
            <a:ext cx="46513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-3</a:t>
            </a:r>
          </a:p>
        </p:txBody>
      </p:sp>
      <p:cxnSp>
        <p:nvCxnSpPr>
          <p:cNvPr id="35899" name="Straight Arrow Connector 18"/>
          <p:cNvCxnSpPr>
            <a:cxnSpLocks noChangeShapeType="1"/>
            <a:endCxn id="188" idx="0"/>
          </p:cNvCxnSpPr>
          <p:nvPr/>
        </p:nvCxnSpPr>
        <p:spPr bwMode="auto">
          <a:xfrm>
            <a:off x="8081964" y="2819401"/>
            <a:ext cx="700087" cy="581025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2" name="TextBox 191"/>
          <p:cNvSpPr txBox="1"/>
          <p:nvPr/>
        </p:nvSpPr>
        <p:spPr>
          <a:xfrm>
            <a:off x="7562850" y="2028825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7539038" y="2981325"/>
            <a:ext cx="4762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-2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7656514" y="3935414"/>
            <a:ext cx="2889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8967789" y="3433763"/>
            <a:ext cx="33178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893315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05442" y="141288"/>
            <a:ext cx="11542143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743</a:t>
            </a:r>
            <a:r>
              <a:rPr lang="en-US" altLang="en-US" sz="3600" dirty="0"/>
              <a:t>. Network Delay Time</a:t>
            </a:r>
            <a:endParaRPr lang="en-US" altLang="en-US" sz="3600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443" y="839788"/>
            <a:ext cx="11404120" cy="2257095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You are given a network of n nodes, labeled from 1 to n. You are also given times, a list of travel times as directed edges times[</a:t>
            </a:r>
            <a:r>
              <a:rPr lang="en-US" sz="2400" dirty="0" err="1"/>
              <a:t>i</a:t>
            </a:r>
            <a:r>
              <a:rPr lang="en-US" sz="2400" dirty="0"/>
              <a:t>] = (</a:t>
            </a:r>
            <a:r>
              <a:rPr lang="en-US" sz="2400" dirty="0" err="1"/>
              <a:t>ui</a:t>
            </a:r>
            <a:r>
              <a:rPr lang="en-US" sz="2400" dirty="0"/>
              <a:t>, vi, </a:t>
            </a:r>
            <a:r>
              <a:rPr lang="en-US" sz="2400" dirty="0" err="1"/>
              <a:t>wi</a:t>
            </a:r>
            <a:r>
              <a:rPr lang="en-US" sz="2400" dirty="0"/>
              <a:t>), where </a:t>
            </a:r>
            <a:r>
              <a:rPr lang="en-US" sz="2400" dirty="0" err="1"/>
              <a:t>ui</a:t>
            </a:r>
            <a:r>
              <a:rPr lang="en-US" sz="2400" dirty="0"/>
              <a:t> is the source node, vi is the target node, and </a:t>
            </a:r>
            <a:r>
              <a:rPr lang="en-US" sz="2400" dirty="0" err="1"/>
              <a:t>wi</a:t>
            </a:r>
            <a:r>
              <a:rPr lang="en-US" sz="2400" dirty="0"/>
              <a:t> is the time it takes for a signal to travel from source to target</a:t>
            </a:r>
            <a:r>
              <a:rPr lang="en-US" sz="2400" dirty="0" smtClean="0"/>
              <a:t>.</a:t>
            </a:r>
            <a:endParaRPr lang="en-US" sz="2400" dirty="0"/>
          </a:p>
          <a:p>
            <a:pPr lvl="1">
              <a:defRPr/>
            </a:pPr>
            <a:r>
              <a:rPr lang="en-US" sz="2000" dirty="0"/>
              <a:t>We will send a signal from a given node k. Return the time it takes for all the n nodes to receive the signal. If it is impossible for all the n nodes to receive the signal, return -1.</a:t>
            </a:r>
            <a:endParaRPr lang="en-US" sz="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250" y="3200961"/>
            <a:ext cx="4367213" cy="34705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756" y="3200961"/>
            <a:ext cx="40671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23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Path Length and Path Cost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177" y="889000"/>
            <a:ext cx="11507638" cy="1905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</a:rPr>
              <a:t>Path length: </a:t>
            </a:r>
            <a:r>
              <a:rPr lang="en-US" dirty="0" smtClean="0"/>
              <a:t>the number of edges in the path</a:t>
            </a:r>
          </a:p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</a:rPr>
              <a:t>Path cost: </a:t>
            </a:r>
            <a:r>
              <a:rPr lang="en-US" dirty="0" smtClean="0"/>
              <a:t>the sum of the costs of each edge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Note: Path length = </a:t>
            </a:r>
            <a:r>
              <a:rPr lang="en-US" dirty="0" err="1" smtClean="0">
                <a:ea typeface="+mn-ea"/>
                <a:cs typeface="+mn-cs"/>
              </a:rPr>
              <a:t>unweighted</a:t>
            </a:r>
            <a:r>
              <a:rPr lang="en-US" dirty="0" smtClean="0">
                <a:ea typeface="+mn-ea"/>
                <a:cs typeface="+mn-cs"/>
              </a:rPr>
              <a:t> path cost (edge weight = 1)</a:t>
            </a:r>
            <a:endParaRPr lang="nb-NO" dirty="0" smtClean="0"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835525" y="2870201"/>
            <a:ext cx="463550" cy="4492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391400" y="2808289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003801" y="4665664"/>
            <a:ext cx="461963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173788" y="3741739"/>
            <a:ext cx="461962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361238" y="4806951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cxnSp>
        <p:nvCxnSpPr>
          <p:cNvPr id="5130" name="Straight Arrow Connector 12"/>
          <p:cNvCxnSpPr>
            <a:cxnSpLocks noChangeShapeType="1"/>
            <a:stCxn id="6" idx="6"/>
            <a:endCxn id="7" idx="2"/>
          </p:cNvCxnSpPr>
          <p:nvPr/>
        </p:nvCxnSpPr>
        <p:spPr bwMode="auto">
          <a:xfrm flipV="1">
            <a:off x="5299076" y="3032125"/>
            <a:ext cx="2092325" cy="63500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Straight Arrow Connector 14"/>
          <p:cNvCxnSpPr>
            <a:cxnSpLocks noChangeShapeType="1"/>
            <a:stCxn id="9" idx="5"/>
            <a:endCxn id="10" idx="1"/>
          </p:cNvCxnSpPr>
          <p:nvPr/>
        </p:nvCxnSpPr>
        <p:spPr bwMode="auto">
          <a:xfrm rot="16200000" flipH="1">
            <a:off x="6625432" y="4067970"/>
            <a:ext cx="747713" cy="860425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Straight Arrow Connector 18"/>
          <p:cNvCxnSpPr>
            <a:cxnSpLocks noChangeShapeType="1"/>
            <a:stCxn id="10" idx="2"/>
            <a:endCxn id="8" idx="6"/>
          </p:cNvCxnSpPr>
          <p:nvPr/>
        </p:nvCxnSpPr>
        <p:spPr bwMode="auto">
          <a:xfrm rot="10800000">
            <a:off x="5465764" y="4889500"/>
            <a:ext cx="1895475" cy="141288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Straight Arrow Connector 14"/>
          <p:cNvCxnSpPr>
            <a:cxnSpLocks noChangeShapeType="1"/>
            <a:endCxn id="9" idx="1"/>
          </p:cNvCxnSpPr>
          <p:nvPr/>
        </p:nvCxnSpPr>
        <p:spPr bwMode="auto">
          <a:xfrm>
            <a:off x="5221288" y="3276601"/>
            <a:ext cx="1020762" cy="531813"/>
          </a:xfrm>
          <a:prstGeom prst="straightConnector1">
            <a:avLst/>
          </a:pr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Straight Arrow Connector 18"/>
          <p:cNvCxnSpPr>
            <a:cxnSpLocks noChangeShapeType="1"/>
            <a:endCxn id="6" idx="4"/>
          </p:cNvCxnSpPr>
          <p:nvPr/>
        </p:nvCxnSpPr>
        <p:spPr bwMode="auto">
          <a:xfrm rot="16200000" flipV="1">
            <a:off x="4452938" y="3933825"/>
            <a:ext cx="1344612" cy="115888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Straight Arrow Connector 18"/>
          <p:cNvCxnSpPr>
            <a:cxnSpLocks noChangeShapeType="1"/>
            <a:stCxn id="8" idx="7"/>
            <a:endCxn id="9" idx="3"/>
          </p:cNvCxnSpPr>
          <p:nvPr/>
        </p:nvCxnSpPr>
        <p:spPr bwMode="auto">
          <a:xfrm rot="5400000" flipH="1" flipV="1">
            <a:off x="5517357" y="4006057"/>
            <a:ext cx="606425" cy="8429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Straight Arrow Connector 12"/>
          <p:cNvCxnSpPr>
            <a:cxnSpLocks noChangeShapeType="1"/>
            <a:stCxn id="10" idx="0"/>
          </p:cNvCxnSpPr>
          <p:nvPr/>
        </p:nvCxnSpPr>
        <p:spPr bwMode="auto">
          <a:xfrm rot="5400000" flipH="1" flipV="1">
            <a:off x="6849269" y="4020344"/>
            <a:ext cx="1530350" cy="428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Straight Arrow Connector 14"/>
          <p:cNvCxnSpPr>
            <a:cxnSpLocks noChangeShapeType="1"/>
            <a:stCxn id="9" idx="7"/>
            <a:endCxn id="7" idx="3"/>
          </p:cNvCxnSpPr>
          <p:nvPr/>
        </p:nvCxnSpPr>
        <p:spPr bwMode="auto">
          <a:xfrm rot="5400000" flipH="1" flipV="1">
            <a:off x="6704013" y="3054351"/>
            <a:ext cx="619125" cy="8890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6237289" y="2692400"/>
            <a:ext cx="3254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70550" y="3244850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0839" y="3259138"/>
            <a:ext cx="3254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02539" y="3760789"/>
            <a:ext cx="3254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3714" y="4121150"/>
            <a:ext cx="28733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76975" y="4957764"/>
            <a:ext cx="3254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16564" y="4121150"/>
            <a:ext cx="32543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08539" y="3876675"/>
            <a:ext cx="32543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321175" y="5408613"/>
            <a:ext cx="4311650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nb-NO" sz="2400" kern="0" dirty="0"/>
              <a:t>P = {B, A, E, C, D}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nb-NO" sz="2400" kern="0" dirty="0">
                <a:solidFill>
                  <a:schemeClr val="accent2"/>
                </a:solidFill>
              </a:rPr>
              <a:t>Length(p)</a:t>
            </a:r>
            <a:r>
              <a:rPr lang="nb-NO" sz="2400" kern="0" dirty="0">
                <a:solidFill>
                  <a:schemeClr val="accent6"/>
                </a:solidFill>
              </a:rPr>
              <a:t> </a:t>
            </a:r>
            <a:r>
              <a:rPr lang="nb-NO" sz="2400" kern="0" dirty="0"/>
              <a:t>= 4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nb-NO" sz="2400" kern="0" dirty="0">
                <a:solidFill>
                  <a:schemeClr val="accent2"/>
                </a:solidFill>
              </a:rPr>
              <a:t>Cost(p)</a:t>
            </a:r>
            <a:r>
              <a:rPr lang="nb-NO" sz="2400" kern="0" dirty="0"/>
              <a:t> = 2+3+1+5=11</a:t>
            </a:r>
          </a:p>
        </p:txBody>
      </p:sp>
    </p:spTree>
    <p:extLst>
      <p:ext uri="{BB962C8B-B14F-4D97-AF65-F5344CB8AC3E}">
        <p14:creationId xmlns:p14="http://schemas.microsoft.com/office/powerpoint/2010/main" val="3102484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41288"/>
            <a:ext cx="9144000" cy="698500"/>
          </a:xfrm>
        </p:spPr>
        <p:txBody>
          <a:bodyPr/>
          <a:lstStyle/>
          <a:p>
            <a:r>
              <a:rPr lang="en-US" altLang="en-US" sz="3600" dirty="0" smtClean="0"/>
              <a:t>Single Source Shortest Path Problem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8189" y="1004888"/>
            <a:ext cx="11214339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dirty="0"/>
              <a:t>Given a graph G = (V, E) and a “source” vertex s in V, find the </a:t>
            </a:r>
            <a:r>
              <a:rPr lang="en-US" sz="2800" dirty="0">
                <a:solidFill>
                  <a:srgbClr val="C00000"/>
                </a:solidFill>
              </a:rPr>
              <a:t>minimum cost paths </a:t>
            </a:r>
            <a:r>
              <a:rPr lang="en-US" sz="2800" dirty="0">
                <a:solidFill>
                  <a:schemeClr val="accent2"/>
                </a:solidFill>
              </a:rPr>
              <a:t>from s to every vertex in V</a:t>
            </a:r>
            <a:endParaRPr lang="nb-NO" sz="2800" kern="0" dirty="0">
              <a:solidFill>
                <a:schemeClr val="accent2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nb-NO" sz="2800" kern="0" dirty="0">
              <a:solidFill>
                <a:schemeClr val="accent2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nb-NO" sz="2800" kern="0" dirty="0"/>
              <a:t>Different variations</a:t>
            </a:r>
          </a:p>
          <a:p>
            <a:pPr marL="800100" lvl="1" indent="-342900">
              <a:spcBef>
                <a:spcPct val="20000"/>
              </a:spcBef>
              <a:buFont typeface="Comic Sans MS" pitchFamily="66" charset="0"/>
              <a:buChar char="−"/>
              <a:defRPr/>
            </a:pPr>
            <a:r>
              <a:rPr lang="en-US" sz="2400" dirty="0" err="1"/>
              <a:t>unweighted</a:t>
            </a:r>
            <a:r>
              <a:rPr lang="en-US" sz="2400" dirty="0"/>
              <a:t> vs. weighted</a:t>
            </a:r>
          </a:p>
          <a:p>
            <a:pPr marL="800100" lvl="1" indent="-342900">
              <a:spcBef>
                <a:spcPct val="20000"/>
              </a:spcBef>
              <a:buFont typeface="Comic Sans MS" pitchFamily="66" charset="0"/>
              <a:buChar char="−"/>
              <a:defRPr/>
            </a:pPr>
            <a:r>
              <a:rPr lang="en-US" sz="2400" dirty="0"/>
              <a:t>positive weights only vs. negative weights allowed</a:t>
            </a:r>
          </a:p>
          <a:p>
            <a:pPr marL="800100" lvl="1" indent="-342900">
              <a:spcBef>
                <a:spcPct val="20000"/>
              </a:spcBef>
              <a:buFont typeface="Comic Sans MS" pitchFamily="66" charset="0"/>
              <a:buChar char="−"/>
              <a:defRPr/>
            </a:pP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24026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Why study Shortest Path Problem?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068" y="889000"/>
            <a:ext cx="11386868" cy="54737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Optimizing traveling routes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What is the </a:t>
            </a:r>
            <a:r>
              <a:rPr lang="en-US" dirty="0" smtClean="0">
                <a:solidFill>
                  <a:schemeClr val="accent2"/>
                </a:solidFill>
                <a:ea typeface="+mn-ea"/>
                <a:cs typeface="+mn-cs"/>
              </a:rPr>
              <a:t>shortest</a:t>
            </a:r>
            <a:r>
              <a:rPr lang="en-US" dirty="0" smtClean="0">
                <a:ea typeface="+mn-ea"/>
                <a:cs typeface="+mn-cs"/>
              </a:rPr>
              <a:t> path from </a:t>
            </a:r>
            <a:r>
              <a:rPr lang="en-US" dirty="0" smtClean="0">
                <a:ea typeface="+mn-ea"/>
                <a:cs typeface="+mn-cs"/>
              </a:rPr>
              <a:t>Queens </a:t>
            </a:r>
            <a:r>
              <a:rPr lang="en-US" dirty="0" smtClean="0">
                <a:ea typeface="+mn-ea"/>
                <a:cs typeface="+mn-cs"/>
              </a:rPr>
              <a:t>to </a:t>
            </a:r>
            <a:r>
              <a:rPr lang="en-US" dirty="0" smtClean="0">
                <a:ea typeface="+mn-ea"/>
                <a:cs typeface="+mn-cs"/>
              </a:rPr>
              <a:t>city X?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What is the most </a:t>
            </a:r>
            <a:r>
              <a:rPr lang="en-US" dirty="0" smtClean="0">
                <a:solidFill>
                  <a:schemeClr val="accent2"/>
                </a:solidFill>
                <a:ea typeface="+mn-ea"/>
                <a:cs typeface="+mn-cs"/>
              </a:rPr>
              <a:t>fuel-efficient</a:t>
            </a:r>
            <a:r>
              <a:rPr lang="en-US" dirty="0" smtClean="0">
                <a:ea typeface="+mn-ea"/>
                <a:cs typeface="+mn-cs"/>
              </a:rPr>
              <a:t> path from </a:t>
            </a:r>
            <a:r>
              <a:rPr lang="en-US" dirty="0" smtClean="0">
                <a:ea typeface="+mn-ea"/>
                <a:cs typeface="+mn-cs"/>
              </a:rPr>
              <a:t>Queens to </a:t>
            </a:r>
            <a:r>
              <a:rPr lang="en-US" dirty="0" smtClean="0">
                <a:ea typeface="+mn-ea"/>
                <a:cs typeface="+mn-cs"/>
              </a:rPr>
              <a:t>city X?</a:t>
            </a:r>
          </a:p>
          <a:p>
            <a:pPr lvl="1"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dirty="0" smtClean="0"/>
              <a:t>Optimizing routing of packets on the Internet: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Vertices = routers, edges = network links with different delays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What is the routing path with smallest total delay?</a:t>
            </a:r>
          </a:p>
        </p:txBody>
      </p:sp>
    </p:spTree>
    <p:extLst>
      <p:ext uri="{BB962C8B-B14F-4D97-AF65-F5344CB8AC3E}">
        <p14:creationId xmlns:p14="http://schemas.microsoft.com/office/powerpoint/2010/main" val="451280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Unweighted Shortest Path Problem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429" y="889001"/>
            <a:ext cx="11455879" cy="1571625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accent2"/>
                </a:solidFill>
              </a:rPr>
              <a:t>Problem: </a:t>
            </a:r>
            <a:r>
              <a:rPr lang="en-US" altLang="en-US" dirty="0" smtClean="0"/>
              <a:t>Given a “source” vertex </a:t>
            </a:r>
            <a:r>
              <a:rPr lang="en-US" altLang="en-US" dirty="0" smtClean="0">
                <a:solidFill>
                  <a:schemeClr val="accent2"/>
                </a:solidFill>
              </a:rPr>
              <a:t>s</a:t>
            </a:r>
            <a:r>
              <a:rPr lang="en-US" altLang="en-US" dirty="0" smtClean="0"/>
              <a:t> in an </a:t>
            </a:r>
            <a:r>
              <a:rPr lang="en-US" altLang="en-US" dirty="0" smtClean="0">
                <a:solidFill>
                  <a:srgbClr val="C00000"/>
                </a:solidFill>
              </a:rPr>
              <a:t>unweighted</a:t>
            </a:r>
            <a:r>
              <a:rPr lang="en-US" altLang="en-US" dirty="0" smtClean="0"/>
              <a:t> graph G = (V,E), find the </a:t>
            </a:r>
            <a:r>
              <a:rPr lang="en-US" altLang="en-US" dirty="0" smtClean="0">
                <a:solidFill>
                  <a:schemeClr val="accent2"/>
                </a:solidFill>
              </a:rPr>
              <a:t>shortest path</a:t>
            </a:r>
            <a:r>
              <a:rPr lang="en-US" altLang="en-US" dirty="0" smtClean="0"/>
              <a:t> from </a:t>
            </a:r>
            <a:r>
              <a:rPr lang="en-US" altLang="en-US" dirty="0" smtClean="0">
                <a:solidFill>
                  <a:schemeClr val="accent2"/>
                </a:solidFill>
              </a:rPr>
              <a:t>s</a:t>
            </a:r>
            <a:r>
              <a:rPr lang="en-US" altLang="en-US" dirty="0" smtClean="0"/>
              <a:t> to </a:t>
            </a:r>
            <a:r>
              <a:rPr lang="en-US" altLang="en-US" dirty="0" smtClean="0">
                <a:solidFill>
                  <a:schemeClr val="accent2"/>
                </a:solidFill>
              </a:rPr>
              <a:t>all vertices </a:t>
            </a:r>
            <a:r>
              <a:rPr lang="en-US" altLang="en-US" dirty="0" smtClean="0"/>
              <a:t>in G</a:t>
            </a:r>
            <a:endParaRPr lang="nb-NO" alt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3729038" y="2911476"/>
            <a:ext cx="463550" cy="4492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703888" y="2884489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713163" y="4640264"/>
            <a:ext cx="461962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870701" y="4111626"/>
            <a:ext cx="461963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4983163" y="3968751"/>
            <a:ext cx="463550" cy="447675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8202" name="Straight Arrow Connector 12"/>
          <p:cNvCxnSpPr>
            <a:cxnSpLocks noChangeShapeType="1"/>
            <a:stCxn id="7" idx="2"/>
            <a:endCxn id="6" idx="6"/>
          </p:cNvCxnSpPr>
          <p:nvPr/>
        </p:nvCxnSpPr>
        <p:spPr bwMode="auto">
          <a:xfrm rot="10800000" flipV="1">
            <a:off x="4192588" y="3108325"/>
            <a:ext cx="1511300" cy="26988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Straight Arrow Connector 18"/>
          <p:cNvCxnSpPr>
            <a:cxnSpLocks noChangeShapeType="1"/>
            <a:stCxn id="8" idx="0"/>
            <a:endCxn id="6" idx="4"/>
          </p:cNvCxnSpPr>
          <p:nvPr/>
        </p:nvCxnSpPr>
        <p:spPr bwMode="auto">
          <a:xfrm rot="5400000" flipH="1" flipV="1">
            <a:off x="3313114" y="3992564"/>
            <a:ext cx="1279525" cy="15875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4" name="Straight Arrow Connector 12"/>
          <p:cNvCxnSpPr>
            <a:cxnSpLocks noChangeShapeType="1"/>
            <a:stCxn id="8" idx="7"/>
            <a:endCxn id="10" idx="2"/>
          </p:cNvCxnSpPr>
          <p:nvPr/>
        </p:nvCxnSpPr>
        <p:spPr bwMode="auto">
          <a:xfrm rot="5400000" flipH="1" flipV="1">
            <a:off x="4289426" y="4011613"/>
            <a:ext cx="512762" cy="874713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Oval 30"/>
          <p:cNvSpPr/>
          <p:nvPr/>
        </p:nvSpPr>
        <p:spPr bwMode="auto">
          <a:xfrm>
            <a:off x="5884863" y="4651376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cxnSp>
        <p:nvCxnSpPr>
          <p:cNvPr id="8206" name="Straight Arrow Connector 12"/>
          <p:cNvCxnSpPr>
            <a:cxnSpLocks noChangeShapeType="1"/>
            <a:stCxn id="10" idx="7"/>
            <a:endCxn id="7" idx="3"/>
          </p:cNvCxnSpPr>
          <p:nvPr/>
        </p:nvCxnSpPr>
        <p:spPr bwMode="auto">
          <a:xfrm rot="5400000" flipH="1" flipV="1">
            <a:off x="5192713" y="3454401"/>
            <a:ext cx="766763" cy="39211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7" name="Straight Arrow Connector 18"/>
          <p:cNvCxnSpPr>
            <a:cxnSpLocks noChangeShapeType="1"/>
            <a:stCxn id="31" idx="2"/>
            <a:endCxn id="8" idx="6"/>
          </p:cNvCxnSpPr>
          <p:nvPr/>
        </p:nvCxnSpPr>
        <p:spPr bwMode="auto">
          <a:xfrm rot="10800000">
            <a:off x="4175125" y="4864101"/>
            <a:ext cx="1709738" cy="11113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Oval 54"/>
          <p:cNvSpPr/>
          <p:nvPr/>
        </p:nvSpPr>
        <p:spPr bwMode="auto">
          <a:xfrm>
            <a:off x="6699251" y="3024189"/>
            <a:ext cx="461963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7799388" y="3063876"/>
            <a:ext cx="461962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H</a:t>
            </a:r>
          </a:p>
        </p:txBody>
      </p:sp>
      <p:cxnSp>
        <p:nvCxnSpPr>
          <p:cNvPr id="8210" name="Straight Arrow Connector 14"/>
          <p:cNvCxnSpPr>
            <a:cxnSpLocks noChangeShapeType="1"/>
            <a:endCxn id="55" idx="4"/>
          </p:cNvCxnSpPr>
          <p:nvPr/>
        </p:nvCxnSpPr>
        <p:spPr bwMode="auto">
          <a:xfrm rot="16200000" flipV="1">
            <a:off x="6665914" y="3735389"/>
            <a:ext cx="636587" cy="109537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Straight Arrow Connector 18"/>
          <p:cNvCxnSpPr>
            <a:cxnSpLocks noChangeShapeType="1"/>
            <a:endCxn id="56" idx="2"/>
          </p:cNvCxnSpPr>
          <p:nvPr/>
        </p:nvCxnSpPr>
        <p:spPr bwMode="auto">
          <a:xfrm>
            <a:off x="7151688" y="3275013"/>
            <a:ext cx="647700" cy="127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Straight Arrow Connector 18"/>
          <p:cNvCxnSpPr>
            <a:cxnSpLocks noChangeShapeType="1"/>
            <a:stCxn id="56" idx="3"/>
            <a:endCxn id="9" idx="7"/>
          </p:cNvCxnSpPr>
          <p:nvPr/>
        </p:nvCxnSpPr>
        <p:spPr bwMode="auto">
          <a:xfrm rot="5400000">
            <a:off x="7200901" y="3511551"/>
            <a:ext cx="730250" cy="600075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Straight Arrow Connector 18"/>
          <p:cNvCxnSpPr>
            <a:cxnSpLocks noChangeShapeType="1"/>
            <a:endCxn id="31" idx="1"/>
          </p:cNvCxnSpPr>
          <p:nvPr/>
        </p:nvCxnSpPr>
        <p:spPr bwMode="auto">
          <a:xfrm>
            <a:off x="5335589" y="4375150"/>
            <a:ext cx="617537" cy="3429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4" name="Freeform 70"/>
          <p:cNvSpPr>
            <a:spLocks noChangeArrowheads="1"/>
          </p:cNvSpPr>
          <p:nvPr/>
        </p:nvSpPr>
        <p:spPr bwMode="auto">
          <a:xfrm>
            <a:off x="4054475" y="3340101"/>
            <a:ext cx="941388" cy="754063"/>
          </a:xfrm>
          <a:custGeom>
            <a:avLst/>
            <a:gdLst>
              <a:gd name="T0" fmla="*/ 944290 w 940905"/>
              <a:gd name="T1" fmla="*/ 746245 h 755374"/>
              <a:gd name="T2" fmla="*/ 345796 w 940905"/>
              <a:gd name="T3" fmla="*/ 562956 h 755374"/>
              <a:gd name="T4" fmla="*/ 0 w 940905"/>
              <a:gd name="T5" fmla="*/ 0 h 755374"/>
              <a:gd name="T6" fmla="*/ 0 60000 65536"/>
              <a:gd name="T7" fmla="*/ 0 60000 65536"/>
              <a:gd name="T8" fmla="*/ 0 60000 65536"/>
              <a:gd name="T9" fmla="*/ 0 w 940905"/>
              <a:gd name="T10" fmla="*/ 0 h 755374"/>
              <a:gd name="T11" fmla="*/ 940905 w 940905"/>
              <a:gd name="T12" fmla="*/ 755374 h 755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40905" h="755374">
                <a:moveTo>
                  <a:pt x="940905" y="755374"/>
                </a:moveTo>
                <a:cubicBezTo>
                  <a:pt x="721139" y="725556"/>
                  <a:pt x="501374" y="695739"/>
                  <a:pt x="344557" y="569843"/>
                </a:cubicBezTo>
                <a:cubicBezTo>
                  <a:pt x="187740" y="443947"/>
                  <a:pt x="0" y="0"/>
                  <a:pt x="0" y="0"/>
                </a:cubicBezTo>
              </a:path>
            </a:pathLst>
          </a:cu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Freeform 71"/>
          <p:cNvSpPr>
            <a:spLocks noChangeArrowheads="1"/>
          </p:cNvSpPr>
          <p:nvPr/>
        </p:nvSpPr>
        <p:spPr bwMode="auto">
          <a:xfrm flipH="1" flipV="1">
            <a:off x="4175125" y="3246439"/>
            <a:ext cx="914400" cy="795337"/>
          </a:xfrm>
          <a:custGeom>
            <a:avLst/>
            <a:gdLst>
              <a:gd name="T0" fmla="*/ 748633 w 940905"/>
              <a:gd name="T1" fmla="*/ 1140674 h 755374"/>
              <a:gd name="T2" fmla="*/ 274147 w 940905"/>
              <a:gd name="T3" fmla="*/ 860509 h 755374"/>
              <a:gd name="T4" fmla="*/ 0 w 940905"/>
              <a:gd name="T5" fmla="*/ 0 h 755374"/>
              <a:gd name="T6" fmla="*/ 0 60000 65536"/>
              <a:gd name="T7" fmla="*/ 0 60000 65536"/>
              <a:gd name="T8" fmla="*/ 0 60000 65536"/>
              <a:gd name="T9" fmla="*/ 0 w 940905"/>
              <a:gd name="T10" fmla="*/ 0 h 755374"/>
              <a:gd name="T11" fmla="*/ 940905 w 940905"/>
              <a:gd name="T12" fmla="*/ 755374 h 755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40905" h="755374">
                <a:moveTo>
                  <a:pt x="940905" y="755374"/>
                </a:moveTo>
                <a:cubicBezTo>
                  <a:pt x="721139" y="725556"/>
                  <a:pt x="501374" y="695739"/>
                  <a:pt x="344557" y="569843"/>
                </a:cubicBezTo>
                <a:cubicBezTo>
                  <a:pt x="187740" y="443947"/>
                  <a:pt x="0" y="0"/>
                  <a:pt x="0" y="0"/>
                </a:cubicBezTo>
              </a:path>
            </a:pathLst>
          </a:cu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6" name="Freeform 72"/>
          <p:cNvSpPr>
            <a:spLocks noChangeArrowheads="1"/>
          </p:cNvSpPr>
          <p:nvPr/>
        </p:nvSpPr>
        <p:spPr bwMode="auto">
          <a:xfrm flipH="1">
            <a:off x="6348414" y="4519613"/>
            <a:ext cx="649287" cy="436562"/>
          </a:xfrm>
          <a:custGeom>
            <a:avLst/>
            <a:gdLst>
              <a:gd name="T0" fmla="*/ 48386 w 940905"/>
              <a:gd name="T1" fmla="*/ 9419 h 755374"/>
              <a:gd name="T2" fmla="*/ 17719 w 940905"/>
              <a:gd name="T3" fmla="*/ 7105 h 755374"/>
              <a:gd name="T4" fmla="*/ 0 w 940905"/>
              <a:gd name="T5" fmla="*/ 0 h 755374"/>
              <a:gd name="T6" fmla="*/ 0 60000 65536"/>
              <a:gd name="T7" fmla="*/ 0 60000 65536"/>
              <a:gd name="T8" fmla="*/ 0 60000 65536"/>
              <a:gd name="T9" fmla="*/ 0 w 940905"/>
              <a:gd name="T10" fmla="*/ 0 h 755374"/>
              <a:gd name="T11" fmla="*/ 940905 w 940905"/>
              <a:gd name="T12" fmla="*/ 755374 h 755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40905" h="755374">
                <a:moveTo>
                  <a:pt x="940905" y="755374"/>
                </a:moveTo>
                <a:cubicBezTo>
                  <a:pt x="721139" y="725556"/>
                  <a:pt x="501374" y="695739"/>
                  <a:pt x="344557" y="569843"/>
                </a:cubicBezTo>
                <a:cubicBezTo>
                  <a:pt x="187740" y="443947"/>
                  <a:pt x="0" y="0"/>
                  <a:pt x="0" y="0"/>
                </a:cubicBezTo>
              </a:path>
            </a:pathLst>
          </a:cu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7" name="Freeform 73"/>
          <p:cNvSpPr>
            <a:spLocks noChangeArrowheads="1"/>
          </p:cNvSpPr>
          <p:nvPr/>
        </p:nvSpPr>
        <p:spPr bwMode="auto">
          <a:xfrm>
            <a:off x="6254750" y="4319589"/>
            <a:ext cx="609600" cy="384175"/>
          </a:xfrm>
          <a:custGeom>
            <a:avLst/>
            <a:gdLst>
              <a:gd name="T0" fmla="*/ 609600 w 609600"/>
              <a:gd name="T1" fmla="*/ 0 h 384313"/>
              <a:gd name="T2" fmla="*/ 225287 w 609600"/>
              <a:gd name="T3" fmla="*/ 66093 h 384313"/>
              <a:gd name="T4" fmla="*/ 0 w 609600"/>
              <a:gd name="T5" fmla="*/ 383347 h 384313"/>
              <a:gd name="T6" fmla="*/ 0 60000 65536"/>
              <a:gd name="T7" fmla="*/ 0 60000 65536"/>
              <a:gd name="T8" fmla="*/ 0 60000 65536"/>
              <a:gd name="T9" fmla="*/ 0 w 609600"/>
              <a:gd name="T10" fmla="*/ 0 h 384313"/>
              <a:gd name="T11" fmla="*/ 609600 w 609600"/>
              <a:gd name="T12" fmla="*/ 384313 h 384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9600" h="384313">
                <a:moveTo>
                  <a:pt x="609600" y="0"/>
                </a:moveTo>
                <a:cubicBezTo>
                  <a:pt x="468243" y="1104"/>
                  <a:pt x="326887" y="2209"/>
                  <a:pt x="225287" y="66261"/>
                </a:cubicBezTo>
                <a:cubicBezTo>
                  <a:pt x="123687" y="130313"/>
                  <a:pt x="61843" y="257313"/>
                  <a:pt x="0" y="384313"/>
                </a:cubicBezTo>
              </a:path>
            </a:pathLst>
          </a:cu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451476" y="3992564"/>
            <a:ext cx="9429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Source</a:t>
            </a: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1871663" y="5408613"/>
            <a:ext cx="8551862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nb-NO" sz="2800" kern="0" dirty="0"/>
              <a:t>Compute shortest path from </a:t>
            </a:r>
            <a:r>
              <a:rPr lang="nb-NO" sz="2800" kern="0" dirty="0">
                <a:solidFill>
                  <a:srgbClr val="C00000"/>
                </a:solidFill>
              </a:rPr>
              <a:t>C </a:t>
            </a:r>
            <a:r>
              <a:rPr lang="nb-NO" sz="2800" kern="0" dirty="0"/>
              <a:t>to: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nb-NO" sz="2400" kern="0" dirty="0">
                <a:solidFill>
                  <a:schemeClr val="accent6"/>
                </a:solidFill>
              </a:rPr>
              <a:t>A, B, D, E, F, G, H</a:t>
            </a:r>
          </a:p>
        </p:txBody>
      </p:sp>
    </p:spTree>
    <p:extLst>
      <p:ext uri="{BB962C8B-B14F-4D97-AF65-F5344CB8AC3E}">
        <p14:creationId xmlns:p14="http://schemas.microsoft.com/office/powerpoint/2010/main" val="2395668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Solution Based on BFS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693" y="889001"/>
            <a:ext cx="11447253" cy="15716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Basic Idea: </a:t>
            </a:r>
            <a:r>
              <a:rPr lang="en-US" dirty="0" smtClean="0"/>
              <a:t>Starting at node </a:t>
            </a:r>
            <a:r>
              <a:rPr lang="en-US" dirty="0" smtClean="0">
                <a:solidFill>
                  <a:schemeClr val="accent6"/>
                </a:solidFill>
              </a:rPr>
              <a:t>s</a:t>
            </a:r>
            <a:r>
              <a:rPr lang="en-US" dirty="0" smtClean="0"/>
              <a:t>, find vertices that can be reached using 0, 1, 2, 3, …, N-1 edges (works even for cyclic graphs!)</a:t>
            </a:r>
            <a:endParaRPr lang="nb-NO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1952625" y="3040063"/>
            <a:ext cx="463550" cy="4492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927475" y="3014664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936751" y="4768851"/>
            <a:ext cx="461963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094288" y="4240214"/>
            <a:ext cx="461962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206750" y="4097339"/>
            <a:ext cx="463550" cy="447675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9226" name="Straight Arrow Connector 12"/>
          <p:cNvCxnSpPr>
            <a:cxnSpLocks noChangeShapeType="1"/>
            <a:stCxn id="7" idx="2"/>
            <a:endCxn id="6" idx="6"/>
          </p:cNvCxnSpPr>
          <p:nvPr/>
        </p:nvCxnSpPr>
        <p:spPr bwMode="auto">
          <a:xfrm rot="10800000" flipV="1">
            <a:off x="2416175" y="3238500"/>
            <a:ext cx="1511300" cy="26988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7" name="Straight Arrow Connector 18"/>
          <p:cNvCxnSpPr>
            <a:cxnSpLocks noChangeShapeType="1"/>
            <a:stCxn id="8" idx="0"/>
            <a:endCxn id="6" idx="4"/>
          </p:cNvCxnSpPr>
          <p:nvPr/>
        </p:nvCxnSpPr>
        <p:spPr bwMode="auto">
          <a:xfrm rot="5400000" flipH="1" flipV="1">
            <a:off x="1535907" y="4120357"/>
            <a:ext cx="1279525" cy="174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8" name="Straight Arrow Connector 12"/>
          <p:cNvCxnSpPr>
            <a:cxnSpLocks noChangeShapeType="1"/>
            <a:stCxn id="8" idx="7"/>
            <a:endCxn id="10" idx="2"/>
          </p:cNvCxnSpPr>
          <p:nvPr/>
        </p:nvCxnSpPr>
        <p:spPr bwMode="auto">
          <a:xfrm rot="5400000" flipH="1" flipV="1">
            <a:off x="2512219" y="4139407"/>
            <a:ext cx="512763" cy="8763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Oval 30"/>
          <p:cNvSpPr/>
          <p:nvPr/>
        </p:nvSpPr>
        <p:spPr bwMode="auto">
          <a:xfrm>
            <a:off x="4106863" y="4779964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cxnSp>
        <p:nvCxnSpPr>
          <p:cNvPr id="9230" name="Straight Arrow Connector 12"/>
          <p:cNvCxnSpPr>
            <a:cxnSpLocks noChangeShapeType="1"/>
            <a:stCxn id="10" idx="7"/>
            <a:endCxn id="7" idx="3"/>
          </p:cNvCxnSpPr>
          <p:nvPr/>
        </p:nvCxnSpPr>
        <p:spPr bwMode="auto">
          <a:xfrm rot="5400000" flipH="1" flipV="1">
            <a:off x="3414713" y="3582988"/>
            <a:ext cx="766762" cy="39211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Straight Arrow Connector 18"/>
          <p:cNvCxnSpPr>
            <a:cxnSpLocks noChangeShapeType="1"/>
            <a:stCxn id="31" idx="2"/>
            <a:endCxn id="8" idx="6"/>
          </p:cNvCxnSpPr>
          <p:nvPr/>
        </p:nvCxnSpPr>
        <p:spPr bwMode="auto">
          <a:xfrm rot="10800000">
            <a:off x="2398713" y="4992688"/>
            <a:ext cx="1708150" cy="1111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Oval 54"/>
          <p:cNvSpPr/>
          <p:nvPr/>
        </p:nvSpPr>
        <p:spPr bwMode="auto">
          <a:xfrm>
            <a:off x="4921251" y="3152776"/>
            <a:ext cx="461963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6021388" y="3192464"/>
            <a:ext cx="461962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H</a:t>
            </a:r>
          </a:p>
        </p:txBody>
      </p:sp>
      <p:cxnSp>
        <p:nvCxnSpPr>
          <p:cNvPr id="9234" name="Straight Arrow Connector 14"/>
          <p:cNvCxnSpPr>
            <a:cxnSpLocks noChangeShapeType="1"/>
            <a:endCxn id="55" idx="4"/>
          </p:cNvCxnSpPr>
          <p:nvPr/>
        </p:nvCxnSpPr>
        <p:spPr bwMode="auto">
          <a:xfrm rot="16200000" flipV="1">
            <a:off x="4888707" y="3864769"/>
            <a:ext cx="638175" cy="109538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Straight Arrow Connector 18"/>
          <p:cNvCxnSpPr>
            <a:cxnSpLocks noChangeShapeType="1"/>
            <a:endCxn id="56" idx="2"/>
          </p:cNvCxnSpPr>
          <p:nvPr/>
        </p:nvCxnSpPr>
        <p:spPr bwMode="auto">
          <a:xfrm>
            <a:off x="5375276" y="3403600"/>
            <a:ext cx="646113" cy="127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Straight Arrow Connector 18"/>
          <p:cNvCxnSpPr>
            <a:cxnSpLocks noChangeShapeType="1"/>
            <a:stCxn id="56" idx="3"/>
            <a:endCxn id="9" idx="7"/>
          </p:cNvCxnSpPr>
          <p:nvPr/>
        </p:nvCxnSpPr>
        <p:spPr bwMode="auto">
          <a:xfrm rot="5400000">
            <a:off x="5423694" y="3639344"/>
            <a:ext cx="730250" cy="6016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Straight Arrow Connector 18"/>
          <p:cNvCxnSpPr>
            <a:cxnSpLocks noChangeShapeType="1"/>
            <a:endCxn id="31" idx="1"/>
          </p:cNvCxnSpPr>
          <p:nvPr/>
        </p:nvCxnSpPr>
        <p:spPr bwMode="auto">
          <a:xfrm>
            <a:off x="3559175" y="4503738"/>
            <a:ext cx="615950" cy="3429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8" name="Freeform 70"/>
          <p:cNvSpPr>
            <a:spLocks noChangeArrowheads="1"/>
          </p:cNvSpPr>
          <p:nvPr/>
        </p:nvSpPr>
        <p:spPr bwMode="auto">
          <a:xfrm>
            <a:off x="2278064" y="3468688"/>
            <a:ext cx="941387" cy="755650"/>
          </a:xfrm>
          <a:custGeom>
            <a:avLst/>
            <a:gdLst>
              <a:gd name="T0" fmla="*/ 944283 w 940905"/>
              <a:gd name="T1" fmla="*/ 757308 h 755374"/>
              <a:gd name="T2" fmla="*/ 345796 w 940905"/>
              <a:gd name="T3" fmla="*/ 571302 h 755374"/>
              <a:gd name="T4" fmla="*/ 0 w 940905"/>
              <a:gd name="T5" fmla="*/ 0 h 755374"/>
              <a:gd name="T6" fmla="*/ 0 60000 65536"/>
              <a:gd name="T7" fmla="*/ 0 60000 65536"/>
              <a:gd name="T8" fmla="*/ 0 60000 65536"/>
              <a:gd name="T9" fmla="*/ 0 w 940905"/>
              <a:gd name="T10" fmla="*/ 0 h 755374"/>
              <a:gd name="T11" fmla="*/ 940905 w 940905"/>
              <a:gd name="T12" fmla="*/ 755374 h 755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40905" h="755374">
                <a:moveTo>
                  <a:pt x="940905" y="755374"/>
                </a:moveTo>
                <a:cubicBezTo>
                  <a:pt x="721139" y="725556"/>
                  <a:pt x="501374" y="695739"/>
                  <a:pt x="344557" y="569843"/>
                </a:cubicBezTo>
                <a:cubicBezTo>
                  <a:pt x="187740" y="443947"/>
                  <a:pt x="0" y="0"/>
                  <a:pt x="0" y="0"/>
                </a:cubicBezTo>
              </a:path>
            </a:pathLst>
          </a:cu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9" name="Freeform 71"/>
          <p:cNvSpPr>
            <a:spLocks noChangeArrowheads="1"/>
          </p:cNvSpPr>
          <p:nvPr/>
        </p:nvSpPr>
        <p:spPr bwMode="auto">
          <a:xfrm flipH="1" flipV="1">
            <a:off x="2397125" y="3375025"/>
            <a:ext cx="914400" cy="795338"/>
          </a:xfrm>
          <a:custGeom>
            <a:avLst/>
            <a:gdLst>
              <a:gd name="T0" fmla="*/ 748633 w 940905"/>
              <a:gd name="T1" fmla="*/ 1140684 h 755374"/>
              <a:gd name="T2" fmla="*/ 274147 w 940905"/>
              <a:gd name="T3" fmla="*/ 860516 h 755374"/>
              <a:gd name="T4" fmla="*/ 0 w 940905"/>
              <a:gd name="T5" fmla="*/ 0 h 755374"/>
              <a:gd name="T6" fmla="*/ 0 60000 65536"/>
              <a:gd name="T7" fmla="*/ 0 60000 65536"/>
              <a:gd name="T8" fmla="*/ 0 60000 65536"/>
              <a:gd name="T9" fmla="*/ 0 w 940905"/>
              <a:gd name="T10" fmla="*/ 0 h 755374"/>
              <a:gd name="T11" fmla="*/ 940905 w 940905"/>
              <a:gd name="T12" fmla="*/ 755374 h 755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40905" h="755374">
                <a:moveTo>
                  <a:pt x="940905" y="755374"/>
                </a:moveTo>
                <a:cubicBezTo>
                  <a:pt x="721139" y="725556"/>
                  <a:pt x="501374" y="695739"/>
                  <a:pt x="344557" y="569843"/>
                </a:cubicBezTo>
                <a:cubicBezTo>
                  <a:pt x="187740" y="443947"/>
                  <a:pt x="0" y="0"/>
                  <a:pt x="0" y="0"/>
                </a:cubicBezTo>
              </a:path>
            </a:pathLst>
          </a:cu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0" name="Freeform 72"/>
          <p:cNvSpPr>
            <a:spLocks noChangeArrowheads="1"/>
          </p:cNvSpPr>
          <p:nvPr/>
        </p:nvSpPr>
        <p:spPr bwMode="auto">
          <a:xfrm flipH="1">
            <a:off x="4570414" y="4648201"/>
            <a:ext cx="649287" cy="436563"/>
          </a:xfrm>
          <a:custGeom>
            <a:avLst/>
            <a:gdLst>
              <a:gd name="T0" fmla="*/ 48386 w 940905"/>
              <a:gd name="T1" fmla="*/ 9419 h 755374"/>
              <a:gd name="T2" fmla="*/ 17719 w 940905"/>
              <a:gd name="T3" fmla="*/ 7105 h 755374"/>
              <a:gd name="T4" fmla="*/ 0 w 940905"/>
              <a:gd name="T5" fmla="*/ 0 h 755374"/>
              <a:gd name="T6" fmla="*/ 0 60000 65536"/>
              <a:gd name="T7" fmla="*/ 0 60000 65536"/>
              <a:gd name="T8" fmla="*/ 0 60000 65536"/>
              <a:gd name="T9" fmla="*/ 0 w 940905"/>
              <a:gd name="T10" fmla="*/ 0 h 755374"/>
              <a:gd name="T11" fmla="*/ 940905 w 940905"/>
              <a:gd name="T12" fmla="*/ 755374 h 755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40905" h="755374">
                <a:moveTo>
                  <a:pt x="940905" y="755374"/>
                </a:moveTo>
                <a:cubicBezTo>
                  <a:pt x="721139" y="725556"/>
                  <a:pt x="501374" y="695739"/>
                  <a:pt x="344557" y="569843"/>
                </a:cubicBezTo>
                <a:cubicBezTo>
                  <a:pt x="187740" y="443947"/>
                  <a:pt x="0" y="0"/>
                  <a:pt x="0" y="0"/>
                </a:cubicBezTo>
              </a:path>
            </a:pathLst>
          </a:cu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1" name="Freeform 73"/>
          <p:cNvSpPr>
            <a:spLocks noChangeArrowheads="1"/>
          </p:cNvSpPr>
          <p:nvPr/>
        </p:nvSpPr>
        <p:spPr bwMode="auto">
          <a:xfrm>
            <a:off x="4478338" y="4449764"/>
            <a:ext cx="609600" cy="384175"/>
          </a:xfrm>
          <a:custGeom>
            <a:avLst/>
            <a:gdLst>
              <a:gd name="T0" fmla="*/ 609600 w 609600"/>
              <a:gd name="T1" fmla="*/ 0 h 384313"/>
              <a:gd name="T2" fmla="*/ 225287 w 609600"/>
              <a:gd name="T3" fmla="*/ 66093 h 384313"/>
              <a:gd name="T4" fmla="*/ 0 w 609600"/>
              <a:gd name="T5" fmla="*/ 383347 h 384313"/>
              <a:gd name="T6" fmla="*/ 0 60000 65536"/>
              <a:gd name="T7" fmla="*/ 0 60000 65536"/>
              <a:gd name="T8" fmla="*/ 0 60000 65536"/>
              <a:gd name="T9" fmla="*/ 0 w 609600"/>
              <a:gd name="T10" fmla="*/ 0 h 384313"/>
              <a:gd name="T11" fmla="*/ 609600 w 609600"/>
              <a:gd name="T12" fmla="*/ 384313 h 384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9600" h="384313">
                <a:moveTo>
                  <a:pt x="609600" y="0"/>
                </a:moveTo>
                <a:cubicBezTo>
                  <a:pt x="468243" y="1104"/>
                  <a:pt x="326887" y="2209"/>
                  <a:pt x="225287" y="66261"/>
                </a:cubicBezTo>
                <a:cubicBezTo>
                  <a:pt x="123687" y="130313"/>
                  <a:pt x="61843" y="257313"/>
                  <a:pt x="0" y="384313"/>
                </a:cubicBezTo>
              </a:path>
            </a:pathLst>
          </a:cu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675064" y="4121150"/>
            <a:ext cx="9429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Source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8693150" y="2603501"/>
            <a:ext cx="463550" cy="447675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7747000" y="3556001"/>
            <a:ext cx="463550" cy="4492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8672513" y="3532189"/>
            <a:ext cx="461962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9645650" y="3530601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cxnSp>
        <p:nvCxnSpPr>
          <p:cNvPr id="50" name="Straight Arrow Connector 18"/>
          <p:cNvCxnSpPr>
            <a:cxnSpLocks noChangeShapeType="1"/>
            <a:stCxn id="46" idx="3"/>
            <a:endCxn id="47" idx="7"/>
          </p:cNvCxnSpPr>
          <p:nvPr/>
        </p:nvCxnSpPr>
        <p:spPr bwMode="auto">
          <a:xfrm rot="5400000">
            <a:off x="8134350" y="2994025"/>
            <a:ext cx="636588" cy="617538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Arrow Connector 18"/>
          <p:cNvCxnSpPr>
            <a:cxnSpLocks noChangeShapeType="1"/>
            <a:stCxn id="46" idx="4"/>
            <a:endCxn id="48" idx="0"/>
          </p:cNvCxnSpPr>
          <p:nvPr/>
        </p:nvCxnSpPr>
        <p:spPr bwMode="auto">
          <a:xfrm rot="5400000">
            <a:off x="8673307" y="3280570"/>
            <a:ext cx="481013" cy="22225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Straight Arrow Connector 18"/>
          <p:cNvCxnSpPr>
            <a:cxnSpLocks noChangeShapeType="1"/>
            <a:stCxn id="46" idx="5"/>
            <a:endCxn id="49" idx="1"/>
          </p:cNvCxnSpPr>
          <p:nvPr/>
        </p:nvCxnSpPr>
        <p:spPr bwMode="auto">
          <a:xfrm rot="16200000" flipH="1">
            <a:off x="9093995" y="2978945"/>
            <a:ext cx="612775" cy="623887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Oval 53"/>
          <p:cNvSpPr/>
          <p:nvPr/>
        </p:nvSpPr>
        <p:spPr bwMode="auto">
          <a:xfrm>
            <a:off x="7726363" y="4508501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cxnSp>
        <p:nvCxnSpPr>
          <p:cNvPr id="57" name="Straight Arrow Connector 18"/>
          <p:cNvCxnSpPr>
            <a:cxnSpLocks noChangeShapeType="1"/>
            <a:stCxn id="47" idx="4"/>
            <a:endCxn id="54" idx="0"/>
          </p:cNvCxnSpPr>
          <p:nvPr/>
        </p:nvCxnSpPr>
        <p:spPr bwMode="auto">
          <a:xfrm rot="5400000">
            <a:off x="7716839" y="4246564"/>
            <a:ext cx="503237" cy="20637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Oval 57"/>
          <p:cNvSpPr/>
          <p:nvPr/>
        </p:nvSpPr>
        <p:spPr bwMode="auto">
          <a:xfrm>
            <a:off x="9653588" y="4406901"/>
            <a:ext cx="461962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G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9674226" y="5253039"/>
            <a:ext cx="461963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9699626" y="6076951"/>
            <a:ext cx="461963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H</a:t>
            </a:r>
          </a:p>
        </p:txBody>
      </p:sp>
      <p:cxnSp>
        <p:nvCxnSpPr>
          <p:cNvPr id="64" name="Straight Arrow Connector 18"/>
          <p:cNvCxnSpPr>
            <a:cxnSpLocks noChangeShapeType="1"/>
            <a:stCxn id="49" idx="4"/>
            <a:endCxn id="58" idx="0"/>
          </p:cNvCxnSpPr>
          <p:nvPr/>
        </p:nvCxnSpPr>
        <p:spPr bwMode="auto">
          <a:xfrm rot="16200000" flipH="1">
            <a:off x="9666288" y="4189413"/>
            <a:ext cx="428625" cy="635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Straight Arrow Connector 18"/>
          <p:cNvCxnSpPr>
            <a:cxnSpLocks noChangeShapeType="1"/>
            <a:stCxn id="58" idx="4"/>
            <a:endCxn id="60" idx="0"/>
          </p:cNvCxnSpPr>
          <p:nvPr/>
        </p:nvCxnSpPr>
        <p:spPr bwMode="auto">
          <a:xfrm rot="16200000" flipH="1">
            <a:off x="9694863" y="5043488"/>
            <a:ext cx="398463" cy="20638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Straight Arrow Connector 18"/>
          <p:cNvCxnSpPr>
            <a:cxnSpLocks noChangeShapeType="1"/>
            <a:stCxn id="60" idx="4"/>
          </p:cNvCxnSpPr>
          <p:nvPr/>
        </p:nvCxnSpPr>
        <p:spPr bwMode="auto">
          <a:xfrm rot="16200000" flipH="1">
            <a:off x="9717089" y="5888039"/>
            <a:ext cx="401637" cy="26987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Right Arrow 66"/>
          <p:cNvSpPr>
            <a:spLocks noChangeArrowheads="1"/>
          </p:cNvSpPr>
          <p:nvPr/>
        </p:nvSpPr>
        <p:spPr bwMode="auto">
          <a:xfrm>
            <a:off x="6223001" y="3946525"/>
            <a:ext cx="1190625" cy="598488"/>
          </a:xfrm>
          <a:prstGeom prst="rightArrow">
            <a:avLst>
              <a:gd name="adj1" fmla="val 50000"/>
              <a:gd name="adj2" fmla="val 4993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0" name="Rectangle 3"/>
          <p:cNvSpPr txBox="1">
            <a:spLocks noChangeArrowheads="1"/>
          </p:cNvSpPr>
          <p:nvPr/>
        </p:nvSpPr>
        <p:spPr bwMode="auto">
          <a:xfrm>
            <a:off x="7242175" y="5602288"/>
            <a:ext cx="2241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nb-NO" sz="2400" kern="0" dirty="0">
                <a:solidFill>
                  <a:schemeClr val="accent6"/>
                </a:solidFill>
              </a:rPr>
              <a:t>BFS Tree 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nb-NO" sz="2400" kern="0" dirty="0">
                <a:solidFill>
                  <a:schemeClr val="accent6"/>
                </a:solidFill>
              </a:rPr>
              <a:t>rooted at C</a:t>
            </a:r>
            <a:endParaRPr lang="nb-NO" sz="2000" kern="0" dirty="0">
              <a:solidFill>
                <a:schemeClr val="accent6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70101" y="5786438"/>
            <a:ext cx="2322513" cy="461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Running Time?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400550" y="5773738"/>
            <a:ext cx="1131888" cy="4619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00000"/>
                </a:solidFill>
              </a:rPr>
              <a:t>O(</a:t>
            </a:r>
            <a:r>
              <a:rPr lang="en-US" sz="2400" dirty="0" err="1">
                <a:solidFill>
                  <a:srgbClr val="C00000"/>
                </a:solidFill>
              </a:rPr>
              <a:t>n+e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98976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4" grpId="0" animBg="1"/>
      <p:bldP spid="58" grpId="0" animBg="1"/>
      <p:bldP spid="60" grpId="0" animBg="1"/>
      <p:bldP spid="62" grpId="0" animBg="1"/>
      <p:bldP spid="67" grpId="0" animBg="1"/>
      <p:bldP spid="70" grpId="0"/>
      <p:bldP spid="77" grpId="0" animBg="1"/>
      <p:bldP spid="7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269875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What if the edges have weights?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803" y="979488"/>
            <a:ext cx="11404121" cy="1725612"/>
          </a:xfrm>
        </p:spPr>
        <p:txBody>
          <a:bodyPr/>
          <a:lstStyle/>
          <a:p>
            <a:pPr>
              <a:defRPr/>
            </a:pPr>
            <a:r>
              <a:rPr lang="nb-NO" dirty="0" smtClean="0"/>
              <a:t>Does BFS still work on this graph?</a:t>
            </a:r>
          </a:p>
          <a:p>
            <a:pPr lvl="1">
              <a:defRPr/>
            </a:pPr>
            <a:r>
              <a:rPr lang="nb-NO" dirty="0" smtClean="0">
                <a:ea typeface="+mn-ea"/>
                <a:cs typeface="+mn-cs"/>
              </a:rPr>
              <a:t>No. </a:t>
            </a:r>
            <a:r>
              <a:rPr lang="nb-NO" dirty="0" smtClean="0">
                <a:solidFill>
                  <a:schemeClr val="accent6"/>
                </a:solidFill>
                <a:ea typeface="+mn-ea"/>
                <a:cs typeface="+mn-cs"/>
              </a:rPr>
              <a:t>Minimum cost </a:t>
            </a:r>
            <a:r>
              <a:rPr lang="nb-NO" dirty="0" smtClean="0">
                <a:ea typeface="+mn-ea"/>
                <a:cs typeface="+mn-cs"/>
              </a:rPr>
              <a:t>path</a:t>
            </a:r>
            <a:r>
              <a:rPr lang="nb-NO" dirty="0" smtClean="0">
                <a:solidFill>
                  <a:schemeClr val="accent6"/>
                </a:solidFill>
                <a:ea typeface="+mn-ea"/>
                <a:cs typeface="+mn-cs"/>
              </a:rPr>
              <a:t> </a:t>
            </a:r>
            <a:r>
              <a:rPr lang="nb-NO" dirty="0" smtClean="0">
                <a:ea typeface="+mn-ea"/>
                <a:cs typeface="+mn-cs"/>
              </a:rPr>
              <a:t>is typically different than the </a:t>
            </a:r>
            <a:r>
              <a:rPr lang="nb-NO" dirty="0" smtClean="0">
                <a:solidFill>
                  <a:srgbClr val="C00000"/>
                </a:solidFill>
                <a:ea typeface="+mn-ea"/>
                <a:cs typeface="+mn-cs"/>
              </a:rPr>
              <a:t>minimum length </a:t>
            </a:r>
            <a:r>
              <a:rPr lang="nb-NO" dirty="0" smtClean="0">
                <a:ea typeface="+mn-ea"/>
                <a:cs typeface="+mn-cs"/>
              </a:rPr>
              <a:t>path</a:t>
            </a:r>
            <a:r>
              <a:rPr lang="nb-NO" dirty="0" smtClean="0">
                <a:solidFill>
                  <a:schemeClr val="accent6"/>
                </a:solidFill>
                <a:ea typeface="+mn-ea"/>
                <a:cs typeface="+mn-cs"/>
              </a:rPr>
              <a:t> </a:t>
            </a:r>
            <a:r>
              <a:rPr lang="nb-NO" dirty="0" smtClean="0">
                <a:ea typeface="+mn-ea"/>
                <a:cs typeface="+mn-cs"/>
              </a:rPr>
              <a:t>(</a:t>
            </a:r>
            <a:r>
              <a:rPr lang="nb-NO" dirty="0" smtClean="0">
                <a:solidFill>
                  <a:schemeClr val="accent2"/>
                </a:solidFill>
                <a:ea typeface="+mn-ea"/>
                <a:cs typeface="+mn-cs"/>
              </a:rPr>
              <a:t>path cost</a:t>
            </a:r>
            <a:r>
              <a:rPr lang="nb-NO" dirty="0" smtClean="0">
                <a:solidFill>
                  <a:srgbClr val="C00000"/>
                </a:solidFill>
                <a:ea typeface="+mn-ea"/>
                <a:cs typeface="+mn-cs"/>
              </a:rPr>
              <a:t> </a:t>
            </a:r>
            <a:r>
              <a:rPr lang="nb-NO" dirty="0" smtClean="0">
                <a:ea typeface="+mn-ea"/>
                <a:cs typeface="+mn-cs"/>
              </a:rPr>
              <a:t>vs </a:t>
            </a:r>
            <a:r>
              <a:rPr lang="nb-NO" dirty="0" smtClean="0">
                <a:solidFill>
                  <a:srgbClr val="C00000"/>
                </a:solidFill>
                <a:ea typeface="+mn-ea"/>
                <a:cs typeface="+mn-cs"/>
              </a:rPr>
              <a:t>path length</a:t>
            </a:r>
            <a:r>
              <a:rPr lang="nb-NO" dirty="0" smtClean="0">
                <a:ea typeface="+mn-ea"/>
                <a:cs typeface="+mn-cs"/>
              </a:rPr>
              <a:t>)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144713" y="3208338"/>
            <a:ext cx="463550" cy="4492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119563" y="3181351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130426" y="4937126"/>
            <a:ext cx="461963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398838" y="4264026"/>
            <a:ext cx="463550" cy="447675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10249" name="Straight Arrow Connector 12"/>
          <p:cNvCxnSpPr>
            <a:cxnSpLocks noChangeShapeType="1"/>
            <a:stCxn id="7" idx="2"/>
            <a:endCxn id="6" idx="6"/>
          </p:cNvCxnSpPr>
          <p:nvPr/>
        </p:nvCxnSpPr>
        <p:spPr bwMode="auto">
          <a:xfrm rot="10800000" flipV="1">
            <a:off x="2608263" y="3405189"/>
            <a:ext cx="1511300" cy="26987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0" name="Straight Arrow Connector 18"/>
          <p:cNvCxnSpPr>
            <a:cxnSpLocks noChangeShapeType="1"/>
            <a:stCxn id="8" idx="0"/>
            <a:endCxn id="6" idx="4"/>
          </p:cNvCxnSpPr>
          <p:nvPr/>
        </p:nvCxnSpPr>
        <p:spPr bwMode="auto">
          <a:xfrm rot="5400000" flipH="1" flipV="1">
            <a:off x="1728789" y="4289426"/>
            <a:ext cx="1279525" cy="15875"/>
          </a:xfrm>
          <a:prstGeom prst="straightConnector1">
            <a:avLst/>
          </a:prstGeom>
          <a:noFill/>
          <a:ln w="349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Straight Arrow Connector 12"/>
          <p:cNvCxnSpPr>
            <a:cxnSpLocks noChangeShapeType="1"/>
            <a:stCxn id="8" idx="7"/>
            <a:endCxn id="10" idx="2"/>
          </p:cNvCxnSpPr>
          <p:nvPr/>
        </p:nvCxnSpPr>
        <p:spPr bwMode="auto">
          <a:xfrm rot="5400000" flipH="1" flipV="1">
            <a:off x="2704307" y="4307682"/>
            <a:ext cx="514350" cy="874713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Oval 30"/>
          <p:cNvSpPr/>
          <p:nvPr/>
        </p:nvSpPr>
        <p:spPr bwMode="auto">
          <a:xfrm>
            <a:off x="4300538" y="4948239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cxnSp>
        <p:nvCxnSpPr>
          <p:cNvPr id="10253" name="Straight Arrow Connector 12"/>
          <p:cNvCxnSpPr>
            <a:cxnSpLocks noChangeShapeType="1"/>
            <a:stCxn id="10" idx="7"/>
            <a:endCxn id="7" idx="3"/>
          </p:cNvCxnSpPr>
          <p:nvPr/>
        </p:nvCxnSpPr>
        <p:spPr bwMode="auto">
          <a:xfrm rot="5400000" flipH="1" flipV="1">
            <a:off x="3609182" y="3750470"/>
            <a:ext cx="765175" cy="39211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Straight Arrow Connector 18"/>
          <p:cNvCxnSpPr>
            <a:cxnSpLocks noChangeShapeType="1"/>
            <a:stCxn id="31" idx="2"/>
            <a:endCxn id="8" idx="6"/>
          </p:cNvCxnSpPr>
          <p:nvPr/>
        </p:nvCxnSpPr>
        <p:spPr bwMode="auto">
          <a:xfrm rot="10800000">
            <a:off x="2592388" y="5160963"/>
            <a:ext cx="1708150" cy="11112"/>
          </a:xfrm>
          <a:prstGeom prst="straightConnector1">
            <a:avLst/>
          </a:prstGeom>
          <a:noFill/>
          <a:ln w="349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Straight Arrow Connector 18"/>
          <p:cNvCxnSpPr>
            <a:cxnSpLocks noChangeShapeType="1"/>
            <a:endCxn id="31" idx="1"/>
          </p:cNvCxnSpPr>
          <p:nvPr/>
        </p:nvCxnSpPr>
        <p:spPr bwMode="auto">
          <a:xfrm>
            <a:off x="3752850" y="4672013"/>
            <a:ext cx="615950" cy="341312"/>
          </a:xfrm>
          <a:prstGeom prst="straightConnector1">
            <a:avLst/>
          </a:prstGeom>
          <a:noFill/>
          <a:ln w="349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6" name="Freeform 70"/>
          <p:cNvSpPr>
            <a:spLocks noChangeArrowheads="1"/>
          </p:cNvSpPr>
          <p:nvPr/>
        </p:nvSpPr>
        <p:spPr bwMode="auto">
          <a:xfrm>
            <a:off x="2471738" y="3635375"/>
            <a:ext cx="939800" cy="755650"/>
          </a:xfrm>
          <a:custGeom>
            <a:avLst/>
            <a:gdLst>
              <a:gd name="T0" fmla="*/ 933197 w 940905"/>
              <a:gd name="T1" fmla="*/ 757308 h 755374"/>
              <a:gd name="T2" fmla="*/ 341734 w 940905"/>
              <a:gd name="T3" fmla="*/ 571302 h 755374"/>
              <a:gd name="T4" fmla="*/ 0 w 940905"/>
              <a:gd name="T5" fmla="*/ 0 h 755374"/>
              <a:gd name="T6" fmla="*/ 0 60000 65536"/>
              <a:gd name="T7" fmla="*/ 0 60000 65536"/>
              <a:gd name="T8" fmla="*/ 0 60000 65536"/>
              <a:gd name="T9" fmla="*/ 0 w 940905"/>
              <a:gd name="T10" fmla="*/ 0 h 755374"/>
              <a:gd name="T11" fmla="*/ 940905 w 940905"/>
              <a:gd name="T12" fmla="*/ 755374 h 755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40905" h="755374">
                <a:moveTo>
                  <a:pt x="940905" y="755374"/>
                </a:moveTo>
                <a:cubicBezTo>
                  <a:pt x="721139" y="725556"/>
                  <a:pt x="501374" y="695739"/>
                  <a:pt x="344557" y="569843"/>
                </a:cubicBezTo>
                <a:cubicBezTo>
                  <a:pt x="187740" y="443947"/>
                  <a:pt x="0" y="0"/>
                  <a:pt x="0" y="0"/>
                </a:cubicBezTo>
              </a:path>
            </a:pathLst>
          </a:custGeom>
          <a:noFill/>
          <a:ln w="349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Freeform 71"/>
          <p:cNvSpPr>
            <a:spLocks noChangeArrowheads="1"/>
          </p:cNvSpPr>
          <p:nvPr/>
        </p:nvSpPr>
        <p:spPr bwMode="auto">
          <a:xfrm flipH="1" flipV="1">
            <a:off x="2590800" y="3543300"/>
            <a:ext cx="914400" cy="795338"/>
          </a:xfrm>
          <a:custGeom>
            <a:avLst/>
            <a:gdLst>
              <a:gd name="T0" fmla="*/ 748633 w 940905"/>
              <a:gd name="T1" fmla="*/ 1140684 h 755374"/>
              <a:gd name="T2" fmla="*/ 274147 w 940905"/>
              <a:gd name="T3" fmla="*/ 860516 h 755374"/>
              <a:gd name="T4" fmla="*/ 0 w 940905"/>
              <a:gd name="T5" fmla="*/ 0 h 755374"/>
              <a:gd name="T6" fmla="*/ 0 60000 65536"/>
              <a:gd name="T7" fmla="*/ 0 60000 65536"/>
              <a:gd name="T8" fmla="*/ 0 60000 65536"/>
              <a:gd name="T9" fmla="*/ 0 w 940905"/>
              <a:gd name="T10" fmla="*/ 0 h 755374"/>
              <a:gd name="T11" fmla="*/ 940905 w 940905"/>
              <a:gd name="T12" fmla="*/ 755374 h 755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40905" h="755374">
                <a:moveTo>
                  <a:pt x="940905" y="755374"/>
                </a:moveTo>
                <a:cubicBezTo>
                  <a:pt x="721139" y="725556"/>
                  <a:pt x="501374" y="695739"/>
                  <a:pt x="344557" y="569843"/>
                </a:cubicBezTo>
                <a:cubicBezTo>
                  <a:pt x="187740" y="443947"/>
                  <a:pt x="0" y="0"/>
                  <a:pt x="0" y="0"/>
                </a:cubicBezTo>
              </a:path>
            </a:pathLst>
          </a:cu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065339" y="4146550"/>
            <a:ext cx="32543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747964" y="3902075"/>
            <a:ext cx="32543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86114" y="3567114"/>
            <a:ext cx="2873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262314" y="3065463"/>
            <a:ext cx="3254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022726" y="3760789"/>
            <a:ext cx="2889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944939" y="4521200"/>
            <a:ext cx="3254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44775" y="4521200"/>
            <a:ext cx="3254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27400" y="5164139"/>
            <a:ext cx="3254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89" name="Rectangle 3"/>
          <p:cNvSpPr txBox="1">
            <a:spLocks noChangeArrowheads="1"/>
          </p:cNvSpPr>
          <p:nvPr/>
        </p:nvSpPr>
        <p:spPr bwMode="auto">
          <a:xfrm>
            <a:off x="5103813" y="3090864"/>
            <a:ext cx="5370512" cy="28463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solidFill>
                  <a:srgbClr val="C00000"/>
                </a:solidFill>
              </a:rPr>
              <a:t>Minimum length path </a:t>
            </a:r>
            <a:r>
              <a:rPr lang="en-US" sz="2400" kern="0" dirty="0"/>
              <a:t>from </a:t>
            </a:r>
            <a:r>
              <a:rPr lang="en-US" sz="2400" kern="0" dirty="0">
                <a:solidFill>
                  <a:schemeClr val="accent2"/>
                </a:solidFill>
              </a:rPr>
              <a:t>C</a:t>
            </a:r>
            <a:r>
              <a:rPr lang="en-US" sz="2400" kern="0" dirty="0"/>
              <a:t> to </a:t>
            </a:r>
            <a:r>
              <a:rPr lang="en-US" sz="2400" kern="0" dirty="0">
                <a:solidFill>
                  <a:schemeClr val="accent2"/>
                </a:solidFill>
              </a:rPr>
              <a:t>A</a:t>
            </a:r>
            <a:r>
              <a:rPr lang="en-US" sz="2400" kern="0" dirty="0"/>
              <a:t>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/>
              <a:t>C-&gt;A (length: 1, cost: 9)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/>
              <a:t>Computed by BFS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 sz="2000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solidFill>
                  <a:schemeClr val="accent6"/>
                </a:solidFill>
              </a:rPr>
              <a:t>Minimum cost path </a:t>
            </a:r>
            <a:r>
              <a:rPr lang="en-US" sz="2400" kern="0" dirty="0"/>
              <a:t>from </a:t>
            </a:r>
            <a:r>
              <a:rPr lang="en-US" sz="2400" kern="0" dirty="0">
                <a:solidFill>
                  <a:schemeClr val="accent2"/>
                </a:solidFill>
              </a:rPr>
              <a:t>C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kern="0" dirty="0"/>
              <a:t>to </a:t>
            </a:r>
            <a:r>
              <a:rPr lang="en-US" sz="2400" kern="0" dirty="0">
                <a:solidFill>
                  <a:schemeClr val="accent2"/>
                </a:solidFill>
              </a:rPr>
              <a:t>A</a:t>
            </a:r>
            <a:r>
              <a:rPr lang="en-US" sz="2400" kern="0" dirty="0"/>
              <a:t>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/>
              <a:t>C-&gt;E-&gt;D-&gt;A (length: 3, cost: 8)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/>
              <a:t>How do we compute this?</a:t>
            </a:r>
          </a:p>
        </p:txBody>
      </p:sp>
    </p:spTree>
    <p:extLst>
      <p:ext uri="{BB962C8B-B14F-4D97-AF65-F5344CB8AC3E}">
        <p14:creationId xmlns:p14="http://schemas.microsoft.com/office/powerpoint/2010/main" val="904079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14574</TotalTime>
  <Words>3022</Words>
  <Application>Microsoft Office PowerPoint</Application>
  <PresentationFormat>Widescreen</PresentationFormat>
  <Paragraphs>732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Comic Sans MS</vt:lpstr>
      <vt:lpstr>Courier New</vt:lpstr>
      <vt:lpstr>Symbol</vt:lpstr>
      <vt:lpstr>Times New Roman</vt:lpstr>
      <vt:lpstr>Wingdings</vt:lpstr>
      <vt:lpstr>Blank Presentation</vt:lpstr>
      <vt:lpstr>Today’s Material</vt:lpstr>
      <vt:lpstr>Paths</vt:lpstr>
      <vt:lpstr>Cycles</vt:lpstr>
      <vt:lpstr>Path Length and Path Cost</vt:lpstr>
      <vt:lpstr>Single Source Shortest Path Problem</vt:lpstr>
      <vt:lpstr>Why study Shortest Path Problem?</vt:lpstr>
      <vt:lpstr>Unweighted Shortest Path Problem</vt:lpstr>
      <vt:lpstr>Solution Based on BFS</vt:lpstr>
      <vt:lpstr>What if the edges have weights?</vt:lpstr>
      <vt:lpstr>Dijkstra’s Algorithm for Weighted Shortest Path (Minimum Cost Path)</vt:lpstr>
      <vt:lpstr>Dijkstra’s Algorithm</vt:lpstr>
      <vt:lpstr>Dijkstra’s Algorithm - Sketch</vt:lpstr>
      <vt:lpstr>Relaxation</vt:lpstr>
      <vt:lpstr>Relaxation - Pseudocode</vt:lpstr>
      <vt:lpstr>Dijkstra’s Algorithm in action</vt:lpstr>
      <vt:lpstr>Dijkstra’s Algorithm in action</vt:lpstr>
      <vt:lpstr>Dijkstra’s Algorithm in action</vt:lpstr>
      <vt:lpstr>Dijkstra’s Algorithm in action</vt:lpstr>
      <vt:lpstr>Dijkstra’s Algorithm in action</vt:lpstr>
      <vt:lpstr>Pseudocode for Dijkstra’s Algorithm</vt:lpstr>
      <vt:lpstr>Speeding up Dijkstra’s Algorithm</vt:lpstr>
      <vt:lpstr>Dijkstra’s Algorithm: Fast Implementation</vt:lpstr>
      <vt:lpstr>Implementing Dijkstra’s Algorithm in C++</vt:lpstr>
      <vt:lpstr>Does Dijkstra’s algorithm always work?</vt:lpstr>
      <vt:lpstr>Informal Proof of Correctness</vt:lpstr>
      <vt:lpstr>LeetCode 743. Network Delay Time</vt:lpstr>
      <vt:lpstr>LeetCode 1514. Path with Maximum Probability</vt:lpstr>
      <vt:lpstr>Dijkstra with Negative Weights</vt:lpstr>
      <vt:lpstr>Dijkstra with Negative Weights</vt:lpstr>
      <vt:lpstr>Shortest Path on Graphs with Negative Edge Weights?</vt:lpstr>
      <vt:lpstr>Negative Cost Cycles</vt:lpstr>
      <vt:lpstr>Bellman-Ford Algorithm</vt:lpstr>
      <vt:lpstr>Belman-Ford Algorithm Implementation</vt:lpstr>
      <vt:lpstr>Bellman-Ford Algorithm: Example</vt:lpstr>
      <vt:lpstr>Bellman-Ford Algorithm: Example</vt:lpstr>
      <vt:lpstr>Bellman-Ford Algorithm: Example</vt:lpstr>
      <vt:lpstr>Bellman-Ford Algorithm: Final Result</vt:lpstr>
      <vt:lpstr>LeetCode 743. Network Delay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534</cp:revision>
  <dcterms:created xsi:type="dcterms:W3CDTF">2020-11-16T14:31:24Z</dcterms:created>
  <dcterms:modified xsi:type="dcterms:W3CDTF">2023-07-28T13:01:07Z</dcterms:modified>
</cp:coreProperties>
</file>