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3" r:id="rId18"/>
    <p:sldId id="444" r:id="rId19"/>
    <p:sldId id="4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All-pairs shortes</a:t>
            </a:r>
            <a:r>
              <a:rPr lang="en-US" altLang="en-US" dirty="0" smtClean="0"/>
              <a:t>t path</a:t>
            </a:r>
          </a:p>
          <a:p>
            <a:pPr lvl="1"/>
            <a:r>
              <a:rPr lang="en-US" altLang="en-US" dirty="0" smtClean="0"/>
              <a:t>Problem definition</a:t>
            </a:r>
          </a:p>
          <a:p>
            <a:pPr lvl="1"/>
            <a:r>
              <a:rPr lang="en-US" altLang="en-US" dirty="0" smtClean="0"/>
              <a:t>Floyd-</a:t>
            </a:r>
            <a:r>
              <a:rPr lang="en-US" altLang="en-US" dirty="0" err="1" smtClean="0"/>
              <a:t>Warshall</a:t>
            </a:r>
            <a:r>
              <a:rPr lang="en-US" altLang="en-US" dirty="0" smtClean="0"/>
              <a:t> algorithm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177" y="946151"/>
            <a:ext cx="11490385" cy="56800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The Floyd-</a:t>
            </a:r>
            <a:r>
              <a:rPr lang="en-US" altLang="en-US" dirty="0" err="1"/>
              <a:t>Warshall</a:t>
            </a:r>
            <a:r>
              <a:rPr lang="en-US" altLang="en-US" dirty="0"/>
              <a:t> algorithm improves upon this algorithm, running in O(n</a:t>
            </a:r>
            <a:r>
              <a:rPr lang="en-US" altLang="en-US" baseline="30000" dirty="0"/>
              <a:t>3</a:t>
            </a:r>
            <a:r>
              <a:rPr lang="en-US" altLang="en-US" dirty="0"/>
              <a:t>) time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The genius of this algorithm is in finding a completely different formulation for various shortest path </a:t>
            </a:r>
            <a:r>
              <a:rPr lang="en-US" altLang="en-US" dirty="0" err="1"/>
              <a:t>subproblems</a:t>
            </a: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formulation may seem unnatural, but it leads to a faster algorithm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As </a:t>
            </a:r>
            <a:r>
              <a:rPr lang="en-US" altLang="en-US" dirty="0"/>
              <a:t>before we will compute a set of matrices, whose entries are </a:t>
            </a:r>
            <a:r>
              <a:rPr lang="en-US" altLang="en-US" dirty="0" err="1"/>
              <a:t>dij</a:t>
            </a:r>
            <a:r>
              <a:rPr lang="en-US" altLang="en-US" baseline="30000" dirty="0"/>
              <a:t>(k)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will change the meaning of each of these entries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In </a:t>
            </a:r>
            <a:r>
              <a:rPr lang="en-US" altLang="en-US" dirty="0"/>
              <a:t>particular, rather than having the superscript k restrict the length of the path, it will restrict possible locations in the graph that the path can travel through on its way from “</a:t>
            </a:r>
            <a:r>
              <a:rPr lang="en-US" altLang="en-US" dirty="0" err="1"/>
              <a:t>i</a:t>
            </a:r>
            <a:r>
              <a:rPr lang="en-US" altLang="en-US" dirty="0"/>
              <a:t>” to “j”   </a:t>
            </a:r>
          </a:p>
        </p:txBody>
      </p:sp>
    </p:spTree>
    <p:extLst>
      <p:ext uri="{BB962C8B-B14F-4D97-AF65-F5344CB8AC3E}">
        <p14:creationId xmlns:p14="http://schemas.microsoft.com/office/powerpoint/2010/main" val="379152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15" y="946151"/>
            <a:ext cx="11430000" cy="56800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For a path &lt;v1,v2,…,</a:t>
            </a:r>
            <a:r>
              <a:rPr lang="en-US" altLang="en-US" dirty="0" err="1"/>
              <a:t>vl</a:t>
            </a:r>
            <a:r>
              <a:rPr lang="en-US" altLang="en-US" dirty="0"/>
              <a:t>&gt;, we say that the vertices v2,v3,…,vl-1 are the </a:t>
            </a:r>
            <a:r>
              <a:rPr lang="en-US" altLang="en-US" dirty="0">
                <a:solidFill>
                  <a:schemeClr val="accent2"/>
                </a:solidFill>
              </a:rPr>
              <a:t>intermediate vertices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Note that a path consisting of a single edge has no intermediate vertices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/>
          </a:p>
          <a:p>
            <a:pPr marL="533400" indent="-533400">
              <a:lnSpc>
                <a:spcPct val="90000"/>
              </a:lnSpc>
            </a:pPr>
            <a:r>
              <a:rPr lang="en-US" altLang="en-US" dirty="0"/>
              <a:t>We define </a:t>
            </a:r>
            <a:r>
              <a:rPr lang="en-US" altLang="en-US" dirty="0" err="1"/>
              <a:t>dij</a:t>
            </a:r>
            <a:r>
              <a:rPr lang="en-US" altLang="en-US" baseline="30000" dirty="0"/>
              <a:t>(k)</a:t>
            </a:r>
            <a:r>
              <a:rPr lang="en-US" altLang="en-US" dirty="0"/>
              <a:t> to be the shortest path from “</a:t>
            </a:r>
            <a:r>
              <a:rPr lang="en-US" altLang="en-US" dirty="0" err="1"/>
              <a:t>i</a:t>
            </a:r>
            <a:r>
              <a:rPr lang="en-US" altLang="en-US" dirty="0"/>
              <a:t>” to “j” such that any intermediate vertices on the path are chosen from the set {1, 2, .., k}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In other words, we consider a path from “</a:t>
            </a:r>
            <a:r>
              <a:rPr lang="en-US" altLang="en-US" dirty="0" err="1"/>
              <a:t>i</a:t>
            </a:r>
            <a:r>
              <a:rPr lang="en-US" altLang="en-US" dirty="0"/>
              <a:t>” to “j”, which either consists of the single edge (</a:t>
            </a:r>
            <a:r>
              <a:rPr lang="en-US" altLang="en-US" dirty="0" err="1"/>
              <a:t>i</a:t>
            </a:r>
            <a:r>
              <a:rPr lang="en-US" altLang="en-US" dirty="0" smtClean="0"/>
              <a:t>, j</a:t>
            </a:r>
            <a:r>
              <a:rPr lang="en-US" altLang="en-US" dirty="0"/>
              <a:t>), or it visits some intermediate vertices along the way, but these intermediate vertices can only be chosen from {1, 2, .., k}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The path is free to visit any subset of these vertices, and to do so in any order </a:t>
            </a:r>
          </a:p>
        </p:txBody>
      </p:sp>
    </p:spTree>
    <p:extLst>
      <p:ext uri="{BB962C8B-B14F-4D97-AF65-F5344CB8AC3E}">
        <p14:creationId xmlns:p14="http://schemas.microsoft.com/office/powerpoint/2010/main" val="2854534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1" y="946151"/>
            <a:ext cx="11464505" cy="5680075"/>
          </a:xfrm>
          <a:noFill/>
          <a:ln/>
        </p:spPr>
        <p:txBody>
          <a:bodyPr/>
          <a:lstStyle/>
          <a:p>
            <a:pPr marL="533400" indent="-533400"/>
            <a:r>
              <a:rPr lang="en-US" altLang="en-US" dirty="0"/>
              <a:t>How do we compute </a:t>
            </a:r>
            <a:r>
              <a:rPr lang="en-US" altLang="en-US" dirty="0" err="1"/>
              <a:t>dij</a:t>
            </a:r>
            <a:r>
              <a:rPr lang="en-US" altLang="en-US" baseline="30000" dirty="0"/>
              <a:t>(k)</a:t>
            </a:r>
            <a:r>
              <a:rPr lang="en-US" altLang="en-US" dirty="0"/>
              <a:t> assuming that we have already computed the previous entries D</a:t>
            </a:r>
            <a:r>
              <a:rPr lang="en-US" altLang="en-US" baseline="30000" dirty="0"/>
              <a:t>(k-1)</a:t>
            </a:r>
            <a:r>
              <a:rPr lang="en-US" altLang="en-US" dirty="0"/>
              <a:t>?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There </a:t>
            </a:r>
            <a:r>
              <a:rPr lang="en-US" altLang="en-US" dirty="0"/>
              <a:t>are 2 basic ways we can get from vertex “</a:t>
            </a:r>
            <a:r>
              <a:rPr lang="en-US" altLang="en-US" dirty="0" err="1"/>
              <a:t>i</a:t>
            </a:r>
            <a:r>
              <a:rPr lang="en-US" altLang="en-US" dirty="0"/>
              <a:t>” to vertex “j”, assuming that the intermediate vertices are chosen from {1,2,..,k}</a:t>
            </a:r>
          </a:p>
          <a:p>
            <a:pPr marL="914400" lvl="1" indent="-457200"/>
            <a:r>
              <a:rPr lang="en-US" altLang="en-US" dirty="0"/>
              <a:t>We don’t do through “k” at all</a:t>
            </a:r>
          </a:p>
          <a:p>
            <a:pPr marL="914400" lvl="1" indent="-457200"/>
            <a:r>
              <a:rPr lang="en-US" altLang="en-US" dirty="0"/>
              <a:t>We do go through “k”</a:t>
            </a:r>
          </a:p>
        </p:txBody>
      </p:sp>
    </p:spTree>
    <p:extLst>
      <p:ext uri="{BB962C8B-B14F-4D97-AF65-F5344CB8AC3E}">
        <p14:creationId xmlns:p14="http://schemas.microsoft.com/office/powerpoint/2010/main" val="262983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46151"/>
            <a:ext cx="11421373" cy="5680075"/>
          </a:xfrm>
          <a:noFill/>
          <a:ln/>
        </p:spPr>
        <p:txBody>
          <a:bodyPr/>
          <a:lstStyle/>
          <a:p>
            <a:pPr marL="533400" indent="-533400"/>
            <a:r>
              <a:rPr lang="en-US" altLang="en-US" dirty="0">
                <a:solidFill>
                  <a:schemeClr val="accent2"/>
                </a:solidFill>
              </a:rPr>
              <a:t>We don’t go through “k” at all:</a:t>
            </a:r>
          </a:p>
          <a:p>
            <a:pPr marL="914400" lvl="1" indent="-457200"/>
            <a:r>
              <a:rPr lang="en-US" altLang="en-US" dirty="0"/>
              <a:t>Then the shortest path from </a:t>
            </a:r>
            <a:r>
              <a:rPr lang="en-US" altLang="en-US" dirty="0" err="1"/>
              <a:t>i</a:t>
            </a:r>
            <a:r>
              <a:rPr lang="en-US" altLang="en-US" dirty="0"/>
              <a:t> to j only uses intermediate vertices {1,2,…k-1}, and hence the length of the shortest path is </a:t>
            </a:r>
            <a:r>
              <a:rPr lang="en-US" altLang="en-US" dirty="0" err="1"/>
              <a:t>dij</a:t>
            </a:r>
            <a:r>
              <a:rPr lang="en-US" altLang="en-US" baseline="30000" dirty="0"/>
              <a:t>(k-1)</a:t>
            </a:r>
          </a:p>
          <a:p>
            <a:pPr marL="914400" lvl="1" indent="-457200"/>
            <a:endParaRPr lang="en-US" altLang="en-US" baseline="30000" dirty="0"/>
          </a:p>
          <a:p>
            <a:pPr marL="533400" indent="-533400"/>
            <a:r>
              <a:rPr lang="en-US" altLang="en-US" dirty="0">
                <a:solidFill>
                  <a:schemeClr val="accent2"/>
                </a:solidFill>
              </a:rPr>
              <a:t>We do go through “k”:</a:t>
            </a:r>
          </a:p>
          <a:p>
            <a:pPr marL="914400" lvl="1" indent="-457200"/>
            <a:r>
              <a:rPr lang="en-US" altLang="en-US" dirty="0"/>
              <a:t>First observe that a shortest path does not go the same vertex twice, so we assume that we pass through exactly one</a:t>
            </a:r>
          </a:p>
          <a:p>
            <a:pPr marL="914400" lvl="1" indent="-457200"/>
            <a:r>
              <a:rPr lang="en-US" altLang="en-US" dirty="0"/>
              <a:t>That is, we go from </a:t>
            </a:r>
            <a:r>
              <a:rPr lang="en-US" altLang="en-US" dirty="0" err="1"/>
              <a:t>i</a:t>
            </a:r>
            <a:r>
              <a:rPr lang="en-US" altLang="en-US" dirty="0"/>
              <a:t> to k, and then from k to j</a:t>
            </a:r>
          </a:p>
          <a:p>
            <a:pPr marL="914400" lvl="1" indent="-457200"/>
            <a:r>
              <a:rPr lang="en-US" altLang="en-US" dirty="0"/>
              <a:t>In order for the overall path to be as short as possible, we should take the shortest path from </a:t>
            </a:r>
            <a:r>
              <a:rPr lang="en-US" altLang="en-US" dirty="0" err="1"/>
              <a:t>i</a:t>
            </a:r>
            <a:r>
              <a:rPr lang="en-US" altLang="en-US" dirty="0"/>
              <a:t> to k, and then the shortest path from k to j.</a:t>
            </a:r>
          </a:p>
          <a:p>
            <a:pPr marL="1295400" lvl="2" indent="-381000"/>
            <a:r>
              <a:rPr lang="en-US" altLang="en-US" dirty="0"/>
              <a:t>This is the principle of optimality</a:t>
            </a:r>
          </a:p>
          <a:p>
            <a:pPr marL="914400" lvl="1" indent="-457200"/>
            <a:r>
              <a:rPr lang="en-US" altLang="en-US" dirty="0"/>
              <a:t>Each of these paths uses intermediate vertices only in {1,2,..,k-1}. The length of the path is </a:t>
            </a:r>
            <a:r>
              <a:rPr lang="en-US" altLang="en-US" dirty="0" err="1"/>
              <a:t>dik</a:t>
            </a:r>
            <a:r>
              <a:rPr lang="en-US" altLang="en-US" baseline="30000" dirty="0"/>
              <a:t>(k-1) </a:t>
            </a:r>
            <a:r>
              <a:rPr lang="en-US" altLang="en-US" dirty="0"/>
              <a:t>+</a:t>
            </a:r>
            <a:r>
              <a:rPr lang="en-US" altLang="en-US" dirty="0" err="1"/>
              <a:t>dkj</a:t>
            </a:r>
            <a:r>
              <a:rPr lang="en-US" altLang="en-US" baseline="30000" dirty="0"/>
              <a:t>(k-1)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560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26" y="946151"/>
            <a:ext cx="11343736" cy="5680075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</a:pPr>
            <a:r>
              <a:rPr lang="en-US" altLang="en-US" dirty="0"/>
              <a:t>Here is the resulting formulation for d</a:t>
            </a:r>
            <a:r>
              <a:rPr lang="en-US" altLang="en-US" baseline="30000" dirty="0"/>
              <a:t>(k)</a:t>
            </a:r>
            <a:r>
              <a:rPr lang="en-US" altLang="en-US" dirty="0"/>
              <a:t> </a:t>
            </a:r>
          </a:p>
          <a:p>
            <a:pPr marL="533400" indent="-533400">
              <a:spcBef>
                <a:spcPct val="0"/>
              </a:spcBef>
              <a:buNone/>
            </a:pPr>
            <a:endParaRPr lang="en-US" altLang="en-US" dirty="0"/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en-US" dirty="0" err="1"/>
              <a:t>dij</a:t>
            </a:r>
            <a:r>
              <a:rPr lang="en-US" altLang="en-US" baseline="30000" dirty="0"/>
              <a:t>(0) </a:t>
            </a:r>
            <a:r>
              <a:rPr lang="en-US" altLang="en-US" dirty="0"/>
              <a:t>= </a:t>
            </a:r>
            <a:r>
              <a:rPr lang="en-US" altLang="en-US" dirty="0" err="1"/>
              <a:t>wij</a:t>
            </a:r>
            <a:endParaRPr lang="en-US" altLang="en-US" dirty="0"/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en-US" dirty="0" err="1"/>
              <a:t>dij</a:t>
            </a:r>
            <a:r>
              <a:rPr lang="en-US" altLang="en-US" baseline="30000" dirty="0"/>
              <a:t>(k) </a:t>
            </a:r>
            <a:r>
              <a:rPr lang="en-US" altLang="en-US" dirty="0"/>
              <a:t>= min(</a:t>
            </a:r>
            <a:r>
              <a:rPr lang="en-US" altLang="en-US" dirty="0" err="1"/>
              <a:t>dij</a:t>
            </a:r>
            <a:r>
              <a:rPr lang="en-US" altLang="en-US" baseline="30000" dirty="0"/>
              <a:t>(k-1)</a:t>
            </a:r>
            <a:r>
              <a:rPr lang="en-US" altLang="en-US" dirty="0"/>
              <a:t>, </a:t>
            </a:r>
            <a:r>
              <a:rPr lang="en-US" altLang="en-US" dirty="0" err="1"/>
              <a:t>dik</a:t>
            </a:r>
            <a:r>
              <a:rPr lang="en-US" altLang="en-US" baseline="30000" dirty="0"/>
              <a:t>(k-1) </a:t>
            </a:r>
            <a:r>
              <a:rPr lang="en-US" altLang="en-US" dirty="0"/>
              <a:t>+ </a:t>
            </a:r>
            <a:r>
              <a:rPr lang="en-US" altLang="en-US" dirty="0" err="1"/>
              <a:t>dkj</a:t>
            </a:r>
            <a:r>
              <a:rPr lang="en-US" altLang="en-US" baseline="30000" dirty="0"/>
              <a:t>(k-1)</a:t>
            </a:r>
            <a:r>
              <a:rPr lang="en-US" altLang="en-US" dirty="0"/>
              <a:t>) for k &gt;=1</a:t>
            </a:r>
          </a:p>
          <a:p>
            <a:pPr marL="533400" indent="-533400">
              <a:spcBef>
                <a:spcPct val="0"/>
              </a:spcBef>
              <a:buNone/>
            </a:pPr>
            <a:endParaRPr lang="en-US" altLang="en-US" dirty="0"/>
          </a:p>
          <a:p>
            <a:pPr marL="533400" indent="-533400">
              <a:spcBef>
                <a:spcPct val="0"/>
              </a:spcBef>
            </a:pPr>
            <a:r>
              <a:rPr lang="en-US" altLang="en-US" dirty="0"/>
              <a:t>The final answer is </a:t>
            </a:r>
            <a:r>
              <a:rPr lang="en-US" altLang="en-US" dirty="0" err="1"/>
              <a:t>dij</a:t>
            </a:r>
            <a:r>
              <a:rPr lang="en-US" altLang="en-US" baseline="30000" dirty="0"/>
              <a:t>(n)</a:t>
            </a:r>
            <a:r>
              <a:rPr lang="en-US" altLang="en-US" dirty="0"/>
              <a:t> because this allows all possible vertices as intermediate vertices</a:t>
            </a:r>
          </a:p>
        </p:txBody>
      </p:sp>
    </p:spTree>
    <p:extLst>
      <p:ext uri="{BB962C8B-B14F-4D97-AF65-F5344CB8AC3E}">
        <p14:creationId xmlns:p14="http://schemas.microsoft.com/office/powerpoint/2010/main" val="690780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: Algorithm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78" y="839788"/>
            <a:ext cx="9342407" cy="577215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 err="1">
                <a:solidFill>
                  <a:schemeClr val="accent2"/>
                </a:solidFill>
              </a:rPr>
              <a:t>FloydWarshall</a:t>
            </a:r>
            <a:r>
              <a:rPr lang="en-US" altLang="en-US" sz="1800" dirty="0">
                <a:solidFill>
                  <a:schemeClr val="accent2"/>
                </a:solidFill>
              </a:rPr>
              <a:t>(</a:t>
            </a:r>
            <a:r>
              <a:rPr lang="en-US" altLang="en-US" sz="1800" dirty="0" err="1">
                <a:solidFill>
                  <a:schemeClr val="accent2"/>
                </a:solidFill>
              </a:rPr>
              <a:t>w,n</a:t>
            </a:r>
            <a:r>
              <a:rPr lang="en-US" altLang="en-US" sz="1800" dirty="0">
                <a:solidFill>
                  <a:schemeClr val="accent2"/>
                </a:solidFill>
              </a:rPr>
              <a:t>){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for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=1 to n 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for j=1 to n do{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d[</a:t>
            </a:r>
            <a:r>
              <a:rPr lang="en-US" altLang="en-US" sz="1800" dirty="0" err="1"/>
              <a:t>i,j</a:t>
            </a:r>
            <a:r>
              <a:rPr lang="en-US" altLang="en-US" sz="1800" dirty="0"/>
              <a:t>] = w[</a:t>
            </a:r>
            <a:r>
              <a:rPr lang="en-US" altLang="en-US" sz="1800" dirty="0" err="1"/>
              <a:t>i,j</a:t>
            </a:r>
            <a:r>
              <a:rPr lang="en-US" altLang="en-US" sz="1800" dirty="0"/>
              <a:t>];                         // Initialize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</a:t>
            </a:r>
            <a:r>
              <a:rPr lang="en-US" altLang="en-US" sz="1800" dirty="0" err="1"/>
              <a:t>pred</a:t>
            </a:r>
            <a:r>
              <a:rPr lang="en-US" altLang="en-US" sz="1800" dirty="0"/>
              <a:t>[</a:t>
            </a:r>
            <a:r>
              <a:rPr lang="en-US" altLang="en-US" sz="1800" dirty="0" err="1"/>
              <a:t>i,j</a:t>
            </a:r>
            <a:r>
              <a:rPr lang="en-US" altLang="en-US" sz="1800" dirty="0"/>
              <a:t>] = nil;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} //end-for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} //end-for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18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for k=1 to n {                                              // Intermediate {1,2,..,k}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for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=1 to n do {                                    // consider all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j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for j=1 to n do 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if (d[</a:t>
            </a:r>
            <a:r>
              <a:rPr lang="en-US" altLang="en-US" sz="1800" dirty="0" err="1"/>
              <a:t>i,k</a:t>
            </a:r>
            <a:r>
              <a:rPr lang="en-US" altLang="en-US" sz="1800" dirty="0"/>
              <a:t>] + d[</a:t>
            </a:r>
            <a:r>
              <a:rPr lang="en-US" altLang="en-US" sz="1800" dirty="0" err="1"/>
              <a:t>k,j</a:t>
            </a:r>
            <a:r>
              <a:rPr lang="en-US" altLang="en-US" sz="1800" dirty="0"/>
              <a:t>] &lt; d[</a:t>
            </a:r>
            <a:r>
              <a:rPr lang="en-US" altLang="en-US" sz="1800" dirty="0" err="1"/>
              <a:t>i,j</a:t>
            </a:r>
            <a:r>
              <a:rPr lang="en-US" altLang="en-US" sz="1800" dirty="0"/>
              <a:t>]) 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	d[</a:t>
            </a:r>
            <a:r>
              <a:rPr lang="en-US" altLang="en-US" sz="1800" dirty="0" err="1"/>
              <a:t>i,j</a:t>
            </a:r>
            <a:r>
              <a:rPr lang="en-US" altLang="en-US" sz="1800" dirty="0"/>
              <a:t>] = d[</a:t>
            </a:r>
            <a:r>
              <a:rPr lang="en-US" altLang="en-US" sz="1800" dirty="0" err="1"/>
              <a:t>i,k</a:t>
            </a:r>
            <a:r>
              <a:rPr lang="en-US" altLang="en-US" sz="1800" dirty="0"/>
              <a:t>] + d[</a:t>
            </a:r>
            <a:r>
              <a:rPr lang="en-US" altLang="en-US" sz="1800" dirty="0" err="1"/>
              <a:t>k,j</a:t>
            </a:r>
            <a:r>
              <a:rPr lang="en-US" altLang="en-US" sz="1800" dirty="0"/>
              <a:t>];    // new shorter path length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	</a:t>
            </a:r>
            <a:r>
              <a:rPr lang="en-US" altLang="en-US" sz="1800" dirty="0" err="1"/>
              <a:t>pred</a:t>
            </a:r>
            <a:r>
              <a:rPr lang="en-US" altLang="en-US" sz="1800" dirty="0"/>
              <a:t>[</a:t>
            </a:r>
            <a:r>
              <a:rPr lang="en-US" altLang="en-US" sz="1800" dirty="0" err="1"/>
              <a:t>i,j</a:t>
            </a:r>
            <a:r>
              <a:rPr lang="en-US" altLang="en-US" sz="1800" dirty="0"/>
              <a:t>] = k;                 // new path is through k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} //end-if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} //end-for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} //end-for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} //end-for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return d[1..n, 1..n];                                        // matrix of final distances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} //end-</a:t>
            </a:r>
            <a:r>
              <a:rPr lang="en-US" altLang="en-US" sz="1800" dirty="0" err="1">
                <a:solidFill>
                  <a:schemeClr val="accent2"/>
                </a:solidFill>
              </a:rPr>
              <a:t>FloydWarshall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49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: Running Time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26" y="946151"/>
            <a:ext cx="11231593" cy="5680075"/>
          </a:xfrm>
          <a:noFill/>
          <a:ln/>
        </p:spPr>
        <p:txBody>
          <a:bodyPr/>
          <a:lstStyle/>
          <a:p>
            <a:pPr marL="533400" indent="-533400"/>
            <a:r>
              <a:rPr lang="en-US" altLang="en-US" dirty="0"/>
              <a:t>Clearly the algorithm’s running time is O(n</a:t>
            </a:r>
            <a:r>
              <a:rPr lang="en-US" altLang="en-US" baseline="30000" dirty="0"/>
              <a:t>3</a:t>
            </a:r>
            <a:r>
              <a:rPr lang="en-US" altLang="en-US" dirty="0"/>
              <a:t>)</a:t>
            </a:r>
          </a:p>
          <a:p>
            <a:pPr marL="533400" indent="-533400"/>
            <a:r>
              <a:rPr lang="en-US" altLang="en-US" dirty="0"/>
              <a:t>The space used by the algorithm is O(n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145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Floyd-</a:t>
            </a:r>
            <a:r>
              <a:rPr lang="en-US" altLang="en-US" sz="3600" dirty="0" err="1" smtClean="0"/>
              <a:t>Warshall</a:t>
            </a:r>
            <a:r>
              <a:rPr lang="en-US" altLang="en-US" sz="3600" dirty="0" smtClean="0"/>
              <a:t> Algorithm: </a:t>
            </a:r>
            <a:r>
              <a:rPr lang="en-US" altLang="en-US" sz="3600" dirty="0"/>
              <a:t>Example</a:t>
            </a:r>
          </a:p>
        </p:txBody>
      </p:sp>
      <p:sp>
        <p:nvSpPr>
          <p:cNvPr id="521247" name="Oval 31"/>
          <p:cNvSpPr>
            <a:spLocks noChangeArrowheads="1"/>
          </p:cNvSpPr>
          <p:nvPr/>
        </p:nvSpPr>
        <p:spPr bwMode="auto">
          <a:xfrm>
            <a:off x="2597150" y="958851"/>
            <a:ext cx="381000" cy="3000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latin typeface="Comic Sans MS" panose="030F0702030302020204" pitchFamily="66" charset="0"/>
              </a:rPr>
              <a:t>A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21248" name="Oval 32"/>
          <p:cNvSpPr>
            <a:spLocks noChangeArrowheads="1"/>
          </p:cNvSpPr>
          <p:nvPr/>
        </p:nvSpPr>
        <p:spPr bwMode="auto">
          <a:xfrm>
            <a:off x="3254375" y="1627189"/>
            <a:ext cx="381000" cy="3000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latin typeface="Comic Sans MS" panose="030F0702030302020204" pitchFamily="66" charset="0"/>
              </a:rPr>
              <a:t>B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21249" name="Oval 33"/>
          <p:cNvSpPr>
            <a:spLocks noChangeArrowheads="1"/>
          </p:cNvSpPr>
          <p:nvPr/>
        </p:nvSpPr>
        <p:spPr bwMode="auto">
          <a:xfrm>
            <a:off x="1882775" y="1616076"/>
            <a:ext cx="381000" cy="3000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latin typeface="Comic Sans MS" panose="030F0702030302020204" pitchFamily="66" charset="0"/>
              </a:rPr>
              <a:t>D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21250" name="Oval 34"/>
          <p:cNvSpPr>
            <a:spLocks noChangeArrowheads="1"/>
          </p:cNvSpPr>
          <p:nvPr/>
        </p:nvSpPr>
        <p:spPr bwMode="auto">
          <a:xfrm>
            <a:off x="2609850" y="2260601"/>
            <a:ext cx="381000" cy="3000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 smtClean="0">
                <a:latin typeface="Comic Sans MS" panose="030F0702030302020204" pitchFamily="66" charset="0"/>
              </a:rPr>
              <a:t>C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21251" name="Line 35"/>
          <p:cNvSpPr>
            <a:spLocks noChangeShapeType="1"/>
          </p:cNvSpPr>
          <p:nvPr/>
        </p:nvSpPr>
        <p:spPr bwMode="auto">
          <a:xfrm>
            <a:off x="2849563" y="1231901"/>
            <a:ext cx="44450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52" name="Line 36"/>
          <p:cNvSpPr>
            <a:spLocks noChangeShapeType="1"/>
          </p:cNvSpPr>
          <p:nvPr/>
        </p:nvSpPr>
        <p:spPr bwMode="auto">
          <a:xfrm>
            <a:off x="2170113" y="1865313"/>
            <a:ext cx="481012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53" name="Line 37"/>
          <p:cNvSpPr>
            <a:spLocks noChangeShapeType="1"/>
          </p:cNvSpPr>
          <p:nvPr/>
        </p:nvSpPr>
        <p:spPr bwMode="auto">
          <a:xfrm>
            <a:off x="2193926" y="1747839"/>
            <a:ext cx="1077913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54" name="Line 38"/>
          <p:cNvSpPr>
            <a:spLocks noChangeShapeType="1"/>
          </p:cNvSpPr>
          <p:nvPr/>
        </p:nvSpPr>
        <p:spPr bwMode="auto">
          <a:xfrm flipH="1">
            <a:off x="2862264" y="1901825"/>
            <a:ext cx="434975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55" name="Line 39"/>
          <p:cNvSpPr>
            <a:spLocks noChangeShapeType="1"/>
          </p:cNvSpPr>
          <p:nvPr/>
        </p:nvSpPr>
        <p:spPr bwMode="auto">
          <a:xfrm flipH="1">
            <a:off x="2100264" y="1211263"/>
            <a:ext cx="515937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56" name="Line 40"/>
          <p:cNvSpPr>
            <a:spLocks noChangeShapeType="1"/>
          </p:cNvSpPr>
          <p:nvPr/>
        </p:nvSpPr>
        <p:spPr bwMode="auto">
          <a:xfrm flipH="1" flipV="1">
            <a:off x="2732088" y="1266826"/>
            <a:ext cx="127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57" name="Text Box 41"/>
          <p:cNvSpPr txBox="1">
            <a:spLocks noChangeArrowheads="1"/>
          </p:cNvSpPr>
          <p:nvPr/>
        </p:nvSpPr>
        <p:spPr bwMode="auto">
          <a:xfrm>
            <a:off x="2176461" y="112315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21258" name="Text Box 42"/>
          <p:cNvSpPr txBox="1">
            <a:spLocks noChangeArrowheads="1"/>
          </p:cNvSpPr>
          <p:nvPr/>
        </p:nvSpPr>
        <p:spPr bwMode="auto">
          <a:xfrm>
            <a:off x="2997440" y="119323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521259" name="Text Box 43"/>
          <p:cNvSpPr txBox="1">
            <a:spLocks noChangeArrowheads="1"/>
          </p:cNvSpPr>
          <p:nvPr/>
        </p:nvSpPr>
        <p:spPr bwMode="auto">
          <a:xfrm>
            <a:off x="2649538" y="134381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21260" name="Text Box 44"/>
          <p:cNvSpPr txBox="1">
            <a:spLocks noChangeArrowheads="1"/>
          </p:cNvSpPr>
          <p:nvPr/>
        </p:nvSpPr>
        <p:spPr bwMode="auto">
          <a:xfrm>
            <a:off x="2811463" y="17145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21261" name="Text Box 45"/>
          <p:cNvSpPr txBox="1">
            <a:spLocks noChangeArrowheads="1"/>
          </p:cNvSpPr>
          <p:nvPr/>
        </p:nvSpPr>
        <p:spPr bwMode="auto">
          <a:xfrm>
            <a:off x="3032919" y="2041392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21262" name="Text Box 46"/>
          <p:cNvSpPr txBox="1">
            <a:spLocks noChangeArrowheads="1"/>
          </p:cNvSpPr>
          <p:nvPr/>
        </p:nvSpPr>
        <p:spPr bwMode="auto">
          <a:xfrm>
            <a:off x="2216974" y="2036312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9</a:t>
            </a:r>
          </a:p>
        </p:txBody>
      </p:sp>
      <p:grpSp>
        <p:nvGrpSpPr>
          <p:cNvPr id="521269" name="Group 53"/>
          <p:cNvGrpSpPr>
            <a:grpSpLocks/>
          </p:cNvGrpSpPr>
          <p:nvPr/>
        </p:nvGrpSpPr>
        <p:grpSpPr bwMode="auto">
          <a:xfrm>
            <a:off x="4316413" y="984250"/>
            <a:ext cx="2246312" cy="1614488"/>
            <a:chOff x="1338" y="598"/>
            <a:chExt cx="1415" cy="1017"/>
          </a:xfrm>
        </p:grpSpPr>
        <p:sp>
          <p:nvSpPr>
            <p:cNvPr id="521263" name="Text Box 47"/>
            <p:cNvSpPr txBox="1">
              <a:spLocks noChangeArrowheads="1"/>
            </p:cNvSpPr>
            <p:nvPr/>
          </p:nvSpPr>
          <p:spPr bwMode="auto">
            <a:xfrm>
              <a:off x="1815" y="598"/>
              <a:ext cx="938" cy="10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0    8    #    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#    0    1    #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4    #    0    #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#    2    9    0    </a:t>
              </a:r>
            </a:p>
          </p:txBody>
        </p:sp>
        <p:sp>
          <p:nvSpPr>
            <p:cNvPr id="521268" name="Text Box 52"/>
            <p:cNvSpPr txBox="1">
              <a:spLocks noChangeArrowheads="1"/>
            </p:cNvSpPr>
            <p:nvPr/>
          </p:nvSpPr>
          <p:spPr bwMode="auto">
            <a:xfrm>
              <a:off x="1338" y="947"/>
              <a:ext cx="5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</a:t>
              </a:r>
              <a:r>
                <a:rPr lang="en-US" altLang="en-US" sz="2000" baseline="30000"/>
                <a:t>(0)</a:t>
              </a:r>
              <a:r>
                <a:rPr lang="en-US" altLang="en-US" sz="2000"/>
                <a:t> =</a:t>
              </a:r>
              <a:r>
                <a:rPr lang="en-US" altLang="en-US"/>
                <a:t> </a:t>
              </a:r>
            </a:p>
          </p:txBody>
        </p:sp>
      </p:grpSp>
      <p:grpSp>
        <p:nvGrpSpPr>
          <p:cNvPr id="521270" name="Group 54"/>
          <p:cNvGrpSpPr>
            <a:grpSpLocks/>
          </p:cNvGrpSpPr>
          <p:nvPr/>
        </p:nvGrpSpPr>
        <p:grpSpPr bwMode="auto">
          <a:xfrm>
            <a:off x="7469188" y="984250"/>
            <a:ext cx="2246312" cy="1614488"/>
            <a:chOff x="1338" y="598"/>
            <a:chExt cx="1415" cy="1017"/>
          </a:xfrm>
        </p:grpSpPr>
        <p:sp>
          <p:nvSpPr>
            <p:cNvPr id="521271" name="Text Box 55"/>
            <p:cNvSpPr txBox="1">
              <a:spLocks noChangeArrowheads="1"/>
            </p:cNvSpPr>
            <p:nvPr/>
          </p:nvSpPr>
          <p:spPr bwMode="auto">
            <a:xfrm>
              <a:off x="1815" y="598"/>
              <a:ext cx="938" cy="10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0    8    #    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#    0    1    #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4   </a:t>
              </a:r>
              <a:r>
                <a:rPr lang="en-US" altLang="en-US" sz="1800">
                  <a:solidFill>
                    <a:srgbClr val="CC3300"/>
                  </a:solidFill>
                </a:rPr>
                <a:t>12</a:t>
              </a:r>
              <a:r>
                <a:rPr lang="en-US" altLang="en-US" sz="1800"/>
                <a:t>    0    </a:t>
              </a:r>
              <a:r>
                <a:rPr lang="en-US" altLang="en-US" sz="1800">
                  <a:solidFill>
                    <a:srgbClr val="CC3300"/>
                  </a:solidFill>
                </a:rPr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#    2    9    0    </a:t>
              </a:r>
            </a:p>
          </p:txBody>
        </p:sp>
        <p:sp>
          <p:nvSpPr>
            <p:cNvPr id="521272" name="Text Box 56"/>
            <p:cNvSpPr txBox="1">
              <a:spLocks noChangeArrowheads="1"/>
            </p:cNvSpPr>
            <p:nvPr/>
          </p:nvSpPr>
          <p:spPr bwMode="auto">
            <a:xfrm>
              <a:off x="1338" y="947"/>
              <a:ext cx="5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</a:t>
              </a:r>
              <a:r>
                <a:rPr lang="en-US" altLang="en-US" sz="2000" baseline="30000"/>
                <a:t>(1)</a:t>
              </a:r>
              <a:r>
                <a:rPr lang="en-US" altLang="en-US" sz="2000"/>
                <a:t> =</a:t>
              </a:r>
              <a:r>
                <a:rPr lang="en-US" altLang="en-US"/>
                <a:t> </a:t>
              </a:r>
            </a:p>
          </p:txBody>
        </p:sp>
      </p:grpSp>
      <p:sp>
        <p:nvSpPr>
          <p:cNvPr id="521273" name="Line 57"/>
          <p:cNvSpPr>
            <a:spLocks noChangeShapeType="1"/>
          </p:cNvSpPr>
          <p:nvPr/>
        </p:nvSpPr>
        <p:spPr bwMode="auto">
          <a:xfrm>
            <a:off x="4292601" y="5135563"/>
            <a:ext cx="727075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1274" name="Group 58"/>
          <p:cNvGrpSpPr>
            <a:grpSpLocks/>
          </p:cNvGrpSpPr>
          <p:nvPr/>
        </p:nvGrpSpPr>
        <p:grpSpPr bwMode="auto">
          <a:xfrm>
            <a:off x="1938338" y="4432300"/>
            <a:ext cx="2246312" cy="1614488"/>
            <a:chOff x="1338" y="598"/>
            <a:chExt cx="1415" cy="1017"/>
          </a:xfrm>
        </p:grpSpPr>
        <p:sp>
          <p:nvSpPr>
            <p:cNvPr id="521275" name="Text Box 59"/>
            <p:cNvSpPr txBox="1">
              <a:spLocks noChangeArrowheads="1"/>
            </p:cNvSpPr>
            <p:nvPr/>
          </p:nvSpPr>
          <p:spPr bwMode="auto">
            <a:xfrm>
              <a:off x="1815" y="598"/>
              <a:ext cx="938" cy="10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0    8    </a:t>
              </a:r>
              <a:r>
                <a:rPr lang="en-US" altLang="en-US" sz="1800">
                  <a:solidFill>
                    <a:srgbClr val="CC3300"/>
                  </a:solidFill>
                </a:rPr>
                <a:t>9</a:t>
              </a:r>
              <a:r>
                <a:rPr lang="en-US" altLang="en-US" sz="1800"/>
                <a:t>    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#    0    1    #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4   12    0    5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#    2    </a:t>
              </a:r>
              <a:r>
                <a:rPr lang="en-US" altLang="en-US" sz="1800">
                  <a:solidFill>
                    <a:srgbClr val="CC3300"/>
                  </a:solidFill>
                </a:rPr>
                <a:t>3</a:t>
              </a:r>
              <a:r>
                <a:rPr lang="en-US" altLang="en-US" sz="1800"/>
                <a:t>    0    </a:t>
              </a:r>
            </a:p>
          </p:txBody>
        </p:sp>
        <p:sp>
          <p:nvSpPr>
            <p:cNvPr id="521276" name="Text Box 60"/>
            <p:cNvSpPr txBox="1">
              <a:spLocks noChangeArrowheads="1"/>
            </p:cNvSpPr>
            <p:nvPr/>
          </p:nvSpPr>
          <p:spPr bwMode="auto">
            <a:xfrm>
              <a:off x="1338" y="947"/>
              <a:ext cx="5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</a:t>
              </a:r>
              <a:r>
                <a:rPr lang="en-US" altLang="en-US" sz="2000" baseline="30000"/>
                <a:t>(2)</a:t>
              </a:r>
              <a:r>
                <a:rPr lang="en-US" altLang="en-US" sz="2000"/>
                <a:t> =</a:t>
              </a:r>
              <a:r>
                <a:rPr lang="en-US" altLang="en-US"/>
                <a:t> </a:t>
              </a:r>
            </a:p>
          </p:txBody>
        </p:sp>
      </p:grpSp>
      <p:grpSp>
        <p:nvGrpSpPr>
          <p:cNvPr id="521277" name="Group 61"/>
          <p:cNvGrpSpPr>
            <a:grpSpLocks/>
          </p:cNvGrpSpPr>
          <p:nvPr/>
        </p:nvGrpSpPr>
        <p:grpSpPr bwMode="auto">
          <a:xfrm>
            <a:off x="5010151" y="4408489"/>
            <a:ext cx="2246313" cy="1614487"/>
            <a:chOff x="1338" y="598"/>
            <a:chExt cx="1415" cy="1017"/>
          </a:xfrm>
        </p:grpSpPr>
        <p:sp>
          <p:nvSpPr>
            <p:cNvPr id="521278" name="Text Box 62"/>
            <p:cNvSpPr txBox="1">
              <a:spLocks noChangeArrowheads="1"/>
            </p:cNvSpPr>
            <p:nvPr/>
          </p:nvSpPr>
          <p:spPr bwMode="auto">
            <a:xfrm>
              <a:off x="1815" y="598"/>
              <a:ext cx="938" cy="10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0    8    9    1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rgbClr val="CC3300"/>
                  </a:solidFill>
                </a:rPr>
                <a:t>5</a:t>
              </a:r>
              <a:r>
                <a:rPr lang="en-US" altLang="en-US" sz="1800"/>
                <a:t>    0    1    </a:t>
              </a:r>
              <a:r>
                <a:rPr lang="en-US" altLang="en-US" sz="1800">
                  <a:solidFill>
                    <a:srgbClr val="CC3300"/>
                  </a:solidFill>
                </a:rPr>
                <a:t>6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4   12    0    5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>
                  <a:solidFill>
                    <a:srgbClr val="CC3300"/>
                  </a:solidFill>
                </a:rPr>
                <a:t>7</a:t>
              </a:r>
              <a:r>
                <a:rPr lang="en-US" altLang="en-US" sz="1800"/>
                <a:t>    2    3    0    </a:t>
              </a:r>
            </a:p>
          </p:txBody>
        </p:sp>
        <p:sp>
          <p:nvSpPr>
            <p:cNvPr id="521279" name="Text Box 63"/>
            <p:cNvSpPr txBox="1">
              <a:spLocks noChangeArrowheads="1"/>
            </p:cNvSpPr>
            <p:nvPr/>
          </p:nvSpPr>
          <p:spPr bwMode="auto">
            <a:xfrm>
              <a:off x="1338" y="947"/>
              <a:ext cx="5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</a:t>
              </a:r>
              <a:r>
                <a:rPr lang="en-US" altLang="en-US" sz="2000" baseline="30000"/>
                <a:t>(3)</a:t>
              </a:r>
              <a:r>
                <a:rPr lang="en-US" altLang="en-US" sz="2000"/>
                <a:t> =</a:t>
              </a:r>
              <a:r>
                <a:rPr lang="en-US" altLang="en-US"/>
                <a:t> </a:t>
              </a:r>
            </a:p>
          </p:txBody>
        </p:sp>
      </p:grpSp>
      <p:grpSp>
        <p:nvGrpSpPr>
          <p:cNvPr id="521280" name="Group 64"/>
          <p:cNvGrpSpPr>
            <a:grpSpLocks/>
          </p:cNvGrpSpPr>
          <p:nvPr/>
        </p:nvGrpSpPr>
        <p:grpSpPr bwMode="auto">
          <a:xfrm>
            <a:off x="8056563" y="4384675"/>
            <a:ext cx="2246312" cy="1614488"/>
            <a:chOff x="1338" y="598"/>
            <a:chExt cx="1415" cy="1017"/>
          </a:xfrm>
        </p:grpSpPr>
        <p:sp>
          <p:nvSpPr>
            <p:cNvPr id="521281" name="Text Box 65"/>
            <p:cNvSpPr txBox="1">
              <a:spLocks noChangeArrowheads="1"/>
            </p:cNvSpPr>
            <p:nvPr/>
          </p:nvSpPr>
          <p:spPr bwMode="auto">
            <a:xfrm>
              <a:off x="1815" y="598"/>
              <a:ext cx="938" cy="10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0    8    </a:t>
              </a:r>
              <a:r>
                <a:rPr lang="en-US" altLang="en-US" sz="1800">
                  <a:solidFill>
                    <a:srgbClr val="CC3300"/>
                  </a:solidFill>
                </a:rPr>
                <a:t>4</a:t>
              </a:r>
              <a:r>
                <a:rPr lang="en-US" altLang="en-US" sz="1800"/>
                <a:t>    1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5    0    1    6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4    </a:t>
              </a:r>
              <a:r>
                <a:rPr lang="en-US" altLang="en-US" sz="1800">
                  <a:solidFill>
                    <a:srgbClr val="CC3300"/>
                  </a:solidFill>
                </a:rPr>
                <a:t>7</a:t>
              </a:r>
              <a:r>
                <a:rPr lang="en-US" altLang="en-US" sz="1800"/>
                <a:t>    0    5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800"/>
                <a:t>7    2    3    0</a:t>
              </a:r>
              <a:r>
                <a:rPr lang="en-US" altLang="en-US" sz="1800">
                  <a:solidFill>
                    <a:srgbClr val="CC3300"/>
                  </a:solidFill>
                </a:rPr>
                <a:t>    </a:t>
              </a:r>
            </a:p>
          </p:txBody>
        </p:sp>
        <p:sp>
          <p:nvSpPr>
            <p:cNvPr id="521282" name="Text Box 66"/>
            <p:cNvSpPr txBox="1">
              <a:spLocks noChangeArrowheads="1"/>
            </p:cNvSpPr>
            <p:nvPr/>
          </p:nvSpPr>
          <p:spPr bwMode="auto">
            <a:xfrm>
              <a:off x="1338" y="947"/>
              <a:ext cx="5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</a:t>
              </a:r>
              <a:r>
                <a:rPr lang="en-US" altLang="en-US" sz="2000" baseline="30000"/>
                <a:t>(4)</a:t>
              </a:r>
              <a:r>
                <a:rPr lang="en-US" altLang="en-US" sz="2000"/>
                <a:t> =</a:t>
              </a:r>
              <a:r>
                <a:rPr lang="en-US" altLang="en-US"/>
                <a:t> </a:t>
              </a:r>
            </a:p>
          </p:txBody>
        </p:sp>
      </p:grpSp>
      <p:sp>
        <p:nvSpPr>
          <p:cNvPr id="521283" name="Line 67"/>
          <p:cNvSpPr>
            <a:spLocks noChangeShapeType="1"/>
          </p:cNvSpPr>
          <p:nvPr/>
        </p:nvSpPr>
        <p:spPr bwMode="auto">
          <a:xfrm>
            <a:off x="7340601" y="5135563"/>
            <a:ext cx="727075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84" name="Line 68"/>
          <p:cNvSpPr>
            <a:spLocks noChangeShapeType="1"/>
          </p:cNvSpPr>
          <p:nvPr/>
        </p:nvSpPr>
        <p:spPr bwMode="auto">
          <a:xfrm>
            <a:off x="6696076" y="1712913"/>
            <a:ext cx="727075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85" name="Line 69"/>
          <p:cNvSpPr>
            <a:spLocks noChangeShapeType="1"/>
          </p:cNvSpPr>
          <p:nvPr/>
        </p:nvSpPr>
        <p:spPr bwMode="auto">
          <a:xfrm flipH="1">
            <a:off x="3567113" y="2087564"/>
            <a:ext cx="4500562" cy="2192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4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Extracting the Shortest Paths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46151"/>
            <a:ext cx="11473132" cy="56800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The predecessor pointers </a:t>
            </a:r>
            <a:r>
              <a:rPr lang="en-US" altLang="en-US" dirty="0" err="1" smtClean="0"/>
              <a:t>pred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i,j</a:t>
            </a:r>
            <a:r>
              <a:rPr lang="en-US" altLang="en-US" dirty="0"/>
              <a:t>] can be used to extract the final </a:t>
            </a:r>
            <a:r>
              <a:rPr lang="en-US" altLang="en-US" dirty="0" smtClean="0"/>
              <a:t>path. Here is the idea:</a:t>
            </a:r>
            <a:endParaRPr lang="en-US" altLang="en-US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Whenever </a:t>
            </a:r>
            <a:r>
              <a:rPr lang="en-US" altLang="en-US" dirty="0"/>
              <a:t>we discover that the shortest path from “</a:t>
            </a:r>
            <a:r>
              <a:rPr lang="en-US" altLang="en-US" dirty="0" err="1"/>
              <a:t>i</a:t>
            </a:r>
            <a:r>
              <a:rPr lang="en-US" altLang="en-US" dirty="0"/>
              <a:t>” to “j” passes through an intermediate vertex “k”, we set </a:t>
            </a:r>
            <a:r>
              <a:rPr lang="en-US" altLang="en-US" dirty="0" err="1"/>
              <a:t>pred</a:t>
            </a:r>
            <a:r>
              <a:rPr lang="en-US" altLang="en-US" dirty="0"/>
              <a:t>[</a:t>
            </a:r>
            <a:r>
              <a:rPr lang="en-US" altLang="en-US" dirty="0" err="1"/>
              <a:t>i,j</a:t>
            </a:r>
            <a:r>
              <a:rPr lang="en-US" altLang="en-US" dirty="0"/>
              <a:t>] = k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/>
              <a:t>the shortest path does not go through any intermediate vertex, we set </a:t>
            </a:r>
            <a:r>
              <a:rPr lang="en-US" altLang="en-US" dirty="0" err="1"/>
              <a:t>pred</a:t>
            </a:r>
            <a:r>
              <a:rPr lang="en-US" altLang="en-US" dirty="0"/>
              <a:t>[</a:t>
            </a:r>
            <a:r>
              <a:rPr lang="en-US" altLang="en-US" dirty="0" err="1"/>
              <a:t>i,j</a:t>
            </a:r>
            <a:r>
              <a:rPr lang="en-US" altLang="en-US" dirty="0"/>
              <a:t>] = nil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To </a:t>
            </a:r>
            <a:r>
              <a:rPr lang="en-US" altLang="en-US" dirty="0"/>
              <a:t>find the shortest path from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to j, we consult </a:t>
            </a:r>
            <a:r>
              <a:rPr lang="en-US" altLang="en-US" dirty="0" err="1"/>
              <a:t>pred</a:t>
            </a:r>
            <a:r>
              <a:rPr lang="en-US" altLang="en-US" dirty="0"/>
              <a:t>[</a:t>
            </a:r>
            <a:r>
              <a:rPr lang="en-US" altLang="en-US" dirty="0" err="1"/>
              <a:t>i,j</a:t>
            </a:r>
            <a:r>
              <a:rPr lang="en-US" altLang="en-US" dirty="0"/>
              <a:t>]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/>
              <a:t>it is nil, then the shortest path is just the edge (</a:t>
            </a:r>
            <a:r>
              <a:rPr lang="en-US" altLang="en-US" dirty="0" err="1"/>
              <a:t>i,j</a:t>
            </a:r>
            <a:r>
              <a:rPr lang="en-US" altLang="en-US" dirty="0"/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 smtClean="0"/>
              <a:t>Otherwise </a:t>
            </a:r>
            <a:r>
              <a:rPr lang="en-US" altLang="en-US" dirty="0"/>
              <a:t>we recursively compute the shortest path from </a:t>
            </a:r>
            <a:r>
              <a:rPr lang="en-US" altLang="en-US" dirty="0" err="1"/>
              <a:t>i</a:t>
            </a:r>
            <a:r>
              <a:rPr lang="en-US" altLang="en-US" dirty="0"/>
              <a:t> to </a:t>
            </a:r>
            <a:r>
              <a:rPr lang="en-US" altLang="en-US" dirty="0" err="1"/>
              <a:t>pred</a:t>
            </a:r>
            <a:r>
              <a:rPr lang="en-US" altLang="en-US" dirty="0"/>
              <a:t>[</a:t>
            </a:r>
            <a:r>
              <a:rPr lang="en-US" altLang="en-US" dirty="0" err="1"/>
              <a:t>i,j</a:t>
            </a:r>
            <a:r>
              <a:rPr lang="en-US" altLang="en-US" dirty="0"/>
              <a:t>], and the shortest path from </a:t>
            </a:r>
            <a:r>
              <a:rPr lang="en-US" altLang="en-US" dirty="0" err="1"/>
              <a:t>pred</a:t>
            </a:r>
            <a:r>
              <a:rPr lang="en-US" altLang="en-US" dirty="0"/>
              <a:t>[</a:t>
            </a:r>
            <a:r>
              <a:rPr lang="en-US" altLang="en-US" dirty="0" err="1"/>
              <a:t>i,j</a:t>
            </a:r>
            <a:r>
              <a:rPr lang="en-US" altLang="en-US" dirty="0"/>
              <a:t>] to j  </a:t>
            </a:r>
          </a:p>
        </p:txBody>
      </p:sp>
    </p:spTree>
    <p:extLst>
      <p:ext uri="{BB962C8B-B14F-4D97-AF65-F5344CB8AC3E}">
        <p14:creationId xmlns:p14="http://schemas.microsoft.com/office/powerpoint/2010/main" val="1088533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Path(</a:t>
            </a:r>
            <a:r>
              <a:rPr lang="en-US" altLang="en-US" sz="3600" dirty="0" err="1" smtClean="0"/>
              <a:t>i</a:t>
            </a:r>
            <a:r>
              <a:rPr lang="en-US" altLang="en-US" sz="3600" dirty="0" smtClean="0"/>
              <a:t>, j</a:t>
            </a:r>
            <a:r>
              <a:rPr lang="en-US" altLang="en-US" sz="3600" dirty="0"/>
              <a:t>)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6" y="1371600"/>
            <a:ext cx="8678863" cy="384738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2"/>
                </a:solidFill>
              </a:rPr>
              <a:t>Path(</a:t>
            </a:r>
            <a:r>
              <a:rPr lang="en-US" altLang="en-US" dirty="0" err="1">
                <a:solidFill>
                  <a:schemeClr val="accent2"/>
                </a:solidFill>
              </a:rPr>
              <a:t>i,j</a:t>
            </a:r>
            <a:r>
              <a:rPr lang="en-US" altLang="en-US" dirty="0">
                <a:solidFill>
                  <a:schemeClr val="accent2"/>
                </a:solidFill>
              </a:rPr>
              <a:t>){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if </a:t>
            </a:r>
            <a:r>
              <a:rPr lang="en-US" altLang="en-US" dirty="0" err="1" smtClean="0"/>
              <a:t>pred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i,j</a:t>
            </a:r>
            <a:r>
              <a:rPr lang="en-US" altLang="en-US" dirty="0"/>
              <a:t>] = nil        </a:t>
            </a:r>
            <a:r>
              <a:rPr lang="en-US" altLang="en-US" dirty="0" smtClean="0"/>
              <a:t> // Shortest </a:t>
            </a:r>
            <a:r>
              <a:rPr lang="en-US" altLang="en-US" dirty="0"/>
              <a:t>path is edge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 smtClean="0"/>
              <a:t>output(</a:t>
            </a:r>
            <a:r>
              <a:rPr lang="en-US" altLang="en-US" dirty="0" err="1" smtClean="0"/>
              <a:t>i,j</a:t>
            </a:r>
            <a:r>
              <a:rPr lang="en-US" altLang="en-US" dirty="0"/>
              <a:t>)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dirty="0"/>
              <a:t>	else {                        </a:t>
            </a:r>
            <a:r>
              <a:rPr lang="en-US" altLang="en-US" dirty="0" smtClean="0"/>
              <a:t>// Path </a:t>
            </a:r>
            <a:r>
              <a:rPr lang="en-US" altLang="en-US" dirty="0"/>
              <a:t>goes through </a:t>
            </a:r>
            <a:r>
              <a:rPr lang="en-US" altLang="en-US" dirty="0" err="1"/>
              <a:t>pred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 smtClean="0"/>
              <a:t>Path(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pred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i,j</a:t>
            </a:r>
            <a:r>
              <a:rPr lang="en-US" altLang="en-US" dirty="0"/>
              <a:t>]);  </a:t>
            </a:r>
            <a:r>
              <a:rPr lang="en-US" altLang="en-US" dirty="0" smtClean="0"/>
              <a:t>// Go </a:t>
            </a:r>
            <a:r>
              <a:rPr lang="en-US" altLang="en-US" dirty="0"/>
              <a:t>from </a:t>
            </a:r>
            <a:r>
              <a:rPr lang="en-US" altLang="en-US" dirty="0" err="1"/>
              <a:t>i</a:t>
            </a:r>
            <a:r>
              <a:rPr lang="en-US" altLang="en-US" dirty="0"/>
              <a:t> to </a:t>
            </a:r>
            <a:r>
              <a:rPr lang="en-US" altLang="en-US" dirty="0" err="1"/>
              <a:t>pred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dirty="0"/>
              <a:t>		</a:t>
            </a:r>
            <a:r>
              <a:rPr lang="en-US" altLang="en-US" dirty="0" smtClean="0"/>
              <a:t>Path(</a:t>
            </a:r>
            <a:r>
              <a:rPr lang="en-US" altLang="en-US" dirty="0" err="1" smtClean="0"/>
              <a:t>pred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i,j</a:t>
            </a:r>
            <a:r>
              <a:rPr lang="en-US" altLang="en-US" dirty="0"/>
              <a:t>], j);  // Go from </a:t>
            </a:r>
            <a:r>
              <a:rPr lang="en-US" altLang="en-US" dirty="0" err="1"/>
              <a:t>pred</a:t>
            </a:r>
            <a:r>
              <a:rPr lang="en-US" altLang="en-US" dirty="0"/>
              <a:t> to j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dirty="0"/>
              <a:t>	} //end-else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accent2"/>
                </a:solidFill>
              </a:rPr>
              <a:t>} //end-Path</a:t>
            </a:r>
          </a:p>
        </p:txBody>
      </p:sp>
    </p:spTree>
    <p:extLst>
      <p:ext uri="{BB962C8B-B14F-4D97-AF65-F5344CB8AC3E}">
        <p14:creationId xmlns:p14="http://schemas.microsoft.com/office/powerpoint/2010/main" val="105355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All Pairs Shortest Paths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46151"/>
            <a:ext cx="11447253" cy="5680075"/>
          </a:xfrm>
          <a:noFill/>
          <a:ln/>
        </p:spPr>
        <p:txBody>
          <a:bodyPr/>
          <a:lstStyle/>
          <a:p>
            <a:pPr marL="533400" indent="-533400"/>
            <a:r>
              <a:rPr lang="en-US" altLang="en-US" dirty="0"/>
              <a:t>We consider the problem of determining the length of the </a:t>
            </a:r>
            <a:r>
              <a:rPr lang="en-US" altLang="en-US" dirty="0">
                <a:solidFill>
                  <a:schemeClr val="accent6"/>
                </a:solidFill>
              </a:rPr>
              <a:t>shortest path </a:t>
            </a:r>
            <a:r>
              <a:rPr lang="en-US" altLang="en-US" dirty="0">
                <a:solidFill>
                  <a:srgbClr val="FF0000"/>
                </a:solidFill>
              </a:rPr>
              <a:t>between all pairs of vertices </a:t>
            </a:r>
            <a:r>
              <a:rPr lang="en-US" altLang="en-US" dirty="0"/>
              <a:t>in a weighted graph</a:t>
            </a:r>
          </a:p>
          <a:p>
            <a:pPr marL="933450" lvl="1" indent="-533400"/>
            <a:r>
              <a:rPr lang="en-US" altLang="en-US" dirty="0" smtClean="0"/>
              <a:t>Obviously </a:t>
            </a:r>
            <a:r>
              <a:rPr lang="en-US" altLang="en-US" dirty="0"/>
              <a:t>we could use </a:t>
            </a:r>
            <a:r>
              <a:rPr lang="en-US" altLang="en-US" dirty="0">
                <a:solidFill>
                  <a:srgbClr val="C00000"/>
                </a:solidFill>
              </a:rPr>
              <a:t>Dijkstra’s Algorithm </a:t>
            </a:r>
            <a:r>
              <a:rPr lang="en-US" altLang="en-US" dirty="0"/>
              <a:t>applied to each vertex</a:t>
            </a:r>
          </a:p>
          <a:p>
            <a:pPr marL="933450" lvl="1" indent="-533400"/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If </a:t>
            </a:r>
            <a:r>
              <a:rPr lang="en-US" altLang="en-US" dirty="0"/>
              <a:t>we use the best version of Dijkstra’s algorithm (with Fibonacci heaps), this would give us </a:t>
            </a:r>
            <a:r>
              <a:rPr lang="en-US" altLang="en-US" dirty="0" smtClean="0"/>
              <a:t>O(n(</a:t>
            </a:r>
            <a:r>
              <a:rPr lang="en-US" altLang="en-US" dirty="0" err="1" smtClean="0"/>
              <a:t>nlogn+e</a:t>
            </a:r>
            <a:r>
              <a:rPr lang="en-US" altLang="en-US" dirty="0"/>
              <a:t>)) = (n</a:t>
            </a:r>
            <a:r>
              <a:rPr lang="en-US" altLang="en-US" baseline="30000" dirty="0"/>
              <a:t>2</a:t>
            </a:r>
            <a:r>
              <a:rPr lang="en-US" altLang="en-US" dirty="0"/>
              <a:t>logn + ne)</a:t>
            </a:r>
          </a:p>
          <a:p>
            <a:pPr marL="933450" lvl="1" indent="-533400"/>
            <a:endParaRPr lang="en-US" altLang="en-US" dirty="0" smtClean="0"/>
          </a:p>
          <a:p>
            <a:pPr marL="933450" lvl="1" indent="-533400"/>
            <a:r>
              <a:rPr lang="en-US" altLang="en-US" dirty="0" smtClean="0"/>
              <a:t>If </a:t>
            </a:r>
            <a:r>
              <a:rPr lang="en-US" altLang="en-US" dirty="0"/>
              <a:t>the digraph is dense (e ~ n</a:t>
            </a:r>
            <a:r>
              <a:rPr lang="en-US" altLang="en-US" baseline="30000" dirty="0"/>
              <a:t>2</a:t>
            </a:r>
            <a:r>
              <a:rPr lang="en-US" altLang="en-US" dirty="0"/>
              <a:t>), this would give us an O(n</a:t>
            </a:r>
            <a:r>
              <a:rPr lang="en-US" altLang="en-US" baseline="30000" dirty="0"/>
              <a:t>3</a:t>
            </a:r>
            <a:r>
              <a:rPr lang="en-US" altLang="en-US" dirty="0"/>
              <a:t>) algorithm, and requires some effort to implement because of the underlying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667024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All Pairs Shortest Paths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67" y="946151"/>
            <a:ext cx="11119449" cy="5680075"/>
          </a:xfrm>
          <a:noFill/>
          <a:ln/>
        </p:spPr>
        <p:txBody>
          <a:bodyPr/>
          <a:lstStyle/>
          <a:p>
            <a:pPr marL="533400" indent="-533400"/>
            <a:r>
              <a:rPr lang="en-US" altLang="en-US" dirty="0"/>
              <a:t>There is an extremely simple O(n</a:t>
            </a:r>
            <a:r>
              <a:rPr lang="en-US" altLang="en-US" baseline="30000" dirty="0"/>
              <a:t>3</a:t>
            </a:r>
            <a:r>
              <a:rPr lang="en-US" altLang="en-US" dirty="0"/>
              <a:t>) algorithm, called the </a:t>
            </a:r>
            <a:r>
              <a:rPr lang="en-US" altLang="en-US" dirty="0">
                <a:solidFill>
                  <a:srgbClr val="C00000"/>
                </a:solidFill>
              </a:rPr>
              <a:t>Floyd-</a:t>
            </a:r>
            <a:r>
              <a:rPr lang="en-US" altLang="en-US" dirty="0" err="1">
                <a:solidFill>
                  <a:srgbClr val="C00000"/>
                </a:solidFill>
              </a:rPr>
              <a:t>Warshall</a:t>
            </a:r>
            <a:r>
              <a:rPr lang="en-US" altLang="en-US" dirty="0">
                <a:solidFill>
                  <a:srgbClr val="C00000"/>
                </a:solidFill>
              </a:rPr>
              <a:t> algorithm </a:t>
            </a:r>
            <a:r>
              <a:rPr lang="en-US" altLang="en-US" dirty="0"/>
              <a:t>based on dynamic programming</a:t>
            </a:r>
          </a:p>
          <a:p>
            <a:pPr marL="914400" lvl="1" indent="-457200"/>
            <a:r>
              <a:rPr lang="en-US" altLang="en-US" dirty="0"/>
              <a:t>For dense digraphs this algorithm is preferred over </a:t>
            </a:r>
            <a:r>
              <a:rPr lang="en-US" altLang="en-US" dirty="0" err="1"/>
              <a:t>Dijsktra’s</a:t>
            </a:r>
            <a:r>
              <a:rPr lang="en-US" altLang="en-US" dirty="0"/>
              <a:t> because of its </a:t>
            </a:r>
            <a:r>
              <a:rPr lang="en-US" altLang="en-US" dirty="0" smtClean="0"/>
              <a:t>simplicity</a:t>
            </a:r>
          </a:p>
          <a:p>
            <a:pPr marL="914400" lvl="1" indent="-457200"/>
            <a:endParaRPr lang="en-US" altLang="en-US" dirty="0"/>
          </a:p>
          <a:p>
            <a:pPr marL="914400" lvl="1" indent="-457200"/>
            <a:r>
              <a:rPr lang="en-US" altLang="en-US" dirty="0"/>
              <a:t>Floyd-</a:t>
            </a:r>
            <a:r>
              <a:rPr lang="en-US" altLang="en-US" dirty="0" err="1"/>
              <a:t>Warshall</a:t>
            </a:r>
            <a:r>
              <a:rPr lang="en-US" altLang="en-US" dirty="0"/>
              <a:t> </a:t>
            </a:r>
            <a:r>
              <a:rPr lang="en-US" altLang="en-US" dirty="0" smtClean="0"/>
              <a:t>algorithm </a:t>
            </a:r>
            <a:r>
              <a:rPr lang="en-US" altLang="en-US" dirty="0"/>
              <a:t>also has the advantage that it works even on graphs with negative cost edges provided that there are not negative cost </a:t>
            </a:r>
            <a:r>
              <a:rPr lang="en-US" altLang="en-US" dirty="0" smtClean="0"/>
              <a:t>cycles</a:t>
            </a:r>
          </a:p>
          <a:p>
            <a:pPr marL="914400" lvl="1" indent="-457200"/>
            <a:endParaRPr lang="en-US" altLang="en-US" dirty="0"/>
          </a:p>
          <a:p>
            <a:pPr marL="914400" lvl="1" indent="-457200"/>
            <a:r>
              <a:rPr lang="en-US" altLang="en-US" dirty="0"/>
              <a:t>For sparse digraphs (e ~ c*n), the iterated version of Dijkstra’s algorithm is still better</a:t>
            </a:r>
          </a:p>
        </p:txBody>
      </p:sp>
    </p:spTree>
    <p:extLst>
      <p:ext uri="{BB962C8B-B14F-4D97-AF65-F5344CB8AC3E}">
        <p14:creationId xmlns:p14="http://schemas.microsoft.com/office/powerpoint/2010/main" val="1843539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706" y="946151"/>
            <a:ext cx="11343736" cy="5680075"/>
          </a:xfrm>
          <a:noFill/>
          <a:ln/>
        </p:spPr>
        <p:txBody>
          <a:bodyPr/>
          <a:lstStyle/>
          <a:p>
            <a:pPr marL="533400" indent="-533400"/>
            <a:r>
              <a:rPr lang="en-US" altLang="en-US" dirty="0"/>
              <a:t>Dates back to early 60’s</a:t>
            </a:r>
          </a:p>
          <a:p>
            <a:pPr marL="533400" indent="-533400"/>
            <a:endParaRPr lang="en-US" altLang="en-US" dirty="0"/>
          </a:p>
          <a:p>
            <a:pPr marL="533400" indent="-533400"/>
            <a:r>
              <a:rPr lang="en-US" altLang="en-US" dirty="0" err="1"/>
              <a:t>Warshall</a:t>
            </a:r>
            <a:r>
              <a:rPr lang="en-US" altLang="en-US" dirty="0"/>
              <a:t> was interested in the weaker question of reachability</a:t>
            </a:r>
          </a:p>
          <a:p>
            <a:pPr marL="914400" lvl="1" indent="-457200"/>
            <a:r>
              <a:rPr lang="en-US" altLang="en-US" dirty="0"/>
              <a:t>Determine for each pair of vertices “u” and “v”, whether u can reach v</a:t>
            </a:r>
          </a:p>
          <a:p>
            <a:pPr marL="914400" lvl="1" indent="-457200"/>
            <a:r>
              <a:rPr lang="en-US" altLang="en-US" dirty="0"/>
              <a:t>Floyd realized that the same technique can be used to compute shortest paths with only minor modifications</a:t>
            </a:r>
          </a:p>
          <a:p>
            <a:pPr marL="914400" lvl="1" indent="-457200"/>
            <a:endParaRPr lang="en-US" altLang="en-US" dirty="0"/>
          </a:p>
          <a:p>
            <a:pPr marL="533400" indent="-533400">
              <a:spcBef>
                <a:spcPct val="0"/>
              </a:spcBef>
            </a:pPr>
            <a:r>
              <a:rPr lang="en-US" altLang="en-US" dirty="0"/>
              <a:t>Assumes that the graph is represented by an adjacency </a:t>
            </a:r>
            <a:r>
              <a:rPr lang="en-US" altLang="en-US" dirty="0" smtClean="0"/>
              <a:t>matrix. </a:t>
            </a:r>
            <a:r>
              <a:rPr lang="en-US" altLang="en-US" dirty="0"/>
              <a:t>The result is an </a:t>
            </a:r>
            <a:r>
              <a:rPr lang="en-US" altLang="en-US" dirty="0" err="1"/>
              <a:t>nxn</a:t>
            </a:r>
            <a:r>
              <a:rPr lang="en-US" altLang="en-US" dirty="0"/>
              <a:t> matrix of distances</a:t>
            </a:r>
          </a:p>
          <a:p>
            <a:pPr marL="914400" lvl="1" indent="-457200">
              <a:spcBef>
                <a:spcPct val="0"/>
              </a:spcBef>
            </a:pPr>
            <a:r>
              <a:rPr lang="en-US" altLang="en-US" dirty="0"/>
              <a:t>Notice that the graph is dense, so it makes more sense to use adjacency matrix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460287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332" y="946151"/>
            <a:ext cx="11266098" cy="56800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The input to the algorithm is an </a:t>
            </a:r>
            <a:r>
              <a:rPr lang="en-US" altLang="en-US" dirty="0" err="1"/>
              <a:t>nxn</a:t>
            </a:r>
            <a:r>
              <a:rPr lang="en-US" altLang="en-US" dirty="0"/>
              <a:t> matrix of weights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         { 0                     if  </a:t>
            </a:r>
            <a:r>
              <a:rPr lang="en-US" altLang="en-US" dirty="0" err="1"/>
              <a:t>i</a:t>
            </a:r>
            <a:r>
              <a:rPr lang="en-US" altLang="en-US" dirty="0"/>
              <a:t> = j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 err="1"/>
              <a:t>wij</a:t>
            </a:r>
            <a:r>
              <a:rPr lang="en-US" altLang="en-US" dirty="0"/>
              <a:t> =  { w(</a:t>
            </a:r>
            <a:r>
              <a:rPr lang="en-US" altLang="en-US" dirty="0" err="1"/>
              <a:t>i,j</a:t>
            </a:r>
            <a:r>
              <a:rPr lang="en-US" altLang="en-US" dirty="0"/>
              <a:t>)              if  </a:t>
            </a:r>
            <a:r>
              <a:rPr lang="en-US" altLang="en-US" dirty="0" err="1"/>
              <a:t>i</a:t>
            </a:r>
            <a:r>
              <a:rPr lang="en-US" altLang="en-US" dirty="0"/>
              <a:t>&lt;&gt;j and (</a:t>
            </a:r>
            <a:r>
              <a:rPr lang="en-US" altLang="en-US" dirty="0" err="1"/>
              <a:t>i,j</a:t>
            </a:r>
            <a:r>
              <a:rPr lang="en-US" altLang="en-US" dirty="0"/>
              <a:t>) </a:t>
            </a:r>
            <a:r>
              <a:rPr lang="en-US" altLang="en-US" dirty="0">
                <a:latin typeface="Symbol" panose="05050102010706020507" pitchFamily="18" charset="2"/>
              </a:rPr>
              <a:t>e</a:t>
            </a:r>
            <a:r>
              <a:rPr lang="en-US" altLang="en-US" dirty="0"/>
              <a:t> </a:t>
            </a:r>
            <a:r>
              <a:rPr lang="en-US" altLang="en-US" dirty="0" err="1"/>
              <a:t>E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/>
              <a:t>         { +INFINITY   if  </a:t>
            </a:r>
            <a:r>
              <a:rPr lang="en-US" altLang="en-US" dirty="0" err="1"/>
              <a:t>i</a:t>
            </a:r>
            <a:r>
              <a:rPr lang="en-US" altLang="en-US" dirty="0"/>
              <a:t>&lt;&gt;j and (</a:t>
            </a:r>
            <a:r>
              <a:rPr lang="en-US" altLang="en-US" dirty="0" err="1"/>
              <a:t>i,j</a:t>
            </a:r>
            <a:r>
              <a:rPr lang="en-US" altLang="en-US" dirty="0"/>
              <a:t>) not </a:t>
            </a:r>
            <a:r>
              <a:rPr lang="en-US" altLang="en-US" dirty="0">
                <a:latin typeface="Symbol" panose="05050102010706020507" pitchFamily="18" charset="2"/>
              </a:rPr>
              <a:t>e</a:t>
            </a:r>
            <a:r>
              <a:rPr lang="en-US" altLang="en-US" dirty="0"/>
              <a:t> </a:t>
            </a:r>
            <a:r>
              <a:rPr lang="en-US" altLang="en-US" dirty="0" err="1"/>
              <a:t>E</a:t>
            </a:r>
            <a:endParaRPr lang="en-US" altLang="en-US" dirty="0"/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/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The output will be an </a:t>
            </a:r>
            <a:r>
              <a:rPr lang="en-US" altLang="en-US" dirty="0" err="1"/>
              <a:t>nxn</a:t>
            </a:r>
            <a:r>
              <a:rPr lang="en-US" altLang="en-US" dirty="0"/>
              <a:t> distance matrix D = </a:t>
            </a:r>
            <a:r>
              <a:rPr lang="en-US" altLang="en-US" dirty="0" err="1"/>
              <a:t>dij</a:t>
            </a:r>
            <a:r>
              <a:rPr lang="en-US" altLang="en-US" dirty="0"/>
              <a:t> = D(</a:t>
            </a:r>
            <a:r>
              <a:rPr lang="en-US" altLang="en-US" dirty="0" err="1"/>
              <a:t>i,j</a:t>
            </a:r>
            <a:r>
              <a:rPr lang="en-US" altLang="en-US" dirty="0"/>
              <a:t>), the shortest path length from vertex </a:t>
            </a:r>
            <a:r>
              <a:rPr lang="en-US" altLang="en-US" dirty="0" err="1"/>
              <a:t>i</a:t>
            </a:r>
            <a:r>
              <a:rPr lang="en-US" altLang="en-US" dirty="0"/>
              <a:t> to j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As before we will compute an auxiliary matrix </a:t>
            </a:r>
            <a:r>
              <a:rPr lang="en-US" altLang="en-US" dirty="0" err="1"/>
              <a:t>pred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 smtClean="0"/>
              <a:t>, j</a:t>
            </a:r>
            <a:r>
              <a:rPr lang="en-US" altLang="en-US" dirty="0"/>
              <a:t>], whose purpose will be to help derive the actual shortest path</a:t>
            </a:r>
          </a:p>
        </p:txBody>
      </p:sp>
    </p:spTree>
    <p:extLst>
      <p:ext uri="{BB962C8B-B14F-4D97-AF65-F5344CB8AC3E}">
        <p14:creationId xmlns:p14="http://schemas.microsoft.com/office/powerpoint/2010/main" val="2691179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Breaking the Problem into </a:t>
            </a:r>
            <a:r>
              <a:rPr lang="en-US" altLang="en-US" sz="3600" dirty="0" err="1"/>
              <a:t>SubProblems</a:t>
            </a:r>
            <a:endParaRPr lang="en-US" altLang="en-US" sz="3600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3" y="946151"/>
            <a:ext cx="11248845" cy="5680075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The question is how to decompose the shortest path problem into </a:t>
            </a:r>
            <a:r>
              <a:rPr lang="en-US" altLang="en-US" dirty="0" err="1"/>
              <a:t>subproblems</a:t>
            </a:r>
            <a:r>
              <a:rPr lang="en-US" altLang="en-US" dirty="0"/>
              <a:t> in a meaningful way. Here is how we can do it: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 marL="933450" lvl="1" indent="-533400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For 0&lt;=m&lt;=n-1, define </a:t>
            </a:r>
            <a:r>
              <a:rPr lang="en-US" altLang="en-US" dirty="0" err="1"/>
              <a:t>dij</a:t>
            </a:r>
            <a:r>
              <a:rPr lang="en-US" altLang="en-US" baseline="30000" dirty="0"/>
              <a:t>(m)</a:t>
            </a:r>
            <a:r>
              <a:rPr lang="en-US" altLang="en-US" dirty="0"/>
              <a:t> to be the shortest path from vertex “</a:t>
            </a:r>
            <a:r>
              <a:rPr lang="en-US" altLang="en-US" dirty="0" err="1"/>
              <a:t>i</a:t>
            </a:r>
            <a:r>
              <a:rPr lang="en-US" altLang="en-US" dirty="0"/>
              <a:t>” to vertex “j” that contains at most “m” edges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 marL="933450" lvl="1" indent="-533400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Let D</a:t>
            </a:r>
            <a:r>
              <a:rPr lang="en-US" altLang="en-US" baseline="30000" dirty="0"/>
              <a:t>(m)</a:t>
            </a:r>
            <a:r>
              <a:rPr lang="en-US" altLang="en-US" dirty="0"/>
              <a:t> denote the matrix whose entries are these values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  <a:p>
            <a:pPr marL="933450" lvl="1" indent="-533400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The idea is to compute D</a:t>
            </a:r>
            <a:r>
              <a:rPr lang="en-US" altLang="en-US" baseline="30000" dirty="0"/>
              <a:t>(0)</a:t>
            </a:r>
            <a:r>
              <a:rPr lang="en-US" altLang="en-US" dirty="0"/>
              <a:t>, then D</a:t>
            </a:r>
            <a:r>
              <a:rPr lang="en-US" altLang="en-US" baseline="30000" dirty="0"/>
              <a:t>(1)</a:t>
            </a:r>
            <a:r>
              <a:rPr lang="en-US" altLang="en-US" dirty="0"/>
              <a:t>, and so on, up to D</a:t>
            </a:r>
            <a:r>
              <a:rPr lang="en-US" altLang="en-US" baseline="30000" dirty="0"/>
              <a:t>(n-1)</a:t>
            </a:r>
            <a:r>
              <a:rPr lang="en-US" altLang="en-US" dirty="0"/>
              <a:t> since we know that no shortest path can use more than n-1 edges</a:t>
            </a:r>
          </a:p>
        </p:txBody>
      </p:sp>
    </p:spTree>
    <p:extLst>
      <p:ext uri="{BB962C8B-B14F-4D97-AF65-F5344CB8AC3E}">
        <p14:creationId xmlns:p14="http://schemas.microsoft.com/office/powerpoint/2010/main" val="252238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/>
              <a:t>Breaking the Problem into SubProblems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244" y="946151"/>
            <a:ext cx="11585276" cy="5680075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</a:pPr>
            <a:r>
              <a:rPr lang="en-US" altLang="en-US" dirty="0"/>
              <a:t>The question is how we decompose these final distance matrices?</a:t>
            </a:r>
          </a:p>
          <a:p>
            <a:pPr marL="533400" indent="-533400">
              <a:spcBef>
                <a:spcPct val="0"/>
              </a:spcBef>
            </a:pPr>
            <a:endParaRPr lang="en-US" altLang="en-US" dirty="0"/>
          </a:p>
          <a:p>
            <a:pPr marL="533400" indent="-533400">
              <a:spcBef>
                <a:spcPct val="0"/>
              </a:spcBef>
            </a:pPr>
            <a:r>
              <a:rPr lang="en-US" altLang="en-US" dirty="0"/>
              <a:t>As a basis, for m = 0, we have</a:t>
            </a:r>
          </a:p>
          <a:p>
            <a:pPr marL="533400" indent="-533400">
              <a:spcBef>
                <a:spcPct val="0"/>
              </a:spcBef>
            </a:pPr>
            <a:endParaRPr lang="en-US" altLang="en-US" dirty="0"/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en-US" dirty="0" err="1"/>
              <a:t>dij</a:t>
            </a:r>
            <a:r>
              <a:rPr lang="en-US" altLang="en-US" baseline="30000" dirty="0"/>
              <a:t>(0)</a:t>
            </a:r>
            <a:r>
              <a:rPr lang="en-US" altLang="en-US" dirty="0"/>
              <a:t> = {0                          if </a:t>
            </a:r>
            <a:r>
              <a:rPr lang="en-US" altLang="en-US" dirty="0" err="1"/>
              <a:t>i</a:t>
            </a:r>
            <a:r>
              <a:rPr lang="en-US" altLang="en-US" dirty="0"/>
              <a:t> = j</a:t>
            </a: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en-US" dirty="0"/>
              <a:t>           {INFINITY           if </a:t>
            </a:r>
            <a:r>
              <a:rPr lang="en-US" altLang="en-US" dirty="0" err="1"/>
              <a:t>i</a:t>
            </a:r>
            <a:r>
              <a:rPr lang="en-US" altLang="en-US" dirty="0"/>
              <a:t> &lt;&gt; j</a:t>
            </a:r>
          </a:p>
          <a:p>
            <a:pPr marL="533400" indent="-533400">
              <a:spcBef>
                <a:spcPct val="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00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/>
              <a:t>Breaking the Problem into SubProblems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38" y="928898"/>
            <a:ext cx="11654287" cy="5680075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</a:pPr>
            <a:r>
              <a:rPr lang="en-US" altLang="en-US" dirty="0"/>
              <a:t>We can compute D</a:t>
            </a:r>
            <a:r>
              <a:rPr lang="en-US" altLang="en-US" baseline="30000" dirty="0"/>
              <a:t>(m)</a:t>
            </a:r>
            <a:r>
              <a:rPr lang="en-US" altLang="en-US" dirty="0"/>
              <a:t> from D</a:t>
            </a:r>
            <a:r>
              <a:rPr lang="en-US" altLang="en-US" baseline="30000" dirty="0"/>
              <a:t>(m-1)</a:t>
            </a:r>
            <a:r>
              <a:rPr lang="en-US" altLang="en-US" dirty="0"/>
              <a:t> by a process similar to relaxation</a:t>
            </a:r>
          </a:p>
          <a:p>
            <a:pPr marL="914400" lvl="1" indent="-457200">
              <a:spcBef>
                <a:spcPct val="0"/>
              </a:spcBef>
            </a:pPr>
            <a:r>
              <a:rPr lang="en-US" altLang="en-US" dirty="0"/>
              <a:t>Consider the shortest path from “</a:t>
            </a:r>
            <a:r>
              <a:rPr lang="en-US" altLang="en-US" dirty="0" err="1"/>
              <a:t>i</a:t>
            </a:r>
            <a:r>
              <a:rPr lang="en-US" altLang="en-US" dirty="0"/>
              <a:t>” to “j” using at most “m” edges. This is the quantity </a:t>
            </a:r>
            <a:r>
              <a:rPr lang="en-US" altLang="en-US" dirty="0" err="1"/>
              <a:t>dij</a:t>
            </a:r>
            <a:r>
              <a:rPr lang="en-US" altLang="en-US" baseline="30000" dirty="0"/>
              <a:t>(m)</a:t>
            </a:r>
          </a:p>
          <a:p>
            <a:pPr marL="914400" lvl="1" indent="-457200">
              <a:spcBef>
                <a:spcPct val="0"/>
              </a:spcBef>
            </a:pPr>
            <a:endParaRPr lang="en-US" altLang="en-US" dirty="0" smtClean="0"/>
          </a:p>
          <a:p>
            <a:pPr marL="914400" lvl="1" indent="-457200">
              <a:spcBef>
                <a:spcPct val="0"/>
              </a:spcBef>
            </a:pPr>
            <a:r>
              <a:rPr lang="en-US" altLang="en-US" dirty="0" smtClean="0"/>
              <a:t>Either </a:t>
            </a:r>
            <a:r>
              <a:rPr lang="en-US" altLang="en-US" dirty="0"/>
              <a:t>this path uses strictly less than m edges, in which case it is the same as </a:t>
            </a:r>
            <a:r>
              <a:rPr lang="en-US" altLang="en-US" dirty="0" err="1"/>
              <a:t>dij</a:t>
            </a:r>
            <a:r>
              <a:rPr lang="en-US" altLang="en-US" baseline="30000" dirty="0"/>
              <a:t>(m-1)</a:t>
            </a:r>
            <a:r>
              <a:rPr lang="en-US" altLang="en-US" dirty="0"/>
              <a:t>, otherwise it uses exactly m edges to go from “</a:t>
            </a:r>
            <a:r>
              <a:rPr lang="en-US" altLang="en-US" dirty="0" err="1"/>
              <a:t>i</a:t>
            </a:r>
            <a:r>
              <a:rPr lang="en-US" altLang="en-US" dirty="0"/>
              <a:t>” to some other vertex “k”, and then follows the edge (k</a:t>
            </a:r>
            <a:r>
              <a:rPr lang="en-US" altLang="en-US" dirty="0" smtClean="0"/>
              <a:t>, j</a:t>
            </a:r>
            <a:r>
              <a:rPr lang="en-US" altLang="en-US" dirty="0"/>
              <a:t>) of weight </a:t>
            </a:r>
            <a:r>
              <a:rPr lang="en-US" altLang="en-US" dirty="0" err="1"/>
              <a:t>w</a:t>
            </a:r>
            <a:r>
              <a:rPr lang="en-US" altLang="en-US" sz="2000" dirty="0" err="1"/>
              <a:t>kj</a:t>
            </a:r>
            <a:endParaRPr lang="en-US" altLang="en-US" dirty="0"/>
          </a:p>
          <a:p>
            <a:pPr marL="914400" lvl="1" indent="-457200">
              <a:spcBef>
                <a:spcPct val="0"/>
              </a:spcBef>
            </a:pPr>
            <a:endParaRPr lang="en-US" altLang="en-US" dirty="0" smtClean="0"/>
          </a:p>
          <a:p>
            <a:pPr marL="914400" lvl="1" indent="-457200">
              <a:spcBef>
                <a:spcPct val="0"/>
              </a:spcBef>
            </a:pPr>
            <a:r>
              <a:rPr lang="en-US" altLang="en-US" dirty="0" smtClean="0"/>
              <a:t>The </a:t>
            </a:r>
            <a:r>
              <a:rPr lang="en-US" altLang="en-US" dirty="0"/>
              <a:t>path from “</a:t>
            </a:r>
            <a:r>
              <a:rPr lang="en-US" altLang="en-US" dirty="0" err="1"/>
              <a:t>i</a:t>
            </a:r>
            <a:r>
              <a:rPr lang="en-US" altLang="en-US" dirty="0"/>
              <a:t>” to “k” must be shortest (the principle of optimality) so the length of the resulting path is </a:t>
            </a:r>
            <a:r>
              <a:rPr lang="en-US" altLang="en-US" dirty="0" err="1"/>
              <a:t>dik</a:t>
            </a:r>
            <a:r>
              <a:rPr lang="en-US" altLang="en-US" baseline="30000" dirty="0"/>
              <a:t>(m-1)</a:t>
            </a:r>
            <a:r>
              <a:rPr lang="en-US" altLang="en-US" dirty="0"/>
              <a:t> + </a:t>
            </a:r>
            <a:r>
              <a:rPr lang="en-US" altLang="en-US" dirty="0" err="1"/>
              <a:t>wkj</a:t>
            </a:r>
            <a:endParaRPr lang="en-US" altLang="en-US" dirty="0"/>
          </a:p>
          <a:p>
            <a:pPr marL="914400" lvl="1" indent="-457200">
              <a:spcBef>
                <a:spcPct val="0"/>
              </a:spcBef>
            </a:pPr>
            <a:endParaRPr lang="en-US" altLang="en-US" dirty="0" smtClean="0"/>
          </a:p>
          <a:p>
            <a:pPr marL="914400" lvl="1" indent="-457200">
              <a:spcBef>
                <a:spcPct val="0"/>
              </a:spcBef>
            </a:pPr>
            <a:r>
              <a:rPr lang="en-US" altLang="en-US" dirty="0" smtClean="0"/>
              <a:t>Since </a:t>
            </a:r>
            <a:r>
              <a:rPr lang="en-US" altLang="en-US" dirty="0"/>
              <a:t>we do not know what “k” is, we minimize over all possible choices</a:t>
            </a:r>
          </a:p>
        </p:txBody>
      </p:sp>
    </p:spTree>
    <p:extLst>
      <p:ext uri="{BB962C8B-B14F-4D97-AF65-F5344CB8AC3E}">
        <p14:creationId xmlns:p14="http://schemas.microsoft.com/office/powerpoint/2010/main" val="2402404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/>
              <a:t>Breaking the Problem into SubProblems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727" y="946151"/>
            <a:ext cx="11162581" cy="5680075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</a:pPr>
            <a:r>
              <a:rPr lang="en-US" altLang="en-US" dirty="0"/>
              <a:t>Here is the resulting problem formulation</a:t>
            </a:r>
          </a:p>
          <a:p>
            <a:pPr marL="533400" indent="-533400">
              <a:spcBef>
                <a:spcPct val="0"/>
              </a:spcBef>
              <a:buNone/>
            </a:pPr>
            <a:endParaRPr lang="en-US" altLang="en-US" dirty="0"/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en-US" dirty="0" err="1"/>
              <a:t>dij</a:t>
            </a:r>
            <a:r>
              <a:rPr lang="en-US" altLang="en-US" baseline="30000" dirty="0"/>
              <a:t>(m)</a:t>
            </a:r>
            <a:r>
              <a:rPr lang="en-US" altLang="en-US" dirty="0"/>
              <a:t> = min(</a:t>
            </a:r>
            <a:r>
              <a:rPr lang="en-US" altLang="en-US" dirty="0" err="1"/>
              <a:t>dij</a:t>
            </a:r>
            <a:r>
              <a:rPr lang="en-US" altLang="en-US" baseline="30000" dirty="0"/>
              <a:t>(m-1)</a:t>
            </a:r>
            <a:r>
              <a:rPr lang="en-US" altLang="en-US" dirty="0"/>
              <a:t>, min_{1&lt;=k&lt;=n}{</a:t>
            </a:r>
            <a:r>
              <a:rPr lang="en-US" altLang="en-US" dirty="0" err="1"/>
              <a:t>dik</a:t>
            </a:r>
            <a:r>
              <a:rPr lang="en-US" altLang="en-US" baseline="30000" dirty="0"/>
              <a:t>(m-1)</a:t>
            </a:r>
            <a:r>
              <a:rPr lang="en-US" altLang="en-US" dirty="0"/>
              <a:t> + </a:t>
            </a:r>
            <a:r>
              <a:rPr lang="en-US" altLang="en-US" dirty="0" err="1"/>
              <a:t>wkj</a:t>
            </a:r>
            <a:r>
              <a:rPr lang="en-US" altLang="en-US" dirty="0"/>
              <a:t>}) </a:t>
            </a: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en-US" dirty="0"/>
              <a:t>		= min_{1&lt;=k&lt;=n}{</a:t>
            </a:r>
            <a:r>
              <a:rPr lang="en-US" altLang="en-US" dirty="0" err="1"/>
              <a:t>dik</a:t>
            </a:r>
            <a:r>
              <a:rPr lang="en-US" altLang="en-US" baseline="30000" dirty="0"/>
              <a:t>(m-1)</a:t>
            </a:r>
            <a:r>
              <a:rPr lang="en-US" altLang="en-US" dirty="0"/>
              <a:t> + </a:t>
            </a:r>
            <a:r>
              <a:rPr lang="en-US" altLang="en-US" dirty="0" err="1"/>
              <a:t>wkj</a:t>
            </a:r>
            <a:r>
              <a:rPr lang="en-US" altLang="en-US" dirty="0"/>
              <a:t>} </a:t>
            </a:r>
          </a:p>
          <a:p>
            <a:pPr marL="533400" indent="-533400">
              <a:spcBef>
                <a:spcPct val="0"/>
              </a:spcBef>
              <a:buNone/>
            </a:pPr>
            <a:endParaRPr lang="en-US" altLang="en-US" dirty="0"/>
          </a:p>
          <a:p>
            <a:pPr marL="533400" indent="-533400">
              <a:spcBef>
                <a:spcPct val="0"/>
              </a:spcBef>
            </a:pPr>
            <a:r>
              <a:rPr lang="en-US" altLang="en-US" dirty="0"/>
              <a:t>The latter equality follows since </a:t>
            </a:r>
            <a:r>
              <a:rPr lang="en-US" altLang="en-US" dirty="0" err="1"/>
              <a:t>wjj</a:t>
            </a:r>
            <a:r>
              <a:rPr lang="en-US" altLang="en-US" dirty="0"/>
              <a:t> = 0. The final output is the matrix D</a:t>
            </a:r>
            <a:r>
              <a:rPr lang="en-US" altLang="en-US" baseline="30000" dirty="0"/>
              <a:t>(n-1)</a:t>
            </a:r>
          </a:p>
          <a:p>
            <a:pPr marL="533400" indent="-533400">
              <a:spcBef>
                <a:spcPct val="0"/>
              </a:spcBef>
            </a:pPr>
            <a:endParaRPr lang="en-US" altLang="en-US" baseline="30000" dirty="0"/>
          </a:p>
          <a:p>
            <a:pPr marL="533400" indent="-533400">
              <a:spcBef>
                <a:spcPct val="0"/>
              </a:spcBef>
            </a:pPr>
            <a:r>
              <a:rPr lang="en-US" altLang="en-US" dirty="0"/>
              <a:t>If we were to implement this rule, the running time would be O(n</a:t>
            </a:r>
            <a:r>
              <a:rPr lang="en-US" altLang="en-US" baseline="30000" dirty="0"/>
              <a:t>4</a:t>
            </a:r>
            <a:r>
              <a:rPr lang="en-US" altLang="en-US" dirty="0"/>
              <a:t>). Why?</a:t>
            </a:r>
          </a:p>
          <a:p>
            <a:pPr marL="914400" lvl="1" indent="-457200">
              <a:spcBef>
                <a:spcPct val="0"/>
              </a:spcBef>
            </a:pPr>
            <a:r>
              <a:rPr lang="en-US" altLang="en-US" dirty="0"/>
              <a:t>There are n possible values of m to consider</a:t>
            </a:r>
          </a:p>
          <a:p>
            <a:pPr marL="914400" lvl="1" indent="-457200">
              <a:spcBef>
                <a:spcPct val="0"/>
              </a:spcBef>
            </a:pPr>
            <a:r>
              <a:rPr lang="en-US" altLang="en-US" dirty="0"/>
              <a:t>There are n</a:t>
            </a:r>
            <a:r>
              <a:rPr lang="en-US" altLang="en-US" baseline="30000" dirty="0"/>
              <a:t>2</a:t>
            </a:r>
            <a:r>
              <a:rPr lang="en-US" altLang="en-US" dirty="0"/>
              <a:t> choices of “</a:t>
            </a:r>
            <a:r>
              <a:rPr lang="en-US" altLang="en-US" dirty="0" err="1"/>
              <a:t>i</a:t>
            </a:r>
            <a:r>
              <a:rPr lang="en-US" altLang="en-US" dirty="0"/>
              <a:t>” and “j” to consider</a:t>
            </a:r>
          </a:p>
          <a:p>
            <a:pPr marL="914400" lvl="1" indent="-457200">
              <a:spcBef>
                <a:spcPct val="0"/>
              </a:spcBef>
            </a:pPr>
            <a:r>
              <a:rPr lang="en-US" altLang="en-US" dirty="0"/>
              <a:t>For each value of m, </a:t>
            </a:r>
            <a:r>
              <a:rPr lang="en-US" altLang="en-US" dirty="0" err="1"/>
              <a:t>i</a:t>
            </a:r>
            <a:r>
              <a:rPr lang="en-US" altLang="en-US" dirty="0"/>
              <a:t> and j, we must minimize over n choices for k</a:t>
            </a:r>
          </a:p>
          <a:p>
            <a:pPr marL="914400" lvl="1" indent="-457200">
              <a:spcBef>
                <a:spcPct val="0"/>
              </a:spcBef>
            </a:pPr>
            <a:r>
              <a:rPr lang="en-US" altLang="en-US" dirty="0"/>
              <a:t>Thus the running time is O(n.n</a:t>
            </a:r>
            <a:r>
              <a:rPr lang="en-US" altLang="en-US" baseline="30000" dirty="0"/>
              <a:t>2</a:t>
            </a:r>
            <a:r>
              <a:rPr lang="en-US" altLang="en-US" dirty="0"/>
              <a:t>.n) = O(n</a:t>
            </a:r>
            <a:r>
              <a:rPr lang="en-US" altLang="en-US" baseline="30000" dirty="0"/>
              <a:t>4</a:t>
            </a:r>
            <a:r>
              <a:rPr lang="en-US" altLang="en-US" dirty="0"/>
              <a:t>) </a:t>
            </a:r>
          </a:p>
          <a:p>
            <a:pPr marL="533400" indent="-533400">
              <a:spcBef>
                <a:spcPct val="0"/>
              </a:spcBef>
              <a:buNone/>
            </a:pPr>
            <a:r>
              <a:rPr lang="en-US" altLang="en-US" sz="2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413165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14744</TotalTime>
  <Words>1461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Comic Sans MS</vt:lpstr>
      <vt:lpstr>Symbol</vt:lpstr>
      <vt:lpstr>Times New Roman</vt:lpstr>
      <vt:lpstr>Blank Presentation</vt:lpstr>
      <vt:lpstr>Today’s Material</vt:lpstr>
      <vt:lpstr>All Pairs Shortest Paths</vt:lpstr>
      <vt:lpstr>All Pairs Shortest Paths</vt:lpstr>
      <vt:lpstr>Floyd-Warshall Algorithm</vt:lpstr>
      <vt:lpstr>Floyd-Warshall Algorithm</vt:lpstr>
      <vt:lpstr>Breaking the Problem into SubProblems</vt:lpstr>
      <vt:lpstr>Breaking the Problem into SubProblems</vt:lpstr>
      <vt:lpstr>Breaking the Problem into SubProblems</vt:lpstr>
      <vt:lpstr>Breaking the Problem into SubProblems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Floyd-Warshall: Algorithm</vt:lpstr>
      <vt:lpstr>Floyd-Warshall: Running Time</vt:lpstr>
      <vt:lpstr>Floyd-Warshall Algorithm: Example</vt:lpstr>
      <vt:lpstr>Extracting the Shortest Paths</vt:lpstr>
      <vt:lpstr>Path(i, j)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539</cp:revision>
  <dcterms:created xsi:type="dcterms:W3CDTF">2020-11-16T14:31:24Z</dcterms:created>
  <dcterms:modified xsi:type="dcterms:W3CDTF">2023-07-28T17:15:17Z</dcterms:modified>
</cp:coreProperties>
</file>