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6" r:id="rId3"/>
    <p:sldId id="278" r:id="rId4"/>
    <p:sldId id="281" r:id="rId5"/>
    <p:sldId id="282" r:id="rId6"/>
    <p:sldId id="283" r:id="rId7"/>
    <p:sldId id="284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2/3/2025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2/3/2025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Parquet is a good choice </a:t>
            </a:r>
            <a:r>
              <a:rPr lang="en-US" dirty="0"/>
              <a:t>because of its ability to store large amounts of transactional data efficiently, particularly when queried for column-specific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09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2/3/2025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Lab Exercise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</a:rPr>
              <a:t>Eddie Flores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sz="1500" dirty="0">
                <a:effectLst/>
                <a:latin typeface="Arial" panose="020B0604020202020204" pitchFamily="34" charset="0"/>
              </a:rPr>
              <a:t>MSDS610 – Data Engineering</a:t>
            </a: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9D82A-8762-EA39-CA3B-FBA2B8945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A8DC9-9DB9-62F0-D19D-A248ABC5AEDD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0097771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Pipeline Diagram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E58C5-EC05-4F9F-8922-C636EE6C834B}"/>
              </a:ext>
            </a:extLst>
          </p:cNvPr>
          <p:cNvSpPr/>
          <p:nvPr/>
        </p:nvSpPr>
        <p:spPr>
          <a:xfrm>
            <a:off x="341628" y="2057400"/>
            <a:ext cx="23622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Source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0A9777-49A4-8C81-1C67-B420C5D4D7B8}"/>
              </a:ext>
            </a:extLst>
          </p:cNvPr>
          <p:cNvSpPr/>
          <p:nvPr/>
        </p:nvSpPr>
        <p:spPr>
          <a:xfrm>
            <a:off x="3028313" y="2057400"/>
            <a:ext cx="2362200" cy="4572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Extract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F95796-2CC9-C18F-B20C-6047DCD1C8BD}"/>
              </a:ext>
            </a:extLst>
          </p:cNvPr>
          <p:cNvSpPr/>
          <p:nvPr/>
        </p:nvSpPr>
        <p:spPr>
          <a:xfrm>
            <a:off x="5714998" y="2057400"/>
            <a:ext cx="2362200" cy="45720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BD77EF-F8E7-E519-EBE7-01CF88782339}"/>
              </a:ext>
            </a:extLst>
          </p:cNvPr>
          <p:cNvSpPr/>
          <p:nvPr/>
        </p:nvSpPr>
        <p:spPr>
          <a:xfrm>
            <a:off x="8407434" y="2054525"/>
            <a:ext cx="2362200" cy="4572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5A9856-2FB1-92F8-43D0-FABF3404FB30}"/>
              </a:ext>
            </a:extLst>
          </p:cNvPr>
          <p:cNvSpPr/>
          <p:nvPr/>
        </p:nvSpPr>
        <p:spPr>
          <a:xfrm>
            <a:off x="341628" y="2707256"/>
            <a:ext cx="2362200" cy="3007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638ECA-CA6C-778C-D0E5-A1404982CB25}"/>
              </a:ext>
            </a:extLst>
          </p:cNvPr>
          <p:cNvSpPr/>
          <p:nvPr/>
        </p:nvSpPr>
        <p:spPr>
          <a:xfrm>
            <a:off x="3025438" y="2707256"/>
            <a:ext cx="2362200" cy="30077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3B0C651-B595-5541-BF30-E8EC89E3765B}"/>
              </a:ext>
            </a:extLst>
          </p:cNvPr>
          <p:cNvSpPr/>
          <p:nvPr/>
        </p:nvSpPr>
        <p:spPr>
          <a:xfrm>
            <a:off x="5709248" y="2707255"/>
            <a:ext cx="2362200" cy="300774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800" dirty="0">
              <a:solidFill>
                <a:schemeClr val="bg1"/>
              </a:solidFill>
            </a:endParaRP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800" dirty="0">
                <a:solidFill>
                  <a:schemeClr val="bg1"/>
                </a:solidFill>
              </a:rPr>
              <a:t>Apache Spark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119345EC-A43E-6035-57BE-BE0091EB45A8}"/>
              </a:ext>
            </a:extLst>
          </p:cNvPr>
          <p:cNvSpPr/>
          <p:nvPr/>
        </p:nvSpPr>
        <p:spPr>
          <a:xfrm>
            <a:off x="532128" y="3204713"/>
            <a:ext cx="1981200" cy="20574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PostgreSQL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1400" b="1" dirty="0">
              <a:solidFill>
                <a:schemeClr val="bg1"/>
              </a:solidFill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Database</a:t>
            </a:r>
            <a:r>
              <a:rPr lang="en-US" sz="1400" dirty="0">
                <a:solidFill>
                  <a:schemeClr val="bg1"/>
                </a:solidFill>
              </a:rPr>
              <a:t>: MSDS610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Schema</a:t>
            </a:r>
            <a:r>
              <a:rPr lang="en-US" sz="1400" dirty="0">
                <a:solidFill>
                  <a:schemeClr val="bg1"/>
                </a:solidFill>
              </a:rPr>
              <a:t>: raw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Table</a:t>
            </a:r>
            <a:r>
              <a:rPr lang="en-US" sz="1400" dirty="0">
                <a:solidFill>
                  <a:schemeClr val="bg1"/>
                </a:solidFill>
              </a:rPr>
              <a:t>: </a:t>
            </a:r>
            <a:r>
              <a:rPr lang="en-US" sz="1200" dirty="0">
                <a:solidFill>
                  <a:schemeClr val="bg1"/>
                </a:solidFill>
              </a:rPr>
              <a:t>sales_transaction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90B0DFC-5776-31E1-48C6-763948E774CD}"/>
              </a:ext>
            </a:extLst>
          </p:cNvPr>
          <p:cNvSpPr/>
          <p:nvPr/>
        </p:nvSpPr>
        <p:spPr>
          <a:xfrm>
            <a:off x="8393058" y="2707255"/>
            <a:ext cx="2362200" cy="300774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B1B421-360A-00CA-D561-D671FD3C1AE0}"/>
              </a:ext>
            </a:extLst>
          </p:cNvPr>
          <p:cNvSpPr/>
          <p:nvPr/>
        </p:nvSpPr>
        <p:spPr>
          <a:xfrm>
            <a:off x="3330238" y="3200400"/>
            <a:ext cx="1752600" cy="12191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Airflow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SQL query to extract raw 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BDEE77-5AF0-1C54-ACF6-3C3622C1EC57}"/>
              </a:ext>
            </a:extLst>
          </p:cNvPr>
          <p:cNvSpPr/>
          <p:nvPr/>
        </p:nvSpPr>
        <p:spPr>
          <a:xfrm>
            <a:off x="6014048" y="2903510"/>
            <a:ext cx="1752600" cy="9115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Data Cleaning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Missing Data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Remove Duplicates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Handle Outliers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23F60C-C2F0-54DF-16C4-3DD770593748}"/>
              </a:ext>
            </a:extLst>
          </p:cNvPr>
          <p:cNvSpPr/>
          <p:nvPr/>
        </p:nvSpPr>
        <p:spPr>
          <a:xfrm>
            <a:off x="6014048" y="3928970"/>
            <a:ext cx="1752600" cy="564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9BB93A-9D7E-CFF6-EB16-A589157E98E3}"/>
              </a:ext>
            </a:extLst>
          </p:cNvPr>
          <p:cNvSpPr/>
          <p:nvPr/>
        </p:nvSpPr>
        <p:spPr>
          <a:xfrm>
            <a:off x="6014048" y="4607219"/>
            <a:ext cx="1752600" cy="56431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6F7D4BB2-1A49-93A0-1277-CFB00AF2C322}"/>
              </a:ext>
            </a:extLst>
          </p:cNvPr>
          <p:cNvSpPr/>
          <p:nvPr/>
        </p:nvSpPr>
        <p:spPr>
          <a:xfrm>
            <a:off x="8583558" y="3204713"/>
            <a:ext cx="1981200" cy="2057400"/>
          </a:xfrm>
          <a:prstGeom prst="cub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Parquet Files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Processed Data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Final Storage</a:t>
            </a: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F59B9AA-7517-88B6-2B73-974BB64551CB}"/>
              </a:ext>
            </a:extLst>
          </p:cNvPr>
          <p:cNvSpPr/>
          <p:nvPr/>
        </p:nvSpPr>
        <p:spPr>
          <a:xfrm>
            <a:off x="2760341" y="2153844"/>
            <a:ext cx="228600" cy="307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05361DC-8329-1F0F-F542-1C62B76ADA17}"/>
              </a:ext>
            </a:extLst>
          </p:cNvPr>
          <p:cNvSpPr/>
          <p:nvPr/>
        </p:nvSpPr>
        <p:spPr>
          <a:xfrm>
            <a:off x="5438455" y="2160113"/>
            <a:ext cx="228600" cy="307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AB462D0-88F0-F93C-3CD5-DF941F01D1CD}"/>
              </a:ext>
            </a:extLst>
          </p:cNvPr>
          <p:cNvSpPr/>
          <p:nvPr/>
        </p:nvSpPr>
        <p:spPr>
          <a:xfrm>
            <a:off x="8130236" y="2160113"/>
            <a:ext cx="228600" cy="30767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6B78E-42B7-20A8-EE33-34856892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8FBDE7-076B-5A74-4579-499BD843D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Batch Pipeline</a:t>
            </a:r>
            <a:r>
              <a:rPr lang="en-US" dirty="0"/>
              <a:t>: </a:t>
            </a:r>
          </a:p>
          <a:p>
            <a:r>
              <a:rPr lang="en-US" dirty="0"/>
              <a:t>A batch pipeline is suitable for handling structured, historical sales data since updates are periodic.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C2CBAE-D9BC-9247-F0A3-752ED47DF7B3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Pipeline Type</a:t>
            </a:r>
          </a:p>
        </p:txBody>
      </p:sp>
    </p:spTree>
    <p:extLst>
      <p:ext uri="{BB962C8B-B14F-4D97-AF65-F5344CB8AC3E}">
        <p14:creationId xmlns:p14="http://schemas.microsoft.com/office/powerpoint/2010/main" val="79572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EBB9-A602-8015-3D00-D14A5C86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7A0E703-5AEC-5736-AD70-2D526A3D6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Three Potential Data Quality Issues</a:t>
            </a:r>
            <a:r>
              <a:rPr lang="en-US" dirty="0"/>
              <a:t>: </a:t>
            </a:r>
          </a:p>
          <a:p>
            <a:r>
              <a:rPr lang="en-US" dirty="0"/>
              <a:t>Missing Values</a:t>
            </a:r>
          </a:p>
          <a:p>
            <a:pPr lvl="1"/>
            <a:r>
              <a:rPr lang="en-US" dirty="0"/>
              <a:t>The CustomerNo column has 55 missing values</a:t>
            </a:r>
          </a:p>
          <a:p>
            <a:r>
              <a:rPr lang="en-US" dirty="0"/>
              <a:t>Duplicates</a:t>
            </a:r>
          </a:p>
          <a:p>
            <a:pPr lvl="1"/>
            <a:r>
              <a:rPr lang="en-US" dirty="0"/>
              <a:t>There are 5,200 duplicate rows in the dataset</a:t>
            </a:r>
          </a:p>
          <a:p>
            <a:r>
              <a:rPr lang="en-US" dirty="0"/>
              <a:t>Outliers</a:t>
            </a:r>
          </a:p>
          <a:p>
            <a:pPr lvl="1"/>
            <a:r>
              <a:rPr lang="en-US" b="1" dirty="0"/>
              <a:t>Price</a:t>
            </a:r>
            <a:r>
              <a:rPr lang="en-US" dirty="0"/>
              <a:t>: 852 outliers detected using a Z-score threshold of 3.</a:t>
            </a:r>
          </a:p>
          <a:p>
            <a:pPr lvl="1"/>
            <a:r>
              <a:rPr lang="en-US" b="1" dirty="0"/>
              <a:t>Quantity</a:t>
            </a:r>
            <a:r>
              <a:rPr lang="en-US" dirty="0"/>
              <a:t>: 255 outliers detected using the same Z-score threshold.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D6433-F36E-4C84-872F-B6F151DF7D2E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44686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855A1-D5E2-7DD3-0D6D-30D0C0917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412FA29-A09F-305B-4FFE-2C5FE70B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Missing Values</a:t>
            </a:r>
          </a:p>
          <a:p>
            <a:pPr marL="365760" lvl="1" indent="0">
              <a:buNone/>
            </a:pPr>
            <a:r>
              <a:rPr lang="en-US" b="1" dirty="0"/>
              <a:t>Validation Check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During the transformation phase, apply null checks using SQL (IS NULL)</a:t>
            </a:r>
          </a:p>
          <a:p>
            <a:pPr lvl="1"/>
            <a:r>
              <a:rPr lang="en-US" dirty="0"/>
              <a:t>Decide whether to impute missing values (e.g., with mean or a placeholder) or drop rows if not critical</a:t>
            </a:r>
          </a:p>
          <a:p>
            <a:pPr marL="365760" lvl="1" indent="0">
              <a:buNone/>
            </a:pPr>
            <a:r>
              <a:rPr lang="en-US" b="1" dirty="0"/>
              <a:t>Monitoring Approach</a:t>
            </a:r>
          </a:p>
          <a:p>
            <a:pPr lvl="1"/>
            <a:r>
              <a:rPr lang="en-US" dirty="0"/>
              <a:t>Set up alerts to trigger when missing values exceed a specified threshold </a:t>
            </a:r>
          </a:p>
          <a:p>
            <a:pPr lvl="1"/>
            <a:r>
              <a:rPr lang="en-US" dirty="0"/>
              <a:t>Schedule periodic data quality reports to log the occurrence of missing values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3A010-64AB-D852-2D18-03C343BF7079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and Monitoring of Data Quality</a:t>
            </a:r>
          </a:p>
        </p:txBody>
      </p:sp>
    </p:spTree>
    <p:extLst>
      <p:ext uri="{BB962C8B-B14F-4D97-AF65-F5344CB8AC3E}">
        <p14:creationId xmlns:p14="http://schemas.microsoft.com/office/powerpoint/2010/main" val="227299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5E977-FE94-BBAA-EA44-6DD792F34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DBD7C63-DC6A-7511-438B-F2A9B008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Duplicates</a:t>
            </a:r>
          </a:p>
          <a:p>
            <a:pPr marL="365760" lvl="1" indent="0">
              <a:buNone/>
            </a:pPr>
            <a:r>
              <a:rPr lang="en-US" b="1" dirty="0"/>
              <a:t>Validation Check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Apply deduplication using functions like DISTINCT in SQL during the transformation phase.</a:t>
            </a:r>
          </a:p>
          <a:p>
            <a:pPr lvl="1"/>
            <a:r>
              <a:rPr lang="en-US" dirty="0"/>
              <a:t>Ensure that key columns like contain unique values to avoid transactional duplicates.</a:t>
            </a:r>
          </a:p>
          <a:p>
            <a:pPr marL="365760" lvl="1" indent="0">
              <a:buNone/>
            </a:pPr>
            <a:r>
              <a:rPr lang="en-US" b="1" dirty="0"/>
              <a:t>Monitoring Approach</a:t>
            </a:r>
          </a:p>
          <a:p>
            <a:pPr lvl="1"/>
            <a:r>
              <a:rPr lang="en-US" dirty="0"/>
              <a:t>Maintain logs of how many duplicates are detected and resolved during each pipeline run</a:t>
            </a:r>
          </a:p>
          <a:p>
            <a:pPr lvl="1"/>
            <a:r>
              <a:rPr lang="en-US" dirty="0"/>
              <a:t>If duplicate records surpass a pre-defined threshold, trigger an investigation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DE11CE-0985-AE95-1B3F-20F061B1B86C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and Monitoring of Data Quality</a:t>
            </a:r>
          </a:p>
        </p:txBody>
      </p:sp>
    </p:spTree>
    <p:extLst>
      <p:ext uri="{BB962C8B-B14F-4D97-AF65-F5344CB8AC3E}">
        <p14:creationId xmlns:p14="http://schemas.microsoft.com/office/powerpoint/2010/main" val="240004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E959-02D7-58E9-D7A3-FED0E4B9B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B27242-008A-BAB2-5EA3-916BCA0B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628" y="1905000"/>
            <a:ext cx="10935972" cy="4267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Outliers</a:t>
            </a:r>
          </a:p>
          <a:p>
            <a:pPr marL="365760" lvl="1" indent="0">
              <a:buNone/>
            </a:pPr>
            <a:r>
              <a:rPr lang="en-US" b="1" dirty="0"/>
              <a:t>Validation Check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Detect outliers using statistical methods such as Z-scores or domain-specific thresholds</a:t>
            </a:r>
          </a:p>
          <a:p>
            <a:pPr lvl="1"/>
            <a:r>
              <a:rPr lang="en-US" dirty="0"/>
              <a:t>Define rules to cap or correct extreme values or flag them for manual review</a:t>
            </a:r>
          </a:p>
          <a:p>
            <a:pPr marL="365760" lvl="1" indent="0">
              <a:buNone/>
            </a:pPr>
            <a:r>
              <a:rPr lang="en-US" b="1" dirty="0"/>
              <a:t>Monitoring Approach</a:t>
            </a:r>
          </a:p>
          <a:p>
            <a:pPr lvl="1"/>
            <a:r>
              <a:rPr lang="en-US" dirty="0"/>
              <a:t>Implement anomaly detection dashboards showing outlier trends over time</a:t>
            </a:r>
          </a:p>
          <a:p>
            <a:pPr lvl="1"/>
            <a:r>
              <a:rPr lang="en-US" dirty="0"/>
              <a:t>Generate automated alerts when new outliers deviate significantly from historical patterns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A1A4E1-E54E-8394-FD91-D667C240483C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Validation and Monitoring of Data Quality</a:t>
            </a:r>
          </a:p>
        </p:txBody>
      </p:sp>
    </p:spTree>
    <p:extLst>
      <p:ext uri="{BB962C8B-B14F-4D97-AF65-F5344CB8AC3E}">
        <p14:creationId xmlns:p14="http://schemas.microsoft.com/office/powerpoint/2010/main" val="86326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610BF-ACCB-050C-B251-A0F932DF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F467-E12B-EC8F-521B-379AE73208C8}"/>
              </a:ext>
            </a:extLst>
          </p:cNvPr>
          <p:cNvSpPr txBox="1">
            <a:spLocks/>
          </p:cNvSpPr>
          <p:nvPr/>
        </p:nvSpPr>
        <p:spPr>
          <a:xfrm>
            <a:off x="341628" y="228600"/>
            <a:ext cx="11393172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Clean data loaded to cleaned schema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423CA9-D68D-A7B5-F74F-F694DF874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28" y="1600200"/>
            <a:ext cx="7583172" cy="480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5262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625</TotalTime>
  <Words>354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Candara</vt:lpstr>
      <vt:lpstr>Consolas</vt:lpstr>
      <vt:lpstr>Tech Computer 16x9</vt:lpstr>
      <vt:lpstr>Week 3 Lab Exercise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Eddie Flores</dc:creator>
  <cp:lastModifiedBy>Eddie Flores</cp:lastModifiedBy>
  <cp:revision>10</cp:revision>
  <dcterms:created xsi:type="dcterms:W3CDTF">2025-01-28T14:16:04Z</dcterms:created>
  <dcterms:modified xsi:type="dcterms:W3CDTF">2025-02-04T02:09:34Z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