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swisskerubin.blogspot.mx/2008_01_01_archive.html" TargetMode="External"/><Relationship Id="rId4" Type="http://schemas.openxmlformats.org/officeDocument/2006/relationships/hyperlink" Target="http://www.puntoinversiones.com/empresas-ibex-35-talento-jovenes/" TargetMode="External"/><Relationship Id="rId5" Type="http://schemas.openxmlformats.org/officeDocument/2006/relationships/hyperlink" Target="https://www.youtube.com/watch?v=s5-8Bxn-DYY&amp;feature=youtu.b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ubTitle" sz="quarter" idx="1"/>
          </p:nvPr>
        </p:nvSpPr>
        <p:spPr>
          <a:xfrm>
            <a:off x="3847727" y="4740002"/>
            <a:ext cx="5309346" cy="1950492"/>
          </a:xfrm>
          <a:prstGeom prst="rect">
            <a:avLst/>
          </a:prstGeom>
        </p:spPr>
        <p:txBody>
          <a:bodyPr/>
          <a:lstStyle/>
          <a:p>
            <a:pPr defTabSz="352043">
              <a:defRPr sz="2002">
                <a:solidFill>
                  <a:srgbClr val="FFFB00"/>
                </a:solidFill>
              </a:defRPr>
            </a:pPr>
            <a:r>
              <a:t>Fundamentos de diseño interactivo</a:t>
            </a:r>
          </a:p>
          <a:p>
            <a:pPr defTabSz="352043">
              <a:defRPr sz="2002">
                <a:solidFill>
                  <a:srgbClr val="FFFB00"/>
                </a:solidFill>
              </a:defRPr>
            </a:pPr>
            <a:r>
              <a:t>Ramón García González A01421882</a:t>
            </a:r>
          </a:p>
          <a:p>
            <a:pPr defTabSz="352043">
              <a:defRPr sz="2002">
                <a:solidFill>
                  <a:srgbClr val="FFFB00"/>
                </a:solidFill>
              </a:defRPr>
            </a:pPr>
            <a:r>
              <a:t>Floreth Marla González A01229904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3569692" y="2400300"/>
            <a:ext cx="5865416" cy="1625600"/>
            <a:chOff x="0" y="0"/>
            <a:chExt cx="5865415" cy="1625600"/>
          </a:xfrm>
        </p:grpSpPr>
        <p:pic>
          <p:nvPicPr>
            <p:cNvPr id="121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4450" y="44450"/>
              <a:ext cx="5776653" cy="15365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865416" cy="1625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71320" y="3122027"/>
            <a:ext cx="4551760" cy="3310335"/>
          </a:xfrm>
          <a:prstGeom prst="rect">
            <a:avLst/>
          </a:prstGeom>
        </p:spPr>
      </p:pic>
      <p:sp>
        <p:nvSpPr>
          <p:cNvPr id="125" name="Shape 125"/>
          <p:cNvSpPr/>
          <p:nvPr>
            <p:ph type="title"/>
          </p:nvPr>
        </p:nvSpPr>
        <p:spPr>
          <a:xfrm>
            <a:off x="1270000" y="203200"/>
            <a:ext cx="10464800" cy="1553220"/>
          </a:xfrm>
          <a:prstGeom prst="rect">
            <a:avLst/>
          </a:prstGeom>
        </p:spPr>
        <p:txBody>
          <a:bodyPr/>
          <a:lstStyle>
            <a:lvl1pPr>
              <a:defRPr sz="6200">
                <a:solidFill>
                  <a:srgbClr val="FFFB00"/>
                </a:solidFill>
              </a:defRPr>
            </a:lvl1pPr>
          </a:lstStyle>
          <a:p>
            <a:pPr/>
            <a:r>
              <a:t>Problema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1276350" y="1422400"/>
            <a:ext cx="5270500" cy="6096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3000"/>
            </a:pPr>
            <a:r>
              <a:t>Existen personas que no tienen el tiempo suficiente y la energía en su vida para llevar a cabo tareas del hogar, específicamente </a:t>
            </a:r>
            <a:r>
              <a:rPr>
                <a:solidFill>
                  <a:srgbClr val="FF2600"/>
                </a:solidFill>
              </a:rPr>
              <a:t>lavar los trastes</a:t>
            </a:r>
            <a:r>
              <a:t>.</a:t>
            </a:r>
          </a:p>
        </p:txBody>
      </p:sp>
      <p:sp>
        <p:nvSpPr>
          <p:cNvPr id="127" name="Shape 127"/>
          <p:cNvSpPr/>
          <p:nvPr/>
        </p:nvSpPr>
        <p:spPr>
          <a:xfrm>
            <a:off x="10090178" y="6465310"/>
            <a:ext cx="1435044" cy="32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00F900"/>
                </a:solidFill>
              </a:defRPr>
            </a:lvl1pPr>
          </a:lstStyle>
          <a:p>
            <a:pPr/>
            <a:r>
              <a:t>(Kerubin, 2008)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99222" y="2582019"/>
            <a:ext cx="5505055" cy="3694113"/>
          </a:xfrm>
          <a:prstGeom prst="rect">
            <a:avLst/>
          </a:prstGeom>
        </p:spPr>
      </p:pic>
      <p:sp>
        <p:nvSpPr>
          <p:cNvPr id="130" name="Shape 130"/>
          <p:cNvSpPr/>
          <p:nvPr>
            <p:ph type="title"/>
          </p:nvPr>
        </p:nvSpPr>
        <p:spPr>
          <a:xfrm>
            <a:off x="1269999" y="569397"/>
            <a:ext cx="10464801" cy="1378196"/>
          </a:xfrm>
          <a:prstGeom prst="rect">
            <a:avLst/>
          </a:prstGeom>
        </p:spPr>
        <p:txBody>
          <a:bodyPr/>
          <a:lstStyle>
            <a:lvl1pPr>
              <a:defRPr sz="6200">
                <a:solidFill>
                  <a:srgbClr val="FFFB00"/>
                </a:solidFill>
              </a:defRPr>
            </a:lvl1pPr>
          </a:lstStyle>
          <a:p>
            <a:pPr/>
            <a:r>
              <a:t>Público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xfrm>
            <a:off x="1049656" y="1987311"/>
            <a:ext cx="5270501" cy="6096001"/>
          </a:xfrm>
          <a:prstGeom prst="rect">
            <a:avLst/>
          </a:prstGeom>
        </p:spPr>
        <p:txBody>
          <a:bodyPr/>
          <a:lstStyle/>
          <a:p>
            <a:pPr marL="468122" indent="-468122" defTabSz="443484">
              <a:spcBef>
                <a:spcPts val="3100"/>
              </a:spcBef>
              <a:buBlip>
                <a:blip r:embed="rId3"/>
              </a:buBlip>
              <a:defRPr sz="3104"/>
            </a:pPr>
            <a:r>
              <a:t>Los prototipos están dirigidos para </a:t>
            </a:r>
            <a:r>
              <a:rPr>
                <a:solidFill>
                  <a:srgbClr val="FF2600"/>
                </a:solidFill>
              </a:rPr>
              <a:t>madres</a:t>
            </a:r>
            <a:r>
              <a:t>, </a:t>
            </a:r>
            <a:r>
              <a:rPr>
                <a:solidFill>
                  <a:srgbClr val="FF2600"/>
                </a:solidFill>
              </a:rPr>
              <a:t>padres</a:t>
            </a:r>
            <a:r>
              <a:t> de familia, </a:t>
            </a:r>
            <a:r>
              <a:rPr>
                <a:solidFill>
                  <a:srgbClr val="FF2600"/>
                </a:solidFill>
              </a:rPr>
              <a:t>jóvenes</a:t>
            </a:r>
            <a:r>
              <a:t> </a:t>
            </a:r>
            <a:r>
              <a:rPr>
                <a:solidFill>
                  <a:srgbClr val="FF2600"/>
                </a:solidFill>
              </a:rPr>
              <a:t>adultos</a:t>
            </a:r>
            <a:r>
              <a:t> y personas </a:t>
            </a:r>
            <a:r>
              <a:rPr>
                <a:solidFill>
                  <a:srgbClr val="FF2600"/>
                </a:solidFill>
              </a:rPr>
              <a:t>solteras</a:t>
            </a:r>
            <a:r>
              <a:t>; que no gozan de mucho tiempo para realizar sus tareas del hogar.</a:t>
            </a:r>
          </a:p>
        </p:txBody>
      </p:sp>
      <p:sp>
        <p:nvSpPr>
          <p:cNvPr id="132" name="Shape 132"/>
          <p:cNvSpPr/>
          <p:nvPr/>
        </p:nvSpPr>
        <p:spPr>
          <a:xfrm>
            <a:off x="10083776" y="6373382"/>
            <a:ext cx="2428535" cy="32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00F900"/>
                </a:solidFill>
              </a:defRPr>
            </a:lvl1pPr>
          </a:lstStyle>
          <a:p>
            <a:pPr/>
            <a:r>
              <a:t>(Punto inversiones, 2014)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37520" y="2663540"/>
            <a:ext cx="5270501" cy="3019823"/>
          </a:xfrm>
          <a:prstGeom prst="rect">
            <a:avLst/>
          </a:prstGeom>
        </p:spPr>
      </p:pic>
      <p:sp>
        <p:nvSpPr>
          <p:cNvPr id="135" name="Shape 135"/>
          <p:cNvSpPr/>
          <p:nvPr>
            <p:ph type="title"/>
          </p:nvPr>
        </p:nvSpPr>
        <p:spPr>
          <a:xfrm>
            <a:off x="1270000" y="387350"/>
            <a:ext cx="10464800" cy="1403350"/>
          </a:xfrm>
          <a:prstGeom prst="rect">
            <a:avLst/>
          </a:prstGeom>
        </p:spPr>
        <p:txBody>
          <a:bodyPr/>
          <a:lstStyle>
            <a:lvl1pPr>
              <a:defRPr sz="6200">
                <a:solidFill>
                  <a:srgbClr val="FFFB00"/>
                </a:solidFill>
              </a:defRPr>
            </a:lvl1pPr>
          </a:lstStyle>
          <a:p>
            <a:pPr/>
            <a:r>
              <a:t>Solución 1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xfrm>
            <a:off x="1276350" y="2298700"/>
            <a:ext cx="5270500" cy="6096000"/>
          </a:xfrm>
          <a:prstGeom prst="rect">
            <a:avLst/>
          </a:prstGeom>
        </p:spPr>
        <p:txBody>
          <a:bodyPr/>
          <a:lstStyle/>
          <a:p>
            <a:pPr marL="448818" indent="-448818" defTabSz="425195">
              <a:spcBef>
                <a:spcPts val="2900"/>
              </a:spcBef>
              <a:buBlip>
                <a:blip r:embed="rId3"/>
              </a:buBlip>
              <a:defRPr sz="2976"/>
            </a:pPr>
            <a:r>
              <a:t>Crear multiples </a:t>
            </a:r>
            <a:r>
              <a:rPr>
                <a:solidFill>
                  <a:srgbClr val="FF2600"/>
                </a:solidFill>
              </a:rPr>
              <a:t>fundas</a:t>
            </a:r>
            <a:r>
              <a:t> desechables que cubran los platos. La funda se remueve del plato cuando ya esta sucio, dejando un remplazo al momento de desprender la funda sucia.</a:t>
            </a:r>
          </a:p>
        </p:txBody>
      </p:sp>
      <p:sp>
        <p:nvSpPr>
          <p:cNvPr id="137" name="Shape 137"/>
          <p:cNvSpPr/>
          <p:nvPr/>
        </p:nvSpPr>
        <p:spPr>
          <a:xfrm>
            <a:off x="10354541" y="5728177"/>
            <a:ext cx="1809010" cy="32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00F900"/>
                </a:solidFill>
              </a:defRPr>
            </a:lvl1pPr>
          </a:lstStyle>
          <a:p>
            <a:pPr/>
            <a:r>
              <a:t>(Dominio propio)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422720" y="2550662"/>
            <a:ext cx="6091635" cy="3466704"/>
          </a:xfrm>
          <a:prstGeom prst="rect">
            <a:avLst/>
          </a:prstGeom>
        </p:spPr>
      </p:pic>
      <p:sp>
        <p:nvSpPr>
          <p:cNvPr id="140" name="Shape 140"/>
          <p:cNvSpPr/>
          <p:nvPr>
            <p:ph type="title"/>
          </p:nvPr>
        </p:nvSpPr>
        <p:spPr>
          <a:xfrm>
            <a:off x="1270000" y="203200"/>
            <a:ext cx="10464800" cy="1523008"/>
          </a:xfrm>
          <a:prstGeom prst="rect">
            <a:avLst/>
          </a:prstGeom>
        </p:spPr>
        <p:txBody>
          <a:bodyPr/>
          <a:lstStyle>
            <a:lvl1pPr>
              <a:defRPr sz="6200">
                <a:solidFill>
                  <a:srgbClr val="FFFB00"/>
                </a:solidFill>
              </a:defRPr>
            </a:lvl1pPr>
          </a:lstStyle>
          <a:p>
            <a:pPr/>
            <a:r>
              <a:t>Solución 2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962466" y="1828799"/>
            <a:ext cx="5270501" cy="6096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Desarrollar un </a:t>
            </a:r>
            <a:r>
              <a:rPr>
                <a:solidFill>
                  <a:srgbClr val="FF2600"/>
                </a:solidFill>
              </a:rPr>
              <a:t>dispositivo</a:t>
            </a:r>
            <a:r>
              <a:t> que emita un </a:t>
            </a:r>
            <a:r>
              <a:rPr>
                <a:solidFill>
                  <a:srgbClr val="FF2600"/>
                </a:solidFill>
              </a:rPr>
              <a:t>rayo lazer</a:t>
            </a:r>
            <a:r>
              <a:t> que desintegre los restos de comida en los platos sucios, dejándolos como recién lavados.</a:t>
            </a:r>
          </a:p>
        </p:txBody>
      </p:sp>
      <p:sp>
        <p:nvSpPr>
          <p:cNvPr id="142" name="Shape 142"/>
          <p:cNvSpPr/>
          <p:nvPr/>
        </p:nvSpPr>
        <p:spPr>
          <a:xfrm>
            <a:off x="10528921" y="6076936"/>
            <a:ext cx="1809010" cy="32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00F900"/>
                </a:solidFill>
              </a:defRPr>
            </a:lvl1pPr>
          </a:lstStyle>
          <a:p>
            <a:pPr/>
            <a:r>
              <a:t>(Dominio propio)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270000" y="203200"/>
            <a:ext cx="10464800" cy="1641079"/>
          </a:xfrm>
          <a:prstGeom prst="rect">
            <a:avLst/>
          </a:prstGeom>
        </p:spPr>
        <p:txBody>
          <a:bodyPr/>
          <a:lstStyle>
            <a:lvl1pPr>
              <a:defRPr sz="6200">
                <a:solidFill>
                  <a:srgbClr val="FFFB00"/>
                </a:solidFill>
              </a:defRPr>
            </a:lvl1pPr>
          </a:lstStyle>
          <a:p>
            <a:pPr/>
            <a:r>
              <a:t>Referencias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1270000" y="2299672"/>
            <a:ext cx="10464801" cy="4414653"/>
          </a:xfrm>
          <a:prstGeom prst="rect">
            <a:avLst/>
          </a:prstGeom>
        </p:spPr>
        <p:txBody>
          <a:bodyPr/>
          <a:lstStyle/>
          <a:p>
            <a:pPr marL="571499" indent="-571499" algn="just">
              <a:buBlip>
                <a:blip r:embed="rId2"/>
              </a:buBlip>
              <a:defRPr sz="2300"/>
            </a:pPr>
            <a:r>
              <a:t>Kerubin, (2008). [imagen] Recuperado de </a:t>
            </a:r>
            <a:r>
              <a:rPr>
                <a:hlinkClick r:id="rId3" invalidUrl="" action="" tgtFrame="" tooltip="" history="1" highlightClick="0" endSnd="0"/>
              </a:rPr>
              <a:t>http://swisskerubin.blogspot.mx/2008_01_01_archive.html</a:t>
            </a:r>
          </a:p>
          <a:p>
            <a:pPr marL="571499" indent="-571499" algn="just">
              <a:buBlip>
                <a:blip r:embed="rId2"/>
              </a:buBlip>
              <a:defRPr sz="2300"/>
            </a:pPr>
            <a:r>
              <a:t>Punto inversiones, (2014). [imagen] Recuperado de </a:t>
            </a:r>
            <a:r>
              <a:rPr>
                <a:hlinkClick r:id="rId4" invalidUrl="" action="" tgtFrame="" tooltip="" history="1" highlightClick="0" endSnd="0"/>
              </a:rPr>
              <a:t>http://www.puntoinversiones.com/empresas-ibex-35-talento-jovenes/</a:t>
            </a:r>
          </a:p>
          <a:p>
            <a:pPr marL="571499" indent="-571499" algn="just">
              <a:buBlip>
                <a:blip r:embed="rId2"/>
              </a:buBlip>
              <a:defRPr sz="2300"/>
            </a:pPr>
            <a:r>
              <a:rPr>
                <a:hlinkClick r:id="rId5" invalidUrl="" action="" tgtFrame="" tooltip="" history="1" highlightClick="0" endSnd="0"/>
              </a:rPr>
              <a:t>https://www.youtube.com/watch?v=s5-8Bxn-DYY&amp;feature=youtu.be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