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51"/>
  </p:notesMasterIdLst>
  <p:sldIdLst>
    <p:sldId id="269" r:id="rId2"/>
    <p:sldId id="270" r:id="rId3"/>
    <p:sldId id="325" r:id="rId4"/>
    <p:sldId id="288"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70" r:id="rId26"/>
    <p:sldId id="349" r:id="rId27"/>
    <p:sldId id="364" r:id="rId28"/>
    <p:sldId id="363" r:id="rId29"/>
    <p:sldId id="371" r:id="rId30"/>
    <p:sldId id="365" r:id="rId31"/>
    <p:sldId id="366" r:id="rId32"/>
    <p:sldId id="372" r:id="rId33"/>
    <p:sldId id="367"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289" r:id="rId49"/>
    <p:sldId id="272"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96" d="100"/>
          <a:sy n="96" d="100"/>
        </p:scale>
        <p:origin x="102" y="10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t="-2000" b="-4000"/>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2072051-6F19-C94C-B4EE-BD31EA7ABBAE}"/>
              </a:ext>
            </a:extLst>
          </p:cNvPr>
          <p:cNvSpPr>
            <a:spLocks noGrp="1"/>
          </p:cNvSpPr>
          <p:nvPr>
            <p:ph type="title"/>
          </p:nvPr>
        </p:nvSpPr>
        <p:spPr>
          <a:xfrm>
            <a:off x="611505" y="2203489"/>
            <a:ext cx="7886700" cy="796886"/>
          </a:xfrm>
        </p:spPr>
        <p:txBody>
          <a:bodyPr/>
          <a:lstStyle/>
          <a:p>
            <a:r>
              <a:rPr lang="es-ES" dirty="0"/>
              <a:t>Haga clic para modificar el estilo de título del patrón</a:t>
            </a:r>
            <a:endParaRPr lang="es-CO" dirty="0"/>
          </a:p>
        </p:txBody>
      </p:sp>
    </p:spTree>
    <p:extLst>
      <p:ext uri="{BB962C8B-B14F-4D97-AF65-F5344CB8AC3E}">
        <p14:creationId xmlns:p14="http://schemas.microsoft.com/office/powerpoint/2010/main" val="272720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A40FF40E-69D3-0940-A496-6441F0E47BB4}" type="datetimeFigureOut">
              <a:rPr lang="es-CO" smtClean="0"/>
              <a:t>29/03/2020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151010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A40FF40E-69D3-0940-A496-6441F0E47BB4}" type="datetimeFigureOut">
              <a:rPr lang="es-CO" smtClean="0"/>
              <a:t>29/03/2020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156366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87345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A40FF40E-69D3-0940-A496-6441F0E47BB4}" type="datetimeFigureOut">
              <a:rPr lang="es-CO" smtClean="0"/>
              <a:t>29/03/2020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53648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A40FF40E-69D3-0940-A496-6441F0E47BB4}" type="datetimeFigureOut">
              <a:rPr lang="es-CO" smtClean="0"/>
              <a:t>29/03/2020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19021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A40FF40E-69D3-0940-A496-6441F0E47BB4}" type="datetimeFigureOut">
              <a:rPr lang="es-CO" smtClean="0"/>
              <a:t>29/03/2020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360552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A40FF40E-69D3-0940-A496-6441F0E47BB4}" type="datetimeFigureOut">
              <a:rPr lang="es-CO" smtClean="0"/>
              <a:t>29/03/2020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1266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40FF40E-69D3-0940-A496-6441F0E47BB4}" type="datetimeFigureOut">
              <a:rPr lang="es-CO" smtClean="0"/>
              <a:t>29/03/2020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405676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F40E-69D3-0940-A496-6441F0E47BB4}" type="datetimeFigureOut">
              <a:rPr lang="es-CO" smtClean="0"/>
              <a:t>29/03/2020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29315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A40FF40E-69D3-0940-A496-6441F0E47BB4}" type="datetimeFigureOut">
              <a:rPr lang="es-CO" smtClean="0"/>
              <a:t>29/03/2020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14126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A40FF40E-69D3-0940-A496-6441F0E47BB4}" type="datetimeFigureOut">
              <a:rPr lang="es-CO" smtClean="0"/>
              <a:t>29/03/2020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9B2DC37-8F8F-D846-8BC2-6DCC379FD4D9}" type="slidenum">
              <a:rPr lang="es-CO" smtClean="0"/>
              <a:t>‹#›</a:t>
            </a:fld>
            <a:endParaRPr lang="es-CO"/>
          </a:p>
        </p:txBody>
      </p:sp>
    </p:spTree>
    <p:extLst>
      <p:ext uri="{BB962C8B-B14F-4D97-AF65-F5344CB8AC3E}">
        <p14:creationId xmlns:p14="http://schemas.microsoft.com/office/powerpoint/2010/main" val="381517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37592"/>
            <a:ext cx="7886700" cy="796886"/>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680210"/>
            <a:ext cx="7886700" cy="2952512"/>
          </a:xfrm>
          <a:prstGeom prst="rect">
            <a:avLst/>
          </a:prstGeom>
        </p:spPr>
        <p:txBody>
          <a:bodyPr vert="horz" lIns="91440" tIns="45720" rIns="91440" bIns="45720" rtlCol="0">
            <a:normAutofit/>
          </a:bodyPr>
          <a:lstStyle/>
          <a:p>
            <a:pPr lvl="0"/>
            <a:r>
              <a:rPr lang="es-ES" dirty="0"/>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40FF40E-69D3-0940-A496-6441F0E47BB4}" type="datetimeFigureOut">
              <a:rPr lang="es-CO" smtClean="0"/>
              <a:t>29/03/2020</a:t>
            </a:fld>
            <a:endParaRPr lang="es-CO"/>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9B2DC37-8F8F-D846-8BC2-6DCC379FD4D9}" type="slidenum">
              <a:rPr lang="es-CO" smtClean="0"/>
              <a:t>‹#›</a:t>
            </a:fld>
            <a:endParaRPr lang="es-CO"/>
          </a:p>
        </p:txBody>
      </p:sp>
    </p:spTree>
    <p:extLst>
      <p:ext uri="{BB962C8B-B14F-4D97-AF65-F5344CB8AC3E}">
        <p14:creationId xmlns:p14="http://schemas.microsoft.com/office/powerpoint/2010/main" val="8631403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1803398"/>
            <a:ext cx="9144000" cy="12347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77770" tIns="38885" rIns="77770" bIns="38885" numCol="1" anchor="ctr" anchorCtr="0" compatLnSpc="1">
            <a:prstTxWarp prst="textNoShape">
              <a:avLst/>
            </a:prstTxWarp>
            <a:noAutofit/>
          </a:bodyPr>
          <a:lstStyle/>
          <a:p>
            <a:r>
              <a:rPr lang="es-CO" sz="3600" b="1" dirty="0">
                <a:solidFill>
                  <a:srgbClr val="FFC000"/>
                </a:solidFill>
                <a:effectLst>
                  <a:outerShdw blurRad="38100" dist="38100" dir="2700000" algn="tl">
                    <a:srgbClr val="000000">
                      <a:alpha val="43137"/>
                    </a:srgbClr>
                  </a:outerShdw>
                </a:effectLst>
              </a:rPr>
              <a:t>INTRODUCCIÓN A LOS SISTEMAS OPERATIVOS – PARTE II</a:t>
            </a:r>
          </a:p>
        </p:txBody>
      </p:sp>
      <p:sp>
        <p:nvSpPr>
          <p:cNvPr id="6" name="Subtítulo 2"/>
          <p:cNvSpPr>
            <a:spLocks noGrp="1"/>
          </p:cNvSpPr>
          <p:nvPr>
            <p:ph type="subTitle" idx="1"/>
          </p:nvPr>
        </p:nvSpPr>
        <p:spPr>
          <a:xfrm>
            <a:off x="1189329" y="3400682"/>
            <a:ext cx="6765343" cy="1289106"/>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Autofit/>
          </a:bodyPr>
          <a:lstStyle/>
          <a:p>
            <a:r>
              <a:rPr lang="es-CO" sz="1800" dirty="0">
                <a:effectLst>
                  <a:outerShdw blurRad="38100" dist="38100" dir="2700000" algn="tl">
                    <a:srgbClr val="000000">
                      <a:alpha val="43137"/>
                    </a:srgbClr>
                  </a:outerShdw>
                </a:effectLst>
              </a:rPr>
              <a:t>Carlos Fernando Arenas</a:t>
            </a:r>
          </a:p>
          <a:p>
            <a:r>
              <a:rPr lang="es-CO" sz="1800" dirty="0">
                <a:effectLst>
                  <a:outerShdw blurRad="38100" dist="38100" dir="2700000" algn="tl">
                    <a:srgbClr val="000000">
                      <a:alpha val="43137"/>
                    </a:srgbClr>
                  </a:outerShdw>
                </a:effectLst>
              </a:rPr>
              <a:t>Ingeniería de Sistemas</a:t>
            </a:r>
          </a:p>
          <a:p>
            <a:r>
              <a:rPr lang="es-CO" sz="1800" dirty="0">
                <a:effectLst>
                  <a:outerShdw blurRad="38100" dist="38100" dir="2700000" algn="tl">
                    <a:srgbClr val="000000">
                      <a:alpha val="43137"/>
                    </a:srgbClr>
                  </a:outerShdw>
                </a:effectLst>
              </a:rPr>
              <a:t>Sistemas Operativos</a:t>
            </a:r>
          </a:p>
          <a:p>
            <a:r>
              <a:rPr lang="es-CO" sz="1800" dirty="0">
                <a:effectLst>
                  <a:outerShdw blurRad="38100" dist="38100" dir="2700000" algn="tl">
                    <a:srgbClr val="000000">
                      <a:alpha val="43137"/>
                    </a:srgbClr>
                  </a:outerShdw>
                </a:effectLst>
              </a:rPr>
              <a:t>2020-01</a:t>
            </a:r>
          </a:p>
        </p:txBody>
      </p:sp>
    </p:spTree>
    <p:extLst>
      <p:ext uri="{BB962C8B-B14F-4D97-AF65-F5344CB8AC3E}">
        <p14:creationId xmlns:p14="http://schemas.microsoft.com/office/powerpoint/2010/main" val="283826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Ejemplos de categorías en notación BNF</a:t>
            </a:r>
          </a:p>
        </p:txBody>
      </p:sp>
      <p:sp>
        <p:nvSpPr>
          <p:cNvPr id="10" name="Content Placeholder 2"/>
          <p:cNvSpPr>
            <a:spLocks noGrp="1"/>
          </p:cNvSpPr>
          <p:nvPr>
            <p:ph idx="1"/>
          </p:nvPr>
        </p:nvSpPr>
        <p:spPr>
          <a:xfrm>
            <a:off x="196531" y="1542638"/>
            <a:ext cx="5124880" cy="3331114"/>
          </a:xfrm>
        </p:spPr>
        <p:txBody>
          <a:bodyPr>
            <a:normAutofit/>
          </a:bodyPr>
          <a:lstStyle/>
          <a:p>
            <a:pPr marL="285750" indent="-285750"/>
            <a:r>
              <a:rPr lang="es-CO" sz="2400" dirty="0"/>
              <a:t>&lt;dígito&gt; ::= 0|1|2|3|4|5|6|7|8|9</a:t>
            </a:r>
          </a:p>
          <a:p>
            <a:pPr marL="285750" indent="-285750"/>
            <a:r>
              <a:rPr lang="es-CO" sz="2400" dirty="0"/>
              <a:t>&lt;operador&gt; ::= =|-|*|+|/</a:t>
            </a:r>
          </a:p>
          <a:p>
            <a:pPr marL="285750" indent="-285750"/>
            <a:r>
              <a:rPr lang="es-CO" sz="2400" dirty="0"/>
              <a:t>&lt;letra&gt; ::= </a:t>
            </a:r>
            <a:r>
              <a:rPr lang="es-CO" sz="2400" dirty="0" err="1"/>
              <a:t>a|A|b|B|c|C</a:t>
            </a:r>
            <a:r>
              <a:rPr lang="es-CO" sz="2400" dirty="0"/>
              <a:t>|…|</a:t>
            </a:r>
            <a:r>
              <a:rPr lang="es-CO" sz="2400" dirty="0" err="1"/>
              <a:t>z|Z</a:t>
            </a:r>
            <a:endParaRPr lang="es-CO" sz="2400" dirty="0"/>
          </a:p>
          <a:p>
            <a:pPr marL="285750" indent="-285750"/>
            <a:r>
              <a:rPr lang="es-CO" sz="2400" dirty="0"/>
              <a:t>&lt;enunciado </a:t>
            </a:r>
            <a:r>
              <a:rPr lang="es-CO" sz="2400" dirty="0" err="1"/>
              <a:t>if</a:t>
            </a:r>
            <a:r>
              <a:rPr lang="es-CO" sz="2400" dirty="0"/>
              <a:t>&gt; ::= </a:t>
            </a:r>
            <a:r>
              <a:rPr lang="es-CO" sz="2400" dirty="0" err="1"/>
              <a:t>if</a:t>
            </a:r>
            <a:r>
              <a:rPr lang="es-CO" sz="2400" dirty="0"/>
              <a:t>(&lt;expresión&gt;)&lt;enunciado&gt;</a:t>
            </a:r>
          </a:p>
          <a:p>
            <a:pPr marL="285750" indent="-285750"/>
            <a:r>
              <a:rPr lang="es-CO" sz="2400" dirty="0"/>
              <a:t>[</a:t>
            </a:r>
            <a:r>
              <a:rPr lang="es-CO" sz="2400" dirty="0" err="1"/>
              <a:t>else</a:t>
            </a:r>
            <a:r>
              <a:rPr lang="es-CO" sz="2400" dirty="0"/>
              <a:t> &lt;enunciado&gt;]</a:t>
            </a:r>
          </a:p>
        </p:txBody>
      </p:sp>
      <p:pic>
        <p:nvPicPr>
          <p:cNvPr id="3" name="Picture 2">
            <a:extLst>
              <a:ext uri="{FF2B5EF4-FFF2-40B4-BE49-F238E27FC236}">
                <a16:creationId xmlns:a16="http://schemas.microsoft.com/office/drawing/2014/main" id="{81026968-91F9-403A-80C1-0F3629E50B61}"/>
              </a:ext>
            </a:extLst>
          </p:cNvPr>
          <p:cNvPicPr>
            <a:picLocks noChangeAspect="1"/>
          </p:cNvPicPr>
          <p:nvPr/>
        </p:nvPicPr>
        <p:blipFill>
          <a:blip r:embed="rId2"/>
          <a:stretch>
            <a:fillRect/>
          </a:stretch>
        </p:blipFill>
        <p:spPr>
          <a:xfrm>
            <a:off x="4572000" y="2271183"/>
            <a:ext cx="4439757" cy="1187635"/>
          </a:xfrm>
          <a:prstGeom prst="rect">
            <a:avLst/>
          </a:prstGeom>
        </p:spPr>
      </p:pic>
    </p:spTree>
    <p:extLst>
      <p:ext uri="{BB962C8B-B14F-4D97-AF65-F5344CB8AC3E}">
        <p14:creationId xmlns:p14="http://schemas.microsoft.com/office/powerpoint/2010/main" val="141935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Diagrama Sintáctico</a:t>
            </a:r>
          </a:p>
        </p:txBody>
      </p:sp>
      <p:sp>
        <p:nvSpPr>
          <p:cNvPr id="10" name="Content Placeholder 2"/>
          <p:cNvSpPr>
            <a:spLocks noGrp="1"/>
          </p:cNvSpPr>
          <p:nvPr>
            <p:ph idx="1"/>
          </p:nvPr>
        </p:nvSpPr>
        <p:spPr>
          <a:xfrm>
            <a:off x="87200" y="1542638"/>
            <a:ext cx="6204270" cy="2989964"/>
          </a:xfrm>
        </p:spPr>
        <p:txBody>
          <a:bodyPr>
            <a:normAutofit/>
          </a:bodyPr>
          <a:lstStyle/>
          <a:p>
            <a:pPr algn="just"/>
            <a:r>
              <a:rPr lang="es-CO" sz="2400" dirty="0"/>
              <a:t>Los diagramas sintácticos, de sintaxis o diagramas del ferrocarril son una forma de representar una gramática libre de contexto. </a:t>
            </a:r>
          </a:p>
          <a:p>
            <a:pPr algn="just"/>
            <a:r>
              <a:rPr lang="es-CO" sz="2400" dirty="0"/>
              <a:t>Constan de una serie de palabras clave ubicadas de forma tal que se pueden conectar de forma lógica.</a:t>
            </a:r>
          </a:p>
        </p:txBody>
      </p:sp>
      <p:pic>
        <p:nvPicPr>
          <p:cNvPr id="6" name="Imagen 3">
            <a:extLst>
              <a:ext uri="{FF2B5EF4-FFF2-40B4-BE49-F238E27FC236}">
                <a16:creationId xmlns:a16="http://schemas.microsoft.com/office/drawing/2014/main" id="{740310D4-21B8-4012-A71A-8EDC457EA2D5}"/>
              </a:ext>
            </a:extLst>
          </p:cNvPr>
          <p:cNvPicPr>
            <a:picLocks noChangeAspect="1"/>
          </p:cNvPicPr>
          <p:nvPr/>
        </p:nvPicPr>
        <p:blipFill rotWithShape="1">
          <a:blip r:embed="rId2"/>
          <a:srcRect t="29843" b="12000"/>
          <a:stretch/>
        </p:blipFill>
        <p:spPr>
          <a:xfrm>
            <a:off x="2776005" y="4315506"/>
            <a:ext cx="6367995" cy="757084"/>
          </a:xfrm>
          <a:prstGeom prst="rect">
            <a:avLst/>
          </a:prstGeom>
        </p:spPr>
      </p:pic>
    </p:spTree>
    <p:extLst>
      <p:ext uri="{BB962C8B-B14F-4D97-AF65-F5344CB8AC3E}">
        <p14:creationId xmlns:p14="http://schemas.microsoft.com/office/powerpoint/2010/main" val="11268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Ejemplos diagrama sintáctico</a:t>
            </a:r>
          </a:p>
        </p:txBody>
      </p:sp>
      <p:sp>
        <p:nvSpPr>
          <p:cNvPr id="10" name="Content Placeholder 2"/>
          <p:cNvSpPr>
            <a:spLocks noGrp="1"/>
          </p:cNvSpPr>
          <p:nvPr>
            <p:ph idx="1"/>
          </p:nvPr>
        </p:nvSpPr>
        <p:spPr>
          <a:xfrm>
            <a:off x="87199" y="1542638"/>
            <a:ext cx="7953557" cy="3436866"/>
          </a:xfrm>
        </p:spPr>
        <p:txBody>
          <a:bodyPr>
            <a:normAutofit fontScale="70000" lnSpcReduction="20000"/>
          </a:bodyPr>
          <a:lstStyle/>
          <a:p>
            <a:pPr algn="just"/>
            <a:r>
              <a:rPr lang="es-CO" sz="2400" dirty="0"/>
              <a:t>En SQL se tienen las palabras reservadas SELECT, ALL, DISTINCT, FROM, WHERE.</a:t>
            </a:r>
          </a:p>
          <a:p>
            <a:pPr algn="just"/>
            <a:r>
              <a:rPr lang="es-CO" sz="2400" dirty="0"/>
              <a:t>Una sentencia válida se construye siguiendo la línea a través del diagrama hasta el punto que marca el final. Las líneas se siguen de izquierda a derecha y de arriba abajo. Cuando se quiere alterar el orden normal se indica con una flecha.</a:t>
            </a:r>
          </a:p>
          <a:p>
            <a:pPr algn="just"/>
            <a:r>
              <a:rPr lang="es-CO" sz="2400" dirty="0"/>
              <a:t>Hay que empezar por la palabra SELECT, después puedes poner ALL  o bien DISTINCT  o nada, a continuación un nombre de columna, o varios separados por comas, a continuación la palabra FROM  y una expresión-tabla, y por último de forma opcional puedes incluir la cláusula WHERE  con una &lt;condición-de-búsqueda&gt;</a:t>
            </a:r>
          </a:p>
          <a:p>
            <a:pPr algn="just"/>
            <a:r>
              <a:rPr lang="es-CO" sz="2400" dirty="0"/>
              <a:t>Ejemplos:</a:t>
            </a:r>
          </a:p>
          <a:p>
            <a:pPr algn="just"/>
            <a:r>
              <a:rPr lang="es-CO" sz="2400" dirty="0"/>
              <a:t>SELECT ALL col1,col2,col3 FROM </a:t>
            </a:r>
            <a:r>
              <a:rPr lang="es-CO" sz="2400" dirty="0" err="1"/>
              <a:t>mitabla</a:t>
            </a:r>
            <a:r>
              <a:rPr lang="es-CO" sz="2400" dirty="0"/>
              <a:t> </a:t>
            </a:r>
          </a:p>
          <a:p>
            <a:pPr algn="just"/>
            <a:r>
              <a:rPr lang="es-CO" sz="2400" dirty="0"/>
              <a:t>SELECT col1,col2,col3 FROM </a:t>
            </a:r>
            <a:r>
              <a:rPr lang="es-CO" sz="2400" dirty="0" err="1"/>
              <a:t>mitabla</a:t>
            </a:r>
            <a:r>
              <a:rPr lang="es-CO" sz="2400" dirty="0"/>
              <a:t> </a:t>
            </a:r>
          </a:p>
          <a:p>
            <a:pPr algn="just"/>
            <a:r>
              <a:rPr lang="es-CO" sz="2400" dirty="0"/>
              <a:t>SELECT DISTINCT col1 FROM </a:t>
            </a:r>
            <a:r>
              <a:rPr lang="es-CO" sz="2400" dirty="0" err="1"/>
              <a:t>mitabla</a:t>
            </a:r>
            <a:r>
              <a:rPr lang="es-CO" sz="2400" dirty="0"/>
              <a:t> </a:t>
            </a:r>
          </a:p>
          <a:p>
            <a:pPr algn="just"/>
            <a:r>
              <a:rPr lang="es-CO" sz="2400" dirty="0"/>
              <a:t>SELECT col1,col2 FROM </a:t>
            </a:r>
            <a:r>
              <a:rPr lang="es-CO" sz="2400" dirty="0" err="1"/>
              <a:t>mitabla</a:t>
            </a:r>
            <a:r>
              <a:rPr lang="es-CO" sz="2400" dirty="0"/>
              <a:t> WHERE col2 = 0</a:t>
            </a:r>
          </a:p>
          <a:p>
            <a:pPr algn="just"/>
            <a:endParaRPr lang="es-CO" sz="2400" dirty="0"/>
          </a:p>
        </p:txBody>
      </p:sp>
    </p:spTree>
    <p:extLst>
      <p:ext uri="{BB962C8B-B14F-4D97-AF65-F5344CB8AC3E}">
        <p14:creationId xmlns:p14="http://schemas.microsoft.com/office/powerpoint/2010/main" val="8459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Semántica en los lenguajes de programación</a:t>
            </a:r>
          </a:p>
        </p:txBody>
      </p:sp>
      <p:sp>
        <p:nvSpPr>
          <p:cNvPr id="10" name="Content Placeholder 2"/>
          <p:cNvSpPr>
            <a:spLocks noGrp="1"/>
          </p:cNvSpPr>
          <p:nvPr>
            <p:ph idx="1"/>
          </p:nvPr>
        </p:nvSpPr>
        <p:spPr>
          <a:xfrm>
            <a:off x="87199" y="1542638"/>
            <a:ext cx="8828201" cy="3257962"/>
          </a:xfrm>
        </p:spPr>
        <p:txBody>
          <a:bodyPr>
            <a:normAutofit/>
          </a:bodyPr>
          <a:lstStyle/>
          <a:p>
            <a:pPr algn="just"/>
            <a:r>
              <a:rPr lang="es-CO" sz="2400" dirty="0"/>
              <a:t>Las reglas que determinan el significado de los programas que constituyen la semántica de los lenguajes de programación.</a:t>
            </a:r>
          </a:p>
          <a:p>
            <a:pPr algn="just"/>
            <a:r>
              <a:rPr lang="es-CO" sz="2400" dirty="0"/>
              <a:t>Se refiere al significado de las oraciones escritas en el lenguaje de programación.</a:t>
            </a:r>
          </a:p>
          <a:p>
            <a:pPr algn="just"/>
            <a:r>
              <a:rPr lang="es-CO" sz="2400" dirty="0"/>
              <a:t>Permite ver como los programas son compuestos por un programador e interpretados por el computador.</a:t>
            </a:r>
          </a:p>
        </p:txBody>
      </p:sp>
    </p:spTree>
    <p:extLst>
      <p:ext uri="{BB962C8B-B14F-4D97-AF65-F5344CB8AC3E}">
        <p14:creationId xmlns:p14="http://schemas.microsoft.com/office/powerpoint/2010/main" val="203237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dirty="0"/>
              <a:t>Ejemplos semántica en lenguajes de programación</a:t>
            </a:r>
          </a:p>
        </p:txBody>
      </p:sp>
      <p:sp>
        <p:nvSpPr>
          <p:cNvPr id="10" name="Content Placeholder 2"/>
          <p:cNvSpPr>
            <a:spLocks noGrp="1"/>
          </p:cNvSpPr>
          <p:nvPr>
            <p:ph idx="1"/>
          </p:nvPr>
        </p:nvSpPr>
        <p:spPr>
          <a:xfrm>
            <a:off x="87199" y="1542638"/>
            <a:ext cx="8600179" cy="3257962"/>
          </a:xfrm>
        </p:spPr>
        <p:txBody>
          <a:bodyPr>
            <a:normAutofit fontScale="92500" lnSpcReduction="20000"/>
          </a:bodyPr>
          <a:lstStyle/>
          <a:p>
            <a:pPr algn="just"/>
            <a:r>
              <a:rPr lang="es-CO" sz="2400" dirty="0"/>
              <a:t>Cuando un el código de un programa tiene la sintaxis correcta (compila y ejecuta) pero no realiza el propósito para el cual fue construido se considera un error semántico. </a:t>
            </a:r>
          </a:p>
          <a:p>
            <a:pPr algn="just"/>
            <a:r>
              <a:rPr lang="es-CO" sz="2400" dirty="0"/>
              <a:t>Este tipo de errores son de la concepción del mismo no del código fuente que fue incorporado en la aplicación.</a:t>
            </a:r>
          </a:p>
          <a:p>
            <a:pPr algn="just"/>
            <a:r>
              <a:rPr lang="es-CO" sz="2400" dirty="0"/>
              <a:t>Ejemplos: </a:t>
            </a:r>
          </a:p>
          <a:p>
            <a:pPr algn="just"/>
            <a:r>
              <a:rPr lang="es-CO" sz="2400" dirty="0"/>
              <a:t>x -= 1;  // Sumar 1 a la variable X</a:t>
            </a:r>
          </a:p>
          <a:p>
            <a:pPr algn="just"/>
            <a:r>
              <a:rPr lang="es-CO" sz="2400" dirty="0"/>
              <a:t>y += 1; // Restar  1 a la variable Y</a:t>
            </a:r>
          </a:p>
          <a:p>
            <a:pPr algn="just"/>
            <a:endParaRPr lang="es-CO" sz="2400" dirty="0"/>
          </a:p>
          <a:p>
            <a:pPr algn="just"/>
            <a:r>
              <a:rPr lang="es-CO" sz="2400" i="1" dirty="0">
                <a:effectLst>
                  <a:outerShdw blurRad="38100" dist="38100" dir="2700000" algn="tl">
                    <a:srgbClr val="000000">
                      <a:alpha val="43137"/>
                    </a:srgbClr>
                  </a:outerShdw>
                </a:effectLst>
              </a:rPr>
              <a:t>¿Compilan? ¿Ejecutan? ¿Retornan el resultado esperado?</a:t>
            </a:r>
          </a:p>
        </p:txBody>
      </p:sp>
    </p:spTree>
    <p:extLst>
      <p:ext uri="{BB962C8B-B14F-4D97-AF65-F5344CB8AC3E}">
        <p14:creationId xmlns:p14="http://schemas.microsoft.com/office/powerpoint/2010/main" val="113082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Tipos de lenguajes de programación</a:t>
            </a:r>
          </a:p>
        </p:txBody>
      </p:sp>
      <p:sp>
        <p:nvSpPr>
          <p:cNvPr id="10" name="Content Placeholder 2"/>
          <p:cNvSpPr>
            <a:spLocks noGrp="1"/>
          </p:cNvSpPr>
          <p:nvPr>
            <p:ph idx="1"/>
          </p:nvPr>
        </p:nvSpPr>
        <p:spPr>
          <a:xfrm>
            <a:off x="87199" y="1542638"/>
            <a:ext cx="8321305" cy="3257962"/>
          </a:xfrm>
        </p:spPr>
        <p:txBody>
          <a:bodyPr>
            <a:normAutofit fontScale="85000" lnSpcReduction="20000"/>
          </a:bodyPr>
          <a:lstStyle/>
          <a:p>
            <a:pPr algn="just"/>
            <a:r>
              <a:rPr lang="es-CO" sz="2400" i="1" dirty="0">
                <a:effectLst>
                  <a:outerShdw blurRad="38100" dist="38100" dir="2700000" algn="tl">
                    <a:srgbClr val="000000">
                      <a:alpha val="43137"/>
                    </a:srgbClr>
                  </a:outerShdw>
                </a:effectLst>
              </a:rPr>
              <a:t>Lenguajes Máquina</a:t>
            </a:r>
            <a:r>
              <a:rPr lang="es-CO" sz="2400" dirty="0"/>
              <a:t>: Son aquellos que están escritos en lenguaje directamente inteligibles por las computadoras, ya que son instrucciones con cadenas binarias (0 y 1) que especifican una operación, y las posiciones de memoria implicadas en la operación se denominan instrucciones de máquina o código binario.</a:t>
            </a:r>
          </a:p>
          <a:p>
            <a:pPr algn="just"/>
            <a:r>
              <a:rPr lang="es-CO" sz="2400" i="1" dirty="0">
                <a:effectLst>
                  <a:outerShdw blurRad="38100" dist="38100" dir="2700000" algn="tl">
                    <a:srgbClr val="000000">
                      <a:alpha val="43137"/>
                    </a:srgbClr>
                  </a:outerShdw>
                </a:effectLst>
              </a:rPr>
              <a:t>Lenguajes de Bajo Nivel</a:t>
            </a:r>
            <a:r>
              <a:rPr lang="es-CO" sz="2400" dirty="0"/>
              <a:t>: Son más fáciles de utilizar que los lenguajes máquina, pero, al igual que ellos, dependen de la máquina en particular. El lenguaje de bajo nivel por excelencia es el ensamblador y sus instrucciones son conocidas como </a:t>
            </a:r>
            <a:r>
              <a:rPr lang="es-CO" sz="2400" dirty="0" err="1"/>
              <a:t>nemótecnicos</a:t>
            </a:r>
            <a:r>
              <a:rPr lang="es-CO" sz="2400" dirty="0"/>
              <a:t> o nemónicos.</a:t>
            </a:r>
          </a:p>
          <a:p>
            <a:pPr algn="just"/>
            <a:r>
              <a:rPr lang="es-CO" sz="2400" i="1" dirty="0">
                <a:effectLst>
                  <a:outerShdw blurRad="38100" dist="38100" dir="2700000" algn="tl">
                    <a:srgbClr val="000000">
                      <a:alpha val="43137"/>
                    </a:srgbClr>
                  </a:outerShdw>
                </a:effectLst>
              </a:rPr>
              <a:t>Lenguajes de Alto Nivel</a:t>
            </a:r>
            <a:r>
              <a:rPr lang="es-CO" sz="2400" dirty="0"/>
              <a:t>: Son los más utilizados por los programadores. Están diseñados para que las personas escriban y entiendan los programas de un modo mucho más fácil que los lenguajes máquinas y ensambladores. Son independientes de la computadora.</a:t>
            </a:r>
          </a:p>
        </p:txBody>
      </p:sp>
    </p:spTree>
    <p:extLst>
      <p:ext uri="{BB962C8B-B14F-4D97-AF65-F5344CB8AC3E}">
        <p14:creationId xmlns:p14="http://schemas.microsoft.com/office/powerpoint/2010/main" val="145624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Lenguaje de máquina</a:t>
            </a:r>
          </a:p>
        </p:txBody>
      </p:sp>
      <p:sp>
        <p:nvSpPr>
          <p:cNvPr id="10" name="Content Placeholder 2"/>
          <p:cNvSpPr>
            <a:spLocks noGrp="1"/>
          </p:cNvSpPr>
          <p:nvPr>
            <p:ph idx="1"/>
          </p:nvPr>
        </p:nvSpPr>
        <p:spPr>
          <a:xfrm>
            <a:off x="87199" y="1542638"/>
            <a:ext cx="5169263" cy="3257962"/>
          </a:xfrm>
        </p:spPr>
        <p:txBody>
          <a:bodyPr>
            <a:normAutofit lnSpcReduction="10000"/>
          </a:bodyPr>
          <a:lstStyle/>
          <a:p>
            <a:pPr algn="just"/>
            <a:r>
              <a:rPr lang="es-CO" sz="2400" dirty="0"/>
              <a:t>Lenguaje restringido y de bajo nivel que entiende el computador.</a:t>
            </a:r>
          </a:p>
          <a:p>
            <a:pPr algn="just"/>
            <a:r>
              <a:rPr lang="es-CO" sz="2400" dirty="0"/>
              <a:t>Expone las capacidades básicas del computador.</a:t>
            </a:r>
          </a:p>
          <a:p>
            <a:pPr algn="just"/>
            <a:r>
              <a:rPr lang="es-CO" sz="2400" dirty="0"/>
              <a:t>Dependiendo del computador, lo que crea incompatibilidades entre distintos computadores.</a:t>
            </a:r>
          </a:p>
          <a:p>
            <a:pPr algn="just"/>
            <a:r>
              <a:rPr lang="es-CO" sz="2400" dirty="0"/>
              <a:t>El lenguaje máquina está compuesto por instrucciones de máquina </a:t>
            </a:r>
          </a:p>
        </p:txBody>
      </p:sp>
      <p:pic>
        <p:nvPicPr>
          <p:cNvPr id="2" name="Picture 1">
            <a:extLst>
              <a:ext uri="{FF2B5EF4-FFF2-40B4-BE49-F238E27FC236}">
                <a16:creationId xmlns:a16="http://schemas.microsoft.com/office/drawing/2014/main" id="{E6899A6F-FCB4-4523-BBBC-0C94A38B6F86}"/>
              </a:ext>
            </a:extLst>
          </p:cNvPr>
          <p:cNvPicPr>
            <a:picLocks noChangeAspect="1"/>
          </p:cNvPicPr>
          <p:nvPr/>
        </p:nvPicPr>
        <p:blipFill>
          <a:blip r:embed="rId2"/>
          <a:stretch>
            <a:fillRect/>
          </a:stretch>
        </p:blipFill>
        <p:spPr>
          <a:xfrm>
            <a:off x="5824668" y="1714838"/>
            <a:ext cx="2713292" cy="2743778"/>
          </a:xfrm>
          <a:prstGeom prst="rect">
            <a:avLst/>
          </a:prstGeom>
        </p:spPr>
      </p:pic>
    </p:spTree>
    <p:extLst>
      <p:ext uri="{BB962C8B-B14F-4D97-AF65-F5344CB8AC3E}">
        <p14:creationId xmlns:p14="http://schemas.microsoft.com/office/powerpoint/2010/main" val="196084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ES" dirty="0"/>
              <a:t>Instrucciones de máquina</a:t>
            </a:r>
            <a:endParaRPr lang="es-CO" dirty="0"/>
          </a:p>
        </p:txBody>
      </p:sp>
      <p:sp>
        <p:nvSpPr>
          <p:cNvPr id="10" name="Content Placeholder 2"/>
          <p:cNvSpPr>
            <a:spLocks noGrp="1"/>
          </p:cNvSpPr>
          <p:nvPr>
            <p:ph idx="1"/>
          </p:nvPr>
        </p:nvSpPr>
        <p:spPr>
          <a:xfrm>
            <a:off x="87199" y="1542638"/>
            <a:ext cx="8600179" cy="3257962"/>
          </a:xfrm>
        </p:spPr>
        <p:txBody>
          <a:bodyPr>
            <a:normAutofit fontScale="85000" lnSpcReduction="20000"/>
          </a:bodyPr>
          <a:lstStyle/>
          <a:p>
            <a:pPr algn="just"/>
            <a:r>
              <a:rPr lang="es-CO" sz="2400" dirty="0"/>
              <a:t>Se almacenan en la memoria de programa.</a:t>
            </a:r>
          </a:p>
          <a:p>
            <a:pPr algn="just"/>
            <a:r>
              <a:rPr lang="es-CO" sz="2400" dirty="0"/>
              <a:t>Realizan una única y sencilla operación.</a:t>
            </a:r>
          </a:p>
          <a:p>
            <a:pPr algn="just"/>
            <a:r>
              <a:rPr lang="es-CO" sz="2400" dirty="0"/>
              <a:t>Son independientes (No requieren de la información de otras instrucciones para ejecutarse)</a:t>
            </a:r>
          </a:p>
          <a:p>
            <a:pPr algn="just"/>
            <a:r>
              <a:rPr lang="es-CO" sz="2400" dirty="0"/>
              <a:t>Son autocontenidas (Contienen toda la información necesaria para su ejecución)</a:t>
            </a:r>
          </a:p>
          <a:p>
            <a:pPr algn="just"/>
            <a:r>
              <a:rPr lang="es-CO" sz="2400" dirty="0"/>
              <a:t>Su interpretación no depende de su posición en el programa o en la </a:t>
            </a:r>
            <a:r>
              <a:rPr lang="es-CO" sz="2400" dirty="0" err="1"/>
              <a:t>memoría</a:t>
            </a:r>
            <a:endParaRPr lang="es-CO" sz="2400" dirty="0"/>
          </a:p>
          <a:p>
            <a:pPr algn="just"/>
            <a:r>
              <a:rPr lang="es-CO" sz="2400" dirty="0"/>
              <a:t>Utilizan un número fijo de operandos, representados de una determinada forma.</a:t>
            </a:r>
          </a:p>
          <a:p>
            <a:pPr algn="just"/>
            <a:r>
              <a:rPr lang="es-CO" sz="2400" dirty="0"/>
              <a:t> Codificación sistemática. ⇒ Decodificación sencilla.</a:t>
            </a:r>
          </a:p>
          <a:p>
            <a:pPr algn="just"/>
            <a:r>
              <a:rPr lang="es-CO" sz="2400" dirty="0"/>
              <a:t>Son autocontenidas e independientes.</a:t>
            </a:r>
          </a:p>
        </p:txBody>
      </p:sp>
    </p:spTree>
    <p:extLst>
      <p:ext uri="{BB962C8B-B14F-4D97-AF65-F5344CB8AC3E}">
        <p14:creationId xmlns:p14="http://schemas.microsoft.com/office/powerpoint/2010/main" val="426822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Formato de Instrucciones en lenguaje máquina</a:t>
            </a:r>
          </a:p>
        </p:txBody>
      </p:sp>
      <p:sp>
        <p:nvSpPr>
          <p:cNvPr id="10" name="Content Placeholder 2"/>
          <p:cNvSpPr>
            <a:spLocks noGrp="1"/>
          </p:cNvSpPr>
          <p:nvPr>
            <p:ph idx="1"/>
          </p:nvPr>
        </p:nvSpPr>
        <p:spPr>
          <a:xfrm>
            <a:off x="87199" y="1542638"/>
            <a:ext cx="8430636" cy="3257962"/>
          </a:xfrm>
        </p:spPr>
        <p:txBody>
          <a:bodyPr>
            <a:normAutofit fontScale="77500" lnSpcReduction="20000"/>
          </a:bodyPr>
          <a:lstStyle/>
          <a:p>
            <a:pPr algn="just"/>
            <a:r>
              <a:rPr lang="es-CO" sz="2400" dirty="0"/>
              <a:t>Es una representación en binario de la misma:</a:t>
            </a:r>
          </a:p>
          <a:p>
            <a:pPr lvl="1" algn="just"/>
            <a:r>
              <a:rPr lang="es-CO" sz="2100" dirty="0"/>
              <a:t>El formato de instrucción especifica el significado de cada uno de los bits que la constituyen.</a:t>
            </a:r>
          </a:p>
          <a:p>
            <a:pPr lvl="1" algn="just"/>
            <a:r>
              <a:rPr lang="es-CO" sz="2100" dirty="0"/>
              <a:t> Longitud del formato de instrucción: número de bits que lo componen.</a:t>
            </a:r>
          </a:p>
          <a:p>
            <a:pPr algn="just"/>
            <a:r>
              <a:rPr lang="es-CO" sz="2400" dirty="0"/>
              <a:t>La información contenida en el formato de la instrucción es:</a:t>
            </a:r>
          </a:p>
          <a:p>
            <a:pPr lvl="1" algn="just"/>
            <a:r>
              <a:rPr lang="es-CO" sz="2100" dirty="0"/>
              <a:t>Código de operación (COP).</a:t>
            </a:r>
          </a:p>
          <a:p>
            <a:pPr lvl="1" algn="just"/>
            <a:r>
              <a:rPr lang="es-CO" sz="2100" dirty="0"/>
              <a:t>Dirección de los operandos (OP1 y OP2).</a:t>
            </a:r>
          </a:p>
          <a:p>
            <a:pPr lvl="1" algn="just"/>
            <a:r>
              <a:rPr lang="es-CO" sz="2100" dirty="0"/>
              <a:t>Dirección del resultado (RES).</a:t>
            </a:r>
          </a:p>
          <a:p>
            <a:pPr lvl="1" algn="just"/>
            <a:r>
              <a:rPr lang="es-CO" sz="2100" dirty="0"/>
              <a:t>Dirección de la siguiente instrucción (casi siempre implícita).</a:t>
            </a:r>
          </a:p>
          <a:p>
            <a:pPr lvl="1" algn="just"/>
            <a:r>
              <a:rPr lang="es-CO" sz="2100" dirty="0"/>
              <a:t>Tipos de representación de los operandos (casi siempre implícitos en el código de operación).</a:t>
            </a:r>
          </a:p>
          <a:p>
            <a:pPr lvl="1" algn="just"/>
            <a:r>
              <a:rPr lang="es-CO" sz="2100" dirty="0"/>
              <a:t>Modificador (MD): suele completar al CO, y sirve para especificar ciertas</a:t>
            </a:r>
          </a:p>
          <a:p>
            <a:pPr lvl="1" algn="just"/>
            <a:r>
              <a:rPr lang="es-CO" sz="2100" dirty="0"/>
              <a:t>particularidades de la instrucción:</a:t>
            </a:r>
          </a:p>
          <a:p>
            <a:pPr lvl="1" algn="just"/>
            <a:r>
              <a:rPr lang="es-CO" sz="2100" dirty="0"/>
              <a:t>Tamaño y tipo de los operandos.</a:t>
            </a:r>
          </a:p>
          <a:p>
            <a:pPr lvl="1" algn="just"/>
            <a:r>
              <a:rPr lang="es-CO" sz="2100" dirty="0"/>
              <a:t>A veces se usa para distinguir entre operaciones similares.</a:t>
            </a:r>
          </a:p>
        </p:txBody>
      </p:sp>
      <p:pic>
        <p:nvPicPr>
          <p:cNvPr id="8" name="Imagen 3">
            <a:extLst>
              <a:ext uri="{FF2B5EF4-FFF2-40B4-BE49-F238E27FC236}">
                <a16:creationId xmlns:a16="http://schemas.microsoft.com/office/drawing/2014/main" id="{195D6018-5BEB-4CB4-BE20-7248BB356688}"/>
              </a:ext>
            </a:extLst>
          </p:cNvPr>
          <p:cNvPicPr>
            <a:picLocks noChangeAspect="1"/>
          </p:cNvPicPr>
          <p:nvPr/>
        </p:nvPicPr>
        <p:blipFill>
          <a:blip r:embed="rId2"/>
          <a:stretch>
            <a:fillRect/>
          </a:stretch>
        </p:blipFill>
        <p:spPr>
          <a:xfrm>
            <a:off x="1839167" y="4581525"/>
            <a:ext cx="4724400" cy="438150"/>
          </a:xfrm>
          <a:prstGeom prst="rect">
            <a:avLst/>
          </a:prstGeom>
        </p:spPr>
      </p:pic>
    </p:spTree>
    <p:extLst>
      <p:ext uri="{BB962C8B-B14F-4D97-AF65-F5344CB8AC3E}">
        <p14:creationId xmlns:p14="http://schemas.microsoft.com/office/powerpoint/2010/main" val="62207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Ejemplo Instrucciones en lenguaje máquina</a:t>
            </a:r>
          </a:p>
        </p:txBody>
      </p:sp>
      <p:sp>
        <p:nvSpPr>
          <p:cNvPr id="3" name="Content Placeholder 2">
            <a:extLst>
              <a:ext uri="{FF2B5EF4-FFF2-40B4-BE49-F238E27FC236}">
                <a16:creationId xmlns:a16="http://schemas.microsoft.com/office/drawing/2014/main" id="{74BADB3C-B461-4DC0-AE39-C82ABAC9FDD5}"/>
              </a:ext>
            </a:extLst>
          </p:cNvPr>
          <p:cNvSpPr>
            <a:spLocks noGrp="1"/>
          </p:cNvSpPr>
          <p:nvPr>
            <p:ph idx="1"/>
          </p:nvPr>
        </p:nvSpPr>
        <p:spPr/>
        <p:txBody>
          <a:bodyPr/>
          <a:lstStyle/>
          <a:p>
            <a:endParaRPr lang="es-CO"/>
          </a:p>
        </p:txBody>
      </p:sp>
      <p:pic>
        <p:nvPicPr>
          <p:cNvPr id="7" name="Imagen 5">
            <a:extLst>
              <a:ext uri="{FF2B5EF4-FFF2-40B4-BE49-F238E27FC236}">
                <a16:creationId xmlns:a16="http://schemas.microsoft.com/office/drawing/2014/main" id="{B424F2F6-F09A-4741-818C-5650F162D28E}"/>
              </a:ext>
            </a:extLst>
          </p:cNvPr>
          <p:cNvPicPr>
            <a:picLocks noChangeAspect="1"/>
          </p:cNvPicPr>
          <p:nvPr/>
        </p:nvPicPr>
        <p:blipFill rotWithShape="1">
          <a:blip r:embed="rId2"/>
          <a:srcRect t="3663"/>
          <a:stretch/>
        </p:blipFill>
        <p:spPr>
          <a:xfrm>
            <a:off x="734055" y="1680210"/>
            <a:ext cx="7284339" cy="2133599"/>
          </a:xfrm>
          <a:prstGeom prst="rect">
            <a:avLst/>
          </a:prstGeom>
        </p:spPr>
      </p:pic>
    </p:spTree>
    <p:extLst>
      <p:ext uri="{BB962C8B-B14F-4D97-AF65-F5344CB8AC3E}">
        <p14:creationId xmlns:p14="http://schemas.microsoft.com/office/powerpoint/2010/main" val="295736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430" y="758775"/>
            <a:ext cx="8230756" cy="857754"/>
          </a:xfrm>
        </p:spPr>
        <p:txBody>
          <a:bodyPr/>
          <a:lstStyle/>
          <a:p>
            <a:r>
              <a:rPr lang="es-CO" dirty="0"/>
              <a:t>Agenda</a:t>
            </a:r>
          </a:p>
        </p:txBody>
      </p:sp>
      <p:sp>
        <p:nvSpPr>
          <p:cNvPr id="3" name="Content Placeholder 2"/>
          <p:cNvSpPr>
            <a:spLocks noGrp="1"/>
          </p:cNvSpPr>
          <p:nvPr>
            <p:ph idx="1"/>
          </p:nvPr>
        </p:nvSpPr>
        <p:spPr>
          <a:xfrm>
            <a:off x="456623" y="1616529"/>
            <a:ext cx="8230756" cy="2977646"/>
          </a:xfrm>
        </p:spPr>
        <p:txBody>
          <a:bodyPr/>
          <a:lstStyle/>
          <a:p>
            <a:pPr marL="457200" indent="-457200">
              <a:buAutoNum type="arabicPeriod"/>
            </a:pPr>
            <a:r>
              <a:rPr lang="es-CO" dirty="0"/>
              <a:t>Conceptos básicos de lenguajes de alto y bajo nivel</a:t>
            </a:r>
          </a:p>
          <a:p>
            <a:pPr marL="457200" indent="-457200">
              <a:buAutoNum type="arabicPeriod"/>
            </a:pPr>
            <a:r>
              <a:rPr lang="es-CO" dirty="0"/>
              <a:t>Nociones básicas de los sistemas operativos</a:t>
            </a:r>
          </a:p>
          <a:p>
            <a:pPr marL="457200" indent="-457200">
              <a:buAutoNum type="arabicPeriod"/>
            </a:pPr>
            <a:endParaRPr lang="es-CO" dirty="0"/>
          </a:p>
          <a:p>
            <a:pPr marL="0" indent="0">
              <a:buNone/>
            </a:pPr>
            <a:endParaRPr lang="es-CO" dirty="0"/>
          </a:p>
        </p:txBody>
      </p:sp>
    </p:spTree>
    <p:extLst>
      <p:ext uri="{BB962C8B-B14F-4D97-AF65-F5344CB8AC3E}">
        <p14:creationId xmlns:p14="http://schemas.microsoft.com/office/powerpoint/2010/main" val="117738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Lenguaje de bajo nivel</a:t>
            </a:r>
          </a:p>
        </p:txBody>
      </p:sp>
      <p:sp>
        <p:nvSpPr>
          <p:cNvPr id="10" name="Content Placeholder 2"/>
          <p:cNvSpPr>
            <a:spLocks noGrp="1"/>
          </p:cNvSpPr>
          <p:nvPr>
            <p:ph idx="1"/>
          </p:nvPr>
        </p:nvSpPr>
        <p:spPr>
          <a:xfrm>
            <a:off x="87199" y="1542638"/>
            <a:ext cx="6701227" cy="3257962"/>
          </a:xfrm>
        </p:spPr>
        <p:txBody>
          <a:bodyPr>
            <a:normAutofit fontScale="92500" lnSpcReduction="10000"/>
          </a:bodyPr>
          <a:lstStyle/>
          <a:p>
            <a:pPr algn="just"/>
            <a:r>
              <a:rPr lang="es-CO" sz="1600" dirty="0"/>
              <a:t>Se encuentran totalmente vinculados a la estructura del computador.</a:t>
            </a:r>
          </a:p>
          <a:p>
            <a:pPr algn="just"/>
            <a:r>
              <a:rPr lang="es-CO" sz="1600" dirty="0"/>
              <a:t>Están diseñados para sacar el máximo partido de las características físicas del computador.</a:t>
            </a:r>
          </a:p>
          <a:p>
            <a:pPr algn="just"/>
            <a:r>
              <a:rPr lang="es-CO" sz="1600" dirty="0"/>
              <a:t>Características:</a:t>
            </a:r>
          </a:p>
          <a:p>
            <a:pPr lvl="1" algn="just"/>
            <a:r>
              <a:rPr lang="es-CO" sz="1400" dirty="0"/>
              <a:t>Dependencia absoluta de la arquitectura del computador.</a:t>
            </a:r>
          </a:p>
          <a:p>
            <a:pPr lvl="1" algn="just"/>
            <a:r>
              <a:rPr lang="es-CO" sz="1400" dirty="0"/>
              <a:t>Imposibilidad de transportar programas entre distintas máquinas, salvo que sean de la misma familia o compatibles.</a:t>
            </a:r>
          </a:p>
          <a:p>
            <a:pPr lvl="1" algn="just"/>
            <a:r>
              <a:rPr lang="es-CO" sz="1400" dirty="0"/>
              <a:t>Instrucciones poco potentes.</a:t>
            </a:r>
          </a:p>
          <a:p>
            <a:pPr lvl="1" algn="just"/>
            <a:r>
              <a:rPr lang="es-CO" sz="1400" dirty="0"/>
              <a:t>Programas muy largos.</a:t>
            </a:r>
          </a:p>
          <a:p>
            <a:pPr lvl="1" algn="just"/>
            <a:r>
              <a:rPr lang="es-CO" sz="1400" dirty="0"/>
              <a:t>Códigos de operación, datos y referencias en binario.</a:t>
            </a:r>
          </a:p>
          <a:p>
            <a:pPr algn="just"/>
            <a:r>
              <a:rPr lang="es-CO" sz="1600" dirty="0"/>
              <a:t>Tipo:</a:t>
            </a:r>
          </a:p>
          <a:p>
            <a:pPr lvl="1" algn="just"/>
            <a:r>
              <a:rPr lang="es-CO" sz="1400" dirty="0"/>
              <a:t>Lenguaje ensamblador</a:t>
            </a:r>
          </a:p>
          <a:p>
            <a:pPr lvl="1" algn="just"/>
            <a:r>
              <a:rPr lang="es-CO" sz="1400" dirty="0"/>
              <a:t>Enlazador</a:t>
            </a:r>
          </a:p>
          <a:p>
            <a:pPr lvl="1" algn="just"/>
            <a:r>
              <a:rPr lang="es-CO" sz="1400" dirty="0"/>
              <a:t>Cargador</a:t>
            </a:r>
          </a:p>
        </p:txBody>
      </p:sp>
    </p:spTree>
    <p:extLst>
      <p:ext uri="{BB962C8B-B14F-4D97-AF65-F5344CB8AC3E}">
        <p14:creationId xmlns:p14="http://schemas.microsoft.com/office/powerpoint/2010/main" val="395713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Lenguaje ensamblador</a:t>
            </a:r>
          </a:p>
        </p:txBody>
      </p:sp>
      <p:sp>
        <p:nvSpPr>
          <p:cNvPr id="10" name="Content Placeholder 2"/>
          <p:cNvSpPr>
            <a:spLocks noGrp="1"/>
          </p:cNvSpPr>
          <p:nvPr>
            <p:ph idx="1"/>
          </p:nvPr>
        </p:nvSpPr>
        <p:spPr>
          <a:xfrm>
            <a:off x="87199" y="1542638"/>
            <a:ext cx="8828201" cy="3257962"/>
          </a:xfrm>
        </p:spPr>
        <p:txBody>
          <a:bodyPr>
            <a:normAutofit fontScale="85000" lnSpcReduction="20000"/>
          </a:bodyPr>
          <a:lstStyle/>
          <a:p>
            <a:pPr algn="just"/>
            <a:r>
              <a:rPr lang="es-CO" sz="2400" dirty="0"/>
              <a:t>El lenguaje ensamblador (o lenguaje de ensamble, </a:t>
            </a:r>
            <a:r>
              <a:rPr lang="es-CO" sz="2400" dirty="0" err="1"/>
              <a:t>assembly</a:t>
            </a:r>
            <a:r>
              <a:rPr lang="es-CO" sz="2400" dirty="0"/>
              <a:t> </a:t>
            </a:r>
            <a:r>
              <a:rPr lang="es-CO" sz="2400" dirty="0" err="1"/>
              <a:t>language</a:t>
            </a:r>
            <a:r>
              <a:rPr lang="es-CO" sz="2400" dirty="0"/>
              <a:t>) es la representación simbólica de la codificación binaria de un computador.</a:t>
            </a:r>
          </a:p>
          <a:p>
            <a:pPr lvl="1" algn="just"/>
            <a:r>
              <a:rPr lang="es-CO" sz="2100" dirty="0"/>
              <a:t>Códigos de operación representados mediante códigos nemotécnicos.</a:t>
            </a:r>
          </a:p>
          <a:p>
            <a:pPr lvl="1" algn="just"/>
            <a:r>
              <a:rPr lang="es-CO" sz="2100" dirty="0"/>
              <a:t>Datos y referencias codificadas mediante nombres simbólicos (símbolos o etiquetas).</a:t>
            </a:r>
          </a:p>
          <a:p>
            <a:pPr algn="just"/>
            <a:r>
              <a:rPr lang="es-CO" sz="2400" dirty="0"/>
              <a:t>Existe una correspondencia biunívoca entre las instrucciones de máquina y las instrucciones de un lenguaje ensamblador.</a:t>
            </a:r>
          </a:p>
          <a:p>
            <a:pPr lvl="1" algn="just"/>
            <a:r>
              <a:rPr lang="es-CO" sz="2100" dirty="0"/>
              <a:t>Cada instrucción ensamblador es una codificación simbólica de una instrucción de máquina.</a:t>
            </a:r>
          </a:p>
          <a:p>
            <a:pPr lvl="1" algn="just"/>
            <a:r>
              <a:rPr lang="es-CO" sz="2100" dirty="0"/>
              <a:t>Excepción: ensambladores que proporcionan una máquina virtual con </a:t>
            </a:r>
            <a:r>
              <a:rPr lang="es-CO" sz="2100" dirty="0" err="1"/>
              <a:t>pseudoinstrucciones</a:t>
            </a:r>
            <a:r>
              <a:rPr lang="es-CO" sz="2100" dirty="0"/>
              <a:t>.</a:t>
            </a:r>
          </a:p>
          <a:p>
            <a:pPr algn="just"/>
            <a:r>
              <a:rPr lang="es-CO" sz="2400" dirty="0"/>
              <a:t>El lenguaje ensamblador debe ser traducido a lenguaje máquina para poder ser interpretado y ejecutado directamente por el computador</a:t>
            </a:r>
            <a:endParaRPr lang="es-CO" sz="2100" dirty="0"/>
          </a:p>
        </p:txBody>
      </p:sp>
    </p:spTree>
    <p:extLst>
      <p:ext uri="{BB962C8B-B14F-4D97-AF65-F5344CB8AC3E}">
        <p14:creationId xmlns:p14="http://schemas.microsoft.com/office/powerpoint/2010/main" val="123679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Lenguaje ensamblador vs. Lenguaje Máquina</a:t>
            </a:r>
          </a:p>
        </p:txBody>
      </p:sp>
      <p:grpSp>
        <p:nvGrpSpPr>
          <p:cNvPr id="7" name="Grupo 6">
            <a:extLst>
              <a:ext uri="{FF2B5EF4-FFF2-40B4-BE49-F238E27FC236}">
                <a16:creationId xmlns:a16="http://schemas.microsoft.com/office/drawing/2014/main" id="{933FE021-A9A8-478E-B44D-01F0C0286DAA}"/>
              </a:ext>
            </a:extLst>
          </p:cNvPr>
          <p:cNvGrpSpPr/>
          <p:nvPr/>
        </p:nvGrpSpPr>
        <p:grpSpPr>
          <a:xfrm>
            <a:off x="1552845" y="1391479"/>
            <a:ext cx="6038310" cy="3558208"/>
            <a:chOff x="1812987" y="2096114"/>
            <a:chExt cx="6232412" cy="3822905"/>
          </a:xfrm>
        </p:grpSpPr>
        <p:pic>
          <p:nvPicPr>
            <p:cNvPr id="8" name="Imagen 4">
              <a:extLst>
                <a:ext uri="{FF2B5EF4-FFF2-40B4-BE49-F238E27FC236}">
                  <a16:creationId xmlns:a16="http://schemas.microsoft.com/office/drawing/2014/main" id="{EBD81683-5FFD-4D53-B171-4FD46FB99141}"/>
                </a:ext>
              </a:extLst>
            </p:cNvPr>
            <p:cNvPicPr>
              <a:picLocks noChangeAspect="1"/>
            </p:cNvPicPr>
            <p:nvPr/>
          </p:nvPicPr>
          <p:blipFill>
            <a:blip r:embed="rId2"/>
            <a:stretch>
              <a:fillRect/>
            </a:stretch>
          </p:blipFill>
          <p:spPr>
            <a:xfrm>
              <a:off x="1812987" y="2096114"/>
              <a:ext cx="6232412" cy="3822905"/>
            </a:xfrm>
            <a:prstGeom prst="rect">
              <a:avLst/>
            </a:prstGeom>
          </p:spPr>
        </p:pic>
        <p:sp>
          <p:nvSpPr>
            <p:cNvPr id="9" name="Rectángulo 5">
              <a:extLst>
                <a:ext uri="{FF2B5EF4-FFF2-40B4-BE49-F238E27FC236}">
                  <a16:creationId xmlns:a16="http://schemas.microsoft.com/office/drawing/2014/main" id="{D5B1CB59-A0D0-47C7-B066-84BA1EBB1066}"/>
                </a:ext>
              </a:extLst>
            </p:cNvPr>
            <p:cNvSpPr/>
            <p:nvPr/>
          </p:nvSpPr>
          <p:spPr>
            <a:xfrm>
              <a:off x="5919019" y="5260258"/>
              <a:ext cx="1868129" cy="501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174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Lenguaje de alto nivel</a:t>
            </a:r>
          </a:p>
        </p:txBody>
      </p:sp>
      <p:sp>
        <p:nvSpPr>
          <p:cNvPr id="10" name="Content Placeholder 2"/>
          <p:cNvSpPr>
            <a:spLocks noGrp="1"/>
          </p:cNvSpPr>
          <p:nvPr>
            <p:ph idx="1"/>
          </p:nvPr>
        </p:nvSpPr>
        <p:spPr>
          <a:xfrm>
            <a:off x="87199" y="1542638"/>
            <a:ext cx="8679114" cy="3257962"/>
          </a:xfrm>
        </p:spPr>
        <p:txBody>
          <a:bodyPr>
            <a:normAutofit fontScale="70000" lnSpcReduction="20000"/>
          </a:bodyPr>
          <a:lstStyle/>
          <a:p>
            <a:pPr algn="just"/>
            <a:r>
              <a:rPr lang="es-CO" sz="2400" dirty="0"/>
              <a:t>Son métodos convenientes y sencillos de describir las estructuras de información y las secuencias de acciones precisas para ejecutar tareas concretas.</a:t>
            </a:r>
          </a:p>
          <a:p>
            <a:pPr algn="just"/>
            <a:r>
              <a:rPr lang="es-CO" sz="2400" dirty="0"/>
              <a:t>Los lenguajes de alto nivel se acercan de alguna manera a la forma en que las personas resolvemos los problemas.</a:t>
            </a:r>
          </a:p>
          <a:p>
            <a:pPr algn="just"/>
            <a:r>
              <a:rPr lang="es-CO" sz="2400" dirty="0"/>
              <a:t>Características:</a:t>
            </a:r>
          </a:p>
          <a:p>
            <a:pPr lvl="1" algn="just"/>
            <a:r>
              <a:rPr lang="es-CO" sz="2100" dirty="0"/>
              <a:t>Posibilidad de traducción automática a lenguaje máquina.</a:t>
            </a:r>
          </a:p>
          <a:p>
            <a:pPr lvl="1" algn="just"/>
            <a:r>
              <a:rPr lang="es-CO" sz="2100" dirty="0"/>
              <a:t>Independencia de la arquitectura del computador.</a:t>
            </a:r>
          </a:p>
          <a:p>
            <a:pPr lvl="1" algn="just"/>
            <a:r>
              <a:rPr lang="es-CO" sz="2100" dirty="0"/>
              <a:t>Transportabilidad entre diferentes computadores.</a:t>
            </a:r>
          </a:p>
          <a:p>
            <a:pPr algn="just"/>
            <a:r>
              <a:rPr lang="es-CO" sz="2400" dirty="0"/>
              <a:t>Algunos tipos de lenguajes de alto nivel:</a:t>
            </a:r>
          </a:p>
          <a:p>
            <a:pPr lvl="1" algn="just"/>
            <a:r>
              <a:rPr lang="es-CO" sz="2100" dirty="0"/>
              <a:t>Lenguajes de propósito general.</a:t>
            </a:r>
          </a:p>
          <a:p>
            <a:pPr lvl="1" algn="just"/>
            <a:r>
              <a:rPr lang="es-CO" sz="2100" dirty="0"/>
              <a:t>Lenguajes de propósito específico (comerciales, científicos, educativos, </a:t>
            </a:r>
            <a:r>
              <a:rPr lang="es-CO" sz="2100" dirty="0" err="1"/>
              <a:t>etc</a:t>
            </a:r>
            <a:r>
              <a:rPr lang="es-CO" sz="2100" dirty="0"/>
              <a:t>).</a:t>
            </a:r>
          </a:p>
          <a:p>
            <a:pPr lvl="1" algn="just"/>
            <a:r>
              <a:rPr lang="es-CO" sz="2100" dirty="0"/>
              <a:t>Lenguajes de diseño de sistemas de información.</a:t>
            </a:r>
          </a:p>
          <a:p>
            <a:pPr algn="just"/>
            <a:r>
              <a:rPr lang="es-CO" sz="2400" dirty="0"/>
              <a:t>Los lenguajes de alto nivel son lenguajes simbólicos no comprensibles directamente por la circuitería del computador</a:t>
            </a:r>
          </a:p>
        </p:txBody>
      </p:sp>
    </p:spTree>
    <p:extLst>
      <p:ext uri="{BB962C8B-B14F-4D97-AF65-F5344CB8AC3E}">
        <p14:creationId xmlns:p14="http://schemas.microsoft.com/office/powerpoint/2010/main" val="323116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2142873"/>
            <a:ext cx="3399761" cy="857754"/>
          </a:xfrm>
        </p:spPr>
        <p:txBody>
          <a:bodyPr>
            <a:normAutofit fontScale="90000"/>
          </a:bodyPr>
          <a:lstStyle/>
          <a:p>
            <a:r>
              <a:rPr lang="es-CO" dirty="0"/>
              <a:t>Lenguaje alto nivel y bajo nivel</a:t>
            </a:r>
          </a:p>
        </p:txBody>
      </p:sp>
      <p:pic>
        <p:nvPicPr>
          <p:cNvPr id="7" name="Imagen 2">
            <a:extLst>
              <a:ext uri="{FF2B5EF4-FFF2-40B4-BE49-F238E27FC236}">
                <a16:creationId xmlns:a16="http://schemas.microsoft.com/office/drawing/2014/main" id="{30EB4308-078D-44CE-9FA3-C8417DAECB32}"/>
              </a:ext>
            </a:extLst>
          </p:cNvPr>
          <p:cNvPicPr>
            <a:picLocks noChangeAspect="1"/>
          </p:cNvPicPr>
          <p:nvPr/>
        </p:nvPicPr>
        <p:blipFill rotWithShape="1">
          <a:blip r:embed="rId2"/>
          <a:srcRect t="1665"/>
          <a:stretch/>
        </p:blipFill>
        <p:spPr>
          <a:xfrm>
            <a:off x="4009307" y="94531"/>
            <a:ext cx="3843184" cy="4954438"/>
          </a:xfrm>
          <a:prstGeom prst="rect">
            <a:avLst/>
          </a:prstGeom>
        </p:spPr>
      </p:pic>
    </p:spTree>
    <p:extLst>
      <p:ext uri="{BB962C8B-B14F-4D97-AF65-F5344CB8AC3E}">
        <p14:creationId xmlns:p14="http://schemas.microsoft.com/office/powerpoint/2010/main" val="3959024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3" y="2142873"/>
            <a:ext cx="2309628" cy="857754"/>
          </a:xfrm>
        </p:spPr>
        <p:txBody>
          <a:bodyPr>
            <a:normAutofit fontScale="90000"/>
          </a:bodyPr>
          <a:lstStyle/>
          <a:p>
            <a:r>
              <a:rPr lang="es-CO" dirty="0"/>
              <a:t>Lenguaje alto nivel y bajo nivel (2)</a:t>
            </a:r>
          </a:p>
        </p:txBody>
      </p:sp>
      <p:pic>
        <p:nvPicPr>
          <p:cNvPr id="4" name="Imagen 3">
            <a:extLst>
              <a:ext uri="{FF2B5EF4-FFF2-40B4-BE49-F238E27FC236}">
                <a16:creationId xmlns:a16="http://schemas.microsoft.com/office/drawing/2014/main" id="{28064A72-109B-418A-97F6-A0A918951B97}"/>
              </a:ext>
            </a:extLst>
          </p:cNvPr>
          <p:cNvPicPr>
            <a:picLocks noChangeAspect="1"/>
          </p:cNvPicPr>
          <p:nvPr/>
        </p:nvPicPr>
        <p:blipFill>
          <a:blip r:embed="rId2"/>
          <a:stretch>
            <a:fillRect/>
          </a:stretch>
        </p:blipFill>
        <p:spPr>
          <a:xfrm>
            <a:off x="2766250" y="453846"/>
            <a:ext cx="6377750" cy="4084381"/>
          </a:xfrm>
          <a:prstGeom prst="rect">
            <a:avLst/>
          </a:prstGeom>
        </p:spPr>
      </p:pic>
    </p:spTree>
    <p:extLst>
      <p:ext uri="{BB962C8B-B14F-4D97-AF65-F5344CB8AC3E}">
        <p14:creationId xmlns:p14="http://schemas.microsoft.com/office/powerpoint/2010/main" val="296069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ES" dirty="0"/>
              <a:t>Compiladores e intérpretes</a:t>
            </a:r>
            <a:endParaRPr lang="es-CO" dirty="0"/>
          </a:p>
        </p:txBody>
      </p:sp>
      <p:sp>
        <p:nvSpPr>
          <p:cNvPr id="10" name="Content Placeholder 2"/>
          <p:cNvSpPr>
            <a:spLocks noGrp="1"/>
          </p:cNvSpPr>
          <p:nvPr>
            <p:ph idx="1"/>
          </p:nvPr>
        </p:nvSpPr>
        <p:spPr>
          <a:xfrm>
            <a:off x="87199" y="1542638"/>
            <a:ext cx="8600179" cy="3257962"/>
          </a:xfrm>
        </p:spPr>
        <p:txBody>
          <a:bodyPr>
            <a:normAutofit fontScale="92500"/>
          </a:bodyPr>
          <a:lstStyle/>
          <a:p>
            <a:pPr algn="just"/>
            <a:r>
              <a:rPr lang="es-CO" sz="1600" dirty="0"/>
              <a:t>Existen dos tipos principales de traductores de los lenguajes de programación de alto nivel:</a:t>
            </a:r>
          </a:p>
          <a:p>
            <a:pPr algn="just"/>
            <a:r>
              <a:rPr lang="es-CO" sz="1600" dirty="0"/>
              <a:t>Compilador:</a:t>
            </a:r>
          </a:p>
          <a:p>
            <a:pPr lvl="1" algn="just"/>
            <a:r>
              <a:rPr lang="es-CO" sz="1400" dirty="0"/>
              <a:t>Un compilador suele generar programas más rápidos y eficientes, ya que el análisis del lenguaje fuente se hace una sola vez, durante la generación del programa equivalente. En cambio, un intérprete se ve obligado generalmente a analizar cada instrucción tantas veces como se ejecute (incluso miles o millones de veces).</a:t>
            </a:r>
          </a:p>
          <a:p>
            <a:pPr lvl="1" algn="just"/>
            <a:r>
              <a:rPr lang="es-CO" sz="1400" dirty="0"/>
              <a:t>Analiza el programa fuente y lo traduce a otro equivalente escrito en otro lenguaje (por ejemplo, en el lenguaje de la máquina). Su acción equivale a la de un traductor humano, que toma un libro y produce otro equivalente escrito en otra lengua.</a:t>
            </a:r>
          </a:p>
          <a:p>
            <a:pPr algn="just"/>
            <a:r>
              <a:rPr lang="es-CO" sz="1600" dirty="0"/>
              <a:t>Intérprete</a:t>
            </a:r>
          </a:p>
          <a:p>
            <a:pPr lvl="1" algn="just"/>
            <a:r>
              <a:rPr lang="es-CO" sz="1400" dirty="0"/>
              <a:t>Analiza el programa fuente y lo ejecuta directamente, sin generar ningún código equivalente. Su acción equivale a la de un intérprete humano, que traduce las frases que oye sobre la marcha, sin producir ningún escrito permanente. Intérpretes y compiladores tienen diversas ventajas e inconvenientes que los hacen complementarios:</a:t>
            </a:r>
          </a:p>
          <a:p>
            <a:pPr lvl="1" algn="just"/>
            <a:r>
              <a:rPr lang="es-CO" sz="1400" dirty="0"/>
              <a:t>Un intérprete facilita la búsqueda de errores, pues la ejecución de un programa puede interrumpirse en cualquier momento para estudiar el entorno (valores de las variables, etc.). Además, el programa puede modificarse sobre la marcha, sin necesidad de volver a comenzar la ejecución.</a:t>
            </a:r>
          </a:p>
        </p:txBody>
      </p:sp>
    </p:spTree>
    <p:extLst>
      <p:ext uri="{BB962C8B-B14F-4D97-AF65-F5344CB8AC3E}">
        <p14:creationId xmlns:p14="http://schemas.microsoft.com/office/powerpoint/2010/main" val="1883605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ES" dirty="0"/>
              <a:t>Compiladores e intérpretes (2)</a:t>
            </a:r>
            <a:endParaRPr lang="es-CO" dirty="0"/>
          </a:p>
        </p:txBody>
      </p:sp>
      <p:pic>
        <p:nvPicPr>
          <p:cNvPr id="7" name="Picture 2" descr="Resultado de imagen para compiladores e interpretes">
            <a:extLst>
              <a:ext uri="{FF2B5EF4-FFF2-40B4-BE49-F238E27FC236}">
                <a16:creationId xmlns:a16="http://schemas.microsoft.com/office/drawing/2014/main" id="{69AA2239-7D9A-4648-81D5-C0907EE36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58" y="1367043"/>
            <a:ext cx="53340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51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dirty="0"/>
              <a:t>Programa fuente y programa objeto</a:t>
            </a:r>
          </a:p>
        </p:txBody>
      </p:sp>
      <p:sp>
        <p:nvSpPr>
          <p:cNvPr id="10" name="Content Placeholder 2"/>
          <p:cNvSpPr>
            <a:spLocks noGrp="1"/>
          </p:cNvSpPr>
          <p:nvPr>
            <p:ph idx="1"/>
          </p:nvPr>
        </p:nvSpPr>
        <p:spPr>
          <a:xfrm>
            <a:off x="87199" y="1542638"/>
            <a:ext cx="8728810" cy="3257962"/>
          </a:xfrm>
        </p:spPr>
        <p:txBody>
          <a:bodyPr>
            <a:normAutofit fontScale="92500" lnSpcReduction="10000"/>
          </a:bodyPr>
          <a:lstStyle/>
          <a:p>
            <a:pPr algn="just"/>
            <a:r>
              <a:rPr lang="es-CO" sz="2400" dirty="0"/>
              <a:t>Programa Fuente</a:t>
            </a:r>
          </a:p>
          <a:p>
            <a:pPr lvl="1" algn="just"/>
            <a:r>
              <a:rPr lang="es-CO" sz="2100" dirty="0"/>
              <a:t>Es el programa escrito en alguno de los lenguajes y que no ha sido traducido al lenguaje de la maquina, es decir el programa que no está en código de máquina y que por lo tanto no puede ser ejecutable.</a:t>
            </a:r>
          </a:p>
          <a:p>
            <a:pPr lvl="1" algn="just"/>
            <a:r>
              <a:rPr lang="es-CO" sz="2100" dirty="0"/>
              <a:t>Es aquel que nos permite escribir un algoritmo mediante un lenguaje formal. Por eso al código desarrollado al programar se le llama código fuente.</a:t>
            </a:r>
          </a:p>
          <a:p>
            <a:pPr algn="just"/>
            <a:r>
              <a:rPr lang="es-CO" sz="2400" dirty="0"/>
              <a:t>Programa Objeto</a:t>
            </a:r>
          </a:p>
          <a:p>
            <a:pPr lvl="1" algn="just"/>
            <a:r>
              <a:rPr lang="es-CO" sz="2100" dirty="0"/>
              <a:t>Es aquel programa que se encuentra en lenguaje máquina y que ya es ejecutable por esta.</a:t>
            </a:r>
          </a:p>
          <a:p>
            <a:pPr lvl="1" algn="just"/>
            <a:r>
              <a:rPr lang="es-CO" sz="2100" dirty="0"/>
              <a:t>Es el resultado de traducir un programa fuente para obtener un lenguaje comprensible por la máquina.</a:t>
            </a:r>
          </a:p>
        </p:txBody>
      </p:sp>
    </p:spTree>
    <p:extLst>
      <p:ext uri="{BB962C8B-B14F-4D97-AF65-F5344CB8AC3E}">
        <p14:creationId xmlns:p14="http://schemas.microsoft.com/office/powerpoint/2010/main" val="424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bwMode="auto">
          <a:xfrm>
            <a:off x="359229" y="3517898"/>
            <a:ext cx="9144000" cy="12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70" tIns="38885" rIns="77770" bIns="38885" numCol="1" anchor="ctr" anchorCtr="0" compatLnSpc="1">
            <a:prstTxWarp prst="textNoShape">
              <a:avLst/>
            </a:prstTxWarp>
            <a:noAutofit/>
          </a:bodyPr>
          <a:lstStyle>
            <a:lvl1pPr algn="l" defTabSz="877618" rtl="0" eaLnBrk="1" fontAlgn="base" hangingPunct="1">
              <a:spcBef>
                <a:spcPct val="0"/>
              </a:spcBef>
              <a:spcAft>
                <a:spcPct val="0"/>
              </a:spcAft>
              <a:defRPr sz="1947" b="1" kern="1200">
                <a:solidFill>
                  <a:schemeClr val="tx1"/>
                </a:solidFill>
                <a:latin typeface="+mj-lt"/>
                <a:ea typeface="+mj-ea"/>
                <a:cs typeface="+mj-cs"/>
              </a:defRPr>
            </a:lvl1pPr>
            <a:lvl2pPr algn="ctr" defTabSz="877618" rtl="0" eaLnBrk="1" fontAlgn="base" hangingPunct="1">
              <a:spcBef>
                <a:spcPct val="0"/>
              </a:spcBef>
              <a:spcAft>
                <a:spcPct val="0"/>
              </a:spcAft>
              <a:defRPr sz="4233">
                <a:solidFill>
                  <a:schemeClr val="tx1"/>
                </a:solidFill>
                <a:latin typeface="Calibri" panose="020F0502020204030204" pitchFamily="34" charset="0"/>
              </a:defRPr>
            </a:lvl2pPr>
            <a:lvl3pPr algn="ctr" defTabSz="877618" rtl="0" eaLnBrk="1" fontAlgn="base" hangingPunct="1">
              <a:spcBef>
                <a:spcPct val="0"/>
              </a:spcBef>
              <a:spcAft>
                <a:spcPct val="0"/>
              </a:spcAft>
              <a:defRPr sz="4233">
                <a:solidFill>
                  <a:schemeClr val="tx1"/>
                </a:solidFill>
                <a:latin typeface="Calibri" panose="020F0502020204030204" pitchFamily="34" charset="0"/>
              </a:defRPr>
            </a:lvl3pPr>
            <a:lvl4pPr algn="ctr" defTabSz="877618" rtl="0" eaLnBrk="1" fontAlgn="base" hangingPunct="1">
              <a:spcBef>
                <a:spcPct val="0"/>
              </a:spcBef>
              <a:spcAft>
                <a:spcPct val="0"/>
              </a:spcAft>
              <a:defRPr sz="4233">
                <a:solidFill>
                  <a:schemeClr val="tx1"/>
                </a:solidFill>
                <a:latin typeface="Calibri" panose="020F0502020204030204" pitchFamily="34" charset="0"/>
              </a:defRPr>
            </a:lvl4pPr>
            <a:lvl5pPr algn="ctr" defTabSz="877618" rtl="0" eaLnBrk="1" fontAlgn="base" hangingPunct="1">
              <a:spcBef>
                <a:spcPct val="0"/>
              </a:spcBef>
              <a:spcAft>
                <a:spcPct val="0"/>
              </a:spcAft>
              <a:defRPr sz="4233">
                <a:solidFill>
                  <a:schemeClr val="tx1"/>
                </a:solidFill>
                <a:latin typeface="Calibri" panose="020F0502020204030204" pitchFamily="34" charset="0"/>
              </a:defRPr>
            </a:lvl5pPr>
            <a:lvl6pPr marL="387066" algn="ctr" defTabSz="877618" rtl="0" eaLnBrk="1" fontAlgn="base" hangingPunct="1">
              <a:spcBef>
                <a:spcPct val="0"/>
              </a:spcBef>
              <a:spcAft>
                <a:spcPct val="0"/>
              </a:spcAft>
              <a:defRPr sz="4233">
                <a:solidFill>
                  <a:schemeClr val="tx1"/>
                </a:solidFill>
                <a:latin typeface="Calibri" panose="020F0502020204030204" pitchFamily="34" charset="0"/>
              </a:defRPr>
            </a:lvl6pPr>
            <a:lvl7pPr marL="774131" algn="ctr" defTabSz="877618" rtl="0" eaLnBrk="1" fontAlgn="base" hangingPunct="1">
              <a:spcBef>
                <a:spcPct val="0"/>
              </a:spcBef>
              <a:spcAft>
                <a:spcPct val="0"/>
              </a:spcAft>
              <a:defRPr sz="4233">
                <a:solidFill>
                  <a:schemeClr val="tx1"/>
                </a:solidFill>
                <a:latin typeface="Calibri" panose="020F0502020204030204" pitchFamily="34" charset="0"/>
              </a:defRPr>
            </a:lvl7pPr>
            <a:lvl8pPr marL="1161197" algn="ctr" defTabSz="877618" rtl="0" eaLnBrk="1" fontAlgn="base" hangingPunct="1">
              <a:spcBef>
                <a:spcPct val="0"/>
              </a:spcBef>
              <a:spcAft>
                <a:spcPct val="0"/>
              </a:spcAft>
              <a:defRPr sz="4233">
                <a:solidFill>
                  <a:schemeClr val="tx1"/>
                </a:solidFill>
                <a:latin typeface="Calibri" panose="020F0502020204030204" pitchFamily="34" charset="0"/>
              </a:defRPr>
            </a:lvl8pPr>
            <a:lvl9pPr marL="1548262" algn="ctr" defTabSz="877618" rtl="0" eaLnBrk="1" fontAlgn="base" hangingPunct="1">
              <a:spcBef>
                <a:spcPct val="0"/>
              </a:spcBef>
              <a:spcAft>
                <a:spcPct val="0"/>
              </a:spcAft>
              <a:defRPr sz="4233">
                <a:solidFill>
                  <a:schemeClr val="tx1"/>
                </a:solidFill>
                <a:latin typeface="Calibri" panose="020F0502020204030204" pitchFamily="34" charset="0"/>
              </a:defRPr>
            </a:lvl9pPr>
          </a:lstStyle>
          <a:p>
            <a:r>
              <a:rPr lang="es-CO" sz="3600" dirty="0">
                <a:solidFill>
                  <a:srgbClr val="FFC000"/>
                </a:solidFill>
                <a:effectLst>
                  <a:outerShdw blurRad="38100" dist="38100" dir="2700000" algn="tl">
                    <a:srgbClr val="000000">
                      <a:alpha val="43137"/>
                    </a:srgbClr>
                  </a:outerShdw>
                </a:effectLst>
              </a:rPr>
              <a:t>Nociones básicas de los sistemas operativos</a:t>
            </a:r>
          </a:p>
        </p:txBody>
      </p:sp>
    </p:spTree>
    <p:extLst>
      <p:ext uri="{BB962C8B-B14F-4D97-AF65-F5344CB8AC3E}">
        <p14:creationId xmlns:p14="http://schemas.microsoft.com/office/powerpoint/2010/main" val="3329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bwMode="auto">
          <a:xfrm>
            <a:off x="359229" y="3517898"/>
            <a:ext cx="9144000" cy="12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70" tIns="38885" rIns="77770" bIns="38885" numCol="1" anchor="ctr" anchorCtr="0" compatLnSpc="1">
            <a:prstTxWarp prst="textNoShape">
              <a:avLst/>
            </a:prstTxWarp>
            <a:noAutofit/>
          </a:bodyPr>
          <a:lstStyle>
            <a:lvl1pPr algn="l" defTabSz="877618" rtl="0" eaLnBrk="1" fontAlgn="base" hangingPunct="1">
              <a:spcBef>
                <a:spcPct val="0"/>
              </a:spcBef>
              <a:spcAft>
                <a:spcPct val="0"/>
              </a:spcAft>
              <a:defRPr sz="1947" b="1" kern="1200">
                <a:solidFill>
                  <a:schemeClr val="tx1"/>
                </a:solidFill>
                <a:latin typeface="+mj-lt"/>
                <a:ea typeface="+mj-ea"/>
                <a:cs typeface="+mj-cs"/>
              </a:defRPr>
            </a:lvl1pPr>
            <a:lvl2pPr algn="ctr" defTabSz="877618" rtl="0" eaLnBrk="1" fontAlgn="base" hangingPunct="1">
              <a:spcBef>
                <a:spcPct val="0"/>
              </a:spcBef>
              <a:spcAft>
                <a:spcPct val="0"/>
              </a:spcAft>
              <a:defRPr sz="4233">
                <a:solidFill>
                  <a:schemeClr val="tx1"/>
                </a:solidFill>
                <a:latin typeface="Calibri" panose="020F0502020204030204" pitchFamily="34" charset="0"/>
              </a:defRPr>
            </a:lvl2pPr>
            <a:lvl3pPr algn="ctr" defTabSz="877618" rtl="0" eaLnBrk="1" fontAlgn="base" hangingPunct="1">
              <a:spcBef>
                <a:spcPct val="0"/>
              </a:spcBef>
              <a:spcAft>
                <a:spcPct val="0"/>
              </a:spcAft>
              <a:defRPr sz="4233">
                <a:solidFill>
                  <a:schemeClr val="tx1"/>
                </a:solidFill>
                <a:latin typeface="Calibri" panose="020F0502020204030204" pitchFamily="34" charset="0"/>
              </a:defRPr>
            </a:lvl3pPr>
            <a:lvl4pPr algn="ctr" defTabSz="877618" rtl="0" eaLnBrk="1" fontAlgn="base" hangingPunct="1">
              <a:spcBef>
                <a:spcPct val="0"/>
              </a:spcBef>
              <a:spcAft>
                <a:spcPct val="0"/>
              </a:spcAft>
              <a:defRPr sz="4233">
                <a:solidFill>
                  <a:schemeClr val="tx1"/>
                </a:solidFill>
                <a:latin typeface="Calibri" panose="020F0502020204030204" pitchFamily="34" charset="0"/>
              </a:defRPr>
            </a:lvl4pPr>
            <a:lvl5pPr algn="ctr" defTabSz="877618" rtl="0" eaLnBrk="1" fontAlgn="base" hangingPunct="1">
              <a:spcBef>
                <a:spcPct val="0"/>
              </a:spcBef>
              <a:spcAft>
                <a:spcPct val="0"/>
              </a:spcAft>
              <a:defRPr sz="4233">
                <a:solidFill>
                  <a:schemeClr val="tx1"/>
                </a:solidFill>
                <a:latin typeface="Calibri" panose="020F0502020204030204" pitchFamily="34" charset="0"/>
              </a:defRPr>
            </a:lvl5pPr>
            <a:lvl6pPr marL="387066" algn="ctr" defTabSz="877618" rtl="0" eaLnBrk="1" fontAlgn="base" hangingPunct="1">
              <a:spcBef>
                <a:spcPct val="0"/>
              </a:spcBef>
              <a:spcAft>
                <a:spcPct val="0"/>
              </a:spcAft>
              <a:defRPr sz="4233">
                <a:solidFill>
                  <a:schemeClr val="tx1"/>
                </a:solidFill>
                <a:latin typeface="Calibri" panose="020F0502020204030204" pitchFamily="34" charset="0"/>
              </a:defRPr>
            </a:lvl6pPr>
            <a:lvl7pPr marL="774131" algn="ctr" defTabSz="877618" rtl="0" eaLnBrk="1" fontAlgn="base" hangingPunct="1">
              <a:spcBef>
                <a:spcPct val="0"/>
              </a:spcBef>
              <a:spcAft>
                <a:spcPct val="0"/>
              </a:spcAft>
              <a:defRPr sz="4233">
                <a:solidFill>
                  <a:schemeClr val="tx1"/>
                </a:solidFill>
                <a:latin typeface="Calibri" panose="020F0502020204030204" pitchFamily="34" charset="0"/>
              </a:defRPr>
            </a:lvl7pPr>
            <a:lvl8pPr marL="1161197" algn="ctr" defTabSz="877618" rtl="0" eaLnBrk="1" fontAlgn="base" hangingPunct="1">
              <a:spcBef>
                <a:spcPct val="0"/>
              </a:spcBef>
              <a:spcAft>
                <a:spcPct val="0"/>
              </a:spcAft>
              <a:defRPr sz="4233">
                <a:solidFill>
                  <a:schemeClr val="tx1"/>
                </a:solidFill>
                <a:latin typeface="Calibri" panose="020F0502020204030204" pitchFamily="34" charset="0"/>
              </a:defRPr>
            </a:lvl8pPr>
            <a:lvl9pPr marL="1548262" algn="ctr" defTabSz="877618" rtl="0" eaLnBrk="1" fontAlgn="base" hangingPunct="1">
              <a:spcBef>
                <a:spcPct val="0"/>
              </a:spcBef>
              <a:spcAft>
                <a:spcPct val="0"/>
              </a:spcAft>
              <a:defRPr sz="4233">
                <a:solidFill>
                  <a:schemeClr val="tx1"/>
                </a:solidFill>
                <a:latin typeface="Calibri" panose="020F0502020204030204" pitchFamily="34" charset="0"/>
              </a:defRPr>
            </a:lvl9pPr>
          </a:lstStyle>
          <a:p>
            <a:r>
              <a:rPr lang="es-CO" sz="3600" dirty="0">
                <a:solidFill>
                  <a:srgbClr val="FFC000"/>
                </a:solidFill>
                <a:effectLst>
                  <a:outerShdw blurRad="38100" dist="38100" dir="2700000" algn="tl">
                    <a:srgbClr val="000000">
                      <a:alpha val="43137"/>
                    </a:srgbClr>
                  </a:outerShdw>
                </a:effectLst>
              </a:rPr>
              <a:t>Conceptos básicos de lenguajes de alto y bajo nivel</a:t>
            </a:r>
          </a:p>
        </p:txBody>
      </p:sp>
    </p:spTree>
    <p:extLst>
      <p:ext uri="{BB962C8B-B14F-4D97-AF65-F5344CB8AC3E}">
        <p14:creationId xmlns:p14="http://schemas.microsoft.com/office/powerpoint/2010/main" val="811887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dirty="0"/>
              <a:t>Arquitectura de </a:t>
            </a:r>
            <a:r>
              <a:rPr lang="es-CO" dirty="0" err="1"/>
              <a:t>Von</a:t>
            </a:r>
            <a:r>
              <a:rPr lang="es-CO" dirty="0"/>
              <a:t> Newman</a:t>
            </a:r>
          </a:p>
        </p:txBody>
      </p:sp>
      <p:sp>
        <p:nvSpPr>
          <p:cNvPr id="10" name="Content Placeholder 2"/>
          <p:cNvSpPr>
            <a:spLocks noGrp="1"/>
          </p:cNvSpPr>
          <p:nvPr>
            <p:ph idx="1"/>
          </p:nvPr>
        </p:nvSpPr>
        <p:spPr>
          <a:xfrm>
            <a:off x="87199" y="1542638"/>
            <a:ext cx="5169263" cy="3257962"/>
          </a:xfrm>
        </p:spPr>
        <p:txBody>
          <a:bodyPr>
            <a:normAutofit fontScale="77500" lnSpcReduction="20000"/>
          </a:bodyPr>
          <a:lstStyle/>
          <a:p>
            <a:pPr algn="just"/>
            <a:r>
              <a:rPr lang="es-CO" sz="2400" dirty="0" err="1"/>
              <a:t>Von</a:t>
            </a:r>
            <a:r>
              <a:rPr lang="es-CO" sz="2400" dirty="0"/>
              <a:t> Newman trabajaba en 1945 en el laboratorio atómico de Los </a:t>
            </a:r>
            <a:r>
              <a:rPr lang="es-CO" sz="2400" dirty="0" err="1"/>
              <a:t>Alamos</a:t>
            </a:r>
            <a:r>
              <a:rPr lang="es-CO" sz="2400" dirty="0"/>
              <a:t> cuando se encontró con uno de los constructores de la ENIAC. Compañero de Albert Einstein, </a:t>
            </a:r>
            <a:r>
              <a:rPr lang="es-CO" sz="2400" dirty="0" err="1"/>
              <a:t>Goedel</a:t>
            </a:r>
            <a:r>
              <a:rPr lang="es-CO" sz="2400" dirty="0"/>
              <a:t> y Turing en Princeton, </a:t>
            </a:r>
            <a:r>
              <a:rPr lang="es-CO" sz="2400" dirty="0" err="1"/>
              <a:t>Von</a:t>
            </a:r>
            <a:r>
              <a:rPr lang="es-CO" sz="2400" dirty="0"/>
              <a:t> Neumann se interesó por el problema de la necesidad de "</a:t>
            </a:r>
            <a:r>
              <a:rPr lang="es-CO" sz="2400" dirty="0" err="1"/>
              <a:t>recablear</a:t>
            </a:r>
            <a:r>
              <a:rPr lang="es-CO" sz="2400" dirty="0"/>
              <a:t>“ la máquina para cada nueva tarea.</a:t>
            </a:r>
          </a:p>
          <a:p>
            <a:pPr algn="just"/>
            <a:r>
              <a:rPr lang="es-CO" sz="2400" dirty="0"/>
              <a:t>Surgió como consecuencia de la colaboración de </a:t>
            </a:r>
            <a:r>
              <a:rPr lang="es-CO" sz="2400" dirty="0" err="1"/>
              <a:t>Newmann</a:t>
            </a:r>
            <a:r>
              <a:rPr lang="es-CO" sz="2400" dirty="0"/>
              <a:t> en el proyecto ENIAC. </a:t>
            </a:r>
            <a:r>
              <a:rPr lang="es-CO" sz="2400" dirty="0" err="1"/>
              <a:t>Newmann</a:t>
            </a:r>
            <a:r>
              <a:rPr lang="es-CO" sz="2400" dirty="0"/>
              <a:t> , consciente de la torpeza de la aritmética decimal utilizada en las computadoras de este proyecto podría reemplazarse utilizando la aritmética binaria, realizo un diseño básico llamado la máquina de </a:t>
            </a:r>
            <a:r>
              <a:rPr lang="es-CO" sz="2400" dirty="0" err="1"/>
              <a:t>Von</a:t>
            </a:r>
            <a:r>
              <a:rPr lang="es-CO" sz="2400" dirty="0"/>
              <a:t> </a:t>
            </a:r>
            <a:r>
              <a:rPr lang="es-CO" sz="2400" dirty="0" err="1"/>
              <a:t>Newmann</a:t>
            </a:r>
            <a:r>
              <a:rPr lang="es-CO" sz="2400" dirty="0"/>
              <a:t> . El programa se implanto en la computadora de EDVAC.</a:t>
            </a:r>
          </a:p>
        </p:txBody>
      </p:sp>
      <p:pic>
        <p:nvPicPr>
          <p:cNvPr id="5" name="Picture 4" descr="Resultado de imagen para EDVAC">
            <a:extLst>
              <a:ext uri="{FF2B5EF4-FFF2-40B4-BE49-F238E27FC236}">
                <a16:creationId xmlns:a16="http://schemas.microsoft.com/office/drawing/2014/main" id="{D3991DC5-0D47-473C-9DF5-6302BE96E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409" y="1542638"/>
            <a:ext cx="3745392" cy="296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2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pt-BR" dirty="0" err="1"/>
              <a:t>Arquitectura</a:t>
            </a:r>
            <a:r>
              <a:rPr lang="pt-BR" dirty="0"/>
              <a:t> de Von Newman (2)</a:t>
            </a:r>
            <a:endParaRPr lang="es-CO" dirty="0"/>
          </a:p>
        </p:txBody>
      </p:sp>
      <p:sp>
        <p:nvSpPr>
          <p:cNvPr id="10" name="Content Placeholder 2"/>
          <p:cNvSpPr>
            <a:spLocks noGrp="1"/>
          </p:cNvSpPr>
          <p:nvPr>
            <p:ph idx="1"/>
          </p:nvPr>
        </p:nvSpPr>
        <p:spPr>
          <a:xfrm>
            <a:off x="87199" y="1542638"/>
            <a:ext cx="4256201" cy="3257962"/>
          </a:xfrm>
        </p:spPr>
        <p:txBody>
          <a:bodyPr>
            <a:normAutofit/>
          </a:bodyPr>
          <a:lstStyle/>
          <a:p>
            <a:pPr algn="just"/>
            <a:r>
              <a:rPr lang="es-CO" sz="2400" dirty="0"/>
              <a:t>La arquitectura </a:t>
            </a:r>
            <a:r>
              <a:rPr lang="es-CO" sz="2400" dirty="0" err="1"/>
              <a:t>Von</a:t>
            </a:r>
            <a:r>
              <a:rPr lang="es-CO" sz="2400" dirty="0"/>
              <a:t> Neumann es un modelo de organización en arquitecturas de computadoras que utilizan el mismo dispositivo de almacenamiento tanto para las instrucciones como para los datos.</a:t>
            </a:r>
          </a:p>
        </p:txBody>
      </p:sp>
      <p:pic>
        <p:nvPicPr>
          <p:cNvPr id="6" name="Imagen 3">
            <a:extLst>
              <a:ext uri="{FF2B5EF4-FFF2-40B4-BE49-F238E27FC236}">
                <a16:creationId xmlns:a16="http://schemas.microsoft.com/office/drawing/2014/main" id="{F382A90F-E445-4847-8DF5-8227037BEC40}"/>
              </a:ext>
            </a:extLst>
          </p:cNvPr>
          <p:cNvPicPr>
            <a:picLocks noChangeAspect="1"/>
          </p:cNvPicPr>
          <p:nvPr/>
        </p:nvPicPr>
        <p:blipFill>
          <a:blip r:embed="rId2"/>
          <a:stretch>
            <a:fillRect/>
          </a:stretch>
        </p:blipFill>
        <p:spPr>
          <a:xfrm>
            <a:off x="4343400" y="1888821"/>
            <a:ext cx="4658054" cy="2200745"/>
          </a:xfrm>
          <a:prstGeom prst="rect">
            <a:avLst/>
          </a:prstGeom>
        </p:spPr>
      </p:pic>
    </p:spTree>
    <p:extLst>
      <p:ext uri="{BB962C8B-B14F-4D97-AF65-F5344CB8AC3E}">
        <p14:creationId xmlns:p14="http://schemas.microsoft.com/office/powerpoint/2010/main" val="54106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pt-BR" dirty="0" err="1"/>
              <a:t>Arquitectura</a:t>
            </a:r>
            <a:r>
              <a:rPr lang="pt-BR" dirty="0"/>
              <a:t> de Von Newman (3)</a:t>
            </a:r>
            <a:endParaRPr lang="es-CO" dirty="0"/>
          </a:p>
        </p:txBody>
      </p:sp>
      <p:sp>
        <p:nvSpPr>
          <p:cNvPr id="10" name="Content Placeholder 2"/>
          <p:cNvSpPr>
            <a:spLocks noGrp="1"/>
          </p:cNvSpPr>
          <p:nvPr>
            <p:ph idx="1"/>
          </p:nvPr>
        </p:nvSpPr>
        <p:spPr>
          <a:xfrm>
            <a:off x="87199" y="1542638"/>
            <a:ext cx="4256201" cy="3257962"/>
          </a:xfrm>
        </p:spPr>
        <p:txBody>
          <a:bodyPr>
            <a:normAutofit/>
          </a:bodyPr>
          <a:lstStyle/>
          <a:p>
            <a:pPr algn="just"/>
            <a:r>
              <a:rPr lang="es-CO" sz="2400" dirty="0"/>
              <a:t>Esta arquitectura consta de 4 partes:</a:t>
            </a:r>
          </a:p>
          <a:p>
            <a:pPr lvl="1" algn="just"/>
            <a:r>
              <a:rPr lang="es-CO" sz="2100" dirty="0"/>
              <a:t> Unidad aritmético-lógica o ALU</a:t>
            </a:r>
          </a:p>
          <a:p>
            <a:pPr lvl="1" algn="just"/>
            <a:r>
              <a:rPr lang="es-CO" sz="2100" dirty="0"/>
              <a:t>Unidad de control</a:t>
            </a:r>
          </a:p>
          <a:p>
            <a:pPr lvl="1" algn="just"/>
            <a:r>
              <a:rPr lang="es-CO" sz="2100" dirty="0"/>
              <a:t>Memoria</a:t>
            </a:r>
          </a:p>
          <a:p>
            <a:pPr lvl="1" algn="just"/>
            <a:r>
              <a:rPr lang="es-CO" sz="2100" dirty="0"/>
              <a:t>Dispositivos de entrada/salida </a:t>
            </a:r>
          </a:p>
          <a:p>
            <a:pPr lvl="1" algn="just"/>
            <a:r>
              <a:rPr lang="es-CO" sz="2100" dirty="0">
                <a:solidFill>
                  <a:srgbClr val="FF0000"/>
                </a:solidFill>
              </a:rPr>
              <a:t>Buses *</a:t>
            </a:r>
          </a:p>
        </p:txBody>
      </p:sp>
      <p:pic>
        <p:nvPicPr>
          <p:cNvPr id="5" name="Picture 2" descr="Resultado de imagen para arquitectura von neumann">
            <a:extLst>
              <a:ext uri="{FF2B5EF4-FFF2-40B4-BE49-F238E27FC236}">
                <a16:creationId xmlns:a16="http://schemas.microsoft.com/office/drawing/2014/main" id="{852D68A2-687A-4E34-9E16-357FE16C5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807" y="1511429"/>
            <a:ext cx="3489571" cy="332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141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pt-BR" dirty="0" err="1"/>
              <a:t>Arquitectura</a:t>
            </a:r>
            <a:r>
              <a:rPr lang="pt-BR" dirty="0"/>
              <a:t> de Von Newman - Memoria</a:t>
            </a:r>
            <a:endParaRPr lang="es-CO" dirty="0"/>
          </a:p>
        </p:txBody>
      </p:sp>
      <p:sp>
        <p:nvSpPr>
          <p:cNvPr id="10" name="Content Placeholder 2"/>
          <p:cNvSpPr>
            <a:spLocks noGrp="1"/>
          </p:cNvSpPr>
          <p:nvPr>
            <p:ph idx="1"/>
          </p:nvPr>
        </p:nvSpPr>
        <p:spPr>
          <a:xfrm>
            <a:off x="87199" y="1542638"/>
            <a:ext cx="5169263" cy="3257962"/>
          </a:xfrm>
        </p:spPr>
        <p:txBody>
          <a:bodyPr>
            <a:normAutofit fontScale="92500" lnSpcReduction="10000"/>
          </a:bodyPr>
          <a:lstStyle/>
          <a:p>
            <a:pPr algn="just"/>
            <a:r>
              <a:rPr lang="es-CO" sz="2400" dirty="0"/>
              <a:t>Se compone de un conjunto de celdas del mismo tamaño (número de bits). </a:t>
            </a:r>
          </a:p>
          <a:p>
            <a:pPr algn="just"/>
            <a:r>
              <a:rPr lang="es-CO" sz="2400" dirty="0"/>
              <a:t>Cada celda está identificada por un número binario único, denominado dirección. </a:t>
            </a:r>
          </a:p>
          <a:p>
            <a:pPr algn="just"/>
            <a:r>
              <a:rPr lang="es-CO" sz="2400" dirty="0"/>
              <a:t>Una vez seleccionada una celda mediante su correspondiente dirección, se pueden hacer dos operaciones: </a:t>
            </a:r>
          </a:p>
          <a:p>
            <a:pPr lvl="1" algn="just"/>
            <a:r>
              <a:rPr lang="es-CO" sz="2100" dirty="0"/>
              <a:t>Lectura: Permite conocer el valor almacenado anteriormente. </a:t>
            </a:r>
          </a:p>
          <a:p>
            <a:pPr lvl="1" algn="just"/>
            <a:r>
              <a:rPr lang="es-CO" sz="2100" dirty="0"/>
              <a:t>Escritura: Almacena un nuevo valor. </a:t>
            </a:r>
          </a:p>
        </p:txBody>
      </p:sp>
      <p:pic>
        <p:nvPicPr>
          <p:cNvPr id="5" name="Picture 4" descr="Resultado de imagen para memoria ram circuito">
            <a:extLst>
              <a:ext uri="{FF2B5EF4-FFF2-40B4-BE49-F238E27FC236}">
                <a16:creationId xmlns:a16="http://schemas.microsoft.com/office/drawing/2014/main" id="{653C61EA-636A-4DE0-B35A-50CF18272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618" y="2136913"/>
            <a:ext cx="3654183" cy="212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15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 </a:t>
            </a:r>
            <a:r>
              <a:rPr lang="es-ES" dirty="0"/>
              <a:t>Unidad Central de Proceso (CPU)</a:t>
            </a:r>
            <a:endParaRPr lang="es-CO" dirty="0"/>
          </a:p>
        </p:txBody>
      </p:sp>
      <p:sp>
        <p:nvSpPr>
          <p:cNvPr id="10" name="Content Placeholder 2"/>
          <p:cNvSpPr>
            <a:spLocks noGrp="1"/>
          </p:cNvSpPr>
          <p:nvPr>
            <p:ph idx="1"/>
          </p:nvPr>
        </p:nvSpPr>
        <p:spPr>
          <a:xfrm>
            <a:off x="87199" y="1542638"/>
            <a:ext cx="5169263" cy="3257962"/>
          </a:xfrm>
        </p:spPr>
        <p:txBody>
          <a:bodyPr>
            <a:normAutofit fontScale="92500" lnSpcReduction="20000"/>
          </a:bodyPr>
          <a:lstStyle/>
          <a:p>
            <a:pPr algn="just"/>
            <a:r>
              <a:rPr lang="es-CO" sz="2400" dirty="0"/>
              <a:t>Es el conjunto formado por: </a:t>
            </a:r>
          </a:p>
          <a:p>
            <a:pPr lvl="1" algn="just"/>
            <a:r>
              <a:rPr lang="es-CO" sz="2100" dirty="0"/>
              <a:t>La Unidad de Control</a:t>
            </a:r>
          </a:p>
          <a:p>
            <a:pPr lvl="1" algn="just"/>
            <a:r>
              <a:rPr lang="es-CO" sz="2100" dirty="0"/>
              <a:t>Los registros </a:t>
            </a:r>
          </a:p>
          <a:p>
            <a:pPr lvl="1" algn="just"/>
            <a:r>
              <a:rPr lang="es-CO" sz="2100" dirty="0"/>
              <a:t>La Unidad Aritmética Lógica </a:t>
            </a:r>
          </a:p>
          <a:p>
            <a:pPr algn="just"/>
            <a:r>
              <a:rPr lang="es-CO" sz="2400" dirty="0"/>
              <a:t>Es el bloque encargado de ejecutar las instrucciones.  Con la aparición de los circuitos integrados, y en concreto a partir de los años 70, cuando la tecnología alcanzó el nivel de integración adecuado, se integró en una sola pastilla la CPU. A este circuito integrado se le denomina Microprocesador.</a:t>
            </a:r>
          </a:p>
        </p:txBody>
      </p:sp>
      <p:pic>
        <p:nvPicPr>
          <p:cNvPr id="6" name="Picture 2" descr="Resultado de imagen para arquitectura cpu">
            <a:extLst>
              <a:ext uri="{FF2B5EF4-FFF2-40B4-BE49-F238E27FC236}">
                <a16:creationId xmlns:a16="http://schemas.microsoft.com/office/drawing/2014/main" id="{CBE9073B-23C8-46FF-ABDC-7451F7C5B2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622" t="25492" b="19836"/>
          <a:stretch/>
        </p:blipFill>
        <p:spPr bwMode="auto">
          <a:xfrm>
            <a:off x="5456400" y="1369680"/>
            <a:ext cx="3600401" cy="325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8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 </a:t>
            </a:r>
            <a:r>
              <a:rPr lang="es-ES" dirty="0"/>
              <a:t>Unidad Central de Proceso (CPU) (2)</a:t>
            </a:r>
            <a:endParaRPr lang="es-CO" dirty="0"/>
          </a:p>
        </p:txBody>
      </p:sp>
      <p:sp>
        <p:nvSpPr>
          <p:cNvPr id="10" name="Content Placeholder 2"/>
          <p:cNvSpPr>
            <a:spLocks noGrp="1"/>
          </p:cNvSpPr>
          <p:nvPr>
            <p:ph idx="1"/>
          </p:nvPr>
        </p:nvSpPr>
        <p:spPr>
          <a:xfrm>
            <a:off x="87199" y="1542638"/>
            <a:ext cx="5169263" cy="3257962"/>
          </a:xfrm>
        </p:spPr>
        <p:txBody>
          <a:bodyPr>
            <a:normAutofit/>
          </a:bodyPr>
          <a:lstStyle/>
          <a:p>
            <a:pPr marL="0" indent="0" algn="just">
              <a:buNone/>
            </a:pPr>
            <a:r>
              <a:rPr lang="es-CO" sz="2400" i="1" dirty="0">
                <a:effectLst>
                  <a:outerShdw blurRad="38100" dist="38100" dir="2700000" algn="tl">
                    <a:srgbClr val="000000">
                      <a:alpha val="43137"/>
                    </a:srgbClr>
                  </a:outerShdw>
                </a:effectLst>
              </a:rPr>
              <a:t>Unidad </a:t>
            </a:r>
            <a:r>
              <a:rPr lang="es-CO" sz="2400" i="1" dirty="0" err="1">
                <a:effectLst>
                  <a:outerShdw blurRad="38100" dist="38100" dir="2700000" algn="tl">
                    <a:srgbClr val="000000">
                      <a:alpha val="43137"/>
                    </a:srgbClr>
                  </a:outerShdw>
                </a:effectLst>
              </a:rPr>
              <a:t>Aritmetico</a:t>
            </a:r>
            <a:r>
              <a:rPr lang="es-CO" sz="2400" i="1" dirty="0">
                <a:effectLst>
                  <a:outerShdw blurRad="38100" dist="38100" dir="2700000" algn="tl">
                    <a:srgbClr val="000000">
                      <a:alpha val="43137"/>
                    </a:srgbClr>
                  </a:outerShdw>
                </a:effectLst>
              </a:rPr>
              <a:t>-Lógica (ALU)</a:t>
            </a:r>
          </a:p>
          <a:p>
            <a:pPr algn="just"/>
            <a:r>
              <a:rPr lang="es-CO" sz="2400" dirty="0"/>
              <a:t>Realiza las operaciones elementales, tanto aritméticas como lógicas, que implementa el computador: suma, resta, AND, OR, NOT, etc. </a:t>
            </a:r>
          </a:p>
          <a:p>
            <a:pPr algn="just"/>
            <a:r>
              <a:rPr lang="es-CO" sz="2400" dirty="0"/>
              <a:t>Los datos con los que opera se leen de la memoria, y pueden almacenarse temporalmente en los registros que contiene la CPU.</a:t>
            </a:r>
          </a:p>
        </p:txBody>
      </p:sp>
      <p:pic>
        <p:nvPicPr>
          <p:cNvPr id="5" name="Imagen 5">
            <a:extLst>
              <a:ext uri="{FF2B5EF4-FFF2-40B4-BE49-F238E27FC236}">
                <a16:creationId xmlns:a16="http://schemas.microsoft.com/office/drawing/2014/main" id="{A22A4670-B13D-4D02-A2CE-569A6C1BBC94}"/>
              </a:ext>
            </a:extLst>
          </p:cNvPr>
          <p:cNvPicPr>
            <a:picLocks noChangeAspect="1"/>
          </p:cNvPicPr>
          <p:nvPr/>
        </p:nvPicPr>
        <p:blipFill rotWithShape="1">
          <a:blip r:embed="rId2"/>
          <a:srcRect l="12201" t="22700" b="14301"/>
          <a:stretch/>
        </p:blipFill>
        <p:spPr>
          <a:xfrm>
            <a:off x="5362287" y="2097156"/>
            <a:ext cx="3694514" cy="1988205"/>
          </a:xfrm>
          <a:prstGeom prst="rect">
            <a:avLst/>
          </a:prstGeom>
        </p:spPr>
      </p:pic>
    </p:spTree>
    <p:extLst>
      <p:ext uri="{BB962C8B-B14F-4D97-AF65-F5344CB8AC3E}">
        <p14:creationId xmlns:p14="http://schemas.microsoft.com/office/powerpoint/2010/main" val="138648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 </a:t>
            </a:r>
            <a:r>
              <a:rPr lang="es-ES" dirty="0"/>
              <a:t>Unidad Central de Proceso (CPU) (3)</a:t>
            </a:r>
            <a:endParaRPr lang="es-CO" dirty="0"/>
          </a:p>
        </p:txBody>
      </p:sp>
      <p:sp>
        <p:nvSpPr>
          <p:cNvPr id="10" name="Content Placeholder 2"/>
          <p:cNvSpPr>
            <a:spLocks noGrp="1"/>
          </p:cNvSpPr>
          <p:nvPr>
            <p:ph idx="1"/>
          </p:nvPr>
        </p:nvSpPr>
        <p:spPr>
          <a:xfrm>
            <a:off x="87199" y="1542638"/>
            <a:ext cx="5169263" cy="3257962"/>
          </a:xfrm>
        </p:spPr>
        <p:txBody>
          <a:bodyPr>
            <a:normAutofit lnSpcReduction="10000"/>
          </a:bodyPr>
          <a:lstStyle/>
          <a:p>
            <a:pPr marL="0" indent="0" algn="just">
              <a:buNone/>
            </a:pPr>
            <a:r>
              <a:rPr lang="es-CO" sz="2400" i="1" dirty="0">
                <a:effectLst>
                  <a:outerShdw blurRad="38100" dist="38100" dir="2700000" algn="tl">
                    <a:srgbClr val="000000">
                      <a:alpha val="43137"/>
                    </a:srgbClr>
                  </a:outerShdw>
                </a:effectLst>
              </a:rPr>
              <a:t>Unidad de control</a:t>
            </a:r>
          </a:p>
          <a:p>
            <a:pPr algn="just"/>
            <a:r>
              <a:rPr lang="es-CO" sz="2400" dirty="0"/>
              <a:t>Ejecuta las instrucciones máquina almacenadas en la memoria. </a:t>
            </a:r>
          </a:p>
          <a:p>
            <a:pPr algn="just"/>
            <a:r>
              <a:rPr lang="es-CO" sz="2400" dirty="0"/>
              <a:t>Captura las instrucciones y las decodifica. </a:t>
            </a:r>
          </a:p>
          <a:p>
            <a:pPr algn="just"/>
            <a:r>
              <a:rPr lang="es-CO" sz="2400" dirty="0"/>
              <a:t>Según el tipo de instrucción, genera las señales de control a todas las unidades internas de la CPU para poder realizar su ejecución.</a:t>
            </a:r>
          </a:p>
        </p:txBody>
      </p:sp>
      <p:pic>
        <p:nvPicPr>
          <p:cNvPr id="6" name="Picture 2" descr="Resultado de imagen para unidad de control">
            <a:extLst>
              <a:ext uri="{FF2B5EF4-FFF2-40B4-BE49-F238E27FC236}">
                <a16:creationId xmlns:a16="http://schemas.microsoft.com/office/drawing/2014/main" id="{906FE15A-2A29-48E5-B1CD-3AC98DA3F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274" y="2047861"/>
            <a:ext cx="3411841" cy="217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871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 </a:t>
            </a:r>
            <a:r>
              <a:rPr lang="es-ES" dirty="0"/>
              <a:t>Unidad Central de Proceso (CPU) (4)</a:t>
            </a:r>
            <a:endParaRPr lang="es-CO" dirty="0"/>
          </a:p>
        </p:txBody>
      </p:sp>
      <p:sp>
        <p:nvSpPr>
          <p:cNvPr id="10" name="Content Placeholder 2"/>
          <p:cNvSpPr>
            <a:spLocks noGrp="1"/>
          </p:cNvSpPr>
          <p:nvPr>
            <p:ph idx="1"/>
          </p:nvPr>
        </p:nvSpPr>
        <p:spPr>
          <a:xfrm>
            <a:off x="107078" y="1711603"/>
            <a:ext cx="5169263" cy="3257962"/>
          </a:xfrm>
        </p:spPr>
        <p:txBody>
          <a:bodyPr>
            <a:normAutofit/>
          </a:bodyPr>
          <a:lstStyle/>
          <a:p>
            <a:pPr marL="0" indent="0" algn="just">
              <a:buNone/>
            </a:pPr>
            <a:r>
              <a:rPr lang="es-CO" sz="2400" i="1" dirty="0">
                <a:effectLst>
                  <a:outerShdw blurRad="38100" dist="38100" dir="2700000" algn="tl">
                    <a:srgbClr val="000000">
                      <a:alpha val="43137"/>
                    </a:srgbClr>
                  </a:outerShdw>
                </a:effectLst>
              </a:rPr>
              <a:t>Registros</a:t>
            </a:r>
          </a:p>
          <a:p>
            <a:pPr algn="just"/>
            <a:r>
              <a:rPr lang="es-CO" sz="2400" dirty="0"/>
              <a:t>Almacenan datos binarios, acceso rápido </a:t>
            </a:r>
          </a:p>
          <a:p>
            <a:pPr algn="just"/>
            <a:r>
              <a:rPr lang="es-CO" sz="2400" dirty="0"/>
              <a:t>De tamaño fijo</a:t>
            </a:r>
          </a:p>
          <a:p>
            <a:pPr algn="just"/>
            <a:r>
              <a:rPr lang="es-CO" sz="2400" dirty="0"/>
              <a:t>De propósito general (programas) o específicos (acumulador, </a:t>
            </a:r>
            <a:r>
              <a:rPr lang="es-CO" sz="2400" dirty="0" err="1"/>
              <a:t>program</a:t>
            </a:r>
            <a:r>
              <a:rPr lang="es-CO" sz="2400" dirty="0"/>
              <a:t> </a:t>
            </a:r>
            <a:r>
              <a:rPr lang="es-CO" sz="2400" dirty="0" err="1"/>
              <a:t>counter</a:t>
            </a:r>
            <a:r>
              <a:rPr lang="es-CO" sz="2400" dirty="0"/>
              <a:t>, puntero a memoria, etc.) </a:t>
            </a:r>
          </a:p>
        </p:txBody>
      </p:sp>
      <p:pic>
        <p:nvPicPr>
          <p:cNvPr id="5" name="Imagen 5">
            <a:extLst>
              <a:ext uri="{FF2B5EF4-FFF2-40B4-BE49-F238E27FC236}">
                <a16:creationId xmlns:a16="http://schemas.microsoft.com/office/drawing/2014/main" id="{B07C4CF2-5E28-401F-9D17-B89EDEED9BFA}"/>
              </a:ext>
            </a:extLst>
          </p:cNvPr>
          <p:cNvPicPr>
            <a:picLocks noChangeAspect="1"/>
          </p:cNvPicPr>
          <p:nvPr/>
        </p:nvPicPr>
        <p:blipFill>
          <a:blip r:embed="rId2"/>
          <a:stretch>
            <a:fillRect/>
          </a:stretch>
        </p:blipFill>
        <p:spPr>
          <a:xfrm>
            <a:off x="5387004" y="1957833"/>
            <a:ext cx="3649918" cy="2500783"/>
          </a:xfrm>
          <a:prstGeom prst="rect">
            <a:avLst/>
          </a:prstGeom>
        </p:spPr>
      </p:pic>
    </p:spTree>
    <p:extLst>
      <p:ext uri="{BB962C8B-B14F-4D97-AF65-F5344CB8AC3E}">
        <p14:creationId xmlns:p14="http://schemas.microsoft.com/office/powerpoint/2010/main" val="2961361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 </a:t>
            </a:r>
            <a:r>
              <a:rPr lang="es-ES" dirty="0"/>
              <a:t>Unidad Central de Proceso (CPU) (4)</a:t>
            </a:r>
            <a:endParaRPr lang="es-CO" dirty="0"/>
          </a:p>
        </p:txBody>
      </p:sp>
      <p:sp>
        <p:nvSpPr>
          <p:cNvPr id="10" name="Content Placeholder 2"/>
          <p:cNvSpPr>
            <a:spLocks noGrp="1"/>
          </p:cNvSpPr>
          <p:nvPr>
            <p:ph idx="1"/>
          </p:nvPr>
        </p:nvSpPr>
        <p:spPr>
          <a:xfrm>
            <a:off x="107078" y="1711603"/>
            <a:ext cx="5169263" cy="3257962"/>
          </a:xfrm>
        </p:spPr>
        <p:txBody>
          <a:bodyPr>
            <a:normAutofit fontScale="92500" lnSpcReduction="20000"/>
          </a:bodyPr>
          <a:lstStyle/>
          <a:p>
            <a:pPr marL="0" indent="0" algn="just">
              <a:buNone/>
            </a:pPr>
            <a:r>
              <a:rPr lang="es-CO" sz="2400" i="1" dirty="0">
                <a:effectLst>
                  <a:outerShdw blurRad="38100" dist="38100" dir="2700000" algn="tl">
                    <a:srgbClr val="000000">
                      <a:alpha val="43137"/>
                    </a:srgbClr>
                  </a:outerShdw>
                </a:effectLst>
              </a:rPr>
              <a:t>Buses</a:t>
            </a:r>
          </a:p>
          <a:p>
            <a:pPr algn="just"/>
            <a:r>
              <a:rPr lang="es-CO" sz="2400" dirty="0"/>
              <a:t>Además de las 4 unidades básicas, en un computador existen conjuntos de señales, que se denominan buses, y cuya función es transferir las instrucciones y los datos entre las distintas unidades.</a:t>
            </a:r>
          </a:p>
          <a:p>
            <a:pPr algn="just"/>
            <a:endParaRPr lang="es-CO" sz="2400" dirty="0"/>
          </a:p>
          <a:p>
            <a:pPr algn="just"/>
            <a:r>
              <a:rPr lang="es-CO" sz="2400" dirty="0"/>
              <a:t>Se suelen distinguir tres tipos de buses:</a:t>
            </a:r>
          </a:p>
          <a:p>
            <a:pPr lvl="1" algn="just"/>
            <a:r>
              <a:rPr lang="es-CO" sz="2100" dirty="0"/>
              <a:t>Bus de direcciones</a:t>
            </a:r>
          </a:p>
          <a:p>
            <a:pPr lvl="1" algn="just"/>
            <a:r>
              <a:rPr lang="es-CO" sz="2100" dirty="0"/>
              <a:t>Bus de datos</a:t>
            </a:r>
          </a:p>
          <a:p>
            <a:pPr lvl="1" algn="just"/>
            <a:r>
              <a:rPr lang="es-CO" sz="2100" dirty="0"/>
              <a:t>Bus de control</a:t>
            </a:r>
          </a:p>
        </p:txBody>
      </p:sp>
      <p:pic>
        <p:nvPicPr>
          <p:cNvPr id="6" name="Picture 2" descr="Resultado de imagen para buses de control">
            <a:extLst>
              <a:ext uri="{FF2B5EF4-FFF2-40B4-BE49-F238E27FC236}">
                <a16:creationId xmlns:a16="http://schemas.microsoft.com/office/drawing/2014/main" id="{48D07F2C-9822-4F2B-8D57-9D22AC3C8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5" t="11239" r="9037" b="16141"/>
          <a:stretch/>
        </p:blipFill>
        <p:spPr bwMode="auto">
          <a:xfrm>
            <a:off x="5339992" y="1914544"/>
            <a:ext cx="3696930" cy="229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05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pt-BR" dirty="0" err="1"/>
              <a:t>Arquitectura</a:t>
            </a:r>
            <a:r>
              <a:rPr lang="pt-BR" dirty="0"/>
              <a:t> de Von Newman </a:t>
            </a:r>
            <a:r>
              <a:rPr lang="es-CO" dirty="0"/>
              <a:t>en los sistemas de cómputo actuales</a:t>
            </a:r>
          </a:p>
        </p:txBody>
      </p:sp>
      <p:pic>
        <p:nvPicPr>
          <p:cNvPr id="7" name="Imagen 5">
            <a:extLst>
              <a:ext uri="{FF2B5EF4-FFF2-40B4-BE49-F238E27FC236}">
                <a16:creationId xmlns:a16="http://schemas.microsoft.com/office/drawing/2014/main" id="{28421C09-27AE-4814-9828-9CE7ECF0EC7A}"/>
              </a:ext>
            </a:extLst>
          </p:cNvPr>
          <p:cNvPicPr>
            <a:picLocks noChangeAspect="1"/>
          </p:cNvPicPr>
          <p:nvPr/>
        </p:nvPicPr>
        <p:blipFill>
          <a:blip r:embed="rId2"/>
          <a:stretch>
            <a:fillRect/>
          </a:stretch>
        </p:blipFill>
        <p:spPr>
          <a:xfrm>
            <a:off x="2021593" y="1542638"/>
            <a:ext cx="4667442" cy="3348890"/>
          </a:xfrm>
          <a:prstGeom prst="rect">
            <a:avLst/>
          </a:prstGeom>
        </p:spPr>
      </p:pic>
    </p:spTree>
    <p:extLst>
      <p:ext uri="{BB962C8B-B14F-4D97-AF65-F5344CB8AC3E}">
        <p14:creationId xmlns:p14="http://schemas.microsoft.com/office/powerpoint/2010/main" val="385047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46430" y="758775"/>
            <a:ext cx="8230756" cy="857754"/>
          </a:xfrm>
        </p:spPr>
        <p:txBody>
          <a:bodyPr/>
          <a:lstStyle/>
          <a:p>
            <a:r>
              <a:rPr lang="es-CO" dirty="0"/>
              <a:t>Lenguaje de programación</a:t>
            </a:r>
          </a:p>
        </p:txBody>
      </p:sp>
      <p:sp>
        <p:nvSpPr>
          <p:cNvPr id="10" name="Content Placeholder 2"/>
          <p:cNvSpPr>
            <a:spLocks noGrp="1"/>
          </p:cNvSpPr>
          <p:nvPr>
            <p:ph idx="1"/>
          </p:nvPr>
        </p:nvSpPr>
        <p:spPr>
          <a:xfrm>
            <a:off x="87200" y="1542638"/>
            <a:ext cx="5682664" cy="2977646"/>
          </a:xfrm>
        </p:spPr>
        <p:txBody>
          <a:bodyPr>
            <a:normAutofit/>
          </a:bodyPr>
          <a:lstStyle/>
          <a:p>
            <a:pPr marL="285750" indent="-285750"/>
            <a:r>
              <a:rPr lang="es-CO" sz="2400" dirty="0"/>
              <a:t>Notación utilizada por los programadores para escribir programas. </a:t>
            </a:r>
          </a:p>
          <a:p>
            <a:pPr marL="285750" indent="-285750"/>
            <a:r>
              <a:rPr lang="es-CO" sz="2400" dirty="0"/>
              <a:t>Un lenguaje de programación tiene una sintaxis (las palabras y símbolos utilizados para escribir códigos de programa), una gramática (las reglas que definen una secuencia de palabras y símbolos significativos y correctos) y semántica.</a:t>
            </a:r>
          </a:p>
        </p:txBody>
      </p:sp>
      <p:pic>
        <p:nvPicPr>
          <p:cNvPr id="6" name="Imagen 3">
            <a:extLst>
              <a:ext uri="{FF2B5EF4-FFF2-40B4-BE49-F238E27FC236}">
                <a16:creationId xmlns:a16="http://schemas.microsoft.com/office/drawing/2014/main" id="{402A9EA9-6D60-48B7-ABAC-AEFAD39E9F70}"/>
              </a:ext>
            </a:extLst>
          </p:cNvPr>
          <p:cNvPicPr>
            <a:picLocks noChangeAspect="1"/>
          </p:cNvPicPr>
          <p:nvPr/>
        </p:nvPicPr>
        <p:blipFill>
          <a:blip r:embed="rId2"/>
          <a:stretch>
            <a:fillRect/>
          </a:stretch>
        </p:blipFill>
        <p:spPr>
          <a:xfrm>
            <a:off x="5749986" y="2073195"/>
            <a:ext cx="3226674" cy="1613337"/>
          </a:xfrm>
          <a:prstGeom prst="rect">
            <a:avLst/>
          </a:prstGeom>
        </p:spPr>
      </p:pic>
    </p:spTree>
    <p:extLst>
      <p:ext uri="{BB962C8B-B14F-4D97-AF65-F5344CB8AC3E}">
        <p14:creationId xmlns:p14="http://schemas.microsoft.com/office/powerpoint/2010/main" val="400269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dirty="0"/>
              <a:t>Conceptos básicos de un sistema operativo</a:t>
            </a:r>
          </a:p>
        </p:txBody>
      </p:sp>
      <p:sp>
        <p:nvSpPr>
          <p:cNvPr id="10" name="Content Placeholder 2"/>
          <p:cNvSpPr>
            <a:spLocks noGrp="1"/>
          </p:cNvSpPr>
          <p:nvPr>
            <p:ph idx="1"/>
          </p:nvPr>
        </p:nvSpPr>
        <p:spPr>
          <a:xfrm>
            <a:off x="107078" y="1711603"/>
            <a:ext cx="5169263" cy="3257962"/>
          </a:xfrm>
        </p:spPr>
        <p:txBody>
          <a:bodyPr>
            <a:normAutofit fontScale="85000" lnSpcReduction="10000"/>
          </a:bodyPr>
          <a:lstStyle/>
          <a:p>
            <a:pPr algn="just"/>
            <a:r>
              <a:rPr lang="es-CO" sz="2400" dirty="0"/>
              <a:t>Funciones del SO</a:t>
            </a:r>
          </a:p>
          <a:p>
            <a:pPr algn="just"/>
            <a:r>
              <a:rPr lang="es-CO" sz="2400" dirty="0"/>
              <a:t>Tipos de usuarios</a:t>
            </a:r>
          </a:p>
          <a:p>
            <a:pPr algn="just"/>
            <a:r>
              <a:rPr lang="es-CO" sz="2400" dirty="0"/>
              <a:t>Conceptos relacionados con el usuario final</a:t>
            </a:r>
          </a:p>
          <a:p>
            <a:pPr algn="just"/>
            <a:r>
              <a:rPr lang="es-CO" sz="2400" dirty="0"/>
              <a:t>Conceptos relacionados con el usuario programador</a:t>
            </a:r>
          </a:p>
          <a:p>
            <a:pPr algn="just"/>
            <a:r>
              <a:rPr lang="es-CO" sz="2400" dirty="0"/>
              <a:t>Conceptos relacionados con el usuario diseñador</a:t>
            </a:r>
          </a:p>
          <a:p>
            <a:pPr algn="just"/>
            <a:r>
              <a:rPr lang="es-CO" sz="2400" dirty="0"/>
              <a:t>Conceptos relacionados con el administrador de recursos</a:t>
            </a:r>
          </a:p>
          <a:p>
            <a:pPr algn="just"/>
            <a:r>
              <a:rPr lang="es-CO" sz="2400" dirty="0"/>
              <a:t>El SO como interfaz</a:t>
            </a:r>
          </a:p>
          <a:p>
            <a:pPr algn="just"/>
            <a:endParaRPr lang="es-CO" sz="2400" dirty="0"/>
          </a:p>
          <a:p>
            <a:pPr marL="0" indent="0" algn="just">
              <a:buNone/>
            </a:pPr>
            <a:endParaRPr lang="es-CO" sz="2400" dirty="0"/>
          </a:p>
          <a:p>
            <a:pPr algn="just"/>
            <a:endParaRPr lang="es-CO" sz="2100" dirty="0"/>
          </a:p>
        </p:txBody>
      </p:sp>
    </p:spTree>
    <p:extLst>
      <p:ext uri="{BB962C8B-B14F-4D97-AF65-F5344CB8AC3E}">
        <p14:creationId xmlns:p14="http://schemas.microsoft.com/office/powerpoint/2010/main" val="2953662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dirty="0"/>
              <a:t>Funciones del Sistema Operativo</a:t>
            </a:r>
          </a:p>
        </p:txBody>
      </p:sp>
      <p:sp>
        <p:nvSpPr>
          <p:cNvPr id="10" name="Content Placeholder 2"/>
          <p:cNvSpPr>
            <a:spLocks noGrp="1"/>
          </p:cNvSpPr>
          <p:nvPr>
            <p:ph idx="1"/>
          </p:nvPr>
        </p:nvSpPr>
        <p:spPr>
          <a:xfrm>
            <a:off x="107078" y="1711603"/>
            <a:ext cx="5169263" cy="3257962"/>
          </a:xfrm>
        </p:spPr>
        <p:txBody>
          <a:bodyPr>
            <a:normAutofit fontScale="92500" lnSpcReduction="10000"/>
          </a:bodyPr>
          <a:lstStyle/>
          <a:p>
            <a:pPr algn="just"/>
            <a:r>
              <a:rPr lang="es-CO" sz="2400" dirty="0"/>
              <a:t>Como gestor de recursos:</a:t>
            </a:r>
          </a:p>
          <a:p>
            <a:pPr lvl="1" algn="just"/>
            <a:r>
              <a:rPr lang="es-CO" sz="2100" dirty="0"/>
              <a:t>Gestiona: tiempo de CPU, espacio de memoria, </a:t>
            </a:r>
            <a:r>
              <a:rPr lang="es-CO" sz="2100" dirty="0" err="1"/>
              <a:t>espaciode</a:t>
            </a:r>
            <a:r>
              <a:rPr lang="es-CO" sz="2100" dirty="0"/>
              <a:t> almacenamiento de archivos y dispositivos de E/S.</a:t>
            </a:r>
          </a:p>
          <a:p>
            <a:pPr lvl="1" algn="just"/>
            <a:r>
              <a:rPr lang="es-CO" sz="2100" dirty="0"/>
              <a:t>Actúa: árbitro que decide qué solicitudes atender </a:t>
            </a:r>
            <a:r>
              <a:rPr lang="es-CO" sz="2100" dirty="0" err="1"/>
              <a:t>cuandono</a:t>
            </a:r>
            <a:r>
              <a:rPr lang="es-CO" sz="2100" dirty="0"/>
              <a:t> pueden satisfacerse todas simultáneamente, </a:t>
            </a:r>
            <a:r>
              <a:rPr lang="es-CO" sz="2100" dirty="0" err="1"/>
              <a:t>asignandorecursos</a:t>
            </a:r>
            <a:r>
              <a:rPr lang="es-CO" sz="2100" dirty="0"/>
              <a:t> de forma eficiente.</a:t>
            </a:r>
          </a:p>
          <a:p>
            <a:pPr algn="just"/>
            <a:r>
              <a:rPr lang="es-CO" sz="2400" dirty="0"/>
              <a:t>Como programa de control:</a:t>
            </a:r>
          </a:p>
          <a:p>
            <a:pPr lvl="1" algn="just"/>
            <a:r>
              <a:rPr lang="es-CO" sz="2100" dirty="0"/>
              <a:t>Controla: ejecución de programas de usuarios para </a:t>
            </a:r>
            <a:r>
              <a:rPr lang="es-CO" sz="2100" dirty="0" err="1"/>
              <a:t>evitarerrores</a:t>
            </a:r>
            <a:r>
              <a:rPr lang="es-CO" sz="2100" dirty="0"/>
              <a:t> o usos incorrectos.</a:t>
            </a:r>
          </a:p>
          <a:p>
            <a:pPr marL="0" indent="0" algn="just">
              <a:buNone/>
            </a:pPr>
            <a:endParaRPr lang="es-CO" sz="2400" dirty="0"/>
          </a:p>
          <a:p>
            <a:pPr algn="just"/>
            <a:endParaRPr lang="es-CO" sz="2100" dirty="0"/>
          </a:p>
        </p:txBody>
      </p:sp>
    </p:spTree>
    <p:extLst>
      <p:ext uri="{BB962C8B-B14F-4D97-AF65-F5344CB8AC3E}">
        <p14:creationId xmlns:p14="http://schemas.microsoft.com/office/powerpoint/2010/main" val="2459041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dirty="0"/>
              <a:t>Tipos de usuarios</a:t>
            </a:r>
          </a:p>
        </p:txBody>
      </p:sp>
      <p:sp>
        <p:nvSpPr>
          <p:cNvPr id="10" name="Content Placeholder 2"/>
          <p:cNvSpPr>
            <a:spLocks noGrp="1"/>
          </p:cNvSpPr>
          <p:nvPr>
            <p:ph idx="1"/>
          </p:nvPr>
        </p:nvSpPr>
        <p:spPr>
          <a:xfrm>
            <a:off x="107078" y="1711603"/>
            <a:ext cx="5169263" cy="3257962"/>
          </a:xfrm>
        </p:spPr>
        <p:txBody>
          <a:bodyPr>
            <a:normAutofit/>
          </a:bodyPr>
          <a:lstStyle/>
          <a:p>
            <a:pPr algn="just"/>
            <a:r>
              <a:rPr lang="es-CO" sz="2400" dirty="0"/>
              <a:t>Usuario final.</a:t>
            </a:r>
          </a:p>
          <a:p>
            <a:pPr algn="just"/>
            <a:r>
              <a:rPr lang="es-CO" sz="2400" dirty="0"/>
              <a:t>Usuario programador.</a:t>
            </a:r>
          </a:p>
          <a:p>
            <a:pPr algn="just"/>
            <a:r>
              <a:rPr lang="es-CO" sz="2400" dirty="0"/>
              <a:t>Usuario diseñador / implementador.</a:t>
            </a:r>
          </a:p>
          <a:p>
            <a:pPr algn="just"/>
            <a:r>
              <a:rPr lang="es-CO" sz="2400" dirty="0"/>
              <a:t>Administrador del sistema</a:t>
            </a:r>
            <a:endParaRPr lang="es-CO" sz="2100" dirty="0"/>
          </a:p>
        </p:txBody>
      </p:sp>
    </p:spTree>
    <p:extLst>
      <p:ext uri="{BB962C8B-B14F-4D97-AF65-F5344CB8AC3E}">
        <p14:creationId xmlns:p14="http://schemas.microsoft.com/office/powerpoint/2010/main" val="1261348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a:bodyPr>
          <a:lstStyle/>
          <a:p>
            <a:r>
              <a:rPr lang="es-CO" sz="3600" dirty="0"/>
              <a:t>Conceptos relacionados con el usuario final</a:t>
            </a:r>
            <a:endParaRPr lang="es-CO" dirty="0"/>
          </a:p>
        </p:txBody>
      </p:sp>
      <p:sp>
        <p:nvSpPr>
          <p:cNvPr id="10" name="Content Placeholder 2"/>
          <p:cNvSpPr>
            <a:spLocks noGrp="1"/>
          </p:cNvSpPr>
          <p:nvPr>
            <p:ph idx="1"/>
          </p:nvPr>
        </p:nvSpPr>
        <p:spPr>
          <a:xfrm>
            <a:off x="107078" y="1711603"/>
            <a:ext cx="8400818" cy="3257962"/>
          </a:xfrm>
        </p:spPr>
        <p:txBody>
          <a:bodyPr>
            <a:normAutofit lnSpcReduction="10000"/>
          </a:bodyPr>
          <a:lstStyle/>
          <a:p>
            <a:pPr algn="just"/>
            <a:r>
              <a:rPr lang="es-CO" sz="2400" dirty="0"/>
              <a:t>Usuario: elemento (persona, máquina) identificable por el sistema.</a:t>
            </a:r>
          </a:p>
          <a:p>
            <a:pPr algn="just"/>
            <a:r>
              <a:rPr lang="es-CO" sz="2400" dirty="0"/>
              <a:t>Sesión: conjunto de acciones desarrolladas por el usuario desde que entra (</a:t>
            </a:r>
            <a:r>
              <a:rPr lang="es-CO" sz="2400" dirty="0" err="1"/>
              <a:t>login</a:t>
            </a:r>
            <a:r>
              <a:rPr lang="es-CO" sz="2400" dirty="0"/>
              <a:t>) hasta que sale (</a:t>
            </a:r>
            <a:r>
              <a:rPr lang="es-CO" sz="2400" dirty="0" err="1"/>
              <a:t>logout</a:t>
            </a:r>
            <a:r>
              <a:rPr lang="es-CO" sz="2400" dirty="0"/>
              <a:t>).</a:t>
            </a:r>
          </a:p>
          <a:p>
            <a:pPr algn="just"/>
            <a:r>
              <a:rPr lang="es-CO" sz="2400" dirty="0"/>
              <a:t>Programa: conjunto de instrucciones destinadas a resolver un problema.</a:t>
            </a:r>
          </a:p>
          <a:p>
            <a:pPr algn="just"/>
            <a:r>
              <a:rPr lang="es-CO" sz="2400" dirty="0"/>
              <a:t>Archivo: conjunto de datos relacionados almacenados en almacenamiento no perecedero.</a:t>
            </a:r>
          </a:p>
          <a:p>
            <a:pPr algn="just"/>
            <a:r>
              <a:rPr lang="es-CO" sz="2400" dirty="0"/>
              <a:t>Programa del sistema: acciones relacionadas con el SO.</a:t>
            </a:r>
            <a:endParaRPr lang="es-CO" sz="2100" dirty="0"/>
          </a:p>
        </p:txBody>
      </p:sp>
    </p:spTree>
    <p:extLst>
      <p:ext uri="{BB962C8B-B14F-4D97-AF65-F5344CB8AC3E}">
        <p14:creationId xmlns:p14="http://schemas.microsoft.com/office/powerpoint/2010/main" val="1725984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sz="3600" dirty="0"/>
              <a:t>Conceptos relacionados con el usuario programador</a:t>
            </a:r>
            <a:endParaRPr lang="es-CO" dirty="0"/>
          </a:p>
        </p:txBody>
      </p:sp>
      <p:sp>
        <p:nvSpPr>
          <p:cNvPr id="10" name="Content Placeholder 2"/>
          <p:cNvSpPr>
            <a:spLocks noGrp="1"/>
          </p:cNvSpPr>
          <p:nvPr>
            <p:ph idx="1"/>
          </p:nvPr>
        </p:nvSpPr>
        <p:spPr>
          <a:xfrm>
            <a:off x="107078" y="1711603"/>
            <a:ext cx="8400818" cy="3257962"/>
          </a:xfrm>
        </p:spPr>
        <p:txBody>
          <a:bodyPr>
            <a:normAutofit/>
          </a:bodyPr>
          <a:lstStyle/>
          <a:p>
            <a:pPr algn="just"/>
            <a:r>
              <a:rPr lang="es-CO" sz="2400" dirty="0"/>
              <a:t>Llamadas al sistema: Mecanismo que utilizan los programas de aplicación para solicitar que el sistema operativo haga algo.</a:t>
            </a:r>
          </a:p>
          <a:p>
            <a:pPr algn="just"/>
            <a:r>
              <a:rPr lang="es-CO" sz="2400" dirty="0"/>
              <a:t>Niveles de ejecución: Distintos modos de ejecución del procesador, que determinan que instrucciones se pueden ejecutar en cada momento. Los programas de usuario se ejecutan en modo normal, mientras que el código del sistema operativo lo hace en modo privilegiado.</a:t>
            </a:r>
            <a:endParaRPr lang="es-CO" sz="2100" dirty="0"/>
          </a:p>
        </p:txBody>
      </p:sp>
    </p:spTree>
    <p:extLst>
      <p:ext uri="{BB962C8B-B14F-4D97-AF65-F5344CB8AC3E}">
        <p14:creationId xmlns:p14="http://schemas.microsoft.com/office/powerpoint/2010/main" val="4196986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sz="3600" dirty="0"/>
              <a:t>Conceptos relacionados con el usuario diseñador</a:t>
            </a:r>
            <a:endParaRPr lang="es-CO" dirty="0"/>
          </a:p>
        </p:txBody>
      </p:sp>
      <p:sp>
        <p:nvSpPr>
          <p:cNvPr id="10" name="Content Placeholder 2"/>
          <p:cNvSpPr>
            <a:spLocks noGrp="1"/>
          </p:cNvSpPr>
          <p:nvPr>
            <p:ph idx="1"/>
          </p:nvPr>
        </p:nvSpPr>
        <p:spPr>
          <a:xfrm>
            <a:off x="107078" y="1711603"/>
            <a:ext cx="8400818" cy="3257962"/>
          </a:xfrm>
        </p:spPr>
        <p:txBody>
          <a:bodyPr>
            <a:normAutofit fontScale="92500"/>
          </a:bodyPr>
          <a:lstStyle/>
          <a:p>
            <a:pPr algn="just"/>
            <a:r>
              <a:rPr lang="es-CO" sz="2400" dirty="0"/>
              <a:t>Sistema de gestión de procesos: encargado de crear, eliminar, suspender, reanudar, comunicar y sincronizar procesos.</a:t>
            </a:r>
          </a:p>
          <a:p>
            <a:pPr algn="just"/>
            <a:r>
              <a:rPr lang="es-CO" sz="2400" dirty="0"/>
              <a:t>Sistema. de gestión de memoria: encargado de la memoria principal.</a:t>
            </a:r>
          </a:p>
          <a:p>
            <a:pPr lvl="1" algn="just"/>
            <a:r>
              <a:rPr lang="es-CO" sz="2100" dirty="0"/>
              <a:t>Controla particiones libres/ocupadas.</a:t>
            </a:r>
          </a:p>
          <a:p>
            <a:pPr lvl="1" algn="just"/>
            <a:r>
              <a:rPr lang="es-CO" sz="2100" dirty="0"/>
              <a:t>Asigna/libera espacios.</a:t>
            </a:r>
          </a:p>
          <a:p>
            <a:pPr lvl="1" algn="just"/>
            <a:r>
              <a:rPr lang="es-CO" sz="2100" dirty="0"/>
              <a:t>Llama a la memoria principal.</a:t>
            </a:r>
          </a:p>
          <a:p>
            <a:pPr algn="just"/>
            <a:r>
              <a:rPr lang="es-CO" sz="2400" dirty="0"/>
              <a:t>Sistema de gestión de E/S: encargado de los dispositivos de E/S. Permite su compartición ordenada, minimiza efectos de diferencia de velocidad, uniformiza distintos dispositivos.</a:t>
            </a:r>
            <a:endParaRPr lang="es-CO" sz="2100" dirty="0"/>
          </a:p>
        </p:txBody>
      </p:sp>
    </p:spTree>
    <p:extLst>
      <p:ext uri="{BB962C8B-B14F-4D97-AF65-F5344CB8AC3E}">
        <p14:creationId xmlns:p14="http://schemas.microsoft.com/office/powerpoint/2010/main" val="13578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sz="3600" dirty="0"/>
              <a:t>Conceptos relacionados con el usuario diseñador (2)</a:t>
            </a:r>
            <a:endParaRPr lang="es-CO" dirty="0"/>
          </a:p>
        </p:txBody>
      </p:sp>
      <p:sp>
        <p:nvSpPr>
          <p:cNvPr id="10" name="Content Placeholder 2"/>
          <p:cNvSpPr>
            <a:spLocks noGrp="1"/>
          </p:cNvSpPr>
          <p:nvPr>
            <p:ph idx="1"/>
          </p:nvPr>
        </p:nvSpPr>
        <p:spPr>
          <a:xfrm>
            <a:off x="107078" y="1711603"/>
            <a:ext cx="8400818" cy="3257962"/>
          </a:xfrm>
        </p:spPr>
        <p:txBody>
          <a:bodyPr>
            <a:normAutofit/>
          </a:bodyPr>
          <a:lstStyle/>
          <a:p>
            <a:pPr algn="just"/>
            <a:r>
              <a:rPr lang="es-CO" sz="2400" dirty="0"/>
              <a:t>Sistema de gestión de ficheros: encargado de los ficheros. Define:</a:t>
            </a:r>
          </a:p>
          <a:p>
            <a:pPr lvl="1" algn="just"/>
            <a:r>
              <a:rPr lang="es-CO" sz="2100" dirty="0"/>
              <a:t>Concepto y tipos de ficheros.</a:t>
            </a:r>
          </a:p>
          <a:p>
            <a:pPr lvl="1" algn="just"/>
            <a:r>
              <a:rPr lang="es-CO" sz="2100" dirty="0"/>
              <a:t>Gestiona almacenamiento y operaciones.</a:t>
            </a:r>
          </a:p>
          <a:p>
            <a:pPr algn="just"/>
            <a:r>
              <a:rPr lang="es-CO" sz="2400" dirty="0"/>
              <a:t>Núcleo (</a:t>
            </a:r>
            <a:r>
              <a:rPr lang="es-CO" sz="2400" dirty="0" err="1"/>
              <a:t>kernel</a:t>
            </a:r>
            <a:r>
              <a:rPr lang="es-CO" sz="2400" dirty="0"/>
              <a:t>) del sistema operativo: programa individual que siempre está cargado en memoria principal y que se está ejecutando permanentemente en el computador.</a:t>
            </a:r>
            <a:endParaRPr lang="es-CO" sz="2100" dirty="0"/>
          </a:p>
        </p:txBody>
      </p:sp>
    </p:spTree>
    <p:extLst>
      <p:ext uri="{BB962C8B-B14F-4D97-AF65-F5344CB8AC3E}">
        <p14:creationId xmlns:p14="http://schemas.microsoft.com/office/powerpoint/2010/main" val="2444573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sz="3600" dirty="0"/>
              <a:t>Conceptos relacionados con el administrador de recursos</a:t>
            </a:r>
            <a:endParaRPr lang="es-CO" dirty="0"/>
          </a:p>
        </p:txBody>
      </p:sp>
      <p:sp>
        <p:nvSpPr>
          <p:cNvPr id="10" name="Content Placeholder 2"/>
          <p:cNvSpPr>
            <a:spLocks noGrp="1"/>
          </p:cNvSpPr>
          <p:nvPr>
            <p:ph idx="1"/>
          </p:nvPr>
        </p:nvSpPr>
        <p:spPr>
          <a:xfrm>
            <a:off x="107078" y="1711603"/>
            <a:ext cx="8400818" cy="3257962"/>
          </a:xfrm>
        </p:spPr>
        <p:txBody>
          <a:bodyPr>
            <a:normAutofit/>
          </a:bodyPr>
          <a:lstStyle/>
          <a:p>
            <a:pPr algn="just"/>
            <a:r>
              <a:rPr lang="es-CO" sz="2400" dirty="0"/>
              <a:t>Árbitro eficiente que asigne recursos a los procesos:</a:t>
            </a:r>
          </a:p>
          <a:p>
            <a:pPr lvl="1" algn="just"/>
            <a:r>
              <a:rPr lang="es-CO" sz="2100" dirty="0"/>
              <a:t>Procesos: programas en ejecución que compiten por el uso de recursos.</a:t>
            </a:r>
          </a:p>
          <a:p>
            <a:pPr lvl="1" algn="just"/>
            <a:r>
              <a:rPr lang="es-CO" sz="2100" dirty="0"/>
              <a:t>Recursos: (escasos) reales o virtuales, físicos o lógicos.</a:t>
            </a:r>
          </a:p>
          <a:p>
            <a:pPr algn="just"/>
            <a:r>
              <a:rPr lang="es-CO" sz="2400" dirty="0"/>
              <a:t>Conocerá:</a:t>
            </a:r>
          </a:p>
          <a:p>
            <a:pPr lvl="1" algn="just"/>
            <a:r>
              <a:rPr lang="es-CO" sz="2100" dirty="0"/>
              <a:t>Estado en que se encuentran los recursos.</a:t>
            </a:r>
          </a:p>
          <a:p>
            <a:pPr lvl="1" algn="just"/>
            <a:r>
              <a:rPr lang="es-CO" sz="2100" dirty="0"/>
              <a:t>Quién, cuándo y durante </a:t>
            </a:r>
            <a:r>
              <a:rPr lang="es-CO" sz="2100" dirty="0" err="1"/>
              <a:t>cúanto</a:t>
            </a:r>
            <a:r>
              <a:rPr lang="es-CO" sz="2100" dirty="0"/>
              <a:t> tiempo tiene el control.</a:t>
            </a:r>
          </a:p>
          <a:p>
            <a:pPr lvl="1" algn="just"/>
            <a:r>
              <a:rPr lang="es-CO" sz="2100" dirty="0"/>
              <a:t>Asociar y desasociar recursos.</a:t>
            </a:r>
            <a:endParaRPr lang="es-CO" dirty="0"/>
          </a:p>
        </p:txBody>
      </p:sp>
    </p:spTree>
    <p:extLst>
      <p:ext uri="{BB962C8B-B14F-4D97-AF65-F5344CB8AC3E}">
        <p14:creationId xmlns:p14="http://schemas.microsoft.com/office/powerpoint/2010/main" val="1658227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316815" y="685623"/>
            <a:ext cx="8230756" cy="857754"/>
          </a:xfrm>
        </p:spPr>
        <p:txBody>
          <a:bodyPr/>
          <a:lstStyle/>
          <a:p>
            <a:r>
              <a:rPr lang="es-CO" dirty="0"/>
              <a:t>Taller</a:t>
            </a:r>
          </a:p>
        </p:txBody>
      </p:sp>
      <p:sp>
        <p:nvSpPr>
          <p:cNvPr id="10" name="Content Placeholder 2"/>
          <p:cNvSpPr>
            <a:spLocks noGrp="1"/>
          </p:cNvSpPr>
          <p:nvPr>
            <p:ph idx="1"/>
          </p:nvPr>
        </p:nvSpPr>
        <p:spPr>
          <a:xfrm>
            <a:off x="316815" y="1543377"/>
            <a:ext cx="8827185" cy="2977646"/>
          </a:xfrm>
        </p:spPr>
        <p:txBody>
          <a:bodyPr>
            <a:normAutofit fontScale="77500" lnSpcReduction="20000"/>
          </a:bodyPr>
          <a:lstStyle/>
          <a:p>
            <a:pPr marL="285750" indent="-285750"/>
            <a:r>
              <a:rPr lang="es-CO" dirty="0"/>
              <a:t>De acuerdo a lo visto en clase responda las siguientes preguntas:</a:t>
            </a:r>
          </a:p>
          <a:p>
            <a:pPr marL="457200" indent="-457200">
              <a:buFont typeface="+mj-lt"/>
              <a:buAutoNum type="arabicPeriod"/>
            </a:pPr>
            <a:r>
              <a:rPr lang="es-CO" dirty="0"/>
              <a:t>Indique el nombre de 5 lenguajes de alto nivel .</a:t>
            </a:r>
          </a:p>
          <a:p>
            <a:pPr marL="457200" indent="-457200">
              <a:buFont typeface="+mj-lt"/>
              <a:buAutoNum type="arabicPeriod"/>
            </a:pPr>
            <a:r>
              <a:rPr lang="es-CO" dirty="0"/>
              <a:t>Investigue cuales de los lenguajes anteriormente indicados son compilados o interpretados.</a:t>
            </a:r>
          </a:p>
          <a:p>
            <a:pPr marL="457200" indent="-457200">
              <a:buFont typeface="+mj-lt"/>
              <a:buAutoNum type="arabicPeriod"/>
            </a:pPr>
            <a:r>
              <a:rPr lang="es-CO" dirty="0"/>
              <a:t>Elabore un cuadro comparativo en el cual pueda establecer las diferencias y semejanzas entre los lenguajes de máquina, de bajo y alto nivel.</a:t>
            </a:r>
          </a:p>
          <a:p>
            <a:pPr marL="457200" indent="-457200">
              <a:buFont typeface="+mj-lt"/>
              <a:buAutoNum type="arabicPeriod"/>
            </a:pPr>
            <a:r>
              <a:rPr lang="es-CO" dirty="0"/>
              <a:t>En una empresa que tiene gran afluencia de personal interno (empleados) y externo (visitantes), se requiere del desarrollo e implementación de un software que facilite el control de acceso del personal de la empresa y los ajenos a ella, mediante cámaras y sensores biométricos dactilares. En el caso del personal de la empresa el censor biométrico, registrara los datos de entrada y salida, fecha y hora, los que son transferidos al programa de nomina, para la liquidación de la nomina. En el caso del personal ajeno a la empresa el sistema conservara las fotos, fecha y hora de entrada y salida. Que lenguaje de programación elegiría para el desarrollo de dicho sistema de información y porque? </a:t>
            </a:r>
            <a:endParaRPr lang="es-ES" dirty="0"/>
          </a:p>
        </p:txBody>
      </p:sp>
    </p:spTree>
    <p:extLst>
      <p:ext uri="{BB962C8B-B14F-4D97-AF65-F5344CB8AC3E}">
        <p14:creationId xmlns:p14="http://schemas.microsoft.com/office/powerpoint/2010/main" val="2013350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1184565"/>
            <a:ext cx="7543800" cy="1088068"/>
          </a:xfrm>
        </p:spPr>
        <p:txBody>
          <a:bodyPr/>
          <a:lstStyle/>
          <a:p>
            <a:r>
              <a:rPr lang="es-CO" dirty="0"/>
              <a:t>Referencias bibliográficas</a:t>
            </a:r>
          </a:p>
        </p:txBody>
      </p:sp>
      <p:sp>
        <p:nvSpPr>
          <p:cNvPr id="4" name="Marcador de contenido 3"/>
          <p:cNvSpPr>
            <a:spLocks noGrp="1"/>
          </p:cNvSpPr>
          <p:nvPr>
            <p:ph idx="1"/>
          </p:nvPr>
        </p:nvSpPr>
        <p:spPr>
          <a:xfrm>
            <a:off x="342323" y="2159596"/>
            <a:ext cx="8230756" cy="2177985"/>
          </a:xfrm>
        </p:spPr>
        <p:txBody>
          <a:bodyPr/>
          <a:lstStyle/>
          <a:p>
            <a:r>
              <a:rPr lang="es-CO" sz="1500" dirty="0"/>
              <a:t>Carretero, J. et. Al. Sistemas operativos. Una visión aplicada. </a:t>
            </a:r>
            <a:r>
              <a:rPr lang="es-CO" sz="1500" dirty="0" err="1"/>
              <a:t>McGrawHill</a:t>
            </a:r>
            <a:endParaRPr lang="es-CO" sz="1500" dirty="0"/>
          </a:p>
          <a:p>
            <a:r>
              <a:rPr lang="es-CO" sz="1500" dirty="0"/>
              <a:t>Tanenbaum, A. Sistemas operativos modernos. 3era Edición. Prentice Hall</a:t>
            </a:r>
          </a:p>
          <a:p>
            <a:r>
              <a:rPr lang="es-CO" sz="1500" dirty="0" err="1"/>
              <a:t>Silberschatz</a:t>
            </a:r>
            <a:r>
              <a:rPr lang="es-CO" sz="1500" dirty="0"/>
              <a:t>, A. Sistemas operativos. Addison-Wesley</a:t>
            </a:r>
          </a:p>
          <a:p>
            <a:r>
              <a:rPr lang="es-CO" sz="1500" dirty="0" err="1"/>
              <a:t>Stallings</a:t>
            </a:r>
            <a:r>
              <a:rPr lang="es-CO" sz="1500" dirty="0"/>
              <a:t>, W. Sistemas operativos. Prentice Hall</a:t>
            </a:r>
          </a:p>
          <a:p>
            <a:r>
              <a:rPr lang="es-CO" sz="1500" dirty="0" err="1"/>
              <a:t>Deitel</a:t>
            </a:r>
            <a:r>
              <a:rPr lang="es-CO" sz="1500" dirty="0"/>
              <a:t>, H. Sistemas operativos. Addison-Wesley</a:t>
            </a:r>
          </a:p>
          <a:p>
            <a:r>
              <a:rPr lang="es-CO" sz="1500" dirty="0" err="1"/>
              <a:t>Milenkovic</a:t>
            </a:r>
            <a:r>
              <a:rPr lang="es-CO" sz="1500" dirty="0"/>
              <a:t>, </a:t>
            </a:r>
            <a:r>
              <a:rPr lang="es-CO" sz="1500" dirty="0" err="1"/>
              <a:t>Milan</a:t>
            </a:r>
            <a:r>
              <a:rPr lang="es-CO" sz="1500" dirty="0"/>
              <a:t>. Sistemas operativos, conceptos y diseño. </a:t>
            </a:r>
            <a:r>
              <a:rPr lang="es-CO" sz="1500" dirty="0" err="1"/>
              <a:t>McGrawHill</a:t>
            </a:r>
            <a:endParaRPr lang="es-CO" sz="1500" dirty="0"/>
          </a:p>
          <a:p>
            <a:r>
              <a:rPr lang="es-CO" sz="1500" dirty="0"/>
              <a:t>Tanenbaum, A. Sistemas operativos, diseño e implementación. Prentice Hall </a:t>
            </a:r>
          </a:p>
        </p:txBody>
      </p:sp>
    </p:spTree>
    <p:extLst>
      <p:ext uri="{BB962C8B-B14F-4D97-AF65-F5344CB8AC3E}">
        <p14:creationId xmlns:p14="http://schemas.microsoft.com/office/powerpoint/2010/main" val="38716026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dirty="0"/>
              <a:t>Tipos de instrucciones en los lenguajes de programación</a:t>
            </a:r>
          </a:p>
        </p:txBody>
      </p:sp>
      <p:sp>
        <p:nvSpPr>
          <p:cNvPr id="10" name="Content Placeholder 2"/>
          <p:cNvSpPr>
            <a:spLocks noGrp="1"/>
          </p:cNvSpPr>
          <p:nvPr>
            <p:ph idx="1"/>
          </p:nvPr>
        </p:nvSpPr>
        <p:spPr>
          <a:xfrm>
            <a:off x="87200" y="1542638"/>
            <a:ext cx="5682664" cy="3395478"/>
          </a:xfrm>
        </p:spPr>
        <p:txBody>
          <a:bodyPr>
            <a:normAutofit/>
          </a:bodyPr>
          <a:lstStyle/>
          <a:p>
            <a:pPr marL="285750" indent="-285750"/>
            <a:r>
              <a:rPr lang="es-CO" sz="2400" dirty="0"/>
              <a:t>Las instrucciones básicas y comunes en casi todos los lenguajes de programación se pueden condensar en cuatro grupos:</a:t>
            </a:r>
          </a:p>
          <a:p>
            <a:pPr marL="628650" lvl="1" indent="-285750"/>
            <a:r>
              <a:rPr lang="es-CO" sz="2100" dirty="0"/>
              <a:t>Instrucciones de entrada/salida.</a:t>
            </a:r>
          </a:p>
          <a:p>
            <a:pPr marL="628650" lvl="1" indent="-285750"/>
            <a:r>
              <a:rPr lang="es-CO" sz="2100" dirty="0"/>
              <a:t>Instrucciones aritméticas-lógicas.</a:t>
            </a:r>
          </a:p>
          <a:p>
            <a:pPr marL="628650" lvl="1" indent="-285750"/>
            <a:r>
              <a:rPr lang="es-CO" sz="2100" dirty="0"/>
              <a:t>Instrucciones selectivas.</a:t>
            </a:r>
          </a:p>
          <a:p>
            <a:pPr marL="628650" lvl="1" indent="-285750"/>
            <a:r>
              <a:rPr lang="es-CO" sz="2100" dirty="0"/>
              <a:t>Instrucciones repetitivas.</a:t>
            </a:r>
          </a:p>
          <a:p>
            <a:pPr marL="285750" indent="-285750"/>
            <a:endParaRPr lang="es-CO" sz="2400" dirty="0"/>
          </a:p>
        </p:txBody>
      </p:sp>
      <p:pic>
        <p:nvPicPr>
          <p:cNvPr id="7" name="Picture 2" descr="Resultado de imagen para lenguajes de programacion">
            <a:extLst>
              <a:ext uri="{FF2B5EF4-FFF2-40B4-BE49-F238E27FC236}">
                <a16:creationId xmlns:a16="http://schemas.microsoft.com/office/drawing/2014/main" id="{70A14783-791A-4785-8084-08E6F5F3B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859" y="2062048"/>
            <a:ext cx="3379941" cy="2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46430" y="758775"/>
            <a:ext cx="8230756" cy="857754"/>
          </a:xfrm>
        </p:spPr>
        <p:txBody>
          <a:bodyPr/>
          <a:lstStyle/>
          <a:p>
            <a:r>
              <a:rPr lang="es-CO" dirty="0"/>
              <a:t>Sintaxis en los lenguajes de programación</a:t>
            </a:r>
          </a:p>
        </p:txBody>
      </p:sp>
      <p:sp>
        <p:nvSpPr>
          <p:cNvPr id="10" name="Content Placeholder 2"/>
          <p:cNvSpPr>
            <a:spLocks noGrp="1"/>
          </p:cNvSpPr>
          <p:nvPr>
            <p:ph idx="1"/>
          </p:nvPr>
        </p:nvSpPr>
        <p:spPr>
          <a:xfrm>
            <a:off x="87200" y="1542638"/>
            <a:ext cx="5682664" cy="3395478"/>
          </a:xfrm>
        </p:spPr>
        <p:txBody>
          <a:bodyPr>
            <a:normAutofit/>
          </a:bodyPr>
          <a:lstStyle/>
          <a:p>
            <a:pPr marL="285750" indent="-285750"/>
            <a:r>
              <a:rPr lang="es-CO" sz="2400" dirty="0"/>
              <a:t>La sintaxis es la estructura de un lenguaje.</a:t>
            </a:r>
          </a:p>
          <a:p>
            <a:pPr marL="285750" indent="-285750"/>
            <a:r>
              <a:rPr lang="es-CO" sz="2400" dirty="0"/>
              <a:t>Son las reglas que indican cómo realizar las construcciones del lenguaje de programación para construir programas válidos.</a:t>
            </a:r>
          </a:p>
          <a:p>
            <a:pPr marL="285750" indent="-285750"/>
            <a:r>
              <a:rPr lang="es-CO" sz="2400" dirty="0"/>
              <a:t>x = x + 3; // secuencia de símbolos válida</a:t>
            </a:r>
          </a:p>
          <a:p>
            <a:pPr marL="285750" indent="-285750"/>
            <a:r>
              <a:rPr lang="es-CO" sz="2400" dirty="0"/>
              <a:t>x 3 x + =; // secuencia no válida</a:t>
            </a:r>
          </a:p>
          <a:p>
            <a:pPr marL="285750" indent="-285750"/>
            <a:endParaRPr lang="es-CO" sz="2400" dirty="0"/>
          </a:p>
        </p:txBody>
      </p:sp>
      <p:pic>
        <p:nvPicPr>
          <p:cNvPr id="5" name="Picture 2" descr="Imagen relacionada">
            <a:extLst>
              <a:ext uri="{FF2B5EF4-FFF2-40B4-BE49-F238E27FC236}">
                <a16:creationId xmlns:a16="http://schemas.microsoft.com/office/drawing/2014/main" id="{71E32068-D37A-4B21-BD4B-233B6818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060" y="1729792"/>
            <a:ext cx="3451740" cy="30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5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46430" y="758775"/>
            <a:ext cx="8230756" cy="857754"/>
          </a:xfrm>
        </p:spPr>
        <p:txBody>
          <a:bodyPr/>
          <a:lstStyle/>
          <a:p>
            <a:r>
              <a:rPr lang="es-CO" dirty="0"/>
              <a:t>Gramática en los lenguajes de programación</a:t>
            </a:r>
          </a:p>
        </p:txBody>
      </p:sp>
      <p:sp>
        <p:nvSpPr>
          <p:cNvPr id="10" name="Content Placeholder 2"/>
          <p:cNvSpPr>
            <a:spLocks noGrp="1"/>
          </p:cNvSpPr>
          <p:nvPr>
            <p:ph idx="1"/>
          </p:nvPr>
        </p:nvSpPr>
        <p:spPr>
          <a:xfrm>
            <a:off x="87200" y="1542638"/>
            <a:ext cx="4658536" cy="3331114"/>
          </a:xfrm>
        </p:spPr>
        <p:txBody>
          <a:bodyPr>
            <a:normAutofit fontScale="92500" lnSpcReduction="10000"/>
          </a:bodyPr>
          <a:lstStyle/>
          <a:p>
            <a:pPr marL="285750" indent="-285750"/>
            <a:r>
              <a:rPr lang="es-CO" sz="2400" dirty="0"/>
              <a:t>La definición formal de la sintaxis de un lenguaje de programación se conoce como una gramática, en analogía con la terminología común para los lenguajes naturales.</a:t>
            </a:r>
          </a:p>
          <a:p>
            <a:pPr marL="285750" indent="-285750"/>
            <a:r>
              <a:rPr lang="es-CO" sz="2400" dirty="0"/>
              <a:t>Una gramática se compone de un conjunto de reglas que especifican las series de caracteres (o elementos léxicos) que forman programas permisibles en el lenguaje que se está definiendo. </a:t>
            </a:r>
          </a:p>
        </p:txBody>
      </p:sp>
      <p:pic>
        <p:nvPicPr>
          <p:cNvPr id="6" name="Picture 5">
            <a:extLst>
              <a:ext uri="{FF2B5EF4-FFF2-40B4-BE49-F238E27FC236}">
                <a16:creationId xmlns:a16="http://schemas.microsoft.com/office/drawing/2014/main" id="{EB16B64B-E3F5-47A5-9DD4-D64A80D28210}"/>
              </a:ext>
            </a:extLst>
          </p:cNvPr>
          <p:cNvPicPr>
            <a:picLocks noChangeAspect="1"/>
          </p:cNvPicPr>
          <p:nvPr/>
        </p:nvPicPr>
        <p:blipFill rotWithShape="1">
          <a:blip r:embed="rId2"/>
          <a:srcRect t="9868"/>
          <a:stretch/>
        </p:blipFill>
        <p:spPr>
          <a:xfrm>
            <a:off x="5008810" y="1983759"/>
            <a:ext cx="3865816" cy="2001832"/>
          </a:xfrm>
          <a:prstGeom prst="rect">
            <a:avLst/>
          </a:prstGeom>
        </p:spPr>
      </p:pic>
    </p:spTree>
    <p:extLst>
      <p:ext uri="{BB962C8B-B14F-4D97-AF65-F5344CB8AC3E}">
        <p14:creationId xmlns:p14="http://schemas.microsoft.com/office/powerpoint/2010/main" val="108361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normAutofit fontScale="90000"/>
          </a:bodyPr>
          <a:lstStyle/>
          <a:p>
            <a:r>
              <a:rPr lang="es-CO" dirty="0"/>
              <a:t>Formas de expresar la gramática en los lenguajes de programación</a:t>
            </a:r>
          </a:p>
        </p:txBody>
      </p:sp>
      <p:sp>
        <p:nvSpPr>
          <p:cNvPr id="10" name="Content Placeholder 2"/>
          <p:cNvSpPr>
            <a:spLocks noGrp="1"/>
          </p:cNvSpPr>
          <p:nvPr>
            <p:ph idx="1"/>
          </p:nvPr>
        </p:nvSpPr>
        <p:spPr>
          <a:xfrm>
            <a:off x="87200" y="1542638"/>
            <a:ext cx="5124880" cy="3331114"/>
          </a:xfrm>
        </p:spPr>
        <p:txBody>
          <a:bodyPr>
            <a:normAutofit/>
          </a:bodyPr>
          <a:lstStyle/>
          <a:p>
            <a:pPr marL="285750" indent="-285750"/>
            <a:r>
              <a:rPr lang="es-CO" sz="2400" dirty="0"/>
              <a:t>Existen diversas formas de especificar las reglas, pero únicamente vamos a ver dos de ellas:</a:t>
            </a:r>
          </a:p>
          <a:p>
            <a:pPr marL="285750" indent="-285750"/>
            <a:r>
              <a:rPr lang="es-CO" sz="2400" dirty="0"/>
              <a:t>Notación BNF</a:t>
            </a:r>
          </a:p>
          <a:p>
            <a:pPr marL="285750" indent="-285750"/>
            <a:r>
              <a:rPr lang="es-CO" sz="2400" dirty="0"/>
              <a:t>Diagramas sintácticos</a:t>
            </a:r>
          </a:p>
        </p:txBody>
      </p:sp>
      <p:pic>
        <p:nvPicPr>
          <p:cNvPr id="5" name="Imagen 3">
            <a:extLst>
              <a:ext uri="{FF2B5EF4-FFF2-40B4-BE49-F238E27FC236}">
                <a16:creationId xmlns:a16="http://schemas.microsoft.com/office/drawing/2014/main" id="{CECA14A6-FA42-41F6-B55B-4095C61ED745}"/>
              </a:ext>
            </a:extLst>
          </p:cNvPr>
          <p:cNvPicPr>
            <a:picLocks noChangeAspect="1"/>
          </p:cNvPicPr>
          <p:nvPr/>
        </p:nvPicPr>
        <p:blipFill>
          <a:blip r:embed="rId2"/>
          <a:stretch>
            <a:fillRect/>
          </a:stretch>
        </p:blipFill>
        <p:spPr>
          <a:xfrm>
            <a:off x="5212080" y="2438813"/>
            <a:ext cx="3810000" cy="1162050"/>
          </a:xfrm>
          <a:prstGeom prst="rect">
            <a:avLst/>
          </a:prstGeom>
        </p:spPr>
      </p:pic>
    </p:spTree>
    <p:extLst>
      <p:ext uri="{BB962C8B-B14F-4D97-AF65-F5344CB8AC3E}">
        <p14:creationId xmlns:p14="http://schemas.microsoft.com/office/powerpoint/2010/main" val="266040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6622" y="684884"/>
            <a:ext cx="8230756" cy="857754"/>
          </a:xfrm>
        </p:spPr>
        <p:txBody>
          <a:bodyPr/>
          <a:lstStyle/>
          <a:p>
            <a:r>
              <a:rPr lang="es-CO" dirty="0"/>
              <a:t>Notación BNF (Backus-Naur </a:t>
            </a:r>
            <a:r>
              <a:rPr lang="es-CO" dirty="0" err="1"/>
              <a:t>Form</a:t>
            </a:r>
            <a:r>
              <a:rPr lang="es-CO" dirty="0"/>
              <a:t>) </a:t>
            </a:r>
          </a:p>
        </p:txBody>
      </p:sp>
      <p:sp>
        <p:nvSpPr>
          <p:cNvPr id="10" name="Content Placeholder 2"/>
          <p:cNvSpPr>
            <a:spLocks noGrp="1"/>
          </p:cNvSpPr>
          <p:nvPr>
            <p:ph idx="1"/>
          </p:nvPr>
        </p:nvSpPr>
        <p:spPr>
          <a:xfrm>
            <a:off x="87200" y="1542638"/>
            <a:ext cx="8600178" cy="3331114"/>
          </a:xfrm>
        </p:spPr>
        <p:txBody>
          <a:bodyPr>
            <a:normAutofit/>
          </a:bodyPr>
          <a:lstStyle/>
          <a:p>
            <a:pPr marL="285750" indent="-285750"/>
            <a:r>
              <a:rPr lang="es-CO" sz="2400" dirty="0"/>
              <a:t>Se manejan dos tipos de elementos: los elementos o símbolos terminales, que pertenecen al vocabulario y que se escriben tal cual, y los elementos o símbolos no terminales que se escriben entre los símbolos &lt;&gt;. Los símbolos BNF son:</a:t>
            </a:r>
          </a:p>
          <a:p>
            <a:pPr marL="628650" lvl="1" indent="-285750"/>
            <a:r>
              <a:rPr lang="es-CO" sz="2100" dirty="0"/>
              <a:t>::= para definir una categoría.</a:t>
            </a:r>
          </a:p>
          <a:p>
            <a:pPr marL="628650" lvl="1" indent="-285750"/>
            <a:r>
              <a:rPr lang="es-CO" sz="2100" dirty="0"/>
              <a:t>&lt;&gt; para delimitar el nombre de una categoría.</a:t>
            </a:r>
          </a:p>
          <a:p>
            <a:pPr marL="628650" lvl="1" indent="-285750"/>
            <a:r>
              <a:rPr lang="es-CO" sz="2100" dirty="0"/>
              <a:t>| para separar opciones de una categoría.</a:t>
            </a:r>
          </a:p>
        </p:txBody>
      </p:sp>
    </p:spTree>
    <p:extLst>
      <p:ext uri="{BB962C8B-B14F-4D97-AF65-F5344CB8AC3E}">
        <p14:creationId xmlns:p14="http://schemas.microsoft.com/office/powerpoint/2010/main" val="172312200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1715</TotalTime>
  <Words>3197</Words>
  <Application>Microsoft Office PowerPoint</Application>
  <PresentationFormat>On-screen Show (16:9)</PresentationFormat>
  <Paragraphs>261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Tema de Office</vt:lpstr>
      <vt:lpstr>INTRODUCCIÓN A LOS SISTEMAS OPERATIVOS – PARTE II</vt:lpstr>
      <vt:lpstr>Agenda</vt:lpstr>
      <vt:lpstr>PowerPoint Presentation</vt:lpstr>
      <vt:lpstr>Lenguaje de programación</vt:lpstr>
      <vt:lpstr>Tipos de instrucciones en los lenguajes de programación</vt:lpstr>
      <vt:lpstr>Sintaxis en los lenguajes de programación</vt:lpstr>
      <vt:lpstr>Gramática en los lenguajes de programación</vt:lpstr>
      <vt:lpstr>Formas de expresar la gramática en los lenguajes de programación</vt:lpstr>
      <vt:lpstr>Notación BNF (Backus-Naur Form) </vt:lpstr>
      <vt:lpstr>Ejemplos de categorías en notación BNF</vt:lpstr>
      <vt:lpstr>Diagrama Sintáctico</vt:lpstr>
      <vt:lpstr>Ejemplos diagrama sintáctico</vt:lpstr>
      <vt:lpstr>Semántica en los lenguajes de programación</vt:lpstr>
      <vt:lpstr>Ejemplos semántica en lenguajes de programación</vt:lpstr>
      <vt:lpstr>Tipos de lenguajes de programación</vt:lpstr>
      <vt:lpstr>Lenguaje de máquina</vt:lpstr>
      <vt:lpstr>Instrucciones de máquina</vt:lpstr>
      <vt:lpstr>Formato de Instrucciones en lenguaje máquina</vt:lpstr>
      <vt:lpstr>Ejemplo Instrucciones en lenguaje máquina</vt:lpstr>
      <vt:lpstr>Lenguaje de bajo nivel</vt:lpstr>
      <vt:lpstr>Lenguaje ensamblador</vt:lpstr>
      <vt:lpstr>Lenguaje ensamblador vs. Lenguaje Máquina</vt:lpstr>
      <vt:lpstr>Lenguaje de alto nivel</vt:lpstr>
      <vt:lpstr>Lenguaje alto nivel y bajo nivel</vt:lpstr>
      <vt:lpstr>Lenguaje alto nivel y bajo nivel (2)</vt:lpstr>
      <vt:lpstr>Compiladores e intérpretes</vt:lpstr>
      <vt:lpstr>Compiladores e intérpretes (2)</vt:lpstr>
      <vt:lpstr>Programa fuente y programa objeto</vt:lpstr>
      <vt:lpstr>PowerPoint Presentation</vt:lpstr>
      <vt:lpstr>Arquitectura de Von Newman</vt:lpstr>
      <vt:lpstr>Arquitectura de Von Newman (2)</vt:lpstr>
      <vt:lpstr>Arquitectura de Von Newman (3)</vt:lpstr>
      <vt:lpstr>Arquitectura de Von Newman - Memoria</vt:lpstr>
      <vt:lpstr>Arquitectura de Von Newman - Unidad Central de Proceso (CPU)</vt:lpstr>
      <vt:lpstr>Arquitectura de Von Newman - Unidad Central de Proceso (CPU) (2)</vt:lpstr>
      <vt:lpstr>Arquitectura de Von Newman - Unidad Central de Proceso (CPU) (3)</vt:lpstr>
      <vt:lpstr>Arquitectura de Von Newman - Unidad Central de Proceso (CPU) (4)</vt:lpstr>
      <vt:lpstr>Arquitectura de Von Newman - Unidad Central de Proceso (CPU) (4)</vt:lpstr>
      <vt:lpstr>Arquitectura de Von Newman en los sistemas de cómputo actuales</vt:lpstr>
      <vt:lpstr>Conceptos básicos de un sistema operativo</vt:lpstr>
      <vt:lpstr>Funciones del Sistema Operativo</vt:lpstr>
      <vt:lpstr>Tipos de usuarios</vt:lpstr>
      <vt:lpstr>Conceptos relacionados con el usuario final</vt:lpstr>
      <vt:lpstr>Conceptos relacionados con el usuario programador</vt:lpstr>
      <vt:lpstr>Conceptos relacionados con el usuario diseñador</vt:lpstr>
      <vt:lpstr>Conceptos relacionados con el usuario diseñador (2)</vt:lpstr>
      <vt:lpstr>Conceptos relacionados con el administrador de recursos</vt:lpstr>
      <vt:lpstr>Taller</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ASIGNATURA SISTEMAS DISTRIBUIDOS</dc:title>
  <cp:lastModifiedBy>CarfherPC</cp:lastModifiedBy>
  <cp:revision>60</cp:revision>
  <dcterms:modified xsi:type="dcterms:W3CDTF">2020-03-29T23:30:46Z</dcterms:modified>
</cp:coreProperties>
</file>