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45" r:id="rId4"/>
    <p:sldId id="344" r:id="rId5"/>
    <p:sldId id="270" r:id="rId6"/>
    <p:sldId id="341" r:id="rId7"/>
    <p:sldId id="342" r:id="rId8"/>
    <p:sldId id="349" r:id="rId9"/>
    <p:sldId id="350" r:id="rId10"/>
    <p:sldId id="346" r:id="rId11"/>
    <p:sldId id="257" r:id="rId12"/>
  </p:sldIdLst>
  <p:sldSz cx="12192000" cy="6858000"/>
  <p:notesSz cx="6858000" cy="9144000"/>
  <p:embeddedFontLst>
    <p:embeddedFont>
      <p:font typeface="AA Zuehlke" panose="02000503060000020004" pitchFamily="2" charset="0"/>
      <p:regular r:id="rId15"/>
      <p:italic r:id="rId16"/>
    </p:embeddedFont>
    <p:embeddedFont>
      <p:font typeface="AA Zuehlke Medium" panose="02000603060000020004" pitchFamily="2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2F2F2"/>
    <a:srgbClr val="CCFF00"/>
    <a:srgbClr val="00CC66"/>
    <a:srgbClr val="0099CC"/>
    <a:srgbClr val="0000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7202F-7029-4085-8C62-DA05718DFDBF}" v="682" dt="2018-08-22T03:56:44.330"/>
  </p1510:revLst>
</p1510:revInfo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8813" autoAdjust="0"/>
  </p:normalViewPr>
  <p:slideViewPr>
    <p:cSldViewPr showGuides="1">
      <p:cViewPr varScale="1">
        <p:scale>
          <a:sx n="90" d="100"/>
          <a:sy n="90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sser, Florian" userId="e5bef819-a912-4778-8ec5-230cb0f05ef7" providerId="ADAL" clId="{A927202F-7029-4085-8C62-DA05718DFDBF}"/>
    <pc:docChg chg="undo custSel addSld modSld">
      <pc:chgData name="Besser, Florian" userId="e5bef819-a912-4778-8ec5-230cb0f05ef7" providerId="ADAL" clId="{A927202F-7029-4085-8C62-DA05718DFDBF}" dt="2018-08-22T03:56:44.330" v="678" actId="20577"/>
      <pc:docMkLst>
        <pc:docMk/>
      </pc:docMkLst>
      <pc:sldChg chg="modSp">
        <pc:chgData name="Besser, Florian" userId="e5bef819-a912-4778-8ec5-230cb0f05ef7" providerId="ADAL" clId="{A927202F-7029-4085-8C62-DA05718DFDBF}" dt="2018-08-22T03:56:44.330" v="678" actId="20577"/>
        <pc:sldMkLst>
          <pc:docMk/>
          <pc:sldMk cId="4010287416" sldId="267"/>
        </pc:sldMkLst>
        <pc:spChg chg="mod">
          <ac:chgData name="Besser, Florian" userId="e5bef819-a912-4778-8ec5-230cb0f05ef7" providerId="ADAL" clId="{A927202F-7029-4085-8C62-DA05718DFDBF}" dt="2018-08-22T03:56:44.330" v="678" actId="20577"/>
          <ac:spMkLst>
            <pc:docMk/>
            <pc:sldMk cId="4010287416" sldId="267"/>
            <ac:spMk id="6" creationId="{7915ACE0-2649-4381-A4CB-1D21C0AC9E49}"/>
          </ac:spMkLst>
        </pc:spChg>
      </pc:sldChg>
      <pc:sldChg chg="modSp">
        <pc:chgData name="Besser, Florian" userId="e5bef819-a912-4778-8ec5-230cb0f05ef7" providerId="ADAL" clId="{A927202F-7029-4085-8C62-DA05718DFDBF}" dt="2018-08-21T11:28:15.454" v="582" actId="1076"/>
        <pc:sldMkLst>
          <pc:docMk/>
          <pc:sldMk cId="2672892882" sldId="339"/>
        </pc:sldMkLst>
        <pc:graphicFrameChg chg="mod modGraphic">
          <ac:chgData name="Besser, Florian" userId="e5bef819-a912-4778-8ec5-230cb0f05ef7" providerId="ADAL" clId="{A927202F-7029-4085-8C62-DA05718DFDBF}" dt="2018-08-21T11:28:15.454" v="582" actId="1076"/>
          <ac:graphicFrameMkLst>
            <pc:docMk/>
            <pc:sldMk cId="2672892882" sldId="339"/>
            <ac:graphicFrameMk id="4" creationId="{AC577999-8E7F-40BA-8D30-02D6337B773A}"/>
          </ac:graphicFrameMkLst>
        </pc:graphicFrameChg>
      </pc:sldChg>
      <pc:sldChg chg="modSp">
        <pc:chgData name="Besser, Florian" userId="e5bef819-a912-4778-8ec5-230cb0f05ef7" providerId="ADAL" clId="{A927202F-7029-4085-8C62-DA05718DFDBF}" dt="2018-08-22T03:56:38.894" v="674"/>
        <pc:sldMkLst>
          <pc:docMk/>
          <pc:sldMk cId="433153577" sldId="340"/>
        </pc:sldMkLst>
        <pc:spChg chg="mod">
          <ac:chgData name="Besser, Florian" userId="e5bef819-a912-4778-8ec5-230cb0f05ef7" providerId="ADAL" clId="{A927202F-7029-4085-8C62-DA05718DFDBF}" dt="2018-08-22T03:56:38.894" v="674"/>
          <ac:spMkLst>
            <pc:docMk/>
            <pc:sldMk cId="433153577" sldId="340"/>
            <ac:spMk id="7" creationId="{F62B43E6-4802-4026-BB94-1F83A1BA6CCA}"/>
          </ac:spMkLst>
        </pc:spChg>
      </pc:sldChg>
      <pc:sldChg chg="modNotesTx">
        <pc:chgData name="Besser, Florian" userId="e5bef819-a912-4778-8ec5-230cb0f05ef7" providerId="ADAL" clId="{A927202F-7029-4085-8C62-DA05718DFDBF}" dt="2018-08-21T08:46:14.651" v="497" actId="20577"/>
        <pc:sldMkLst>
          <pc:docMk/>
          <pc:sldMk cId="1770841227" sldId="343"/>
        </pc:sldMkLst>
      </pc:sldChg>
      <pc:sldChg chg="modNotesTx">
        <pc:chgData name="Besser, Florian" userId="e5bef819-a912-4778-8ec5-230cb0f05ef7" providerId="ADAL" clId="{A927202F-7029-4085-8C62-DA05718DFDBF}" dt="2018-08-21T08:42:43.562" v="439" actId="20577"/>
        <pc:sldMkLst>
          <pc:docMk/>
          <pc:sldMk cId="4139027401" sldId="345"/>
        </pc:sldMkLst>
      </pc:sldChg>
      <pc:sldChg chg="modSp add modNotesTx">
        <pc:chgData name="Besser, Florian" userId="e5bef819-a912-4778-8ec5-230cb0f05ef7" providerId="ADAL" clId="{A927202F-7029-4085-8C62-DA05718DFDBF}" dt="2018-08-21T08:47:13.406" v="498" actId="20577"/>
        <pc:sldMkLst>
          <pc:docMk/>
          <pc:sldMk cId="2195836215" sldId="350"/>
        </pc:sldMkLst>
        <pc:spChg chg="mod">
          <ac:chgData name="Besser, Florian" userId="e5bef819-a912-4778-8ec5-230cb0f05ef7" providerId="ADAL" clId="{A927202F-7029-4085-8C62-DA05718DFDBF}" dt="2018-08-21T08:12:37.009" v="33" actId="20577"/>
          <ac:spMkLst>
            <pc:docMk/>
            <pc:sldMk cId="2195836215" sldId="350"/>
            <ac:spMk id="5" creationId="{3371C040-155A-463D-A84A-60400FE8299B}"/>
          </ac:spMkLst>
        </pc:spChg>
        <pc:spChg chg="mod">
          <ac:chgData name="Besser, Florian" userId="e5bef819-a912-4778-8ec5-230cb0f05ef7" providerId="ADAL" clId="{A927202F-7029-4085-8C62-DA05718DFDBF}" dt="2018-08-21T08:12:45.041" v="79" actId="20577"/>
          <ac:spMkLst>
            <pc:docMk/>
            <pc:sldMk cId="2195836215" sldId="350"/>
            <ac:spMk id="6" creationId="{CECD4634-81A3-43C1-B494-274F84E1098E}"/>
          </ac:spMkLst>
        </pc:spChg>
        <pc:spChg chg="mod">
          <ac:chgData name="Besser, Florian" userId="e5bef819-a912-4778-8ec5-230cb0f05ef7" providerId="ADAL" clId="{A927202F-7029-4085-8C62-DA05718DFDBF}" dt="2018-08-21T08:13:31.842" v="268" actId="20577"/>
          <ac:spMkLst>
            <pc:docMk/>
            <pc:sldMk cId="2195836215" sldId="350"/>
            <ac:spMk id="7" creationId="{F62B43E6-4802-4026-BB94-1F83A1BA6CCA}"/>
          </ac:spMkLst>
        </pc:spChg>
      </pc:sldChg>
      <pc:sldChg chg="addSp delSp modSp add">
        <pc:chgData name="Besser, Florian" userId="e5bef819-a912-4778-8ec5-230cb0f05ef7" providerId="ADAL" clId="{A927202F-7029-4085-8C62-DA05718DFDBF}" dt="2018-08-21T11:41:23.235" v="638" actId="20577"/>
        <pc:sldMkLst>
          <pc:docMk/>
          <pc:sldMk cId="146563519" sldId="351"/>
        </pc:sldMkLst>
        <pc:spChg chg="add mod">
          <ac:chgData name="Besser, Florian" userId="e5bef819-a912-4778-8ec5-230cb0f05ef7" providerId="ADAL" clId="{A927202F-7029-4085-8C62-DA05718DFDBF}" dt="2018-08-21T11:41:23.235" v="638" actId="20577"/>
          <ac:spMkLst>
            <pc:docMk/>
            <pc:sldMk cId="146563519" sldId="351"/>
            <ac:spMk id="2" creationId="{C0A103E8-A61A-4ACF-8ABF-1E57CBC94331}"/>
          </ac:spMkLst>
        </pc:spChg>
        <pc:spChg chg="mod">
          <ac:chgData name="Besser, Florian" userId="e5bef819-a912-4778-8ec5-230cb0f05ef7" providerId="ADAL" clId="{A927202F-7029-4085-8C62-DA05718DFDBF}" dt="2018-08-21T11:40:58.133" v="591" actId="20577"/>
          <ac:spMkLst>
            <pc:docMk/>
            <pc:sldMk cId="146563519" sldId="351"/>
            <ac:spMk id="5" creationId="{3371C040-155A-463D-A84A-60400FE8299B}"/>
          </ac:spMkLst>
        </pc:spChg>
        <pc:spChg chg="mod">
          <ac:chgData name="Besser, Florian" userId="e5bef819-a912-4778-8ec5-230cb0f05ef7" providerId="ADAL" clId="{A927202F-7029-4085-8C62-DA05718DFDBF}" dt="2018-08-21T11:41:09.139" v="621" actId="20577"/>
          <ac:spMkLst>
            <pc:docMk/>
            <pc:sldMk cId="146563519" sldId="351"/>
            <ac:spMk id="6" creationId="{CECD4634-81A3-43C1-B494-274F84E1098E}"/>
          </ac:spMkLst>
        </pc:spChg>
        <pc:picChg chg="del">
          <ac:chgData name="Besser, Florian" userId="e5bef819-a912-4778-8ec5-230cb0f05ef7" providerId="ADAL" clId="{A927202F-7029-4085-8C62-DA05718DFDBF}" dt="2018-08-21T11:41:10.405" v="622" actId="478"/>
          <ac:picMkLst>
            <pc:docMk/>
            <pc:sldMk cId="146563519" sldId="351"/>
            <ac:picMk id="3074" creationId="{8BA9886D-E79E-463C-B875-862EF660A29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02/10/2018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02/10/2018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Bugs not covered by TDD: Wrong understanding of dev, unknown edge cases</a:t>
            </a:r>
          </a:p>
          <a:p>
            <a:endParaRPr lang="en-GB" dirty="0"/>
          </a:p>
          <a:p>
            <a:r>
              <a:rPr lang="en-GB" dirty="0"/>
              <a:t>BEFORE going forward: 3 minutes of searching the “why”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719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part is INVISIBLE</a:t>
            </a:r>
          </a:p>
          <a:p>
            <a:r>
              <a:rPr lang="en-GB" dirty="0"/>
              <a:t>Myth about 50/50 split: Every interruption causes you to lose time</a:t>
            </a:r>
          </a:p>
          <a:p>
            <a:r>
              <a:rPr lang="en-GB" dirty="0"/>
              <a:t>Note: Not only legacy code is technical debt – also wrong architecture / tool decisions for example</a:t>
            </a:r>
          </a:p>
          <a:p>
            <a:endParaRPr lang="en-GB" dirty="0"/>
          </a:p>
          <a:p>
            <a:r>
              <a:rPr lang="en-GB" dirty="0"/>
              <a:t>Anecdote: Everybody is very busy, but development does not really move forward a lot: Feature development is slow and a lot of builds are rejected in QA. There are mounting tensions between PMs, Developers and Testers.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769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Pay special attention to the red parts, go through one by one</a:t>
            </a:r>
          </a:p>
          <a:p>
            <a:r>
              <a:rPr lang="en-GB" dirty="0"/>
              <a:t>http://www.agilemodeling.com/essays/costOfChange.htm</a:t>
            </a:r>
          </a:p>
          <a:p>
            <a:r>
              <a:rPr lang="en-GB" dirty="0"/>
              <a:t>Model Storming: Modelling JIT, grab a few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27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:</a:t>
            </a:r>
          </a:p>
          <a:p>
            <a:r>
              <a:rPr lang="de-CH" dirty="0"/>
              <a:t>- </a:t>
            </a:r>
            <a:r>
              <a:rPr lang="de-CH" dirty="0" err="1"/>
              <a:t>hard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reproduce</a:t>
            </a:r>
            <a:endParaRPr lang="de-CH" dirty="0"/>
          </a:p>
          <a:p>
            <a:r>
              <a:rPr lang="de-CH" dirty="0"/>
              <a:t>- </a:t>
            </a:r>
            <a:r>
              <a:rPr lang="de-CH" dirty="0" err="1"/>
              <a:t>feasible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for </a:t>
            </a:r>
            <a:r>
              <a:rPr lang="de-CH" dirty="0" err="1"/>
              <a:t>bigger</a:t>
            </a:r>
            <a:r>
              <a:rPr lang="de-CH" dirty="0"/>
              <a:t> </a:t>
            </a:r>
            <a:r>
              <a:rPr lang="de-CH" dirty="0" err="1"/>
              <a:t>units</a:t>
            </a:r>
            <a:r>
              <a:rPr lang="de-CH" dirty="0"/>
              <a:t> -&gt; at a </a:t>
            </a:r>
            <a:r>
              <a:rPr lang="de-CH" dirty="0" err="1"/>
              <a:t>later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stage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(Unit)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handled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endParaRPr lang="de-CH" dirty="0"/>
          </a:p>
          <a:p>
            <a:r>
              <a:rPr lang="de-CH" dirty="0"/>
              <a:t>-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/>
              <a:t>- </a:t>
            </a:r>
            <a:r>
              <a:rPr lang="de-CH" dirty="0" err="1"/>
              <a:t>expenses</a:t>
            </a:r>
            <a:r>
              <a:rPr lang="de-CH" dirty="0"/>
              <a:t> in time</a:t>
            </a:r>
          </a:p>
          <a:p>
            <a:pPr lvl="0"/>
            <a:r>
              <a:rPr lang="de-CH" dirty="0"/>
              <a:t>- </a:t>
            </a:r>
            <a:r>
              <a:rPr lang="de-CH" dirty="0" err="1"/>
              <a:t>stakeholders</a:t>
            </a:r>
            <a:r>
              <a:rPr lang="de-CH" dirty="0"/>
              <a:t>,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wants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errors</a:t>
            </a:r>
            <a:r>
              <a:rPr lang="de-CH" dirty="0"/>
              <a:t>?</a:t>
            </a:r>
          </a:p>
          <a:p>
            <a:pPr lvl="0"/>
            <a:r>
              <a:rPr lang="de-CH" dirty="0"/>
              <a:t>-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testing</a:t>
            </a:r>
            <a:endParaRPr lang="de-CH" dirty="0"/>
          </a:p>
          <a:p>
            <a:pPr lvl="0"/>
            <a:r>
              <a:rPr lang="de-CH" dirty="0"/>
              <a:t>-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  <a:p>
            <a:pPr lvl="0"/>
            <a:r>
              <a:rPr lang="de-CH" dirty="0"/>
              <a:t>- </a:t>
            </a:r>
            <a:r>
              <a:rPr lang="de-CH" dirty="0" err="1"/>
              <a:t>effort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keeping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005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3DF9AB-03F0-4282-B7F8-F40E0A657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96D7E-9382-4D0F-8BE4-51EE21B34B15}" type="slidenum">
              <a:rPr lang="en-US" altLang="de-DE"/>
              <a:pPr/>
              <a:t>11</a:t>
            </a:fld>
            <a:endParaRPr lang="en-US" altLang="de-DE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3F1828E-28C3-48FA-83A0-0CF3B72FD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3CFF754-801F-42E7-AAA8-2465FC76C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5 Tests</a:t>
            </a:r>
            <a:r>
              <a:rPr lang="de-CH" altLang="de-DE" dirty="0"/>
              <a:t>:</a:t>
            </a:r>
          </a:p>
          <a:p>
            <a:r>
              <a:rPr lang="de-CH" altLang="de-DE" dirty="0"/>
              <a:t>1. Score </a:t>
            </a:r>
            <a:r>
              <a:rPr lang="en-US" altLang="de-DE" noProof="0" dirty="0"/>
              <a:t>is</a:t>
            </a:r>
            <a:r>
              <a:rPr lang="de-CH" altLang="de-DE" dirty="0"/>
              <a:t> 0</a:t>
            </a:r>
          </a:p>
          <a:p>
            <a:r>
              <a:rPr lang="de-CH" altLang="de-DE" dirty="0"/>
              <a:t>2. Roll </a:t>
            </a:r>
            <a:r>
              <a:rPr lang="de-CH" altLang="de-DE" dirty="0" err="1"/>
              <a:t>no</a:t>
            </a:r>
            <a:r>
              <a:rPr lang="de-CH" altLang="de-DE" dirty="0"/>
              <a:t> </a:t>
            </a:r>
            <a:r>
              <a:rPr lang="de-CH" altLang="de-DE" dirty="0" err="1"/>
              <a:t>spares</a:t>
            </a:r>
            <a:r>
              <a:rPr lang="de-CH" altLang="de-DE" dirty="0"/>
              <a:t> / </a:t>
            </a:r>
            <a:r>
              <a:rPr lang="de-CH" altLang="de-DE" dirty="0" err="1"/>
              <a:t>strikes</a:t>
            </a:r>
            <a:r>
              <a:rPr lang="de-CH" altLang="de-DE" dirty="0"/>
              <a:t>, score </a:t>
            </a:r>
            <a:r>
              <a:rPr lang="de-CH" altLang="de-DE" dirty="0" err="1"/>
              <a:t>is</a:t>
            </a:r>
            <a:r>
              <a:rPr lang="de-CH" altLang="de-DE" dirty="0"/>
              <a:t> roll(s)</a:t>
            </a:r>
          </a:p>
          <a:p>
            <a:r>
              <a:rPr lang="de-CH" altLang="de-DE" dirty="0"/>
              <a:t>3. Roll spare (</a:t>
            </a:r>
            <a:r>
              <a:rPr lang="de-CH" altLang="de-DE" dirty="0" err="1"/>
              <a:t>introduce</a:t>
            </a:r>
            <a:r>
              <a:rPr lang="de-CH" altLang="de-DE" dirty="0"/>
              <a:t> </a:t>
            </a:r>
            <a:r>
              <a:rPr lang="de-CH" altLang="de-DE" dirty="0" err="1"/>
              <a:t>frame</a:t>
            </a:r>
            <a:r>
              <a:rPr lang="de-CH" altLang="de-DE" dirty="0"/>
              <a:t>)</a:t>
            </a:r>
          </a:p>
          <a:p>
            <a:r>
              <a:rPr lang="de-CH" altLang="de-DE" dirty="0"/>
              <a:t>4. Roll </a:t>
            </a:r>
            <a:r>
              <a:rPr lang="de-CH" altLang="de-DE" dirty="0" err="1"/>
              <a:t>strike</a:t>
            </a:r>
            <a:endParaRPr lang="de-CH" altLang="de-DE" dirty="0"/>
          </a:p>
          <a:p>
            <a:r>
              <a:rPr lang="de-CH" altLang="de-DE" dirty="0"/>
              <a:t>5. </a:t>
            </a:r>
            <a:r>
              <a:rPr lang="de-CH" altLang="de-DE" dirty="0" err="1"/>
              <a:t>Full</a:t>
            </a:r>
            <a:r>
              <a:rPr lang="de-CH" altLang="de-DE" dirty="0"/>
              <a:t> game for 10th </a:t>
            </a:r>
            <a:r>
              <a:rPr lang="de-CH" altLang="de-DE" dirty="0" err="1"/>
              <a:t>frame</a:t>
            </a:r>
            <a:endParaRPr lang="de-DE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EAA94-9026-457A-ADB4-BA1C00D1FE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DA426-DE0A-45F5-B17D-CD8E6CD13DE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033C-896F-49D2-A6DF-AF537FC6D8B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47782-E2B2-480A-8A1C-0A581B5B7F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4624D-E10F-4028-B26B-096A24123F1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5BE13-F5AC-4EA6-A65F-E3AA4023731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17F2-CBA8-4EB5-9BB8-19BE4270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9162-B3A5-4E5C-A019-3A8468F8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D0C-DEE5-46C0-BF02-EF044CBB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F6A7-2FC1-40EE-B9ED-ECBE8210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ECEC-69DF-4E02-91BC-892C339F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1C1B8-6042-4B82-87E1-0F609BB073D7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6835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08BC0-28AE-4F78-9CCD-6058E3FA151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373340" y="6598723"/>
            <a:ext cx="1412262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r" defTabSz="914400" rtl="0" eaLnBrk="1" latinLnBrk="0" hangingPunct="1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 Zühlke 2018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406400" y="6598723"/>
            <a:ext cx="4393456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tx1"/>
                </a:solidFill>
                <a:latin typeface="AA Zuehlke" pitchFamily="2" charset="0"/>
              </a:rPr>
              <a:t>Test Driven Development | Florian Besser</a:t>
            </a:r>
            <a:endParaRPr lang="en-GB" sz="900" dirty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5384422" y="6598721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23. August 2018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8756651" y="6598722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3F42CAC-4264-4A29-9CED-457AD8F855B3}" type="slidenum">
              <a:rPr lang="en-GB" sz="9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en-GB" sz="9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  <p:sldLayoutId id="2147483710" r:id="rId34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628650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98525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168400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BowlingGameKata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Test Driven Development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exercise: Build a bowling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Originally from </a:t>
            </a:r>
            <a:r>
              <a:rPr lang="en-GB" dirty="0">
                <a:hlinkClick r:id="rId3"/>
              </a:rPr>
              <a:t>Uncle Bob</a:t>
            </a:r>
            <a:endParaRPr lang="en-GB" dirty="0"/>
          </a:p>
          <a:p>
            <a:pPr lvl="0"/>
            <a:r>
              <a:rPr lang="en-GB" dirty="0"/>
              <a:t>Adapted for Go by me </a:t>
            </a:r>
          </a:p>
          <a:p>
            <a:pPr lvl="0"/>
            <a:endParaRPr lang="de-CH" dirty="0"/>
          </a:p>
          <a:p>
            <a:pPr lvl="0"/>
            <a:endParaRPr lang="en-GB" dirty="0"/>
          </a:p>
          <a:p>
            <a:r>
              <a:rPr lang="en-US" altLang="de-DE" dirty="0"/>
              <a:t>Write a module named “game” that has two methods</a:t>
            </a:r>
          </a:p>
          <a:p>
            <a:pPr lvl="1"/>
            <a:r>
              <a:rPr lang="en-US" altLang="de-DE" dirty="0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de-DE" dirty="0"/>
              <a:t>score() : int is called throughout the game.  It returns the total score for that game.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690B469-9EAE-4308-AE6E-940E423A8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952257"/>
              </p:ext>
            </p:extLst>
          </p:nvPr>
        </p:nvGraphicFramePr>
        <p:xfrm>
          <a:off x="5333998" y="2810668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2C2AB654-8D2D-4B9E-90C4-446906D09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8" y="2810668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81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E98C4-577C-4A17-9A29-9FEDB0350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Scoring Bowling.</a:t>
            </a:r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9D82B9B7-F515-4E58-B82E-AADFAA19745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733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3084" name="Object 12">
                        <a:extLst>
                          <a:ext uri="{FF2B5EF4-FFF2-40B4-BE49-F238E27FC236}">
                            <a16:creationId xmlns:a16="http://schemas.microsoft.com/office/drawing/2014/main" id="{9D82B9B7-F515-4E58-B82E-AADFAA197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>
            <a:extLst>
              <a:ext uri="{FF2B5EF4-FFF2-40B4-BE49-F238E27FC236}">
                <a16:creationId xmlns:a16="http://schemas.microsoft.com/office/drawing/2014/main" id="{5E8EFA7C-B8CE-4078-A919-ED4F8485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017714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de-DE" dirty="0">
              <a:latin typeface="Arial" panose="020B0604020202020204" pitchFamily="34" charset="0"/>
            </a:endParaRPr>
          </a:p>
          <a:p>
            <a:r>
              <a:rPr lang="en-US" altLang="de-DE" dirty="0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de-DE" dirty="0">
              <a:latin typeface="Arial" panose="020B0604020202020204" pitchFamily="34" charset="0"/>
            </a:endParaRPr>
          </a:p>
          <a:p>
            <a:r>
              <a:rPr lang="en-US" altLang="de-DE" dirty="0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de-DE" dirty="0">
              <a:latin typeface="Arial" panose="020B0604020202020204" pitchFamily="34" charset="0"/>
            </a:endParaRPr>
          </a:p>
          <a:p>
            <a:r>
              <a:rPr lang="en-US" altLang="de-DE" dirty="0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tenth frame.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Test Driven Development?</a:t>
            </a:r>
          </a:p>
        </p:txBody>
      </p:sp>
      <p:pic>
        <p:nvPicPr>
          <p:cNvPr id="4098" name="Picture 2" descr="Image result for test driven development">
            <a:extLst>
              <a:ext uri="{FF2B5EF4-FFF2-40B4-BE49-F238E27FC236}">
                <a16:creationId xmlns:a16="http://schemas.microsoft.com/office/drawing/2014/main" id="{91235EA2-7194-406C-91D3-F2B701589E3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30" y="1789113"/>
            <a:ext cx="475454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US" dirty="0"/>
              <a:t>TDD is primarily here to ensure code </a:t>
            </a:r>
            <a:r>
              <a:rPr lang="en-US" b="1" dirty="0"/>
              <a:t>is functionally perfect</a:t>
            </a:r>
            <a:r>
              <a:rPr lang="en-US" dirty="0"/>
              <a:t>. Concrete:</a:t>
            </a:r>
          </a:p>
          <a:p>
            <a:pPr lvl="1"/>
            <a:r>
              <a:rPr lang="en-US" dirty="0"/>
              <a:t>All code is tested: Gets rid of typos and logic errors the developer may have made.</a:t>
            </a:r>
          </a:p>
          <a:p>
            <a:pPr lvl="1"/>
            <a:r>
              <a:rPr lang="en-US" dirty="0"/>
              <a:t>Bugs are first reproduced as tests: Prevents regression later on, quality improves continuously</a:t>
            </a:r>
          </a:p>
          <a:p>
            <a:pPr lvl="1"/>
            <a:r>
              <a:rPr lang="en-GB" dirty="0"/>
              <a:t>Plays into design and collaboration, more on that later</a:t>
            </a:r>
          </a:p>
          <a:p>
            <a:r>
              <a:rPr lang="en-GB" dirty="0"/>
              <a:t>Tech agnostic, the practice is always the same</a:t>
            </a:r>
          </a:p>
          <a:p>
            <a:pPr lvl="1"/>
            <a:r>
              <a:rPr lang="en-GB" dirty="0"/>
              <a:t>You can do hardware development with TDD if you really want</a:t>
            </a:r>
          </a:p>
          <a:p>
            <a:pPr lvl="1"/>
            <a:endParaRPr lang="en-GB" dirty="0"/>
          </a:p>
          <a:p>
            <a:r>
              <a:rPr lang="en-GB" dirty="0"/>
              <a:t>It does not get rid of testers</a:t>
            </a:r>
          </a:p>
          <a:p>
            <a:pPr lvl="1"/>
            <a:r>
              <a:rPr lang="en-GB" dirty="0"/>
              <a:t>The main point of testers is to have someone else identify bugs / problems</a:t>
            </a:r>
          </a:p>
        </p:txBody>
      </p:sp>
    </p:spTree>
    <p:extLst>
      <p:ext uri="{BB962C8B-B14F-4D97-AF65-F5344CB8AC3E}">
        <p14:creationId xmlns:p14="http://schemas.microsoft.com/office/powerpoint/2010/main" val="413902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are </a:t>
            </a:r>
            <a:r>
              <a:rPr lang="en-GB" b="1" dirty="0"/>
              <a:t>developers</a:t>
            </a:r>
            <a:r>
              <a:rPr lang="en-GB" dirty="0"/>
              <a:t> interested in TDD?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No new code can be added without a test covering it. 100% branch coverage is reached by default, providing a </a:t>
            </a:r>
            <a:r>
              <a:rPr lang="en-GB" b="1" dirty="0"/>
              <a:t>robust and fast test harness</a:t>
            </a:r>
            <a:r>
              <a:rPr lang="en-GB" dirty="0"/>
              <a:t>.</a:t>
            </a:r>
            <a:endParaRPr lang="de-CH" dirty="0"/>
          </a:p>
          <a:p>
            <a:pPr lvl="0"/>
            <a:r>
              <a:rPr lang="en-GB" dirty="0"/>
              <a:t>Bugs are fixed by first writing tests, thus </a:t>
            </a:r>
            <a:r>
              <a:rPr lang="en-GB" b="1" dirty="0"/>
              <a:t>preventing regression </a:t>
            </a:r>
            <a:r>
              <a:rPr lang="en-GB" dirty="0"/>
              <a:t>in the future. No longer will fixing one bug lead to another bug popping up!</a:t>
            </a:r>
            <a:endParaRPr lang="de-CH" dirty="0"/>
          </a:p>
          <a:p>
            <a:pPr lvl="0"/>
            <a:r>
              <a:rPr lang="en-GB" dirty="0"/>
              <a:t>Code written is designed for testability since the first consumer is a test. Expect to see </a:t>
            </a:r>
            <a:r>
              <a:rPr lang="en-GB" b="1" dirty="0"/>
              <a:t>design changes </a:t>
            </a:r>
            <a:r>
              <a:rPr lang="en-GB" dirty="0"/>
              <a:t>so that mocks are only necessary in special cases.</a:t>
            </a:r>
            <a:endParaRPr lang="de-CH" dirty="0"/>
          </a:p>
          <a:p>
            <a:pPr lvl="0"/>
            <a:r>
              <a:rPr lang="en-GB" dirty="0"/>
              <a:t>As developers learn to think in units and become more proficient with refactorings </a:t>
            </a:r>
            <a:r>
              <a:rPr lang="en-GB" b="1" dirty="0"/>
              <a:t>big chunks are split into smaller units</a:t>
            </a:r>
            <a:r>
              <a:rPr lang="en-GB" dirty="0"/>
              <a:t> as they approach a threshold. </a:t>
            </a:r>
          </a:p>
          <a:p>
            <a:pPr lvl="0"/>
            <a:r>
              <a:rPr lang="en-GB" dirty="0"/>
              <a:t>You can </a:t>
            </a:r>
            <a:r>
              <a:rPr lang="en-GB" b="1" dirty="0"/>
              <a:t>read the tests</a:t>
            </a:r>
            <a:r>
              <a:rPr lang="en-GB" dirty="0"/>
              <a:t> to understand </a:t>
            </a:r>
            <a:r>
              <a:rPr lang="en-GB" b="1" dirty="0"/>
              <a:t>how</a:t>
            </a:r>
            <a:r>
              <a:rPr lang="en-GB" dirty="0"/>
              <a:t> a feature is used. Instead of reading documentation you now have </a:t>
            </a:r>
            <a:r>
              <a:rPr lang="en-GB" b="1" dirty="0"/>
              <a:t>always working examples</a:t>
            </a:r>
            <a:r>
              <a:rPr lang="en-GB" dirty="0"/>
              <a:t> ready to use.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98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are </a:t>
            </a:r>
            <a:r>
              <a:rPr lang="en-GB" b="1" dirty="0"/>
              <a:t>stakeholders</a:t>
            </a:r>
            <a:r>
              <a:rPr lang="en-GB" dirty="0"/>
              <a:t> interested in TDD?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Technical debt (legacy code) slows down development</a:t>
            </a:r>
          </a:p>
          <a:p>
            <a:r>
              <a:rPr lang="en-GB" dirty="0"/>
              <a:t>Bugs are expensive and interrupt a team!</a:t>
            </a:r>
          </a:p>
          <a:p>
            <a:r>
              <a:rPr lang="en-GB" dirty="0"/>
              <a:t>A wary developer is an unhappy developer</a:t>
            </a:r>
          </a:p>
          <a:p>
            <a:r>
              <a:rPr lang="en-GB" dirty="0"/>
              <a:t>Technical excellence can’t be fixed “from above”</a:t>
            </a:r>
          </a:p>
        </p:txBody>
      </p:sp>
    </p:spTree>
    <p:extLst>
      <p:ext uri="{BB962C8B-B14F-4D97-AF65-F5344CB8AC3E}">
        <p14:creationId xmlns:p14="http://schemas.microsoft.com/office/powerpoint/2010/main" val="9776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Technical Debt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Driven Development?</a:t>
            </a:r>
          </a:p>
        </p:txBody>
      </p:sp>
      <p:pic>
        <p:nvPicPr>
          <p:cNvPr id="1026" name="Picture 2" descr="https://media.licdn.com/dms/image/C4E12AQGm0elCXoYYUA/article-inline_image-shrink_1000_1488/0?e=1539820800&amp;v=beta&amp;t=SYOz3CA9KNc54R3UzfKSmK-yfR-o38kj5b08Fe7p-EA">
            <a:extLst>
              <a:ext uri="{FF2B5EF4-FFF2-40B4-BE49-F238E27FC236}">
                <a16:creationId xmlns:a16="http://schemas.microsoft.com/office/drawing/2014/main" id="{8EF67E3B-A9F1-4708-A323-B6FDB1F61D5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73" y="1789113"/>
            <a:ext cx="7953654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Cost of errors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Driven Development?</a:t>
            </a:r>
          </a:p>
        </p:txBody>
      </p:sp>
      <p:pic>
        <p:nvPicPr>
          <p:cNvPr id="2050" name="Picture 2" descr="http://www.ambysoft.com/artwork/comparingTechniques.jpg">
            <a:extLst>
              <a:ext uri="{FF2B5EF4-FFF2-40B4-BE49-F238E27FC236}">
                <a16:creationId xmlns:a16="http://schemas.microsoft.com/office/drawing/2014/main" id="{49F9B007-83F7-4827-8725-6346880638F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10" y="1789113"/>
            <a:ext cx="6022379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Common excuses and why they don’t hold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“Don’t know about JUnit-like testing frameworks”</a:t>
            </a:r>
          </a:p>
          <a:p>
            <a:r>
              <a:rPr lang="en-GB" dirty="0"/>
              <a:t>“Too much effort needed, don’t have the time for it”</a:t>
            </a:r>
          </a:p>
          <a:p>
            <a:r>
              <a:rPr lang="en-GB" b="1" dirty="0"/>
              <a:t>“Initial set-up for unit testing is too complex/slow”</a:t>
            </a:r>
          </a:p>
          <a:p>
            <a:r>
              <a:rPr lang="en-GB" dirty="0"/>
              <a:t>“The effort to change the code AND the unit tests is too big when changes occur”</a:t>
            </a:r>
          </a:p>
          <a:p>
            <a:r>
              <a:rPr lang="en-GB" b="1" dirty="0"/>
              <a:t>“Unit tests are too complex to write for our application”</a:t>
            </a:r>
          </a:p>
          <a:p>
            <a:r>
              <a:rPr lang="en-GB" dirty="0"/>
              <a:t>“I don’t need unit tests, my code is OK”</a:t>
            </a:r>
          </a:p>
          <a:p>
            <a:r>
              <a:rPr lang="en-GB" dirty="0"/>
              <a:t>“I don’t know what result to expect”</a:t>
            </a:r>
          </a:p>
          <a:p>
            <a:r>
              <a:rPr lang="en-GB" dirty="0"/>
              <a:t>“Out of laziness”</a:t>
            </a:r>
          </a:p>
          <a:p>
            <a:r>
              <a:rPr lang="en-GB" b="1" dirty="0"/>
              <a:t>“It has worked before”</a:t>
            </a:r>
          </a:p>
        </p:txBody>
      </p:sp>
    </p:spTree>
    <p:extLst>
      <p:ext uri="{BB962C8B-B14F-4D97-AF65-F5344CB8AC3E}">
        <p14:creationId xmlns:p14="http://schemas.microsoft.com/office/powerpoint/2010/main" val="365081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US" dirty="0"/>
              <a:t>Write the </a:t>
            </a:r>
            <a:r>
              <a:rPr lang="en-US" b="1" dirty="0"/>
              <a:t>next simplest</a:t>
            </a:r>
            <a:r>
              <a:rPr lang="en-US" dirty="0"/>
              <a:t> test you can think of. See it fail.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Write the </a:t>
            </a:r>
            <a:r>
              <a:rPr lang="en-US" b="1" dirty="0"/>
              <a:t>simplest</a:t>
            </a:r>
            <a:r>
              <a:rPr lang="en-US" dirty="0"/>
              <a:t> implementation you can think of. You are not allowed to go below 100% branch coverage! See test pass.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Refactor until you are satisfied with the code quality. Refactoring means </a:t>
            </a:r>
            <a:r>
              <a:rPr lang="en-US" b="1" dirty="0"/>
              <a:t>no functional</a:t>
            </a:r>
            <a:r>
              <a:rPr lang="en-US" dirty="0"/>
              <a:t> code changes. Verify this by running the tests again and checking code coverage.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454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  <p:tag name="LANGUAGE" val="2057"/>
  <p:tag name="AUTHOR" val="Florian Bess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Zuehlke_en-uk</Template>
  <TotalTime>0</TotalTime>
  <Words>1010</Words>
  <Application>Microsoft Office PowerPoint</Application>
  <PresentationFormat>Widescreen</PresentationFormat>
  <Paragraphs>104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AA Zuehlke</vt:lpstr>
      <vt:lpstr>AA Zuehlke Medium</vt:lpstr>
      <vt:lpstr>Zuehlke</vt:lpstr>
      <vt:lpstr>VISIO</vt:lpstr>
      <vt:lpstr>Test Driven Development</vt:lpstr>
      <vt:lpstr>What is Test Driven Development?</vt:lpstr>
      <vt:lpstr>What is Test Driven Development?</vt:lpstr>
      <vt:lpstr>Why Test Driven Development?</vt:lpstr>
      <vt:lpstr>Why Test Driven Development?</vt:lpstr>
      <vt:lpstr>Why Test Driven Development?</vt:lpstr>
      <vt:lpstr>Why Test Driven Development?</vt:lpstr>
      <vt:lpstr>Why Test Driven Development?</vt:lpstr>
      <vt:lpstr>How to do Test Driven Development?</vt:lpstr>
      <vt:lpstr>Your exercise: Build a bowling screen</vt:lpstr>
      <vt:lpstr>Scoring Bowling.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flbe</dc:creator>
  <cp:lastModifiedBy>Besser, Florian</cp:lastModifiedBy>
  <cp:revision>24</cp:revision>
  <dcterms:created xsi:type="dcterms:W3CDTF">2018-08-19T02:12:31Z</dcterms:created>
  <dcterms:modified xsi:type="dcterms:W3CDTF">2018-10-02T06:30:34Z</dcterms:modified>
</cp:coreProperties>
</file>