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1" r:id="rId5"/>
    <p:sldId id="263" r:id="rId6"/>
    <p:sldId id="266" r:id="rId7"/>
    <p:sldId id="264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F04E5-FC53-DF4E-B216-1114647173F7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9A443-EAC2-D941-B71A-7B5EDAB2F9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16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9A443-EAC2-D941-B71A-7B5EDAB2F9D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37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AE262-D1D7-8E46-8DE9-493468B1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30FC4-E4DC-D844-A3A4-38964B7C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4361B-7C78-5A41-A62B-FF145832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56CED-FF0D-BD40-80A1-4F84E7EA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AC22BA-7139-9C4E-9F4F-5AAB55B2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7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709E0-2113-7F44-B357-0F368939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AA00EC-0C78-AF47-B19A-37F27C1E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1BBDA-D2FB-A04A-BD5A-6E8E38C4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B013B-DDC9-E142-8168-17561692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EDF3F-14F5-2542-986B-8DE744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51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77EBBF-BB39-BD44-99F1-FA8B68DAD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F82202-7248-8A44-AD45-8273DDF9B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5F6D1-B72E-004C-833D-371FFB3B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DB2FEF-2934-764B-AA33-C8D8825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F2DB8A-36E3-BD44-B79F-B07CAE11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4BD57-5B33-B04D-AFA9-02037FB4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BCC80-1272-8547-B961-B455D7E9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49A65-E391-1B43-8E5C-DDCF7F9D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8680A-97C8-0E4D-B2A2-44C4108E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36D60-98ED-6341-B9A5-B388D1E5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8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D8A89-E1B8-1E48-80DE-7DB69C99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CB1E0D-5A16-A14E-9DAC-CF2CF24D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C59943-14D1-944E-B9C8-0B331C35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F6BF3-BC01-5244-A2A4-ADDDEB7E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8450F-F939-BA42-8331-3A32DA26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09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1DC31-2598-234F-8D88-3227218C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9A976-0EAC-4246-9BBD-710BCB05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9060E-2DBE-654E-A468-459CC6D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D06241-1EE4-A347-AC2B-9F3546C3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640DBF-8CAD-F44A-B1F4-8718A482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DD599E-2281-E440-ABB6-FA9F31B4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88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106A9-6EB0-9249-9357-EE248FE6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29B8C4-9C4A-F145-8FB3-0D51BB64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BE16B5-8246-6243-8ADC-AF673C89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98445-4128-3A41-8FC3-8B67467FF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45526C-010C-754C-85E1-902A1E472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35DD28-7E62-DD47-962E-5C3DF174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F11F0-F251-8545-AB44-D6D23E5B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15E861-BAEC-2644-9F22-D13E57BD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33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A4EE3-1069-954C-B3C6-82B0FD9F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C703EB-C107-8F44-ACDD-50A6896E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EC39E2-DC90-5349-9A1C-6FF68704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60EDBA-CFE3-2B41-845E-43C82501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1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557F90-A8FF-1B45-8CE1-5CFA419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EF9434-1A57-6940-9E4D-6BF3670E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847E54-BD66-E14C-AF5E-A38229AF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89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E4452-0958-874F-91E4-A07E6DE8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25CA57-37F1-584F-8BE6-6EA80337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261B44-DA5A-4547-B154-19C62F6F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F5A6F-AAC4-E245-9B8C-3F28B11D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F0AC48-B7D3-4347-A164-7A139639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BE9F11-B970-EA49-949D-287C1782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27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3665B-1430-814F-B164-333504CB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31BFCC-456E-7249-8132-4CCE175D0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8C47CA-489C-A740-90C7-60864EDE7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EC6335-3C71-5A4B-BE39-FA249A26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1CA518-325A-384C-8ACD-56AB2EAC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6075F3-42F0-D94D-A6DE-68260E93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69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F8FC75-F10C-8043-9BEE-629036DD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D2584C-C05D-2B4A-9AF4-E6F114A3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C171C-6C3F-D941-B67A-BA6082FFB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DCD3-FD46-094A-B29E-DC950A160FC9}" type="datetimeFigureOut">
              <a:rPr lang="de-DE" smtClean="0"/>
              <a:t>16.11.21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5A588-3FF4-3E4B-B79C-F83B1B58A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8097C-E5A6-4846-AF4F-9F6502365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8C3D-488C-A942-9F90-DCF6F036E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32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1B59E85A-4A58-0E43-8CC6-DD98CE56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377950"/>
            <a:ext cx="5461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4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70F958A-F32B-AC48-BDD2-D8EA2B02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B72D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machen wir?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950C36-535D-3746-9F98-26AC7ABC4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Wir sind ein Bankinstitut mit jahrelanger Erfahrung auf dem Gebiet </a:t>
            </a:r>
            <a:r>
              <a:rPr lang="de-DE" dirty="0">
                <a:solidFill>
                  <a:srgbClr val="B72D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privatkundenorientierte Produkte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indent="0" algn="ctr">
              <a:buNone/>
            </a:pPr>
            <a:endParaRPr lang="de-DE" dirty="0">
              <a:solidFill>
                <a:srgbClr val="B72D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Unsere Stärken:</a:t>
            </a: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Individuelle Kunden Lösungen</a:t>
            </a: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Innovative Lösungen</a:t>
            </a:r>
          </a:p>
          <a:p>
            <a:pPr marL="0" indent="0" algn="ctr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Breit aufgestelltes Team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06375E-2349-B54A-994F-E7D002A7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57" y="442868"/>
            <a:ext cx="1557686" cy="11700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FA8BD7-A7BC-0448-A97F-182182A4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0" y="3827159"/>
            <a:ext cx="1704640" cy="19097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49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7AFB8-C265-B042-91BE-680E51CB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B72D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 sind wir?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22DF312-EE3E-F542-B4BC-0F52A0B74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662018"/>
              </p:ext>
            </p:extLst>
          </p:nvPr>
        </p:nvGraphicFramePr>
        <p:xfrm>
          <a:off x="726510" y="1825625"/>
          <a:ext cx="3018772" cy="2278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3018772">
                  <a:extLst>
                    <a:ext uri="{9D8B030D-6E8A-4147-A177-3AD203B41FA5}">
                      <a16:colId xmlns:a16="http://schemas.microsoft.com/office/drawing/2014/main" val="4196081015"/>
                    </a:ext>
                  </a:extLst>
                </a:gridCol>
              </a:tblGrid>
              <a:tr h="61695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B72D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Florian</a:t>
                      </a:r>
                      <a:endParaRPr lang="de-DE" dirty="0">
                        <a:solidFill>
                          <a:srgbClr val="B72D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045115"/>
                  </a:ext>
                </a:extLst>
              </a:tr>
              <a:tr h="16612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Projektmanager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End Entwickler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3682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F6FDD8F-0226-CF4A-B33C-7A03A6A14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528551"/>
              </p:ext>
            </p:extLst>
          </p:nvPr>
        </p:nvGraphicFramePr>
        <p:xfrm>
          <a:off x="4178996" y="1825625"/>
          <a:ext cx="2907082" cy="2278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907082">
                  <a:extLst>
                    <a:ext uri="{9D8B030D-6E8A-4147-A177-3AD203B41FA5}">
                      <a16:colId xmlns:a16="http://schemas.microsoft.com/office/drawing/2014/main" val="4196081015"/>
                    </a:ext>
                  </a:extLst>
                </a:gridCol>
              </a:tblGrid>
              <a:tr h="61695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B72D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Frederick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045115"/>
                  </a:ext>
                </a:extLst>
              </a:tr>
              <a:tr h="16612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Learning Experte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3682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E7E2385-B59F-A142-8648-A7564AD71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615539"/>
              </p:ext>
            </p:extLst>
          </p:nvPr>
        </p:nvGraphicFramePr>
        <p:xfrm>
          <a:off x="7519791" y="1825625"/>
          <a:ext cx="3055165" cy="2278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3055165">
                  <a:extLst>
                    <a:ext uri="{9D8B030D-6E8A-4147-A177-3AD203B41FA5}">
                      <a16:colId xmlns:a16="http://schemas.microsoft.com/office/drawing/2014/main" val="4196081015"/>
                    </a:ext>
                  </a:extLst>
                </a:gridCol>
              </a:tblGrid>
              <a:tr h="61695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B72D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Oliver</a:t>
                      </a:r>
                      <a:endParaRPr lang="de-DE" dirty="0">
                        <a:solidFill>
                          <a:srgbClr val="B72D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045115"/>
                  </a:ext>
                </a:extLst>
              </a:tr>
              <a:tr h="16612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Finanzproduktentwickler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Senior Data Expert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3682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C526CA5-0B15-C14C-B9AD-02AAED8CF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079879"/>
              </p:ext>
            </p:extLst>
          </p:nvPr>
        </p:nvGraphicFramePr>
        <p:xfrm>
          <a:off x="2465018" y="4395549"/>
          <a:ext cx="2907082" cy="2278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907082">
                  <a:extLst>
                    <a:ext uri="{9D8B030D-6E8A-4147-A177-3AD203B41FA5}">
                      <a16:colId xmlns:a16="http://schemas.microsoft.com/office/drawing/2014/main" val="4196081015"/>
                    </a:ext>
                  </a:extLst>
                </a:gridCol>
              </a:tblGrid>
              <a:tr h="61695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B72D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Antonino</a:t>
                      </a:r>
                      <a:endParaRPr lang="de-DE" dirty="0">
                        <a:solidFill>
                          <a:srgbClr val="B72D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045115"/>
                  </a:ext>
                </a:extLst>
              </a:tr>
              <a:tr h="16612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Systemexperte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Modellspezialist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368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3FC514C-5524-5442-A9B2-9E35339E1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429867"/>
              </p:ext>
            </p:extLst>
          </p:nvPr>
        </p:nvGraphicFramePr>
        <p:xfrm>
          <a:off x="6066251" y="4395549"/>
          <a:ext cx="2907082" cy="2278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907082">
                  <a:extLst>
                    <a:ext uri="{9D8B030D-6E8A-4147-A177-3AD203B41FA5}">
                      <a16:colId xmlns:a16="http://schemas.microsoft.com/office/drawing/2014/main" val="4196081015"/>
                    </a:ext>
                  </a:extLst>
                </a:gridCol>
              </a:tblGrid>
              <a:tr h="61695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>
                          <a:solidFill>
                            <a:srgbClr val="B72D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Mya</a:t>
                      </a:r>
                      <a:endParaRPr lang="de-DE" dirty="0">
                        <a:solidFill>
                          <a:srgbClr val="B72D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045115"/>
                  </a:ext>
                </a:extLst>
              </a:tr>
              <a:tr h="16612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 Designerin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Marketing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3682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C31222D5-0E3A-D541-83C5-324B88A3E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957" y="442868"/>
            <a:ext cx="1557686" cy="11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4F83B8-214F-BF42-9E0E-0200F58F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B72D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Projektvorschlag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5CF5295-BEBB-7A4A-BC54-71DB5484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FaceBank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App zur Finanzberatung von Kunden auf Basis von menschlichen Emotionen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Gesichtserkennung soll bei der Beratung von Kunden helfen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Unterscheidung von Altersgruppen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006DAE-6F06-964B-847F-96731152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57" y="442868"/>
            <a:ext cx="1557686" cy="11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0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774BD1D-C95C-3042-B219-4794EDCB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B72D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FaceBank</a:t>
            </a:r>
            <a:endParaRPr lang="de-DE" dirty="0">
              <a:solidFill>
                <a:srgbClr val="B72D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6044857-ADCB-1348-9648-8CDB1B1CB811}"/>
              </a:ext>
            </a:extLst>
          </p:cNvPr>
          <p:cNvSpPr/>
          <p:nvPr/>
        </p:nvSpPr>
        <p:spPr>
          <a:xfrm>
            <a:off x="838200" y="1690688"/>
            <a:ext cx="3019816" cy="47852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Kamera mit einfarbiger Füllung">
            <a:extLst>
              <a:ext uri="{FF2B5EF4-FFF2-40B4-BE49-F238E27FC236}">
                <a16:creationId xmlns:a16="http://schemas.microsoft.com/office/drawing/2014/main" id="{4184812C-F9A8-BD41-ABCC-25031898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9508" y="2687367"/>
            <a:ext cx="457200" cy="457200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8F446EF-59A5-5344-B543-491C86116506}"/>
              </a:ext>
            </a:extLst>
          </p:cNvPr>
          <p:cNvCxnSpPr/>
          <p:nvPr/>
        </p:nvCxnSpPr>
        <p:spPr>
          <a:xfrm>
            <a:off x="838200" y="2257425"/>
            <a:ext cx="30198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9B80450-7369-5542-996D-1E1FFDA9E710}"/>
              </a:ext>
            </a:extLst>
          </p:cNvPr>
          <p:cNvSpPr/>
          <p:nvPr/>
        </p:nvSpPr>
        <p:spPr>
          <a:xfrm>
            <a:off x="1095376" y="3629025"/>
            <a:ext cx="2462212" cy="4542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Name eingeben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A8C3BD22-6CDE-1244-98FB-38A180BAD8A6}"/>
              </a:ext>
            </a:extLst>
          </p:cNvPr>
          <p:cNvSpPr/>
          <p:nvPr/>
        </p:nvSpPr>
        <p:spPr>
          <a:xfrm>
            <a:off x="1095376" y="4468813"/>
            <a:ext cx="2462212" cy="4542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3"/>
                </a:solidFill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822D697-B46A-3A40-BA96-E9FA6BEC9DA0}"/>
              </a:ext>
            </a:extLst>
          </p:cNvPr>
          <p:cNvSpPr/>
          <p:nvPr/>
        </p:nvSpPr>
        <p:spPr>
          <a:xfrm>
            <a:off x="1117002" y="5308601"/>
            <a:ext cx="2462212" cy="4542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3"/>
                </a:solidFill>
              </a:rPr>
              <a:t>…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38ACD2EF-7658-334F-AC70-0833320545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76708" y="2386807"/>
            <a:ext cx="2533911" cy="52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28B39A-343C-8941-98D6-166E9344D20D}"/>
              </a:ext>
            </a:extLst>
          </p:cNvPr>
          <p:cNvSpPr txBox="1"/>
          <p:nvPr/>
        </p:nvSpPr>
        <p:spPr>
          <a:xfrm>
            <a:off x="5110619" y="220214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Bild erstellen/hochladen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83A8950-6E35-9B4D-A434-B8F33C36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02" y="1805390"/>
            <a:ext cx="554765" cy="41671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CAEF3CF-2075-8F40-9471-2A76D9491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957" y="442868"/>
            <a:ext cx="1557686" cy="117007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41A85FC-9F86-7246-A6B4-D720F62D5C73}"/>
              </a:ext>
            </a:extLst>
          </p:cNvPr>
          <p:cNvSpPr txBox="1"/>
          <p:nvPr/>
        </p:nvSpPr>
        <p:spPr>
          <a:xfrm>
            <a:off x="1736402" y="18124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B72D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FaceBank</a:t>
            </a:r>
            <a:endParaRPr lang="de-DE" dirty="0">
              <a:solidFill>
                <a:srgbClr val="B72D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4F83B8-214F-BF42-9E0E-0200F58F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B72D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Projektvorschlag 2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5CF5295-BEBB-7A4A-BC54-71DB5484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Software entwickeln die Kunden bessere Investitionsvorschläge bietet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für die Ermöglichung gibt der Kunden seine Risikobereitschaft an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 News sollen in ein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Learning Programm eingespeist werden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anhand dieser Faktoren werden dem Kunden bessere Investitionsvorschläge angeboten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006DAE-6F06-964B-847F-96731152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57" y="442868"/>
            <a:ext cx="1557686" cy="11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F56CE3-5ACE-A34B-9227-D9E7DDBE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B72D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Arbeitsweise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51679C-4D67-554F-9BFF-57BF383F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gemeinsame Dokumentation, Aufgabenverteilung, …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Einigung auf Tools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Erstellung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F989A8-769B-8447-AF37-888CA1E9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57" y="442868"/>
            <a:ext cx="1557686" cy="11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CD55AFD-4CFB-2E4A-BE89-D8E86CC2C8A9}"/>
              </a:ext>
            </a:extLst>
          </p:cNvPr>
          <p:cNvCxnSpPr/>
          <p:nvPr/>
        </p:nvCxnSpPr>
        <p:spPr>
          <a:xfrm>
            <a:off x="200416" y="3131507"/>
            <a:ext cx="11398685" cy="0"/>
          </a:xfrm>
          <a:prstGeom prst="straightConnector1">
            <a:avLst/>
          </a:prstGeom>
          <a:ln w="9525">
            <a:solidFill>
              <a:srgbClr val="B72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EE3E0BD4-AF3F-4149-9AEB-F821870E15D2}"/>
              </a:ext>
            </a:extLst>
          </p:cNvPr>
          <p:cNvCxnSpPr/>
          <p:nvPr/>
        </p:nvCxnSpPr>
        <p:spPr>
          <a:xfrm flipV="1">
            <a:off x="1728589" y="2480153"/>
            <a:ext cx="0" cy="651354"/>
          </a:xfrm>
          <a:prstGeom prst="line">
            <a:avLst/>
          </a:prstGeom>
          <a:ln w="9525">
            <a:solidFill>
              <a:srgbClr val="B7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4AC03C2-C103-224A-9F9E-EA21CB5F67D0}"/>
              </a:ext>
            </a:extLst>
          </p:cNvPr>
          <p:cNvSpPr txBox="1"/>
          <p:nvPr/>
        </p:nvSpPr>
        <p:spPr>
          <a:xfrm>
            <a:off x="1089762" y="2110820"/>
            <a:ext cx="1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Projektsetup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052497-E96D-C94B-B353-FACC349F7DA0}"/>
              </a:ext>
            </a:extLst>
          </p:cNvPr>
          <p:cNvSpPr txBox="1"/>
          <p:nvPr/>
        </p:nvSpPr>
        <p:spPr>
          <a:xfrm>
            <a:off x="2174311" y="3726492"/>
            <a:ext cx="180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 End Entwicklung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87B24E-8778-5845-B61C-B51C99ADAFFA}"/>
              </a:ext>
            </a:extLst>
          </p:cNvPr>
          <p:cNvSpPr txBox="1"/>
          <p:nvPr/>
        </p:nvSpPr>
        <p:spPr>
          <a:xfrm>
            <a:off x="5331914" y="2110820"/>
            <a:ext cx="1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Produktdesign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123327-06AF-954D-8CE9-595FC6AA23D9}"/>
              </a:ext>
            </a:extLst>
          </p:cNvPr>
          <p:cNvSpPr txBox="1"/>
          <p:nvPr/>
        </p:nvSpPr>
        <p:spPr>
          <a:xfrm>
            <a:off x="7129401" y="3726493"/>
            <a:ext cx="180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App Entwicklung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87DBA398-ED1C-7949-B38F-3B028202E94A}"/>
              </a:ext>
            </a:extLst>
          </p:cNvPr>
          <p:cNvCxnSpPr/>
          <p:nvPr/>
        </p:nvCxnSpPr>
        <p:spPr>
          <a:xfrm flipV="1">
            <a:off x="3020856" y="3131507"/>
            <a:ext cx="0" cy="651354"/>
          </a:xfrm>
          <a:prstGeom prst="line">
            <a:avLst/>
          </a:prstGeom>
          <a:ln w="9525">
            <a:solidFill>
              <a:srgbClr val="B7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B2E8C1D1-B827-BE48-9969-31EDF116BC30}"/>
              </a:ext>
            </a:extLst>
          </p:cNvPr>
          <p:cNvCxnSpPr/>
          <p:nvPr/>
        </p:nvCxnSpPr>
        <p:spPr>
          <a:xfrm flipV="1">
            <a:off x="8031275" y="3131507"/>
            <a:ext cx="0" cy="651354"/>
          </a:xfrm>
          <a:prstGeom prst="line">
            <a:avLst/>
          </a:prstGeom>
          <a:ln w="9525">
            <a:solidFill>
              <a:srgbClr val="B7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5AF071AF-5BF2-9C4D-8F69-ABDDDB672DD9}"/>
              </a:ext>
            </a:extLst>
          </p:cNvPr>
          <p:cNvCxnSpPr/>
          <p:nvPr/>
        </p:nvCxnSpPr>
        <p:spPr>
          <a:xfrm flipV="1">
            <a:off x="6066774" y="2480152"/>
            <a:ext cx="0" cy="651354"/>
          </a:xfrm>
          <a:prstGeom prst="line">
            <a:avLst/>
          </a:prstGeom>
          <a:ln w="9525">
            <a:solidFill>
              <a:srgbClr val="B7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9ED735F6-CFAE-BC4E-AE8C-05F4DFB3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57" y="442868"/>
            <a:ext cx="1557686" cy="1170076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D9C9AEB-04DA-F241-ADB6-6FA5C4E0060D}"/>
              </a:ext>
            </a:extLst>
          </p:cNvPr>
          <p:cNvSpPr/>
          <p:nvPr/>
        </p:nvSpPr>
        <p:spPr>
          <a:xfrm>
            <a:off x="300625" y="3039174"/>
            <a:ext cx="1108551" cy="19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08B273-CFDD-864B-8BCF-F30CC5340B25}"/>
              </a:ext>
            </a:extLst>
          </p:cNvPr>
          <p:cNvSpPr txBox="1"/>
          <p:nvPr/>
        </p:nvSpPr>
        <p:spPr>
          <a:xfrm>
            <a:off x="234228" y="29468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4762F21-4D73-BA40-9A49-D664F0628613}"/>
              </a:ext>
            </a:extLst>
          </p:cNvPr>
          <p:cNvSpPr/>
          <p:nvPr/>
        </p:nvSpPr>
        <p:spPr>
          <a:xfrm>
            <a:off x="10224531" y="3032057"/>
            <a:ext cx="852662" cy="279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BF959F9-0F54-8F4F-A28C-E2311FB3D1AE}"/>
              </a:ext>
            </a:extLst>
          </p:cNvPr>
          <p:cNvSpPr txBox="1"/>
          <p:nvPr/>
        </p:nvSpPr>
        <p:spPr>
          <a:xfrm>
            <a:off x="10159815" y="294218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Februar</a:t>
            </a:r>
          </a:p>
        </p:txBody>
      </p:sp>
      <p:sp>
        <p:nvSpPr>
          <p:cNvPr id="21" name="Titel 2">
            <a:extLst>
              <a:ext uri="{FF2B5EF4-FFF2-40B4-BE49-F238E27FC236}">
                <a16:creationId xmlns:a16="http://schemas.microsoft.com/office/drawing/2014/main" id="{C86492AF-D27B-3944-B1A1-6D0480ADEA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sz="4400" dirty="0">
              <a:solidFill>
                <a:srgbClr val="B72D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88F89357-C900-FE43-BD6B-BA558237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B72D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Meilensteinplanung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31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Breitbild</PresentationFormat>
  <Paragraphs>55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Was machen wir?</vt:lpstr>
      <vt:lpstr>Wer sind wir?</vt:lpstr>
      <vt:lpstr>Projektvorschlag 1</vt:lpstr>
      <vt:lpstr>FaceBank</vt:lpstr>
      <vt:lpstr>Projektvorschlag 2</vt:lpstr>
      <vt:lpstr>Arbeitsweise</vt:lpstr>
      <vt:lpstr>Meilensteinplanung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Mya Jahic</dc:creator>
  <cp:lastModifiedBy>Mya Jahic</cp:lastModifiedBy>
  <cp:revision>11</cp:revision>
  <dcterms:created xsi:type="dcterms:W3CDTF">2021-11-16T15:16:15Z</dcterms:created>
  <dcterms:modified xsi:type="dcterms:W3CDTF">2021-11-16T17:04:01Z</dcterms:modified>
</cp:coreProperties>
</file>