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56" r:id="rId3"/>
    <p:sldId id="375" r:id="rId4"/>
    <p:sldId id="376" r:id="rId5"/>
    <p:sldId id="377" r:id="rId6"/>
    <p:sldId id="374" r:id="rId7"/>
    <p:sldId id="378" r:id="rId8"/>
    <p:sldId id="379" r:id="rId9"/>
    <p:sldId id="380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EB01B-4BD0-4D46-BCB7-1E9F5C78A306}" type="datetimeFigureOut">
              <a:rPr lang="de-DE" smtClean="0"/>
              <a:t>10.12.2021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21D4A-2190-4B69-893E-4FCFCFAF0C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2933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157E0A-F321-48DC-AF94-681D4DCF34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8089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1B9FFE-F1E6-471E-AE00-2A5AB191A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1B2845C-70D8-4A13-9F34-4DCFB0D3C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6193C4-628B-4965-9045-F089E5407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1314CB-43BC-4CFD-9FF6-BBF7472AC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Anlagebank WBHD 1864 - Antonino Piloro, Frederick Neugebauer, Mya Melissa Jahic, Oliver Hinkel, Florian Frey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B1BF46-4941-400A-943F-73E537427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1DD36-5F49-4497-8FD6-5F508A55F6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448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6553B4-4B66-4231-9357-BE8D8D14E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45C2C32-780B-4207-806E-7EE31ABC5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970621-9700-4659-A215-5351FF423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5264DA-7AA5-4C0A-8D87-7D72EF51A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Anlagebank WBHD 1864 - Antonino Piloro, Frederick Neugebauer, Mya Melissa Jahic, Oliver Hinkel, Florian Frey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B68E1A-0100-4113-916E-237E77E19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1DD36-5F49-4497-8FD6-5F508A55F6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3351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8BE9FC8-3F49-4D97-B525-3A816220CA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722ADB5-2B92-4B80-BC7B-870F775BC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8FD18E-0338-4616-A2A2-6FFCB0B0A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6D3B00-23B1-4035-9BAC-98073A4E8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Anlagebank WBHD 1864 - Antonino Piloro, Frederick Neugebauer, Mya Melissa Jahic, Oliver Hinkel, Florian Frey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A24F0D-8E9A-4B3A-8C74-83454884E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1DD36-5F49-4497-8FD6-5F508A55F6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3769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1" y="1828802"/>
            <a:ext cx="85725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Anlagebank WBHD 1864 - Antonino Piloro, Frederick Neugebauer, Mya Melissa Jahic, Oliver Hinkel, Florian Frey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4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Anlagebank WBHD 1864 - Antonino Piloro, Frederick Neugebauer, Mya Melissa Jahic, Oliver Hinkel, Florian Frey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9659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1" y="1828802"/>
            <a:ext cx="85725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Anlagebank WBHD 1864 - Antonino Piloro, Frederick Neugebauer, Mya Melissa Jahic, Oliver Hinkel, Florian Frey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02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Anlagebank WBHD 1864 - Antonino Piloro, Frederick Neugebauer, Mya Melissa Jahic, Oliver Hinkel, Florian Frey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9"/>
          </p:nvPr>
        </p:nvSpPr>
        <p:spPr>
          <a:xfrm>
            <a:off x="6096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75264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Anlagebank WBHD 1864 - Antonino Piloro, Frederick Neugebauer, Mya Melissa Jahic, Oliver Hinkel, Florian Frey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9"/>
          </p:nvPr>
        </p:nvSpPr>
        <p:spPr>
          <a:xfrm>
            <a:off x="6096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067125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itl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1" y="284723"/>
            <a:ext cx="5715000" cy="1086879"/>
          </a:xfrm>
        </p:spPr>
        <p:txBody>
          <a:bodyPr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1600" b="1" cap="all" baseline="0"/>
            </a:lvl1pPr>
            <a:lvl2pPr marL="0" indent="0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None/>
              <a:defRPr sz="2600" b="0" cap="all" baseline="0">
                <a:latin typeface="Arial Black" panose="020B0A04020102020204" pitchFamily="34" charset="0"/>
              </a:defRPr>
            </a:lvl2pPr>
            <a:lvl3pPr>
              <a:lnSpc>
                <a:spcPct val="75000"/>
              </a:lnSpc>
              <a:spcAft>
                <a:spcPts val="0"/>
              </a:spcAft>
              <a:defRPr sz="2400" cap="all" baseline="0">
                <a:latin typeface="+mj-lt"/>
              </a:defRPr>
            </a:lvl3pPr>
          </a:lstStyle>
          <a:p>
            <a:pPr lvl="0"/>
            <a:r>
              <a:rPr lang="en-US" dirty="0"/>
              <a:t>First subtitle</a:t>
            </a:r>
          </a:p>
          <a:p>
            <a:pPr lvl="1"/>
            <a:r>
              <a:rPr lang="en-US" dirty="0"/>
              <a:t>Second SUBTITLE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Anlagebank WBHD 1864 - Antonino Piloro, Frederick Neugebauer, Mya Melissa Jahic, Oliver Hinkel, Florian Frey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1" y="380999"/>
            <a:ext cx="5715001" cy="9906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8"/>
          </p:nvPr>
        </p:nvSpPr>
        <p:spPr>
          <a:xfrm>
            <a:off x="381001" y="1828802"/>
            <a:ext cx="85725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12495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itles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1" y="284723"/>
            <a:ext cx="5715000" cy="1086879"/>
          </a:xfrm>
        </p:spPr>
        <p:txBody>
          <a:bodyPr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1600" b="1" cap="all" baseline="0"/>
            </a:lvl1pPr>
            <a:lvl2pPr marL="0" indent="0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None/>
              <a:defRPr sz="2600" b="0" cap="all" baseline="0">
                <a:latin typeface="Arial Black" panose="020B0A04020102020204" pitchFamily="34" charset="0"/>
              </a:defRPr>
            </a:lvl2pPr>
            <a:lvl3pPr>
              <a:lnSpc>
                <a:spcPct val="75000"/>
              </a:lnSpc>
              <a:spcAft>
                <a:spcPts val="0"/>
              </a:spcAft>
              <a:defRPr sz="2400" cap="all" baseline="0">
                <a:latin typeface="+mj-lt"/>
              </a:defRPr>
            </a:lvl3pPr>
          </a:lstStyle>
          <a:p>
            <a:pPr lvl="0"/>
            <a:r>
              <a:rPr lang="en-US" dirty="0"/>
              <a:t>First subtitle</a:t>
            </a:r>
          </a:p>
          <a:p>
            <a:pPr lvl="1"/>
            <a:r>
              <a:rPr lang="en-US" dirty="0"/>
              <a:t>Second SUBTITLE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Anlagebank WBHD 1864 - Antonino Piloro, Frederick Neugebauer, Mya Melissa Jahic, Oliver Hinkel, Florian Frey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1" y="380999"/>
            <a:ext cx="5715001" cy="9906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8"/>
          </p:nvPr>
        </p:nvSpPr>
        <p:spPr>
          <a:xfrm>
            <a:off x="381001" y="1828802"/>
            <a:ext cx="57150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11"/>
          <p:cNvSpPr>
            <a:spLocks noGrp="1"/>
          </p:cNvSpPr>
          <p:nvPr>
            <p:ph sz="quarter" idx="19"/>
          </p:nvPr>
        </p:nvSpPr>
        <p:spPr>
          <a:xfrm>
            <a:off x="6103621" y="1828804"/>
            <a:ext cx="57150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885985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Anlagebank WBHD 1864 - Antonino Piloro, Frederick Neugebauer, Mya Melissa Jahic, Oliver Hinkel, Florian Frey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0643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6C7AF0-E274-4132-978A-8C208EED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273DA6-3FE6-415B-A564-E78554448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5FCA57-BC31-4F8B-A3EF-C22A710D4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069948-8A28-448D-85CC-9F24A1B34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Anlagebank WBHD 1864 - Antonino Piloro, Frederick Neugebauer, Mya Melissa Jahic, Oliver Hinkel, Florian Frey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A2A52F-DD88-4D5B-83CA-9C36992F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1DD36-5F49-4497-8FD6-5F508A55F6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7303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s Only: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Anlagebank WBHD 1864 - Antonino Piloro, Frederick Neugebauer, Mya Melissa Jahic, Oliver Hinkel, Florian Frey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5240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s Only: Dark">
    <p:bg>
      <p:bgPr>
        <a:gradFill>
          <a:gsLst>
            <a:gs pos="0">
              <a:srgbClr val="000088"/>
            </a:gs>
            <a:gs pos="93000">
              <a:schemeClr val="accent1"/>
            </a:gs>
          </a:gsLst>
          <a:lin ang="1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Anlagebank WBHD 1864 - Antonino Piloro, Frederick Neugebauer, Mya Melissa Jahic, Oliver Hinkel, Florian Frey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79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C78077-B7EA-470A-9D75-3B03D0F68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B3AA56-008A-4D09-B58E-1FABE184A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C8E40D-A1EA-4AF7-A0B5-1D83D42F5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8E2171-ECE0-4805-9145-574F8564B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Anlagebank WBHD 1864 - Antonino Piloro, Frederick Neugebauer, Mya Melissa Jahic, Oliver Hinkel, Florian Frey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B2DCE5-E94F-4E65-9164-E9A0BE8C5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1DD36-5F49-4497-8FD6-5F508A55F6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229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0F3DE0-B374-4751-9CC5-494CF9C60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734554-1022-4BFB-AC4C-F8E4F9B6A2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68061F-CA9B-44A0-8036-A09FFB760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11510B-7F38-41D9-8EF5-F0BA9EEA8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D58792-B0E9-4D3C-82C8-D46086ADE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Anlagebank WBHD 1864 - Antonino Piloro, Frederick Neugebauer, Mya Melissa Jahic, Oliver Hinkel, Florian Frey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0A3B45-8098-4C65-9CC0-3068337A3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1DD36-5F49-4497-8FD6-5F508A55F6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343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C27EF3-749A-43DD-BE6B-58419D714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1D7169-C51B-4EAE-A382-D4AAA4519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FB08B4-A19E-495A-B260-550092B14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4423905-04E3-45CA-B536-14D04F257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81A9BC5-2D40-4122-8BA4-832ED1F539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3D2B9B6-D473-4547-9F43-FECE91211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43C4EA9-DA12-406F-9D08-B7459EDF6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Anlagebank WBHD 1864 - Antonino Piloro, Frederick Neugebauer, Mya Melissa Jahic, Oliver Hinkel, Florian Frey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95A4782-AB22-4EEE-8A95-AB195803D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1DD36-5F49-4497-8FD6-5F508A55F6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396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BA402E-B8D1-46E2-86EB-24C9205B8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7E9F96C-A359-4529-844C-E4319AF29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8B6BDEC-9F92-4FF2-89F0-8AC08FE6A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Anlagebank WBHD 1864 - Antonino Piloro, Frederick Neugebauer, Mya Melissa Jahic, Oliver Hinkel, Florian Frey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4E29242-062C-4B61-9D1C-5AF36C48E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1DD36-5F49-4497-8FD6-5F508A55F6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913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E73C2C6-7FE1-4540-87F3-E5A744670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0A3CDE6-5E2A-483E-8256-16B04FC75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Anlagebank WBHD 1864 - Antonino Piloro, Frederick Neugebauer, Mya Melissa Jahic, Oliver Hinkel, Florian Frey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90DCB4E-7B15-49F3-8E9A-B84EA60C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1DD36-5F49-4497-8FD6-5F508A55F6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195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5453DA-9F93-473F-BA52-DF1D8F660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EF619C-1EB7-461B-B94F-3D5637E3B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F0B51E1-48F5-457C-91C8-7404D53C6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EB8090B-DE31-4B52-B3DC-B3690FB5B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1088C1-C073-4E8C-BCF7-E0C8D218E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Anlagebank WBHD 1864 - Antonino Piloro, Frederick Neugebauer, Mya Melissa Jahic, Oliver Hinkel, Florian Frey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32E891-79F1-4958-91F4-CC34B9C70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1DD36-5F49-4497-8FD6-5F508A55F6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949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697CE5-0C42-4C18-83EF-5DD69A6ED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DECE137-27A6-4EA2-9E33-0087ED33EE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8A78D88-6C24-454A-AF11-39A779D7C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77EA34-06A3-498E-958D-CA7CC3F86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ED48376-09F8-4CA7-A095-EC77BE2D4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Anlagebank WBHD 1864 - Antonino Piloro, Frederick Neugebauer, Mya Melissa Jahic, Oliver Hinkel, Florian Frey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D8CCC80-DCF9-43EA-A60B-9C1C8C91C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1DD36-5F49-4497-8FD6-5F508A55F6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6512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A17037A-8FA6-4FAC-B25E-9892C430B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E8D302-D9E2-4A4A-BD74-F709F6ED0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4EB1C5-EFF6-4218-A2ED-E624B5CDC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E4FCE4-22DA-4790-BC85-C954ADEE99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Anlagebank WBHD 1864 - Antonino Piloro, Frederick Neugebauer, Mya Melissa Jahic, Oliver Hinkel, Florian Frey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95FACE-77A4-4D23-B553-B581C0678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1DD36-5F49-4497-8FD6-5F508A55F6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3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9" r:id="rId12"/>
    <p:sldLayoutId id="2147483670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11430000" cy="4686300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Anlagebank WBHD 1864 - Antonino Piloro, Frederick Neugebauer, Mya Melissa Jahic, Oliver Hinkel, Florian Frey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F9AC08D-23A9-440E-BCB9-AA1E9877CC3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249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sldNum="0" hdr="0" dt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0" kern="1200" cap="all" baseline="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55561" indent="0" algn="l" defTabSz="914377" rtl="0" eaLnBrk="1" latinLnBrk="0" hangingPunct="1">
        <a:lnSpc>
          <a:spcPct val="85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b="0" kern="1200" cap="none" baseline="0">
          <a:solidFill>
            <a:schemeClr val="tx1"/>
          </a:solidFill>
          <a:latin typeface="Arial Black" panose="020B0A04020102020204" pitchFamily="34" charset="0"/>
          <a:ea typeface="+mn-ea"/>
          <a:cs typeface="+mn-cs"/>
        </a:defRPr>
      </a:lvl1pPr>
      <a:lvl2pPr marL="285744" indent="-230182" algn="l" defTabSz="914377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14338" indent="-230182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85783" indent="-17144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29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74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52">
          <p15:clr>
            <a:srgbClr val="F26B43"/>
          </p15:clr>
        </p15:guide>
        <p15:guide id="2" pos="5640">
          <p15:clr>
            <a:srgbClr val="F26B43"/>
          </p15:clr>
        </p15:guide>
        <p15:guide id="3">
          <p15:clr>
            <a:srgbClr val="F26B43"/>
          </p15:clr>
        </p15:guide>
        <p15:guide id="6" orient="horz">
          <p15:clr>
            <a:srgbClr val="F26B43"/>
          </p15:clr>
        </p15:guide>
        <p15:guide id="8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pos="7440">
          <p15:clr>
            <a:srgbClr val="F26B43"/>
          </p15:clr>
        </p15:guide>
        <p15:guide id="16" orient="horz" pos="240">
          <p15:clr>
            <a:srgbClr val="F26B43"/>
          </p15:clr>
        </p15:guide>
        <p15:guide id="17" orient="horz" pos="41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1CB5F3-DDE4-4009-982E-77A7CA831E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FaceBank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E6C0993-88C8-47EE-ADF5-04E43CFBA3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Ihre </a:t>
            </a:r>
            <a:r>
              <a:rPr lang="de-DE" dirty="0" err="1"/>
              <a:t>Gesichtssentimenterkennung</a:t>
            </a:r>
            <a:r>
              <a:rPr lang="de-DE" dirty="0"/>
              <a:t> für einen effektiveren Finanzproduktvertrieb.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23FEBF4-780B-4F54-AD88-A32825FED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58" y="285887"/>
            <a:ext cx="2702845" cy="203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36055D-EAF2-4D79-B829-169B1A7C1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Anlagebank WBHD 1864 - Antonino Piloro, Frederick Neugebauer, Mya Melissa Jahic, Oliver Hinkel, Florian Frey</a:t>
            </a:r>
          </a:p>
        </p:txBody>
      </p:sp>
    </p:spTree>
    <p:extLst>
      <p:ext uri="{BB962C8B-B14F-4D97-AF65-F5344CB8AC3E}">
        <p14:creationId xmlns:p14="http://schemas.microsoft.com/office/powerpoint/2010/main" val="282814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910410-8263-4494-8B9C-52295118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Genutzte Tools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AF8310-AAB8-48DE-9D9F-8C78186FD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GitHub (Dokumentenverwaltung)</a:t>
            </a:r>
          </a:p>
          <a:p>
            <a:r>
              <a:rPr lang="de-DE" dirty="0"/>
              <a:t>WhatsApp Gruppe (Kommunikation)</a:t>
            </a:r>
          </a:p>
          <a:p>
            <a:r>
              <a:rPr lang="de-DE" dirty="0" err="1"/>
              <a:t>Discord</a:t>
            </a:r>
            <a:r>
              <a:rPr lang="de-DE" dirty="0"/>
              <a:t> (Calls)</a:t>
            </a:r>
          </a:p>
          <a:p>
            <a:r>
              <a:rPr lang="de-DE" dirty="0"/>
              <a:t>Python (Programmiersprache)</a:t>
            </a:r>
          </a:p>
          <a:p>
            <a:r>
              <a:rPr lang="de-DE" dirty="0"/>
              <a:t>Miro (</a:t>
            </a:r>
            <a:r>
              <a:rPr lang="de-DE" dirty="0" err="1"/>
              <a:t>Scrum</a:t>
            </a:r>
            <a:r>
              <a:rPr lang="de-DE" dirty="0"/>
              <a:t>-Board und weitere Notizen)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EFB7CF-D01B-46A2-AC89-26E1F530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Anlagebank WBHD 1864 - Antonino </a:t>
            </a:r>
            <a:r>
              <a:rPr lang="de-DE" dirty="0" err="1"/>
              <a:t>Piloro</a:t>
            </a:r>
            <a:r>
              <a:rPr lang="de-DE" dirty="0"/>
              <a:t>, Frederick Neugebauer, </a:t>
            </a:r>
            <a:r>
              <a:rPr lang="de-DE" dirty="0" err="1"/>
              <a:t>Mya</a:t>
            </a:r>
            <a:r>
              <a:rPr lang="de-DE" dirty="0"/>
              <a:t> Melissa Jahic, Oliver Hinkel, Florian Frey</a:t>
            </a:r>
          </a:p>
        </p:txBody>
      </p:sp>
    </p:spTree>
    <p:extLst>
      <p:ext uri="{BB962C8B-B14F-4D97-AF65-F5344CB8AC3E}">
        <p14:creationId xmlns:p14="http://schemas.microsoft.com/office/powerpoint/2010/main" val="2742464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el 43">
            <a:extLst>
              <a:ext uri="{FF2B5EF4-FFF2-40B4-BE49-F238E27FC236}">
                <a16:creationId xmlns:a16="http://schemas.microsoft.com/office/drawing/2014/main" id="{24CAAA1B-D3B2-4FB4-8396-323D0980F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Meilensteine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03FC01B6-F529-4324-ADD9-584ACEAC7343}"/>
              </a:ext>
            </a:extLst>
          </p:cNvPr>
          <p:cNvCxnSpPr/>
          <p:nvPr/>
        </p:nvCxnSpPr>
        <p:spPr>
          <a:xfrm>
            <a:off x="427608" y="3324688"/>
            <a:ext cx="1138339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EAC105E-A479-42DF-AF97-C0B44B85CCBC}"/>
              </a:ext>
            </a:extLst>
          </p:cNvPr>
          <p:cNvSpPr txBox="1"/>
          <p:nvPr/>
        </p:nvSpPr>
        <p:spPr>
          <a:xfrm>
            <a:off x="301460" y="3870659"/>
            <a:ext cx="1443408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de-DE" sz="1600" dirty="0"/>
              <a:t>Start der Planung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68C5E81-9620-4033-BB43-C75E57D25B1C}"/>
              </a:ext>
            </a:extLst>
          </p:cNvPr>
          <p:cNvCxnSpPr/>
          <p:nvPr/>
        </p:nvCxnSpPr>
        <p:spPr>
          <a:xfrm>
            <a:off x="648069" y="3324688"/>
            <a:ext cx="0" cy="5104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44E51FAF-E22C-4304-AEAB-6FC00E25D4DB}"/>
              </a:ext>
            </a:extLst>
          </p:cNvPr>
          <p:cNvSpPr txBox="1"/>
          <p:nvPr/>
        </p:nvSpPr>
        <p:spPr>
          <a:xfrm>
            <a:off x="763478" y="3433726"/>
            <a:ext cx="519373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de-DE" sz="1600" dirty="0"/>
              <a:t>10.12.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53532B8-7FAC-4C85-A102-C484E5D2F551}"/>
              </a:ext>
            </a:extLst>
          </p:cNvPr>
          <p:cNvCxnSpPr>
            <a:cxnSpLocks/>
          </p:cNvCxnSpPr>
          <p:nvPr/>
        </p:nvCxnSpPr>
        <p:spPr>
          <a:xfrm flipV="1">
            <a:off x="1189608" y="2734558"/>
            <a:ext cx="0" cy="5901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97D7F7EA-254A-4DB0-A513-BCF7CBF46BF9}"/>
              </a:ext>
            </a:extLst>
          </p:cNvPr>
          <p:cNvSpPr txBox="1"/>
          <p:nvPr/>
        </p:nvSpPr>
        <p:spPr>
          <a:xfrm>
            <a:off x="1282851" y="2965039"/>
            <a:ext cx="519373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de-DE" sz="1600" dirty="0"/>
              <a:t>13.12.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C66C52B-51DE-4EEE-A420-440D59F497E0}"/>
              </a:ext>
            </a:extLst>
          </p:cNvPr>
          <p:cNvSpPr txBox="1"/>
          <p:nvPr/>
        </p:nvSpPr>
        <p:spPr>
          <a:xfrm>
            <a:off x="427608" y="2324788"/>
            <a:ext cx="1754968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de-DE" sz="1600" dirty="0"/>
              <a:t>Erstes </a:t>
            </a:r>
            <a:r>
              <a:rPr lang="de-DE" sz="1600" dirty="0" err="1"/>
              <a:t>Sprintplanning</a:t>
            </a:r>
            <a:endParaRPr lang="de-DE" sz="1600" dirty="0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523D5204-D6BA-4FFD-B06B-ECDE359FE82C}"/>
              </a:ext>
            </a:extLst>
          </p:cNvPr>
          <p:cNvCxnSpPr/>
          <p:nvPr/>
        </p:nvCxnSpPr>
        <p:spPr>
          <a:xfrm>
            <a:off x="2485748" y="3324688"/>
            <a:ext cx="0" cy="5104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6A2A2750-80B5-4B41-A67B-547C427B56A8}"/>
              </a:ext>
            </a:extLst>
          </p:cNvPr>
          <p:cNvSpPr txBox="1"/>
          <p:nvPr/>
        </p:nvSpPr>
        <p:spPr>
          <a:xfrm>
            <a:off x="2601156" y="3413462"/>
            <a:ext cx="519373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de-DE" sz="1600" dirty="0"/>
              <a:t>18.12.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270A380-949F-43B4-9A47-BD1EC9C6D25B}"/>
              </a:ext>
            </a:extLst>
          </p:cNvPr>
          <p:cNvSpPr txBox="1"/>
          <p:nvPr/>
        </p:nvSpPr>
        <p:spPr>
          <a:xfrm>
            <a:off x="1994976" y="3904271"/>
            <a:ext cx="2437590" cy="538609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de-DE" sz="1600" dirty="0"/>
              <a:t>Review der ersten Ergebnisse</a:t>
            </a:r>
          </a:p>
          <a:p>
            <a:r>
              <a:rPr lang="de-DE" sz="1600" dirty="0"/>
              <a:t>Festlegung auf Software etc.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FA72087-9D5A-4ED0-B176-3DAFB88E4863}"/>
              </a:ext>
            </a:extLst>
          </p:cNvPr>
          <p:cNvSpPr/>
          <p:nvPr/>
        </p:nvSpPr>
        <p:spPr>
          <a:xfrm>
            <a:off x="2601156" y="2504077"/>
            <a:ext cx="3213713" cy="820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F532F2B-1363-4599-806E-9DAE05D4F819}"/>
              </a:ext>
            </a:extLst>
          </p:cNvPr>
          <p:cNvSpPr txBox="1"/>
          <p:nvPr/>
        </p:nvSpPr>
        <p:spPr>
          <a:xfrm>
            <a:off x="3590556" y="3057914"/>
            <a:ext cx="1194238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de-DE" sz="1600" dirty="0"/>
              <a:t>19.12. - 30.12.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4FA6E3D-A2A5-4680-AC82-33F65A5B9A21}"/>
              </a:ext>
            </a:extLst>
          </p:cNvPr>
          <p:cNvSpPr txBox="1"/>
          <p:nvPr/>
        </p:nvSpPr>
        <p:spPr>
          <a:xfrm>
            <a:off x="3213771" y="2544919"/>
            <a:ext cx="2197525" cy="538609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de-DE" sz="1600" dirty="0"/>
              <a:t>Abarbeitung der Aufgaben</a:t>
            </a:r>
          </a:p>
          <a:p>
            <a:r>
              <a:rPr lang="de-DE" sz="1600" dirty="0"/>
              <a:t>+ </a:t>
            </a:r>
            <a:r>
              <a:rPr lang="de-DE" sz="1600" dirty="0" err="1"/>
              <a:t>Dailys</a:t>
            </a:r>
            <a:endParaRPr lang="de-DE" sz="1600" dirty="0"/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55B11E70-1DF0-4B0D-9E88-2F38BCDF64B6}"/>
              </a:ext>
            </a:extLst>
          </p:cNvPr>
          <p:cNvCxnSpPr>
            <a:cxnSpLocks/>
          </p:cNvCxnSpPr>
          <p:nvPr/>
        </p:nvCxnSpPr>
        <p:spPr>
          <a:xfrm>
            <a:off x="6119304" y="3324688"/>
            <a:ext cx="0" cy="5104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D702EAA6-8262-4BC2-8BA3-4D90315C7D1A}"/>
              </a:ext>
            </a:extLst>
          </p:cNvPr>
          <p:cNvSpPr txBox="1"/>
          <p:nvPr/>
        </p:nvSpPr>
        <p:spPr>
          <a:xfrm>
            <a:off x="5227098" y="3852910"/>
            <a:ext cx="1784411" cy="538609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ctr"/>
            <a:r>
              <a:rPr lang="de-DE" sz="1600" dirty="0"/>
              <a:t>Vorbereitung der Präsentation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324254FE-C5DE-4979-B3E0-134A3B7B8636}"/>
              </a:ext>
            </a:extLst>
          </p:cNvPr>
          <p:cNvSpPr txBox="1"/>
          <p:nvPr/>
        </p:nvSpPr>
        <p:spPr>
          <a:xfrm>
            <a:off x="6233322" y="3433726"/>
            <a:ext cx="519373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de-DE" sz="1600" dirty="0"/>
              <a:t>04.01.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F0688638-CDF0-4C13-85AA-8547C0040EEC}"/>
              </a:ext>
            </a:extLst>
          </p:cNvPr>
          <p:cNvCxnSpPr>
            <a:cxnSpLocks/>
          </p:cNvCxnSpPr>
          <p:nvPr/>
        </p:nvCxnSpPr>
        <p:spPr>
          <a:xfrm flipV="1">
            <a:off x="7011509" y="2734558"/>
            <a:ext cx="0" cy="6065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D76AB1B4-9B05-4931-9D44-D9353BFEFAC8}"/>
              </a:ext>
            </a:extLst>
          </p:cNvPr>
          <p:cNvSpPr txBox="1"/>
          <p:nvPr/>
        </p:nvSpPr>
        <p:spPr>
          <a:xfrm>
            <a:off x="6096000" y="2383134"/>
            <a:ext cx="1963358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de-DE" sz="1600" dirty="0"/>
              <a:t>Review mit Stakeholder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60C64E1F-90E8-46FE-8FB8-2BF645FCC6D1}"/>
              </a:ext>
            </a:extLst>
          </p:cNvPr>
          <p:cNvSpPr txBox="1"/>
          <p:nvPr/>
        </p:nvSpPr>
        <p:spPr>
          <a:xfrm>
            <a:off x="7095788" y="2907138"/>
            <a:ext cx="519373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de-DE" sz="1600" dirty="0"/>
              <a:t>07.01.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E65EE2B1-1CEF-4167-A73F-B2EE95F4A03C}"/>
              </a:ext>
            </a:extLst>
          </p:cNvPr>
          <p:cNvCxnSpPr>
            <a:cxnSpLocks/>
          </p:cNvCxnSpPr>
          <p:nvPr/>
        </p:nvCxnSpPr>
        <p:spPr>
          <a:xfrm flipV="1">
            <a:off x="10866267" y="2734558"/>
            <a:ext cx="0" cy="590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09BF63F8-684D-4991-884B-70BED71EB95D}"/>
              </a:ext>
            </a:extLst>
          </p:cNvPr>
          <p:cNvSpPr txBox="1"/>
          <p:nvPr/>
        </p:nvSpPr>
        <p:spPr>
          <a:xfrm>
            <a:off x="10152731" y="2360547"/>
            <a:ext cx="1595630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de-DE" sz="1600" dirty="0"/>
              <a:t>Finale Präsentation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26B1568F-0407-45E3-A367-5649B0B7928C}"/>
              </a:ext>
            </a:extLst>
          </p:cNvPr>
          <p:cNvSpPr txBox="1"/>
          <p:nvPr/>
        </p:nvSpPr>
        <p:spPr>
          <a:xfrm>
            <a:off x="10950545" y="2940626"/>
            <a:ext cx="519373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de-DE" sz="1600" dirty="0"/>
              <a:t>25.01.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A20442DA-BF5F-404D-B97B-66327FA28BEE}"/>
              </a:ext>
            </a:extLst>
          </p:cNvPr>
          <p:cNvSpPr/>
          <p:nvPr/>
        </p:nvSpPr>
        <p:spPr>
          <a:xfrm>
            <a:off x="7011509" y="3350302"/>
            <a:ext cx="3854754" cy="7549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346EC200-FF74-4CF4-84FD-515AD98BA14D}"/>
              </a:ext>
            </a:extLst>
          </p:cNvPr>
          <p:cNvSpPr txBox="1"/>
          <p:nvPr/>
        </p:nvSpPr>
        <p:spPr>
          <a:xfrm>
            <a:off x="7871786" y="3542765"/>
            <a:ext cx="2280945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de-DE" sz="1600" dirty="0"/>
              <a:t>Weitere einwöchige Sprints</a:t>
            </a:r>
          </a:p>
        </p:txBody>
      </p:sp>
      <p:sp>
        <p:nvSpPr>
          <p:cNvPr id="46" name="Fußzeilenplatzhalter 45">
            <a:extLst>
              <a:ext uri="{FF2B5EF4-FFF2-40B4-BE49-F238E27FC236}">
                <a16:creationId xmlns:a16="http://schemas.microsoft.com/office/drawing/2014/main" id="{EBA38C5F-EABB-4CE4-8CB9-6207EDBD116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Anlagebank WBHD 1864 - Antonino Piloro, Frederick Neugebauer, Mya Melissa Jahic, Oliver Hinkel, Florian Frey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36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C4EBF7F-4128-476D-A43A-145F5E91991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4936" y="1600567"/>
            <a:ext cx="8572500" cy="4689475"/>
          </a:xfrm>
        </p:spPr>
        <p:txBody>
          <a:bodyPr/>
          <a:lstStyle/>
          <a:p>
            <a:pPr marL="512761" indent="-457200">
              <a:buFont typeface="Arial" panose="020B0604020202020204" pitchFamily="34" charset="0"/>
              <a:buChar char="•"/>
            </a:pPr>
            <a:r>
              <a:rPr lang="de-DE" dirty="0"/>
              <a:t>Verteilung der Aufgaben</a:t>
            </a:r>
          </a:p>
          <a:p>
            <a:pPr marL="742944" lvl="1" indent="-457200"/>
            <a:r>
              <a:rPr lang="de-DE" dirty="0"/>
              <a:t>Anforderungen Stakeholder (s. nächste Folie)</a:t>
            </a:r>
          </a:p>
          <a:p>
            <a:pPr marL="742944" lvl="1" indent="-457200"/>
            <a:r>
              <a:rPr lang="de-DE" dirty="0"/>
              <a:t>Datenbasis finden</a:t>
            </a:r>
          </a:p>
          <a:p>
            <a:pPr marL="742944" lvl="1" indent="-457200"/>
            <a:r>
              <a:rPr lang="de-DE" dirty="0"/>
              <a:t>Alternativen zur technischen Umsetzung der Applikation finden und analysieren</a:t>
            </a:r>
          </a:p>
          <a:p>
            <a:pPr marL="742944" lvl="1" indent="-457200"/>
            <a:r>
              <a:rPr lang="de-DE" dirty="0"/>
              <a:t>Geeignete Algorithmen/Methoden analysieren</a:t>
            </a:r>
          </a:p>
          <a:p>
            <a:pPr marL="742944" lvl="1" indent="-457200"/>
            <a:r>
              <a:rPr lang="de-DE" dirty="0"/>
              <a:t>Produktportfolio entwickeln</a:t>
            </a:r>
          </a:p>
          <a:p>
            <a:pPr marL="285744" indent="-457200"/>
            <a:r>
              <a:rPr lang="de-DE" dirty="0"/>
              <a:t>Teamrollen wählen/bestimmen</a:t>
            </a:r>
          </a:p>
          <a:p>
            <a:pPr marL="742944" lvl="1" indent="-457200"/>
            <a:endParaRPr lang="de-DE" dirty="0"/>
          </a:p>
          <a:p>
            <a:pPr marL="742944" lvl="1" indent="-457200"/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E268265-DE30-4954-B9C4-226488975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13.12. - Erstes Sprint-</a:t>
            </a:r>
            <a:r>
              <a:rPr lang="de-DE" dirty="0" err="1"/>
              <a:t>Planning</a:t>
            </a:r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3A6D979-AB3B-4E55-BC3A-5735965927C6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Anlagebank WBHD 1864 - Antonino Piloro, Frederick Neugebauer, Mya Melissa Jahic, Oliver Hinkel, Florian Frey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689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8863" y="166212"/>
            <a:ext cx="11754273" cy="1325563"/>
          </a:xfrm>
        </p:spPr>
        <p:txBody>
          <a:bodyPr/>
          <a:lstStyle/>
          <a:p>
            <a:r>
              <a:rPr lang="en-US" dirty="0" err="1"/>
              <a:t>Vorgaben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den </a:t>
            </a:r>
            <a:r>
              <a:rPr lang="en-US" dirty="0" err="1"/>
              <a:t>ersten</a:t>
            </a:r>
            <a:r>
              <a:rPr lang="en-US" dirty="0"/>
              <a:t> </a:t>
            </a:r>
            <a:r>
              <a:rPr lang="en-US" dirty="0" err="1"/>
              <a:t>Zwischenstand</a:t>
            </a:r>
            <a:r>
              <a:rPr lang="en-US" dirty="0"/>
              <a:t> am 07.01.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44" y="1491777"/>
            <a:ext cx="3600400" cy="4025455"/>
          </a:xfrm>
          <a:prstGeom prst="rect">
            <a:avLst/>
          </a:prstGeom>
          <a:noFill/>
        </p:spPr>
        <p:txBody>
          <a:bodyPr wrap="square" lIns="0" tIns="0" rIns="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7E00FF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rial" panose="020B0604020202020204" pitchFamily="34" charset="0"/>
              </a:rPr>
              <a:t>Systementwurf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7E00FF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Ereignis-Reaktionsmodelle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Entscheidungstabelle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Beschreibung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der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verwendeten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Algorithmen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Falls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nötig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Geschäftsprozess-Modelle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Use-Case-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Schablone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und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Aktivitätsdiagramm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25889" y="1491777"/>
            <a:ext cx="4392488" cy="4971283"/>
          </a:xfrm>
          <a:prstGeom prst="rect">
            <a:avLst/>
          </a:prstGeom>
          <a:noFill/>
        </p:spPr>
        <p:txBody>
          <a:bodyPr wrap="square" lIns="0" tIns="0" rIns="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7E00FF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rial" panose="020B0604020202020204" pitchFamily="34" charset="0"/>
              </a:rPr>
              <a:t>Projekt-Vorgehen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7E00FF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Arbeitsweise(</a:t>
            </a:r>
            <a:r>
              <a:rPr kumimoji="0" lang="de-DE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Scrum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Wasserfall, V-Modell, etc.)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Meetingstruktur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Kommunikationskanäle und Meilensteine im Team und im Zusammenspiel mit dem Kunden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Projektrollen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Risiko-Analyse und Vorgehensweise im Krisenfall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Ausgearbeitetes SLA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12793" y="1491776"/>
            <a:ext cx="4050472" cy="4025455"/>
          </a:xfrm>
          <a:prstGeom prst="rect">
            <a:avLst/>
          </a:prstGeom>
          <a:noFill/>
        </p:spPr>
        <p:txBody>
          <a:bodyPr wrap="square" lIns="0" tIns="0" rIns="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7E00FF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rial" panose="020B0604020202020204" pitchFamily="34" charset="0"/>
              </a:rPr>
              <a:t>Wirtschaftliche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E00FF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7E00FF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rial" panose="020B0604020202020204" pitchFamily="34" charset="0"/>
              </a:rPr>
              <a:t>Analyse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7E00FF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Kosten/Nutzen-Analyse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SWOT-Analyse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Auswirkungen auf Marketing/Branding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Einfluss auf die Supply Chain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Zielgruppen-Analyse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Bestandsanalyse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1409B986-4CC3-46B9-BE46-BD2D2B3FDA9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Anlagebank WBHD 1864 - Antonino Piloro, Frederick Neugebauer, Mya Melissa Jahic, Oliver Hinkel, Florian Frey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915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8B2768-872F-461F-855C-DE07D2F4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18.12. - Review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C50B91-616C-4CD6-8BE1-D79CCC12A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Gemeinsame Review der Ergebnisse</a:t>
            </a:r>
          </a:p>
          <a:p>
            <a:r>
              <a:rPr lang="de-DE" dirty="0"/>
              <a:t>Gibt es Impediments?</a:t>
            </a:r>
          </a:p>
          <a:p>
            <a:r>
              <a:rPr lang="de-DE" dirty="0"/>
              <a:t>Gegebenenfalls Anpassung der Aufgaben</a:t>
            </a:r>
          </a:p>
          <a:p>
            <a:r>
              <a:rPr lang="de-DE" dirty="0"/>
              <a:t>Entscheidung für eine Umsetzungsalternative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1F521CB-C876-4DCE-83DE-12A88940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Anlagebank WBHD 1864 - Antonino Piloro, Frederick Neugebauer, Mya Melissa Jahic, Oliver Hinkel, Florian Frey</a:t>
            </a:r>
          </a:p>
        </p:txBody>
      </p:sp>
    </p:spTree>
    <p:extLst>
      <p:ext uri="{BB962C8B-B14F-4D97-AF65-F5344CB8AC3E}">
        <p14:creationId xmlns:p14="http://schemas.microsoft.com/office/powerpoint/2010/main" val="2800682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96A697-7A9A-4036-A479-BADE9630D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19.12. bis 30.12. – Sprint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205B5C-A6EE-477D-AB9E-7124735C6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Daily Meetings um aktuellen Stand zu besprechen</a:t>
            </a:r>
          </a:p>
          <a:p>
            <a:r>
              <a:rPr lang="de-DE" dirty="0"/>
              <a:t>(Weihnachtszeit ausgenommen)</a:t>
            </a:r>
          </a:p>
          <a:p>
            <a:r>
              <a:rPr lang="de-DE" dirty="0"/>
              <a:t>Ziele für den Sprint:</a:t>
            </a:r>
          </a:p>
          <a:p>
            <a:pPr lvl="1"/>
            <a:r>
              <a:rPr lang="de-DE" dirty="0"/>
              <a:t>Anforderungen für den ersten Zwischenstand erfüllen</a:t>
            </a:r>
          </a:p>
          <a:p>
            <a:pPr lvl="1"/>
            <a:r>
              <a:rPr lang="de-DE" dirty="0"/>
              <a:t>Ersten Prototypen erstellen</a:t>
            </a:r>
          </a:p>
          <a:p>
            <a:pPr lvl="1"/>
            <a:r>
              <a:rPr lang="de-DE" dirty="0"/>
              <a:t>In Arbeitsweise einfinden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E94A11A-E496-417D-B4C0-5C77D87E9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Anlagebank WBHD 1864 - Antonino Piloro, Frederick Neugebauer, Mya Melissa Jahic, Oliver Hinkel, Florian Frey</a:t>
            </a:r>
          </a:p>
        </p:txBody>
      </p:sp>
    </p:spTree>
    <p:extLst>
      <p:ext uri="{BB962C8B-B14F-4D97-AF65-F5344CB8AC3E}">
        <p14:creationId xmlns:p14="http://schemas.microsoft.com/office/powerpoint/2010/main" val="1077127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BFD857-63DE-4AEE-8779-C6E6112FB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Weiteres Vorgehen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BAC935-98CA-4CB2-9338-6B787FBC5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04.01. – Vorbereitung der Präsentation für den Zwischenstand</a:t>
            </a:r>
          </a:p>
          <a:p>
            <a:r>
              <a:rPr lang="de-DE" dirty="0"/>
              <a:t>07.01. – Präsentation der aktuellen Ergebnisse</a:t>
            </a:r>
          </a:p>
          <a:p>
            <a:r>
              <a:rPr lang="de-DE" dirty="0"/>
              <a:t>Danach weitere Sprints mit dem Input</a:t>
            </a:r>
          </a:p>
          <a:p>
            <a:r>
              <a:rPr lang="de-DE" dirty="0"/>
              <a:t>25.01. – Abschlusspräsentation</a:t>
            </a:r>
          </a:p>
          <a:p>
            <a:r>
              <a:rPr lang="de-DE" dirty="0"/>
              <a:t>Bis 11.02. – Zeit zur Finalisierung des Projektes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1B053E6-800E-4C32-883A-EB58BB098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Anlagebank WBHD 1864 - Antonino Piloro, Frederick Neugebauer, Mya Melissa Jahic, Oliver Hinkel, Florian Frey</a:t>
            </a:r>
          </a:p>
        </p:txBody>
      </p:sp>
    </p:spTree>
    <p:extLst>
      <p:ext uri="{BB962C8B-B14F-4D97-AF65-F5344CB8AC3E}">
        <p14:creationId xmlns:p14="http://schemas.microsoft.com/office/powerpoint/2010/main" val="3144448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 Layouts">
  <a:themeElements>
    <a:clrScheme name="Accenture MasterBrand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7E00FF"/>
      </a:accent1>
      <a:accent2>
        <a:srgbClr val="FF0000"/>
      </a:accent2>
      <a:accent3>
        <a:srgbClr val="2800FF"/>
      </a:accent3>
      <a:accent4>
        <a:srgbClr val="00BAFF"/>
      </a:accent4>
      <a:accent5>
        <a:srgbClr val="00FF7D"/>
      </a:accent5>
      <a:accent6>
        <a:srgbClr val="FFEA00"/>
      </a:accent6>
      <a:hlink>
        <a:srgbClr val="2800FF"/>
      </a:hlink>
      <a:folHlink>
        <a:srgbClr val="7E00FF"/>
      </a:folHlink>
    </a:clrScheme>
    <a:fontScheme name="Accenture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Acc_Master_Arial_2017 v1" id="{BFFC7005-D7BE-40E3-83B0-367A400EF32B}" vid="{9EDCCE36-7FD1-489E-AC77-A235F91A6269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437</Words>
  <Application>Microsoft Office PowerPoint</Application>
  <PresentationFormat>Breitbild</PresentationFormat>
  <Paragraphs>81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Graphik</vt:lpstr>
      <vt:lpstr>Office</vt:lpstr>
      <vt:lpstr>Content Layouts</vt:lpstr>
      <vt:lpstr>FaceBank</vt:lpstr>
      <vt:lpstr>Genutzte Tools</vt:lpstr>
      <vt:lpstr>Meilensteine</vt:lpstr>
      <vt:lpstr>13.12. - Erstes Sprint-Planning</vt:lpstr>
      <vt:lpstr>Vorgaben für den ersten Zwischenstand am 07.01.</vt:lpstr>
      <vt:lpstr>18.12. - Review</vt:lpstr>
      <vt:lpstr>19.12. bis 30.12. – Sprint 1</vt:lpstr>
      <vt:lpstr>Weiteres Vorgehen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FaceBank</dc:title>
  <dc:creator>Frey, Florian, Vodafone DE</dc:creator>
  <cp:lastModifiedBy>Frey, Florian, Vodafone DE</cp:lastModifiedBy>
  <cp:revision>8</cp:revision>
  <dcterms:created xsi:type="dcterms:W3CDTF">2021-12-10T12:41:40Z</dcterms:created>
  <dcterms:modified xsi:type="dcterms:W3CDTF">2021-12-10T14:12:40Z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da11e7-ad83-4459-98c6-12a88e2eac78_Enabled">
    <vt:lpwstr>true</vt:lpwstr>
  </property>
  <property fmtid="{D5CDD505-2E9C-101B-9397-08002B2CF9AE}" pid="3" name="MSIP_Label_17da11e7-ad83-4459-98c6-12a88e2eac78_SetDate">
    <vt:lpwstr>2021-12-10T13:01:20Z</vt:lpwstr>
  </property>
  <property fmtid="{D5CDD505-2E9C-101B-9397-08002B2CF9AE}" pid="4" name="MSIP_Label_17da11e7-ad83-4459-98c6-12a88e2eac78_Method">
    <vt:lpwstr>Privileged</vt:lpwstr>
  </property>
  <property fmtid="{D5CDD505-2E9C-101B-9397-08002B2CF9AE}" pid="5" name="MSIP_Label_17da11e7-ad83-4459-98c6-12a88e2eac78_Name">
    <vt:lpwstr>17da11e7-ad83-4459-98c6-12a88e2eac78</vt:lpwstr>
  </property>
  <property fmtid="{D5CDD505-2E9C-101B-9397-08002B2CF9AE}" pid="6" name="MSIP_Label_17da11e7-ad83-4459-98c6-12a88e2eac78_SiteId">
    <vt:lpwstr>68283f3b-8487-4c86-adb3-a5228f18b893</vt:lpwstr>
  </property>
  <property fmtid="{D5CDD505-2E9C-101B-9397-08002B2CF9AE}" pid="7" name="MSIP_Label_17da11e7-ad83-4459-98c6-12a88e2eac78_ActionId">
    <vt:lpwstr>853182be-da97-4520-82b7-768eb8ac05c3</vt:lpwstr>
  </property>
  <property fmtid="{D5CDD505-2E9C-101B-9397-08002B2CF9AE}" pid="8" name="MSIP_Label_17da11e7-ad83-4459-98c6-12a88e2eac78_ContentBits">
    <vt:lpwstr>0</vt:lpwstr>
  </property>
</Properties>
</file>