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39A83-AAB7-438D-B462-3734A8A38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432D32-042D-453D-B919-521E7795B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7F12BB-18D9-4CAC-AACD-48AEEA46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DF55F6-0292-4366-A5C1-513BB2C4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E6AF1-BA3F-401D-BECF-75C65310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89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A4B4C-FFA9-4A39-862E-4F924CD6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220689-3CE2-495F-B5F8-F1BDAB09B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B4056-7474-4F28-AAEE-E7793BCA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B85385-1074-4C1C-ACEF-80EEA86C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B64F8-5716-4B3B-A19B-CE1784A0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10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B75817-E2EC-409F-A375-39673E0B9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821B36-7FA6-4DFF-98D7-B7061C756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C29D64-06A2-44B2-BC66-D162CBCF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DC8C5-FBB6-4BEE-AF87-EDBAB613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48874A-E0EB-40EC-B1DE-C64FB3E2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73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3C005-6676-4AFF-A912-03BAE429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9BC2CE-9553-41B2-BCBD-DF090B642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519379-AB25-4146-A60B-34547428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0C9F29-FF77-47A8-A39A-A6C02666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73834-48AB-430A-9323-C928DFC0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83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2C762-019E-408C-B700-52EF1701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D80E4D-5F0E-405B-80D3-01C53DE9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CDB80-30B6-4DEA-B0D3-C76495F9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DB600-38D2-4A9F-9961-CA6BB3E9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17DF1-81D4-43FE-9DF7-58A92F4F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30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18D19-0631-45D6-8595-FA4F1891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8410B-DC0D-4ACB-AC4C-35D62A1FF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0FA81F-90D0-4019-B09D-F3869FDAD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9509EA-3A95-4815-953D-B11CEE24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A3B4A0-0E2D-40BC-9225-92729DC3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6C0934-6647-4DC4-9A28-EA2B8B3E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43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68621-C008-460E-8E90-977A5E05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36513B-54A2-4A84-A269-B2EF231C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0124C6-842B-4B81-A8AA-C6A227E73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0C6250-64F9-40EC-87D0-B39085071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65DA5E-ADC4-4C95-B175-BA7EF52BC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A26984-C248-40E3-A2E0-788B8B3B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A3D9B0-0D2B-4FFF-B72E-D81D17BE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0F01CF-217A-4C9B-B9DD-C1F8ABC1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73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C5151-157E-4247-8402-F2D18AF6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FDBC62-A101-4381-911B-38182497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C6E87F-E380-4407-A6D5-805F2159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4602B0-7783-4DB1-BF36-19387478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03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59697B-5F2A-479F-8922-8FCADFEC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7DCF7F-CDEB-4641-B1CE-8D460994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45F0C2-A2EA-4137-B794-30979D1A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6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3344B-366C-4C3C-9E14-BDC275C0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74EE8-8C43-4BA4-ADBF-25363233B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A44F5B-5CC0-4C4E-B730-E37B10854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BC8702-9DAD-4318-9F90-52C6F8B3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91EA1A-516D-4874-9415-265397D7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E9405B-4F96-4CD2-8ACD-FA03CD72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90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EE955-F9CD-4FC2-96EA-097FE3A8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B14A0D-FEE2-4DF0-8457-64A750436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44C73F-AAA0-4CF8-BCFC-9B7FF19F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A9373D-FA2D-46C8-9753-7E587914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8416-005B-4629-8D35-FA108990B6A9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4EA738-6464-4252-A80A-35D21BBE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1EF8EF-4260-4AC6-8AE8-F8BB90E0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32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BD8A09-A635-49B1-859B-3AAF4BFE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705C29-1F0A-47FE-A78B-193209216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4F7A01-8931-4907-B228-A45D19A02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A8416-005B-4629-8D35-FA108990B6A9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0D912-9AF9-4147-9DD3-6EEFEC603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88142C-E5B8-4ED4-B467-7A0FC290F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91DC8-5516-4836-BE38-1A63054E16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25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86BA6-055B-45A3-8C74-53F91A272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Einfluss der </a:t>
            </a:r>
            <a:r>
              <a:rPr lang="de-DE" dirty="0" err="1"/>
              <a:t>FaceBank</a:t>
            </a:r>
            <a:r>
              <a:rPr lang="de-DE" dirty="0"/>
              <a:t> auf unsere Supply Chain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2A1174-9CD8-44E9-B582-601494B56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73" y="3555921"/>
            <a:ext cx="2327053" cy="1747995"/>
          </a:xfrm>
          <a:prstGeom prst="rect">
            <a:avLst/>
          </a:prstGeom>
          <a:ln w="19050">
            <a:noFill/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495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07D74-C107-4793-A10B-596AC8FF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Supply Chain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437944-67E9-4AB9-93FB-A4CFC5955B42}"/>
              </a:ext>
            </a:extLst>
          </p:cNvPr>
          <p:cNvSpPr txBox="1"/>
          <p:nvPr/>
        </p:nvSpPr>
        <p:spPr>
          <a:xfrm>
            <a:off x="9766375" y="3242690"/>
            <a:ext cx="1407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ATMs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24DF3D-A678-4B34-94BE-160EC4FA1283}"/>
              </a:ext>
            </a:extLst>
          </p:cNvPr>
          <p:cNvSpPr txBox="1"/>
          <p:nvPr/>
        </p:nvSpPr>
        <p:spPr>
          <a:xfrm>
            <a:off x="7259526" y="536046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dirty="0"/>
              <a:t>Börse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F65F7DB-2EFF-4B9C-99C2-EEB905FC6DAD}"/>
              </a:ext>
            </a:extLst>
          </p:cNvPr>
          <p:cNvSpPr txBox="1"/>
          <p:nvPr/>
        </p:nvSpPr>
        <p:spPr>
          <a:xfrm>
            <a:off x="1018434" y="3258151"/>
            <a:ext cx="142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Privatkunden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C9DCC0-ECF5-4F5A-9DDF-6632FF129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73" y="2555002"/>
            <a:ext cx="2327053" cy="1747995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77647B9-9AFC-44E9-AABE-881913DF005E}"/>
              </a:ext>
            </a:extLst>
          </p:cNvPr>
          <p:cNvSpPr txBox="1"/>
          <p:nvPr/>
        </p:nvSpPr>
        <p:spPr>
          <a:xfrm>
            <a:off x="3447964" y="536046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Kreditnehmer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B8C68B-7014-48FA-AD2C-2B0E53563BC1}"/>
              </a:ext>
            </a:extLst>
          </p:cNvPr>
          <p:cNvSpPr txBox="1"/>
          <p:nvPr/>
        </p:nvSpPr>
        <p:spPr>
          <a:xfrm>
            <a:off x="8239501" y="1264829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Verwaltungskosten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FFD2B36-55EA-4160-ADA3-D8AC630A8055}"/>
              </a:ext>
            </a:extLst>
          </p:cNvPr>
          <p:cNvCxnSpPr>
            <a:cxnSpLocks/>
          </p:cNvCxnSpPr>
          <p:nvPr/>
        </p:nvCxnSpPr>
        <p:spPr>
          <a:xfrm flipV="1">
            <a:off x="7259526" y="3427356"/>
            <a:ext cx="2487495" cy="17923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C76107C3-6552-4C30-BDA5-CC6F60A55435}"/>
              </a:ext>
            </a:extLst>
          </p:cNvPr>
          <p:cNvCxnSpPr>
            <a:cxnSpLocks/>
            <a:stCxn id="5" idx="1"/>
            <a:endCxn id="8" idx="2"/>
          </p:cNvCxnSpPr>
          <p:nvPr/>
        </p:nvCxnSpPr>
        <p:spPr>
          <a:xfrm rot="10800000">
            <a:off x="6096000" y="4302997"/>
            <a:ext cx="1163526" cy="12421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1FEB4A46-80FE-4FED-BC61-759289CE603C}"/>
              </a:ext>
            </a:extLst>
          </p:cNvPr>
          <p:cNvCxnSpPr>
            <a:stCxn id="3" idx="3"/>
            <a:endCxn id="8" idx="2"/>
          </p:cNvCxnSpPr>
          <p:nvPr/>
        </p:nvCxnSpPr>
        <p:spPr>
          <a:xfrm flipV="1">
            <a:off x="4932473" y="4302997"/>
            <a:ext cx="1163527" cy="1242134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8E8361B-7143-445A-BFC2-9818B89A9FB5}"/>
              </a:ext>
            </a:extLst>
          </p:cNvPr>
          <p:cNvCxnSpPr>
            <a:endCxn id="5" idx="0"/>
          </p:cNvCxnSpPr>
          <p:nvPr/>
        </p:nvCxnSpPr>
        <p:spPr>
          <a:xfrm>
            <a:off x="7259526" y="4342031"/>
            <a:ext cx="742255" cy="10184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B140BA4-14EE-4A6F-A863-306FFE7D2410}"/>
              </a:ext>
            </a:extLst>
          </p:cNvPr>
          <p:cNvCxnSpPr>
            <a:endCxn id="3" idx="0"/>
          </p:cNvCxnSpPr>
          <p:nvPr/>
        </p:nvCxnSpPr>
        <p:spPr>
          <a:xfrm flipH="1">
            <a:off x="4190219" y="4302997"/>
            <a:ext cx="742254" cy="1057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A0CAF4B-6166-42F9-86FB-257EB7CFA9C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444978" y="3429000"/>
            <a:ext cx="2487495" cy="13817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DAA3F259-5BF0-469C-8D67-007F0DC6A72F}"/>
              </a:ext>
            </a:extLst>
          </p:cNvPr>
          <p:cNvCxnSpPr>
            <a:stCxn id="8" idx="0"/>
            <a:endCxn id="7" idx="1"/>
          </p:cNvCxnSpPr>
          <p:nvPr/>
        </p:nvCxnSpPr>
        <p:spPr>
          <a:xfrm rot="5400000" flipH="1" flipV="1">
            <a:off x="6614997" y="930499"/>
            <a:ext cx="1105507" cy="2143501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A633324-BE5C-4778-878C-089C2E03C524}"/>
              </a:ext>
            </a:extLst>
          </p:cNvPr>
          <p:cNvSpPr txBox="1"/>
          <p:nvPr/>
        </p:nvSpPr>
        <p:spPr>
          <a:xfrm>
            <a:off x="7771268" y="4529468"/>
            <a:ext cx="1945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Finanzanlagen,</a:t>
            </a:r>
          </a:p>
          <a:p>
            <a:r>
              <a:rPr lang="de-DE" sz="1200" dirty="0"/>
              <a:t>Order der Kunden umsetzen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7D4E2C9-8E94-4EB6-AE99-3CC69A5249FF}"/>
              </a:ext>
            </a:extLst>
          </p:cNvPr>
          <p:cNvSpPr txBox="1"/>
          <p:nvPr/>
        </p:nvSpPr>
        <p:spPr>
          <a:xfrm>
            <a:off x="6047650" y="4599359"/>
            <a:ext cx="369332" cy="64940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sz="1200" dirty="0"/>
              <a:t>Gewinne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D9C99CF-7711-4724-A2EF-29210959BEF6}"/>
              </a:ext>
            </a:extLst>
          </p:cNvPr>
          <p:cNvSpPr txBox="1"/>
          <p:nvPr/>
        </p:nvSpPr>
        <p:spPr>
          <a:xfrm>
            <a:off x="7726873" y="3150357"/>
            <a:ext cx="256154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/>
              <a:t>Cashflow mit Kunden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9499B58-9240-425F-B7A4-7AB6090A22E4}"/>
              </a:ext>
            </a:extLst>
          </p:cNvPr>
          <p:cNvSpPr txBox="1"/>
          <p:nvPr/>
        </p:nvSpPr>
        <p:spPr>
          <a:xfrm>
            <a:off x="2784638" y="4621800"/>
            <a:ext cx="172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Anlage der Geldreserven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E675622-137D-40B4-9059-009000B7457E}"/>
              </a:ext>
            </a:extLst>
          </p:cNvPr>
          <p:cNvSpPr txBox="1"/>
          <p:nvPr/>
        </p:nvSpPr>
        <p:spPr>
          <a:xfrm>
            <a:off x="2843777" y="3165818"/>
            <a:ext cx="1709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Abschluss von Verträgen</a:t>
            </a:r>
          </a:p>
        </p:txBody>
      </p:sp>
    </p:spTree>
    <p:extLst>
      <p:ext uri="{BB962C8B-B14F-4D97-AF65-F5344CB8AC3E}">
        <p14:creationId xmlns:p14="http://schemas.microsoft.com/office/powerpoint/2010/main" val="172501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0B9B4-F2D3-4825-B180-2DD24147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Bestandsanalyse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4AF432-7632-4EEB-8E19-EBE5BA0E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Unsere Waren sind das Geld sowie unsere Finanzprodukte</a:t>
            </a:r>
          </a:p>
          <a:p>
            <a:r>
              <a:rPr lang="de-DE" dirty="0"/>
              <a:t>Dementsprechend sollten wir diese auch als Waren behandeln</a:t>
            </a:r>
          </a:p>
          <a:p>
            <a:r>
              <a:rPr lang="de-DE" dirty="0"/>
              <a:t>Die jährlichen Kosten alleine für Geldtransfers betragen $7 </a:t>
            </a:r>
            <a:r>
              <a:rPr lang="de-DE" dirty="0" err="1"/>
              <a:t>Millarden</a:t>
            </a:r>
            <a:endParaRPr lang="de-DE" dirty="0"/>
          </a:p>
          <a:p>
            <a:r>
              <a:rPr lang="de-DE" dirty="0"/>
              <a:t>Dazu kommen hohe Kosten für Berater, Verwaltungen, …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6C17C9-CA15-4EB2-9568-75DF1DF6FC98}"/>
              </a:ext>
            </a:extLst>
          </p:cNvPr>
          <p:cNvSpPr txBox="1"/>
          <p:nvPr/>
        </p:nvSpPr>
        <p:spPr>
          <a:xfrm>
            <a:off x="228600" y="6459015"/>
            <a:ext cx="68675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https://www2.deloitte.com/ua/en/pages/financial-services/articles/optimizing-the-retailbanksupplychain.html</a:t>
            </a:r>
          </a:p>
        </p:txBody>
      </p:sp>
    </p:spTree>
    <p:extLst>
      <p:ext uri="{BB962C8B-B14F-4D97-AF65-F5344CB8AC3E}">
        <p14:creationId xmlns:p14="http://schemas.microsoft.com/office/powerpoint/2010/main" val="361010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07D74-C107-4793-A10B-596AC8FF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</a:t>
            </a:r>
            <a:r>
              <a:rPr lang="de-DE" dirty="0" err="1"/>
              <a:t>FaceBank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437944-67E9-4AB9-93FB-A4CFC5955B42}"/>
              </a:ext>
            </a:extLst>
          </p:cNvPr>
          <p:cNvSpPr txBox="1"/>
          <p:nvPr/>
        </p:nvSpPr>
        <p:spPr>
          <a:xfrm>
            <a:off x="9766375" y="3242690"/>
            <a:ext cx="1407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ATMs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24DF3D-A678-4B34-94BE-160EC4FA1283}"/>
              </a:ext>
            </a:extLst>
          </p:cNvPr>
          <p:cNvSpPr txBox="1"/>
          <p:nvPr/>
        </p:nvSpPr>
        <p:spPr>
          <a:xfrm>
            <a:off x="7259526" y="536046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dirty="0"/>
              <a:t>Börse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F65F7DB-2EFF-4B9C-99C2-EEB905FC6DAD}"/>
              </a:ext>
            </a:extLst>
          </p:cNvPr>
          <p:cNvSpPr txBox="1"/>
          <p:nvPr/>
        </p:nvSpPr>
        <p:spPr>
          <a:xfrm>
            <a:off x="1018434" y="3258151"/>
            <a:ext cx="142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Privatkunden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C9DCC0-ECF5-4F5A-9DDF-6632FF129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73" y="2555002"/>
            <a:ext cx="2327053" cy="1747995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77647B9-9AFC-44E9-AABE-881913DF005E}"/>
              </a:ext>
            </a:extLst>
          </p:cNvPr>
          <p:cNvSpPr txBox="1"/>
          <p:nvPr/>
        </p:nvSpPr>
        <p:spPr>
          <a:xfrm>
            <a:off x="3447964" y="5360465"/>
            <a:ext cx="1484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Kreditnehmer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B8C68B-7014-48FA-AD2C-2B0E53563BC1}"/>
              </a:ext>
            </a:extLst>
          </p:cNvPr>
          <p:cNvSpPr txBox="1"/>
          <p:nvPr/>
        </p:nvSpPr>
        <p:spPr>
          <a:xfrm>
            <a:off x="8239501" y="1264829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Verwaltungskosten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FFD2B36-55EA-4160-ADA3-D8AC630A805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259526" y="3427356"/>
            <a:ext cx="2506849" cy="17924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C76107C3-6552-4C30-BDA5-CC6F60A55435}"/>
              </a:ext>
            </a:extLst>
          </p:cNvPr>
          <p:cNvCxnSpPr>
            <a:cxnSpLocks/>
            <a:stCxn id="5" idx="1"/>
            <a:endCxn id="8" idx="2"/>
          </p:cNvCxnSpPr>
          <p:nvPr/>
        </p:nvCxnSpPr>
        <p:spPr>
          <a:xfrm rot="10800000">
            <a:off x="6096000" y="4302997"/>
            <a:ext cx="1163526" cy="1242134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1FEB4A46-80FE-4FED-BC61-759289CE603C}"/>
              </a:ext>
            </a:extLst>
          </p:cNvPr>
          <p:cNvCxnSpPr>
            <a:stCxn id="3" idx="3"/>
            <a:endCxn id="8" idx="2"/>
          </p:cNvCxnSpPr>
          <p:nvPr/>
        </p:nvCxnSpPr>
        <p:spPr>
          <a:xfrm flipV="1">
            <a:off x="4932473" y="4302997"/>
            <a:ext cx="1163527" cy="1242134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8E8361B-7143-445A-BFC2-9818B89A9FB5}"/>
              </a:ext>
            </a:extLst>
          </p:cNvPr>
          <p:cNvCxnSpPr>
            <a:endCxn id="5" idx="0"/>
          </p:cNvCxnSpPr>
          <p:nvPr/>
        </p:nvCxnSpPr>
        <p:spPr>
          <a:xfrm>
            <a:off x="7259526" y="4342031"/>
            <a:ext cx="742255" cy="101843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B140BA4-14EE-4A6F-A863-306FFE7D2410}"/>
              </a:ext>
            </a:extLst>
          </p:cNvPr>
          <p:cNvCxnSpPr>
            <a:endCxn id="3" idx="0"/>
          </p:cNvCxnSpPr>
          <p:nvPr/>
        </p:nvCxnSpPr>
        <p:spPr>
          <a:xfrm flipH="1">
            <a:off x="4190219" y="4302997"/>
            <a:ext cx="742254" cy="105746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A0CAF4B-6166-42F9-86FB-257EB7CFA9C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444978" y="3429000"/>
            <a:ext cx="2487495" cy="13817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DAA3F259-5BF0-469C-8D67-007F0DC6A72F}"/>
              </a:ext>
            </a:extLst>
          </p:cNvPr>
          <p:cNvCxnSpPr>
            <a:stCxn id="8" idx="0"/>
            <a:endCxn id="7" idx="1"/>
          </p:cNvCxnSpPr>
          <p:nvPr/>
        </p:nvCxnSpPr>
        <p:spPr>
          <a:xfrm rot="5400000" flipH="1" flipV="1">
            <a:off x="6614997" y="930499"/>
            <a:ext cx="1105507" cy="2143501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035AB65C-F918-406A-9937-240FF1C00AC3}"/>
              </a:ext>
            </a:extLst>
          </p:cNvPr>
          <p:cNvSpPr txBox="1"/>
          <p:nvPr/>
        </p:nvSpPr>
        <p:spPr>
          <a:xfrm>
            <a:off x="838200" y="1449495"/>
            <a:ext cx="444058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lower handling and processing costs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improve operating efficiency and optimize their network of ATMs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https://www2.deloitte.com/ua/en/pages/financial-services/articles/optimizing-the-retailbanksupplychain.html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633324-BE5C-4778-878C-089C2E03C524}"/>
              </a:ext>
            </a:extLst>
          </p:cNvPr>
          <p:cNvSpPr txBox="1"/>
          <p:nvPr/>
        </p:nvSpPr>
        <p:spPr>
          <a:xfrm>
            <a:off x="7771268" y="4529468"/>
            <a:ext cx="1945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Finanzanlagen,</a:t>
            </a:r>
          </a:p>
          <a:p>
            <a:r>
              <a:rPr lang="de-DE" sz="1200" dirty="0"/>
              <a:t>Order der Kunden umsetzen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7D4E2C9-8E94-4EB6-AE99-3CC69A5249FF}"/>
              </a:ext>
            </a:extLst>
          </p:cNvPr>
          <p:cNvSpPr txBox="1"/>
          <p:nvPr/>
        </p:nvSpPr>
        <p:spPr>
          <a:xfrm>
            <a:off x="6095998" y="4575635"/>
            <a:ext cx="827342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de-DE" sz="1200" dirty="0"/>
              <a:t>Langfristig</a:t>
            </a:r>
          </a:p>
          <a:p>
            <a:pPr algn="ctr"/>
            <a:r>
              <a:rPr lang="de-DE" sz="1200" dirty="0"/>
              <a:t>steigende</a:t>
            </a:r>
          </a:p>
          <a:p>
            <a:pPr algn="ctr"/>
            <a:r>
              <a:rPr lang="de-DE" sz="1200" dirty="0"/>
              <a:t>Gewinne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D9C99CF-7711-4724-A2EF-29210959BEF6}"/>
              </a:ext>
            </a:extLst>
          </p:cNvPr>
          <p:cNvSpPr txBox="1"/>
          <p:nvPr/>
        </p:nvSpPr>
        <p:spPr>
          <a:xfrm>
            <a:off x="7532361" y="3142267"/>
            <a:ext cx="200182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200" dirty="0"/>
              <a:t>Optimierung des Cashflows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9499B58-9240-425F-B7A4-7AB6090A22E4}"/>
              </a:ext>
            </a:extLst>
          </p:cNvPr>
          <p:cNvSpPr txBox="1"/>
          <p:nvPr/>
        </p:nvSpPr>
        <p:spPr>
          <a:xfrm>
            <a:off x="2784638" y="4621800"/>
            <a:ext cx="172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Anlage der Geldreserven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E675622-137D-40B4-9059-009000B7457E}"/>
              </a:ext>
            </a:extLst>
          </p:cNvPr>
          <p:cNvSpPr txBox="1"/>
          <p:nvPr/>
        </p:nvSpPr>
        <p:spPr>
          <a:xfrm>
            <a:off x="2589943" y="3142267"/>
            <a:ext cx="21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Vereinfachte Vertragsabschlüsse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50F3F9E-730A-4B42-BAE9-5464AFDB52EF}"/>
              </a:ext>
            </a:extLst>
          </p:cNvPr>
          <p:cNvSpPr txBox="1"/>
          <p:nvPr/>
        </p:nvSpPr>
        <p:spPr>
          <a:xfrm>
            <a:off x="6114126" y="1480179"/>
            <a:ext cx="195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Erhebliche</a:t>
            </a:r>
          </a:p>
          <a:p>
            <a:pPr algn="ctr"/>
            <a:r>
              <a:rPr lang="de-DE" sz="1200" dirty="0"/>
              <a:t>Kostenreduktion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11BA29-05FC-4857-AF82-0270915F7254}"/>
              </a:ext>
            </a:extLst>
          </p:cNvPr>
          <p:cNvSpPr txBox="1"/>
          <p:nvPr/>
        </p:nvSpPr>
        <p:spPr>
          <a:xfrm>
            <a:off x="2636199" y="3473522"/>
            <a:ext cx="2023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Erhöhte Kundenzufriedenheit</a:t>
            </a:r>
          </a:p>
        </p:txBody>
      </p:sp>
    </p:spTree>
    <p:extLst>
      <p:ext uri="{BB962C8B-B14F-4D97-AF65-F5344CB8AC3E}">
        <p14:creationId xmlns:p14="http://schemas.microsoft.com/office/powerpoint/2010/main" val="267607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39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Einfluss der FaceBank auf unsere Supply Chain</vt:lpstr>
      <vt:lpstr>Aktuelle Supply Chain</vt:lpstr>
      <vt:lpstr>Bestandsanalyse</vt:lpstr>
      <vt:lpstr>Einfluss der FaceBank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Einfluss der FaceBank auf unsere Supply Chain</dc:title>
  <dc:creator>Florian Frey</dc:creator>
  <cp:lastModifiedBy>Florian Frey</cp:lastModifiedBy>
  <cp:revision>4</cp:revision>
  <dcterms:created xsi:type="dcterms:W3CDTF">2021-12-17T10:44:41Z</dcterms:created>
  <dcterms:modified xsi:type="dcterms:W3CDTF">2021-12-17T20:26:54Z</dcterms:modified>
</cp:coreProperties>
</file>