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7" r:id="rId1"/>
  </p:sldMasterIdLst>
  <p:notesMasterIdLst>
    <p:notesMasterId r:id="rId43"/>
  </p:notesMasterIdLst>
  <p:handoutMasterIdLst>
    <p:handoutMasterId r:id="rId44"/>
  </p:handoutMasterIdLst>
  <p:sldIdLst>
    <p:sldId id="256" r:id="rId2"/>
    <p:sldId id="377" r:id="rId3"/>
    <p:sldId id="258" r:id="rId4"/>
    <p:sldId id="379" r:id="rId5"/>
    <p:sldId id="260" r:id="rId6"/>
    <p:sldId id="264" r:id="rId7"/>
    <p:sldId id="265" r:id="rId8"/>
    <p:sldId id="266" r:id="rId9"/>
    <p:sldId id="270" r:id="rId10"/>
    <p:sldId id="271" r:id="rId11"/>
    <p:sldId id="272" r:id="rId12"/>
    <p:sldId id="273" r:id="rId13"/>
    <p:sldId id="267" r:id="rId14"/>
    <p:sldId id="380" r:id="rId15"/>
    <p:sldId id="277" r:id="rId16"/>
    <p:sldId id="275" r:id="rId17"/>
    <p:sldId id="276" r:id="rId18"/>
    <p:sldId id="278" r:id="rId19"/>
    <p:sldId id="280" r:id="rId20"/>
    <p:sldId id="381" r:id="rId21"/>
    <p:sldId id="281" r:id="rId22"/>
    <p:sldId id="282" r:id="rId23"/>
    <p:sldId id="283" r:id="rId24"/>
    <p:sldId id="284" r:id="rId25"/>
    <p:sldId id="382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83" r:id="rId36"/>
    <p:sldId id="295" r:id="rId37"/>
    <p:sldId id="296" r:id="rId38"/>
    <p:sldId id="384" r:id="rId39"/>
    <p:sldId id="299" r:id="rId40"/>
    <p:sldId id="300" r:id="rId41"/>
    <p:sldId id="302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(Fr) Standardabschnitt" id="{8DA0D305-1AF1-49DF-BED1-38DBEA6653C1}">
          <p14:sldIdLst>
            <p14:sldId id="256"/>
            <p14:sldId id="377"/>
            <p14:sldId id="258"/>
          </p14:sldIdLst>
        </p14:section>
        <p14:section name="(OFr) SWOT- &amp; Risikoanalyse" id="{C7313421-A8F7-41FF-BBB1-4B8A11E7CD34}">
          <p14:sldIdLst>
            <p14:sldId id="379"/>
            <p14:sldId id="260"/>
            <p14:sldId id="264"/>
            <p14:sldId id="265"/>
            <p14:sldId id="266"/>
            <p14:sldId id="270"/>
            <p14:sldId id="271"/>
            <p14:sldId id="272"/>
            <p14:sldId id="273"/>
            <p14:sldId id="267"/>
          </p14:sldIdLst>
        </p14:section>
        <p14:section name="(Fl) Supply Chain &amp; Kosten/Nutzen" id="{71DE1C04-E77D-4EF9-B67A-5124690964E9}">
          <p14:sldIdLst>
            <p14:sldId id="380"/>
            <p14:sldId id="277"/>
            <p14:sldId id="275"/>
            <p14:sldId id="276"/>
            <p14:sldId id="278"/>
            <p14:sldId id="280"/>
          </p14:sldIdLst>
        </p14:section>
        <p14:section name="(M) Marketing" id="{A0C4C21C-9EC0-45A5-8030-9D4C6CD6AE9E}">
          <p14:sldIdLst>
            <p14:sldId id="381"/>
            <p14:sldId id="281"/>
            <p14:sldId id="282"/>
            <p14:sldId id="283"/>
            <p14:sldId id="284"/>
          </p14:sldIdLst>
        </p14:section>
        <p14:section name="(A) Modelle" id="{A768D497-E103-45BB-8BF6-9E4857B201E8}">
          <p14:sldIdLst>
            <p14:sldId id="382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(O) Zielgruppen &amp; Produkte" id="{0F357A7C-A955-43B0-B913-53E9E1D85EB1}">
          <p14:sldIdLst>
            <p14:sldId id="383"/>
            <p14:sldId id="295"/>
            <p14:sldId id="296"/>
          </p14:sldIdLst>
        </p14:section>
        <p14:section name="(Fl) App" id="{F8354E82-A377-4A7F-89CB-A8B4AD63BE94}">
          <p14:sldIdLst>
            <p14:sldId id="384"/>
            <p14:sldId id="299"/>
            <p14:sldId id="300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Correct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25-30 (+-5)</c:v>
                </c:pt>
                <c:pt idx="1">
                  <c:v>42-48 (+-5)</c:v>
                </c:pt>
                <c:pt idx="2">
                  <c:v>happy</c:v>
                </c:pt>
                <c:pt idx="3">
                  <c:v>neutral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1015</c:v>
                </c:pt>
                <c:pt idx="1">
                  <c:v>44</c:v>
                </c:pt>
                <c:pt idx="2">
                  <c:v>156</c:v>
                </c:pt>
                <c:pt idx="3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51-49C0-BC10-DA458132DC1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25-30 (+-5)</c:v>
                </c:pt>
                <c:pt idx="1">
                  <c:v>42-48 (+-5)</c:v>
                </c:pt>
                <c:pt idx="2">
                  <c:v>happy</c:v>
                </c:pt>
                <c:pt idx="3">
                  <c:v>neutral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24</c:v>
                </c:pt>
                <c:pt idx="1">
                  <c:v>476</c:v>
                </c:pt>
                <c:pt idx="2">
                  <c:v>40</c:v>
                </c:pt>
                <c:pt idx="3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51-49C0-BC10-DA458132DC1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No Face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25-30 (+-5)</c:v>
                </c:pt>
                <c:pt idx="1">
                  <c:v>42-48 (+-5)</c:v>
                </c:pt>
                <c:pt idx="2">
                  <c:v>happy</c:v>
                </c:pt>
                <c:pt idx="3">
                  <c:v>neutral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1456</c:v>
                </c:pt>
                <c:pt idx="1">
                  <c:v>919</c:v>
                </c:pt>
                <c:pt idx="2">
                  <c:v>1578</c:v>
                </c:pt>
                <c:pt idx="3">
                  <c:v>1114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51-49C0-BC10-DA458132DC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1340152"/>
        <c:axId val="231341432"/>
      </c:barChart>
      <c:catAx>
        <c:axId val="23134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341432"/>
        <c:crosses val="autoZero"/>
        <c:auto val="1"/>
        <c:lblAlgn val="ctr"/>
        <c:lblOffset val="100"/>
        <c:noMultiLvlLbl val="0"/>
      </c:catAx>
      <c:valAx>
        <c:axId val="231341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34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Correct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real pictures (age)</c:v>
                </c:pt>
                <c:pt idx="1">
                  <c:v>real pictures (emotion)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7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F-495F-A9BC-1DE824C314E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real pictures (age)</c:v>
                </c:pt>
                <c:pt idx="1">
                  <c:v>real pictures (emotion)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BF-495F-A9BC-1DE824C314E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No Face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real pictures (age)</c:v>
                </c:pt>
                <c:pt idx="1">
                  <c:v>real pictures (emotion)</c:v>
                </c:pt>
              </c:strCache>
            </c:strRef>
          </c:cat>
          <c:val>
            <c:numRef>
              <c:f>Tabelle1!$D$2:$D$3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BF-495F-A9BC-1DE824C314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1340152"/>
        <c:axId val="231341432"/>
      </c:barChart>
      <c:catAx>
        <c:axId val="231340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341432"/>
        <c:crosses val="autoZero"/>
        <c:auto val="1"/>
        <c:lblAlgn val="ctr"/>
        <c:lblOffset val="100"/>
        <c:noMultiLvlLbl val="0"/>
      </c:catAx>
      <c:valAx>
        <c:axId val="2313414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34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746B38A-B9A4-4799-BD5F-128126FF1D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CEEA74-BA7A-4F3D-B16A-9F9E321FBE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E90C1-1812-4DBA-8BC3-243E164DD920}" type="datetimeFigureOut">
              <a:rPr lang="de-DE" smtClean="0"/>
              <a:t>06.01.2022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3F5990-F873-4624-A1EC-1385539142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FD7241-3284-4296-88E0-A312AB3A18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63E8B-131E-494E-AE47-220C1E746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572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88F86-1FE0-4504-8056-99B27974B43C}" type="datetimeFigureOut">
              <a:rPr lang="de-DE" smtClean="0"/>
              <a:t>06.01.2022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60E18-978D-4912-9B55-A64AB28C1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27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60E18-978D-4912-9B55-A64AB28C11B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33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https://www2.deloitte.com/ua/en/pages/financial-services/articles/optimizing-the-retailbanksupplychain.html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60E18-978D-4912-9B55-A64AB28C11B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722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https://www.investglass.com/de/6-bank-marketing-strategies-to-move-you-past-the-competition-in-2021/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60E18-978D-4912-9B55-A64AB28C11B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76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A7143-38EC-40A2-A844-5692A985A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C43EF-F056-4222-B7F6-9427E2C0C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622A4C-1056-4FA3-81C4-49B8441C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AEE0-FFCC-4338-A6A0-8EC0549FD0D2}" type="datetime1">
              <a:rPr lang="de-DE" smtClean="0"/>
              <a:t>06.01.2022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BAF28A-7D50-4DA4-A873-A7129C42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7BDB03-10DF-4304-BB56-11DBAD9B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04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592FD-C04E-4293-BDDD-5B3C8F04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E3963B-B971-4EE2-A0FC-576202E1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9DBD15-67C1-4582-9643-A3589A7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A7B4-8235-4049-A9E2-C2E9BB4C19A5}" type="datetime1">
              <a:rPr lang="de-DE" smtClean="0"/>
              <a:t>06.01.2022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F78E4F-42DC-491B-92CD-4641E75D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77A777-D110-4CAE-ABEE-E85F0B6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66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58ECC5-6728-4D54-8256-EAC3E9886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EC4EFB-0612-4162-BE05-A803E7830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20C00-70B3-402D-9D6A-7ECEF684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21A6-843D-4EE1-A64E-52C975740347}" type="datetime1">
              <a:rPr lang="de-DE" smtClean="0"/>
              <a:t>06.01.2022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33327-8622-4BBA-9C3A-7E6D2D46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3C2B65-8098-4721-BF8D-6812B0A1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6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3A0C5-C201-4BCE-986B-45FA3E45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0DBBD-5AA2-4436-B8CC-7D6CA635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45ADA-7E21-4B3E-B663-B5EC1CF5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5F8C-A6BE-41F7-8055-67B266496B2A}" type="datetime1">
              <a:rPr lang="de-DE" smtClean="0"/>
              <a:t>06.01.2022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9C5745-7663-47C6-A198-7198A43D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A3E95-E9D5-492E-A8CD-4ECB4D43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37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F9F3B-BB3C-43C4-AB54-7864ABC4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B76530-6B96-44EE-A5C6-2BCD6769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73172B-7E03-414A-9877-03E44AD7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A874-70E2-43E4-8068-4DB3F49C45B2}" type="datetime1">
              <a:rPr lang="de-DE" smtClean="0"/>
              <a:t>06.01.2022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2E4847-9169-4309-8940-8CF5B06B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CC10CE-C7EC-4AD1-8085-C9E68871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24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7C71B-5F6B-4929-A3B6-74172F8D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C76F7A-0D1A-437B-BC63-4D3C96D6B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0359B5-1B1F-4DF6-B8D4-9324A4BCE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386447-9346-40B2-A415-58ED504D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F26D-BF00-43E3-ADAB-0147CCF4BFB0}" type="datetime1">
              <a:rPr lang="de-DE" smtClean="0"/>
              <a:t>06.01.2022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BCDA47-2EC8-42AC-BEDB-E8C1BB1B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AC0B4-C03F-4776-B036-DF05E01D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92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1EEFF-D24A-4045-B27D-62B36707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E04281-0225-452B-AA4C-09D4D35B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B6F6A-9BE7-4FD3-B374-10AE38395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E801BF-D312-4B48-ACDE-0DAC5446C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2E7991-9A0B-4D84-A38B-BFF110D52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B14CBA-9D57-4469-9549-9B6E596A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6D5F-9FBA-403C-8B12-8EA160498318}" type="datetime1">
              <a:rPr lang="de-DE" smtClean="0"/>
              <a:t>06.01.2022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E8E33A-727E-457E-9ADE-63DF0EFD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BDC1C0-9662-4B83-9FB8-871A2FDB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75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B0DE-AA0D-4CD1-B09C-DC39DD0A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343B0C-BA13-4423-9FB0-7F74E4DF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E304-0BC8-4BCD-A3FA-59B1289BB048}" type="datetime1">
              <a:rPr lang="de-DE" smtClean="0"/>
              <a:t>06.01.2022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2B1514-2C30-452A-B14F-3A44B9FC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55DD22-97B6-45F3-A07E-556DBD0E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56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53C8B7-9603-4F49-A39E-44913818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17F-3BC7-4808-8AFF-AD4889CACAF0}" type="datetime1">
              <a:rPr lang="de-DE" smtClean="0"/>
              <a:t>06.01.2022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7A307B-976C-42E9-869B-811AF75F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312B52-9A29-4BA8-9ACF-053AFAB0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00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12503-BDCC-4E73-BB9D-50C62C0B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69F16-2242-459B-9609-92CED9BB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D55152-B255-4BCB-B3C8-E236437A1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78B122-0D52-4A94-AC5D-8D8260E2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17E0-2FCB-43A8-9BB6-0A45BF23E0A7}" type="datetime1">
              <a:rPr lang="de-DE" smtClean="0"/>
              <a:t>06.01.2022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C558FA-D975-4A53-A3F7-744BC75A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A4B266-64F0-449D-8380-C6BFDB34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67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13C30-BB9D-4F84-8C76-658D01DE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D61F2F-1FA8-456B-AE5D-9E716E4C3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3EE889-03E2-4A4B-B88E-2A5E7994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78A8D0-CF03-481A-8D19-DFE172EC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5B25-4D31-437E-8174-2070B28230C9}" type="datetime1">
              <a:rPr lang="de-DE" smtClean="0"/>
              <a:t>06.01.2022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760CAE-4F34-48F9-8E35-C219A77E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69B45B-60BD-456A-B7C7-AAC4417C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1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6EBE44-1C47-4AEE-BE69-B3B79943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F00192-CEA4-4698-B1B4-1EA552B8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9E7035-3CA7-488B-836B-0B5CA64F8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CC20-7D17-4568-8064-FC6D9DE4F70A}" type="datetime1">
              <a:rPr lang="de-DE" smtClean="0"/>
              <a:t>06.01.2022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9717B7-2AFC-4FF2-8C6D-4A5AE1257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D6CE6-77E3-401F-B98B-3A02E460C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43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chart" Target="../charts/chart2.xml"/><Relationship Id="rId9" Type="http://schemas.openxmlformats.org/officeDocument/2006/relationships/image" Target="../media/image9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FaceBank App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Review 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75392"/>
            <a:ext cx="6553545" cy="49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20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Threats</a:t>
            </a:r>
            <a:br>
              <a:rPr lang="de-DE" sz="4000" dirty="0"/>
            </a:br>
            <a:r>
              <a:rPr lang="de-DE" sz="2400" dirty="0"/>
              <a:t>App ist unbeliebt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 err="1"/>
              <a:t>FaceBank</a:t>
            </a:r>
            <a:r>
              <a:rPr lang="de-DE" sz="2200" dirty="0"/>
              <a:t>-Funktion wird nicht genutzt</a:t>
            </a:r>
          </a:p>
          <a:p>
            <a:pPr lvl="1"/>
            <a:r>
              <a:rPr lang="de-DE" sz="2000" dirty="0"/>
              <a:t>Investition in Entwicklung ist verloren</a:t>
            </a:r>
          </a:p>
          <a:p>
            <a:pPr lvl="1"/>
            <a:r>
              <a:rPr lang="de-DE" sz="2000" dirty="0"/>
              <a:t>Marktnachteil</a:t>
            </a:r>
          </a:p>
          <a:p>
            <a:pPr lvl="1"/>
            <a:r>
              <a:rPr lang="de-DE" sz="2000" dirty="0"/>
              <a:t>Geplante Kostenreduzierung und Gewinnmaximierung bleiben aus</a:t>
            </a:r>
          </a:p>
          <a:p>
            <a:r>
              <a:rPr lang="de-DE" sz="2200" dirty="0"/>
              <a:t>Vorgehen:</a:t>
            </a:r>
          </a:p>
          <a:p>
            <a:pPr lvl="1"/>
            <a:r>
              <a:rPr lang="de-DE" sz="2000" dirty="0"/>
              <a:t>Attraktivität der Funktion erhöhen</a:t>
            </a:r>
          </a:p>
          <a:p>
            <a:pPr lvl="2"/>
            <a:r>
              <a:rPr lang="de-DE" sz="1600" dirty="0"/>
              <a:t>z.B. mit exklusiven Angeboten, </a:t>
            </a:r>
            <a:r>
              <a:rPr lang="de-DE" sz="1600" dirty="0" err="1"/>
              <a:t>Gamifikation</a:t>
            </a:r>
            <a:endParaRPr lang="de-DE" sz="1600" dirty="0"/>
          </a:p>
          <a:p>
            <a:pPr lvl="1"/>
            <a:r>
              <a:rPr lang="de-DE" sz="2000" dirty="0"/>
              <a:t>Im Notfall Funktion entfernen, damit nicht mehr Ressourcen verloren gehen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16DA43-07FA-4914-B067-E14E375F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2679-D57E-47AA-8DF3-A9EC88001B1E}" type="datetime1">
              <a:rPr lang="de-DE" smtClean="0"/>
              <a:t>06.01.2022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Threats</a:t>
            </a:r>
            <a:br>
              <a:rPr lang="de-DE" sz="4000" dirty="0"/>
            </a:br>
            <a:r>
              <a:rPr lang="de-DE" sz="2400" dirty="0"/>
              <a:t>App funktioniert nicht wie geplant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App stürzt häufig ab</a:t>
            </a:r>
          </a:p>
          <a:p>
            <a:r>
              <a:rPr lang="de-DE" sz="2200" dirty="0"/>
              <a:t>Gesichtserkennung ist ungenau</a:t>
            </a:r>
          </a:p>
          <a:p>
            <a:r>
              <a:rPr lang="de-DE" sz="2200" dirty="0"/>
              <a:t>Andere Funktionen werden beeinträchtigt</a:t>
            </a:r>
          </a:p>
          <a:p>
            <a:r>
              <a:rPr lang="de-DE" sz="2200" dirty="0"/>
              <a:t>Perfomance ist schlecht</a:t>
            </a:r>
          </a:p>
          <a:p>
            <a:pPr lvl="1"/>
            <a:r>
              <a:rPr lang="de-DE" sz="2000" dirty="0"/>
              <a:t>Unzufriedenheit der Kunden</a:t>
            </a:r>
          </a:p>
          <a:p>
            <a:pPr lvl="1"/>
            <a:r>
              <a:rPr lang="de-DE" sz="2000" dirty="0"/>
              <a:t>Imageschaden</a:t>
            </a:r>
          </a:p>
          <a:p>
            <a:r>
              <a:rPr lang="de-DE" sz="2200" dirty="0"/>
              <a:t>Vorgehen:</a:t>
            </a:r>
          </a:p>
          <a:p>
            <a:pPr lvl="1"/>
            <a:r>
              <a:rPr lang="de-DE" sz="2000" dirty="0"/>
              <a:t>Fehler ausbessern</a:t>
            </a:r>
          </a:p>
          <a:p>
            <a:pPr lvl="1"/>
            <a:r>
              <a:rPr lang="de-DE" sz="2000" dirty="0"/>
              <a:t>Testprozess verbessern</a:t>
            </a:r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8E0221-F499-45BE-83AF-4DA2E4D7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4126-848D-4791-BE3C-604C078ACD17}" type="datetime1">
              <a:rPr lang="de-DE" smtClean="0"/>
              <a:t>06.01.2022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51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Threats</a:t>
            </a:r>
            <a:br>
              <a:rPr lang="de-DE" sz="4000" dirty="0"/>
            </a:br>
            <a:r>
              <a:rPr lang="de-DE" sz="2400" dirty="0"/>
              <a:t>Entwicklung verzögert sich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r>
              <a:rPr lang="de-DE" sz="2200" dirty="0"/>
              <a:t>Zu wenig Ressourcen geplant (Entwickler / Zeit / Geld)</a:t>
            </a:r>
          </a:p>
          <a:p>
            <a:r>
              <a:rPr lang="de-DE" sz="2200" dirty="0"/>
              <a:t>Unvorhersehbare Schwierigkeiten</a:t>
            </a:r>
          </a:p>
          <a:p>
            <a:r>
              <a:rPr lang="de-DE" sz="2200" dirty="0"/>
              <a:t>Neue Anforderungen der Stakeholder</a:t>
            </a:r>
          </a:p>
          <a:p>
            <a:pPr lvl="1"/>
            <a:r>
              <a:rPr lang="de-DE" sz="1800" dirty="0"/>
              <a:t>Veröffentlichung der Funktion verzögert sich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/>
              <a:t>Marktvorteil verringert sich</a:t>
            </a:r>
          </a:p>
          <a:p>
            <a:pPr lvl="1"/>
            <a:r>
              <a:rPr lang="de-DE" sz="1800" dirty="0"/>
              <a:t>Weitere Ressourcen werden benötigt</a:t>
            </a:r>
          </a:p>
          <a:p>
            <a:pPr lvl="1"/>
            <a:r>
              <a:rPr lang="de-DE" sz="1800" dirty="0"/>
              <a:t>Unzufriedenheit der Stakeholder</a:t>
            </a:r>
          </a:p>
          <a:p>
            <a:r>
              <a:rPr lang="de-DE" sz="2200" dirty="0"/>
              <a:t>Vorgehen:</a:t>
            </a:r>
          </a:p>
          <a:p>
            <a:pPr lvl="1"/>
            <a:r>
              <a:rPr lang="de-DE" sz="1800" dirty="0"/>
              <a:t>Analyse der Hindernisse</a:t>
            </a:r>
          </a:p>
          <a:p>
            <a:pPr lvl="1"/>
            <a:r>
              <a:rPr lang="de-DE" sz="1800" dirty="0"/>
              <a:t>Arbeitsweise überdenken</a:t>
            </a:r>
          </a:p>
          <a:p>
            <a:pPr lvl="1"/>
            <a:r>
              <a:rPr lang="de-DE" sz="1800" dirty="0"/>
              <a:t>Ressourcen neu planen</a:t>
            </a:r>
          </a:p>
          <a:p>
            <a:pPr lvl="1"/>
            <a:r>
              <a:rPr lang="de-DE" sz="1800" dirty="0"/>
              <a:t>Weitere Entwickler beschaffen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1B11254-E543-4969-A7DC-C720770A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0858-E21B-4129-BE1F-87A649C8A355}" type="datetime1">
              <a:rPr lang="de-DE" smtClean="0"/>
              <a:t>06.01.2022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52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Durch Tests und Verifizierungen der Software das Misstrauen gegenüber dessen Aussagekraft vermindern</a:t>
            </a:r>
          </a:p>
          <a:p>
            <a:r>
              <a:rPr lang="de-DE" sz="2200" dirty="0"/>
              <a:t>Alleinige Position im Markt absichern</a:t>
            </a:r>
          </a:p>
          <a:p>
            <a:r>
              <a:rPr lang="de-DE" sz="2200" dirty="0"/>
              <a:t>Ausfall der Dividendenausschüttung aufgrund der Investitionen in die Entwicklung der Software erklären</a:t>
            </a:r>
          </a:p>
          <a:p>
            <a:r>
              <a:rPr lang="de-DE" sz="2200" dirty="0"/>
              <a:t>Weiterhin sollte Geld in Datenschutzbeauftrage investiert werden, die dazu beitragen dass unser Geschäftsmodell seriös und vertrauenswürdig ist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E9ADF4-4DFD-4351-B34D-0E94965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18E2-FD2C-44F6-A4ED-2384233922B4}" type="datetime1">
              <a:rPr lang="de-DE" smtClean="0"/>
              <a:t>06.01.2022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78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Supply Chain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74019"/>
            <a:ext cx="4634346" cy="34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9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Bestandsanalyse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Unsere Waren sind das Geld sowie unsere Finanzprodukte</a:t>
            </a:r>
          </a:p>
          <a:p>
            <a:r>
              <a:rPr lang="de-DE" sz="2200" dirty="0"/>
              <a:t>Dementsprechend sollten wir diese auch als Waren behandeln</a:t>
            </a:r>
          </a:p>
          <a:p>
            <a:r>
              <a:rPr lang="de-DE" sz="2200" dirty="0"/>
              <a:t>Die jährlichen Kosten alleine für Geldtransfers betragen $7 </a:t>
            </a:r>
            <a:r>
              <a:rPr lang="de-DE" sz="2200" dirty="0" err="1"/>
              <a:t>Millarden</a:t>
            </a:r>
            <a:endParaRPr lang="de-DE" sz="2200" dirty="0"/>
          </a:p>
          <a:p>
            <a:r>
              <a:rPr lang="de-DE" sz="2200" dirty="0"/>
              <a:t>Dazu kommen hohe Kosten für Berater, Verwaltungen, …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3004-7784-4603-B427-603FE644AE04}" type="datetime1">
              <a:rPr lang="de-DE" smtClean="0"/>
              <a:t>06.01.2022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332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Supply Chain</a:t>
            </a:r>
            <a:br>
              <a:rPr lang="de-DE" sz="4000" dirty="0"/>
            </a:br>
            <a:r>
              <a:rPr lang="de-DE" sz="2400" dirty="0"/>
              <a:t>Aktueller Stand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51B401C-A4F3-413B-9401-1EE72CBB0CF0}"/>
              </a:ext>
            </a:extLst>
          </p:cNvPr>
          <p:cNvSpPr txBox="1"/>
          <p:nvPr/>
        </p:nvSpPr>
        <p:spPr>
          <a:xfrm>
            <a:off x="9598169" y="4183780"/>
            <a:ext cx="1407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ATMs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F1A9580-0F70-470F-9893-E2F0351D0704}"/>
              </a:ext>
            </a:extLst>
          </p:cNvPr>
          <p:cNvSpPr txBox="1"/>
          <p:nvPr/>
        </p:nvSpPr>
        <p:spPr>
          <a:xfrm>
            <a:off x="7091320" y="630155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dirty="0"/>
              <a:t>Börse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44A4B0-A37C-45A5-BE49-500B8F321987}"/>
              </a:ext>
            </a:extLst>
          </p:cNvPr>
          <p:cNvSpPr txBox="1"/>
          <p:nvPr/>
        </p:nvSpPr>
        <p:spPr>
          <a:xfrm>
            <a:off x="850228" y="4199241"/>
            <a:ext cx="142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Privatkunden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0FEDF79-E0EA-4F49-8B74-5DFE2791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67" y="3496092"/>
            <a:ext cx="2327053" cy="1747995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AAC2545E-6F34-41E5-B918-D2CC0B32F191}"/>
              </a:ext>
            </a:extLst>
          </p:cNvPr>
          <p:cNvSpPr txBox="1"/>
          <p:nvPr/>
        </p:nvSpPr>
        <p:spPr>
          <a:xfrm>
            <a:off x="3279758" y="630155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Kreditnehmer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4F87746-6DAB-4B60-A396-7132CCE06306}"/>
              </a:ext>
            </a:extLst>
          </p:cNvPr>
          <p:cNvSpPr txBox="1"/>
          <p:nvPr/>
        </p:nvSpPr>
        <p:spPr>
          <a:xfrm>
            <a:off x="8071295" y="2205919"/>
            <a:ext cx="1963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Verwaltungskosten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D41E46E-3789-420E-B488-9680099CDD59}"/>
              </a:ext>
            </a:extLst>
          </p:cNvPr>
          <p:cNvCxnSpPr>
            <a:cxnSpLocks/>
          </p:cNvCxnSpPr>
          <p:nvPr/>
        </p:nvCxnSpPr>
        <p:spPr>
          <a:xfrm flipV="1">
            <a:off x="7091320" y="4368446"/>
            <a:ext cx="2487495" cy="17923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390DC29-1317-4C8D-82B5-F5947366D4E6}"/>
              </a:ext>
            </a:extLst>
          </p:cNvPr>
          <p:cNvCxnSpPr>
            <a:cxnSpLocks/>
            <a:stCxn id="10" idx="1"/>
            <a:endCxn id="12" idx="2"/>
          </p:cNvCxnSpPr>
          <p:nvPr/>
        </p:nvCxnSpPr>
        <p:spPr>
          <a:xfrm rot="10800000">
            <a:off x="5927794" y="5244087"/>
            <a:ext cx="1163526" cy="124213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0059EEC4-2822-46F6-9DC2-C899FAD508FE}"/>
              </a:ext>
            </a:extLst>
          </p:cNvPr>
          <p:cNvCxnSpPr>
            <a:stCxn id="13" idx="3"/>
            <a:endCxn id="12" idx="2"/>
          </p:cNvCxnSpPr>
          <p:nvPr/>
        </p:nvCxnSpPr>
        <p:spPr>
          <a:xfrm flipV="1">
            <a:off x="4764267" y="5244087"/>
            <a:ext cx="1163527" cy="1242134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841B43C-1AC4-4AF6-9CCB-EDF3D7C87C6D}"/>
              </a:ext>
            </a:extLst>
          </p:cNvPr>
          <p:cNvCxnSpPr>
            <a:endCxn id="10" idx="0"/>
          </p:cNvCxnSpPr>
          <p:nvPr/>
        </p:nvCxnSpPr>
        <p:spPr>
          <a:xfrm>
            <a:off x="7091320" y="5283121"/>
            <a:ext cx="742255" cy="101843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8111C4E-78D0-46C0-A219-B4716132E6EA}"/>
              </a:ext>
            </a:extLst>
          </p:cNvPr>
          <p:cNvCxnSpPr>
            <a:endCxn id="13" idx="0"/>
          </p:cNvCxnSpPr>
          <p:nvPr/>
        </p:nvCxnSpPr>
        <p:spPr>
          <a:xfrm flipH="1">
            <a:off x="4022013" y="5244087"/>
            <a:ext cx="742254" cy="10574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AFB420D-1F63-4403-9FD4-B872C1F57D90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2276772" y="4370090"/>
            <a:ext cx="2487495" cy="13817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BC405181-3835-435A-ACD3-7A1A96FC48A3}"/>
              </a:ext>
            </a:extLst>
          </p:cNvPr>
          <p:cNvCxnSpPr>
            <a:stCxn id="12" idx="0"/>
            <a:endCxn id="14" idx="1"/>
          </p:cNvCxnSpPr>
          <p:nvPr/>
        </p:nvCxnSpPr>
        <p:spPr>
          <a:xfrm rot="5400000" flipH="1" flipV="1">
            <a:off x="6446791" y="1871589"/>
            <a:ext cx="1105507" cy="2143501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0065E61-61E7-4186-B308-088FAB7BD527}"/>
              </a:ext>
            </a:extLst>
          </p:cNvPr>
          <p:cNvSpPr txBox="1"/>
          <p:nvPr/>
        </p:nvSpPr>
        <p:spPr>
          <a:xfrm>
            <a:off x="7603062" y="5470558"/>
            <a:ext cx="1945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Finanzanlagen,</a:t>
            </a:r>
          </a:p>
          <a:p>
            <a:r>
              <a:rPr lang="de-DE" sz="1200" dirty="0"/>
              <a:t>Order der Kunden umsetzen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2909F43-0F8D-48DB-9E2E-AF7B1C96387C}"/>
              </a:ext>
            </a:extLst>
          </p:cNvPr>
          <p:cNvSpPr txBox="1"/>
          <p:nvPr/>
        </p:nvSpPr>
        <p:spPr>
          <a:xfrm>
            <a:off x="5879444" y="5540449"/>
            <a:ext cx="369332" cy="64940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sz="1200" dirty="0"/>
              <a:t>Gewinne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EBE0863-8091-42F5-8FA0-2C8AABA8A0B6}"/>
              </a:ext>
            </a:extLst>
          </p:cNvPr>
          <p:cNvSpPr txBox="1"/>
          <p:nvPr/>
        </p:nvSpPr>
        <p:spPr>
          <a:xfrm>
            <a:off x="7558667" y="4091447"/>
            <a:ext cx="256154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200" dirty="0"/>
              <a:t>Cashflow mit Kunden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2478CD4-7407-494F-910B-C1C22C1E18B3}"/>
              </a:ext>
            </a:extLst>
          </p:cNvPr>
          <p:cNvSpPr txBox="1"/>
          <p:nvPr/>
        </p:nvSpPr>
        <p:spPr>
          <a:xfrm>
            <a:off x="2616432" y="5562890"/>
            <a:ext cx="172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Anlage der Geldreserven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14EB2E1-6585-4354-951A-D1A663EBE88E}"/>
              </a:ext>
            </a:extLst>
          </p:cNvPr>
          <p:cNvSpPr txBox="1"/>
          <p:nvPr/>
        </p:nvSpPr>
        <p:spPr>
          <a:xfrm>
            <a:off x="2675571" y="4106908"/>
            <a:ext cx="1709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Abschluss von Verträgen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95355A5-8D1C-4159-962D-03B297B5C1AC}"/>
              </a:ext>
            </a:extLst>
          </p:cNvPr>
          <p:cNvSpPr txBox="1"/>
          <p:nvPr/>
        </p:nvSpPr>
        <p:spPr>
          <a:xfrm>
            <a:off x="8000114" y="2643257"/>
            <a:ext cx="3722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Beratung von Kunden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Verwaltung von Mitarbeitern, Filialen, Bankautomaten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Gehälter, Gebäude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10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DE196AE-B6B0-40A6-930D-992B6925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17DD-3BB0-4D18-B597-D7A35C453753}" type="datetime1">
              <a:rPr lang="de-DE" smtClean="0"/>
              <a:t>06.01.2022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12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Supply Chain</a:t>
            </a:r>
            <a:br>
              <a:rPr lang="de-DE" sz="4000" dirty="0"/>
            </a:br>
            <a:r>
              <a:rPr lang="de-DE" sz="2400" dirty="0"/>
              <a:t>Einfluss der </a:t>
            </a:r>
            <a:r>
              <a:rPr lang="de-DE" sz="2400" dirty="0" err="1"/>
              <a:t>FaceBank</a:t>
            </a:r>
            <a:r>
              <a:rPr lang="de-DE" sz="2400" dirty="0"/>
              <a:t> App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42A1C050-9A68-4190-8FB5-DE650577E686}"/>
              </a:ext>
            </a:extLst>
          </p:cNvPr>
          <p:cNvSpPr txBox="1"/>
          <p:nvPr/>
        </p:nvSpPr>
        <p:spPr>
          <a:xfrm>
            <a:off x="9598169" y="4183780"/>
            <a:ext cx="1407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ATMs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EC162CA-E6FD-46A4-B67B-71A36FE28578}"/>
              </a:ext>
            </a:extLst>
          </p:cNvPr>
          <p:cNvSpPr txBox="1"/>
          <p:nvPr/>
        </p:nvSpPr>
        <p:spPr>
          <a:xfrm>
            <a:off x="7091320" y="630155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dirty="0"/>
              <a:t>Börse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8965C41-F35A-45CE-81BD-8078A0C97DB4}"/>
              </a:ext>
            </a:extLst>
          </p:cNvPr>
          <p:cNvSpPr txBox="1"/>
          <p:nvPr/>
        </p:nvSpPr>
        <p:spPr>
          <a:xfrm>
            <a:off x="850228" y="4199241"/>
            <a:ext cx="142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Privatkunden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36A8D9FA-FAB1-4495-AC0A-CC8A29ACC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67" y="3496092"/>
            <a:ext cx="2327053" cy="1747995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E93FFF5B-B413-4636-9FF0-3803411CC9E2}"/>
              </a:ext>
            </a:extLst>
          </p:cNvPr>
          <p:cNvSpPr txBox="1"/>
          <p:nvPr/>
        </p:nvSpPr>
        <p:spPr>
          <a:xfrm>
            <a:off x="3279758" y="630155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Kreditnehmer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8A7C7C5-AD16-4890-B217-5472A0C61F1E}"/>
              </a:ext>
            </a:extLst>
          </p:cNvPr>
          <p:cNvSpPr txBox="1"/>
          <p:nvPr/>
        </p:nvSpPr>
        <p:spPr>
          <a:xfrm>
            <a:off x="8071295" y="2205919"/>
            <a:ext cx="1963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Verwaltungskosten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C8AC0F2-D9AE-49B5-8A93-270276D4F3C8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091320" y="4368446"/>
            <a:ext cx="2506849" cy="17924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41B9AB5A-B3BE-4512-85C9-449F5336DCF6}"/>
              </a:ext>
            </a:extLst>
          </p:cNvPr>
          <p:cNvCxnSpPr>
            <a:cxnSpLocks/>
            <a:stCxn id="33" idx="1"/>
            <a:endCxn id="35" idx="2"/>
          </p:cNvCxnSpPr>
          <p:nvPr/>
        </p:nvCxnSpPr>
        <p:spPr>
          <a:xfrm rot="10800000">
            <a:off x="5927794" y="5244087"/>
            <a:ext cx="1163526" cy="1242134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CCD9D253-0C64-4D3A-912B-C2520A9D41CD}"/>
              </a:ext>
            </a:extLst>
          </p:cNvPr>
          <p:cNvCxnSpPr>
            <a:stCxn id="36" idx="3"/>
            <a:endCxn id="35" idx="2"/>
          </p:cNvCxnSpPr>
          <p:nvPr/>
        </p:nvCxnSpPr>
        <p:spPr>
          <a:xfrm flipV="1">
            <a:off x="4764267" y="5244087"/>
            <a:ext cx="1163527" cy="1242134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C62D8B6-2DB7-40C2-9C4B-1C3BE9DBFB3D}"/>
              </a:ext>
            </a:extLst>
          </p:cNvPr>
          <p:cNvCxnSpPr>
            <a:endCxn id="33" idx="0"/>
          </p:cNvCxnSpPr>
          <p:nvPr/>
        </p:nvCxnSpPr>
        <p:spPr>
          <a:xfrm>
            <a:off x="7091320" y="5283121"/>
            <a:ext cx="742255" cy="101843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A06C595-1810-4134-A800-7872D08AD644}"/>
              </a:ext>
            </a:extLst>
          </p:cNvPr>
          <p:cNvCxnSpPr>
            <a:endCxn id="36" idx="0"/>
          </p:cNvCxnSpPr>
          <p:nvPr/>
        </p:nvCxnSpPr>
        <p:spPr>
          <a:xfrm flipH="1">
            <a:off x="4022013" y="5244087"/>
            <a:ext cx="742254" cy="10574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D72DA60-D888-4C6C-AA0E-3D198FCFB552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2276772" y="4370090"/>
            <a:ext cx="2487495" cy="13817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E997F04E-6059-4F05-A128-83EEC1E49F95}"/>
              </a:ext>
            </a:extLst>
          </p:cNvPr>
          <p:cNvCxnSpPr>
            <a:stCxn id="35" idx="0"/>
            <a:endCxn id="37" idx="1"/>
          </p:cNvCxnSpPr>
          <p:nvPr/>
        </p:nvCxnSpPr>
        <p:spPr>
          <a:xfrm rot="5400000" flipH="1" flipV="1">
            <a:off x="6446791" y="1871589"/>
            <a:ext cx="1105507" cy="2143501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3A21CDD9-EFB2-427B-892D-2F45E5BEE042}"/>
              </a:ext>
            </a:extLst>
          </p:cNvPr>
          <p:cNvSpPr txBox="1"/>
          <p:nvPr/>
        </p:nvSpPr>
        <p:spPr>
          <a:xfrm>
            <a:off x="669994" y="2390585"/>
            <a:ext cx="444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Geringere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Verwaltungskosten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Erhöhte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Effizienz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und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Zufriedenheit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145452A-A270-46BC-B263-7E886F87FCA6}"/>
              </a:ext>
            </a:extLst>
          </p:cNvPr>
          <p:cNvSpPr txBox="1"/>
          <p:nvPr/>
        </p:nvSpPr>
        <p:spPr>
          <a:xfrm>
            <a:off x="7603062" y="5470558"/>
            <a:ext cx="1945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Finanzanlagen,</a:t>
            </a:r>
          </a:p>
          <a:p>
            <a:r>
              <a:rPr lang="de-DE" sz="1200" dirty="0"/>
              <a:t>Order der Kunden umsetzen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550E2CE-D9A4-46E4-843A-932E82DD5F41}"/>
              </a:ext>
            </a:extLst>
          </p:cNvPr>
          <p:cNvSpPr txBox="1"/>
          <p:nvPr/>
        </p:nvSpPr>
        <p:spPr>
          <a:xfrm>
            <a:off x="5927792" y="5516725"/>
            <a:ext cx="827342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de-DE" sz="1200" dirty="0"/>
              <a:t>Langfristig</a:t>
            </a:r>
          </a:p>
          <a:p>
            <a:pPr algn="ctr"/>
            <a:r>
              <a:rPr lang="de-DE" sz="1200" dirty="0"/>
              <a:t>steigende</a:t>
            </a:r>
          </a:p>
          <a:p>
            <a:pPr algn="ctr"/>
            <a:r>
              <a:rPr lang="de-DE" sz="1200" dirty="0"/>
              <a:t>Gewinne</a:t>
            </a:r>
            <a:endParaRPr lang="de-DE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4EBE6BE-69DC-4D3E-993B-A54B69A0C9A7}"/>
              </a:ext>
            </a:extLst>
          </p:cNvPr>
          <p:cNvSpPr txBox="1"/>
          <p:nvPr/>
        </p:nvSpPr>
        <p:spPr>
          <a:xfrm>
            <a:off x="7364155" y="4083357"/>
            <a:ext cx="200182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200" dirty="0"/>
              <a:t>Optimierung des Cashflows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E89633A-9554-4832-A97D-E52E0B6946CE}"/>
              </a:ext>
            </a:extLst>
          </p:cNvPr>
          <p:cNvSpPr txBox="1"/>
          <p:nvPr/>
        </p:nvSpPr>
        <p:spPr>
          <a:xfrm>
            <a:off x="2616432" y="5562890"/>
            <a:ext cx="172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Anlage der Geldreserven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150EF38-E876-43ED-BB2A-F69991367398}"/>
              </a:ext>
            </a:extLst>
          </p:cNvPr>
          <p:cNvSpPr txBox="1"/>
          <p:nvPr/>
        </p:nvSpPr>
        <p:spPr>
          <a:xfrm>
            <a:off x="2421737" y="4083357"/>
            <a:ext cx="2196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Vereinfachte Vertragsabschlüsse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E648D42-E1BC-4AB5-AF69-E16EE87E667D}"/>
              </a:ext>
            </a:extLst>
          </p:cNvPr>
          <p:cNvSpPr txBox="1"/>
          <p:nvPr/>
        </p:nvSpPr>
        <p:spPr>
          <a:xfrm>
            <a:off x="5945920" y="2421269"/>
            <a:ext cx="195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Erhebliche</a:t>
            </a:r>
          </a:p>
          <a:p>
            <a:pPr algn="ctr"/>
            <a:r>
              <a:rPr lang="de-DE" sz="1200" dirty="0"/>
              <a:t>Kostenreduktion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5CAB934F-0659-44AF-BAE0-FCD7297F4C1E}"/>
              </a:ext>
            </a:extLst>
          </p:cNvPr>
          <p:cNvSpPr txBox="1"/>
          <p:nvPr/>
        </p:nvSpPr>
        <p:spPr>
          <a:xfrm>
            <a:off x="2467993" y="4414612"/>
            <a:ext cx="2023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Erhöhte Kundenzufriedenheit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B639D88-4C43-4F24-AE5C-18452CC8E81C}"/>
              </a:ext>
            </a:extLst>
          </p:cNvPr>
          <p:cNvSpPr txBox="1"/>
          <p:nvPr/>
        </p:nvSpPr>
        <p:spPr>
          <a:xfrm>
            <a:off x="8000114" y="2643257"/>
            <a:ext cx="3722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b="1" dirty="0">
                <a:solidFill>
                  <a:schemeClr val="accent6">
                    <a:lumMod val="75000"/>
                  </a:schemeClr>
                </a:solidFill>
              </a:rPr>
              <a:t>Beratung von Kunden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Verwaltung von Mitarbeitern, Filialen, Bankautomaten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Gehälter, Gebäude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D67881-0A4C-4530-BAE0-97F57437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075D-02FB-4C59-9EB6-3033CC686447}" type="datetime1">
              <a:rPr lang="de-DE" smtClean="0"/>
              <a:t>06.01.2022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77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Kosten/Nutzen-Analyse</a:t>
            </a:r>
            <a:br>
              <a:rPr lang="de-DE" sz="4000" dirty="0"/>
            </a:br>
            <a:r>
              <a:rPr lang="de-DE" sz="2400" dirty="0"/>
              <a:t>Kosten der App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Entwicklung</a:t>
            </a:r>
          </a:p>
          <a:p>
            <a:pPr lvl="1"/>
            <a:r>
              <a:rPr lang="de-DE" sz="1800" dirty="0" err="1"/>
              <a:t>Dev</a:t>
            </a:r>
            <a:r>
              <a:rPr lang="de-DE" sz="1800" dirty="0"/>
              <a:t>-Team</a:t>
            </a:r>
          </a:p>
          <a:p>
            <a:pPr lvl="1"/>
            <a:r>
              <a:rPr lang="de-DE" sz="1800" dirty="0"/>
              <a:t>Sicherheit und Datenschutz</a:t>
            </a:r>
          </a:p>
          <a:p>
            <a:r>
              <a:rPr lang="de-DE" sz="2200" dirty="0"/>
              <a:t>Support</a:t>
            </a:r>
          </a:p>
          <a:p>
            <a:r>
              <a:rPr lang="de-DE" sz="2200" dirty="0"/>
              <a:t>Instandhaltung</a:t>
            </a:r>
          </a:p>
          <a:p>
            <a:r>
              <a:rPr lang="de-DE" sz="2200" dirty="0"/>
              <a:t>Marketing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06.01.2022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41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Kosten/Nutzen-Analyse</a:t>
            </a:r>
            <a:br>
              <a:rPr lang="de-DE" sz="4000" dirty="0"/>
            </a:br>
            <a:r>
              <a:rPr lang="de-DE" sz="2400" dirty="0"/>
              <a:t>Nutzen der App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Optimierung der Supply Chain</a:t>
            </a:r>
          </a:p>
          <a:p>
            <a:r>
              <a:rPr lang="de-DE" sz="2200" dirty="0"/>
              <a:t>Wettbewerbsvorteil</a:t>
            </a:r>
          </a:p>
          <a:p>
            <a:r>
              <a:rPr lang="de-DE" sz="2200" dirty="0"/>
              <a:t>Generierung von Kundenzufriedenheit</a:t>
            </a:r>
          </a:p>
          <a:p>
            <a:r>
              <a:rPr lang="de-DE" sz="2200" dirty="0"/>
              <a:t>Umsatzsteigerung</a:t>
            </a:r>
          </a:p>
          <a:p>
            <a:r>
              <a:rPr lang="de-DE" sz="2200" dirty="0"/>
              <a:t>Einsparung von Mitarbeitern</a:t>
            </a:r>
          </a:p>
          <a:p>
            <a:r>
              <a:rPr lang="de-DE" sz="2200" dirty="0"/>
              <a:t>Neue Zielgruppen erschließen</a:t>
            </a:r>
          </a:p>
          <a:p>
            <a:endParaRPr lang="de-DE" sz="2200" dirty="0"/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dirty="0"/>
              <a:t>monetäre Werte schlecht einschätzbar &amp; abhängig von Erfolg der App</a:t>
            </a:r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06.01.2022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3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Meilensteine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06.01.2022</a:t>
            </a:fld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62F4E87-5F70-460B-9DC6-11ED9A6B863B}"/>
              </a:ext>
            </a:extLst>
          </p:cNvPr>
          <p:cNvCxnSpPr/>
          <p:nvPr/>
        </p:nvCxnSpPr>
        <p:spPr>
          <a:xfrm>
            <a:off x="624982" y="4140780"/>
            <a:ext cx="1138339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3F3AC97-45B9-42DD-99A0-9E6CDE3E32B3}"/>
              </a:ext>
            </a:extLst>
          </p:cNvPr>
          <p:cNvSpPr txBox="1"/>
          <p:nvPr/>
        </p:nvSpPr>
        <p:spPr>
          <a:xfrm>
            <a:off x="498834" y="4686751"/>
            <a:ext cx="144340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Start der Planung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32471DD-122A-4D7E-8E6F-469724BAC537}"/>
              </a:ext>
            </a:extLst>
          </p:cNvPr>
          <p:cNvCxnSpPr/>
          <p:nvPr/>
        </p:nvCxnSpPr>
        <p:spPr>
          <a:xfrm>
            <a:off x="845443" y="4140780"/>
            <a:ext cx="0" cy="510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814FEC4-0CDD-4E08-8EE1-F32E7FC816A7}"/>
              </a:ext>
            </a:extLst>
          </p:cNvPr>
          <p:cNvSpPr txBox="1"/>
          <p:nvPr/>
        </p:nvSpPr>
        <p:spPr>
          <a:xfrm>
            <a:off x="960852" y="4249818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10.12.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EC3B1FC-82C1-420C-9FB3-2C7CBB38CB09}"/>
              </a:ext>
            </a:extLst>
          </p:cNvPr>
          <p:cNvCxnSpPr>
            <a:cxnSpLocks/>
          </p:cNvCxnSpPr>
          <p:nvPr/>
        </p:nvCxnSpPr>
        <p:spPr>
          <a:xfrm flipV="1">
            <a:off x="1386982" y="3550650"/>
            <a:ext cx="0" cy="590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D07A142E-DDC6-4D85-B189-F1D3A5E4A739}"/>
              </a:ext>
            </a:extLst>
          </p:cNvPr>
          <p:cNvSpPr txBox="1"/>
          <p:nvPr/>
        </p:nvSpPr>
        <p:spPr>
          <a:xfrm>
            <a:off x="1480225" y="3781131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13.12.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F690903-6EB2-40FB-ACBD-EE248F99879D}"/>
              </a:ext>
            </a:extLst>
          </p:cNvPr>
          <p:cNvSpPr txBox="1"/>
          <p:nvPr/>
        </p:nvSpPr>
        <p:spPr>
          <a:xfrm>
            <a:off x="624982" y="3140880"/>
            <a:ext cx="125835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Erstes </a:t>
            </a:r>
            <a:r>
              <a:rPr lang="de-DE" sz="1600" dirty="0" err="1"/>
              <a:t>Planning</a:t>
            </a:r>
            <a:endParaRPr lang="de-DE" sz="1600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7104BC2-B9A6-4E08-A1CD-CD037478CC3E}"/>
              </a:ext>
            </a:extLst>
          </p:cNvPr>
          <p:cNvCxnSpPr/>
          <p:nvPr/>
        </p:nvCxnSpPr>
        <p:spPr>
          <a:xfrm>
            <a:off x="2683122" y="4140780"/>
            <a:ext cx="0" cy="510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B125485-71CA-453E-8AE9-06E78646D2DD}"/>
              </a:ext>
            </a:extLst>
          </p:cNvPr>
          <p:cNvSpPr txBox="1"/>
          <p:nvPr/>
        </p:nvSpPr>
        <p:spPr>
          <a:xfrm>
            <a:off x="2798530" y="4229554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18.12.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58CACE1-3F89-4007-BA46-92832562C4A1}"/>
              </a:ext>
            </a:extLst>
          </p:cNvPr>
          <p:cNvSpPr txBox="1"/>
          <p:nvPr/>
        </p:nvSpPr>
        <p:spPr>
          <a:xfrm>
            <a:off x="2192350" y="4720363"/>
            <a:ext cx="2437590" cy="538609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Review der ersten Ergebnisse</a:t>
            </a:r>
          </a:p>
          <a:p>
            <a:r>
              <a:rPr lang="de-DE" sz="1600" dirty="0"/>
              <a:t>Festlegung auf Software etc.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B5E75F5-E28F-43B2-8E45-BEF651DFF839}"/>
              </a:ext>
            </a:extLst>
          </p:cNvPr>
          <p:cNvSpPr/>
          <p:nvPr/>
        </p:nvSpPr>
        <p:spPr>
          <a:xfrm>
            <a:off x="2798530" y="3320169"/>
            <a:ext cx="3213713" cy="820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28F6F70-F8F6-4A1D-AD55-B6F74DAEFFEB}"/>
              </a:ext>
            </a:extLst>
          </p:cNvPr>
          <p:cNvSpPr txBox="1"/>
          <p:nvPr/>
        </p:nvSpPr>
        <p:spPr>
          <a:xfrm>
            <a:off x="3787930" y="3874006"/>
            <a:ext cx="119423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19.12. - 30.12.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83AF83D-F788-4536-B66B-6FFE59D765A4}"/>
              </a:ext>
            </a:extLst>
          </p:cNvPr>
          <p:cNvSpPr txBox="1"/>
          <p:nvPr/>
        </p:nvSpPr>
        <p:spPr>
          <a:xfrm>
            <a:off x="3411145" y="3361011"/>
            <a:ext cx="2197525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Abarbeitung der Aufgaben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95BF1B5-6FE7-4677-BF9F-9DA41D5FBEBA}"/>
              </a:ext>
            </a:extLst>
          </p:cNvPr>
          <p:cNvCxnSpPr>
            <a:cxnSpLocks/>
          </p:cNvCxnSpPr>
          <p:nvPr/>
        </p:nvCxnSpPr>
        <p:spPr>
          <a:xfrm>
            <a:off x="6316678" y="4140780"/>
            <a:ext cx="0" cy="510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F70DF86-8C3E-4B17-940F-E842D9E53C84}"/>
              </a:ext>
            </a:extLst>
          </p:cNvPr>
          <p:cNvSpPr txBox="1"/>
          <p:nvPr/>
        </p:nvSpPr>
        <p:spPr>
          <a:xfrm>
            <a:off x="5424472" y="4669002"/>
            <a:ext cx="1784411" cy="53860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de-DE" sz="1600" dirty="0"/>
              <a:t>Vorbereitung der Präsentation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4BC7695-29F6-44CB-8827-A3667335FE19}"/>
              </a:ext>
            </a:extLst>
          </p:cNvPr>
          <p:cNvSpPr txBox="1"/>
          <p:nvPr/>
        </p:nvSpPr>
        <p:spPr>
          <a:xfrm>
            <a:off x="6430696" y="4249818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04.01.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583CE83-112F-468C-87F6-D8FA2F382FC3}"/>
              </a:ext>
            </a:extLst>
          </p:cNvPr>
          <p:cNvCxnSpPr>
            <a:cxnSpLocks/>
          </p:cNvCxnSpPr>
          <p:nvPr/>
        </p:nvCxnSpPr>
        <p:spPr>
          <a:xfrm flipV="1">
            <a:off x="7208883" y="3491614"/>
            <a:ext cx="0" cy="6065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6500021C-BEB8-49A7-83C3-73B568B5B6D8}"/>
              </a:ext>
            </a:extLst>
          </p:cNvPr>
          <p:cNvSpPr txBox="1"/>
          <p:nvPr/>
        </p:nvSpPr>
        <p:spPr>
          <a:xfrm>
            <a:off x="6293374" y="3199226"/>
            <a:ext cx="201510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b="1" dirty="0">
                <a:solidFill>
                  <a:srgbClr val="C00000"/>
                </a:solidFill>
              </a:rPr>
              <a:t>Review mit Stakeholder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86BB228-176E-45C8-A3A2-21383A255F8B}"/>
              </a:ext>
            </a:extLst>
          </p:cNvPr>
          <p:cNvSpPr txBox="1"/>
          <p:nvPr/>
        </p:nvSpPr>
        <p:spPr>
          <a:xfrm>
            <a:off x="7293162" y="3723230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b="1" dirty="0">
                <a:solidFill>
                  <a:srgbClr val="C00000"/>
                </a:solidFill>
              </a:rPr>
              <a:t>07.01</a:t>
            </a:r>
            <a:r>
              <a:rPr lang="de-DE" sz="1600" dirty="0"/>
              <a:t>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14789C9-89E7-435A-81ED-36148D9AC8EE}"/>
              </a:ext>
            </a:extLst>
          </p:cNvPr>
          <p:cNvCxnSpPr>
            <a:cxnSpLocks/>
          </p:cNvCxnSpPr>
          <p:nvPr/>
        </p:nvCxnSpPr>
        <p:spPr>
          <a:xfrm flipV="1">
            <a:off x="11063641" y="3550650"/>
            <a:ext cx="0" cy="590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D1DD6F8-3D48-4771-8D9C-EE5B7594E8DE}"/>
              </a:ext>
            </a:extLst>
          </p:cNvPr>
          <p:cNvSpPr txBox="1"/>
          <p:nvPr/>
        </p:nvSpPr>
        <p:spPr>
          <a:xfrm>
            <a:off x="10350105" y="3176639"/>
            <a:ext cx="1595630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Finale Präsentation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C5D2085-C2CC-4438-A42F-6EB9FB2B8DCD}"/>
              </a:ext>
            </a:extLst>
          </p:cNvPr>
          <p:cNvSpPr txBox="1"/>
          <p:nvPr/>
        </p:nvSpPr>
        <p:spPr>
          <a:xfrm>
            <a:off x="11147919" y="3756718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25.01.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B8C9C6E-29E9-4A9C-948A-46CA1304E3E3}"/>
              </a:ext>
            </a:extLst>
          </p:cNvPr>
          <p:cNvSpPr/>
          <p:nvPr/>
        </p:nvSpPr>
        <p:spPr>
          <a:xfrm>
            <a:off x="7208883" y="4166394"/>
            <a:ext cx="3854754" cy="754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6A72379-64DE-426F-8773-09F72371E592}"/>
              </a:ext>
            </a:extLst>
          </p:cNvPr>
          <p:cNvSpPr txBox="1"/>
          <p:nvPr/>
        </p:nvSpPr>
        <p:spPr>
          <a:xfrm>
            <a:off x="8069160" y="4358857"/>
            <a:ext cx="2280945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Weitere einwöchige Sprints</a:t>
            </a:r>
          </a:p>
        </p:txBody>
      </p:sp>
    </p:spTree>
    <p:extLst>
      <p:ext uri="{BB962C8B-B14F-4D97-AF65-F5344CB8AC3E}">
        <p14:creationId xmlns:p14="http://schemas.microsoft.com/office/powerpoint/2010/main" val="176243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Marketing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74019"/>
            <a:ext cx="4634346" cy="34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36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Marketing</a:t>
            </a:r>
            <a:br>
              <a:rPr lang="de-DE" sz="4000" dirty="0"/>
            </a:br>
            <a:r>
              <a:rPr lang="de-DE" sz="2700" dirty="0"/>
              <a:t>Was unserer Bank wichtig?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Vertrauen</a:t>
            </a:r>
          </a:p>
          <a:p>
            <a:pPr marL="0" indent="0" algn="ctr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Transparenz</a:t>
            </a:r>
          </a:p>
          <a:p>
            <a:pPr marL="0" indent="0" algn="ctr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Verfügbarkeit</a:t>
            </a:r>
          </a:p>
          <a:p>
            <a:pPr marL="0" indent="0" algn="ctr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Nähe</a:t>
            </a:r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06.01.2022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6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Marketing</a:t>
            </a:r>
            <a:br>
              <a:rPr lang="de-DE" sz="4000" dirty="0"/>
            </a:br>
            <a:r>
              <a:rPr lang="de-DE" sz="2700" dirty="0"/>
              <a:t>Kampagnen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400" b="1" dirty="0"/>
              <a:t>Falsche Kampagnen führen zu: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400" dirty="0"/>
              <a:t>schlechten Rezensionen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/>
              <a:t>Vertrauensverlust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b="1" dirty="0">
                <a:solidFill>
                  <a:srgbClr val="C00000"/>
                </a:solidFill>
              </a:rPr>
              <a:t>Kundenverlust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solidFill>
                  <a:srgbClr val="C00000"/>
                </a:solidFill>
              </a:rPr>
              <a:t>Kundenzufriedenheit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400" b="1" dirty="0"/>
              <a:t>Wie kann das vermieden werden?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Influencer Kampagnen mit </a:t>
            </a:r>
            <a:r>
              <a:rPr lang="de-DE" sz="2400" dirty="0" err="1"/>
              <a:t>Finanzinfluencern</a:t>
            </a:r>
            <a:r>
              <a:rPr lang="de-DE" sz="2400" dirty="0"/>
              <a:t>		</a:t>
            </a:r>
            <a:r>
              <a:rPr lang="de-DE" sz="2400" dirty="0">
                <a:sym typeface="Wingdings" panose="05000000000000000000" pitchFamily="2" charset="2"/>
              </a:rPr>
              <a:t>   </a:t>
            </a:r>
            <a:r>
              <a:rPr lang="de-DE" sz="2400" dirty="0">
                <a:solidFill>
                  <a:srgbClr val="C00000"/>
                </a:solidFill>
              </a:rPr>
              <a:t>Vertrauen</a:t>
            </a:r>
          </a:p>
          <a:p>
            <a:r>
              <a:rPr lang="de-DE" sz="2400" dirty="0"/>
              <a:t>Living Marketing für kundenspezifische Produkte	</a:t>
            </a:r>
            <a:r>
              <a:rPr lang="de-DE" sz="2400" dirty="0">
                <a:sym typeface="Wingdings" panose="05000000000000000000" pitchFamily="2" charset="2"/>
              </a:rPr>
              <a:t>   </a:t>
            </a:r>
            <a:r>
              <a:rPr lang="de-DE" sz="2400" dirty="0">
                <a:solidFill>
                  <a:srgbClr val="C00000"/>
                </a:solidFill>
              </a:rPr>
              <a:t>Kundenerlebnis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solidFill>
                  <a:srgbClr val="C00000"/>
                </a:solidFill>
              </a:rPr>
              <a:t>Kundenzufriedenheit</a:t>
            </a:r>
          </a:p>
          <a:p>
            <a:pPr marL="0" indent="0" algn="ctr">
              <a:buNone/>
            </a:pPr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06.01.2022</a:t>
            </a:fld>
            <a:endParaRPr lang="de-DE" dirty="0"/>
          </a:p>
        </p:txBody>
      </p:sp>
      <p:sp>
        <p:nvSpPr>
          <p:cNvPr id="10" name="Gestreifter Pfeil nach rechts 32">
            <a:extLst>
              <a:ext uri="{FF2B5EF4-FFF2-40B4-BE49-F238E27FC236}">
                <a16:creationId xmlns:a16="http://schemas.microsoft.com/office/drawing/2014/main" id="{E62E0833-0AB3-49A0-ADAA-8C9E43B798A2}"/>
              </a:ext>
            </a:extLst>
          </p:cNvPr>
          <p:cNvSpPr/>
          <p:nvPr/>
        </p:nvSpPr>
        <p:spPr>
          <a:xfrm>
            <a:off x="1300605" y="3527838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37B6451-0619-4A26-9720-7AD34B4DC089}"/>
              </a:ext>
            </a:extLst>
          </p:cNvPr>
          <p:cNvCxnSpPr>
            <a:cxnSpLocks/>
          </p:cNvCxnSpPr>
          <p:nvPr/>
        </p:nvCxnSpPr>
        <p:spPr>
          <a:xfrm>
            <a:off x="4639636" y="357290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Gestreifter Pfeil nach rechts 32">
            <a:extLst>
              <a:ext uri="{FF2B5EF4-FFF2-40B4-BE49-F238E27FC236}">
                <a16:creationId xmlns:a16="http://schemas.microsoft.com/office/drawing/2014/main" id="{A01FED1F-0E82-413B-AABA-A755C8036E07}"/>
              </a:ext>
            </a:extLst>
          </p:cNvPr>
          <p:cNvSpPr/>
          <p:nvPr/>
        </p:nvSpPr>
        <p:spPr>
          <a:xfrm>
            <a:off x="1300604" y="5700538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8CE8EA7-8025-4534-955B-661171B1C489}"/>
              </a:ext>
            </a:extLst>
          </p:cNvPr>
          <p:cNvCxnSpPr>
            <a:cxnSpLocks/>
          </p:cNvCxnSpPr>
          <p:nvPr/>
        </p:nvCxnSpPr>
        <p:spPr>
          <a:xfrm flipV="1">
            <a:off x="4639636" y="574560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F00B37A-9AB8-4ECF-A9D3-EFF2F980A5C5}"/>
              </a:ext>
            </a:extLst>
          </p:cNvPr>
          <p:cNvCxnSpPr>
            <a:cxnSpLocks/>
          </p:cNvCxnSpPr>
          <p:nvPr/>
        </p:nvCxnSpPr>
        <p:spPr>
          <a:xfrm flipV="1">
            <a:off x="9329746" y="501408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8C2EC49-DDAC-4A9C-AF08-A6EDC3E3E8ED}"/>
              </a:ext>
            </a:extLst>
          </p:cNvPr>
          <p:cNvCxnSpPr>
            <a:cxnSpLocks/>
          </p:cNvCxnSpPr>
          <p:nvPr/>
        </p:nvCxnSpPr>
        <p:spPr>
          <a:xfrm flipV="1">
            <a:off x="9994016" y="536460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18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Marketing</a:t>
            </a:r>
            <a:br>
              <a:rPr lang="de-DE" sz="4000" dirty="0"/>
            </a:br>
            <a:r>
              <a:rPr lang="de-DE" sz="2700" dirty="0"/>
              <a:t>Marketingkanäle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400" b="1" dirty="0"/>
              <a:t>Falsche Marketingkanäle führen zu: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400" dirty="0"/>
              <a:t>Kanalbeschränkung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/>
              <a:t>Zielgruppenverlust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b="1" dirty="0">
                <a:solidFill>
                  <a:srgbClr val="C00000"/>
                </a:solidFill>
              </a:rPr>
              <a:t>Verlust (€)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solidFill>
                  <a:srgbClr val="C00000"/>
                </a:solidFill>
              </a:rPr>
              <a:t>Kosten für falsches Marketing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400" b="1" dirty="0"/>
              <a:t>Wie kann das vermieden werden?</a:t>
            </a:r>
          </a:p>
          <a:p>
            <a:pPr marL="0" indent="0">
              <a:buNone/>
            </a:pPr>
            <a:endParaRPr lang="de-DE" sz="2200" dirty="0"/>
          </a:p>
          <a:p>
            <a:r>
              <a:rPr lang="de-DE" sz="2400" dirty="0"/>
              <a:t>verschiedene Demografien anvisieren (</a:t>
            </a:r>
            <a:r>
              <a:rPr lang="de-DE" sz="2400" dirty="0" err="1"/>
              <a:t>Social</a:t>
            </a:r>
            <a:r>
              <a:rPr lang="de-DE" sz="2400" dirty="0"/>
              <a:t> Media, Vergleichsportale, …)</a:t>
            </a:r>
          </a:p>
          <a:p>
            <a:r>
              <a:rPr lang="de-DE" sz="2400" dirty="0"/>
              <a:t>Kosten gezielt einsetzen, aber nicht sparen!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solidFill>
                  <a:srgbClr val="C00000"/>
                </a:solidFill>
              </a:rPr>
              <a:t>Neukunden</a:t>
            </a:r>
          </a:p>
          <a:p>
            <a:pPr marL="0" indent="0" algn="ctr">
              <a:buNone/>
            </a:pPr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06.01.2022</a:t>
            </a:fld>
            <a:endParaRPr lang="de-DE"/>
          </a:p>
        </p:txBody>
      </p:sp>
      <p:sp>
        <p:nvSpPr>
          <p:cNvPr id="10" name="Gestreifter Pfeil nach rechts 32">
            <a:extLst>
              <a:ext uri="{FF2B5EF4-FFF2-40B4-BE49-F238E27FC236}">
                <a16:creationId xmlns:a16="http://schemas.microsoft.com/office/drawing/2014/main" id="{BB87CDB4-7B15-4F0B-B1F5-7EA9EA73179E}"/>
              </a:ext>
            </a:extLst>
          </p:cNvPr>
          <p:cNvSpPr/>
          <p:nvPr/>
        </p:nvSpPr>
        <p:spPr>
          <a:xfrm>
            <a:off x="1306214" y="3505398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Gestreifter Pfeil nach rechts 32">
            <a:extLst>
              <a:ext uri="{FF2B5EF4-FFF2-40B4-BE49-F238E27FC236}">
                <a16:creationId xmlns:a16="http://schemas.microsoft.com/office/drawing/2014/main" id="{A5A33F82-9899-42F9-BD88-B839406EE596}"/>
              </a:ext>
            </a:extLst>
          </p:cNvPr>
          <p:cNvSpPr/>
          <p:nvPr/>
        </p:nvSpPr>
        <p:spPr>
          <a:xfrm>
            <a:off x="1306213" y="5626843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EF8F07-19FB-450A-8307-80DAC4281D3B}"/>
              </a:ext>
            </a:extLst>
          </p:cNvPr>
          <p:cNvCxnSpPr>
            <a:cxnSpLocks/>
          </p:cNvCxnSpPr>
          <p:nvPr/>
        </p:nvCxnSpPr>
        <p:spPr>
          <a:xfrm flipV="1">
            <a:off x="3581400" y="5671908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75296FC-392D-484C-B5B1-BD2AD4D525E8}"/>
              </a:ext>
            </a:extLst>
          </p:cNvPr>
          <p:cNvCxnSpPr>
            <a:cxnSpLocks/>
          </p:cNvCxnSpPr>
          <p:nvPr/>
        </p:nvCxnSpPr>
        <p:spPr>
          <a:xfrm flipV="1">
            <a:off x="5671842" y="355046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740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Marketing</a:t>
            </a:r>
            <a:br>
              <a:rPr lang="de-DE" sz="4000" dirty="0"/>
            </a:br>
            <a:r>
              <a:rPr lang="de-DE" sz="2700" dirty="0"/>
              <a:t>Einfluss </a:t>
            </a:r>
            <a:r>
              <a:rPr lang="de-DE" sz="2700"/>
              <a:t>durch Wettbewerber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b="1" dirty="0"/>
              <a:t>Negativer Einfluss führt zu: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de-DE" sz="1400" b="1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dirty="0"/>
              <a:t>Bessere Strategie der Konkurrenz </a:t>
            </a:r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b="1" dirty="0">
                <a:solidFill>
                  <a:srgbClr val="C00000"/>
                </a:solidFill>
              </a:rPr>
              <a:t>Verlust von Kunden &amp; €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dirty="0"/>
              <a:t>	</a:t>
            </a:r>
            <a:r>
              <a:rPr lang="de-DE" sz="2200" dirty="0">
                <a:solidFill>
                  <a:srgbClr val="C00000"/>
                </a:solidFill>
              </a:rPr>
              <a:t>Insolvenz (Extremfall)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de-DE" sz="2200" b="1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b="1" dirty="0"/>
              <a:t>Wie kann das vermieden werden?: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de-DE" sz="1400" b="1" dirty="0"/>
          </a:p>
          <a:p>
            <a:pPr>
              <a:lnSpc>
                <a:spcPct val="70000"/>
              </a:lnSpc>
            </a:pPr>
            <a:r>
              <a:rPr lang="de-DE" sz="2200" dirty="0"/>
              <a:t>Wettbewerbs-/Konkurrenzanalyse</a:t>
            </a:r>
          </a:p>
          <a:p>
            <a:pPr>
              <a:lnSpc>
                <a:spcPct val="70000"/>
              </a:lnSpc>
            </a:pPr>
            <a:r>
              <a:rPr lang="de-DE" sz="2200" dirty="0"/>
              <a:t>Produkte exklusiv gestalten	</a:t>
            </a:r>
            <a:r>
              <a:rPr lang="de-DE" sz="2200" dirty="0">
                <a:sym typeface="Wingdings" panose="05000000000000000000" pitchFamily="2" charset="2"/>
              </a:rPr>
              <a:t>   </a:t>
            </a:r>
            <a:r>
              <a:rPr lang="de-DE" sz="2200" dirty="0"/>
              <a:t>Neu- &amp; Stammkunden</a:t>
            </a:r>
          </a:p>
          <a:p>
            <a:pPr>
              <a:lnSpc>
                <a:spcPct val="70000"/>
              </a:lnSpc>
            </a:pPr>
            <a:r>
              <a:rPr lang="de-DE" sz="2200" dirty="0"/>
              <a:t>optimale Kundenbetreuung	</a:t>
            </a:r>
            <a:r>
              <a:rPr lang="de-DE" sz="2200" dirty="0">
                <a:sym typeface="Wingdings" panose="05000000000000000000" pitchFamily="2" charset="2"/>
              </a:rPr>
              <a:t>   </a:t>
            </a:r>
            <a:r>
              <a:rPr lang="de-DE" sz="2200" dirty="0"/>
              <a:t>Kundenzufriedenheit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dirty="0"/>
              <a:t>	Wandel von Polypol zu Oligopol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06.01.2022</a:t>
            </a:fld>
            <a:endParaRPr lang="de-DE"/>
          </a:p>
        </p:txBody>
      </p:sp>
      <p:sp>
        <p:nvSpPr>
          <p:cNvPr id="10" name="Gestreifter Pfeil nach rechts 32">
            <a:extLst>
              <a:ext uri="{FF2B5EF4-FFF2-40B4-BE49-F238E27FC236}">
                <a16:creationId xmlns:a16="http://schemas.microsoft.com/office/drawing/2014/main" id="{91B9531E-70FE-4054-9C25-3698C6DA35DA}"/>
              </a:ext>
            </a:extLst>
          </p:cNvPr>
          <p:cNvSpPr/>
          <p:nvPr/>
        </p:nvSpPr>
        <p:spPr>
          <a:xfrm>
            <a:off x="1306212" y="3429000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Gestreifter Pfeil nach rechts 32">
            <a:extLst>
              <a:ext uri="{FF2B5EF4-FFF2-40B4-BE49-F238E27FC236}">
                <a16:creationId xmlns:a16="http://schemas.microsoft.com/office/drawing/2014/main" id="{20567AB8-B111-4320-9D21-AF9FCC680F87}"/>
              </a:ext>
            </a:extLst>
          </p:cNvPr>
          <p:cNvSpPr/>
          <p:nvPr/>
        </p:nvSpPr>
        <p:spPr>
          <a:xfrm>
            <a:off x="1306213" y="5882100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0158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Modelle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74019"/>
            <a:ext cx="4634346" cy="34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7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Ereignis-Reaktions-Modell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06.01.2022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353702-BADF-4FF1-841B-D8C6BD90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49" y="2080839"/>
            <a:ext cx="7331119" cy="464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9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Bild hochladen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Bild hochladen #001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Bild des Kunden wird hochgeladen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Es handelt sich um eine natürliche Person und muss registriert sein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Bild wird gescannt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Fehler beim hochladen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UC#002 UC#003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Kunde ist registriert; 2. Kunde lädt Bild hoch; 3. Bild wird gescannt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1a. Kunde ist nicht registriert; 2a. Fehler beim Hochladen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2a. Neuer Versuch Bild hochladen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06.01.2022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10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Emotionen erkennen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Emotionen erkennen #002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Emotionen des Kunden werden erkannt und können verarbeitet werden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Bild wurde erfolgreich hochgeladen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Emotionen werden erkannt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Fehlerausgabe</a:t>
            </a:r>
            <a:r>
              <a:rPr lang="de-DE" sz="2000" b="1" dirty="0"/>
              <a:t> </a:t>
            </a:r>
            <a:r>
              <a:rPr lang="de-DE" sz="2000" dirty="0"/>
              <a:t>da System Emotionen nicht erkennen kann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Alter wird als nächstes gescannt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Emotionen werden erkannt; 2. Aufforderung zur nächsten Erkennungsfunktion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1a. Emotionen werden nicht erkannt; 2a. Kunde bricht App ab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1a. Datenbank für Emotionen muss erweitert werden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06.01.2022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169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Alter erkennen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Alter erkennen #003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Alter des Kunden wird erkannt und kann verarbeitet werden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Bild wurde erfolgreich hochgeladen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Alter wird erkannt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Fehlerausgabe</a:t>
            </a:r>
            <a:r>
              <a:rPr lang="de-DE" sz="2000" b="1" dirty="0"/>
              <a:t> </a:t>
            </a:r>
            <a:r>
              <a:rPr lang="de-DE" sz="2000" dirty="0"/>
              <a:t>da System Alter nicht erkennen kann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Produktvorschlag wird anhand der gesammelten Daten gegeben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Alter des Kunden wird gescannt; 2. Alter wird erkannt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2a. Alter wird nicht erkannt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2a. Datenbank für Gesichtszüge muss erweitert werden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06.01.2022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Agenda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200" dirty="0"/>
              <a:t>SWOT- &amp; Risikoanalyse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Auswirkungen auf Supply Chain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Marketing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Modelle &amp; Tabellen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Zielgruppenanalyse &amp; Produktportfolio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Zwischenstand der App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06.01.2022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901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Produkt Vorschlag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Produkt Vorschlag #004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Dem Kunden wird ein Finanz Produkt anhand der gesammelten Daten vorgeschlagen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Emotionen und Alter sind bekannt 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Produkt Vorschlag gelingt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Kein passendes Produkt gefunden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Produktvorschlag passt zum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Produkt wird ausgewählt; 2. Produkt wird dem Kunden vorgeschlagen; 3. Kunde gefällt das Produkt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1a. Es wird kein passendes Produkt gefunden; 1b. Es wird kein passendes Produkt ausgewählt; 3a. Kunde ist nicht mit Vorschlag zufrieden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1a. Produkte müssen überarbeitet und erweitert werden; 3a. Anderes Produkt wird vorgeschlagen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06.01.2022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578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Erkennung eines korrekten Vorschlags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Erkennung eines korrekten Vorschlags #005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Produktvorschlag war korrekt anhand der Emotionen des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Produkt wird vorgestellt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Produkt Vorschlag gefällt dem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Produkt passt nicht zum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Produkt wird vom Kunden verwendet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Produkt wird vorgeschlagen; 2. Kunde sieht das Produkt auf seinem Display; 3. App scannt die Emotionen des Kunden während er das Produkt sich anschaut; 4. </a:t>
            </a:r>
            <a:r>
              <a:rPr lang="de-DE" sz="1600" dirty="0" err="1"/>
              <a:t>Emotionenerkennung</a:t>
            </a:r>
            <a:r>
              <a:rPr lang="de-DE" sz="1600" dirty="0"/>
              <a:t> gibt an Produkt wurde korrekt gewählt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3a. Emotionen werden nicht erkannt; 4a. Produkt wurde nicht korrekt gewählt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4a. Neue Auswahl von Produkten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06.01.2022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837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Aktivitätsdiagramm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06.01.2022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98FADC-1660-41C1-AB3A-6BA361AF5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16" y="2000237"/>
            <a:ext cx="9965584" cy="468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21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Entscheidungstabelle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06.01.2022</a:t>
            </a:fld>
            <a:endParaRPr lang="de-DE"/>
          </a:p>
        </p:txBody>
      </p:sp>
      <p:graphicFrame>
        <p:nvGraphicFramePr>
          <p:cNvPr id="10" name="Tabelle 4">
            <a:extLst>
              <a:ext uri="{FF2B5EF4-FFF2-40B4-BE49-F238E27FC236}">
                <a16:creationId xmlns:a16="http://schemas.microsoft.com/office/drawing/2014/main" id="{9C72BC80-06B8-412C-ADCD-4189AF9B3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72513"/>
              </p:ext>
            </p:extLst>
          </p:nvPr>
        </p:nvGraphicFramePr>
        <p:xfrm>
          <a:off x="1289243" y="2198739"/>
          <a:ext cx="9613513" cy="4165144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2235193">
                  <a:extLst>
                    <a:ext uri="{9D8B030D-6E8A-4147-A177-3AD203B41FA5}">
                      <a16:colId xmlns:a16="http://schemas.microsoft.com/office/drawing/2014/main" val="2821019008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626746373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2872365315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441920265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2375647411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997026891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169291887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973185086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3562155248"/>
                    </a:ext>
                  </a:extLst>
                </a:gridCol>
              </a:tblGrid>
              <a:tr h="316615">
                <a:tc>
                  <a:txBody>
                    <a:bodyPr/>
                    <a:lstStyle/>
                    <a:p>
                      <a:r>
                        <a:rPr lang="de-DE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72606"/>
                  </a:ext>
                </a:extLst>
              </a:tr>
              <a:tr h="791538">
                <a:tc>
                  <a:txBody>
                    <a:bodyPr/>
                    <a:lstStyle/>
                    <a:p>
                      <a:r>
                        <a:rPr lang="de-DE" dirty="0"/>
                        <a:t>Natürliche Person + registriert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38803"/>
                  </a:ext>
                </a:extLst>
              </a:tr>
              <a:tr h="791538">
                <a:tc>
                  <a:txBody>
                    <a:bodyPr/>
                    <a:lstStyle/>
                    <a:p>
                      <a:r>
                        <a:rPr lang="de-DE" dirty="0"/>
                        <a:t>Emotionen sind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918461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Alter ist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4863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Emotion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04277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Alter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08608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Produkt Vorschlag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72379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68A9440-9C16-466F-A45B-D44227B33254}"/>
              </a:ext>
            </a:extLst>
          </p:cNvPr>
          <p:cNvSpPr txBox="1"/>
          <p:nvPr/>
        </p:nvSpPr>
        <p:spPr>
          <a:xfrm rot="16200000">
            <a:off x="153956" y="3244334"/>
            <a:ext cx="154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E04ABF-4DC4-4293-AF4E-1188C6D17221}"/>
              </a:ext>
            </a:extLst>
          </p:cNvPr>
          <p:cNvSpPr txBox="1"/>
          <p:nvPr/>
        </p:nvSpPr>
        <p:spPr>
          <a:xfrm rot="16200000">
            <a:off x="324579" y="5209005"/>
            <a:ext cx="110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319DDC-4DE4-4AEF-85BD-1340DD8843EA}"/>
              </a:ext>
            </a:extLst>
          </p:cNvPr>
          <p:cNvSpPr txBox="1"/>
          <p:nvPr/>
        </p:nvSpPr>
        <p:spPr>
          <a:xfrm>
            <a:off x="658922" y="435407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___</a:t>
            </a:r>
          </a:p>
        </p:txBody>
      </p:sp>
    </p:spTree>
    <p:extLst>
      <p:ext uri="{BB962C8B-B14F-4D97-AF65-F5344CB8AC3E}">
        <p14:creationId xmlns:p14="http://schemas.microsoft.com/office/powerpoint/2010/main" val="4266774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Entscheidungstabelle</a:t>
            </a:r>
            <a:br>
              <a:rPr lang="de-DE" sz="4000" dirty="0"/>
            </a:br>
            <a:r>
              <a:rPr lang="de-DE" sz="2400" dirty="0"/>
              <a:t>Konsolidierung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06.01.2022</a:t>
            </a:fld>
            <a:endParaRPr lang="de-DE"/>
          </a:p>
        </p:txBody>
      </p:sp>
      <p:graphicFrame>
        <p:nvGraphicFramePr>
          <p:cNvPr id="10" name="Tabelle 4">
            <a:extLst>
              <a:ext uri="{FF2B5EF4-FFF2-40B4-BE49-F238E27FC236}">
                <a16:creationId xmlns:a16="http://schemas.microsoft.com/office/drawing/2014/main" id="{9C72BC80-06B8-412C-ADCD-4189AF9B3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14648"/>
              </p:ext>
            </p:extLst>
          </p:nvPr>
        </p:nvGraphicFramePr>
        <p:xfrm>
          <a:off x="2672678" y="2197556"/>
          <a:ext cx="6846643" cy="4165144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2235193">
                  <a:extLst>
                    <a:ext uri="{9D8B030D-6E8A-4147-A177-3AD203B41FA5}">
                      <a16:colId xmlns:a16="http://schemas.microsoft.com/office/drawing/2014/main" val="2821019008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626746373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2872365315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441920265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2375647411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997026891"/>
                    </a:ext>
                  </a:extLst>
                </a:gridCol>
              </a:tblGrid>
              <a:tr h="316615">
                <a:tc>
                  <a:txBody>
                    <a:bodyPr/>
                    <a:lstStyle/>
                    <a:p>
                      <a:r>
                        <a:rPr lang="de-DE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72606"/>
                  </a:ext>
                </a:extLst>
              </a:tr>
              <a:tr h="791538">
                <a:tc>
                  <a:txBody>
                    <a:bodyPr/>
                    <a:lstStyle/>
                    <a:p>
                      <a:r>
                        <a:rPr lang="de-DE" dirty="0"/>
                        <a:t>Natürliche Person + registriert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38803"/>
                  </a:ext>
                </a:extLst>
              </a:tr>
              <a:tr h="791538">
                <a:tc>
                  <a:txBody>
                    <a:bodyPr/>
                    <a:lstStyle/>
                    <a:p>
                      <a:r>
                        <a:rPr lang="de-DE" dirty="0"/>
                        <a:t>Emotionen sind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918461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Alter ist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4863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Emotion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04277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Alter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08608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Produkt Vorschlag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72379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68A9440-9C16-466F-A45B-D44227B33254}"/>
              </a:ext>
            </a:extLst>
          </p:cNvPr>
          <p:cNvSpPr txBox="1"/>
          <p:nvPr/>
        </p:nvSpPr>
        <p:spPr>
          <a:xfrm rot="16200000">
            <a:off x="1484700" y="3244335"/>
            <a:ext cx="154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E04ABF-4DC4-4293-AF4E-1188C6D17221}"/>
              </a:ext>
            </a:extLst>
          </p:cNvPr>
          <p:cNvSpPr txBox="1"/>
          <p:nvPr/>
        </p:nvSpPr>
        <p:spPr>
          <a:xfrm rot="16200000">
            <a:off x="1655323" y="5209006"/>
            <a:ext cx="110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319DDC-4DE4-4AEF-85BD-1340DD8843EA}"/>
              </a:ext>
            </a:extLst>
          </p:cNvPr>
          <p:cNvSpPr txBox="1"/>
          <p:nvPr/>
        </p:nvSpPr>
        <p:spPr>
          <a:xfrm>
            <a:off x="1989666" y="4354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___</a:t>
            </a:r>
          </a:p>
        </p:txBody>
      </p:sp>
    </p:spTree>
    <p:extLst>
      <p:ext uri="{BB962C8B-B14F-4D97-AF65-F5344CB8AC3E}">
        <p14:creationId xmlns:p14="http://schemas.microsoft.com/office/powerpoint/2010/main" val="2897616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Zielgruppen</a:t>
            </a:r>
            <a:r>
              <a:rPr lang="en-US" sz="3600" dirty="0">
                <a:solidFill>
                  <a:srgbClr val="FFFFFF"/>
                </a:solidFill>
              </a:rPr>
              <a:t> &amp; </a:t>
            </a:r>
            <a:r>
              <a:rPr lang="en-US" sz="3600" dirty="0" err="1">
                <a:solidFill>
                  <a:srgbClr val="FFFFFF"/>
                </a:solidFill>
              </a:rPr>
              <a:t>Produkte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74019"/>
            <a:ext cx="4634346" cy="34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23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Zielgruppenanalyse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F263C02C-34C7-4A60-9DEC-62CD44723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859044"/>
              </p:ext>
            </p:extLst>
          </p:nvPr>
        </p:nvGraphicFramePr>
        <p:xfrm>
          <a:off x="2426308" y="2151370"/>
          <a:ext cx="7339383" cy="441211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637059">
                  <a:extLst>
                    <a:ext uri="{9D8B030D-6E8A-4147-A177-3AD203B41FA5}">
                      <a16:colId xmlns:a16="http://schemas.microsoft.com/office/drawing/2014/main" val="943653520"/>
                    </a:ext>
                  </a:extLst>
                </a:gridCol>
                <a:gridCol w="2410285">
                  <a:extLst>
                    <a:ext uri="{9D8B030D-6E8A-4147-A177-3AD203B41FA5}">
                      <a16:colId xmlns:a16="http://schemas.microsoft.com/office/drawing/2014/main" val="2578672826"/>
                    </a:ext>
                  </a:extLst>
                </a:gridCol>
                <a:gridCol w="2292039">
                  <a:extLst>
                    <a:ext uri="{9D8B030D-6E8A-4147-A177-3AD203B41FA5}">
                      <a16:colId xmlns:a16="http://schemas.microsoft.com/office/drawing/2014/main" val="3592505430"/>
                    </a:ext>
                  </a:extLst>
                </a:gridCol>
              </a:tblGrid>
              <a:tr h="62885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b="1" u="sng" kern="1200" dirty="0">
                          <a:solidFill>
                            <a:schemeClr val="lt1"/>
                          </a:solidFill>
                          <a:effectLst/>
                        </a:rPr>
                        <a:t>Altersklassen</a:t>
                      </a:r>
                      <a:endParaRPr lang="de-DE" sz="14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b="1" u="sng" kern="1200" dirty="0">
                          <a:solidFill>
                            <a:schemeClr val="lt1"/>
                          </a:solidFill>
                          <a:effectLst/>
                        </a:rPr>
                        <a:t>Einkommen und Vermögen</a:t>
                      </a:r>
                      <a:endParaRPr lang="de-DE" sz="14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b="1" u="sng" kern="1200" dirty="0">
                          <a:solidFill>
                            <a:schemeClr val="lt1"/>
                          </a:solidFill>
                          <a:effectLst/>
                        </a:rPr>
                        <a:t>Kundenart</a:t>
                      </a:r>
                      <a:endParaRPr lang="de-DE" sz="14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784063"/>
                  </a:ext>
                </a:extLst>
              </a:tr>
              <a:tr h="143423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</a:rPr>
                        <a:t>Junge 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</a:rPr>
                        <a:t>Nach dem 18ten Geburtstag Interesse an Finanzprodukten/Vermögen geerbt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Untere EKS*: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Niedrige Sparrate zu hohen Renditen anlegen, Finanzierung für Auto/Haus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wollen die Vorteile der Emotionserkennung testen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1299664"/>
                  </a:ext>
                </a:extLst>
              </a:tr>
              <a:tr h="117451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Erwachsene 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</a:rPr>
                        <a:t>Mit Familien und festen Einkommen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Mittlere EKS*: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Ausbau des Vermögens und sparen zu sicheren Bedingungen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Wiederkommende 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de-DE" sz="1100" dirty="0">
                          <a:effectLst/>
                        </a:rPr>
                        <a:t>ehren Dank Interesse an der neuen Software zurück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197377"/>
                  </a:ext>
                </a:extLst>
              </a:tr>
              <a:tr h="117451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Senioren: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</a:rPr>
                        <a:t>Rentenabsicherung/Anlagen für Nachkommen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Hohe EKS*: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Absichern des Vermögens und Kauf von Finanzanlagen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Stammkunden: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Vertrauen soll durch solide Ergebnisse beim Testen der Software gefestigt werden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8534924"/>
                  </a:ext>
                </a:extLst>
              </a:tr>
            </a:tbl>
          </a:graphicData>
        </a:graphic>
      </p:graphicFrame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B46-82E9-40F2-9BA6-6D9633BADDB8}" type="datetime1">
              <a:rPr lang="de-DE" smtClean="0"/>
              <a:t>06.01.2022</a:t>
            </a:fld>
            <a:endParaRPr lang="de-D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7066249-5C5D-4C7A-A87B-23553D066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121" y="31721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A088497-5C2E-473E-B665-13FEB579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*Einkommensstufe</a:t>
            </a:r>
          </a:p>
        </p:txBody>
      </p:sp>
    </p:spTree>
    <p:extLst>
      <p:ext uri="{BB962C8B-B14F-4D97-AF65-F5344CB8AC3E}">
        <p14:creationId xmlns:p14="http://schemas.microsoft.com/office/powerpoint/2010/main" val="3002062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Produktportfolio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E007B5A-338B-4439-A5DC-DDFE1B99C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034989"/>
              </p:ext>
            </p:extLst>
          </p:nvPr>
        </p:nvGraphicFramePr>
        <p:xfrm>
          <a:off x="2450222" y="2143864"/>
          <a:ext cx="7281541" cy="4567307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3698887">
                  <a:extLst>
                    <a:ext uri="{9D8B030D-6E8A-4147-A177-3AD203B41FA5}">
                      <a16:colId xmlns:a16="http://schemas.microsoft.com/office/drawing/2014/main" val="1502127513"/>
                    </a:ext>
                  </a:extLst>
                </a:gridCol>
                <a:gridCol w="3582654">
                  <a:extLst>
                    <a:ext uri="{9D8B030D-6E8A-4147-A177-3AD203B41FA5}">
                      <a16:colId xmlns:a16="http://schemas.microsoft.com/office/drawing/2014/main" val="1618537100"/>
                    </a:ext>
                  </a:extLst>
                </a:gridCol>
              </a:tblGrid>
              <a:tr h="535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Festgeld: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Geld wird bis ausgewählten Termin für eine gewisse Rendite angelegt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101120"/>
                  </a:ext>
                </a:extLst>
              </a:tr>
              <a:tr h="688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Kreditkarte: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Eine Karte um bargeldlos Waren und Dienstleistungen zu bezahlen, vor allem beim Online-Shopping beliebt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7832480"/>
                  </a:ext>
                </a:extLst>
              </a:tr>
              <a:tr h="5749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Rahmenkredit: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Es wird eigens ein Konto für einen Kredit mit variabler Verzinsung bereitgestellt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167163"/>
                  </a:ext>
                </a:extLst>
              </a:tr>
              <a:tr h="688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Sparbrief: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Eine Einmalanlage, mit der ein Geldbetrag für eine Laufzeit von 1-10 Jahren zu einem Zinssatz angelegt wird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829316"/>
                  </a:ext>
                </a:extLst>
              </a:tr>
              <a:tr h="4586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Sparkonto: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Eine Geldanlage ohne feste Laufzeit. Das Guthaben wird i.d.R. variabel verzinst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291168"/>
                  </a:ext>
                </a:extLst>
              </a:tr>
              <a:tr h="457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ETFs: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Eine Möglichkeit Vermögen aufzubauen mit niedrigen Gebühren: Exchange Traded Funds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028108"/>
                  </a:ext>
                </a:extLst>
              </a:tr>
              <a:tr h="688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Bausparvertrag: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Ein Sparvertrag, um eine Immobilie zu finanzieren, bei Kauf oder Umbau von Wohnung und Haus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440550"/>
                  </a:ext>
                </a:extLst>
              </a:tr>
              <a:tr h="4743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Aktien: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Anteile an einem Unternehmen kaufen und dabei Dividenden und Rendite abkassieren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3385337"/>
                  </a:ext>
                </a:extLst>
              </a:tr>
            </a:tbl>
          </a:graphicData>
        </a:graphic>
      </p:graphicFrame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06.01.2022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294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74019"/>
            <a:ext cx="4634346" cy="34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02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Verwendeter Algorithmus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Python-Modul </a:t>
            </a:r>
            <a:r>
              <a:rPr lang="de-DE" sz="2200" dirty="0" err="1"/>
              <a:t>DeepFace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ca. 1 Sekunde pro Feature</a:t>
            </a:r>
          </a:p>
          <a:p>
            <a:pPr marL="0" indent="0">
              <a:buNone/>
            </a:pPr>
            <a:r>
              <a:rPr lang="de-DE" sz="2200" dirty="0"/>
              <a:t>	(Emotion, Alter)</a:t>
            </a:r>
          </a:p>
          <a:p>
            <a:endParaRPr lang="de-DE" sz="2200" dirty="0"/>
          </a:p>
          <a:p>
            <a:r>
              <a:rPr lang="de-DE" sz="2200" dirty="0"/>
              <a:t>Frontend mit Microsoft </a:t>
            </a:r>
            <a:r>
              <a:rPr lang="de-DE" sz="2200" dirty="0" err="1"/>
              <a:t>PowerApps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Verknüpfung durch API oder Einbindung der Skripts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06.01.2022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1F8E20-1AC7-4190-9EBC-6BFACA62B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614" y="2645156"/>
            <a:ext cx="5600741" cy="23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SWOT-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74019"/>
            <a:ext cx="4634346" cy="34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40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Testergebnisse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764A0643-02EC-42BC-B386-4F1F25243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990801"/>
              </p:ext>
            </p:extLst>
          </p:nvPr>
        </p:nvGraphicFramePr>
        <p:xfrm>
          <a:off x="374250" y="2018806"/>
          <a:ext cx="7175295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06.01.2022</a:t>
            </a:fld>
            <a:endParaRPr lang="de-DE"/>
          </a:p>
        </p:txBody>
      </p:sp>
      <p:graphicFrame>
        <p:nvGraphicFramePr>
          <p:cNvPr id="13" name="Inhaltsplatzhalter 7">
            <a:extLst>
              <a:ext uri="{FF2B5EF4-FFF2-40B4-BE49-F238E27FC236}">
                <a16:creationId xmlns:a16="http://schemas.microsoft.com/office/drawing/2014/main" id="{5CD0A776-5575-49C1-BBFF-2280A38BD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392986"/>
              </p:ext>
            </p:extLst>
          </p:nvPr>
        </p:nvGraphicFramePr>
        <p:xfrm>
          <a:off x="7549545" y="2018806"/>
          <a:ext cx="4364436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Grafik 9" descr="Ein Bild, das Mann, Person, Säugetier, verschwommen enthält.&#10;&#10;Automatisch generierte Beschreibung">
            <a:extLst>
              <a:ext uri="{FF2B5EF4-FFF2-40B4-BE49-F238E27FC236}">
                <a16:creationId xmlns:a16="http://schemas.microsoft.com/office/drawing/2014/main" id="{650AC332-3D5A-4C76-A5A8-87759A871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56" y="5788069"/>
            <a:ext cx="863511" cy="863511"/>
          </a:xfrm>
          <a:prstGeom prst="rect">
            <a:avLst/>
          </a:prstGeom>
        </p:spPr>
      </p:pic>
      <p:pic>
        <p:nvPicPr>
          <p:cNvPr id="12" name="Grafik 11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0344CE1E-FD85-47BA-AA09-15CF488BA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195" y="5788069"/>
            <a:ext cx="863512" cy="86351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709AE83-F83D-4594-9FEB-B95E775B49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35" y="5788069"/>
            <a:ext cx="863512" cy="86351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4D5695B-901E-4B35-80A3-71A5D7649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474" y="5788068"/>
            <a:ext cx="883525" cy="883525"/>
          </a:xfrm>
          <a:prstGeom prst="rect">
            <a:avLst/>
          </a:prstGeom>
        </p:spPr>
      </p:pic>
      <p:pic>
        <p:nvPicPr>
          <p:cNvPr id="19" name="Grafik 18" descr="Ein Bild, das Person, Anzug, draußen, Mann enthält.&#10;&#10;Automatisch generierte Beschreibung">
            <a:extLst>
              <a:ext uri="{FF2B5EF4-FFF2-40B4-BE49-F238E27FC236}">
                <a16:creationId xmlns:a16="http://schemas.microsoft.com/office/drawing/2014/main" id="{79EC2CFC-2E7E-4B8E-88AF-5BFD4923544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" b="20447"/>
          <a:stretch/>
        </p:blipFill>
        <p:spPr>
          <a:xfrm>
            <a:off x="8894864" y="5788067"/>
            <a:ext cx="883525" cy="883525"/>
          </a:xfrm>
          <a:prstGeom prst="rect">
            <a:avLst/>
          </a:prstGeom>
        </p:spPr>
      </p:pic>
      <p:pic>
        <p:nvPicPr>
          <p:cNvPr id="25" name="Grafik 24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94C52C57-F35E-484B-B258-6A41CF68B39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4" r="34287" b="43345"/>
          <a:stretch/>
        </p:blipFill>
        <p:spPr>
          <a:xfrm>
            <a:off x="9994016" y="5814654"/>
            <a:ext cx="873519" cy="87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28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73AD1-427D-41FA-97BF-7E93711D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7D180A-EAC2-400B-BFA8-8A754AF1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4F3EEE-9394-4FB6-9F53-BFF993B2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5F8C-A6BE-41F7-8055-67B266496B2A}" type="datetime1">
              <a:rPr lang="de-DE" smtClean="0"/>
              <a:t>06.01.2022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B9E28B5-B399-41BE-A537-F2694055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79" y="-19600"/>
            <a:ext cx="12246856" cy="68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8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  <a:br>
              <a:rPr lang="de-DE" sz="4000" dirty="0"/>
            </a:br>
            <a:r>
              <a:rPr lang="de-DE" sz="2400" dirty="0" err="1"/>
              <a:t>Strengths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Gute Beratung durch Emotionserkennung</a:t>
            </a:r>
          </a:p>
          <a:p>
            <a:r>
              <a:rPr lang="de-DE" sz="2200" dirty="0"/>
              <a:t>Kompetentes Team mit ausgezeichneten </a:t>
            </a:r>
            <a:r>
              <a:rPr lang="de-DE" sz="2200" dirty="0" err="1"/>
              <a:t>Expert:innen</a:t>
            </a:r>
            <a:endParaRPr lang="de-DE" sz="2200" dirty="0"/>
          </a:p>
          <a:p>
            <a:r>
              <a:rPr lang="de-DE" sz="2200" dirty="0"/>
              <a:t>Hohe Datenschutz-Vorkehrungen</a:t>
            </a:r>
          </a:p>
          <a:p>
            <a:r>
              <a:rPr lang="de-DE" sz="2200" dirty="0"/>
              <a:t>Vorsprung im Markt</a:t>
            </a:r>
          </a:p>
          <a:p>
            <a:r>
              <a:rPr lang="de-DE" sz="2200" dirty="0"/>
              <a:t>Viele Interessensgruppen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35EFE3C-0BE0-49B8-8118-7203C1A9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BB5-44EB-4A6F-A826-F11544B4CBAE}" type="datetime1">
              <a:rPr lang="de-DE" smtClean="0"/>
              <a:t>06.01.2022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23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  <a:br>
              <a:rPr lang="de-DE" sz="4000" dirty="0"/>
            </a:br>
            <a:r>
              <a:rPr lang="de-DE" sz="2400" dirty="0" err="1"/>
              <a:t>Weaknesses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Neu am Markt</a:t>
            </a:r>
          </a:p>
          <a:p>
            <a:r>
              <a:rPr lang="de-DE" sz="2200" dirty="0"/>
              <a:t>Kaum historische Daten</a:t>
            </a:r>
          </a:p>
          <a:p>
            <a:r>
              <a:rPr lang="de-DE" sz="2200" dirty="0"/>
              <a:t>Neuartige Technik wirft Fragen auf</a:t>
            </a:r>
            <a:endParaRPr lang="de-DE" sz="1400" dirty="0"/>
          </a:p>
          <a:p>
            <a:r>
              <a:rPr lang="de-DE" sz="2200" dirty="0"/>
              <a:t>Präzision der Software muss sich noch bewähren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071C17-A5CC-4420-A916-FD6F23FA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BEEE-8B9B-4880-ABE9-6DC830F4D1DD}" type="datetime1">
              <a:rPr lang="de-DE" smtClean="0"/>
              <a:t>06.01.2022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0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  <a:br>
              <a:rPr lang="de-DE" sz="4000" dirty="0"/>
            </a:br>
            <a:r>
              <a:rPr lang="de-DE" sz="2400" dirty="0" err="1"/>
              <a:t>Opportunities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Wenn die Technik beliebt wird ist ein starker Anstieg des Marktanteils zu erwarten</a:t>
            </a:r>
          </a:p>
          <a:p>
            <a:r>
              <a:rPr lang="de-DE" sz="2200" dirty="0"/>
              <a:t>Technik ist auf höchstem Stand der aktuellen Trends</a:t>
            </a:r>
          </a:p>
          <a:p>
            <a:r>
              <a:rPr lang="de-DE" sz="2200" dirty="0"/>
              <a:t>Menschen werden lockerer im Umgang mit Datenschutz</a:t>
            </a:r>
          </a:p>
          <a:p>
            <a:r>
              <a:rPr lang="de-DE" sz="2200" dirty="0"/>
              <a:t>Verkauf von Daten an andere Banken mit hohem Profit</a:t>
            </a:r>
          </a:p>
          <a:p>
            <a:r>
              <a:rPr lang="de-DE" sz="2200" dirty="0"/>
              <a:t>Höhere Erlöszahlen durch optimalere Beratung dank Emotionserkennung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2D3941-6C19-473F-B361-83619304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0FB-52E2-487F-8768-6F235F5FA32D}" type="datetime1">
              <a:rPr lang="de-DE" smtClean="0"/>
              <a:t>06.01.2022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30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  <a:br>
              <a:rPr lang="de-DE" sz="4000" dirty="0"/>
            </a:br>
            <a:r>
              <a:rPr lang="de-DE" sz="2400" dirty="0" err="1"/>
              <a:t>Threats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Angst vor Datenmissbrauch könnte dem Geschäftsmodell schaden</a:t>
            </a:r>
          </a:p>
          <a:p>
            <a:r>
              <a:rPr lang="de-DE" sz="2200" dirty="0"/>
              <a:t>Konkurrenz zieht beim Softwareupgrade nicht nach </a:t>
            </a: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	</a:t>
            </a:r>
            <a:r>
              <a:rPr lang="de-DE" sz="2200" dirty="0"/>
              <a:t> Seriosität wird infrage gestellt</a:t>
            </a:r>
          </a:p>
          <a:p>
            <a:r>
              <a:rPr lang="de-DE" sz="2200" dirty="0"/>
              <a:t>Die hohe Aufnahme von Fremdkapital könnten sich negativ auf die Erlöse auswirken</a:t>
            </a:r>
          </a:p>
          <a:p>
            <a:r>
              <a:rPr lang="de-DE" sz="2200" dirty="0"/>
              <a:t>Software ist noch nicht getestet</a:t>
            </a: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	 </a:t>
            </a:r>
            <a:r>
              <a:rPr lang="de-DE" sz="2200" dirty="0"/>
              <a:t>Macht es die Schulden wett?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F1A230-B621-4A85-8834-E0002260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13E6-F28B-4493-A905-95C2264821E1}" type="datetime1">
              <a:rPr lang="de-DE" smtClean="0"/>
              <a:t>06.01.2022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78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Threats</a:t>
            </a:r>
            <a:br>
              <a:rPr lang="de-DE" sz="4000" dirty="0"/>
            </a:br>
            <a:r>
              <a:rPr lang="de-DE" sz="2400" dirty="0"/>
              <a:t>Datenschutzverstöße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Unbefugte bekommen Zugriff auf Kundendaten</a:t>
            </a:r>
          </a:p>
          <a:p>
            <a:r>
              <a:rPr lang="de-DE" sz="2200" dirty="0"/>
              <a:t>Unerlaubte Datensammlung</a:t>
            </a:r>
          </a:p>
          <a:p>
            <a:pPr lvl="1"/>
            <a:r>
              <a:rPr lang="de-DE" sz="1900" dirty="0"/>
              <a:t>Geldstrafen drohen</a:t>
            </a:r>
          </a:p>
          <a:p>
            <a:pPr lvl="1"/>
            <a:r>
              <a:rPr lang="de-DE" sz="1900" dirty="0"/>
              <a:t>Imageschaden</a:t>
            </a:r>
          </a:p>
          <a:p>
            <a:pPr lvl="1"/>
            <a:r>
              <a:rPr lang="de-DE" sz="1900" dirty="0"/>
              <a:t>App muss vom Markt genommen werden (Geschäftsprozesse kommen zum Stoppen)</a:t>
            </a:r>
          </a:p>
          <a:p>
            <a:r>
              <a:rPr lang="de-DE" sz="2200" dirty="0"/>
              <a:t>Vorgehen:</a:t>
            </a:r>
          </a:p>
          <a:p>
            <a:pPr lvl="1"/>
            <a:r>
              <a:rPr lang="de-DE" sz="1800" dirty="0"/>
              <a:t>Reparatur im Nachhinein schwierig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sz="1800" dirty="0"/>
              <a:t>Präventives Vorgehen notwendig!</a:t>
            </a:r>
          </a:p>
          <a:p>
            <a:pPr lvl="2"/>
            <a:r>
              <a:rPr lang="de-DE" sz="1400" dirty="0" err="1"/>
              <a:t>Datenschutzbeauftrage:n</a:t>
            </a:r>
            <a:r>
              <a:rPr lang="de-DE" sz="1400" dirty="0"/>
              <a:t> einsetzen</a:t>
            </a:r>
          </a:p>
          <a:p>
            <a:pPr lvl="2"/>
            <a:r>
              <a:rPr lang="de-DE" sz="1400" dirty="0"/>
              <a:t>Backup der App bereithalten (ohne </a:t>
            </a:r>
            <a:r>
              <a:rPr lang="de-DE" sz="1400" dirty="0" err="1"/>
              <a:t>FaceBank</a:t>
            </a:r>
            <a:r>
              <a:rPr lang="de-DE" sz="1400" dirty="0"/>
              <a:t>-Funktion)</a:t>
            </a:r>
          </a:p>
          <a:p>
            <a:pPr lvl="2"/>
            <a:r>
              <a:rPr lang="de-DE" sz="1400" dirty="0"/>
              <a:t>Ausreichendes </a:t>
            </a:r>
            <a:r>
              <a:rPr lang="de-DE" sz="1400" dirty="0" err="1"/>
              <a:t>Testing</a:t>
            </a:r>
            <a:r>
              <a:rPr lang="de-DE" sz="1400" dirty="0"/>
              <a:t> der App auf Sicherheitslücken</a:t>
            </a:r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A745FD-CAD9-4113-BF05-2538003E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83F6-DA6D-4FB9-9A29-233C93CC7F54}" type="datetime1">
              <a:rPr lang="de-DE" smtClean="0"/>
              <a:t>06.01.2022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38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1787</Words>
  <Application>Microsoft Office PowerPoint</Application>
  <PresentationFormat>Breitbild</PresentationFormat>
  <Paragraphs>478</Paragraphs>
  <Slides>41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</vt:lpstr>
      <vt:lpstr>Wingdings</vt:lpstr>
      <vt:lpstr>Office</vt:lpstr>
      <vt:lpstr>FaceBank App Review 1</vt:lpstr>
      <vt:lpstr>Meilensteine</vt:lpstr>
      <vt:lpstr>Agenda</vt:lpstr>
      <vt:lpstr>SWOT-Analyse</vt:lpstr>
      <vt:lpstr>SWOT-Analyse Strengths</vt:lpstr>
      <vt:lpstr>SWOT-Analyse Weaknesses</vt:lpstr>
      <vt:lpstr>SWOT-Analyse Opportunities</vt:lpstr>
      <vt:lpstr>SWOT-Analyse Threats</vt:lpstr>
      <vt:lpstr>Threats Datenschutzverstöße</vt:lpstr>
      <vt:lpstr>Threats App ist unbeliebt</vt:lpstr>
      <vt:lpstr>Threats App funktioniert nicht wie geplant</vt:lpstr>
      <vt:lpstr>Threats Entwicklung verzögert sich</vt:lpstr>
      <vt:lpstr>SWOT-Analyse</vt:lpstr>
      <vt:lpstr>Supply Chain</vt:lpstr>
      <vt:lpstr>Bestandsanalyse</vt:lpstr>
      <vt:lpstr>Supply Chain Aktueller Stand</vt:lpstr>
      <vt:lpstr>Supply Chain Einfluss der FaceBank App</vt:lpstr>
      <vt:lpstr>Kosten/Nutzen-Analyse Kosten der App</vt:lpstr>
      <vt:lpstr>Kosten/Nutzen-Analyse Nutzen der App</vt:lpstr>
      <vt:lpstr>Marketing</vt:lpstr>
      <vt:lpstr>Marketing Was unserer Bank wichtig?</vt:lpstr>
      <vt:lpstr>Marketing Kampagnen</vt:lpstr>
      <vt:lpstr>Marketing Marketingkanäle</vt:lpstr>
      <vt:lpstr>Marketing Einfluss durch Wettbewerber</vt:lpstr>
      <vt:lpstr>Modelle</vt:lpstr>
      <vt:lpstr>Ereignis-Reaktions-Modell</vt:lpstr>
      <vt:lpstr>Use-Case-Schablone Bild hochladen</vt:lpstr>
      <vt:lpstr>Use-Case-Schablone Emotionen erkennen</vt:lpstr>
      <vt:lpstr>Use-Case-Schablone Alter erkennen</vt:lpstr>
      <vt:lpstr>Use-Case-Schablone Produkt Vorschlag</vt:lpstr>
      <vt:lpstr>Use-Case-Schablone Erkennung eines korrekten Vorschlags</vt:lpstr>
      <vt:lpstr>Aktivitätsdiagramm</vt:lpstr>
      <vt:lpstr>Entscheidungstabelle</vt:lpstr>
      <vt:lpstr>Entscheidungstabelle Konsolidierung</vt:lpstr>
      <vt:lpstr>Zielgruppen &amp; Produkte</vt:lpstr>
      <vt:lpstr>Zielgruppenanalyse</vt:lpstr>
      <vt:lpstr>Produktportfolio</vt:lpstr>
      <vt:lpstr>App</vt:lpstr>
      <vt:lpstr>Verwendeter Algorithmus</vt:lpstr>
      <vt:lpstr>Testergebnisse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Frey</dc:creator>
  <cp:lastModifiedBy>Florian Frey</cp:lastModifiedBy>
  <cp:revision>10</cp:revision>
  <dcterms:created xsi:type="dcterms:W3CDTF">2022-01-03T19:50:37Z</dcterms:created>
  <dcterms:modified xsi:type="dcterms:W3CDTF">2022-01-06T12:55:53Z</dcterms:modified>
</cp:coreProperties>
</file>