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1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F4959-55E3-1942-9CC1-FECE8F62DCCC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7310B-4791-A946-B622-AB558C8E4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6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www.investglass.com</a:t>
            </a:r>
            <a:r>
              <a:rPr lang="de-DE" dirty="0"/>
              <a:t>/de/6-bank-marketing-strategies-to-move-you-past-the-competition-in-2021/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heike-liebermann.com</a:t>
            </a:r>
            <a:r>
              <a:rPr lang="de-DE" dirty="0"/>
              <a:t>/</a:t>
            </a:r>
            <a:r>
              <a:rPr lang="de-DE" dirty="0" err="1"/>
              <a:t>blog</a:t>
            </a:r>
            <a:r>
              <a:rPr lang="de-DE" dirty="0"/>
              <a:t>/</a:t>
            </a:r>
            <a:r>
              <a:rPr lang="de-DE" dirty="0" err="1"/>
              <a:t>influencer</a:t>
            </a:r>
            <a:r>
              <a:rPr lang="de-DE" dirty="0"/>
              <a:t>/</a:t>
            </a:r>
            <a:r>
              <a:rPr lang="de-DE" dirty="0" err="1"/>
              <a:t>influencer</a:t>
            </a:r>
            <a:r>
              <a:rPr lang="de-DE" dirty="0"/>
              <a:t>-marketing-</a:t>
            </a:r>
            <a:r>
              <a:rPr lang="de-DE" dirty="0" err="1"/>
              <a:t>fuer</a:t>
            </a:r>
            <a:r>
              <a:rPr lang="de-DE" dirty="0"/>
              <a:t>-banken-sparkassen-und-finanzinstitute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de.contentbird.io</a:t>
            </a:r>
            <a:r>
              <a:rPr lang="de-DE" dirty="0"/>
              <a:t>/</a:t>
            </a:r>
            <a:r>
              <a:rPr lang="de-DE" dirty="0" err="1"/>
              <a:t>blog</a:t>
            </a:r>
            <a:r>
              <a:rPr lang="de-DE" dirty="0"/>
              <a:t>/</a:t>
            </a:r>
            <a:r>
              <a:rPr lang="de-DE" dirty="0" err="1"/>
              <a:t>content</a:t>
            </a:r>
            <a:r>
              <a:rPr lang="de-DE" dirty="0"/>
              <a:t>-marketing-banken/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www.springerprofessional.de</a:t>
            </a:r>
            <a:r>
              <a:rPr lang="de-DE" dirty="0"/>
              <a:t>/</a:t>
            </a:r>
            <a:r>
              <a:rPr lang="de-DE" dirty="0" err="1"/>
              <a:t>bankstrategie</a:t>
            </a:r>
            <a:r>
              <a:rPr lang="de-DE" dirty="0"/>
              <a:t>/</a:t>
            </a:r>
            <a:r>
              <a:rPr lang="de-DE" dirty="0" err="1"/>
              <a:t>marketingstrategie</a:t>
            </a:r>
            <a:r>
              <a:rPr lang="de-DE" dirty="0"/>
              <a:t>/-</a:t>
            </a:r>
            <a:r>
              <a:rPr lang="de-DE" dirty="0" err="1"/>
              <a:t>living</a:t>
            </a:r>
            <a:r>
              <a:rPr lang="de-DE" dirty="0"/>
              <a:t>-marketing-ist-</a:t>
            </a:r>
            <a:r>
              <a:rPr lang="de-DE" dirty="0" err="1"/>
              <a:t>fuer</a:t>
            </a:r>
            <a:r>
              <a:rPr lang="de-DE" dirty="0"/>
              <a:t>-alle-banken-interessant-/17624118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7310B-4791-A946-B622-AB558C8E4C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3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www.fintus.de</a:t>
            </a:r>
            <a:r>
              <a:rPr lang="de-DE" dirty="0"/>
              <a:t>/</a:t>
            </a:r>
            <a:r>
              <a:rPr lang="de-DE" dirty="0" err="1"/>
              <a:t>verlustgeschaeft</a:t>
            </a:r>
            <a:r>
              <a:rPr lang="de-DE" dirty="0"/>
              <a:t>-neukunde/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www.investglass.com</a:t>
            </a:r>
            <a:r>
              <a:rPr lang="de-DE" dirty="0"/>
              <a:t>/de/6-bank-marketing-strategies-to-move-you-past-the-competition-in-2021/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7310B-4791-A946-B622-AB558C8E4C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6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Wandel möglich?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7310B-4791-A946-B622-AB558C8E4C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8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5098B-6C4D-6343-B952-E6BE05D8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6D122B-7C50-624C-9710-527947A0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7E042-4D4A-754B-BE90-CF30D719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6EF46-9040-1049-844B-14E504F7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08735-D60E-6640-823D-20041A0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0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6F8D0-36CF-D948-B187-2CB14569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49F595-23E7-1944-A7FC-22136843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7EE44-04F9-BE4D-A8E7-2D4E1DB4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C0947-B67D-8E43-A470-152D2574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B88B2-0668-C547-983B-B34685C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3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1CB29F-527C-8F4B-AB6A-71292E7BA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A9D811-6788-7F42-A64E-0A7F5C91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CE805-5D16-F740-8EDA-942D9DE5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B38F90-A269-3A4E-9720-12147D02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15A39-FD66-E948-A8BF-37B64F06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3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2DB95-7426-FE41-925D-568F0B9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7A7C1-7928-7C4B-BD61-38A8B6ED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87056C-3BD9-1744-8A07-C3D7C140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B09E2-BCB5-1646-BB72-8CD1EDB8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A5718-ACE7-EF41-933B-63668D15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38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36EA-998D-834A-9EEA-CB295F01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C5D1F-8892-634B-9F64-366DE917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A08EB-6A89-8E47-8E95-604BB9D0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0878DF-24FA-F54B-A95C-7CCC3F73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A5E02-08E3-EB42-B018-0485C004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AC638-946D-4B41-8A63-A00D7C5F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ED8ED-EFAE-ED42-87C8-4C3AAD254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F3CDEB-5D4C-8B4A-BBB1-D8E2D5D6D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DB6EC-8246-5F45-A1C7-33264331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3A699-54AD-6C4C-A9DA-86A7C71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3A754-76BD-4C41-8E31-AD7A9049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7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650C7-D727-0243-B312-3952321F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FDD113-A936-BF40-B95B-6DAC7ACA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2FDF3A-4280-CB46-BDA2-CC07CD9E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20327A-512F-8F44-AABD-E27E72B3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91A6C-0EB6-3B45-84FA-13CAFF985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00011E-B4B1-D546-8FB7-4FB5633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AD26BF-9BF1-BF48-BF9F-09714E10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A18650-0166-8F4B-B420-38D2CD9D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4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A58A-5944-7040-98AD-D6971AF2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070414-647A-4140-A007-4B03428D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3F2C3A-9DEC-5E41-82F9-258BFED9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877B7-B26E-E04A-92FC-7662C619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25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3357D7-CFC8-9240-BA07-702D5AEE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BBEEAE-F45A-5C47-99B4-CC539A61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6286B-0774-484D-AF9C-72D41D44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0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6FBB0-5B12-2A4A-8022-739F9FA1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9E102-FBAD-B94F-BFE4-EBFE1864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2D5494-AA41-D14B-97C7-6FFE9835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80A685-57BF-654E-A257-28A2D028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F9327-E5FD-6945-A447-B7D9F72D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197D8-E91E-6440-AF75-56FEDFC7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16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BD4A4-59B0-2741-8D30-803B0973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995741-ED38-5B49-80C9-C2BE05C27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F7A68-E585-6E4D-9DC8-95AFCF3E9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D2E61-38E0-9640-90D4-AACC3BF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473AB3-20BC-7248-B9AB-5871A80E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13316F-80CE-654E-A5DB-7156A411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8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9E9F18-C380-D24C-833C-1CFBA928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C67417-E0D0-7248-88F3-EA5CF0EB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3DDF2-56F2-0942-96EA-D64A62B2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F9FD-FC48-1947-BC94-4A423C5C0670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D3C79-BA4F-D74F-8A73-6408DE35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86DE6-BC82-FD43-9F2E-E7F6B94E0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F8BE-B236-3A4F-B073-6CE903179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2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3690B-8932-A84C-B920-4804D85C9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624344-7813-D243-9440-934C9C7B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37" y="3509963"/>
            <a:ext cx="2549525" cy="19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419F4-819A-E44C-A7CD-D8A7004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Was wird untersucht?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3CAD7-0AD3-0C4A-ACD9-638C9458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Marketingkanäle</a:t>
            </a:r>
          </a:p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Einfluss durch Wettbewerber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0A9314-C239-6A4C-80C2-342BBBBE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87" y="0"/>
            <a:ext cx="12173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419F4-819A-E44C-A7CD-D8A7004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Was einer Bank wichtig?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3CAD7-0AD3-0C4A-ACD9-638C9458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</a:p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Transparenz</a:t>
            </a:r>
          </a:p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Verfügbarkeit</a:t>
            </a:r>
          </a:p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Nähe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0A9314-C239-6A4C-80C2-342BBBBE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87" y="0"/>
            <a:ext cx="12173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419F4-819A-E44C-A7CD-D8A7004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3CAD7-0AD3-0C4A-ACD9-638C9458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Falsche Kampagnen führen zu:</a:t>
            </a:r>
          </a:p>
          <a:p>
            <a:pPr marL="0" indent="0">
              <a:buNone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schlechten Rezensionen		Vertrauensverlust		</a:t>
            </a:r>
            <a:r>
              <a:rPr lang="de-DE" sz="2400" b="1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Kundenverlust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Kundenzufriedenheit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kann das vermieden werden?</a:t>
            </a:r>
          </a:p>
          <a:p>
            <a:pPr marL="0" indent="0">
              <a:buNone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Influencer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Kampagnen mit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Finanzinfluencern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Living Marketing für kundenspezifische Produkte		</a:t>
            </a: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Kundenerlebnis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Kundenzufriedenheit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0A9314-C239-6A4C-80C2-342BBBBE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687" y="0"/>
            <a:ext cx="1217313" cy="91440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51B5ADA-8B94-4D4D-9EFD-013E6B5234D9}"/>
              </a:ext>
            </a:extLst>
          </p:cNvPr>
          <p:cNvCxnSpPr/>
          <p:nvPr/>
        </p:nvCxnSpPr>
        <p:spPr>
          <a:xfrm>
            <a:off x="4477870" y="2828572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0DD6CE-6C1E-C64B-9C62-91827FD230A2}"/>
              </a:ext>
            </a:extLst>
          </p:cNvPr>
          <p:cNvCxnSpPr/>
          <p:nvPr/>
        </p:nvCxnSpPr>
        <p:spPr>
          <a:xfrm>
            <a:off x="8126503" y="2828572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AD3DB16-48F1-0846-ABB7-24C5B21FA49A}"/>
              </a:ext>
            </a:extLst>
          </p:cNvPr>
          <p:cNvCxnSpPr/>
          <p:nvPr/>
        </p:nvCxnSpPr>
        <p:spPr>
          <a:xfrm>
            <a:off x="8019342" y="4987615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BD1E844-ADBD-DE42-B5EF-F0550554F746}"/>
              </a:ext>
            </a:extLst>
          </p:cNvPr>
          <p:cNvCxnSpPr/>
          <p:nvPr/>
        </p:nvCxnSpPr>
        <p:spPr>
          <a:xfrm>
            <a:off x="8019342" y="5455584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6C2341F-DCFA-484C-A2CD-335FD8CDB676}"/>
              </a:ext>
            </a:extLst>
          </p:cNvPr>
          <p:cNvCxnSpPr>
            <a:cxnSpLocks/>
          </p:cNvCxnSpPr>
          <p:nvPr/>
        </p:nvCxnSpPr>
        <p:spPr>
          <a:xfrm flipV="1">
            <a:off x="10636332" y="485111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975DA58-0534-724B-AFF3-B86AA3399F2C}"/>
              </a:ext>
            </a:extLst>
          </p:cNvPr>
          <p:cNvCxnSpPr>
            <a:cxnSpLocks/>
          </p:cNvCxnSpPr>
          <p:nvPr/>
        </p:nvCxnSpPr>
        <p:spPr>
          <a:xfrm flipV="1">
            <a:off x="11353800" y="5267651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estreifter Pfeil nach rechts 32">
            <a:extLst>
              <a:ext uri="{FF2B5EF4-FFF2-40B4-BE49-F238E27FC236}">
                <a16:creationId xmlns:a16="http://schemas.microsoft.com/office/drawing/2014/main" id="{56CEFBD0-B0D9-7F48-A121-541CA2679EC6}"/>
              </a:ext>
            </a:extLst>
          </p:cNvPr>
          <p:cNvSpPr/>
          <p:nvPr/>
        </p:nvSpPr>
        <p:spPr>
          <a:xfrm>
            <a:off x="933892" y="3056086"/>
            <a:ext cx="777949" cy="430302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F50D003-93DA-7F4D-98D2-10472A413D99}"/>
              </a:ext>
            </a:extLst>
          </p:cNvPr>
          <p:cNvCxnSpPr>
            <a:cxnSpLocks/>
          </p:cNvCxnSpPr>
          <p:nvPr/>
        </p:nvCxnSpPr>
        <p:spPr>
          <a:xfrm>
            <a:off x="4696786" y="309861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estreifter Pfeil nach rechts 34">
            <a:extLst>
              <a:ext uri="{FF2B5EF4-FFF2-40B4-BE49-F238E27FC236}">
                <a16:creationId xmlns:a16="http://schemas.microsoft.com/office/drawing/2014/main" id="{919D130E-B79D-A44A-821B-A52DFE15B06B}"/>
              </a:ext>
            </a:extLst>
          </p:cNvPr>
          <p:cNvSpPr/>
          <p:nvPr/>
        </p:nvSpPr>
        <p:spPr>
          <a:xfrm>
            <a:off x="933892" y="5673394"/>
            <a:ext cx="777949" cy="430302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15E7E5A-9038-744A-9E6A-2926B576688A}"/>
              </a:ext>
            </a:extLst>
          </p:cNvPr>
          <p:cNvCxnSpPr>
            <a:cxnSpLocks/>
          </p:cNvCxnSpPr>
          <p:nvPr/>
        </p:nvCxnSpPr>
        <p:spPr>
          <a:xfrm flipV="1">
            <a:off x="4694900" y="575204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7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419F4-819A-E44C-A7CD-D8A7004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Marketingkanäle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3CAD7-0AD3-0C4A-ACD9-638C9458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Falsche Marketingkanäle führen zu:</a:t>
            </a:r>
          </a:p>
          <a:p>
            <a:pPr marL="0" indent="0">
              <a:buNone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Kanalbeschränkung		Zielgruppenverlust		</a:t>
            </a: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Verlust (€)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Kosten für falsches Marketing</a:t>
            </a:r>
          </a:p>
          <a:p>
            <a:pPr marL="0" indent="0">
              <a:buNone/>
            </a:pPr>
            <a:endParaRPr lang="de-DE" dirty="0">
              <a:solidFill>
                <a:srgbClr val="B32A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kann das vermieden werden?</a:t>
            </a:r>
          </a:p>
          <a:p>
            <a:pPr marL="0" indent="0">
              <a:buNone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verschiedene Demografien anvisieren 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Media, Vergleichsportale, …)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Kosten gezielt einsetzen, aber nicht sparen!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Neukunden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0A9314-C239-6A4C-80C2-342BBBBE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687" y="0"/>
            <a:ext cx="1217313" cy="91440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8890A4E-7478-FC42-B7CB-762A02D9DE75}"/>
              </a:ext>
            </a:extLst>
          </p:cNvPr>
          <p:cNvCxnSpPr/>
          <p:nvPr/>
        </p:nvCxnSpPr>
        <p:spPr>
          <a:xfrm>
            <a:off x="3712327" y="2807307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AB3782-6AE1-1947-822C-1E81C0E56743}"/>
              </a:ext>
            </a:extLst>
          </p:cNvPr>
          <p:cNvCxnSpPr/>
          <p:nvPr/>
        </p:nvCxnSpPr>
        <p:spPr>
          <a:xfrm>
            <a:off x="7286533" y="2807307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estreifter Pfeil nach rechts 6">
            <a:extLst>
              <a:ext uri="{FF2B5EF4-FFF2-40B4-BE49-F238E27FC236}">
                <a16:creationId xmlns:a16="http://schemas.microsoft.com/office/drawing/2014/main" id="{0B334B2C-EB2E-234F-BEF6-B74374250AF0}"/>
              </a:ext>
            </a:extLst>
          </p:cNvPr>
          <p:cNvSpPr/>
          <p:nvPr/>
        </p:nvSpPr>
        <p:spPr>
          <a:xfrm>
            <a:off x="933892" y="3056086"/>
            <a:ext cx="777949" cy="430302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E3B56A-EAAB-9040-938D-652304781DAB}"/>
              </a:ext>
            </a:extLst>
          </p:cNvPr>
          <p:cNvCxnSpPr>
            <a:cxnSpLocks/>
          </p:cNvCxnSpPr>
          <p:nvPr/>
        </p:nvCxnSpPr>
        <p:spPr>
          <a:xfrm flipV="1">
            <a:off x="5936512" y="3134740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estreifter Pfeil nach rechts 9">
            <a:extLst>
              <a:ext uri="{FF2B5EF4-FFF2-40B4-BE49-F238E27FC236}">
                <a16:creationId xmlns:a16="http://schemas.microsoft.com/office/drawing/2014/main" id="{BF97E284-646D-8C4F-ABED-490D2EABF9B9}"/>
              </a:ext>
            </a:extLst>
          </p:cNvPr>
          <p:cNvSpPr/>
          <p:nvPr/>
        </p:nvSpPr>
        <p:spPr>
          <a:xfrm>
            <a:off x="933891" y="5696504"/>
            <a:ext cx="777949" cy="430302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EF7328-BB80-5045-90D6-5B85C8D7EE20}"/>
              </a:ext>
            </a:extLst>
          </p:cNvPr>
          <p:cNvCxnSpPr>
            <a:cxnSpLocks/>
          </p:cNvCxnSpPr>
          <p:nvPr/>
        </p:nvCxnSpPr>
        <p:spPr>
          <a:xfrm flipV="1">
            <a:off x="3552839" y="5749620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419F4-819A-E44C-A7CD-D8A7004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Einfluss durch Wettbewerber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3CAD7-0AD3-0C4A-ACD9-638C9458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191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Negativer Einfluss führt zu:</a:t>
            </a:r>
          </a:p>
          <a:p>
            <a:pPr marL="0" indent="0">
              <a:buNone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Bessere Strategie der Konkurrenz		</a:t>
            </a: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Verlust von Kunden &amp; €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Insolvenz (Extremfall)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kann das vermieden werden?</a:t>
            </a:r>
          </a:p>
          <a:p>
            <a:pPr marL="0" indent="0">
              <a:buNone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Wettbewerbs-/Konkurrenzanalyse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Produkte exklusiv gestalten				</a:t>
            </a: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Neu- &amp; Stammkunden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optimale Kundenbetreuung				</a:t>
            </a: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Kundenzufriedenheit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400" dirty="0">
                <a:solidFill>
                  <a:srgbClr val="B32A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Wandel von von Polypol zu Oligopol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0A9314-C239-6A4C-80C2-342BBBBE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687" y="0"/>
            <a:ext cx="1217313" cy="914400"/>
          </a:xfrm>
          <a:prstGeom prst="rect">
            <a:avLst/>
          </a:prstGeom>
        </p:spPr>
      </p:pic>
      <p:sp>
        <p:nvSpPr>
          <p:cNvPr id="5" name="Gestreifter Pfeil nach rechts 4">
            <a:extLst>
              <a:ext uri="{FF2B5EF4-FFF2-40B4-BE49-F238E27FC236}">
                <a16:creationId xmlns:a16="http://schemas.microsoft.com/office/drawing/2014/main" id="{E49D30E6-656B-DC4C-93F5-CC87B1DA2D77}"/>
              </a:ext>
            </a:extLst>
          </p:cNvPr>
          <p:cNvSpPr/>
          <p:nvPr/>
        </p:nvSpPr>
        <p:spPr>
          <a:xfrm>
            <a:off x="933891" y="6206863"/>
            <a:ext cx="777949" cy="430302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6ED733-7D8F-2342-A286-A99B7B0DA1DD}"/>
              </a:ext>
            </a:extLst>
          </p:cNvPr>
          <p:cNvCxnSpPr>
            <a:cxnSpLocks/>
          </p:cNvCxnSpPr>
          <p:nvPr/>
        </p:nvCxnSpPr>
        <p:spPr>
          <a:xfrm flipV="1">
            <a:off x="11194312" y="5788449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6720BC0-E8A1-F04B-A1B1-2987D4273BA8}"/>
              </a:ext>
            </a:extLst>
          </p:cNvPr>
          <p:cNvCxnSpPr>
            <a:cxnSpLocks/>
          </p:cNvCxnSpPr>
          <p:nvPr/>
        </p:nvCxnSpPr>
        <p:spPr>
          <a:xfrm flipV="1">
            <a:off x="11379552" y="5290537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9BEA41-D2EA-E945-B19A-9CAAA3603D47}"/>
              </a:ext>
            </a:extLst>
          </p:cNvPr>
          <p:cNvCxnSpPr/>
          <p:nvPr/>
        </p:nvCxnSpPr>
        <p:spPr>
          <a:xfrm>
            <a:off x="6096000" y="2786044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D33238-4F90-624C-8BBA-9FAF2B0EE759}"/>
              </a:ext>
            </a:extLst>
          </p:cNvPr>
          <p:cNvCxnSpPr/>
          <p:nvPr/>
        </p:nvCxnSpPr>
        <p:spPr>
          <a:xfrm>
            <a:off x="6452921" y="5480509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4555015-1B6C-DC48-BC4A-6A7F83C7A355}"/>
              </a:ext>
            </a:extLst>
          </p:cNvPr>
          <p:cNvCxnSpPr/>
          <p:nvPr/>
        </p:nvCxnSpPr>
        <p:spPr>
          <a:xfrm>
            <a:off x="6472518" y="5979354"/>
            <a:ext cx="7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estreifter Pfeil nach rechts 10">
            <a:extLst>
              <a:ext uri="{FF2B5EF4-FFF2-40B4-BE49-F238E27FC236}">
                <a16:creationId xmlns:a16="http://schemas.microsoft.com/office/drawing/2014/main" id="{BBEB6358-1E48-4141-BF9D-0965C883BC4B}"/>
              </a:ext>
            </a:extLst>
          </p:cNvPr>
          <p:cNvSpPr/>
          <p:nvPr/>
        </p:nvSpPr>
        <p:spPr>
          <a:xfrm>
            <a:off x="933891" y="3084435"/>
            <a:ext cx="777949" cy="430302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1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Breitbild</PresentationFormat>
  <Paragraphs>65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Marketing</vt:lpstr>
      <vt:lpstr>Was wird untersucht?</vt:lpstr>
      <vt:lpstr>Was einer Bank wichtig?</vt:lpstr>
      <vt:lpstr>Kampagnen</vt:lpstr>
      <vt:lpstr>Marketingkanäle</vt:lpstr>
      <vt:lpstr>Einfluss durch Wettbewerber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Mya Jahic</dc:creator>
  <cp:lastModifiedBy>Mya Jahic</cp:lastModifiedBy>
  <cp:revision>12</cp:revision>
  <dcterms:created xsi:type="dcterms:W3CDTF">2021-12-17T12:50:47Z</dcterms:created>
  <dcterms:modified xsi:type="dcterms:W3CDTF">2021-12-17T21:22:13Z</dcterms:modified>
</cp:coreProperties>
</file>