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handoutMasterIdLst>
    <p:handoutMasterId r:id="rId15"/>
  </p:handoutMasterIdLst>
  <p:sldIdLst>
    <p:sldId id="256" r:id="rId3"/>
    <p:sldId id="257" r:id="rId4"/>
    <p:sldId id="264" r:id="rId5"/>
    <p:sldId id="259" r:id="rId6"/>
    <p:sldId id="266" r:id="rId7"/>
    <p:sldId id="267" r:id="rId8"/>
    <p:sldId id="265" r:id="rId9"/>
    <p:sldId id="261" r:id="rId10"/>
    <p:sldId id="260" r:id="rId11"/>
    <p:sldId id="262"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p:scale>
          <a:sx n="66" d="100"/>
          <a:sy n="66" d="100"/>
        </p:scale>
        <p:origin x="1520" y="9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404F00-F543-64FA-06B1-D27D65AD22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E040E47-ADE5-190C-187D-A415BE0E1B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AE1A38-C0C0-4C2A-997D-DCAB160D8699}" type="datetimeFigureOut">
              <a:rPr lang="de-DE" smtClean="0"/>
              <a:t>23.01.2025</a:t>
            </a:fld>
            <a:endParaRPr lang="de-DE"/>
          </a:p>
        </p:txBody>
      </p:sp>
      <p:sp>
        <p:nvSpPr>
          <p:cNvPr id="4" name="Fußzeilenplatzhalter 3">
            <a:extLst>
              <a:ext uri="{FF2B5EF4-FFF2-40B4-BE49-F238E27FC236}">
                <a16:creationId xmlns:a16="http://schemas.microsoft.com/office/drawing/2014/main" id="{A3E5F9B7-6DEE-1235-1019-0574BD7385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CC5A135-0C9A-44B0-9630-1BE15ACFD4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1C5C-DE79-4CC0-B63E-42DE573FBCCF}" type="slidenum">
              <a:rPr lang="de-DE" smtClean="0"/>
              <a:t>‹Nr.›</a:t>
            </a:fld>
            <a:endParaRPr lang="de-DE"/>
          </a:p>
        </p:txBody>
      </p:sp>
    </p:spTree>
    <p:extLst>
      <p:ext uri="{BB962C8B-B14F-4D97-AF65-F5344CB8AC3E}">
        <p14:creationId xmlns:p14="http://schemas.microsoft.com/office/powerpoint/2010/main" val="2298952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3013-1C26-469B-9E49-691AD075C9E1}" type="datetimeFigureOut">
              <a:rPr lang="de-DE" smtClean="0"/>
              <a:t>23.01.2025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CFBF-4BC7-438F-AAEF-FF710C198FBC}" type="slidenum">
              <a:rPr lang="de-DE" smtClean="0"/>
              <a:t>‹Nr.›</a:t>
            </a:fld>
            <a:endParaRPr lang="de-DE"/>
          </a:p>
        </p:txBody>
      </p:sp>
    </p:spTree>
    <p:extLst>
      <p:ext uri="{BB962C8B-B14F-4D97-AF65-F5344CB8AC3E}">
        <p14:creationId xmlns:p14="http://schemas.microsoft.com/office/powerpoint/2010/main" val="152340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34E40E-545E-4CEA-A48B-911FA5F94402}" type="datetime1">
              <a:rPr lang="de-DE" smtClean="0"/>
              <a:t>23.01.2025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de-DE"/>
              <a:t>Florian Paesler</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2431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10F3B1-1F6D-486B-BEF3-731D71AA281E}"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7087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436D30-7D48-4F9A-AFAE-F044D693E1D9}"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87870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34E40E-545E-4CEA-A48B-911FA5F94402}" type="datetime1">
              <a:rPr lang="de-DE" smtClean="0"/>
              <a:t>23.01.2025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de-DE"/>
              <a:t>Florian Paesler</a:t>
            </a:r>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84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C88AF18-8747-4AB3-9C30-79EAED6CDB2F}"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124568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7E83178-AC87-4E1A-85BB-358BFF55CB49}"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84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288533C-7151-4BDE-9AFA-4C84C7CE8AE5}"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0239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1070DE0-1173-4F63-A99F-98719F50F623}" type="datetime1">
              <a:rPr lang="de-DE" smtClean="0"/>
              <a:t>23.01.2025</a:t>
            </a:fld>
            <a:endParaRPr lang="de-DE"/>
          </a:p>
        </p:txBody>
      </p:sp>
      <p:sp>
        <p:nvSpPr>
          <p:cNvPr id="8" name="Footer Placeholder 7"/>
          <p:cNvSpPr>
            <a:spLocks noGrp="1"/>
          </p:cNvSpPr>
          <p:nvPr>
            <p:ph type="ftr" sz="quarter" idx="11"/>
          </p:nvPr>
        </p:nvSpPr>
        <p:spPr/>
        <p:txBody>
          <a:bodyPr/>
          <a:lstStyle/>
          <a:p>
            <a:r>
              <a:rPr lang="de-DE"/>
              <a:t>Florian Paesler</a:t>
            </a:r>
          </a:p>
        </p:txBody>
      </p:sp>
      <p:sp>
        <p:nvSpPr>
          <p:cNvPr id="9" name="Slide Number Placeholder 8"/>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681906277"/>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D61918B-3F5D-40EC-9582-3D7A0233ABE7}" type="datetime1">
              <a:rPr lang="de-DE" smtClean="0"/>
              <a:t>23.01.2025</a:t>
            </a:fld>
            <a:endParaRPr lang="de-DE"/>
          </a:p>
        </p:txBody>
      </p:sp>
      <p:sp>
        <p:nvSpPr>
          <p:cNvPr id="4" name="Footer Placeholder 3"/>
          <p:cNvSpPr>
            <a:spLocks noGrp="1"/>
          </p:cNvSpPr>
          <p:nvPr>
            <p:ph type="ftr" sz="quarter" idx="11"/>
          </p:nvPr>
        </p:nvSpPr>
        <p:spPr/>
        <p:txBody>
          <a:bodyPr/>
          <a:lstStyle/>
          <a:p>
            <a:r>
              <a:rPr lang="de-DE"/>
              <a:t>Florian Paesler</a:t>
            </a:r>
          </a:p>
        </p:txBody>
      </p:sp>
      <p:sp>
        <p:nvSpPr>
          <p:cNvPr id="5" name="Slide Number Placeholder 4"/>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86623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95AB1-E706-4C9E-91DE-7CA983602F2A}" type="datetime1">
              <a:rPr lang="de-DE" smtClean="0"/>
              <a:t>23.01.2025</a:t>
            </a:fld>
            <a:endParaRPr lang="de-DE"/>
          </a:p>
        </p:txBody>
      </p:sp>
      <p:sp>
        <p:nvSpPr>
          <p:cNvPr id="3" name="Footer Placeholder 2"/>
          <p:cNvSpPr>
            <a:spLocks noGrp="1"/>
          </p:cNvSpPr>
          <p:nvPr>
            <p:ph type="ftr" sz="quarter" idx="11"/>
          </p:nvPr>
        </p:nvSpPr>
        <p:spPr/>
        <p:txBody>
          <a:bodyPr/>
          <a:lstStyle/>
          <a:p>
            <a:r>
              <a:rPr lang="de-DE"/>
              <a:t>Florian Paesler</a:t>
            </a:r>
          </a:p>
        </p:txBody>
      </p:sp>
      <p:sp>
        <p:nvSpPr>
          <p:cNvPr id="4" name="Slide Number Placeholder 3"/>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758913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6475555-03E4-4D6D-99FD-E80D904C182C}"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40840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C88AF18-8747-4AB3-9C30-79EAED6CDB2F}"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714539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9570C2D-3805-478A-907B-357F20B01C2E}"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027077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10F3B1-1F6D-486B-BEF3-731D71AA281E}"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909355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436D30-7D48-4F9A-AFAE-F044D693E1D9}"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4719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7E83178-AC87-4E1A-85BB-358BFF55CB49}" type="datetime1">
              <a:rPr lang="de-DE" smtClean="0"/>
              <a:t>23.01.2025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29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288533C-7151-4BDE-9AFA-4C84C7CE8AE5}"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85350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726A0E6-E598-4AF3-9164-DC3F41C48A50}" type="datetime1">
              <a:rPr lang="de-DE" smtClean="0"/>
              <a:t>23.01.2025</a:t>
            </a:fld>
            <a:endParaRPr lang="de-DE"/>
          </a:p>
        </p:txBody>
      </p:sp>
      <p:sp>
        <p:nvSpPr>
          <p:cNvPr id="8" name="Footer Placeholder 7"/>
          <p:cNvSpPr>
            <a:spLocks noGrp="1"/>
          </p:cNvSpPr>
          <p:nvPr>
            <p:ph type="ftr" sz="quarter" idx="11"/>
          </p:nvPr>
        </p:nvSpPr>
        <p:spPr/>
        <p:txBody>
          <a:bodyPr/>
          <a:lstStyle/>
          <a:p>
            <a:r>
              <a:rPr lang="de-DE"/>
              <a:t>Florian Paesler</a:t>
            </a:r>
          </a:p>
        </p:txBody>
      </p:sp>
      <p:sp>
        <p:nvSpPr>
          <p:cNvPr id="9" name="Slide Number Placeholder 8"/>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31614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D61918B-3F5D-40EC-9582-3D7A0233ABE7}" type="datetime1">
              <a:rPr lang="de-DE" smtClean="0"/>
              <a:t>23.01.2025</a:t>
            </a:fld>
            <a:endParaRPr lang="de-DE"/>
          </a:p>
        </p:txBody>
      </p:sp>
      <p:sp>
        <p:nvSpPr>
          <p:cNvPr id="4" name="Footer Placeholder 3"/>
          <p:cNvSpPr>
            <a:spLocks noGrp="1"/>
          </p:cNvSpPr>
          <p:nvPr>
            <p:ph type="ftr" sz="quarter" idx="11"/>
          </p:nvPr>
        </p:nvSpPr>
        <p:spPr/>
        <p:txBody>
          <a:bodyPr/>
          <a:lstStyle/>
          <a:p>
            <a:r>
              <a:rPr lang="de-DE"/>
              <a:t>Florian Paesler</a:t>
            </a:r>
          </a:p>
        </p:txBody>
      </p:sp>
      <p:sp>
        <p:nvSpPr>
          <p:cNvPr id="5" name="Slide Number Placeholder 4"/>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65988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95AB1-E706-4C9E-91DE-7CA983602F2A}" type="datetime1">
              <a:rPr lang="de-DE" smtClean="0"/>
              <a:t>23.01.2025</a:t>
            </a:fld>
            <a:endParaRPr lang="de-DE"/>
          </a:p>
        </p:txBody>
      </p:sp>
      <p:sp>
        <p:nvSpPr>
          <p:cNvPr id="3" name="Footer Placeholder 2"/>
          <p:cNvSpPr>
            <a:spLocks noGrp="1"/>
          </p:cNvSpPr>
          <p:nvPr>
            <p:ph type="ftr" sz="quarter" idx="11"/>
          </p:nvPr>
        </p:nvSpPr>
        <p:spPr/>
        <p:txBody>
          <a:bodyPr/>
          <a:lstStyle/>
          <a:p>
            <a:r>
              <a:rPr lang="de-DE"/>
              <a:t>Florian Paesler</a:t>
            </a:r>
          </a:p>
        </p:txBody>
      </p:sp>
      <p:sp>
        <p:nvSpPr>
          <p:cNvPr id="4" name="Slide Number Placeholder 3"/>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401528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6475555-03E4-4D6D-99FD-E80D904C182C}"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9722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9570C2D-3805-478A-907B-357F20B01C2E}" type="datetime1">
              <a:rPr lang="de-DE" smtClean="0"/>
              <a:t>23.01.2025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75781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070DE0-1173-4F63-A99F-98719F50F623}" type="datetime1">
              <a:rPr lang="de-DE" smtClean="0"/>
              <a:t>23.01.2025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de-DE"/>
              <a:t>Florian Paesler</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7680027-4B48-4BE7-A4F4-3A3AA17D2AA9}" type="slidenum">
              <a:rPr lang="de-DE" smtClean="0"/>
              <a:t>‹Nr.›</a:t>
            </a:fld>
            <a:endParaRPr lang="de-DE"/>
          </a:p>
        </p:txBody>
      </p:sp>
    </p:spTree>
    <p:extLst>
      <p:ext uri="{BB962C8B-B14F-4D97-AF65-F5344CB8AC3E}">
        <p14:creationId xmlns:p14="http://schemas.microsoft.com/office/powerpoint/2010/main" val="2347137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1070DE0-1173-4F63-A99F-98719F50F623}" type="datetime1">
              <a:rPr lang="de-DE" smtClean="0"/>
              <a:t>23.01.2025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r>
              <a:rPr lang="de-DE"/>
              <a:t>Florian Paesler</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37680027-4B48-4BE7-A4F4-3A3AA17D2AA9}" type="slidenum">
              <a:rPr lang="de-DE" smtClean="0"/>
              <a:t>‹Nr.›</a:t>
            </a:fld>
            <a:endParaRPr lang="de-DE"/>
          </a:p>
        </p:txBody>
      </p:sp>
    </p:spTree>
    <p:extLst>
      <p:ext uri="{BB962C8B-B14F-4D97-AF65-F5344CB8AC3E}">
        <p14:creationId xmlns:p14="http://schemas.microsoft.com/office/powerpoint/2010/main" val="11358606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uby/ruby" TargetMode="External"/><Relationship Id="rId2" Type="http://schemas.openxmlformats.org/officeDocument/2006/relationships/hyperlink" Target="https://www.ruby-lang.org/" TargetMode="External"/><Relationship Id="rId1" Type="http://schemas.openxmlformats.org/officeDocument/2006/relationships/slideLayout" Target="../slideLayouts/slideLayout13.xml"/><Relationship Id="rId5" Type="http://schemas.openxmlformats.org/officeDocument/2006/relationships/hyperlink" Target="https://ruby-doc.com/" TargetMode="External"/><Relationship Id="rId4" Type="http://schemas.openxmlformats.org/officeDocument/2006/relationships/hyperlink" Target="https://rubygems.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6DC341-18C9-970D-A6AB-82DA91C1D49C}"/>
              </a:ext>
            </a:extLst>
          </p:cNvPr>
          <p:cNvSpPr>
            <a:spLocks noGrp="1"/>
          </p:cNvSpPr>
          <p:nvPr>
            <p:ph type="ctrTitle"/>
          </p:nvPr>
        </p:nvSpPr>
        <p:spPr/>
        <p:txBody>
          <a:bodyPr/>
          <a:lstStyle/>
          <a:p>
            <a:r>
              <a:rPr lang="de-DE" dirty="0"/>
              <a:t>Ruby</a:t>
            </a:r>
          </a:p>
        </p:txBody>
      </p:sp>
      <p:sp>
        <p:nvSpPr>
          <p:cNvPr id="3" name="Untertitel 2">
            <a:extLst>
              <a:ext uri="{FF2B5EF4-FFF2-40B4-BE49-F238E27FC236}">
                <a16:creationId xmlns:a16="http://schemas.microsoft.com/office/drawing/2014/main" id="{C352C50F-A97B-E98D-4660-3D970C88BFD8}"/>
              </a:ext>
            </a:extLst>
          </p:cNvPr>
          <p:cNvSpPr>
            <a:spLocks noGrp="1"/>
          </p:cNvSpPr>
          <p:nvPr>
            <p:ph type="subTitle" idx="1"/>
          </p:nvPr>
        </p:nvSpPr>
        <p:spPr/>
        <p:txBody>
          <a:bodyPr/>
          <a:lstStyle/>
          <a:p>
            <a:endParaRPr lang="de-DE" dirty="0"/>
          </a:p>
        </p:txBody>
      </p:sp>
      <p:pic>
        <p:nvPicPr>
          <p:cNvPr id="5" name="Grafik 4" descr="Ein Bild, das Screenshot, Grafiken, Grafikdesign, Farbigkeit enthält.&#10;&#10;Automatisch generierte Beschreibung">
            <a:extLst>
              <a:ext uri="{FF2B5EF4-FFF2-40B4-BE49-F238E27FC236}">
                <a16:creationId xmlns:a16="http://schemas.microsoft.com/office/drawing/2014/main" id="{169574DD-3B33-E05B-710A-F08FD597E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00325"/>
            <a:ext cx="2133600" cy="2133600"/>
          </a:xfrm>
          <a:prstGeom prst="rect">
            <a:avLst/>
          </a:prstGeom>
        </p:spPr>
      </p:pic>
      <p:sp>
        <p:nvSpPr>
          <p:cNvPr id="6" name="Datumsplatzhalter 5">
            <a:extLst>
              <a:ext uri="{FF2B5EF4-FFF2-40B4-BE49-F238E27FC236}">
                <a16:creationId xmlns:a16="http://schemas.microsoft.com/office/drawing/2014/main" id="{753A9D22-F0D4-0F35-E721-3F82D52DC4F4}"/>
              </a:ext>
            </a:extLst>
          </p:cNvPr>
          <p:cNvSpPr>
            <a:spLocks noGrp="1"/>
          </p:cNvSpPr>
          <p:nvPr>
            <p:ph type="dt" sz="half" idx="10"/>
          </p:nvPr>
        </p:nvSpPr>
        <p:spPr/>
        <p:txBody>
          <a:bodyPr/>
          <a:lstStyle/>
          <a:p>
            <a:fld id="{C51A32AD-C460-42DF-93E6-CC142360FD1A}" type="datetime1">
              <a:rPr lang="de-DE" smtClean="0"/>
              <a:t>23.01.2025</a:t>
            </a:fld>
            <a:endParaRPr lang="de-DE"/>
          </a:p>
        </p:txBody>
      </p:sp>
      <p:sp>
        <p:nvSpPr>
          <p:cNvPr id="8" name="Foliennummernplatzhalter 7">
            <a:extLst>
              <a:ext uri="{FF2B5EF4-FFF2-40B4-BE49-F238E27FC236}">
                <a16:creationId xmlns:a16="http://schemas.microsoft.com/office/drawing/2014/main" id="{F4074EF2-6E95-988A-8B3F-CA9D59369D49}"/>
              </a:ext>
            </a:extLst>
          </p:cNvPr>
          <p:cNvSpPr>
            <a:spLocks noGrp="1"/>
          </p:cNvSpPr>
          <p:nvPr>
            <p:ph type="sldNum" sz="quarter" idx="12"/>
          </p:nvPr>
        </p:nvSpPr>
        <p:spPr/>
        <p:txBody>
          <a:bodyPr>
            <a:normAutofit lnSpcReduction="10000"/>
          </a:bodyPr>
          <a:lstStyle/>
          <a:p>
            <a:fld id="{37680027-4B48-4BE7-A4F4-3A3AA17D2AA9}" type="slidenum">
              <a:rPr lang="de-DE" smtClean="0"/>
              <a:t>1</a:t>
            </a:fld>
            <a:endParaRPr lang="de-DE"/>
          </a:p>
        </p:txBody>
      </p:sp>
    </p:spTree>
    <p:extLst>
      <p:ext uri="{BB962C8B-B14F-4D97-AF65-F5344CB8AC3E}">
        <p14:creationId xmlns:p14="http://schemas.microsoft.com/office/powerpoint/2010/main" val="290956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D0FD7-50A7-128F-3922-836B4AA2D734}"/>
              </a:ext>
            </a:extLst>
          </p:cNvPr>
          <p:cNvSpPr>
            <a:spLocks noGrp="1"/>
          </p:cNvSpPr>
          <p:nvPr>
            <p:ph type="title"/>
          </p:nvPr>
        </p:nvSpPr>
        <p:spPr/>
        <p:txBody>
          <a:bodyPr/>
          <a:lstStyle/>
          <a:p>
            <a:r>
              <a:rPr lang="de-DE" dirty="0" err="1"/>
              <a:t>grep</a:t>
            </a:r>
            <a:r>
              <a:rPr lang="de-DE" dirty="0"/>
              <a:t>-Utility</a:t>
            </a:r>
          </a:p>
        </p:txBody>
      </p:sp>
      <p:sp>
        <p:nvSpPr>
          <p:cNvPr id="3" name="Inhaltsplatzhalter 2">
            <a:extLst>
              <a:ext uri="{FF2B5EF4-FFF2-40B4-BE49-F238E27FC236}">
                <a16:creationId xmlns:a16="http://schemas.microsoft.com/office/drawing/2014/main" id="{998D5907-4438-F34E-05EB-E587AA7C2572}"/>
              </a:ext>
            </a:extLst>
          </p:cNvPr>
          <p:cNvSpPr>
            <a:spLocks noGrp="1"/>
          </p:cNvSpPr>
          <p:nvPr>
            <p:ph idx="1"/>
          </p:nvPr>
        </p:nvSpPr>
        <p:spPr>
          <a:xfrm>
            <a:off x="1261872" y="1828800"/>
            <a:ext cx="3661110" cy="4351337"/>
          </a:xfrm>
        </p:spPr>
        <p:txBody>
          <a:bodyPr/>
          <a:lstStyle/>
          <a:p>
            <a:r>
              <a:rPr lang="de-DE" dirty="0"/>
              <a:t>Native Unterstützung regulärer Ausdrücke</a:t>
            </a:r>
          </a:p>
          <a:p>
            <a:r>
              <a:rPr lang="de-DE" dirty="0"/>
              <a:t>Umfangreiche Möglichkeiten für Dateizugriffe</a:t>
            </a:r>
          </a:p>
          <a:p>
            <a:r>
              <a:rPr lang="de-DE" dirty="0"/>
              <a:t>Umfangreiche Möglichkeiten zur Manipulation von Daten</a:t>
            </a:r>
          </a:p>
          <a:p>
            <a:endParaRPr lang="de-DE" dirty="0"/>
          </a:p>
        </p:txBody>
      </p:sp>
      <p:sp>
        <p:nvSpPr>
          <p:cNvPr id="4" name="Datumsplatzhalter 3">
            <a:extLst>
              <a:ext uri="{FF2B5EF4-FFF2-40B4-BE49-F238E27FC236}">
                <a16:creationId xmlns:a16="http://schemas.microsoft.com/office/drawing/2014/main" id="{F9320F0D-4DDE-BD4D-1ABC-7CF32487EE5A}"/>
              </a:ext>
            </a:extLst>
          </p:cNvPr>
          <p:cNvSpPr>
            <a:spLocks noGrp="1"/>
          </p:cNvSpPr>
          <p:nvPr>
            <p:ph type="dt" sz="half" idx="10"/>
          </p:nvPr>
        </p:nvSpPr>
        <p:spPr/>
        <p:txBody>
          <a:bodyPr/>
          <a:lstStyle/>
          <a:p>
            <a:fld id="{36A13F21-B345-430A-A214-488525C40495}" type="datetime1">
              <a:rPr lang="de-DE" smtClean="0"/>
              <a:t>23.01.2025</a:t>
            </a:fld>
            <a:endParaRPr lang="de-DE"/>
          </a:p>
        </p:txBody>
      </p:sp>
      <p:sp>
        <p:nvSpPr>
          <p:cNvPr id="6" name="Foliennummernplatzhalter 5">
            <a:extLst>
              <a:ext uri="{FF2B5EF4-FFF2-40B4-BE49-F238E27FC236}">
                <a16:creationId xmlns:a16="http://schemas.microsoft.com/office/drawing/2014/main" id="{73F4135E-0E31-C3DE-85DC-04B8C35CE187}"/>
              </a:ext>
            </a:extLst>
          </p:cNvPr>
          <p:cNvSpPr>
            <a:spLocks noGrp="1"/>
          </p:cNvSpPr>
          <p:nvPr>
            <p:ph type="sldNum" sz="quarter" idx="12"/>
          </p:nvPr>
        </p:nvSpPr>
        <p:spPr/>
        <p:txBody>
          <a:bodyPr>
            <a:normAutofit lnSpcReduction="10000"/>
          </a:bodyPr>
          <a:lstStyle/>
          <a:p>
            <a:fld id="{37680027-4B48-4BE7-A4F4-3A3AA17D2AA9}" type="slidenum">
              <a:rPr lang="de-DE" smtClean="0"/>
              <a:t>10</a:t>
            </a:fld>
            <a:endParaRPr lang="de-DE"/>
          </a:p>
        </p:txBody>
      </p:sp>
      <p:pic>
        <p:nvPicPr>
          <p:cNvPr id="13" name="Grafik 12" descr="Ein Bild, das Text, Screenshot, Schrift enthält.&#10;&#10;Automatisch generierte Beschreibung">
            <a:extLst>
              <a:ext uri="{FF2B5EF4-FFF2-40B4-BE49-F238E27FC236}">
                <a16:creationId xmlns:a16="http://schemas.microsoft.com/office/drawing/2014/main" id="{D5FB0C34-01F8-5544-9421-F91319661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500" y="1451196"/>
            <a:ext cx="5978012" cy="2496988"/>
          </a:xfrm>
          <a:prstGeom prst="rect">
            <a:avLst/>
          </a:prstGeom>
          <a:effectLst>
            <a:softEdge rad="266700"/>
          </a:effectLst>
        </p:spPr>
      </p:pic>
      <p:pic>
        <p:nvPicPr>
          <p:cNvPr id="25" name="Grafik 24" descr="Ein Bild, das Text, Screenshot, Display, Software enthält.&#10;&#10;Automatisch generierte Beschreibung">
            <a:extLst>
              <a:ext uri="{FF2B5EF4-FFF2-40B4-BE49-F238E27FC236}">
                <a16:creationId xmlns:a16="http://schemas.microsoft.com/office/drawing/2014/main" id="{F13C36DC-EA63-BD0A-8E14-6946F7C5F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32" y="4041092"/>
            <a:ext cx="5051387" cy="2540349"/>
          </a:xfrm>
          <a:prstGeom prst="rect">
            <a:avLst/>
          </a:prstGeom>
          <a:effectLst>
            <a:softEdge rad="266700"/>
          </a:effectLst>
        </p:spPr>
      </p:pic>
      <p:pic>
        <p:nvPicPr>
          <p:cNvPr id="27" name="Grafik 26" descr="Ein Bild, das Text, Screenshot, Schrift, Multimedia enthält.&#10;&#10;Automatisch generierte Beschreibung">
            <a:extLst>
              <a:ext uri="{FF2B5EF4-FFF2-40B4-BE49-F238E27FC236}">
                <a16:creationId xmlns:a16="http://schemas.microsoft.com/office/drawing/2014/main" id="{E22C13F9-6817-8155-E686-AE123E116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192" y="4340467"/>
            <a:ext cx="4944857" cy="1941598"/>
          </a:xfrm>
          <a:prstGeom prst="rect">
            <a:avLst/>
          </a:prstGeom>
          <a:effectLst>
            <a:softEdge rad="279400"/>
          </a:effectLst>
        </p:spPr>
      </p:pic>
    </p:spTree>
    <p:extLst>
      <p:ext uri="{BB962C8B-B14F-4D97-AF65-F5344CB8AC3E}">
        <p14:creationId xmlns:p14="http://schemas.microsoft.com/office/powerpoint/2010/main" val="30483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BEAB8006-420E-FC9B-71C8-F66E4AD99596}"/>
              </a:ext>
            </a:extLst>
          </p:cNvPr>
          <p:cNvSpPr/>
          <p:nvPr/>
        </p:nvSpPr>
        <p:spPr>
          <a:xfrm>
            <a:off x="-277091" y="-166255"/>
            <a:ext cx="12678642" cy="72671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8B9F519-F09D-C875-3226-D2BE3F7B9CD3}"/>
              </a:ext>
            </a:extLst>
          </p:cNvPr>
          <p:cNvSpPr>
            <a:spLocks noGrp="1"/>
          </p:cNvSpPr>
          <p:nvPr>
            <p:ph type="title"/>
          </p:nvPr>
        </p:nvSpPr>
        <p:spPr/>
        <p:txBody>
          <a:bodyPr/>
          <a:lstStyle/>
          <a:p>
            <a:r>
              <a:rPr lang="de-DE" dirty="0">
                <a:latin typeface="Aptos Light" panose="020F0502020204030204" pitchFamily="34" charset="0"/>
              </a:rPr>
              <a:t>Quellen</a:t>
            </a:r>
          </a:p>
        </p:txBody>
      </p:sp>
      <p:sp>
        <p:nvSpPr>
          <p:cNvPr id="3" name="Inhaltsplatzhalter 2">
            <a:extLst>
              <a:ext uri="{FF2B5EF4-FFF2-40B4-BE49-F238E27FC236}">
                <a16:creationId xmlns:a16="http://schemas.microsoft.com/office/drawing/2014/main" id="{E22A045F-94FF-3592-E57F-4CFC1E0731F3}"/>
              </a:ext>
            </a:extLst>
          </p:cNvPr>
          <p:cNvSpPr>
            <a:spLocks noGrp="1"/>
          </p:cNvSpPr>
          <p:nvPr>
            <p:ph idx="1"/>
          </p:nvPr>
        </p:nvSpPr>
        <p:spPr/>
        <p:txBody>
          <a:bodyPr/>
          <a:lstStyle/>
          <a:p>
            <a:pPr marL="0" indent="0">
              <a:buNone/>
            </a:pPr>
            <a:r>
              <a:rPr lang="de-DE" dirty="0">
                <a:latin typeface="Aptos Light" panose="020B0004020202020204" pitchFamily="34" charset="0"/>
                <a:hlinkClick r:id="rId2"/>
              </a:rPr>
              <a:t>https://www.ruby-lang.org</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3"/>
              </a:rPr>
              <a:t>https://github.com/ruby/ruby</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4"/>
              </a:rPr>
              <a:t>https://rubygems.org/</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5"/>
              </a:rPr>
              <a:t>https://ruby-doc.com</a:t>
            </a:r>
            <a:endParaRPr lang="de-DE" dirty="0">
              <a:latin typeface="Aptos Light" panose="020B0004020202020204" pitchFamily="34" charset="0"/>
            </a:endParaRPr>
          </a:p>
          <a:p>
            <a:pPr marL="0" indent="0">
              <a:buNone/>
            </a:pPr>
            <a:endParaRPr lang="de-DE" dirty="0">
              <a:latin typeface="Aptos Light" panose="020B0004020202020204" pitchFamily="34" charset="0"/>
            </a:endParaRPr>
          </a:p>
        </p:txBody>
      </p:sp>
    </p:spTree>
    <p:extLst>
      <p:ext uri="{BB962C8B-B14F-4D97-AF65-F5344CB8AC3E}">
        <p14:creationId xmlns:p14="http://schemas.microsoft.com/office/powerpoint/2010/main" val="428015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AAE35-6DE9-AD05-2732-9582B40F81D6}"/>
              </a:ext>
            </a:extLst>
          </p:cNvPr>
          <p:cNvSpPr>
            <a:spLocks noGrp="1"/>
          </p:cNvSpPr>
          <p:nvPr>
            <p:ph type="title"/>
          </p:nvPr>
        </p:nvSpPr>
        <p:spPr>
          <a:xfrm>
            <a:off x="1261872" y="365760"/>
            <a:ext cx="9692640" cy="1325562"/>
          </a:xfrm>
        </p:spPr>
        <p:txBody>
          <a:bodyPr>
            <a:normAutofit/>
          </a:bodyPr>
          <a:lstStyle/>
          <a:p>
            <a:r>
              <a:rPr lang="de-DE" dirty="0"/>
              <a:t>Situation in den 1990ern</a:t>
            </a:r>
          </a:p>
        </p:txBody>
      </p:sp>
      <p:sp>
        <p:nvSpPr>
          <p:cNvPr id="3" name="Inhaltsplatzhalter 2">
            <a:extLst>
              <a:ext uri="{FF2B5EF4-FFF2-40B4-BE49-F238E27FC236}">
                <a16:creationId xmlns:a16="http://schemas.microsoft.com/office/drawing/2014/main" id="{782C737D-976A-919E-9C7C-062A8017FBF5}"/>
              </a:ext>
            </a:extLst>
          </p:cNvPr>
          <p:cNvSpPr>
            <a:spLocks noGrp="1"/>
          </p:cNvSpPr>
          <p:nvPr>
            <p:ph idx="1"/>
          </p:nvPr>
        </p:nvSpPr>
        <p:spPr>
          <a:xfrm>
            <a:off x="1261872" y="1933575"/>
            <a:ext cx="4401509" cy="4246562"/>
          </a:xfrm>
        </p:spPr>
        <p:txBody>
          <a:bodyPr>
            <a:normAutofit/>
          </a:bodyPr>
          <a:lstStyle/>
          <a:p>
            <a:r>
              <a:rPr lang="de-DE" dirty="0"/>
              <a:t>Schnelles Wachstum des Internets</a:t>
            </a:r>
          </a:p>
          <a:p>
            <a:pPr lvl="1"/>
            <a:r>
              <a:rPr lang="de-DE" dirty="0"/>
              <a:t>Steigende Anforderungen an die Webentwicklung</a:t>
            </a:r>
          </a:p>
          <a:p>
            <a:r>
              <a:rPr lang="de-DE" dirty="0"/>
              <a:t>Produktivität steht zunehmend im Mittelpunkt</a:t>
            </a:r>
          </a:p>
          <a:p>
            <a:r>
              <a:rPr lang="de-DE" b="0" i="0" u="none" strike="noStrike" baseline="0" dirty="0"/>
              <a:t>Objektorientierte Programmierung wird zum führenden Paradigma</a:t>
            </a:r>
          </a:p>
          <a:p>
            <a:endParaRPr lang="de-DE" b="0" i="0" u="none" strike="noStrike" baseline="0" dirty="0"/>
          </a:p>
        </p:txBody>
      </p:sp>
      <p:pic>
        <p:nvPicPr>
          <p:cNvPr id="8" name="Grafik 7" descr="Ein Bild, das Text, Diagramm, Reihe, Zahl enthält.&#10;&#10;Automatisch generierte Beschreibung">
            <a:extLst>
              <a:ext uri="{FF2B5EF4-FFF2-40B4-BE49-F238E27FC236}">
                <a16:creationId xmlns:a16="http://schemas.microsoft.com/office/drawing/2014/main" id="{F05D5021-DE95-2352-A652-AC29BD4ED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22" y="1933575"/>
            <a:ext cx="4549840" cy="3639872"/>
          </a:xfrm>
          <a:prstGeom prst="rect">
            <a:avLst/>
          </a:prstGeom>
        </p:spPr>
      </p:pic>
      <p:sp>
        <p:nvSpPr>
          <p:cNvPr id="4" name="Datumsplatzhalter 3">
            <a:extLst>
              <a:ext uri="{FF2B5EF4-FFF2-40B4-BE49-F238E27FC236}">
                <a16:creationId xmlns:a16="http://schemas.microsoft.com/office/drawing/2014/main" id="{4F1119B1-87A3-8115-2E9F-88E2DA71CD5C}"/>
              </a:ext>
            </a:extLst>
          </p:cNvPr>
          <p:cNvSpPr>
            <a:spLocks noGrp="1"/>
          </p:cNvSpPr>
          <p:nvPr>
            <p:ph type="dt" sz="half" idx="10"/>
          </p:nvPr>
        </p:nvSpPr>
        <p:spPr>
          <a:xfrm rot="16200000">
            <a:off x="10797542" y="998537"/>
            <a:ext cx="1904999" cy="365125"/>
          </a:xfrm>
        </p:spPr>
        <p:txBody>
          <a:bodyPr>
            <a:normAutofit/>
          </a:bodyPr>
          <a:lstStyle/>
          <a:p>
            <a:pPr>
              <a:spcAft>
                <a:spcPts val="600"/>
              </a:spcAft>
            </a:pPr>
            <a:fld id="{B12DDC97-C127-4974-85C3-DFE44F251146}" type="datetime1">
              <a:rPr lang="de-DE">
                <a:solidFill>
                  <a:srgbClr val="46464A">
                    <a:lumMod val="20000"/>
                    <a:lumOff val="80000"/>
                  </a:srgbClr>
                </a:solidFill>
              </a:rPr>
              <a:pPr>
                <a:spcAft>
                  <a:spcPts val="600"/>
                </a:spcAft>
              </a:pPr>
              <a:t>23.01.2025</a:t>
            </a:fld>
            <a:endParaRPr lang="de-DE">
              <a:solidFill>
                <a:srgbClr val="46464A">
                  <a:lumMod val="20000"/>
                  <a:lumOff val="80000"/>
                </a:srgbClr>
              </a:solidFill>
            </a:endParaRPr>
          </a:p>
        </p:txBody>
      </p:sp>
      <p:sp>
        <p:nvSpPr>
          <p:cNvPr id="6" name="Foliennummernplatzhalter 5">
            <a:extLst>
              <a:ext uri="{FF2B5EF4-FFF2-40B4-BE49-F238E27FC236}">
                <a16:creationId xmlns:a16="http://schemas.microsoft.com/office/drawing/2014/main" id="{3F4A9EE7-3BCA-803E-99F4-0FFAD1C7479D}"/>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37680027-4B48-4BE7-A4F4-3A3AA17D2AA9}" type="slidenum">
              <a:rPr lang="de-DE">
                <a:solidFill>
                  <a:srgbClr val="46464A">
                    <a:lumMod val="60000"/>
                    <a:lumOff val="40000"/>
                  </a:srgbClr>
                </a:solidFill>
              </a:rPr>
              <a:pPr>
                <a:lnSpc>
                  <a:spcPct val="90000"/>
                </a:lnSpc>
                <a:spcAft>
                  <a:spcPts val="600"/>
                </a:spcAft>
              </a:pPr>
              <a:t>2</a:t>
            </a:fld>
            <a:endParaRPr lang="de-DE">
              <a:solidFill>
                <a:srgbClr val="46464A">
                  <a:lumMod val="60000"/>
                  <a:lumOff val="40000"/>
                </a:srgbClr>
              </a:solidFill>
            </a:endParaRPr>
          </a:p>
        </p:txBody>
      </p:sp>
      <p:sp>
        <p:nvSpPr>
          <p:cNvPr id="9" name="Textfeld 8">
            <a:extLst>
              <a:ext uri="{FF2B5EF4-FFF2-40B4-BE49-F238E27FC236}">
                <a16:creationId xmlns:a16="http://schemas.microsoft.com/office/drawing/2014/main" id="{345D7101-1400-747E-E62C-6BDCD9AFBABF}"/>
              </a:ext>
            </a:extLst>
          </p:cNvPr>
          <p:cNvSpPr txBox="1"/>
          <p:nvPr/>
        </p:nvSpPr>
        <p:spPr>
          <a:xfrm>
            <a:off x="6528621" y="5442642"/>
            <a:ext cx="2622834" cy="261610"/>
          </a:xfrm>
          <a:prstGeom prst="rect">
            <a:avLst/>
          </a:prstGeom>
          <a:noFill/>
        </p:spPr>
        <p:txBody>
          <a:bodyPr wrap="none" rtlCol="0">
            <a:spAutoFit/>
          </a:bodyPr>
          <a:lstStyle/>
          <a:p>
            <a:r>
              <a:rPr lang="de-DE" sz="1100" dirty="0"/>
              <a:t>Quelle: Internet Systems </a:t>
            </a:r>
            <a:r>
              <a:rPr lang="de-DE" sz="1100" dirty="0" err="1"/>
              <a:t>Consortium</a:t>
            </a:r>
            <a:endParaRPr lang="de-DE" sz="1100" dirty="0"/>
          </a:p>
        </p:txBody>
      </p:sp>
    </p:spTree>
    <p:extLst>
      <p:ext uri="{BB962C8B-B14F-4D97-AF65-F5344CB8AC3E}">
        <p14:creationId xmlns:p14="http://schemas.microsoft.com/office/powerpoint/2010/main" val="87898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0B8AD-386A-0E62-B47B-A69A2C2E5055}"/>
              </a:ext>
            </a:extLst>
          </p:cNvPr>
          <p:cNvSpPr>
            <a:spLocks noGrp="1"/>
          </p:cNvSpPr>
          <p:nvPr>
            <p:ph type="title"/>
          </p:nvPr>
        </p:nvSpPr>
        <p:spPr/>
        <p:txBody>
          <a:bodyPr/>
          <a:lstStyle/>
          <a:p>
            <a:r>
              <a:rPr lang="de-DE" dirty="0"/>
              <a:t>Ziele und Designphilosophie</a:t>
            </a:r>
          </a:p>
        </p:txBody>
      </p:sp>
      <p:sp>
        <p:nvSpPr>
          <p:cNvPr id="4" name="Datumsplatzhalter 3">
            <a:extLst>
              <a:ext uri="{FF2B5EF4-FFF2-40B4-BE49-F238E27FC236}">
                <a16:creationId xmlns:a16="http://schemas.microsoft.com/office/drawing/2014/main" id="{2CB7360D-57C4-B144-EC48-A2472F61C07D}"/>
              </a:ext>
            </a:extLst>
          </p:cNvPr>
          <p:cNvSpPr>
            <a:spLocks noGrp="1"/>
          </p:cNvSpPr>
          <p:nvPr>
            <p:ph type="dt" sz="half" idx="10"/>
          </p:nvPr>
        </p:nvSpPr>
        <p:spPr/>
        <p:txBody>
          <a:bodyPr/>
          <a:lstStyle/>
          <a:p>
            <a:fld id="{87A01812-0673-4A61-B4C1-878FF97EACD8}" type="datetime1">
              <a:rPr lang="de-DE" smtClean="0"/>
              <a:t>23.01.2025</a:t>
            </a:fld>
            <a:endParaRPr lang="de-DE"/>
          </a:p>
        </p:txBody>
      </p:sp>
      <p:sp>
        <p:nvSpPr>
          <p:cNvPr id="6" name="Foliennummernplatzhalter 5">
            <a:extLst>
              <a:ext uri="{FF2B5EF4-FFF2-40B4-BE49-F238E27FC236}">
                <a16:creationId xmlns:a16="http://schemas.microsoft.com/office/drawing/2014/main" id="{CD4407DA-C1D9-A5D3-9591-5424EBFB4742}"/>
              </a:ext>
            </a:extLst>
          </p:cNvPr>
          <p:cNvSpPr>
            <a:spLocks noGrp="1"/>
          </p:cNvSpPr>
          <p:nvPr>
            <p:ph type="sldNum" sz="quarter" idx="12"/>
          </p:nvPr>
        </p:nvSpPr>
        <p:spPr/>
        <p:txBody>
          <a:bodyPr>
            <a:normAutofit lnSpcReduction="10000"/>
          </a:bodyPr>
          <a:lstStyle/>
          <a:p>
            <a:fld id="{37680027-4B48-4BE7-A4F4-3A3AA17D2AA9}" type="slidenum">
              <a:rPr lang="de-DE" smtClean="0"/>
              <a:t>3</a:t>
            </a:fld>
            <a:endParaRPr lang="de-DE"/>
          </a:p>
        </p:txBody>
      </p:sp>
      <p:sp>
        <p:nvSpPr>
          <p:cNvPr id="7" name="Textfeld 6">
            <a:extLst>
              <a:ext uri="{FF2B5EF4-FFF2-40B4-BE49-F238E27FC236}">
                <a16:creationId xmlns:a16="http://schemas.microsoft.com/office/drawing/2014/main" id="{D8E0DF69-525E-E23E-F740-58CC92A50422}"/>
              </a:ext>
            </a:extLst>
          </p:cNvPr>
          <p:cNvSpPr txBox="1"/>
          <p:nvPr/>
        </p:nvSpPr>
        <p:spPr>
          <a:xfrm>
            <a:off x="3329821" y="4471988"/>
            <a:ext cx="5167481"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i="1" dirty="0"/>
              <a:t>"I believe that the purpose of life is, at least in part, to be happy. Based on this belief, Ruby is designed to make programming not only easy but also fun. It allows you to concentrate on the creative side of programming, with less stress." </a:t>
            </a:r>
            <a:r>
              <a:rPr lang="en-US" dirty="0"/>
              <a:t>– Yukihiro Matsumoto</a:t>
            </a:r>
            <a:endParaRPr lang="de-DE" dirty="0"/>
          </a:p>
        </p:txBody>
      </p:sp>
      <p:pic>
        <p:nvPicPr>
          <p:cNvPr id="9" name="Grafik 8" descr="Ein Bild, das Menschliches Gesicht, Person, Kleidung, Mann enthält.&#10;&#10;Automatisch generierte Beschreibung">
            <a:extLst>
              <a:ext uri="{FF2B5EF4-FFF2-40B4-BE49-F238E27FC236}">
                <a16:creationId xmlns:a16="http://schemas.microsoft.com/office/drawing/2014/main" id="{BF6BD5E5-3277-4302-B901-273069DE8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580" y="4147318"/>
            <a:ext cx="2203704" cy="22037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Textfeld 9">
            <a:extLst>
              <a:ext uri="{FF2B5EF4-FFF2-40B4-BE49-F238E27FC236}">
                <a16:creationId xmlns:a16="http://schemas.microsoft.com/office/drawing/2014/main" id="{B9E7286E-6EDE-A9DB-6552-096E35D8A040}"/>
              </a:ext>
            </a:extLst>
          </p:cNvPr>
          <p:cNvSpPr txBox="1"/>
          <p:nvPr/>
        </p:nvSpPr>
        <p:spPr>
          <a:xfrm>
            <a:off x="8694580" y="6351022"/>
            <a:ext cx="1560042" cy="246221"/>
          </a:xfrm>
          <a:prstGeom prst="rect">
            <a:avLst/>
          </a:prstGeom>
          <a:noFill/>
        </p:spPr>
        <p:txBody>
          <a:bodyPr wrap="none" rtlCol="0">
            <a:spAutoFit/>
          </a:bodyPr>
          <a:lstStyle/>
          <a:p>
            <a:r>
              <a:rPr lang="de-DE" sz="1000" dirty="0"/>
              <a:t>Quelle: www.flickr.com</a:t>
            </a:r>
          </a:p>
        </p:txBody>
      </p:sp>
      <p:sp>
        <p:nvSpPr>
          <p:cNvPr id="12" name="Denkblase: wolkenförmig 11">
            <a:extLst>
              <a:ext uri="{FF2B5EF4-FFF2-40B4-BE49-F238E27FC236}">
                <a16:creationId xmlns:a16="http://schemas.microsoft.com/office/drawing/2014/main" id="{0FF9440B-EE2E-97BF-ADD2-091B11C0F477}"/>
              </a:ext>
            </a:extLst>
          </p:cNvPr>
          <p:cNvSpPr/>
          <p:nvPr/>
        </p:nvSpPr>
        <p:spPr>
          <a:xfrm>
            <a:off x="8726424" y="1665456"/>
            <a:ext cx="2203704" cy="146490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Einfachheit</a:t>
            </a:r>
            <a:endParaRPr lang="de-DE" dirty="0"/>
          </a:p>
        </p:txBody>
      </p:sp>
      <p:sp>
        <p:nvSpPr>
          <p:cNvPr id="14" name="Denkblase: wolkenförmig 13">
            <a:extLst>
              <a:ext uri="{FF2B5EF4-FFF2-40B4-BE49-F238E27FC236}">
                <a16:creationId xmlns:a16="http://schemas.microsoft.com/office/drawing/2014/main" id="{DDE205AB-0008-B216-DC28-0E424DB3DB82}"/>
              </a:ext>
            </a:extLst>
          </p:cNvPr>
          <p:cNvSpPr/>
          <p:nvPr/>
        </p:nvSpPr>
        <p:spPr>
          <a:xfrm>
            <a:off x="553247" y="2502566"/>
            <a:ext cx="3049046" cy="1255594"/>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r>
              <a:rPr lang="en-US" dirty="0" err="1"/>
              <a:t>Freude</a:t>
            </a:r>
            <a:r>
              <a:rPr lang="en-US" dirty="0"/>
              <a:t> am </a:t>
            </a:r>
            <a:r>
              <a:rPr lang="en-US" dirty="0" err="1"/>
              <a:t>Programmieren</a:t>
            </a:r>
            <a:endParaRPr lang="de-DE" dirty="0"/>
          </a:p>
          <a:p>
            <a:pPr algn="ctr"/>
            <a:endParaRPr lang="de-DE" dirty="0"/>
          </a:p>
        </p:txBody>
      </p:sp>
      <p:sp>
        <p:nvSpPr>
          <p:cNvPr id="15" name="Denkblase: wolkenförmig 14">
            <a:extLst>
              <a:ext uri="{FF2B5EF4-FFF2-40B4-BE49-F238E27FC236}">
                <a16:creationId xmlns:a16="http://schemas.microsoft.com/office/drawing/2014/main" id="{79E5B48B-BBE7-5708-CFAC-2DD4781830F4}"/>
              </a:ext>
            </a:extLst>
          </p:cNvPr>
          <p:cNvSpPr/>
          <p:nvPr/>
        </p:nvSpPr>
        <p:spPr>
          <a:xfrm flipH="1">
            <a:off x="6367432" y="2644131"/>
            <a:ext cx="2539192" cy="146490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err="1"/>
              <a:t>Intuitives</a:t>
            </a:r>
            <a:r>
              <a:rPr lang="en-US" dirty="0"/>
              <a:t> </a:t>
            </a:r>
            <a:r>
              <a:rPr lang="en-US" dirty="0" err="1"/>
              <a:t>Verhalten</a:t>
            </a:r>
            <a:endParaRPr lang="en-US" dirty="0"/>
          </a:p>
        </p:txBody>
      </p:sp>
      <p:sp>
        <p:nvSpPr>
          <p:cNvPr id="16" name="Denkblase: wolkenförmig 15">
            <a:extLst>
              <a:ext uri="{FF2B5EF4-FFF2-40B4-BE49-F238E27FC236}">
                <a16:creationId xmlns:a16="http://schemas.microsoft.com/office/drawing/2014/main" id="{37DA3975-5B80-57B6-9452-11C14967A58B}"/>
              </a:ext>
            </a:extLst>
          </p:cNvPr>
          <p:cNvSpPr/>
          <p:nvPr/>
        </p:nvSpPr>
        <p:spPr>
          <a:xfrm>
            <a:off x="3886200" y="1820242"/>
            <a:ext cx="2481232" cy="164939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Produktivität</a:t>
            </a:r>
            <a:endParaRPr lang="de-DE" dirty="0"/>
          </a:p>
        </p:txBody>
      </p:sp>
      <p:sp>
        <p:nvSpPr>
          <p:cNvPr id="19" name="Denkblase: wolkenförmig 18">
            <a:extLst>
              <a:ext uri="{FF2B5EF4-FFF2-40B4-BE49-F238E27FC236}">
                <a16:creationId xmlns:a16="http://schemas.microsoft.com/office/drawing/2014/main" id="{CE91B854-D175-628B-2FD5-48BB2EBCFAD0}"/>
              </a:ext>
            </a:extLst>
          </p:cNvPr>
          <p:cNvSpPr/>
          <p:nvPr/>
        </p:nvSpPr>
        <p:spPr>
          <a:xfrm flipH="1">
            <a:off x="393232" y="4147318"/>
            <a:ext cx="2633431" cy="1488894"/>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Universalität</a:t>
            </a:r>
            <a:endParaRPr lang="de-DE" dirty="0"/>
          </a:p>
        </p:txBody>
      </p:sp>
    </p:spTree>
    <p:extLst>
      <p:ext uri="{BB962C8B-B14F-4D97-AF65-F5344CB8AC3E}">
        <p14:creationId xmlns:p14="http://schemas.microsoft.com/office/powerpoint/2010/main" val="393878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E7111-264D-9990-29B9-36FF1E2FED02}"/>
              </a:ext>
            </a:extLst>
          </p:cNvPr>
          <p:cNvSpPr>
            <a:spLocks noGrp="1"/>
          </p:cNvSpPr>
          <p:nvPr>
            <p:ph type="title"/>
          </p:nvPr>
        </p:nvSpPr>
        <p:spPr/>
        <p:txBody>
          <a:bodyPr/>
          <a:lstStyle/>
          <a:p>
            <a:r>
              <a:rPr lang="de-DE" dirty="0"/>
              <a:t>Features</a:t>
            </a:r>
          </a:p>
        </p:txBody>
      </p:sp>
      <p:sp>
        <p:nvSpPr>
          <p:cNvPr id="3" name="Inhaltsplatzhalter 2">
            <a:extLst>
              <a:ext uri="{FF2B5EF4-FFF2-40B4-BE49-F238E27FC236}">
                <a16:creationId xmlns:a16="http://schemas.microsoft.com/office/drawing/2014/main" id="{F4F55A1A-A67C-90A4-B798-2E2E7D72885E}"/>
              </a:ext>
            </a:extLst>
          </p:cNvPr>
          <p:cNvSpPr>
            <a:spLocks noGrp="1"/>
          </p:cNvSpPr>
          <p:nvPr>
            <p:ph idx="1"/>
          </p:nvPr>
        </p:nvSpPr>
        <p:spPr/>
        <p:txBody>
          <a:bodyPr/>
          <a:lstStyle/>
          <a:p>
            <a:r>
              <a:rPr lang="de-DE" dirty="0"/>
              <a:t>Einfache Syntax</a:t>
            </a:r>
          </a:p>
          <a:p>
            <a:r>
              <a:rPr lang="de-DE" dirty="0"/>
              <a:t>dynamische Typisierung</a:t>
            </a:r>
          </a:p>
          <a:p>
            <a:r>
              <a:rPr lang="de-DE" dirty="0" err="1"/>
              <a:t>Garbage</a:t>
            </a:r>
            <a:r>
              <a:rPr lang="de-DE" dirty="0"/>
              <a:t> Collection</a:t>
            </a:r>
          </a:p>
          <a:p>
            <a:r>
              <a:rPr lang="de-DE" dirty="0"/>
              <a:t>Objektorientierung</a:t>
            </a:r>
          </a:p>
          <a:p>
            <a:r>
              <a:rPr lang="de-DE" dirty="0"/>
              <a:t>Block-basierte Programmierung</a:t>
            </a:r>
          </a:p>
          <a:p>
            <a:r>
              <a:rPr lang="de-DE" dirty="0"/>
              <a:t>Metaprogrammierung</a:t>
            </a:r>
          </a:p>
          <a:p>
            <a:r>
              <a:rPr lang="de-DE" dirty="0" err="1"/>
              <a:t>Exception</a:t>
            </a:r>
            <a:r>
              <a:rPr lang="de-DE" dirty="0"/>
              <a:t> Handling</a:t>
            </a:r>
          </a:p>
          <a:p>
            <a:r>
              <a:rPr lang="de-DE" dirty="0" err="1"/>
              <a:t>read</a:t>
            </a:r>
            <a:r>
              <a:rPr lang="de-DE" dirty="0"/>
              <a:t>–</a:t>
            </a:r>
            <a:r>
              <a:rPr lang="de-DE" dirty="0" err="1"/>
              <a:t>eval</a:t>
            </a:r>
            <a:r>
              <a:rPr lang="de-DE" dirty="0"/>
              <a:t>–</a:t>
            </a:r>
            <a:r>
              <a:rPr lang="de-DE" dirty="0" err="1"/>
              <a:t>print</a:t>
            </a:r>
            <a:r>
              <a:rPr lang="de-DE" dirty="0"/>
              <a:t> loop</a:t>
            </a:r>
          </a:p>
        </p:txBody>
      </p:sp>
      <p:sp>
        <p:nvSpPr>
          <p:cNvPr id="4" name="Datumsplatzhalter 3">
            <a:extLst>
              <a:ext uri="{FF2B5EF4-FFF2-40B4-BE49-F238E27FC236}">
                <a16:creationId xmlns:a16="http://schemas.microsoft.com/office/drawing/2014/main" id="{9483EEF4-7E4B-A66B-4A35-A7C06D2B08B5}"/>
              </a:ext>
            </a:extLst>
          </p:cNvPr>
          <p:cNvSpPr>
            <a:spLocks noGrp="1"/>
          </p:cNvSpPr>
          <p:nvPr>
            <p:ph type="dt" sz="half" idx="10"/>
          </p:nvPr>
        </p:nvSpPr>
        <p:spPr/>
        <p:txBody>
          <a:bodyPr/>
          <a:lstStyle/>
          <a:p>
            <a:fld id="{E8303C49-BCC6-4CAB-9117-E0D4B5410ED5}" type="datetime1">
              <a:rPr lang="de-DE" smtClean="0"/>
              <a:t>23.01.2025</a:t>
            </a:fld>
            <a:endParaRPr lang="de-DE"/>
          </a:p>
        </p:txBody>
      </p:sp>
      <p:sp>
        <p:nvSpPr>
          <p:cNvPr id="6" name="Foliennummernplatzhalter 5">
            <a:extLst>
              <a:ext uri="{FF2B5EF4-FFF2-40B4-BE49-F238E27FC236}">
                <a16:creationId xmlns:a16="http://schemas.microsoft.com/office/drawing/2014/main" id="{CAB230B8-2B26-CA59-A554-FDF51E4CE411}"/>
              </a:ext>
            </a:extLst>
          </p:cNvPr>
          <p:cNvSpPr>
            <a:spLocks noGrp="1"/>
          </p:cNvSpPr>
          <p:nvPr>
            <p:ph type="sldNum" sz="quarter" idx="12"/>
          </p:nvPr>
        </p:nvSpPr>
        <p:spPr/>
        <p:txBody>
          <a:bodyPr>
            <a:normAutofit lnSpcReduction="10000"/>
          </a:bodyPr>
          <a:lstStyle/>
          <a:p>
            <a:fld id="{37680027-4B48-4BE7-A4F4-3A3AA17D2AA9}" type="slidenum">
              <a:rPr lang="de-DE" smtClean="0"/>
              <a:t>4</a:t>
            </a:fld>
            <a:endParaRPr lang="de-DE"/>
          </a:p>
        </p:txBody>
      </p:sp>
      <p:pic>
        <p:nvPicPr>
          <p:cNvPr id="9" name="Grafik 8" descr="Ein Bild, das Text, Screenshot, Schrift, Design enthält.&#10;&#10;Automatisch generierte Beschreibung">
            <a:extLst>
              <a:ext uri="{FF2B5EF4-FFF2-40B4-BE49-F238E27FC236}">
                <a16:creationId xmlns:a16="http://schemas.microsoft.com/office/drawing/2014/main" id="{7C3CB952-C3FA-FDD4-3689-C3F2A206D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607" y="3799890"/>
            <a:ext cx="5006561" cy="3127174"/>
          </a:xfrm>
          <a:prstGeom prst="rect">
            <a:avLst/>
          </a:prstGeom>
          <a:effectLst>
            <a:softEdge rad="241300"/>
          </a:effectLst>
        </p:spPr>
      </p:pic>
      <p:pic>
        <p:nvPicPr>
          <p:cNvPr id="20" name="Grafik 19" descr="Ein Bild, das Text, Screenshot, Schrift enthält.&#10;&#10;Automatisch generierte Beschreibung">
            <a:extLst>
              <a:ext uri="{FF2B5EF4-FFF2-40B4-BE49-F238E27FC236}">
                <a16:creationId xmlns:a16="http://schemas.microsoft.com/office/drawing/2014/main" id="{01DF07FD-A78D-7E2B-F006-0A873055A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64" y="0"/>
            <a:ext cx="4679248" cy="4546816"/>
          </a:xfrm>
          <a:prstGeom prst="rect">
            <a:avLst/>
          </a:prstGeom>
          <a:effectLst>
            <a:softEdge rad="241300"/>
          </a:effectLst>
        </p:spPr>
      </p:pic>
    </p:spTree>
    <p:extLst>
      <p:ext uri="{BB962C8B-B14F-4D97-AF65-F5344CB8AC3E}">
        <p14:creationId xmlns:p14="http://schemas.microsoft.com/office/powerpoint/2010/main" val="2648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8379E-4634-E161-AC4D-EAB0DA518763}"/>
              </a:ext>
            </a:extLst>
          </p:cNvPr>
          <p:cNvSpPr>
            <a:spLocks noGrp="1"/>
          </p:cNvSpPr>
          <p:nvPr>
            <p:ph type="title"/>
          </p:nvPr>
        </p:nvSpPr>
        <p:spPr/>
        <p:txBody>
          <a:bodyPr/>
          <a:lstStyle/>
          <a:p>
            <a:r>
              <a:rPr lang="de-DE" dirty="0"/>
              <a:t>Infrastruktur</a:t>
            </a:r>
          </a:p>
        </p:txBody>
      </p:sp>
      <p:sp>
        <p:nvSpPr>
          <p:cNvPr id="3" name="Inhaltsplatzhalter 2">
            <a:extLst>
              <a:ext uri="{FF2B5EF4-FFF2-40B4-BE49-F238E27FC236}">
                <a16:creationId xmlns:a16="http://schemas.microsoft.com/office/drawing/2014/main" id="{1458AB7F-6A20-9BC8-71B9-C72A18C49044}"/>
              </a:ext>
            </a:extLst>
          </p:cNvPr>
          <p:cNvSpPr>
            <a:spLocks noGrp="1"/>
          </p:cNvSpPr>
          <p:nvPr>
            <p:ph idx="1"/>
          </p:nvPr>
        </p:nvSpPr>
        <p:spPr/>
        <p:txBody>
          <a:bodyPr/>
          <a:lstStyle/>
          <a:p>
            <a:r>
              <a:rPr lang="de-DE" dirty="0"/>
              <a:t>Entwicklung als Open-Source Projekt</a:t>
            </a:r>
          </a:p>
          <a:p>
            <a:pPr lvl="1"/>
            <a:r>
              <a:rPr lang="de-DE" dirty="0"/>
              <a:t>https://github.com/ruby/ruby</a:t>
            </a:r>
          </a:p>
          <a:p>
            <a:r>
              <a:rPr lang="de-DE" dirty="0"/>
              <a:t>Offizielles Paketverwaltungssystem </a:t>
            </a:r>
            <a:r>
              <a:rPr lang="de-DE" dirty="0" err="1"/>
              <a:t>RubyGems</a:t>
            </a:r>
            <a:endParaRPr lang="de-DE" dirty="0"/>
          </a:p>
          <a:p>
            <a:pPr lvl="1"/>
            <a:r>
              <a:rPr lang="de-DE" dirty="0"/>
              <a:t>https://rubygems.org/</a:t>
            </a:r>
          </a:p>
        </p:txBody>
      </p:sp>
      <p:sp>
        <p:nvSpPr>
          <p:cNvPr id="4" name="Datumsplatzhalter 3">
            <a:extLst>
              <a:ext uri="{FF2B5EF4-FFF2-40B4-BE49-F238E27FC236}">
                <a16:creationId xmlns:a16="http://schemas.microsoft.com/office/drawing/2014/main" id="{BD846AE2-4073-3E72-279F-4D797C6967D9}"/>
              </a:ext>
            </a:extLst>
          </p:cNvPr>
          <p:cNvSpPr>
            <a:spLocks noGrp="1"/>
          </p:cNvSpPr>
          <p:nvPr>
            <p:ph type="dt" sz="half" idx="10"/>
          </p:nvPr>
        </p:nvSpPr>
        <p:spPr/>
        <p:txBody>
          <a:bodyPr/>
          <a:lstStyle/>
          <a:p>
            <a:fld id="{2C88AF18-8747-4AB3-9C30-79EAED6CDB2F}" type="datetime1">
              <a:rPr lang="de-DE" smtClean="0"/>
              <a:t>23.01.2025</a:t>
            </a:fld>
            <a:endParaRPr lang="de-DE"/>
          </a:p>
        </p:txBody>
      </p:sp>
      <p:sp>
        <p:nvSpPr>
          <p:cNvPr id="5" name="Foliennummernplatzhalter 4">
            <a:extLst>
              <a:ext uri="{FF2B5EF4-FFF2-40B4-BE49-F238E27FC236}">
                <a16:creationId xmlns:a16="http://schemas.microsoft.com/office/drawing/2014/main" id="{67AC2272-913B-0E7D-8312-8C78DAB2E98F}"/>
              </a:ext>
            </a:extLst>
          </p:cNvPr>
          <p:cNvSpPr>
            <a:spLocks noGrp="1"/>
          </p:cNvSpPr>
          <p:nvPr>
            <p:ph type="sldNum" sz="quarter" idx="12"/>
          </p:nvPr>
        </p:nvSpPr>
        <p:spPr/>
        <p:txBody>
          <a:bodyPr>
            <a:normAutofit lnSpcReduction="10000"/>
          </a:bodyPr>
          <a:lstStyle/>
          <a:p>
            <a:fld id="{37680027-4B48-4BE7-A4F4-3A3AA17D2AA9}" type="slidenum">
              <a:rPr lang="de-DE" smtClean="0"/>
              <a:t>5</a:t>
            </a:fld>
            <a:endParaRPr lang="de-DE"/>
          </a:p>
        </p:txBody>
      </p:sp>
    </p:spTree>
    <p:extLst>
      <p:ext uri="{BB962C8B-B14F-4D97-AF65-F5344CB8AC3E}">
        <p14:creationId xmlns:p14="http://schemas.microsoft.com/office/powerpoint/2010/main" val="69504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Grafik 6" descr="Ein Bild, das Text, Screenshot, Diagramm, Design enthält.&#10;&#10;Automatisch generierte Beschreibung">
            <a:extLst>
              <a:ext uri="{FF2B5EF4-FFF2-40B4-BE49-F238E27FC236}">
                <a16:creationId xmlns:a16="http://schemas.microsoft.com/office/drawing/2014/main" id="{84128FCB-48D3-87DA-2009-03389D0067C8}"/>
              </a:ext>
            </a:extLst>
          </p:cNvPr>
          <p:cNvPicPr>
            <a:picLocks noChangeAspect="1"/>
          </p:cNvPicPr>
          <p:nvPr/>
        </p:nvPicPr>
        <p:blipFill>
          <a:blip r:embed="rId2">
            <a:extLst>
              <a:ext uri="{28A0092B-C50C-407E-A947-70E740481C1C}">
                <a14:useLocalDpi xmlns:a14="http://schemas.microsoft.com/office/drawing/2010/main" val="0"/>
              </a:ext>
            </a:extLst>
          </a:blip>
          <a:srcRect b="1654"/>
          <a:stretch/>
        </p:blipFill>
        <p:spPr>
          <a:xfrm>
            <a:off x="20" y="10"/>
            <a:ext cx="11292820" cy="6857990"/>
          </a:xfrm>
          <a:prstGeom prst="rect">
            <a:avLst/>
          </a:prstGeom>
        </p:spPr>
      </p:pic>
      <p:sp>
        <p:nvSpPr>
          <p:cNvPr id="4" name="Datumsplatzhalter 3">
            <a:extLst>
              <a:ext uri="{FF2B5EF4-FFF2-40B4-BE49-F238E27FC236}">
                <a16:creationId xmlns:a16="http://schemas.microsoft.com/office/drawing/2014/main" id="{4F113849-5320-95F8-926C-3EA951607E1C}"/>
              </a:ext>
            </a:extLst>
          </p:cNvPr>
          <p:cNvSpPr>
            <a:spLocks noGrp="1"/>
          </p:cNvSpPr>
          <p:nvPr>
            <p:ph type="dt" sz="half" idx="10"/>
          </p:nvPr>
        </p:nvSpPr>
        <p:spPr>
          <a:xfrm rot="16200000">
            <a:off x="10797542" y="998537"/>
            <a:ext cx="1904999" cy="365125"/>
          </a:xfrm>
        </p:spPr>
        <p:txBody>
          <a:bodyPr vert="horz" lIns="91440" tIns="45720" rIns="91440" bIns="45720" rtlCol="0" anchor="ctr">
            <a:normAutofit/>
          </a:bodyPr>
          <a:lstStyle/>
          <a:p>
            <a:pPr>
              <a:spcAft>
                <a:spcPts val="600"/>
              </a:spcAft>
            </a:pPr>
            <a:fld id="{2C88AF18-8747-4AB3-9C30-79EAED6CDB2F}" type="datetime1">
              <a:rPr lang="en-US" smtClean="0"/>
              <a:pPr>
                <a:spcAft>
                  <a:spcPts val="600"/>
                </a:spcAft>
              </a:pPr>
              <a:t>1/23/2025</a:t>
            </a:fld>
            <a:endParaRPr lang="en-US"/>
          </a:p>
        </p:txBody>
      </p:sp>
      <p:sp>
        <p:nvSpPr>
          <p:cNvPr id="5" name="Foliennummernplatzhalter 4">
            <a:extLst>
              <a:ext uri="{FF2B5EF4-FFF2-40B4-BE49-F238E27FC236}">
                <a16:creationId xmlns:a16="http://schemas.microsoft.com/office/drawing/2014/main" id="{A5F0F7D8-A2A7-6C49-F86E-FF331BA3A01F}"/>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37680027-4B48-4BE7-A4F4-3A3AA17D2AA9}"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6280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F4972-29B3-0236-374A-6CC74B8FE0B1}"/>
              </a:ext>
            </a:extLst>
          </p:cNvPr>
          <p:cNvSpPr>
            <a:spLocks noGrp="1"/>
          </p:cNvSpPr>
          <p:nvPr>
            <p:ph type="title"/>
          </p:nvPr>
        </p:nvSpPr>
        <p:spPr/>
        <p:txBody>
          <a:bodyPr/>
          <a:lstStyle/>
          <a:p>
            <a:r>
              <a:rPr lang="de-DE" dirty="0"/>
              <a:t>Performance</a:t>
            </a:r>
          </a:p>
        </p:txBody>
      </p:sp>
      <p:sp>
        <p:nvSpPr>
          <p:cNvPr id="3" name="Inhaltsplatzhalter 2">
            <a:extLst>
              <a:ext uri="{FF2B5EF4-FFF2-40B4-BE49-F238E27FC236}">
                <a16:creationId xmlns:a16="http://schemas.microsoft.com/office/drawing/2014/main" id="{363E1292-2E8B-3C7C-1322-724387C6019C}"/>
              </a:ext>
            </a:extLst>
          </p:cNvPr>
          <p:cNvSpPr>
            <a:spLocks noGrp="1"/>
          </p:cNvSpPr>
          <p:nvPr>
            <p:ph idx="1"/>
          </p:nvPr>
        </p:nvSpPr>
        <p:spPr/>
        <p:txBody>
          <a:bodyPr/>
          <a:lstStyle/>
          <a:p>
            <a:pPr marL="0" indent="0">
              <a:buNone/>
            </a:pPr>
            <a:r>
              <a:rPr lang="de-DE" dirty="0"/>
              <a:t>! geringe Performance, besonders im Vergleich zu kompilierten Sprachen</a:t>
            </a:r>
          </a:p>
          <a:p>
            <a:pPr marL="0" indent="0">
              <a:buNone/>
            </a:pPr>
            <a:r>
              <a:rPr lang="de-DE" dirty="0"/>
              <a:t>&gt;&gt; Verbesserung der Performance durch JIT-Compiler</a:t>
            </a:r>
          </a:p>
          <a:p>
            <a:pPr lvl="1"/>
            <a:r>
              <a:rPr lang="de-DE" dirty="0"/>
              <a:t>Separater Thread kompiliert häufig verwendete Codestücke</a:t>
            </a:r>
          </a:p>
        </p:txBody>
      </p:sp>
      <p:sp>
        <p:nvSpPr>
          <p:cNvPr id="4" name="Datumsplatzhalter 3">
            <a:extLst>
              <a:ext uri="{FF2B5EF4-FFF2-40B4-BE49-F238E27FC236}">
                <a16:creationId xmlns:a16="http://schemas.microsoft.com/office/drawing/2014/main" id="{9C87B4B1-618E-6432-7F51-27E63F418F95}"/>
              </a:ext>
            </a:extLst>
          </p:cNvPr>
          <p:cNvSpPr>
            <a:spLocks noGrp="1"/>
          </p:cNvSpPr>
          <p:nvPr>
            <p:ph type="dt" sz="half" idx="10"/>
          </p:nvPr>
        </p:nvSpPr>
        <p:spPr/>
        <p:txBody>
          <a:bodyPr/>
          <a:lstStyle/>
          <a:p>
            <a:fld id="{6F8D7E5B-ED66-4E91-B4EA-04C3FF2DF1ED}" type="datetime1">
              <a:rPr lang="de-DE" smtClean="0"/>
              <a:t>23.01.2025</a:t>
            </a:fld>
            <a:endParaRPr lang="de-DE"/>
          </a:p>
        </p:txBody>
      </p:sp>
      <p:sp>
        <p:nvSpPr>
          <p:cNvPr id="6" name="Foliennummernplatzhalter 5">
            <a:extLst>
              <a:ext uri="{FF2B5EF4-FFF2-40B4-BE49-F238E27FC236}">
                <a16:creationId xmlns:a16="http://schemas.microsoft.com/office/drawing/2014/main" id="{CCB84EA0-7712-B45E-6B32-3F37591D5845}"/>
              </a:ext>
            </a:extLst>
          </p:cNvPr>
          <p:cNvSpPr>
            <a:spLocks noGrp="1"/>
          </p:cNvSpPr>
          <p:nvPr>
            <p:ph type="sldNum" sz="quarter" idx="12"/>
          </p:nvPr>
        </p:nvSpPr>
        <p:spPr/>
        <p:txBody>
          <a:bodyPr>
            <a:normAutofit lnSpcReduction="10000"/>
          </a:bodyPr>
          <a:lstStyle/>
          <a:p>
            <a:fld id="{37680027-4B48-4BE7-A4F4-3A3AA17D2AA9}" type="slidenum">
              <a:rPr lang="de-DE" smtClean="0"/>
              <a:t>7</a:t>
            </a:fld>
            <a:endParaRPr lang="de-DE"/>
          </a:p>
        </p:txBody>
      </p:sp>
    </p:spTree>
    <p:extLst>
      <p:ext uri="{BB962C8B-B14F-4D97-AF65-F5344CB8AC3E}">
        <p14:creationId xmlns:p14="http://schemas.microsoft.com/office/powerpoint/2010/main" val="16710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AA1F5-B9BB-17FC-0E20-506DEE94F1AC}"/>
              </a:ext>
            </a:extLst>
          </p:cNvPr>
          <p:cNvSpPr>
            <a:spLocks noGrp="1"/>
          </p:cNvSpPr>
          <p:nvPr>
            <p:ph type="title"/>
          </p:nvPr>
        </p:nvSpPr>
        <p:spPr/>
        <p:txBody>
          <a:bodyPr/>
          <a:lstStyle/>
          <a:p>
            <a:r>
              <a:rPr lang="de-DE" dirty="0"/>
              <a:t>Anwendungsbereiche von Ruby</a:t>
            </a:r>
          </a:p>
        </p:txBody>
      </p:sp>
      <p:sp>
        <p:nvSpPr>
          <p:cNvPr id="3" name="Inhaltsplatzhalter 2">
            <a:extLst>
              <a:ext uri="{FF2B5EF4-FFF2-40B4-BE49-F238E27FC236}">
                <a16:creationId xmlns:a16="http://schemas.microsoft.com/office/drawing/2014/main" id="{895E8700-CE29-59A0-0107-D25FD73714F9}"/>
              </a:ext>
            </a:extLst>
          </p:cNvPr>
          <p:cNvSpPr>
            <a:spLocks noGrp="1"/>
          </p:cNvSpPr>
          <p:nvPr>
            <p:ph idx="1"/>
          </p:nvPr>
        </p:nvSpPr>
        <p:spPr/>
        <p:txBody>
          <a:bodyPr/>
          <a:lstStyle/>
          <a:p>
            <a:r>
              <a:rPr lang="de-DE" dirty="0" err="1"/>
              <a:t>Webentwickling</a:t>
            </a:r>
            <a:endParaRPr lang="de-DE" dirty="0"/>
          </a:p>
          <a:p>
            <a:r>
              <a:rPr lang="de-DE" dirty="0"/>
              <a:t>Automatisierung und Scripting</a:t>
            </a:r>
          </a:p>
          <a:p>
            <a:r>
              <a:rPr lang="de-DE" dirty="0"/>
              <a:t>Datenverarbeitung</a:t>
            </a:r>
          </a:p>
        </p:txBody>
      </p:sp>
      <p:sp>
        <p:nvSpPr>
          <p:cNvPr id="4" name="Datumsplatzhalter 3">
            <a:extLst>
              <a:ext uri="{FF2B5EF4-FFF2-40B4-BE49-F238E27FC236}">
                <a16:creationId xmlns:a16="http://schemas.microsoft.com/office/drawing/2014/main" id="{E7E68E26-6C29-C45F-F3FC-C2BF7C879589}"/>
              </a:ext>
            </a:extLst>
          </p:cNvPr>
          <p:cNvSpPr>
            <a:spLocks noGrp="1"/>
          </p:cNvSpPr>
          <p:nvPr>
            <p:ph type="dt" sz="half" idx="10"/>
          </p:nvPr>
        </p:nvSpPr>
        <p:spPr/>
        <p:txBody>
          <a:bodyPr/>
          <a:lstStyle/>
          <a:p>
            <a:fld id="{71DCAD5E-A7A5-40DA-B1DA-5BDAF5697E72}" type="datetime1">
              <a:rPr lang="de-DE" smtClean="0"/>
              <a:t>23.01.2025</a:t>
            </a:fld>
            <a:endParaRPr lang="de-DE"/>
          </a:p>
        </p:txBody>
      </p:sp>
      <p:sp>
        <p:nvSpPr>
          <p:cNvPr id="6" name="Foliennummernplatzhalter 5">
            <a:extLst>
              <a:ext uri="{FF2B5EF4-FFF2-40B4-BE49-F238E27FC236}">
                <a16:creationId xmlns:a16="http://schemas.microsoft.com/office/drawing/2014/main" id="{0B6D9991-F321-F85A-C82A-EE0348076DC6}"/>
              </a:ext>
            </a:extLst>
          </p:cNvPr>
          <p:cNvSpPr>
            <a:spLocks noGrp="1"/>
          </p:cNvSpPr>
          <p:nvPr>
            <p:ph type="sldNum" sz="quarter" idx="12"/>
          </p:nvPr>
        </p:nvSpPr>
        <p:spPr/>
        <p:txBody>
          <a:bodyPr>
            <a:normAutofit lnSpcReduction="10000"/>
          </a:bodyPr>
          <a:lstStyle/>
          <a:p>
            <a:fld id="{37680027-4B48-4BE7-A4F4-3A3AA17D2AA9}" type="slidenum">
              <a:rPr lang="de-DE" smtClean="0"/>
              <a:t>8</a:t>
            </a:fld>
            <a:endParaRPr lang="de-DE"/>
          </a:p>
        </p:txBody>
      </p:sp>
    </p:spTree>
    <p:extLst>
      <p:ext uri="{BB962C8B-B14F-4D97-AF65-F5344CB8AC3E}">
        <p14:creationId xmlns:p14="http://schemas.microsoft.com/office/powerpoint/2010/main" val="244109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A0F17-7DED-E988-22DD-E4A5F598AEC1}"/>
              </a:ext>
            </a:extLst>
          </p:cNvPr>
          <p:cNvSpPr>
            <a:spLocks noGrp="1"/>
          </p:cNvSpPr>
          <p:nvPr>
            <p:ph type="title"/>
          </p:nvPr>
        </p:nvSpPr>
        <p:spPr>
          <a:xfrm>
            <a:off x="643831" y="1225869"/>
            <a:ext cx="3690425" cy="1363344"/>
          </a:xfrm>
        </p:spPr>
        <p:txBody>
          <a:bodyPr>
            <a:normAutofit/>
          </a:bodyPr>
          <a:lstStyle/>
          <a:p>
            <a:pPr marL="0" indent="0">
              <a:buNone/>
            </a:pPr>
            <a:r>
              <a:rPr lang="de-DE" sz="3200"/>
              <a:t>Ruby on Rails</a:t>
            </a:r>
          </a:p>
        </p:txBody>
      </p:sp>
      <p:sp>
        <p:nvSpPr>
          <p:cNvPr id="3" name="Inhaltsplatzhalter 2">
            <a:extLst>
              <a:ext uri="{FF2B5EF4-FFF2-40B4-BE49-F238E27FC236}">
                <a16:creationId xmlns:a16="http://schemas.microsoft.com/office/drawing/2014/main" id="{E2B68321-F7EB-6AE2-D17B-54C8C2D75550}"/>
              </a:ext>
            </a:extLst>
          </p:cNvPr>
          <p:cNvSpPr>
            <a:spLocks noGrp="1"/>
          </p:cNvSpPr>
          <p:nvPr>
            <p:ph idx="1"/>
          </p:nvPr>
        </p:nvSpPr>
        <p:spPr>
          <a:xfrm>
            <a:off x="643831" y="2910946"/>
            <a:ext cx="3690425" cy="3854979"/>
          </a:xfrm>
        </p:spPr>
        <p:txBody>
          <a:bodyPr>
            <a:normAutofit/>
          </a:bodyPr>
          <a:lstStyle/>
          <a:p>
            <a:r>
              <a:rPr lang="de-DE" sz="1600" dirty="0"/>
              <a:t>David Heinemeier Hansson, 2005</a:t>
            </a:r>
          </a:p>
          <a:p>
            <a:r>
              <a:rPr kumimoji="0" lang="de-DE" altLang="de-DE" sz="1600" i="0" u="none" strike="noStrike" cap="none" normalizeH="0" baseline="0" dirty="0">
                <a:ln>
                  <a:noFill/>
                </a:ln>
                <a:effectLst/>
              </a:rPr>
              <a:t>MVC Framework</a:t>
            </a:r>
            <a:endParaRPr lang="de-DE" altLang="de-DE" sz="1600" dirty="0"/>
          </a:p>
          <a:p>
            <a:r>
              <a:rPr kumimoji="0" lang="de-DE" altLang="de-DE" sz="1600" i="0" u="none" strike="noStrike" cap="none" normalizeH="0" baseline="0" dirty="0">
                <a:ln>
                  <a:noFill/>
                </a:ln>
                <a:effectLst/>
              </a:rPr>
              <a:t>Convention Over </a:t>
            </a:r>
            <a:r>
              <a:rPr kumimoji="0" lang="de-DE" altLang="de-DE" sz="1600" i="0" u="none" strike="noStrike" cap="none" normalizeH="0" baseline="0" dirty="0" err="1">
                <a:ln>
                  <a:noFill/>
                </a:ln>
                <a:effectLst/>
              </a:rPr>
              <a:t>Configuration</a:t>
            </a:r>
            <a:endParaRPr lang="de-DE" altLang="de-DE" sz="1600" dirty="0"/>
          </a:p>
          <a:p>
            <a:r>
              <a:rPr kumimoji="0" lang="de-DE" altLang="de-DE" sz="1600" i="0" u="none" strike="noStrike" cap="none" normalizeH="0" baseline="0" dirty="0">
                <a:ln>
                  <a:noFill/>
                </a:ln>
                <a:effectLst/>
              </a:rPr>
              <a:t>Eingebaute Tools</a:t>
            </a:r>
            <a:endParaRPr lang="de-DE" sz="1600" dirty="0"/>
          </a:p>
        </p:txBody>
      </p:sp>
      <p:pic>
        <p:nvPicPr>
          <p:cNvPr id="8" name="Grafik 7" descr="Ein Bild, das Grafiken, Schrift, Text, Grafikdesign enthält.&#10;&#10;Automatisch generierte Beschreibung">
            <a:extLst>
              <a:ext uri="{FF2B5EF4-FFF2-40B4-BE49-F238E27FC236}">
                <a16:creationId xmlns:a16="http://schemas.microsoft.com/office/drawing/2014/main" id="{97A308E6-A575-08B8-7DFC-230853499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356877"/>
            <a:ext cx="6155736" cy="2154507"/>
          </a:xfrm>
          <a:prstGeom prst="rect">
            <a:avLst/>
          </a:prstGeom>
        </p:spPr>
      </p:pic>
      <p:sp>
        <p:nvSpPr>
          <p:cNvPr id="4" name="Datumsplatzhalter 3">
            <a:extLst>
              <a:ext uri="{FF2B5EF4-FFF2-40B4-BE49-F238E27FC236}">
                <a16:creationId xmlns:a16="http://schemas.microsoft.com/office/drawing/2014/main" id="{01C4FB09-80AD-8CD1-B7C6-851A89A4A494}"/>
              </a:ext>
            </a:extLst>
          </p:cNvPr>
          <p:cNvSpPr>
            <a:spLocks noGrp="1"/>
          </p:cNvSpPr>
          <p:nvPr>
            <p:ph type="dt" sz="half" idx="10"/>
          </p:nvPr>
        </p:nvSpPr>
        <p:spPr>
          <a:xfrm rot="16200000">
            <a:off x="10797542" y="998537"/>
            <a:ext cx="1904999" cy="365125"/>
          </a:xfrm>
        </p:spPr>
        <p:txBody>
          <a:bodyPr>
            <a:normAutofit/>
          </a:bodyPr>
          <a:lstStyle/>
          <a:p>
            <a:pPr>
              <a:spcAft>
                <a:spcPts val="600"/>
              </a:spcAft>
            </a:pPr>
            <a:fld id="{75568EE1-522B-424E-988D-CC91A0CF26B8}" type="datetime1">
              <a:rPr lang="de-DE" smtClean="0"/>
              <a:pPr>
                <a:spcAft>
                  <a:spcPts val="600"/>
                </a:spcAft>
              </a:pPr>
              <a:t>23.01.2025</a:t>
            </a:fld>
            <a:endParaRPr lang="de-DE"/>
          </a:p>
        </p:txBody>
      </p:sp>
      <p:sp>
        <p:nvSpPr>
          <p:cNvPr id="6" name="Foliennummernplatzhalter 5">
            <a:extLst>
              <a:ext uri="{FF2B5EF4-FFF2-40B4-BE49-F238E27FC236}">
                <a16:creationId xmlns:a16="http://schemas.microsoft.com/office/drawing/2014/main" id="{768D6064-92B3-B8E1-1C19-AFEDCDA32664}"/>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37680027-4B48-4BE7-A4F4-3A3AA17D2AA9}" type="slidenum">
              <a:rPr lang="de-DE" smtClean="0"/>
              <a:pPr>
                <a:lnSpc>
                  <a:spcPct val="90000"/>
                </a:lnSpc>
                <a:spcAft>
                  <a:spcPts val="600"/>
                </a:spcAft>
              </a:pPr>
              <a:t>9</a:t>
            </a:fld>
            <a:endParaRPr lang="de-DE"/>
          </a:p>
        </p:txBody>
      </p:sp>
    </p:spTree>
    <p:extLst>
      <p:ext uri="{BB962C8B-B14F-4D97-AF65-F5344CB8AC3E}">
        <p14:creationId xmlns:p14="http://schemas.microsoft.com/office/powerpoint/2010/main" val="2453598168"/>
      </p:ext>
    </p:extLst>
  </p:cSld>
  <p:clrMapOvr>
    <a:masterClrMapping/>
  </p:clrMapOvr>
</p:sld>
</file>

<file path=ppt/theme/theme1.xml><?xml version="1.0" encoding="utf-8"?>
<a:theme xmlns:a="http://schemas.openxmlformats.org/drawingml/2006/main" name="Aussicht">
  <a:themeElements>
    <a:clrScheme name="Aussich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Aussicht">
  <a:themeElements>
    <a:clrScheme name="Aussicht">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255</Words>
  <Application>Microsoft Office PowerPoint</Application>
  <PresentationFormat>Breitbild</PresentationFormat>
  <Paragraphs>72</Paragraphs>
  <Slides>11</Slides>
  <Notes>0</Notes>
  <HiddenSlides>1</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11</vt:i4>
      </vt:variant>
    </vt:vector>
  </HeadingPairs>
  <TitlesOfParts>
    <vt:vector size="18" baseType="lpstr">
      <vt:lpstr>Aptos</vt:lpstr>
      <vt:lpstr>Aptos Light</vt:lpstr>
      <vt:lpstr>Arial</vt:lpstr>
      <vt:lpstr>Century Schoolbook</vt:lpstr>
      <vt:lpstr>Wingdings 2</vt:lpstr>
      <vt:lpstr>Aussicht</vt:lpstr>
      <vt:lpstr>1_Aussicht</vt:lpstr>
      <vt:lpstr>Ruby</vt:lpstr>
      <vt:lpstr>Situation in den 1990ern</vt:lpstr>
      <vt:lpstr>Ziele und Designphilosophie</vt:lpstr>
      <vt:lpstr>Features</vt:lpstr>
      <vt:lpstr>Infrastruktur</vt:lpstr>
      <vt:lpstr>PowerPoint-Präsentation</vt:lpstr>
      <vt:lpstr>Performance</vt:lpstr>
      <vt:lpstr>Anwendungsbereiche von Ruby</vt:lpstr>
      <vt:lpstr>Ruby on Rails</vt:lpstr>
      <vt:lpstr>grep-Utility</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Florian Paesler</dc:creator>
  <cp:lastModifiedBy>Florian Paesler</cp:lastModifiedBy>
  <cp:revision>5</cp:revision>
  <dcterms:created xsi:type="dcterms:W3CDTF">2025-01-20T13:03:47Z</dcterms:created>
  <dcterms:modified xsi:type="dcterms:W3CDTF">2025-01-23T15:44:39Z</dcterms:modified>
</cp:coreProperties>
</file>