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1"/>
  </p:sldMasterIdLst>
  <p:notesMasterIdLst>
    <p:notesMasterId r:id="rId29"/>
  </p:notesMasterIdLst>
  <p:sldIdLst>
    <p:sldId id="256" r:id="rId2"/>
    <p:sldId id="262" r:id="rId3"/>
    <p:sldId id="275" r:id="rId4"/>
    <p:sldId id="276" r:id="rId5"/>
    <p:sldId id="274" r:id="rId6"/>
    <p:sldId id="263" r:id="rId7"/>
    <p:sldId id="273" r:id="rId8"/>
    <p:sldId id="272" r:id="rId9"/>
    <p:sldId id="264" r:id="rId10"/>
    <p:sldId id="265" r:id="rId11"/>
    <p:sldId id="284" r:id="rId12"/>
    <p:sldId id="285" r:id="rId13"/>
    <p:sldId id="287" r:id="rId14"/>
    <p:sldId id="286" r:id="rId15"/>
    <p:sldId id="267" r:id="rId16"/>
    <p:sldId id="277" r:id="rId17"/>
    <p:sldId id="259" r:id="rId18"/>
    <p:sldId id="258" r:id="rId19"/>
    <p:sldId id="282" r:id="rId20"/>
    <p:sldId id="288" r:id="rId21"/>
    <p:sldId id="289" r:id="rId22"/>
    <p:sldId id="279" r:id="rId23"/>
    <p:sldId id="280" r:id="rId24"/>
    <p:sldId id="281" r:id="rId25"/>
    <p:sldId id="261" r:id="rId26"/>
    <p:sldId id="268" r:id="rId27"/>
    <p:sldId id="26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96"/>
    <p:restoredTop sz="73538"/>
  </p:normalViewPr>
  <p:slideViewPr>
    <p:cSldViewPr snapToGrid="0" snapToObjects="1">
      <p:cViewPr>
        <p:scale>
          <a:sx n="56" d="100"/>
          <a:sy n="56" d="100"/>
        </p:scale>
        <p:origin x="848" y="8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153A0F-FEB7-DB47-9961-526F7D8F3D80}" type="doc">
      <dgm:prSet loTypeId="urn:microsoft.com/office/officeart/2005/8/layout/vList2" loCatId="list" qsTypeId="urn:microsoft.com/office/officeart/2005/8/quickstyle/simple4" qsCatId="simple" csTypeId="urn:microsoft.com/office/officeart/2005/8/colors/accent0_1" csCatId="mainScheme" phldr="1"/>
      <dgm:spPr/>
      <dgm:t>
        <a:bodyPr/>
        <a:lstStyle/>
        <a:p>
          <a:endParaRPr lang="en-US"/>
        </a:p>
      </dgm:t>
    </dgm:pt>
    <dgm:pt modelId="{B209985D-0C58-1844-981F-35775637349B}">
      <dgm:prSet/>
      <dgm:spPr/>
      <dgm:t>
        <a:bodyPr/>
        <a:lstStyle/>
        <a:p>
          <a:pPr rtl="0"/>
          <a:r>
            <a:rPr lang="en-US" b="1" dirty="0" smtClean="0"/>
            <a:t>Applications (Security</a:t>
          </a:r>
          <a:r>
            <a:rPr lang="en-US" b="1" baseline="0" dirty="0" smtClean="0"/>
            <a:t> applications and protocols)</a:t>
          </a:r>
          <a:endParaRPr lang="en-US" b="1" dirty="0"/>
        </a:p>
      </dgm:t>
    </dgm:pt>
    <dgm:pt modelId="{789B3F6E-2DA8-654C-813F-EEBA5DAA1D83}" type="parTrans" cxnId="{46F8865F-D44A-614B-AD8B-844F29DFD9E4}">
      <dgm:prSet/>
      <dgm:spPr/>
      <dgm:t>
        <a:bodyPr/>
        <a:lstStyle/>
        <a:p>
          <a:endParaRPr lang="en-US"/>
        </a:p>
      </dgm:t>
    </dgm:pt>
    <dgm:pt modelId="{B2479A76-0656-0B43-859F-6E1D1BC5F438}" type="sibTrans" cxnId="{46F8865F-D44A-614B-AD8B-844F29DFD9E4}">
      <dgm:prSet/>
      <dgm:spPr/>
      <dgm:t>
        <a:bodyPr/>
        <a:lstStyle/>
        <a:p>
          <a:endParaRPr lang="en-US"/>
        </a:p>
      </dgm:t>
    </dgm:pt>
    <dgm:pt modelId="{816638E4-13E9-8546-A7C2-3D32FA83A45B}">
      <dgm:prSet/>
      <dgm:spPr/>
      <dgm:t>
        <a:bodyPr/>
        <a:lstStyle/>
        <a:p>
          <a:pPr rtl="0"/>
          <a:r>
            <a:rPr lang="en-US" smtClean="0"/>
            <a:t>TLS</a:t>
          </a:r>
          <a:endParaRPr lang="en-US"/>
        </a:p>
      </dgm:t>
    </dgm:pt>
    <dgm:pt modelId="{61FCB94B-A1D0-2B4F-B684-7586AB829F60}" type="parTrans" cxnId="{703B8AEF-A705-5C48-B6AC-F791A0474B2E}">
      <dgm:prSet/>
      <dgm:spPr/>
      <dgm:t>
        <a:bodyPr/>
        <a:lstStyle/>
        <a:p>
          <a:endParaRPr lang="en-US"/>
        </a:p>
      </dgm:t>
    </dgm:pt>
    <dgm:pt modelId="{8E9A24A1-66DB-1D4B-B806-C264462D2E2A}" type="sibTrans" cxnId="{703B8AEF-A705-5C48-B6AC-F791A0474B2E}">
      <dgm:prSet/>
      <dgm:spPr/>
      <dgm:t>
        <a:bodyPr/>
        <a:lstStyle/>
        <a:p>
          <a:endParaRPr lang="en-US"/>
        </a:p>
      </dgm:t>
    </dgm:pt>
    <dgm:pt modelId="{4C7485B3-3589-0344-A56A-BD9239D1BDCD}">
      <dgm:prSet/>
      <dgm:spPr>
        <a:ln>
          <a:noFill/>
        </a:ln>
      </dgm:spPr>
      <dgm:t>
        <a:bodyPr/>
        <a:lstStyle/>
        <a:p>
          <a:pPr rtl="0"/>
          <a:r>
            <a:rPr lang="en-US" smtClean="0">
              <a:ln/>
            </a:rPr>
            <a:t>SSL</a:t>
          </a:r>
          <a:endParaRPr lang="en-US">
            <a:ln/>
          </a:endParaRPr>
        </a:p>
      </dgm:t>
    </dgm:pt>
    <dgm:pt modelId="{20A55115-299F-3342-8850-C8BE4DCE6BA8}" type="parTrans" cxnId="{AE1DC172-13FA-0349-83D0-C7B145F546BF}">
      <dgm:prSet/>
      <dgm:spPr/>
      <dgm:t>
        <a:bodyPr/>
        <a:lstStyle/>
        <a:p>
          <a:endParaRPr lang="en-US"/>
        </a:p>
      </dgm:t>
    </dgm:pt>
    <dgm:pt modelId="{8FCE4BB8-D271-AC4B-AB8B-133A094A56EE}" type="sibTrans" cxnId="{AE1DC172-13FA-0349-83D0-C7B145F546BF}">
      <dgm:prSet/>
      <dgm:spPr/>
      <dgm:t>
        <a:bodyPr/>
        <a:lstStyle/>
        <a:p>
          <a:endParaRPr lang="en-US"/>
        </a:p>
      </dgm:t>
    </dgm:pt>
    <dgm:pt modelId="{569856DD-3DEF-EA44-B679-9F132EDA665C}">
      <dgm:prSet/>
      <dgm:spPr/>
      <dgm:t>
        <a:bodyPr/>
        <a:lstStyle/>
        <a:p>
          <a:pPr rtl="0"/>
          <a:r>
            <a:rPr lang="en-US" smtClean="0"/>
            <a:t>PGP</a:t>
          </a:r>
          <a:endParaRPr lang="en-US"/>
        </a:p>
      </dgm:t>
    </dgm:pt>
    <dgm:pt modelId="{01AB0E4F-C39E-0549-BF7B-35EB376AFF63}" type="parTrans" cxnId="{A63B4A9D-2ED2-BE4B-B236-3A32ED803F5D}">
      <dgm:prSet/>
      <dgm:spPr/>
      <dgm:t>
        <a:bodyPr/>
        <a:lstStyle/>
        <a:p>
          <a:endParaRPr lang="en-US"/>
        </a:p>
      </dgm:t>
    </dgm:pt>
    <dgm:pt modelId="{484E1713-9287-264F-A14E-76912B59261D}" type="sibTrans" cxnId="{A63B4A9D-2ED2-BE4B-B236-3A32ED803F5D}">
      <dgm:prSet/>
      <dgm:spPr/>
      <dgm:t>
        <a:bodyPr/>
        <a:lstStyle/>
        <a:p>
          <a:endParaRPr lang="en-US"/>
        </a:p>
      </dgm:t>
    </dgm:pt>
    <dgm:pt modelId="{5B5F5D5B-72D4-2F41-A6AE-466CED08FEED}">
      <dgm:prSet/>
      <dgm:spPr/>
      <dgm:t>
        <a:bodyPr/>
        <a:lstStyle/>
        <a:p>
          <a:pPr rtl="0"/>
          <a:r>
            <a:rPr lang="en-US" smtClean="0"/>
            <a:t>SSH</a:t>
          </a:r>
          <a:endParaRPr lang="en-US"/>
        </a:p>
      </dgm:t>
    </dgm:pt>
    <dgm:pt modelId="{61C15FA0-0DFA-4649-BAAC-CAADC8A35CAA}" type="parTrans" cxnId="{21191751-6BB2-3144-998B-61F0E92DE859}">
      <dgm:prSet/>
      <dgm:spPr/>
      <dgm:t>
        <a:bodyPr/>
        <a:lstStyle/>
        <a:p>
          <a:endParaRPr lang="en-US"/>
        </a:p>
      </dgm:t>
    </dgm:pt>
    <dgm:pt modelId="{E42E6F98-CDD1-8048-AD5A-DB153364FD72}" type="sibTrans" cxnId="{21191751-6BB2-3144-998B-61F0E92DE859}">
      <dgm:prSet/>
      <dgm:spPr/>
      <dgm:t>
        <a:bodyPr/>
        <a:lstStyle/>
        <a:p>
          <a:endParaRPr lang="en-US"/>
        </a:p>
      </dgm:t>
    </dgm:pt>
    <dgm:pt modelId="{4CFAC021-2C2F-4B46-9875-BA76DC9908EC}">
      <dgm:prSet/>
      <dgm:spPr/>
      <dgm:t>
        <a:bodyPr/>
        <a:lstStyle/>
        <a:p>
          <a:pPr rtl="0"/>
          <a:r>
            <a:rPr lang="en-US" smtClean="0"/>
            <a:t>S/MIME</a:t>
          </a:r>
          <a:endParaRPr lang="en-US"/>
        </a:p>
      </dgm:t>
    </dgm:pt>
    <dgm:pt modelId="{5556A255-3E15-4241-99C2-B4788F401D42}" type="parTrans" cxnId="{13B8767C-75C8-0A47-8FE4-95A31752F6C7}">
      <dgm:prSet/>
      <dgm:spPr/>
      <dgm:t>
        <a:bodyPr/>
        <a:lstStyle/>
        <a:p>
          <a:endParaRPr lang="en-US"/>
        </a:p>
      </dgm:t>
    </dgm:pt>
    <dgm:pt modelId="{BA18F5E2-0FE0-1D4D-9D0D-9842D4D61D74}" type="sibTrans" cxnId="{13B8767C-75C8-0A47-8FE4-95A31752F6C7}">
      <dgm:prSet/>
      <dgm:spPr/>
      <dgm:t>
        <a:bodyPr/>
        <a:lstStyle/>
        <a:p>
          <a:endParaRPr lang="en-US"/>
        </a:p>
      </dgm:t>
    </dgm:pt>
    <dgm:pt modelId="{182CEFBB-36E1-3D41-92F7-9E6B816EC931}">
      <dgm:prSet/>
      <dgm:spPr/>
      <dgm:t>
        <a:bodyPr/>
        <a:lstStyle/>
        <a:p>
          <a:pPr rtl="0"/>
          <a:r>
            <a:rPr lang="en-US" smtClean="0"/>
            <a:t>IPsec</a:t>
          </a:r>
          <a:endParaRPr lang="en-US"/>
        </a:p>
      </dgm:t>
    </dgm:pt>
    <dgm:pt modelId="{982A959C-1719-4E4A-8065-D451AA12179A}" type="parTrans" cxnId="{09AB8878-7832-7747-97F3-C2B46D38296B}">
      <dgm:prSet/>
      <dgm:spPr/>
      <dgm:t>
        <a:bodyPr/>
        <a:lstStyle/>
        <a:p>
          <a:endParaRPr lang="en-US"/>
        </a:p>
      </dgm:t>
    </dgm:pt>
    <dgm:pt modelId="{2DDDEBB1-2A2B-F547-AC84-A901ABDF550B}" type="sibTrans" cxnId="{09AB8878-7832-7747-97F3-C2B46D38296B}">
      <dgm:prSet/>
      <dgm:spPr/>
      <dgm:t>
        <a:bodyPr/>
        <a:lstStyle/>
        <a:p>
          <a:endParaRPr lang="en-US"/>
        </a:p>
      </dgm:t>
    </dgm:pt>
    <dgm:pt modelId="{7ACCEB3C-27B3-BA4D-8BFF-2AC9138A0A91}" type="pres">
      <dgm:prSet presAssocID="{CB153A0F-FEB7-DB47-9961-526F7D8F3D80}" presName="linear" presStyleCnt="0">
        <dgm:presLayoutVars>
          <dgm:animLvl val="lvl"/>
          <dgm:resizeHandles val="exact"/>
        </dgm:presLayoutVars>
      </dgm:prSet>
      <dgm:spPr/>
      <dgm:t>
        <a:bodyPr/>
        <a:lstStyle/>
        <a:p>
          <a:endParaRPr lang="en-US"/>
        </a:p>
      </dgm:t>
    </dgm:pt>
    <dgm:pt modelId="{FBAF005E-D60F-8641-9003-0387D96B599D}" type="pres">
      <dgm:prSet presAssocID="{B209985D-0C58-1844-981F-35775637349B}" presName="parentText" presStyleLbl="node1" presStyleIdx="0" presStyleCnt="7" custLinFactNeighborX="-89050" custLinFactNeighborY="26657">
        <dgm:presLayoutVars>
          <dgm:chMax val="0"/>
          <dgm:bulletEnabled val="1"/>
        </dgm:presLayoutVars>
      </dgm:prSet>
      <dgm:spPr/>
      <dgm:t>
        <a:bodyPr/>
        <a:lstStyle/>
        <a:p>
          <a:endParaRPr lang="en-US"/>
        </a:p>
      </dgm:t>
    </dgm:pt>
    <dgm:pt modelId="{FACB4C03-31F0-774D-BEC5-32BC7DEAA530}" type="pres">
      <dgm:prSet presAssocID="{B2479A76-0656-0B43-859F-6E1D1BC5F438}" presName="spacer" presStyleCnt="0"/>
      <dgm:spPr/>
    </dgm:pt>
    <dgm:pt modelId="{91D10C43-1C9F-4446-B68F-FFC0EA6D98D4}" type="pres">
      <dgm:prSet presAssocID="{816638E4-13E9-8546-A7C2-3D32FA83A45B}" presName="parentText" presStyleLbl="node1" presStyleIdx="1" presStyleCnt="7">
        <dgm:presLayoutVars>
          <dgm:chMax val="0"/>
          <dgm:bulletEnabled val="1"/>
        </dgm:presLayoutVars>
      </dgm:prSet>
      <dgm:spPr/>
      <dgm:t>
        <a:bodyPr/>
        <a:lstStyle/>
        <a:p>
          <a:endParaRPr lang="en-US"/>
        </a:p>
      </dgm:t>
    </dgm:pt>
    <dgm:pt modelId="{7F26F7F9-7A3D-5C49-AD9B-E4387FEC6A61}" type="pres">
      <dgm:prSet presAssocID="{8E9A24A1-66DB-1D4B-B806-C264462D2E2A}" presName="spacer" presStyleCnt="0"/>
      <dgm:spPr/>
    </dgm:pt>
    <dgm:pt modelId="{8F06BC9A-CBF5-184D-B944-210816F873CE}" type="pres">
      <dgm:prSet presAssocID="{4C7485B3-3589-0344-A56A-BD9239D1BDCD}" presName="parentText" presStyleLbl="node1" presStyleIdx="2" presStyleCnt="7">
        <dgm:presLayoutVars>
          <dgm:chMax val="0"/>
          <dgm:bulletEnabled val="1"/>
        </dgm:presLayoutVars>
      </dgm:prSet>
      <dgm:spPr/>
      <dgm:t>
        <a:bodyPr/>
        <a:lstStyle/>
        <a:p>
          <a:endParaRPr lang="en-US"/>
        </a:p>
      </dgm:t>
    </dgm:pt>
    <dgm:pt modelId="{A2C67393-C3FA-9C4E-B765-04E76F341A90}" type="pres">
      <dgm:prSet presAssocID="{8FCE4BB8-D271-AC4B-AB8B-133A094A56EE}" presName="spacer" presStyleCnt="0"/>
      <dgm:spPr/>
    </dgm:pt>
    <dgm:pt modelId="{0546DE1A-9685-7D4E-A6A9-3326F54F3AAF}" type="pres">
      <dgm:prSet presAssocID="{569856DD-3DEF-EA44-B679-9F132EDA665C}" presName="parentText" presStyleLbl="node1" presStyleIdx="3" presStyleCnt="7" custLinFactNeighborX="0" custLinFactNeighborY="-23599">
        <dgm:presLayoutVars>
          <dgm:chMax val="0"/>
          <dgm:bulletEnabled val="1"/>
        </dgm:presLayoutVars>
      </dgm:prSet>
      <dgm:spPr/>
      <dgm:t>
        <a:bodyPr/>
        <a:lstStyle/>
        <a:p>
          <a:endParaRPr lang="en-US"/>
        </a:p>
      </dgm:t>
    </dgm:pt>
    <dgm:pt modelId="{1079704F-884D-E14E-BAF0-6C43AFEE1630}" type="pres">
      <dgm:prSet presAssocID="{484E1713-9287-264F-A14E-76912B59261D}" presName="spacer" presStyleCnt="0"/>
      <dgm:spPr/>
    </dgm:pt>
    <dgm:pt modelId="{4628C1B5-B6DD-054B-8CC0-2A1C67AC07E3}" type="pres">
      <dgm:prSet presAssocID="{5B5F5D5B-72D4-2F41-A6AE-466CED08FEED}" presName="parentText" presStyleLbl="node1" presStyleIdx="4" presStyleCnt="7">
        <dgm:presLayoutVars>
          <dgm:chMax val="0"/>
          <dgm:bulletEnabled val="1"/>
        </dgm:presLayoutVars>
      </dgm:prSet>
      <dgm:spPr/>
      <dgm:t>
        <a:bodyPr/>
        <a:lstStyle/>
        <a:p>
          <a:endParaRPr lang="en-US"/>
        </a:p>
      </dgm:t>
    </dgm:pt>
    <dgm:pt modelId="{4FD19165-3E29-5F43-B4C7-B71D8AB23947}" type="pres">
      <dgm:prSet presAssocID="{E42E6F98-CDD1-8048-AD5A-DB153364FD72}" presName="spacer" presStyleCnt="0"/>
      <dgm:spPr/>
    </dgm:pt>
    <dgm:pt modelId="{278B8004-6AFC-8D40-A0A6-E52D8602E4FE}" type="pres">
      <dgm:prSet presAssocID="{4CFAC021-2C2F-4B46-9875-BA76DC9908EC}" presName="parentText" presStyleLbl="node1" presStyleIdx="5" presStyleCnt="7">
        <dgm:presLayoutVars>
          <dgm:chMax val="0"/>
          <dgm:bulletEnabled val="1"/>
        </dgm:presLayoutVars>
      </dgm:prSet>
      <dgm:spPr/>
      <dgm:t>
        <a:bodyPr/>
        <a:lstStyle/>
        <a:p>
          <a:endParaRPr lang="en-US"/>
        </a:p>
      </dgm:t>
    </dgm:pt>
    <dgm:pt modelId="{765245F8-1A08-2F4E-9A23-81C8CE736B27}" type="pres">
      <dgm:prSet presAssocID="{BA18F5E2-0FE0-1D4D-9D0D-9842D4D61D74}" presName="spacer" presStyleCnt="0"/>
      <dgm:spPr/>
    </dgm:pt>
    <dgm:pt modelId="{EFB86C1E-1B97-1A44-935A-93153807B0FE}" type="pres">
      <dgm:prSet presAssocID="{182CEFBB-36E1-3D41-92F7-9E6B816EC931}" presName="parentText" presStyleLbl="node1" presStyleIdx="6" presStyleCnt="7">
        <dgm:presLayoutVars>
          <dgm:chMax val="0"/>
          <dgm:bulletEnabled val="1"/>
        </dgm:presLayoutVars>
      </dgm:prSet>
      <dgm:spPr/>
      <dgm:t>
        <a:bodyPr/>
        <a:lstStyle/>
        <a:p>
          <a:endParaRPr lang="en-US"/>
        </a:p>
      </dgm:t>
    </dgm:pt>
  </dgm:ptLst>
  <dgm:cxnLst>
    <dgm:cxn modelId="{21191751-6BB2-3144-998B-61F0E92DE859}" srcId="{CB153A0F-FEB7-DB47-9961-526F7D8F3D80}" destId="{5B5F5D5B-72D4-2F41-A6AE-466CED08FEED}" srcOrd="4" destOrd="0" parTransId="{61C15FA0-0DFA-4649-BAAC-CAADC8A35CAA}" sibTransId="{E42E6F98-CDD1-8048-AD5A-DB153364FD72}"/>
    <dgm:cxn modelId="{AE1DC172-13FA-0349-83D0-C7B145F546BF}" srcId="{CB153A0F-FEB7-DB47-9961-526F7D8F3D80}" destId="{4C7485B3-3589-0344-A56A-BD9239D1BDCD}" srcOrd="2" destOrd="0" parTransId="{20A55115-299F-3342-8850-C8BE4DCE6BA8}" sibTransId="{8FCE4BB8-D271-AC4B-AB8B-133A094A56EE}"/>
    <dgm:cxn modelId="{46F8865F-D44A-614B-AD8B-844F29DFD9E4}" srcId="{CB153A0F-FEB7-DB47-9961-526F7D8F3D80}" destId="{B209985D-0C58-1844-981F-35775637349B}" srcOrd="0" destOrd="0" parTransId="{789B3F6E-2DA8-654C-813F-EEBA5DAA1D83}" sibTransId="{B2479A76-0656-0B43-859F-6E1D1BC5F438}"/>
    <dgm:cxn modelId="{A38BB1D3-1E80-B344-BD73-1DD8D45E8BA5}" type="presOf" srcId="{182CEFBB-36E1-3D41-92F7-9E6B816EC931}" destId="{EFB86C1E-1B97-1A44-935A-93153807B0FE}" srcOrd="0" destOrd="0" presId="urn:microsoft.com/office/officeart/2005/8/layout/vList2"/>
    <dgm:cxn modelId="{AC1965CA-875D-BB4C-99FF-45FD66C6FE8F}" type="presOf" srcId="{5B5F5D5B-72D4-2F41-A6AE-466CED08FEED}" destId="{4628C1B5-B6DD-054B-8CC0-2A1C67AC07E3}" srcOrd="0" destOrd="0" presId="urn:microsoft.com/office/officeart/2005/8/layout/vList2"/>
    <dgm:cxn modelId="{B1083E13-B625-5B42-B4D1-08C81DCEBC75}" type="presOf" srcId="{CB153A0F-FEB7-DB47-9961-526F7D8F3D80}" destId="{7ACCEB3C-27B3-BA4D-8BFF-2AC9138A0A91}" srcOrd="0" destOrd="0" presId="urn:microsoft.com/office/officeart/2005/8/layout/vList2"/>
    <dgm:cxn modelId="{5C927035-1BB3-6B4F-B819-AA3425836564}" type="presOf" srcId="{B209985D-0C58-1844-981F-35775637349B}" destId="{FBAF005E-D60F-8641-9003-0387D96B599D}" srcOrd="0" destOrd="0" presId="urn:microsoft.com/office/officeart/2005/8/layout/vList2"/>
    <dgm:cxn modelId="{F576EE33-2F49-AB43-A75D-A314BD1650E2}" type="presOf" srcId="{4CFAC021-2C2F-4B46-9875-BA76DC9908EC}" destId="{278B8004-6AFC-8D40-A0A6-E52D8602E4FE}" srcOrd="0" destOrd="0" presId="urn:microsoft.com/office/officeart/2005/8/layout/vList2"/>
    <dgm:cxn modelId="{7D46970C-EC05-3540-AF67-B7FBDEAED810}" type="presOf" srcId="{4C7485B3-3589-0344-A56A-BD9239D1BDCD}" destId="{8F06BC9A-CBF5-184D-B944-210816F873CE}" srcOrd="0" destOrd="0" presId="urn:microsoft.com/office/officeart/2005/8/layout/vList2"/>
    <dgm:cxn modelId="{09AB8878-7832-7747-97F3-C2B46D38296B}" srcId="{CB153A0F-FEB7-DB47-9961-526F7D8F3D80}" destId="{182CEFBB-36E1-3D41-92F7-9E6B816EC931}" srcOrd="6" destOrd="0" parTransId="{982A959C-1719-4E4A-8065-D451AA12179A}" sibTransId="{2DDDEBB1-2A2B-F547-AC84-A901ABDF550B}"/>
    <dgm:cxn modelId="{BB5E43D3-AA96-8144-A083-89A4ED4DCD91}" type="presOf" srcId="{816638E4-13E9-8546-A7C2-3D32FA83A45B}" destId="{91D10C43-1C9F-4446-B68F-FFC0EA6D98D4}" srcOrd="0" destOrd="0" presId="urn:microsoft.com/office/officeart/2005/8/layout/vList2"/>
    <dgm:cxn modelId="{703B8AEF-A705-5C48-B6AC-F791A0474B2E}" srcId="{CB153A0F-FEB7-DB47-9961-526F7D8F3D80}" destId="{816638E4-13E9-8546-A7C2-3D32FA83A45B}" srcOrd="1" destOrd="0" parTransId="{61FCB94B-A1D0-2B4F-B684-7586AB829F60}" sibTransId="{8E9A24A1-66DB-1D4B-B806-C264462D2E2A}"/>
    <dgm:cxn modelId="{A63B4A9D-2ED2-BE4B-B236-3A32ED803F5D}" srcId="{CB153A0F-FEB7-DB47-9961-526F7D8F3D80}" destId="{569856DD-3DEF-EA44-B679-9F132EDA665C}" srcOrd="3" destOrd="0" parTransId="{01AB0E4F-C39E-0549-BF7B-35EB376AFF63}" sibTransId="{484E1713-9287-264F-A14E-76912B59261D}"/>
    <dgm:cxn modelId="{ECB1C18D-9E4A-D540-9F93-E395CF4B7786}" type="presOf" srcId="{569856DD-3DEF-EA44-B679-9F132EDA665C}" destId="{0546DE1A-9685-7D4E-A6A9-3326F54F3AAF}" srcOrd="0" destOrd="0" presId="urn:microsoft.com/office/officeart/2005/8/layout/vList2"/>
    <dgm:cxn modelId="{13B8767C-75C8-0A47-8FE4-95A31752F6C7}" srcId="{CB153A0F-FEB7-DB47-9961-526F7D8F3D80}" destId="{4CFAC021-2C2F-4B46-9875-BA76DC9908EC}" srcOrd="5" destOrd="0" parTransId="{5556A255-3E15-4241-99C2-B4788F401D42}" sibTransId="{BA18F5E2-0FE0-1D4D-9D0D-9842D4D61D74}"/>
    <dgm:cxn modelId="{4D5BEAF2-AD7F-A24E-9D12-A512DE2C524A}" type="presParOf" srcId="{7ACCEB3C-27B3-BA4D-8BFF-2AC9138A0A91}" destId="{FBAF005E-D60F-8641-9003-0387D96B599D}" srcOrd="0" destOrd="0" presId="urn:microsoft.com/office/officeart/2005/8/layout/vList2"/>
    <dgm:cxn modelId="{BF2CC73A-26FF-C04A-BA19-80DC659D2648}" type="presParOf" srcId="{7ACCEB3C-27B3-BA4D-8BFF-2AC9138A0A91}" destId="{FACB4C03-31F0-774D-BEC5-32BC7DEAA530}" srcOrd="1" destOrd="0" presId="urn:microsoft.com/office/officeart/2005/8/layout/vList2"/>
    <dgm:cxn modelId="{1B113813-75A6-EC46-86F6-118B1BEC42BA}" type="presParOf" srcId="{7ACCEB3C-27B3-BA4D-8BFF-2AC9138A0A91}" destId="{91D10C43-1C9F-4446-B68F-FFC0EA6D98D4}" srcOrd="2" destOrd="0" presId="urn:microsoft.com/office/officeart/2005/8/layout/vList2"/>
    <dgm:cxn modelId="{0819CA28-64D0-854F-A683-42BFAE1AD696}" type="presParOf" srcId="{7ACCEB3C-27B3-BA4D-8BFF-2AC9138A0A91}" destId="{7F26F7F9-7A3D-5C49-AD9B-E4387FEC6A61}" srcOrd="3" destOrd="0" presId="urn:microsoft.com/office/officeart/2005/8/layout/vList2"/>
    <dgm:cxn modelId="{284B54B7-B463-C147-87A8-8BA25BB46D3C}" type="presParOf" srcId="{7ACCEB3C-27B3-BA4D-8BFF-2AC9138A0A91}" destId="{8F06BC9A-CBF5-184D-B944-210816F873CE}" srcOrd="4" destOrd="0" presId="urn:microsoft.com/office/officeart/2005/8/layout/vList2"/>
    <dgm:cxn modelId="{A654150F-BC86-FB4E-AA97-EA7D132D2FC4}" type="presParOf" srcId="{7ACCEB3C-27B3-BA4D-8BFF-2AC9138A0A91}" destId="{A2C67393-C3FA-9C4E-B765-04E76F341A90}" srcOrd="5" destOrd="0" presId="urn:microsoft.com/office/officeart/2005/8/layout/vList2"/>
    <dgm:cxn modelId="{6667E885-6A5F-F44B-8E75-B2E70B38C426}" type="presParOf" srcId="{7ACCEB3C-27B3-BA4D-8BFF-2AC9138A0A91}" destId="{0546DE1A-9685-7D4E-A6A9-3326F54F3AAF}" srcOrd="6" destOrd="0" presId="urn:microsoft.com/office/officeart/2005/8/layout/vList2"/>
    <dgm:cxn modelId="{D7CD8056-E853-304A-84E3-F3B59C296D88}" type="presParOf" srcId="{7ACCEB3C-27B3-BA4D-8BFF-2AC9138A0A91}" destId="{1079704F-884D-E14E-BAF0-6C43AFEE1630}" srcOrd="7" destOrd="0" presId="urn:microsoft.com/office/officeart/2005/8/layout/vList2"/>
    <dgm:cxn modelId="{A6867D68-AA23-8043-B65B-CB6E40708CF0}" type="presParOf" srcId="{7ACCEB3C-27B3-BA4D-8BFF-2AC9138A0A91}" destId="{4628C1B5-B6DD-054B-8CC0-2A1C67AC07E3}" srcOrd="8" destOrd="0" presId="urn:microsoft.com/office/officeart/2005/8/layout/vList2"/>
    <dgm:cxn modelId="{325E9176-C5A9-FB45-B40D-55D646F828AA}" type="presParOf" srcId="{7ACCEB3C-27B3-BA4D-8BFF-2AC9138A0A91}" destId="{4FD19165-3E29-5F43-B4C7-B71D8AB23947}" srcOrd="9" destOrd="0" presId="urn:microsoft.com/office/officeart/2005/8/layout/vList2"/>
    <dgm:cxn modelId="{EEC35DC7-1247-CD45-AA24-DE3FCF273C11}" type="presParOf" srcId="{7ACCEB3C-27B3-BA4D-8BFF-2AC9138A0A91}" destId="{278B8004-6AFC-8D40-A0A6-E52D8602E4FE}" srcOrd="10" destOrd="0" presId="urn:microsoft.com/office/officeart/2005/8/layout/vList2"/>
    <dgm:cxn modelId="{FF848059-BD01-8B42-A092-3A7B1D81CDA4}" type="presParOf" srcId="{7ACCEB3C-27B3-BA4D-8BFF-2AC9138A0A91}" destId="{765245F8-1A08-2F4E-9A23-81C8CE736B27}" srcOrd="11" destOrd="0" presId="urn:microsoft.com/office/officeart/2005/8/layout/vList2"/>
    <dgm:cxn modelId="{08E61484-1FA1-4E42-8CAA-2438BB151D32}" type="presParOf" srcId="{7ACCEB3C-27B3-BA4D-8BFF-2AC9138A0A91}" destId="{EFB86C1E-1B97-1A44-935A-93153807B0FE}" srcOrd="12" destOrd="0" presId="urn:microsoft.com/office/officeart/2005/8/layout/vList2"/>
  </dgm:cxnLst>
  <dgm:bg/>
  <dgm:whole>
    <a:ln>
      <a:solidFill>
        <a:schemeClr val="tx1"/>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422AAC-202B-7842-AE1E-E12823F54A78}" type="doc">
      <dgm:prSet loTypeId="urn:microsoft.com/office/officeart/2008/layout/VerticalCurvedList" loCatId="list" qsTypeId="urn:microsoft.com/office/officeart/2005/8/quickstyle/simple1" qsCatId="simple" csTypeId="urn:microsoft.com/office/officeart/2005/8/colors/accent0_3" csCatId="mainScheme" phldr="1"/>
      <dgm:spPr/>
      <dgm:t>
        <a:bodyPr/>
        <a:lstStyle/>
        <a:p>
          <a:endParaRPr lang="en-US"/>
        </a:p>
      </dgm:t>
    </dgm:pt>
    <dgm:pt modelId="{FA0F12A5-579B-F541-93F2-F0A5955EB27B}">
      <dgm:prSet/>
      <dgm:spPr>
        <a:solidFill>
          <a:schemeClr val="tx1"/>
        </a:solidFill>
      </dgm:spPr>
      <dgm:t>
        <a:bodyPr/>
        <a:lstStyle/>
        <a:p>
          <a:pPr rtl="0"/>
          <a:r>
            <a:rPr lang="en-US" b="1" dirty="0" smtClean="0"/>
            <a:t>Output Size:  </a:t>
          </a:r>
          <a:r>
            <a:rPr lang="en-US" dirty="0" smtClean="0"/>
            <a:t>160 bits</a:t>
          </a:r>
          <a:endParaRPr lang="en-US" dirty="0"/>
        </a:p>
      </dgm:t>
    </dgm:pt>
    <dgm:pt modelId="{0B7572C6-E03B-C04F-85EB-374F09906E4A}" type="parTrans" cxnId="{97554E4C-E9B2-FB4A-B7A1-0FFC75333C2D}">
      <dgm:prSet/>
      <dgm:spPr/>
      <dgm:t>
        <a:bodyPr/>
        <a:lstStyle/>
        <a:p>
          <a:endParaRPr lang="en-US"/>
        </a:p>
      </dgm:t>
    </dgm:pt>
    <dgm:pt modelId="{2F914F20-4787-8841-8643-9558C242DF63}" type="sibTrans" cxnId="{97554E4C-E9B2-FB4A-B7A1-0FFC75333C2D}">
      <dgm:prSet/>
      <dgm:spPr>
        <a:solidFill>
          <a:schemeClr val="tx1"/>
        </a:solidFill>
      </dgm:spPr>
      <dgm:t>
        <a:bodyPr/>
        <a:lstStyle/>
        <a:p>
          <a:endParaRPr lang="en-US"/>
        </a:p>
      </dgm:t>
    </dgm:pt>
    <dgm:pt modelId="{2A3C5928-0263-954F-A349-87A98B45B775}">
      <dgm:prSet/>
      <dgm:spPr>
        <a:solidFill>
          <a:schemeClr val="tx1"/>
        </a:solidFill>
      </dgm:spPr>
      <dgm:t>
        <a:bodyPr/>
        <a:lstStyle/>
        <a:p>
          <a:pPr rtl="0"/>
          <a:r>
            <a:rPr lang="en-US" b="1" smtClean="0"/>
            <a:t>Max message size:  </a:t>
          </a:r>
          <a:r>
            <a:rPr lang="en-US" smtClean="0"/>
            <a:t>2</a:t>
          </a:r>
          <a:r>
            <a:rPr lang="en-US" baseline="30000" smtClean="0"/>
            <a:t>64</a:t>
          </a:r>
          <a:r>
            <a:rPr lang="en-US" smtClean="0"/>
            <a:t> − 1 bits</a:t>
          </a:r>
          <a:endParaRPr lang="en-US"/>
        </a:p>
      </dgm:t>
    </dgm:pt>
    <dgm:pt modelId="{5648243D-F0AD-8F48-BA8C-FB085C553235}" type="parTrans" cxnId="{263B87A8-1A3A-154B-A113-2C75BB8B6BAB}">
      <dgm:prSet/>
      <dgm:spPr/>
      <dgm:t>
        <a:bodyPr/>
        <a:lstStyle/>
        <a:p>
          <a:endParaRPr lang="en-US"/>
        </a:p>
      </dgm:t>
    </dgm:pt>
    <dgm:pt modelId="{0E935AAE-25AA-C344-958D-5A4EE869BD98}" type="sibTrans" cxnId="{263B87A8-1A3A-154B-A113-2C75BB8B6BAB}">
      <dgm:prSet/>
      <dgm:spPr/>
      <dgm:t>
        <a:bodyPr/>
        <a:lstStyle/>
        <a:p>
          <a:endParaRPr lang="en-US"/>
        </a:p>
      </dgm:t>
    </dgm:pt>
    <dgm:pt modelId="{2AD50E6C-E940-9E4E-A14F-C344FB23F92C}">
      <dgm:prSet/>
      <dgm:spPr>
        <a:solidFill>
          <a:schemeClr val="tx1"/>
        </a:solidFill>
      </dgm:spPr>
      <dgm:t>
        <a:bodyPr/>
        <a:lstStyle/>
        <a:p>
          <a:pPr rtl="0"/>
          <a:r>
            <a:rPr lang="en-US" b="1" smtClean="0"/>
            <a:t>Block size:  </a:t>
          </a:r>
          <a:r>
            <a:rPr lang="en-US" smtClean="0"/>
            <a:t>512 bits</a:t>
          </a:r>
          <a:endParaRPr lang="en-US"/>
        </a:p>
      </dgm:t>
    </dgm:pt>
    <dgm:pt modelId="{E7AEC074-BE1F-6743-BB45-1B6E807E1E41}" type="parTrans" cxnId="{6F88E1F0-F4B1-E742-AE7A-8642D575EAA2}">
      <dgm:prSet/>
      <dgm:spPr/>
      <dgm:t>
        <a:bodyPr/>
        <a:lstStyle/>
        <a:p>
          <a:endParaRPr lang="en-US"/>
        </a:p>
      </dgm:t>
    </dgm:pt>
    <dgm:pt modelId="{0F66DA6C-1FFB-4345-8F90-96D3BCAD7F05}" type="sibTrans" cxnId="{6F88E1F0-F4B1-E742-AE7A-8642D575EAA2}">
      <dgm:prSet/>
      <dgm:spPr/>
      <dgm:t>
        <a:bodyPr/>
        <a:lstStyle/>
        <a:p>
          <a:endParaRPr lang="en-US"/>
        </a:p>
      </dgm:t>
    </dgm:pt>
    <dgm:pt modelId="{CDC67CC8-DE71-5C40-957C-E9715869F29B}">
      <dgm:prSet/>
      <dgm:spPr>
        <a:solidFill>
          <a:schemeClr val="tx1"/>
        </a:solidFill>
      </dgm:spPr>
      <dgm:t>
        <a:bodyPr/>
        <a:lstStyle/>
        <a:p>
          <a:r>
            <a:rPr lang="en-US" dirty="0" smtClean="0"/>
            <a:t>Rounds: 80</a:t>
          </a:r>
          <a:endParaRPr lang="en-US" dirty="0"/>
        </a:p>
      </dgm:t>
    </dgm:pt>
    <dgm:pt modelId="{88694649-11E5-4D43-AC2E-32E9ABD964B7}" type="parTrans" cxnId="{3B6A29FC-D8B7-ED42-9F28-3D42BEEAA7DF}">
      <dgm:prSet/>
      <dgm:spPr/>
      <dgm:t>
        <a:bodyPr/>
        <a:lstStyle/>
        <a:p>
          <a:endParaRPr lang="en-US"/>
        </a:p>
      </dgm:t>
    </dgm:pt>
    <dgm:pt modelId="{D6D14D2B-7368-584F-9A8D-A3712C1357B9}" type="sibTrans" cxnId="{3B6A29FC-D8B7-ED42-9F28-3D42BEEAA7DF}">
      <dgm:prSet/>
      <dgm:spPr/>
      <dgm:t>
        <a:bodyPr/>
        <a:lstStyle/>
        <a:p>
          <a:endParaRPr lang="en-US"/>
        </a:p>
      </dgm:t>
    </dgm:pt>
    <dgm:pt modelId="{C6A4DDA7-58D5-5243-ABCA-E0502ED43265}">
      <dgm:prSet/>
      <dgm:spPr>
        <a:solidFill>
          <a:schemeClr val="tx1"/>
        </a:solidFill>
      </dgm:spPr>
      <dgm:t>
        <a:bodyPr/>
        <a:lstStyle/>
        <a:p>
          <a:r>
            <a:rPr lang="en-US" dirty="0" smtClean="0"/>
            <a:t>Security bits: &lt; 63 </a:t>
          </a:r>
          <a:endParaRPr lang="en-US" dirty="0"/>
        </a:p>
      </dgm:t>
    </dgm:pt>
    <dgm:pt modelId="{6B9F173C-B51E-B043-BE95-BFA8A31BF720}" type="parTrans" cxnId="{C697C2A4-91D9-214A-8B96-788E41B1083D}">
      <dgm:prSet/>
      <dgm:spPr/>
      <dgm:t>
        <a:bodyPr/>
        <a:lstStyle/>
        <a:p>
          <a:endParaRPr lang="en-US"/>
        </a:p>
      </dgm:t>
    </dgm:pt>
    <dgm:pt modelId="{63DAB77D-DDA9-7940-8060-D84070C4BAA4}" type="sibTrans" cxnId="{C697C2A4-91D9-214A-8B96-788E41B1083D}">
      <dgm:prSet/>
      <dgm:spPr/>
      <dgm:t>
        <a:bodyPr/>
        <a:lstStyle/>
        <a:p>
          <a:endParaRPr lang="en-US"/>
        </a:p>
      </dgm:t>
    </dgm:pt>
    <dgm:pt modelId="{CFF05395-6865-AD44-9289-3C5A696D8F81}">
      <dgm:prSet/>
      <dgm:spPr>
        <a:solidFill>
          <a:schemeClr val="tx1"/>
        </a:solidFill>
      </dgm:spPr>
      <dgm:t>
        <a:bodyPr/>
        <a:lstStyle/>
        <a:p>
          <a:r>
            <a:rPr lang="en-US" dirty="0" smtClean="0"/>
            <a:t>Year</a:t>
          </a:r>
          <a:r>
            <a:rPr lang="en-US" baseline="0" dirty="0" smtClean="0"/>
            <a:t> published: 1995</a:t>
          </a:r>
          <a:endParaRPr lang="en-US" dirty="0"/>
        </a:p>
      </dgm:t>
    </dgm:pt>
    <dgm:pt modelId="{FFF30D63-2CE1-5348-816E-7AA02CFF2F17}" type="parTrans" cxnId="{F7315AA4-54AE-6345-8FF4-9248AC86ADAC}">
      <dgm:prSet/>
      <dgm:spPr/>
      <dgm:t>
        <a:bodyPr/>
        <a:lstStyle/>
        <a:p>
          <a:endParaRPr lang="en-US"/>
        </a:p>
      </dgm:t>
    </dgm:pt>
    <dgm:pt modelId="{A1E17395-7615-FE41-B625-C58B8369F453}" type="sibTrans" cxnId="{F7315AA4-54AE-6345-8FF4-9248AC86ADAC}">
      <dgm:prSet/>
      <dgm:spPr/>
      <dgm:t>
        <a:bodyPr/>
        <a:lstStyle/>
        <a:p>
          <a:endParaRPr lang="en-US"/>
        </a:p>
      </dgm:t>
    </dgm:pt>
    <dgm:pt modelId="{D3E1212D-E139-464B-A74D-5A9427E4FC47}" type="pres">
      <dgm:prSet presAssocID="{DD422AAC-202B-7842-AE1E-E12823F54A78}" presName="Name0" presStyleCnt="0">
        <dgm:presLayoutVars>
          <dgm:chMax val="7"/>
          <dgm:chPref val="7"/>
          <dgm:dir/>
        </dgm:presLayoutVars>
      </dgm:prSet>
      <dgm:spPr/>
      <dgm:t>
        <a:bodyPr/>
        <a:lstStyle/>
        <a:p>
          <a:endParaRPr lang="en-US"/>
        </a:p>
      </dgm:t>
    </dgm:pt>
    <dgm:pt modelId="{1BA02D80-F1D0-0B43-88C7-5692373627DF}" type="pres">
      <dgm:prSet presAssocID="{DD422AAC-202B-7842-AE1E-E12823F54A78}" presName="Name1" presStyleCnt="0"/>
      <dgm:spPr/>
    </dgm:pt>
    <dgm:pt modelId="{CE0F522D-B434-4145-9CCA-78A2DEDE0841}" type="pres">
      <dgm:prSet presAssocID="{DD422AAC-202B-7842-AE1E-E12823F54A78}" presName="cycle" presStyleCnt="0"/>
      <dgm:spPr/>
    </dgm:pt>
    <dgm:pt modelId="{AF817423-D6F3-3749-870B-C8EA8458268D}" type="pres">
      <dgm:prSet presAssocID="{DD422AAC-202B-7842-AE1E-E12823F54A78}" presName="srcNode" presStyleLbl="node1" presStyleIdx="0" presStyleCnt="6"/>
      <dgm:spPr/>
    </dgm:pt>
    <dgm:pt modelId="{40196CA4-D524-594C-8C9D-B49A0678DF08}" type="pres">
      <dgm:prSet presAssocID="{DD422AAC-202B-7842-AE1E-E12823F54A78}" presName="conn" presStyleLbl="parChTrans1D2" presStyleIdx="0" presStyleCnt="1"/>
      <dgm:spPr/>
      <dgm:t>
        <a:bodyPr/>
        <a:lstStyle/>
        <a:p>
          <a:endParaRPr lang="en-US"/>
        </a:p>
      </dgm:t>
    </dgm:pt>
    <dgm:pt modelId="{C47D4BC2-9117-D648-BCEB-64D8D9AC1BC9}" type="pres">
      <dgm:prSet presAssocID="{DD422AAC-202B-7842-AE1E-E12823F54A78}" presName="extraNode" presStyleLbl="node1" presStyleIdx="0" presStyleCnt="6"/>
      <dgm:spPr/>
    </dgm:pt>
    <dgm:pt modelId="{02398AD8-3A72-A842-9552-6D64424F0C2F}" type="pres">
      <dgm:prSet presAssocID="{DD422AAC-202B-7842-AE1E-E12823F54A78}" presName="dstNode" presStyleLbl="node1" presStyleIdx="0" presStyleCnt="6"/>
      <dgm:spPr/>
    </dgm:pt>
    <dgm:pt modelId="{F715852D-74C1-D848-93C1-E45BCEBEE002}" type="pres">
      <dgm:prSet presAssocID="{FA0F12A5-579B-F541-93F2-F0A5955EB27B}" presName="text_1" presStyleLbl="node1" presStyleIdx="0" presStyleCnt="6">
        <dgm:presLayoutVars>
          <dgm:bulletEnabled val="1"/>
        </dgm:presLayoutVars>
      </dgm:prSet>
      <dgm:spPr/>
      <dgm:t>
        <a:bodyPr/>
        <a:lstStyle/>
        <a:p>
          <a:endParaRPr lang="en-US"/>
        </a:p>
      </dgm:t>
    </dgm:pt>
    <dgm:pt modelId="{CD87D17F-7763-F542-A9C4-2FF9611AB1D3}" type="pres">
      <dgm:prSet presAssocID="{FA0F12A5-579B-F541-93F2-F0A5955EB27B}" presName="accent_1" presStyleCnt="0"/>
      <dgm:spPr/>
    </dgm:pt>
    <dgm:pt modelId="{6B92E9CD-A845-5A44-AA1C-7F5D7CF3895C}" type="pres">
      <dgm:prSet presAssocID="{FA0F12A5-579B-F541-93F2-F0A5955EB27B}" presName="accentRepeatNode" presStyleLbl="solidFgAcc1" presStyleIdx="0" presStyleCnt="6"/>
      <dgm:spPr>
        <a:solidFill>
          <a:schemeClr val="tx1"/>
        </a:solidFill>
      </dgm:spPr>
    </dgm:pt>
    <dgm:pt modelId="{1256EAF7-867E-084D-B154-B020F22AD9E0}" type="pres">
      <dgm:prSet presAssocID="{2A3C5928-0263-954F-A349-87A98B45B775}" presName="text_2" presStyleLbl="node1" presStyleIdx="1" presStyleCnt="6">
        <dgm:presLayoutVars>
          <dgm:bulletEnabled val="1"/>
        </dgm:presLayoutVars>
      </dgm:prSet>
      <dgm:spPr/>
      <dgm:t>
        <a:bodyPr/>
        <a:lstStyle/>
        <a:p>
          <a:endParaRPr lang="en-US"/>
        </a:p>
      </dgm:t>
    </dgm:pt>
    <dgm:pt modelId="{6E4AB902-AB71-FF42-8F57-C6931F2FB81F}" type="pres">
      <dgm:prSet presAssocID="{2A3C5928-0263-954F-A349-87A98B45B775}" presName="accent_2" presStyleCnt="0"/>
      <dgm:spPr/>
    </dgm:pt>
    <dgm:pt modelId="{5F3A0C64-71CE-9941-8C45-A586B4709C78}" type="pres">
      <dgm:prSet presAssocID="{2A3C5928-0263-954F-A349-87A98B45B775}" presName="accentRepeatNode" presStyleLbl="solidFgAcc1" presStyleIdx="1" presStyleCnt="6"/>
      <dgm:spPr>
        <a:solidFill>
          <a:schemeClr val="tx1"/>
        </a:solidFill>
      </dgm:spPr>
    </dgm:pt>
    <dgm:pt modelId="{106AFE25-7497-054A-AE05-BD756D7CA8C8}" type="pres">
      <dgm:prSet presAssocID="{2AD50E6C-E940-9E4E-A14F-C344FB23F92C}" presName="text_3" presStyleLbl="node1" presStyleIdx="2" presStyleCnt="6">
        <dgm:presLayoutVars>
          <dgm:bulletEnabled val="1"/>
        </dgm:presLayoutVars>
      </dgm:prSet>
      <dgm:spPr/>
      <dgm:t>
        <a:bodyPr/>
        <a:lstStyle/>
        <a:p>
          <a:endParaRPr lang="en-US"/>
        </a:p>
      </dgm:t>
    </dgm:pt>
    <dgm:pt modelId="{CAEE6F35-F191-2349-9613-2412FF6FF918}" type="pres">
      <dgm:prSet presAssocID="{2AD50E6C-E940-9E4E-A14F-C344FB23F92C}" presName="accent_3" presStyleCnt="0"/>
      <dgm:spPr/>
    </dgm:pt>
    <dgm:pt modelId="{597498EC-AA19-1B49-8F39-08F62782800F}" type="pres">
      <dgm:prSet presAssocID="{2AD50E6C-E940-9E4E-A14F-C344FB23F92C}" presName="accentRepeatNode" presStyleLbl="solidFgAcc1" presStyleIdx="2" presStyleCnt="6"/>
      <dgm:spPr>
        <a:solidFill>
          <a:schemeClr val="tx1"/>
        </a:solidFill>
      </dgm:spPr>
    </dgm:pt>
    <dgm:pt modelId="{B208F809-B11C-B04F-B15D-C3D863408D5B}" type="pres">
      <dgm:prSet presAssocID="{CDC67CC8-DE71-5C40-957C-E9715869F29B}" presName="text_4" presStyleLbl="node1" presStyleIdx="3" presStyleCnt="6">
        <dgm:presLayoutVars>
          <dgm:bulletEnabled val="1"/>
        </dgm:presLayoutVars>
      </dgm:prSet>
      <dgm:spPr/>
      <dgm:t>
        <a:bodyPr/>
        <a:lstStyle/>
        <a:p>
          <a:endParaRPr lang="en-US"/>
        </a:p>
      </dgm:t>
    </dgm:pt>
    <dgm:pt modelId="{8244AE8E-4873-2949-9074-5AA407DC934A}" type="pres">
      <dgm:prSet presAssocID="{CDC67CC8-DE71-5C40-957C-E9715869F29B}" presName="accent_4" presStyleCnt="0"/>
      <dgm:spPr/>
    </dgm:pt>
    <dgm:pt modelId="{24F91884-0227-C649-80F8-0DC2E9C711FD}" type="pres">
      <dgm:prSet presAssocID="{CDC67CC8-DE71-5C40-957C-E9715869F29B}" presName="accentRepeatNode" presStyleLbl="solidFgAcc1" presStyleIdx="3" presStyleCnt="6"/>
      <dgm:spPr>
        <a:solidFill>
          <a:schemeClr val="tx1"/>
        </a:solidFill>
      </dgm:spPr>
    </dgm:pt>
    <dgm:pt modelId="{B7AF4E97-F793-7842-82B6-D30402AD6A76}" type="pres">
      <dgm:prSet presAssocID="{C6A4DDA7-58D5-5243-ABCA-E0502ED43265}" presName="text_5" presStyleLbl="node1" presStyleIdx="4" presStyleCnt="6">
        <dgm:presLayoutVars>
          <dgm:bulletEnabled val="1"/>
        </dgm:presLayoutVars>
      </dgm:prSet>
      <dgm:spPr/>
      <dgm:t>
        <a:bodyPr/>
        <a:lstStyle/>
        <a:p>
          <a:endParaRPr lang="en-US"/>
        </a:p>
      </dgm:t>
    </dgm:pt>
    <dgm:pt modelId="{5A122DDB-1FFF-634B-949E-4BA2205B878F}" type="pres">
      <dgm:prSet presAssocID="{C6A4DDA7-58D5-5243-ABCA-E0502ED43265}" presName="accent_5" presStyleCnt="0"/>
      <dgm:spPr/>
    </dgm:pt>
    <dgm:pt modelId="{34FDFBC9-CD6A-484F-B8F2-B01531AB2F89}" type="pres">
      <dgm:prSet presAssocID="{C6A4DDA7-58D5-5243-ABCA-E0502ED43265}" presName="accentRepeatNode" presStyleLbl="solidFgAcc1" presStyleIdx="4" presStyleCnt="6"/>
      <dgm:spPr>
        <a:solidFill>
          <a:schemeClr val="tx1"/>
        </a:solidFill>
      </dgm:spPr>
    </dgm:pt>
    <dgm:pt modelId="{8EF63EF8-67E4-1647-8141-67AF8436EFC3}" type="pres">
      <dgm:prSet presAssocID="{CFF05395-6865-AD44-9289-3C5A696D8F81}" presName="text_6" presStyleLbl="node1" presStyleIdx="5" presStyleCnt="6">
        <dgm:presLayoutVars>
          <dgm:bulletEnabled val="1"/>
        </dgm:presLayoutVars>
      </dgm:prSet>
      <dgm:spPr/>
      <dgm:t>
        <a:bodyPr/>
        <a:lstStyle/>
        <a:p>
          <a:endParaRPr lang="en-US"/>
        </a:p>
      </dgm:t>
    </dgm:pt>
    <dgm:pt modelId="{8F5C5B52-8921-3044-99D3-BB15001828A4}" type="pres">
      <dgm:prSet presAssocID="{CFF05395-6865-AD44-9289-3C5A696D8F81}" presName="accent_6" presStyleCnt="0"/>
      <dgm:spPr/>
    </dgm:pt>
    <dgm:pt modelId="{3535B265-AA13-8844-A912-D73E6B246ABB}" type="pres">
      <dgm:prSet presAssocID="{CFF05395-6865-AD44-9289-3C5A696D8F81}" presName="accentRepeatNode" presStyleLbl="solidFgAcc1" presStyleIdx="5" presStyleCnt="6"/>
      <dgm:spPr>
        <a:solidFill>
          <a:schemeClr val="tx1"/>
        </a:solidFill>
      </dgm:spPr>
    </dgm:pt>
  </dgm:ptLst>
  <dgm:cxnLst>
    <dgm:cxn modelId="{C697C2A4-91D9-214A-8B96-788E41B1083D}" srcId="{DD422AAC-202B-7842-AE1E-E12823F54A78}" destId="{C6A4DDA7-58D5-5243-ABCA-E0502ED43265}" srcOrd="4" destOrd="0" parTransId="{6B9F173C-B51E-B043-BE95-BFA8A31BF720}" sibTransId="{63DAB77D-DDA9-7940-8060-D84070C4BAA4}"/>
    <dgm:cxn modelId="{263B87A8-1A3A-154B-A113-2C75BB8B6BAB}" srcId="{DD422AAC-202B-7842-AE1E-E12823F54A78}" destId="{2A3C5928-0263-954F-A349-87A98B45B775}" srcOrd="1" destOrd="0" parTransId="{5648243D-F0AD-8F48-BA8C-FB085C553235}" sibTransId="{0E935AAE-25AA-C344-958D-5A4EE869BD98}"/>
    <dgm:cxn modelId="{49ECBCEB-9D25-B348-8BC1-76C2288B10F2}" type="presOf" srcId="{DD422AAC-202B-7842-AE1E-E12823F54A78}" destId="{D3E1212D-E139-464B-A74D-5A9427E4FC47}" srcOrd="0" destOrd="0" presId="urn:microsoft.com/office/officeart/2008/layout/VerticalCurvedList"/>
    <dgm:cxn modelId="{6F88E1F0-F4B1-E742-AE7A-8642D575EAA2}" srcId="{DD422AAC-202B-7842-AE1E-E12823F54A78}" destId="{2AD50E6C-E940-9E4E-A14F-C344FB23F92C}" srcOrd="2" destOrd="0" parTransId="{E7AEC074-BE1F-6743-BB45-1B6E807E1E41}" sibTransId="{0F66DA6C-1FFB-4345-8F90-96D3BCAD7F05}"/>
    <dgm:cxn modelId="{F7315AA4-54AE-6345-8FF4-9248AC86ADAC}" srcId="{DD422AAC-202B-7842-AE1E-E12823F54A78}" destId="{CFF05395-6865-AD44-9289-3C5A696D8F81}" srcOrd="5" destOrd="0" parTransId="{FFF30D63-2CE1-5348-816E-7AA02CFF2F17}" sibTransId="{A1E17395-7615-FE41-B625-C58B8369F453}"/>
    <dgm:cxn modelId="{31ED7CDB-5FAB-C844-B634-98C9482F3A8A}" type="presOf" srcId="{2A3C5928-0263-954F-A349-87A98B45B775}" destId="{1256EAF7-867E-084D-B154-B020F22AD9E0}" srcOrd="0" destOrd="0" presId="urn:microsoft.com/office/officeart/2008/layout/VerticalCurvedList"/>
    <dgm:cxn modelId="{D0C25ADE-01B3-A849-ABE1-80F88500CF42}" type="presOf" srcId="{CFF05395-6865-AD44-9289-3C5A696D8F81}" destId="{8EF63EF8-67E4-1647-8141-67AF8436EFC3}" srcOrd="0" destOrd="0" presId="urn:microsoft.com/office/officeart/2008/layout/VerticalCurvedList"/>
    <dgm:cxn modelId="{28D12C6B-FBA0-8647-AFFE-DD183D328C74}" type="presOf" srcId="{CDC67CC8-DE71-5C40-957C-E9715869F29B}" destId="{B208F809-B11C-B04F-B15D-C3D863408D5B}" srcOrd="0" destOrd="0" presId="urn:microsoft.com/office/officeart/2008/layout/VerticalCurvedList"/>
    <dgm:cxn modelId="{4DAF9824-680A-AD4F-B2DE-987C355E8C68}" type="presOf" srcId="{C6A4DDA7-58D5-5243-ABCA-E0502ED43265}" destId="{B7AF4E97-F793-7842-82B6-D30402AD6A76}" srcOrd="0" destOrd="0" presId="urn:microsoft.com/office/officeart/2008/layout/VerticalCurvedList"/>
    <dgm:cxn modelId="{CAC0540F-B4E8-F446-B735-A9B6D135582C}" type="presOf" srcId="{FA0F12A5-579B-F541-93F2-F0A5955EB27B}" destId="{F715852D-74C1-D848-93C1-E45BCEBEE002}" srcOrd="0" destOrd="0" presId="urn:microsoft.com/office/officeart/2008/layout/VerticalCurvedList"/>
    <dgm:cxn modelId="{3B6A29FC-D8B7-ED42-9F28-3D42BEEAA7DF}" srcId="{DD422AAC-202B-7842-AE1E-E12823F54A78}" destId="{CDC67CC8-DE71-5C40-957C-E9715869F29B}" srcOrd="3" destOrd="0" parTransId="{88694649-11E5-4D43-AC2E-32E9ABD964B7}" sibTransId="{D6D14D2B-7368-584F-9A8D-A3712C1357B9}"/>
    <dgm:cxn modelId="{D81444E7-1B8B-1B46-9593-411ECC7BB8BA}" type="presOf" srcId="{2F914F20-4787-8841-8643-9558C242DF63}" destId="{40196CA4-D524-594C-8C9D-B49A0678DF08}" srcOrd="0" destOrd="0" presId="urn:microsoft.com/office/officeart/2008/layout/VerticalCurvedList"/>
    <dgm:cxn modelId="{DA219C9E-60D5-B246-B60E-86F393FFE96D}" type="presOf" srcId="{2AD50E6C-E940-9E4E-A14F-C344FB23F92C}" destId="{106AFE25-7497-054A-AE05-BD756D7CA8C8}" srcOrd="0" destOrd="0" presId="urn:microsoft.com/office/officeart/2008/layout/VerticalCurvedList"/>
    <dgm:cxn modelId="{97554E4C-E9B2-FB4A-B7A1-0FFC75333C2D}" srcId="{DD422AAC-202B-7842-AE1E-E12823F54A78}" destId="{FA0F12A5-579B-F541-93F2-F0A5955EB27B}" srcOrd="0" destOrd="0" parTransId="{0B7572C6-E03B-C04F-85EB-374F09906E4A}" sibTransId="{2F914F20-4787-8841-8643-9558C242DF63}"/>
    <dgm:cxn modelId="{9242B4A0-ED8D-9246-995F-1F26943E92F4}" type="presParOf" srcId="{D3E1212D-E139-464B-A74D-5A9427E4FC47}" destId="{1BA02D80-F1D0-0B43-88C7-5692373627DF}" srcOrd="0" destOrd="0" presId="urn:microsoft.com/office/officeart/2008/layout/VerticalCurvedList"/>
    <dgm:cxn modelId="{1C5C0B04-FA57-AE40-BC62-A19F79611903}" type="presParOf" srcId="{1BA02D80-F1D0-0B43-88C7-5692373627DF}" destId="{CE0F522D-B434-4145-9CCA-78A2DEDE0841}" srcOrd="0" destOrd="0" presId="urn:microsoft.com/office/officeart/2008/layout/VerticalCurvedList"/>
    <dgm:cxn modelId="{FCA2760C-1EBC-8848-8501-B509ABD1AE95}" type="presParOf" srcId="{CE0F522D-B434-4145-9CCA-78A2DEDE0841}" destId="{AF817423-D6F3-3749-870B-C8EA8458268D}" srcOrd="0" destOrd="0" presId="urn:microsoft.com/office/officeart/2008/layout/VerticalCurvedList"/>
    <dgm:cxn modelId="{4CFBFEF2-AEB9-EB4F-9DF1-862662C3178D}" type="presParOf" srcId="{CE0F522D-B434-4145-9CCA-78A2DEDE0841}" destId="{40196CA4-D524-594C-8C9D-B49A0678DF08}" srcOrd="1" destOrd="0" presId="urn:microsoft.com/office/officeart/2008/layout/VerticalCurvedList"/>
    <dgm:cxn modelId="{8D48A943-0D6B-7145-9F46-9E75D3B8167D}" type="presParOf" srcId="{CE0F522D-B434-4145-9CCA-78A2DEDE0841}" destId="{C47D4BC2-9117-D648-BCEB-64D8D9AC1BC9}" srcOrd="2" destOrd="0" presId="urn:microsoft.com/office/officeart/2008/layout/VerticalCurvedList"/>
    <dgm:cxn modelId="{0EBDDDCD-5866-8444-8B47-AF9DD424FADB}" type="presParOf" srcId="{CE0F522D-B434-4145-9CCA-78A2DEDE0841}" destId="{02398AD8-3A72-A842-9552-6D64424F0C2F}" srcOrd="3" destOrd="0" presId="urn:microsoft.com/office/officeart/2008/layout/VerticalCurvedList"/>
    <dgm:cxn modelId="{2D462FF8-CB43-7144-9DE7-4B3E1DB05C62}" type="presParOf" srcId="{1BA02D80-F1D0-0B43-88C7-5692373627DF}" destId="{F715852D-74C1-D848-93C1-E45BCEBEE002}" srcOrd="1" destOrd="0" presId="urn:microsoft.com/office/officeart/2008/layout/VerticalCurvedList"/>
    <dgm:cxn modelId="{FC9790B0-41AA-0B48-8C0B-8C005B05B433}" type="presParOf" srcId="{1BA02D80-F1D0-0B43-88C7-5692373627DF}" destId="{CD87D17F-7763-F542-A9C4-2FF9611AB1D3}" srcOrd="2" destOrd="0" presId="urn:microsoft.com/office/officeart/2008/layout/VerticalCurvedList"/>
    <dgm:cxn modelId="{89B64041-EDF4-B74D-AC7C-8CEE0AB3CB13}" type="presParOf" srcId="{CD87D17F-7763-F542-A9C4-2FF9611AB1D3}" destId="{6B92E9CD-A845-5A44-AA1C-7F5D7CF3895C}" srcOrd="0" destOrd="0" presId="urn:microsoft.com/office/officeart/2008/layout/VerticalCurvedList"/>
    <dgm:cxn modelId="{B737763C-E5E9-CF47-939C-692231DBD42D}" type="presParOf" srcId="{1BA02D80-F1D0-0B43-88C7-5692373627DF}" destId="{1256EAF7-867E-084D-B154-B020F22AD9E0}" srcOrd="3" destOrd="0" presId="urn:microsoft.com/office/officeart/2008/layout/VerticalCurvedList"/>
    <dgm:cxn modelId="{ED05D632-3D38-1E4A-BEB1-AE5F69E093EC}" type="presParOf" srcId="{1BA02D80-F1D0-0B43-88C7-5692373627DF}" destId="{6E4AB902-AB71-FF42-8F57-C6931F2FB81F}" srcOrd="4" destOrd="0" presId="urn:microsoft.com/office/officeart/2008/layout/VerticalCurvedList"/>
    <dgm:cxn modelId="{5EDEE7ED-B086-FB4F-8674-E4F839E4DDE3}" type="presParOf" srcId="{6E4AB902-AB71-FF42-8F57-C6931F2FB81F}" destId="{5F3A0C64-71CE-9941-8C45-A586B4709C78}" srcOrd="0" destOrd="0" presId="urn:microsoft.com/office/officeart/2008/layout/VerticalCurvedList"/>
    <dgm:cxn modelId="{B5874AA1-1813-CF4A-A358-74A81F516A26}" type="presParOf" srcId="{1BA02D80-F1D0-0B43-88C7-5692373627DF}" destId="{106AFE25-7497-054A-AE05-BD756D7CA8C8}" srcOrd="5" destOrd="0" presId="urn:microsoft.com/office/officeart/2008/layout/VerticalCurvedList"/>
    <dgm:cxn modelId="{B166306C-D696-4C4D-BC8B-F6016C6EAE60}" type="presParOf" srcId="{1BA02D80-F1D0-0B43-88C7-5692373627DF}" destId="{CAEE6F35-F191-2349-9613-2412FF6FF918}" srcOrd="6" destOrd="0" presId="urn:microsoft.com/office/officeart/2008/layout/VerticalCurvedList"/>
    <dgm:cxn modelId="{6FB4CB6D-54EC-B748-BF28-F9871C447080}" type="presParOf" srcId="{CAEE6F35-F191-2349-9613-2412FF6FF918}" destId="{597498EC-AA19-1B49-8F39-08F62782800F}" srcOrd="0" destOrd="0" presId="urn:microsoft.com/office/officeart/2008/layout/VerticalCurvedList"/>
    <dgm:cxn modelId="{B1D00A25-3060-B04C-B12A-A58C35F810CC}" type="presParOf" srcId="{1BA02D80-F1D0-0B43-88C7-5692373627DF}" destId="{B208F809-B11C-B04F-B15D-C3D863408D5B}" srcOrd="7" destOrd="0" presId="urn:microsoft.com/office/officeart/2008/layout/VerticalCurvedList"/>
    <dgm:cxn modelId="{95BA3BF9-D206-B244-8886-3563D57F5EAA}" type="presParOf" srcId="{1BA02D80-F1D0-0B43-88C7-5692373627DF}" destId="{8244AE8E-4873-2949-9074-5AA407DC934A}" srcOrd="8" destOrd="0" presId="urn:microsoft.com/office/officeart/2008/layout/VerticalCurvedList"/>
    <dgm:cxn modelId="{F41AE839-4E17-9C4E-802E-3F64BB8EEC71}" type="presParOf" srcId="{8244AE8E-4873-2949-9074-5AA407DC934A}" destId="{24F91884-0227-C649-80F8-0DC2E9C711FD}" srcOrd="0" destOrd="0" presId="urn:microsoft.com/office/officeart/2008/layout/VerticalCurvedList"/>
    <dgm:cxn modelId="{F187C999-B36C-3B40-B6EA-2D1334A4F1E6}" type="presParOf" srcId="{1BA02D80-F1D0-0B43-88C7-5692373627DF}" destId="{B7AF4E97-F793-7842-82B6-D30402AD6A76}" srcOrd="9" destOrd="0" presId="urn:microsoft.com/office/officeart/2008/layout/VerticalCurvedList"/>
    <dgm:cxn modelId="{AFEAC610-8264-964B-B486-7463B1DDBE2A}" type="presParOf" srcId="{1BA02D80-F1D0-0B43-88C7-5692373627DF}" destId="{5A122DDB-1FFF-634B-949E-4BA2205B878F}" srcOrd="10" destOrd="0" presId="urn:microsoft.com/office/officeart/2008/layout/VerticalCurvedList"/>
    <dgm:cxn modelId="{7EC66D1C-BF61-8642-BA8E-4E0AF7A634FD}" type="presParOf" srcId="{5A122DDB-1FFF-634B-949E-4BA2205B878F}" destId="{34FDFBC9-CD6A-484F-B8F2-B01531AB2F89}" srcOrd="0" destOrd="0" presId="urn:microsoft.com/office/officeart/2008/layout/VerticalCurvedList"/>
    <dgm:cxn modelId="{56872ECC-C59D-7845-BECC-856FDE99E4A1}" type="presParOf" srcId="{1BA02D80-F1D0-0B43-88C7-5692373627DF}" destId="{8EF63EF8-67E4-1647-8141-67AF8436EFC3}" srcOrd="11" destOrd="0" presId="urn:microsoft.com/office/officeart/2008/layout/VerticalCurvedList"/>
    <dgm:cxn modelId="{85460B2B-AA98-E44A-8A98-3BEED9551472}" type="presParOf" srcId="{1BA02D80-F1D0-0B43-88C7-5692373627DF}" destId="{8F5C5B52-8921-3044-99D3-BB15001828A4}" srcOrd="12" destOrd="0" presId="urn:microsoft.com/office/officeart/2008/layout/VerticalCurvedList"/>
    <dgm:cxn modelId="{F33A736E-A62D-354A-A48A-14D5D07E06AE}" type="presParOf" srcId="{8F5C5B52-8921-3044-99D3-BB15001828A4}" destId="{3535B265-AA13-8844-A912-D73E6B246AB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AF005E-D60F-8641-9003-0387D96B599D}">
      <dsp:nvSpPr>
        <dsp:cNvPr id="0" name=""/>
        <dsp:cNvSpPr/>
      </dsp:nvSpPr>
      <dsp:spPr>
        <a:xfrm>
          <a:off x="0" y="76171"/>
          <a:ext cx="4843964" cy="407745"/>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b="1" kern="1200" dirty="0" smtClean="0"/>
            <a:t>Applications (Security</a:t>
          </a:r>
          <a:r>
            <a:rPr lang="en-US" sz="1700" b="1" kern="1200" baseline="0" dirty="0" smtClean="0"/>
            <a:t> applications and protocols)</a:t>
          </a:r>
          <a:endParaRPr lang="en-US" sz="1700" b="1" kern="1200" dirty="0"/>
        </a:p>
      </dsp:txBody>
      <dsp:txXfrm>
        <a:off x="19904" y="96075"/>
        <a:ext cx="4804156" cy="367937"/>
      </dsp:txXfrm>
    </dsp:sp>
    <dsp:sp modelId="{91D10C43-1C9F-4446-B68F-FFC0EA6D98D4}">
      <dsp:nvSpPr>
        <dsp:cNvPr id="0" name=""/>
        <dsp:cNvSpPr/>
      </dsp:nvSpPr>
      <dsp:spPr>
        <a:xfrm>
          <a:off x="0" y="519825"/>
          <a:ext cx="4843964" cy="407745"/>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smtClean="0"/>
            <a:t>TLS</a:t>
          </a:r>
          <a:endParaRPr lang="en-US" sz="1700" kern="1200"/>
        </a:p>
      </dsp:txBody>
      <dsp:txXfrm>
        <a:off x="19904" y="539729"/>
        <a:ext cx="4804156" cy="367937"/>
      </dsp:txXfrm>
    </dsp:sp>
    <dsp:sp modelId="{8F06BC9A-CBF5-184D-B944-210816F873CE}">
      <dsp:nvSpPr>
        <dsp:cNvPr id="0" name=""/>
        <dsp:cNvSpPr/>
      </dsp:nvSpPr>
      <dsp:spPr>
        <a:xfrm>
          <a:off x="0" y="976530"/>
          <a:ext cx="4843964" cy="407745"/>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smtClean="0">
              <a:ln/>
            </a:rPr>
            <a:t>SSL</a:t>
          </a:r>
          <a:endParaRPr lang="en-US" sz="1700" kern="1200">
            <a:ln/>
          </a:endParaRPr>
        </a:p>
      </dsp:txBody>
      <dsp:txXfrm>
        <a:off x="19904" y="996434"/>
        <a:ext cx="4804156" cy="367937"/>
      </dsp:txXfrm>
    </dsp:sp>
    <dsp:sp modelId="{0546DE1A-9685-7D4E-A6A9-3326F54F3AAF}">
      <dsp:nvSpPr>
        <dsp:cNvPr id="0" name=""/>
        <dsp:cNvSpPr/>
      </dsp:nvSpPr>
      <dsp:spPr>
        <a:xfrm>
          <a:off x="0" y="1421681"/>
          <a:ext cx="4843964" cy="407745"/>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smtClean="0"/>
            <a:t>PGP</a:t>
          </a:r>
          <a:endParaRPr lang="en-US" sz="1700" kern="1200"/>
        </a:p>
      </dsp:txBody>
      <dsp:txXfrm>
        <a:off x="19904" y="1441585"/>
        <a:ext cx="4804156" cy="367937"/>
      </dsp:txXfrm>
    </dsp:sp>
    <dsp:sp modelId="{4628C1B5-B6DD-054B-8CC0-2A1C67AC07E3}">
      <dsp:nvSpPr>
        <dsp:cNvPr id="0" name=""/>
        <dsp:cNvSpPr/>
      </dsp:nvSpPr>
      <dsp:spPr>
        <a:xfrm>
          <a:off x="0" y="1889940"/>
          <a:ext cx="4843964" cy="407745"/>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smtClean="0"/>
            <a:t>SSH</a:t>
          </a:r>
          <a:endParaRPr lang="en-US" sz="1700" kern="1200"/>
        </a:p>
      </dsp:txBody>
      <dsp:txXfrm>
        <a:off x="19904" y="1909844"/>
        <a:ext cx="4804156" cy="367937"/>
      </dsp:txXfrm>
    </dsp:sp>
    <dsp:sp modelId="{278B8004-6AFC-8D40-A0A6-E52D8602E4FE}">
      <dsp:nvSpPr>
        <dsp:cNvPr id="0" name=""/>
        <dsp:cNvSpPr/>
      </dsp:nvSpPr>
      <dsp:spPr>
        <a:xfrm>
          <a:off x="0" y="2346645"/>
          <a:ext cx="4843964" cy="407745"/>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smtClean="0"/>
            <a:t>S/MIME</a:t>
          </a:r>
          <a:endParaRPr lang="en-US" sz="1700" kern="1200"/>
        </a:p>
      </dsp:txBody>
      <dsp:txXfrm>
        <a:off x="19904" y="2366549"/>
        <a:ext cx="4804156" cy="367937"/>
      </dsp:txXfrm>
    </dsp:sp>
    <dsp:sp modelId="{EFB86C1E-1B97-1A44-935A-93153807B0FE}">
      <dsp:nvSpPr>
        <dsp:cNvPr id="0" name=""/>
        <dsp:cNvSpPr/>
      </dsp:nvSpPr>
      <dsp:spPr>
        <a:xfrm>
          <a:off x="0" y="2803350"/>
          <a:ext cx="4843964" cy="407745"/>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smtClean="0"/>
            <a:t>IPsec</a:t>
          </a:r>
          <a:endParaRPr lang="en-US" sz="1700" kern="1200"/>
        </a:p>
      </dsp:txBody>
      <dsp:txXfrm>
        <a:off x="19904" y="2823254"/>
        <a:ext cx="4804156" cy="3679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96CA4-D524-594C-8C9D-B49A0678DF08}">
      <dsp:nvSpPr>
        <dsp:cNvPr id="0" name=""/>
        <dsp:cNvSpPr/>
      </dsp:nvSpPr>
      <dsp:spPr>
        <a:xfrm>
          <a:off x="-6925527" y="-1058880"/>
          <a:ext cx="8242645" cy="8242645"/>
        </a:xfrm>
        <a:prstGeom prst="blockArc">
          <a:avLst>
            <a:gd name="adj1" fmla="val 18900000"/>
            <a:gd name="adj2" fmla="val 2700000"/>
            <a:gd name="adj3" fmla="val 262"/>
          </a:avLst>
        </a:prstGeom>
        <a:solidFill>
          <a:schemeClr val="tx1"/>
        </a:solid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15852D-74C1-D848-93C1-E45BCEBEE002}">
      <dsp:nvSpPr>
        <dsp:cNvPr id="0" name=""/>
        <dsp:cNvSpPr/>
      </dsp:nvSpPr>
      <dsp:spPr>
        <a:xfrm>
          <a:off x="490297" y="322536"/>
          <a:ext cx="5845524" cy="644827"/>
        </a:xfrm>
        <a:prstGeom prst="rect">
          <a:avLst/>
        </a:prstGeom>
        <a:solidFill>
          <a:schemeClr val="tx1"/>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1832" tIns="73660" rIns="73660" bIns="73660" numCol="1" spcCol="1270" anchor="ctr" anchorCtr="0">
          <a:noAutofit/>
        </a:bodyPr>
        <a:lstStyle/>
        <a:p>
          <a:pPr lvl="0" algn="l" defTabSz="1289050" rtl="0">
            <a:lnSpc>
              <a:spcPct val="90000"/>
            </a:lnSpc>
            <a:spcBef>
              <a:spcPct val="0"/>
            </a:spcBef>
            <a:spcAft>
              <a:spcPct val="35000"/>
            </a:spcAft>
          </a:pPr>
          <a:r>
            <a:rPr lang="en-US" sz="2900" b="1" kern="1200" dirty="0" smtClean="0"/>
            <a:t>Output Size:  </a:t>
          </a:r>
          <a:r>
            <a:rPr lang="en-US" sz="2900" kern="1200" dirty="0" smtClean="0"/>
            <a:t>160 bits</a:t>
          </a:r>
          <a:endParaRPr lang="en-US" sz="2900" kern="1200" dirty="0"/>
        </a:p>
      </dsp:txBody>
      <dsp:txXfrm>
        <a:off x="490297" y="322536"/>
        <a:ext cx="5845524" cy="644827"/>
      </dsp:txXfrm>
    </dsp:sp>
    <dsp:sp modelId="{6B92E9CD-A845-5A44-AA1C-7F5D7CF3895C}">
      <dsp:nvSpPr>
        <dsp:cNvPr id="0" name=""/>
        <dsp:cNvSpPr/>
      </dsp:nvSpPr>
      <dsp:spPr>
        <a:xfrm>
          <a:off x="87279" y="241932"/>
          <a:ext cx="806034" cy="806034"/>
        </a:xfrm>
        <a:prstGeom prst="ellipse">
          <a:avLst/>
        </a:prstGeom>
        <a:solidFill>
          <a:schemeClr val="tx1"/>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56EAF7-867E-084D-B154-B020F22AD9E0}">
      <dsp:nvSpPr>
        <dsp:cNvPr id="0" name=""/>
        <dsp:cNvSpPr/>
      </dsp:nvSpPr>
      <dsp:spPr>
        <a:xfrm>
          <a:off x="1020712" y="1289655"/>
          <a:ext cx="5315109" cy="644827"/>
        </a:xfrm>
        <a:prstGeom prst="rect">
          <a:avLst/>
        </a:prstGeom>
        <a:solidFill>
          <a:schemeClr val="tx1"/>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1832" tIns="73660" rIns="73660" bIns="73660" numCol="1" spcCol="1270" anchor="ctr" anchorCtr="0">
          <a:noAutofit/>
        </a:bodyPr>
        <a:lstStyle/>
        <a:p>
          <a:pPr lvl="0" algn="l" defTabSz="1289050" rtl="0">
            <a:lnSpc>
              <a:spcPct val="90000"/>
            </a:lnSpc>
            <a:spcBef>
              <a:spcPct val="0"/>
            </a:spcBef>
            <a:spcAft>
              <a:spcPct val="35000"/>
            </a:spcAft>
          </a:pPr>
          <a:r>
            <a:rPr lang="en-US" sz="2900" b="1" kern="1200" smtClean="0"/>
            <a:t>Max message size:  </a:t>
          </a:r>
          <a:r>
            <a:rPr lang="en-US" sz="2900" kern="1200" smtClean="0"/>
            <a:t>2</a:t>
          </a:r>
          <a:r>
            <a:rPr lang="en-US" sz="2900" kern="1200" baseline="30000" smtClean="0"/>
            <a:t>64</a:t>
          </a:r>
          <a:r>
            <a:rPr lang="en-US" sz="2900" kern="1200" smtClean="0"/>
            <a:t> − 1 bits</a:t>
          </a:r>
          <a:endParaRPr lang="en-US" sz="2900" kern="1200"/>
        </a:p>
      </dsp:txBody>
      <dsp:txXfrm>
        <a:off x="1020712" y="1289655"/>
        <a:ext cx="5315109" cy="644827"/>
      </dsp:txXfrm>
    </dsp:sp>
    <dsp:sp modelId="{5F3A0C64-71CE-9941-8C45-A586B4709C78}">
      <dsp:nvSpPr>
        <dsp:cNvPr id="0" name=""/>
        <dsp:cNvSpPr/>
      </dsp:nvSpPr>
      <dsp:spPr>
        <a:xfrm>
          <a:off x="617694" y="1209052"/>
          <a:ext cx="806034" cy="806034"/>
        </a:xfrm>
        <a:prstGeom prst="ellipse">
          <a:avLst/>
        </a:prstGeom>
        <a:solidFill>
          <a:schemeClr val="tx1"/>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6AFE25-7497-054A-AE05-BD756D7CA8C8}">
      <dsp:nvSpPr>
        <dsp:cNvPr id="0" name=""/>
        <dsp:cNvSpPr/>
      </dsp:nvSpPr>
      <dsp:spPr>
        <a:xfrm>
          <a:off x="1263257" y="2256775"/>
          <a:ext cx="5072563" cy="644827"/>
        </a:xfrm>
        <a:prstGeom prst="rect">
          <a:avLst/>
        </a:prstGeom>
        <a:solidFill>
          <a:schemeClr val="tx1"/>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1832" tIns="73660" rIns="73660" bIns="73660" numCol="1" spcCol="1270" anchor="ctr" anchorCtr="0">
          <a:noAutofit/>
        </a:bodyPr>
        <a:lstStyle/>
        <a:p>
          <a:pPr lvl="0" algn="l" defTabSz="1289050" rtl="0">
            <a:lnSpc>
              <a:spcPct val="90000"/>
            </a:lnSpc>
            <a:spcBef>
              <a:spcPct val="0"/>
            </a:spcBef>
            <a:spcAft>
              <a:spcPct val="35000"/>
            </a:spcAft>
          </a:pPr>
          <a:r>
            <a:rPr lang="en-US" sz="2900" b="1" kern="1200" smtClean="0"/>
            <a:t>Block size:  </a:t>
          </a:r>
          <a:r>
            <a:rPr lang="en-US" sz="2900" kern="1200" smtClean="0"/>
            <a:t>512 bits</a:t>
          </a:r>
          <a:endParaRPr lang="en-US" sz="2900" kern="1200"/>
        </a:p>
      </dsp:txBody>
      <dsp:txXfrm>
        <a:off x="1263257" y="2256775"/>
        <a:ext cx="5072563" cy="644827"/>
      </dsp:txXfrm>
    </dsp:sp>
    <dsp:sp modelId="{597498EC-AA19-1B49-8F39-08F62782800F}">
      <dsp:nvSpPr>
        <dsp:cNvPr id="0" name=""/>
        <dsp:cNvSpPr/>
      </dsp:nvSpPr>
      <dsp:spPr>
        <a:xfrm>
          <a:off x="860240" y="2176171"/>
          <a:ext cx="806034" cy="806034"/>
        </a:xfrm>
        <a:prstGeom prst="ellipse">
          <a:avLst/>
        </a:prstGeom>
        <a:solidFill>
          <a:schemeClr val="tx1"/>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208F809-B11C-B04F-B15D-C3D863408D5B}">
      <dsp:nvSpPr>
        <dsp:cNvPr id="0" name=""/>
        <dsp:cNvSpPr/>
      </dsp:nvSpPr>
      <dsp:spPr>
        <a:xfrm>
          <a:off x="1263257" y="3223281"/>
          <a:ext cx="5072563" cy="644827"/>
        </a:xfrm>
        <a:prstGeom prst="rect">
          <a:avLst/>
        </a:prstGeom>
        <a:solidFill>
          <a:schemeClr val="tx1"/>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1832" tIns="73660" rIns="73660" bIns="73660" numCol="1" spcCol="1270" anchor="ctr" anchorCtr="0">
          <a:noAutofit/>
        </a:bodyPr>
        <a:lstStyle/>
        <a:p>
          <a:pPr lvl="0" algn="l" defTabSz="1289050">
            <a:lnSpc>
              <a:spcPct val="90000"/>
            </a:lnSpc>
            <a:spcBef>
              <a:spcPct val="0"/>
            </a:spcBef>
            <a:spcAft>
              <a:spcPct val="35000"/>
            </a:spcAft>
          </a:pPr>
          <a:r>
            <a:rPr lang="en-US" sz="2900" kern="1200" dirty="0" smtClean="0"/>
            <a:t>Rounds: 80</a:t>
          </a:r>
          <a:endParaRPr lang="en-US" sz="2900" kern="1200" dirty="0"/>
        </a:p>
      </dsp:txBody>
      <dsp:txXfrm>
        <a:off x="1263257" y="3223281"/>
        <a:ext cx="5072563" cy="644827"/>
      </dsp:txXfrm>
    </dsp:sp>
    <dsp:sp modelId="{24F91884-0227-C649-80F8-0DC2E9C711FD}">
      <dsp:nvSpPr>
        <dsp:cNvPr id="0" name=""/>
        <dsp:cNvSpPr/>
      </dsp:nvSpPr>
      <dsp:spPr>
        <a:xfrm>
          <a:off x="860240" y="3142678"/>
          <a:ext cx="806034" cy="806034"/>
        </a:xfrm>
        <a:prstGeom prst="ellipse">
          <a:avLst/>
        </a:prstGeom>
        <a:solidFill>
          <a:schemeClr val="tx1"/>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AF4E97-F793-7842-82B6-D30402AD6A76}">
      <dsp:nvSpPr>
        <dsp:cNvPr id="0" name=""/>
        <dsp:cNvSpPr/>
      </dsp:nvSpPr>
      <dsp:spPr>
        <a:xfrm>
          <a:off x="1020712" y="4190401"/>
          <a:ext cx="5315109" cy="644827"/>
        </a:xfrm>
        <a:prstGeom prst="rect">
          <a:avLst/>
        </a:prstGeom>
        <a:solidFill>
          <a:schemeClr val="tx1"/>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1832" tIns="73660" rIns="73660" bIns="73660" numCol="1" spcCol="1270" anchor="ctr" anchorCtr="0">
          <a:noAutofit/>
        </a:bodyPr>
        <a:lstStyle/>
        <a:p>
          <a:pPr lvl="0" algn="l" defTabSz="1289050">
            <a:lnSpc>
              <a:spcPct val="90000"/>
            </a:lnSpc>
            <a:spcBef>
              <a:spcPct val="0"/>
            </a:spcBef>
            <a:spcAft>
              <a:spcPct val="35000"/>
            </a:spcAft>
          </a:pPr>
          <a:r>
            <a:rPr lang="en-US" sz="2900" kern="1200" dirty="0" smtClean="0"/>
            <a:t>Security bits: &lt; 63 </a:t>
          </a:r>
          <a:endParaRPr lang="en-US" sz="2900" kern="1200" dirty="0"/>
        </a:p>
      </dsp:txBody>
      <dsp:txXfrm>
        <a:off x="1020712" y="4190401"/>
        <a:ext cx="5315109" cy="644827"/>
      </dsp:txXfrm>
    </dsp:sp>
    <dsp:sp modelId="{34FDFBC9-CD6A-484F-B8F2-B01531AB2F89}">
      <dsp:nvSpPr>
        <dsp:cNvPr id="0" name=""/>
        <dsp:cNvSpPr/>
      </dsp:nvSpPr>
      <dsp:spPr>
        <a:xfrm>
          <a:off x="617694" y="4109797"/>
          <a:ext cx="806034" cy="806034"/>
        </a:xfrm>
        <a:prstGeom prst="ellipse">
          <a:avLst/>
        </a:prstGeom>
        <a:solidFill>
          <a:schemeClr val="tx1"/>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F63EF8-67E4-1647-8141-67AF8436EFC3}">
      <dsp:nvSpPr>
        <dsp:cNvPr id="0" name=""/>
        <dsp:cNvSpPr/>
      </dsp:nvSpPr>
      <dsp:spPr>
        <a:xfrm>
          <a:off x="490297" y="5157520"/>
          <a:ext cx="5845524" cy="644827"/>
        </a:xfrm>
        <a:prstGeom prst="rect">
          <a:avLst/>
        </a:prstGeom>
        <a:solidFill>
          <a:schemeClr val="tx1"/>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1832" tIns="73660" rIns="73660" bIns="73660" numCol="1" spcCol="1270" anchor="ctr" anchorCtr="0">
          <a:noAutofit/>
        </a:bodyPr>
        <a:lstStyle/>
        <a:p>
          <a:pPr lvl="0" algn="l" defTabSz="1289050">
            <a:lnSpc>
              <a:spcPct val="90000"/>
            </a:lnSpc>
            <a:spcBef>
              <a:spcPct val="0"/>
            </a:spcBef>
            <a:spcAft>
              <a:spcPct val="35000"/>
            </a:spcAft>
          </a:pPr>
          <a:r>
            <a:rPr lang="en-US" sz="2900" kern="1200" dirty="0" smtClean="0"/>
            <a:t>Year</a:t>
          </a:r>
          <a:r>
            <a:rPr lang="en-US" sz="2900" kern="1200" baseline="0" dirty="0" smtClean="0"/>
            <a:t> published: 1995</a:t>
          </a:r>
          <a:endParaRPr lang="en-US" sz="2900" kern="1200" dirty="0"/>
        </a:p>
      </dsp:txBody>
      <dsp:txXfrm>
        <a:off x="490297" y="5157520"/>
        <a:ext cx="5845524" cy="644827"/>
      </dsp:txXfrm>
    </dsp:sp>
    <dsp:sp modelId="{3535B265-AA13-8844-A912-D73E6B246ABB}">
      <dsp:nvSpPr>
        <dsp:cNvPr id="0" name=""/>
        <dsp:cNvSpPr/>
      </dsp:nvSpPr>
      <dsp:spPr>
        <a:xfrm>
          <a:off x="87279" y="5076917"/>
          <a:ext cx="806034" cy="806034"/>
        </a:xfrm>
        <a:prstGeom prst="ellipse">
          <a:avLst/>
        </a:prstGeom>
        <a:solidFill>
          <a:schemeClr val="tx1"/>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31A9AA-3282-D749-BF5C-AF61C9764482}" type="datetimeFigureOut">
              <a:rPr lang="en-US" smtClean="0"/>
              <a:t>5/11/17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B675BF-6842-924D-ABD7-D2BC92C1A8F0}" type="slidenum">
              <a:rPr lang="en-US" smtClean="0"/>
              <a:t>‹#›</a:t>
            </a:fld>
            <a:endParaRPr lang="en-US"/>
          </a:p>
        </p:txBody>
      </p:sp>
    </p:spTree>
    <p:extLst>
      <p:ext uri="{BB962C8B-B14F-4D97-AF65-F5344CB8AC3E}">
        <p14:creationId xmlns:p14="http://schemas.microsoft.com/office/powerpoint/2010/main" val="1445466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sans.edu/cyber-research/security-laboratory/article/hash-functions" TargetMode="External"/><Relationship Id="rId4" Type="http://schemas.openxmlformats.org/officeDocument/2006/relationships/hyperlink" Target="http://news.netcraft.com/archives/2014/05/05/sha-2-very-cryptographic-so-secure-such-growth-wow.html" TargetMode="External"/><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B675BF-6842-924D-ABD7-D2BC92C1A8F0}" type="slidenum">
              <a:rPr lang="en-US" smtClean="0"/>
              <a:t>4</a:t>
            </a:fld>
            <a:endParaRPr lang="en-US"/>
          </a:p>
        </p:txBody>
      </p:sp>
    </p:spTree>
    <p:extLst>
      <p:ext uri="{BB962C8B-B14F-4D97-AF65-F5344CB8AC3E}">
        <p14:creationId xmlns:p14="http://schemas.microsoft.com/office/powerpoint/2010/main" val="1621139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SHA-1 is </a:t>
            </a:r>
            <a:r>
              <a:rPr lang="en-US" sz="1200" b="0" i="0" kern="1200" dirty="0" smtClean="0">
                <a:solidFill>
                  <a:schemeClr val="tx1"/>
                </a:solidFill>
                <a:effectLst/>
                <a:latin typeface="+mn-lt"/>
                <a:ea typeface="+mn-ea"/>
                <a:cs typeface="+mn-cs"/>
                <a:hlinkClick r:id="rId3"/>
              </a:rPr>
              <a:t>a hashing function</a:t>
            </a:r>
            <a:r>
              <a:rPr lang="en-US" sz="1200" b="0" i="0" kern="1200" dirty="0" smtClean="0">
                <a:solidFill>
                  <a:schemeClr val="tx1"/>
                </a:solidFill>
                <a:effectLst/>
                <a:latin typeface="+mn-lt"/>
                <a:ea typeface="+mn-ea"/>
                <a:cs typeface="+mn-cs"/>
              </a:rPr>
              <a:t>, which produces a digital fingerprint from a given file. That lets you verify a file’s integrity without exposing the entire file, simply by checking the hash. If the hash function is working properly, each file will produce a unique hash — so if the hashes match, the files themselves will also match. That’s particularly important for login systems, which need to verify that a password is correct without exposing the password itself.</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hlinkClick r:id="rId4"/>
              </a:rPr>
              <a:t>As recently as 2014</a:t>
            </a:r>
            <a:r>
              <a:rPr lang="en-US" sz="1200" b="0" i="0" kern="1200" dirty="0" smtClean="0">
                <a:solidFill>
                  <a:schemeClr val="tx1"/>
                </a:solidFill>
                <a:effectLst/>
                <a:latin typeface="+mn-lt"/>
                <a:ea typeface="+mn-ea"/>
                <a:cs typeface="+mn-cs"/>
              </a:rPr>
              <a:t> it was being used for as much as 90 percent of the encryption on the web, but it’s been mostly abandoned in the years since.</a:t>
            </a:r>
            <a:endParaRPr lang="en-US" dirty="0"/>
          </a:p>
        </p:txBody>
      </p:sp>
      <p:sp>
        <p:nvSpPr>
          <p:cNvPr id="4" name="Slide Number Placeholder 3"/>
          <p:cNvSpPr>
            <a:spLocks noGrp="1"/>
          </p:cNvSpPr>
          <p:nvPr>
            <p:ph type="sldNum" sz="quarter" idx="10"/>
          </p:nvPr>
        </p:nvSpPr>
        <p:spPr/>
        <p:txBody>
          <a:bodyPr/>
          <a:lstStyle/>
          <a:p>
            <a:fld id="{66B675BF-6842-924D-ABD7-D2BC92C1A8F0}" type="slidenum">
              <a:rPr lang="en-US" smtClean="0"/>
              <a:t>5</a:t>
            </a:fld>
            <a:endParaRPr lang="en-US"/>
          </a:p>
        </p:txBody>
      </p:sp>
    </p:spTree>
    <p:extLst>
      <p:ext uri="{BB962C8B-B14F-4D97-AF65-F5344CB8AC3E}">
        <p14:creationId xmlns:p14="http://schemas.microsoft.com/office/powerpoint/2010/main" val="468750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stores all data in "objects." Each object is named after the SHA-1 hash of its contents, and objects refer to each other by their SHA-1 hashes. If two distinct objects have the same hash, this is known as a collision.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can only store one half of the colliding pair, and when following a link from one object to the colliding hash name, it can't know which object the name was meant to point to.</a:t>
            </a:r>
          </a:p>
          <a:p>
            <a:r>
              <a:rPr lang="en-US" sz="1200" b="0" i="0" kern="1200" dirty="0" smtClean="0">
                <a:solidFill>
                  <a:schemeClr val="tx1"/>
                </a:solidFill>
                <a:effectLst/>
                <a:latin typeface="+mn-lt"/>
                <a:ea typeface="+mn-ea"/>
                <a:cs typeface="+mn-cs"/>
              </a:rPr>
              <a:t>Two objects colliding accidentally is exceedingly unlikely. If you had five million programmers each generating one commit per second, your chances of generating a single accidental collision before the Sun turns into a red giant and engulfs the Earth is about 50%.</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Why do collisions matter for </a:t>
            </a:r>
            <a:r>
              <a:rPr lang="en-US" sz="1200" b="0" i="0" kern="1200" dirty="0" err="1" smtClean="0">
                <a:solidFill>
                  <a:schemeClr val="tx1"/>
                </a:solidFill>
                <a:effectLst/>
                <a:latin typeface="+mn-lt"/>
                <a:ea typeface="+mn-ea"/>
                <a:cs typeface="+mn-cs"/>
              </a:rPr>
              <a:t>Git's</a:t>
            </a:r>
            <a:r>
              <a:rPr lang="en-US" sz="1200" b="0" i="0" kern="1200" dirty="0" smtClean="0">
                <a:solidFill>
                  <a:schemeClr val="tx1"/>
                </a:solidFill>
                <a:effectLst/>
                <a:latin typeface="+mn-lt"/>
                <a:ea typeface="+mn-ea"/>
                <a:cs typeface="+mn-cs"/>
              </a:rPr>
              <a:t> security?</a:t>
            </a:r>
          </a:p>
          <a:p>
            <a:r>
              <a:rPr lang="en-US" sz="1200" b="0" i="0" kern="1200" dirty="0" smtClean="0">
                <a:solidFill>
                  <a:schemeClr val="tx1"/>
                </a:solidFill>
                <a:effectLst/>
                <a:latin typeface="+mn-lt"/>
                <a:ea typeface="+mn-ea"/>
                <a:cs typeface="+mn-cs"/>
              </a:rPr>
              <a:t>If a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fetch or push tries to send a colliding object to a repository that already contains the other half of the collision, the receiver can compare the bytes of each object, notice the problem, and reject the new object.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has implemented this detection since its inception.</a:t>
            </a:r>
          </a:p>
          <a:p>
            <a:r>
              <a:rPr lang="en-US" sz="1200" b="0" i="0" kern="1200" dirty="0" smtClean="0">
                <a:solidFill>
                  <a:schemeClr val="tx1"/>
                </a:solidFill>
                <a:effectLst/>
                <a:latin typeface="+mn-lt"/>
                <a:ea typeface="+mn-ea"/>
                <a:cs typeface="+mn-cs"/>
              </a:rPr>
              <a:t>However, SHA-1 names can be assigned trust through various mechanisms. For instance,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allows you to cryptographically sign a commit or tag. Doing so signs only the commit or tag object itself, which in turn points to other objects containing the actual file data by using their SHA-1 names. A collision in those objects could produce a signature which appears valid, but which points to different data than the signer intended. In such an attack the signer only sees one half of the collision, and the victim sees the other half.</a:t>
            </a:r>
          </a:p>
          <a:p>
            <a:r>
              <a:rPr lang="en-US" sz="1200" b="0" i="0" kern="1200" dirty="0" smtClean="0">
                <a:solidFill>
                  <a:schemeClr val="tx1"/>
                </a:solidFill>
                <a:effectLst/>
                <a:latin typeface="+mn-lt"/>
                <a:ea typeface="+mn-ea"/>
                <a:cs typeface="+mn-cs"/>
              </a:rPr>
              <a:t>What would a collision attack against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look like?</a:t>
            </a:r>
          </a:p>
          <a:p>
            <a:r>
              <a:rPr lang="en-US" sz="1200" b="0" i="0" kern="1200" dirty="0" smtClean="0">
                <a:solidFill>
                  <a:schemeClr val="tx1"/>
                </a:solidFill>
                <a:effectLst/>
                <a:latin typeface="+mn-lt"/>
                <a:ea typeface="+mn-ea"/>
                <a:cs typeface="+mn-cs"/>
              </a:rPr>
              <a:t>The recent attack cannot generate a collision against an existing object. It can only generate a colliding pair from scratch, where the two halves of the pair are similar but contain a small section of carefully-selected random data that differs.</a:t>
            </a:r>
          </a:p>
          <a:p>
            <a:r>
              <a:rPr lang="en-US" sz="1200" b="0" i="0" kern="1200" dirty="0" smtClean="0">
                <a:solidFill>
                  <a:schemeClr val="tx1"/>
                </a:solidFill>
                <a:effectLst/>
                <a:latin typeface="+mn-lt"/>
                <a:ea typeface="+mn-ea"/>
                <a:cs typeface="+mn-cs"/>
              </a:rPr>
              <a:t>An attack therefore would look something like this:</a:t>
            </a:r>
          </a:p>
          <a:p>
            <a:r>
              <a:rPr lang="en-US" sz="1200" b="0" i="0" kern="1200" dirty="0" smtClean="0">
                <a:solidFill>
                  <a:schemeClr val="tx1"/>
                </a:solidFill>
                <a:effectLst/>
                <a:latin typeface="+mn-lt"/>
                <a:ea typeface="+mn-ea"/>
                <a:cs typeface="+mn-cs"/>
              </a:rPr>
              <a:t>Generate a colliding pair, where one half looks innocent and the other does something malicious. This is best done with binary files where humans are unlikely to notice the difference between the two halves (the recent attack used PDFs for this purpose).</a:t>
            </a:r>
          </a:p>
          <a:p>
            <a:r>
              <a:rPr lang="en-US" sz="1200" b="0" i="0" kern="1200" dirty="0" smtClean="0">
                <a:solidFill>
                  <a:schemeClr val="tx1"/>
                </a:solidFill>
                <a:effectLst/>
                <a:latin typeface="+mn-lt"/>
                <a:ea typeface="+mn-ea"/>
                <a:cs typeface="+mn-cs"/>
              </a:rPr>
              <a:t>Convince a project to accept your innocent half, and wait for them to sign a tag or commit that contains it.</a:t>
            </a:r>
          </a:p>
          <a:p>
            <a:r>
              <a:rPr lang="en-US" sz="1200" b="0" i="0" kern="1200" dirty="0" smtClean="0">
                <a:solidFill>
                  <a:schemeClr val="tx1"/>
                </a:solidFill>
                <a:effectLst/>
                <a:latin typeface="+mn-lt"/>
                <a:ea typeface="+mn-ea"/>
                <a:cs typeface="+mn-cs"/>
              </a:rPr>
              <a:t>Distribute a copy of the repository with the malicious half (either by breaking into a hosting server and replacing the innocent object on disk, or hosting it elsewhere and asking people to verify its integrity based on the signatures). Anybody verifying the signature will think the contents match what the project owners signed.</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B675BF-6842-924D-ABD7-D2BC92C1A8F0}" type="slidenum">
              <a:rPr lang="en-US" smtClean="0"/>
              <a:t>6</a:t>
            </a:fld>
            <a:endParaRPr lang="en-US"/>
          </a:p>
        </p:txBody>
      </p:sp>
    </p:spTree>
    <p:extLst>
      <p:ext uri="{BB962C8B-B14F-4D97-AF65-F5344CB8AC3E}">
        <p14:creationId xmlns:p14="http://schemas.microsoft.com/office/powerpoint/2010/main" val="744143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company’s researchers showed that with enough computing power — roughly 110 years of computing from a single GPU for just one of the phases — you can produce a collision, effectively breaking the algorithm. We’ve known this was possible for a while, but nobody has done it, in part because of the possible fallout.</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6B675BF-6842-924D-ABD7-D2BC92C1A8F0}" type="slidenum">
              <a:rPr lang="en-US" smtClean="0"/>
              <a:t>16</a:t>
            </a:fld>
            <a:endParaRPr lang="en-US"/>
          </a:p>
        </p:txBody>
      </p:sp>
    </p:spTree>
    <p:extLst>
      <p:ext uri="{BB962C8B-B14F-4D97-AF65-F5344CB8AC3E}">
        <p14:creationId xmlns:p14="http://schemas.microsoft.com/office/powerpoint/2010/main" val="2072444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birthday paradox</a:t>
            </a:r>
            <a:r>
              <a:rPr lang="en-US" sz="1200" b="0" i="0" kern="1200" dirty="0" smtClean="0">
                <a:solidFill>
                  <a:schemeClr val="tx1"/>
                </a:solidFill>
                <a:effectLst/>
                <a:latin typeface="+mn-lt"/>
                <a:ea typeface="+mn-ea"/>
                <a:cs typeface="+mn-cs"/>
              </a:rPr>
              <a:t>, also known as the </a:t>
            </a:r>
            <a:r>
              <a:rPr lang="en-US" sz="1200" b="1" i="0" kern="1200" dirty="0" smtClean="0">
                <a:solidFill>
                  <a:schemeClr val="tx1"/>
                </a:solidFill>
                <a:effectLst/>
                <a:latin typeface="+mn-lt"/>
                <a:ea typeface="+mn-ea"/>
                <a:cs typeface="+mn-cs"/>
              </a:rPr>
              <a:t>birthday</a:t>
            </a:r>
            <a:r>
              <a:rPr lang="en-US" sz="1200" b="0" i="0" kern="1200" dirty="0" smtClean="0">
                <a:solidFill>
                  <a:schemeClr val="tx1"/>
                </a:solidFill>
                <a:effectLst/>
                <a:latin typeface="+mn-lt"/>
                <a:ea typeface="+mn-ea"/>
                <a:cs typeface="+mn-cs"/>
              </a:rPr>
              <a:t> problem, states that in a random gathering of 23 people, there is a 50% chance that two people will have the same </a:t>
            </a:r>
            <a:r>
              <a:rPr lang="en-US" sz="1200" b="1" i="0" kern="1200" dirty="0" smtClean="0">
                <a:solidFill>
                  <a:schemeClr val="tx1"/>
                </a:solidFill>
                <a:effectLst/>
                <a:latin typeface="+mn-lt"/>
                <a:ea typeface="+mn-ea"/>
                <a:cs typeface="+mn-cs"/>
              </a:rPr>
              <a:t>birthday</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66B675BF-6842-924D-ABD7-D2BC92C1A8F0}" type="slidenum">
              <a:rPr lang="en-US" smtClean="0"/>
              <a:t>17</a:t>
            </a:fld>
            <a:endParaRPr lang="en-US"/>
          </a:p>
        </p:txBody>
      </p:sp>
    </p:spTree>
    <p:extLst>
      <p:ext uri="{BB962C8B-B14F-4D97-AF65-F5344CB8AC3E}">
        <p14:creationId xmlns:p14="http://schemas.microsoft.com/office/powerpoint/2010/main" val="156343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pPr/>
              <a:t>5/11/17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176777604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5/11/17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109852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5/11/17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160043065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5/11/17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575765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633830-2244-49AE-BC4A-47F415C177C6}" type="datetimeFigureOut">
              <a:rPr lang="en-US" smtClean="0"/>
              <a:pPr/>
              <a:t>5/11/17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33253760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smtClean="0"/>
              <a:t>5/11/17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1207094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smtClean="0"/>
              <a:t>5/11/17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360055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smtClean="0"/>
              <a:t>5/11/17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1983405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smtClean="0"/>
              <a:t>5/11/17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1849859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t>5/11/17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1469472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t>5/11/17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13598963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633830-2244-49AE-BC4A-47F415C177C6}" type="datetimeFigureOut">
              <a:rPr lang="en-US" smtClean="0"/>
              <a:pPr/>
              <a:t>5/11/17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83612502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www.herongyang.com/Cryptography/SHA1-Message-Digest-Algorithm.html" TargetMode="Externa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herongyang.com/Cryptography/SHA1-Message-Digest-Algorithm.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herongyang.com/Cryptography/SHA1-Message-Digest-Algorithm.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hyperlink" Target="http://www.herongyang.com/Cryptography/SHA1-Message-Digest-Algorithm.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marc-stevens.nl/research/papers/SBKAM17-SHAttered.pdf" TargetMode="External"/><Relationship Id="rId4" Type="http://schemas.openxmlformats.org/officeDocument/2006/relationships/hyperlink" Target="http://eprint.iacr.org/2017/173.pdf" TargetMode="External"/><Relationship Id="rId1" Type="http://schemas.openxmlformats.org/officeDocument/2006/relationships/slideLayout" Target="../slideLayouts/slideLayout2.xml"/><Relationship Id="rId2" Type="http://schemas.openxmlformats.org/officeDocument/2006/relationships/hyperlink" Target="http://www.sha1-onlin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ha1-online.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herongyang.com/Cryptography/SHA1-Message-Digest-Algorithm.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9600" dirty="0" smtClean="0">
                <a:ln w="0"/>
                <a:effectLst>
                  <a:outerShdw blurRad="38100" dist="19050" dir="2700000" algn="tl" rotWithShape="0">
                    <a:schemeClr val="dk1">
                      <a:alpha val="40000"/>
                    </a:schemeClr>
                  </a:outerShdw>
                </a:effectLst>
              </a:rPr>
              <a:t>SHA-1</a:t>
            </a:r>
            <a:endParaRPr lang="en-US" sz="9600" dirty="0">
              <a:ln w="0"/>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p:txBody>
          <a:bodyPr/>
          <a:lstStyle/>
          <a:p>
            <a:r>
              <a:rPr lang="en-US" dirty="0" smtClean="0"/>
              <a:t>By Kamila Hasanbega</a:t>
            </a:r>
          </a:p>
          <a:p>
            <a:r>
              <a:rPr lang="en-US" dirty="0" smtClean="0"/>
              <a:t>Secure and Dependable Systems </a:t>
            </a:r>
            <a:r>
              <a:rPr lang="mr-IN" dirty="0" smtClean="0"/>
              <a:t>–</a:t>
            </a:r>
            <a:r>
              <a:rPr lang="en-US" dirty="0" smtClean="0"/>
              <a:t> Spring 2017</a:t>
            </a:r>
            <a:endParaRPr lang="en-US" dirty="0"/>
          </a:p>
          <a:p>
            <a:endParaRPr lang="en-US" dirty="0" smtClean="0"/>
          </a:p>
        </p:txBody>
      </p:sp>
    </p:spTree>
    <p:extLst>
      <p:ext uri="{BB962C8B-B14F-4D97-AF65-F5344CB8AC3E}">
        <p14:creationId xmlns:p14="http://schemas.microsoft.com/office/powerpoint/2010/main" val="8541408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5423"/>
            <a:ext cx="10515600" cy="5693588"/>
          </a:xfrm>
        </p:spPr>
        <p:txBody>
          <a:bodyPr>
            <a:normAutofit/>
          </a:bodyPr>
          <a:lstStyle/>
          <a:p>
            <a:pPr marL="0" indent="0">
              <a:spcBef>
                <a:spcPts val="700"/>
              </a:spcBef>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600" dirty="0" smtClean="0"/>
              <a:t>3. Prepare </a:t>
            </a:r>
            <a:r>
              <a:rPr lang="en-US" altLang="en-US" sz="3600" dirty="0"/>
              <a:t>Processing </a:t>
            </a:r>
            <a:r>
              <a:rPr lang="en-US" altLang="en-US" sz="3600" dirty="0" smtClean="0"/>
              <a:t>Functions</a:t>
            </a:r>
          </a:p>
          <a:p>
            <a:pPr marL="0" indent="0">
              <a:spcBef>
                <a:spcPts val="700"/>
              </a:spcBef>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600" dirty="0" smtClean="0"/>
              <a:t>SHA1 </a:t>
            </a:r>
            <a:r>
              <a:rPr lang="en-US" altLang="en-US" sz="1600" dirty="0"/>
              <a:t>requires 80 processing </a:t>
            </a:r>
            <a:r>
              <a:rPr lang="en-US" altLang="en-US" sz="1600" dirty="0" smtClean="0"/>
              <a:t>functions</a:t>
            </a:r>
            <a:r>
              <a:rPr lang="en-US" altLang="en-US" sz="1400" dirty="0" smtClean="0"/>
              <a:t>:</a:t>
            </a:r>
          </a:p>
          <a:p>
            <a:pPr marL="0" indent="0">
              <a:spcBef>
                <a:spcPts val="700"/>
              </a:spcBef>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1400" dirty="0" smtClean="0"/>
          </a:p>
          <a:p>
            <a:pPr marL="0" indent="0">
              <a:spcBef>
                <a:spcPts val="700"/>
              </a:spcBef>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1400" dirty="0"/>
          </a:p>
          <a:p>
            <a:pPr marL="0" indent="0">
              <a:spcBef>
                <a:spcPts val="700"/>
              </a:spcBef>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1400" dirty="0" smtClean="0"/>
          </a:p>
          <a:p>
            <a:pPr marL="0" indent="0">
              <a:spcBef>
                <a:spcPts val="700"/>
              </a:spcBef>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1400" dirty="0"/>
          </a:p>
          <a:p>
            <a:pPr marL="0" indent="0">
              <a:spcBef>
                <a:spcPts val="700"/>
              </a:spcBef>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1100" dirty="0"/>
          </a:p>
          <a:p>
            <a:pPr marL="0" indent="0">
              <a:spcBef>
                <a:spcPts val="300"/>
              </a:spcBef>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000" dirty="0"/>
          </a:p>
          <a:p>
            <a:pPr marL="0" indent="0">
              <a:spcBef>
                <a:spcPts val="700"/>
              </a:spcBef>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600" dirty="0" smtClean="0"/>
              <a:t>4. Prepare </a:t>
            </a:r>
            <a:r>
              <a:rPr lang="en-US" altLang="en-US" sz="3600" dirty="0"/>
              <a:t>Processing </a:t>
            </a:r>
            <a:r>
              <a:rPr lang="en-US" altLang="en-US" sz="3600" dirty="0" smtClean="0"/>
              <a:t>Constants</a:t>
            </a:r>
            <a:endParaRPr lang="en-US" altLang="en-US" sz="3600" dirty="0"/>
          </a:p>
          <a:p>
            <a:pPr marL="0" indent="0">
              <a:spcBef>
                <a:spcPts val="500"/>
              </a:spcBef>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smtClean="0"/>
              <a:t>SHA1 </a:t>
            </a:r>
            <a:r>
              <a:rPr lang="en-US" altLang="en-US" sz="2000" dirty="0"/>
              <a:t>requires 80 processing constant </a:t>
            </a:r>
            <a:r>
              <a:rPr lang="en-US" altLang="en-US" sz="2000" dirty="0" smtClean="0"/>
              <a:t>words:</a:t>
            </a:r>
            <a:r>
              <a:rPr lang="en-US" altLang="en-US" sz="1600" dirty="0"/>
              <a: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911" y="4422259"/>
            <a:ext cx="8150887" cy="153197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73619"/>
            <a:ext cx="11215744" cy="1318437"/>
          </a:xfrm>
          <a:prstGeom prst="rect">
            <a:avLst/>
          </a:prstGeom>
        </p:spPr>
      </p:pic>
      <p:sp>
        <p:nvSpPr>
          <p:cNvPr id="9" name="TextBox 8"/>
          <p:cNvSpPr txBox="1"/>
          <p:nvPr/>
        </p:nvSpPr>
        <p:spPr>
          <a:xfrm>
            <a:off x="1179032" y="6304813"/>
            <a:ext cx="4988442" cy="646331"/>
          </a:xfrm>
          <a:prstGeom prst="rect">
            <a:avLst/>
          </a:prstGeom>
          <a:noFill/>
        </p:spPr>
        <p:txBody>
          <a:bodyPr wrap="square" rtlCol="0">
            <a:spAutoFit/>
          </a:bodyPr>
          <a:lstStyle/>
          <a:p>
            <a:r>
              <a:rPr lang="en-US" dirty="0"/>
              <a:t>Source: </a:t>
            </a:r>
            <a:r>
              <a:rPr lang="en-US" b="1" u="sng" dirty="0">
                <a:hlinkClick r:id="rId4"/>
              </a:rPr>
              <a:t>SHA1 Mesasge Digest Algorithm</a:t>
            </a:r>
            <a:endParaRPr lang="en-US" dirty="0"/>
          </a:p>
          <a:p>
            <a:endParaRPr lang="en-US" dirty="0"/>
          </a:p>
        </p:txBody>
      </p:sp>
    </p:spTree>
    <p:extLst>
      <p:ext uri="{BB962C8B-B14F-4D97-AF65-F5344CB8AC3E}">
        <p14:creationId xmlns:p14="http://schemas.microsoft.com/office/powerpoint/2010/main" val="514490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284" y="889959"/>
            <a:ext cx="10515600" cy="4351338"/>
          </a:xfrm>
        </p:spPr>
        <p:txBody>
          <a:bodyPr/>
          <a:lstStyle/>
          <a:p>
            <a:pPr marL="0" indent="0">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600" dirty="0" smtClean="0"/>
              <a:t>5. Initialize Buffers.</a:t>
            </a:r>
            <a:endParaRPr lang="en-US" altLang="en-US" sz="3600" dirty="0"/>
          </a:p>
          <a:p>
            <a:pPr marL="0" indent="0">
              <a:spcBef>
                <a:spcPts val="600"/>
              </a:spcBef>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	</a:t>
            </a:r>
            <a:r>
              <a:rPr lang="en-US" altLang="en-US" sz="3200" dirty="0"/>
              <a:t>SHA1 requires 160 bits or 5 buffers of words (32 bits):</a:t>
            </a:r>
          </a:p>
          <a:p>
            <a:pPr marL="0" indent="0">
              <a:spcBef>
                <a:spcPts val="500"/>
              </a:spcBef>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a:t>			</a:t>
            </a:r>
            <a:r>
              <a:rPr lang="en-US" altLang="en-US" dirty="0"/>
              <a:t>H0 = 0x67452301 </a:t>
            </a:r>
          </a:p>
          <a:p>
            <a:pPr marL="0" indent="0">
              <a:spcBef>
                <a:spcPts val="500"/>
              </a:spcBef>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			H1 = 0xEFCDAB89</a:t>
            </a:r>
          </a:p>
          <a:p>
            <a:pPr marL="0" indent="0">
              <a:spcBef>
                <a:spcPts val="500"/>
              </a:spcBef>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			H2 = 0x98BADCFE</a:t>
            </a:r>
          </a:p>
          <a:p>
            <a:pPr marL="0" indent="0">
              <a:spcBef>
                <a:spcPts val="500"/>
              </a:spcBef>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			H3 = 0x10325476</a:t>
            </a:r>
          </a:p>
          <a:p>
            <a:pPr marL="0" indent="0">
              <a:spcBef>
                <a:spcPts val="350"/>
              </a:spcBef>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			H4 = 0xC3D2E1F0 </a:t>
            </a:r>
            <a:r>
              <a:rPr lang="en-US" altLang="en-US" sz="1800" dirty="0"/>
              <a:t> </a:t>
            </a:r>
          </a:p>
          <a:p>
            <a:pPr marL="0" indent="0">
              <a:spcBef>
                <a:spcPts val="350"/>
              </a:spcBef>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1800" dirty="0"/>
          </a:p>
          <a:p>
            <a:endParaRPr lang="en-US" dirty="0"/>
          </a:p>
        </p:txBody>
      </p:sp>
      <p:sp>
        <p:nvSpPr>
          <p:cNvPr id="4" name="TextBox 3"/>
          <p:cNvSpPr txBox="1"/>
          <p:nvPr/>
        </p:nvSpPr>
        <p:spPr>
          <a:xfrm>
            <a:off x="1107558" y="5853797"/>
            <a:ext cx="4988442" cy="646331"/>
          </a:xfrm>
          <a:prstGeom prst="rect">
            <a:avLst/>
          </a:prstGeom>
          <a:noFill/>
        </p:spPr>
        <p:txBody>
          <a:bodyPr wrap="square" rtlCol="0">
            <a:spAutoFit/>
          </a:bodyPr>
          <a:lstStyle/>
          <a:p>
            <a:r>
              <a:rPr lang="en-US" dirty="0"/>
              <a:t>Source: </a:t>
            </a:r>
            <a:r>
              <a:rPr lang="en-US" b="1" u="sng" dirty="0">
                <a:hlinkClick r:id="rId2"/>
              </a:rPr>
              <a:t>SHA1 Mesasge Digest Algorithm</a:t>
            </a:r>
            <a:endParaRPr lang="en-US" dirty="0"/>
          </a:p>
          <a:p>
            <a:endParaRPr lang="en-US" dirty="0"/>
          </a:p>
        </p:txBody>
      </p:sp>
    </p:spTree>
    <p:extLst>
      <p:ext uri="{BB962C8B-B14F-4D97-AF65-F5344CB8AC3E}">
        <p14:creationId xmlns:p14="http://schemas.microsoft.com/office/powerpoint/2010/main" val="5487903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3958487"/>
          </a:xfrm>
        </p:spPr>
        <p:txBody>
          <a:bodyPr>
            <a:normAutofit/>
          </a:bodyPr>
          <a:lstStyle/>
          <a:p>
            <a:pPr marL="0" indent="0">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smtClean="0"/>
              <a:t>6. </a:t>
            </a:r>
            <a:r>
              <a:rPr lang="en-US" altLang="en-US" dirty="0"/>
              <a:t>Processing Message in 512-bit </a:t>
            </a:r>
            <a:r>
              <a:rPr lang="en-US" altLang="en-US" dirty="0" smtClean="0"/>
              <a:t>blocks</a:t>
            </a:r>
          </a:p>
          <a:p>
            <a:pPr marL="0" indent="0">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p>
          <a:p>
            <a:pPr marL="0" indent="0">
              <a:spcBef>
                <a:spcPts val="500"/>
              </a:spcBef>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smtClean="0"/>
              <a:t>The main task </a:t>
            </a:r>
            <a:r>
              <a:rPr lang="en-US" altLang="en-US" sz="2400" dirty="0"/>
              <a:t>of SHA1 </a:t>
            </a:r>
            <a:r>
              <a:rPr lang="en-US" altLang="en-US" sz="2400" dirty="0" smtClean="0"/>
              <a:t>algorithm: </a:t>
            </a:r>
          </a:p>
          <a:p>
            <a:pPr>
              <a:lnSpc>
                <a:spcPct val="200000"/>
              </a:lnSpc>
              <a:spcBef>
                <a:spcPts val="500"/>
              </a:spcBef>
              <a:buClr>
                <a:srgbClr val="00007D"/>
              </a:buClr>
              <a:buSzPct val="75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L</a:t>
            </a:r>
            <a:r>
              <a:rPr lang="en-US" altLang="en-US" sz="2400" dirty="0" smtClean="0"/>
              <a:t>oops </a:t>
            </a:r>
            <a:r>
              <a:rPr lang="en-US" altLang="en-US" sz="2400" dirty="0"/>
              <a:t>through the padded and appended message in 512-bit </a:t>
            </a:r>
            <a:r>
              <a:rPr lang="en-US" altLang="en-US" sz="2400" dirty="0" smtClean="0"/>
              <a:t>blocks.</a:t>
            </a:r>
            <a:endParaRPr lang="en-US" sz="2400" dirty="0" smtClean="0"/>
          </a:p>
          <a:p>
            <a:pPr>
              <a:lnSpc>
                <a:spcPct val="200000"/>
              </a:lnSpc>
              <a:spcBef>
                <a:spcPts val="500"/>
              </a:spcBef>
              <a:buClr>
                <a:srgbClr val="00007D"/>
              </a:buClr>
              <a:buSzPct val="75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F</a:t>
            </a:r>
            <a:r>
              <a:rPr lang="en-US" sz="2400" dirty="0" smtClean="0"/>
              <a:t>or </a:t>
            </a:r>
            <a:r>
              <a:rPr lang="en-US" sz="2400" dirty="0"/>
              <a:t>each input block, a number of operations are </a:t>
            </a:r>
            <a:r>
              <a:rPr lang="en-US" sz="2400" dirty="0" smtClean="0"/>
              <a:t>performed</a:t>
            </a:r>
          </a:p>
          <a:p>
            <a:pPr marL="0" indent="0">
              <a:spcBef>
                <a:spcPts val="500"/>
              </a:spcBef>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dirty="0"/>
          </a:p>
          <a:p>
            <a:pPr marL="0" indent="0">
              <a:spcBef>
                <a:spcPts val="600"/>
              </a:spcBef>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600" dirty="0"/>
              <a:t>	</a:t>
            </a:r>
            <a:endParaRPr lang="en-US" dirty="0"/>
          </a:p>
        </p:txBody>
      </p:sp>
      <p:sp>
        <p:nvSpPr>
          <p:cNvPr id="5" name="TextBox 4"/>
          <p:cNvSpPr txBox="1"/>
          <p:nvPr/>
        </p:nvSpPr>
        <p:spPr>
          <a:xfrm>
            <a:off x="668079" y="5919049"/>
            <a:ext cx="4988442" cy="646331"/>
          </a:xfrm>
          <a:prstGeom prst="rect">
            <a:avLst/>
          </a:prstGeom>
          <a:noFill/>
        </p:spPr>
        <p:txBody>
          <a:bodyPr wrap="square" rtlCol="0">
            <a:spAutoFit/>
          </a:bodyPr>
          <a:lstStyle/>
          <a:p>
            <a:r>
              <a:rPr lang="en-US" dirty="0"/>
              <a:t>Source: </a:t>
            </a:r>
            <a:r>
              <a:rPr lang="en-US" b="1" u="sng" dirty="0">
                <a:hlinkClick r:id="rId2"/>
              </a:rPr>
              <a:t>SHA1 Mesasge Digest Algorithm</a:t>
            </a:r>
            <a:endParaRPr lang="en-US" dirty="0"/>
          </a:p>
          <a:p>
            <a:endParaRPr lang="en-US" dirty="0"/>
          </a:p>
        </p:txBody>
      </p:sp>
    </p:spTree>
    <p:extLst>
      <p:ext uri="{BB962C8B-B14F-4D97-AF65-F5344CB8AC3E}">
        <p14:creationId xmlns:p14="http://schemas.microsoft.com/office/powerpoint/2010/main" val="4923644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507" y="0"/>
            <a:ext cx="10515600" cy="1325563"/>
          </a:xfrm>
        </p:spPr>
        <p:txBody>
          <a:bodyPr/>
          <a:lstStyle/>
          <a:p>
            <a:r>
              <a:rPr lang="en-US" smtClean="0"/>
              <a:t>6: Pseudocode</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628" y="1240988"/>
            <a:ext cx="8442251" cy="5558855"/>
          </a:xfrm>
          <a:prstGeom prst="rect">
            <a:avLst/>
          </a:prstGeom>
        </p:spPr>
      </p:pic>
      <p:sp>
        <p:nvSpPr>
          <p:cNvPr id="5" name="TextBox 4"/>
          <p:cNvSpPr txBox="1"/>
          <p:nvPr/>
        </p:nvSpPr>
        <p:spPr>
          <a:xfrm>
            <a:off x="8973879" y="6522844"/>
            <a:ext cx="3189769" cy="276999"/>
          </a:xfrm>
          <a:prstGeom prst="rect">
            <a:avLst/>
          </a:prstGeom>
          <a:noFill/>
        </p:spPr>
        <p:txBody>
          <a:bodyPr wrap="square" rtlCol="0">
            <a:spAutoFit/>
          </a:bodyPr>
          <a:lstStyle/>
          <a:p>
            <a:r>
              <a:rPr lang="en-US" sz="1200" dirty="0" smtClean="0"/>
              <a:t>*Source: </a:t>
            </a:r>
            <a:r>
              <a:rPr lang="en-US" sz="1200" b="1" u="sng" dirty="0">
                <a:hlinkClick r:id="rId3"/>
              </a:rPr>
              <a:t>SHA1 Mesasge Digest Algorithm</a:t>
            </a:r>
            <a:endParaRPr lang="en-US" sz="1200" dirty="0"/>
          </a:p>
        </p:txBody>
      </p:sp>
    </p:spTree>
    <p:extLst>
      <p:ext uri="{BB962C8B-B14F-4D97-AF65-F5344CB8AC3E}">
        <p14:creationId xmlns:p14="http://schemas.microsoft.com/office/powerpoint/2010/main" val="2346233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2472" y="0"/>
            <a:ext cx="8875059"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854620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Versions</a:t>
            </a:r>
            <a:endParaRPr lang="en-US" dirty="0"/>
          </a:p>
        </p:txBody>
      </p:sp>
      <p:sp>
        <p:nvSpPr>
          <p:cNvPr id="3" name="Content Placeholder 2"/>
          <p:cNvSpPr>
            <a:spLocks noGrp="1"/>
          </p:cNvSpPr>
          <p:nvPr>
            <p:ph idx="1"/>
          </p:nvPr>
        </p:nvSpPr>
        <p:spPr/>
        <p:txBody>
          <a:bodyPr/>
          <a:lstStyle/>
          <a:p>
            <a:endParaRPr lang="en-US"/>
          </a:p>
        </p:txBody>
      </p:sp>
      <p:graphicFrame>
        <p:nvGraphicFramePr>
          <p:cNvPr id="4" name="Content Placeholder 3"/>
          <p:cNvGraphicFramePr>
            <a:graphicFrameLocks/>
          </p:cNvGraphicFramePr>
          <p:nvPr>
            <p:extLst>
              <p:ext uri="{D42A27DB-BD31-4B8C-83A1-F6EECF244321}">
                <p14:modId xmlns:p14="http://schemas.microsoft.com/office/powerpoint/2010/main" val="159614864"/>
              </p:ext>
            </p:extLst>
          </p:nvPr>
        </p:nvGraphicFramePr>
        <p:xfrm>
          <a:off x="0" y="1825623"/>
          <a:ext cx="12192000" cy="5032376"/>
        </p:xfrm>
        <a:graphic>
          <a:graphicData uri="http://schemas.openxmlformats.org/drawingml/2006/table">
            <a:tbl>
              <a:tblPr firstRow="1" bandRow="1">
                <a:tableStyleId>{8EC20E35-A176-4012-BC5E-935CFFF8708E}</a:tableStyleId>
              </a:tblPr>
              <a:tblGrid>
                <a:gridCol w="3944470"/>
                <a:gridCol w="2032000"/>
                <a:gridCol w="2151530"/>
                <a:gridCol w="2151530"/>
                <a:gridCol w="1912470"/>
              </a:tblGrid>
              <a:tr h="652665">
                <a:tc>
                  <a:txBody>
                    <a:bodyPr/>
                    <a:lstStyle/>
                    <a:p>
                      <a:pPr algn="ctr"/>
                      <a:r>
                        <a:rPr lang="en-US" sz="2000" smtClean="0"/>
                        <a:t>Parameter</a:t>
                      </a:r>
                      <a:endParaRPr lang="en-US" sz="2000" dirty="0">
                        <a:latin typeface="Times New Roman" pitchFamily="18" charset="0"/>
                        <a:cs typeface="Times New Roman" pitchFamily="18" charset="0"/>
                      </a:endParaRPr>
                    </a:p>
                  </a:txBody>
                  <a:tcPr/>
                </a:tc>
                <a:tc>
                  <a:txBody>
                    <a:bodyPr/>
                    <a:lstStyle/>
                    <a:p>
                      <a:pPr algn="ctr"/>
                      <a:r>
                        <a:rPr lang="en-US" sz="2000" dirty="0" smtClean="0"/>
                        <a:t>SHA-1</a:t>
                      </a:r>
                      <a:endParaRPr lang="en-US" sz="2000" dirty="0">
                        <a:latin typeface="Times New Roman" pitchFamily="18" charset="0"/>
                        <a:cs typeface="Times New Roman" pitchFamily="18" charset="0"/>
                      </a:endParaRPr>
                    </a:p>
                  </a:txBody>
                  <a:tcPr/>
                </a:tc>
                <a:tc>
                  <a:txBody>
                    <a:bodyPr/>
                    <a:lstStyle/>
                    <a:p>
                      <a:pPr algn="ctr"/>
                      <a:r>
                        <a:rPr lang="en-US" sz="2000" dirty="0" smtClean="0"/>
                        <a:t>SHA-256 </a:t>
                      </a:r>
                      <a:r>
                        <a:rPr lang="en-US" sz="2000" baseline="0" dirty="0" smtClean="0"/>
                        <a:t> </a:t>
                      </a:r>
                      <a:endParaRPr lang="en-US" sz="2000" dirty="0">
                        <a:latin typeface="Times New Roman" pitchFamily="18" charset="0"/>
                        <a:cs typeface="Times New Roman" pitchFamily="18" charset="0"/>
                      </a:endParaRPr>
                    </a:p>
                  </a:txBody>
                  <a:tcPr/>
                </a:tc>
                <a:tc>
                  <a:txBody>
                    <a:bodyPr/>
                    <a:lstStyle/>
                    <a:p>
                      <a:pPr algn="ctr"/>
                      <a:r>
                        <a:rPr lang="en-US" sz="2000" dirty="0" smtClean="0"/>
                        <a:t>SHA-384</a:t>
                      </a:r>
                      <a:endParaRPr lang="en-US" sz="2000" dirty="0">
                        <a:latin typeface="Times New Roman" pitchFamily="18" charset="0"/>
                        <a:cs typeface="Times New Roman" pitchFamily="18" charset="0"/>
                      </a:endParaRPr>
                    </a:p>
                  </a:txBody>
                  <a:tcPr/>
                </a:tc>
                <a:tc>
                  <a:txBody>
                    <a:bodyPr/>
                    <a:lstStyle/>
                    <a:p>
                      <a:pPr algn="ctr"/>
                      <a:r>
                        <a:rPr lang="en-US" sz="2000" dirty="0" smtClean="0"/>
                        <a:t>SHA-512</a:t>
                      </a:r>
                      <a:endParaRPr lang="en-US" sz="2000" dirty="0">
                        <a:latin typeface="Times New Roman" pitchFamily="18" charset="0"/>
                        <a:cs typeface="Times New Roman" pitchFamily="18" charset="0"/>
                      </a:endParaRPr>
                    </a:p>
                  </a:txBody>
                  <a:tcPr/>
                </a:tc>
              </a:tr>
              <a:tr h="1154715">
                <a:tc>
                  <a:txBody>
                    <a:bodyPr/>
                    <a:lstStyle/>
                    <a:p>
                      <a:pPr algn="l"/>
                      <a:r>
                        <a:rPr lang="en-US" sz="2000" dirty="0" smtClean="0"/>
                        <a:t>Message digest</a:t>
                      </a:r>
                      <a:r>
                        <a:rPr lang="en-US" sz="2000" baseline="0" dirty="0" smtClean="0"/>
                        <a:t> size(in bits)</a:t>
                      </a:r>
                      <a:endParaRPr lang="en-US" sz="2000" dirty="0">
                        <a:latin typeface="Times New Roman" pitchFamily="18" charset="0"/>
                        <a:cs typeface="Times New Roman" pitchFamily="18" charset="0"/>
                      </a:endParaRPr>
                    </a:p>
                  </a:txBody>
                  <a:tcPr/>
                </a:tc>
                <a:tc>
                  <a:txBody>
                    <a:bodyPr/>
                    <a:lstStyle/>
                    <a:p>
                      <a:pPr algn="ctr"/>
                      <a:r>
                        <a:rPr lang="en-US" sz="2000" dirty="0" smtClean="0"/>
                        <a:t>160</a:t>
                      </a:r>
                      <a:endParaRPr lang="en-US" sz="2000" dirty="0">
                        <a:latin typeface="Times New Roman" pitchFamily="18" charset="0"/>
                        <a:cs typeface="Times New Roman" pitchFamily="18" charset="0"/>
                      </a:endParaRPr>
                    </a:p>
                  </a:txBody>
                  <a:tcPr/>
                </a:tc>
                <a:tc>
                  <a:txBody>
                    <a:bodyPr/>
                    <a:lstStyle/>
                    <a:p>
                      <a:pPr algn="ctr"/>
                      <a:r>
                        <a:rPr lang="en-US" sz="2000" dirty="0" smtClean="0"/>
                        <a:t>256</a:t>
                      </a:r>
                      <a:endParaRPr lang="en-US" sz="2000" dirty="0">
                        <a:latin typeface="Times New Roman" pitchFamily="18" charset="0"/>
                        <a:cs typeface="Times New Roman" pitchFamily="18" charset="0"/>
                      </a:endParaRPr>
                    </a:p>
                  </a:txBody>
                  <a:tcPr/>
                </a:tc>
                <a:tc>
                  <a:txBody>
                    <a:bodyPr/>
                    <a:lstStyle/>
                    <a:p>
                      <a:pPr algn="ctr"/>
                      <a:r>
                        <a:rPr lang="en-US" sz="2000" dirty="0" smtClean="0"/>
                        <a:t>384</a:t>
                      </a:r>
                      <a:endParaRPr lang="en-US" sz="2000" dirty="0">
                        <a:latin typeface="Times New Roman" pitchFamily="18" charset="0"/>
                        <a:cs typeface="Times New Roman" pitchFamily="18" charset="0"/>
                      </a:endParaRPr>
                    </a:p>
                  </a:txBody>
                  <a:tcPr/>
                </a:tc>
                <a:tc>
                  <a:txBody>
                    <a:bodyPr/>
                    <a:lstStyle/>
                    <a:p>
                      <a:pPr algn="ctr"/>
                      <a:r>
                        <a:rPr lang="en-US" sz="2000" dirty="0" smtClean="0"/>
                        <a:t>512</a:t>
                      </a:r>
                      <a:endParaRPr lang="en-US" sz="2000" dirty="0">
                        <a:latin typeface="Times New Roman" pitchFamily="18" charset="0"/>
                        <a:cs typeface="Times New Roman" pitchFamily="18" charset="0"/>
                      </a:endParaRPr>
                    </a:p>
                  </a:txBody>
                  <a:tcPr/>
                </a:tc>
              </a:tr>
              <a:tr h="1154715">
                <a:tc>
                  <a:txBody>
                    <a:bodyPr/>
                    <a:lstStyle/>
                    <a:p>
                      <a:pPr algn="l"/>
                      <a:r>
                        <a:rPr lang="en-US" sz="2000" dirty="0" smtClean="0"/>
                        <a:t>Message size(in</a:t>
                      </a:r>
                      <a:r>
                        <a:rPr lang="en-US" sz="2000" baseline="0" dirty="0" smtClean="0"/>
                        <a:t> bits)</a:t>
                      </a:r>
                      <a:endParaRPr lang="en-US" sz="20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&lt;</a:t>
                      </a:r>
                      <a:r>
                        <a:rPr kumimoji="0" lang="en-US" sz="1800" kern="1200" dirty="0" smtClean="0">
                          <a:effectLst/>
                        </a:rPr>
                        <a:t>2</a:t>
                      </a:r>
                      <a:r>
                        <a:rPr kumimoji="0" lang="en-US" sz="1800" kern="1200" baseline="30000" dirty="0" smtClean="0">
                          <a:effectLst/>
                        </a:rPr>
                        <a:t>64</a:t>
                      </a:r>
                      <a:endParaRPr kumimoji="0" lang="en-US" sz="1800" kern="1200" dirty="0" smtClean="0">
                        <a:effectLst/>
                      </a:endParaRPr>
                    </a:p>
                    <a:p>
                      <a:pPr algn="ctr"/>
                      <a:endParaRPr lang="en-US" sz="20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smtClean="0">
                          <a:effectLst/>
                        </a:rPr>
                        <a:t>2</a:t>
                      </a:r>
                      <a:r>
                        <a:rPr kumimoji="0" lang="en-US" sz="2000" kern="1200" baseline="30000" dirty="0" smtClean="0">
                          <a:effectLst/>
                        </a:rPr>
                        <a:t>64</a:t>
                      </a:r>
                      <a:endParaRPr kumimoji="0" lang="en-US" sz="2000" kern="1200" dirty="0" smtClean="0">
                        <a:effectLst/>
                      </a:endParaRPr>
                    </a:p>
                    <a:p>
                      <a:pPr algn="ctr"/>
                      <a:endParaRPr lang="en-US" sz="20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smtClean="0">
                          <a:effectLst/>
                        </a:rPr>
                        <a:t>2</a:t>
                      </a:r>
                      <a:r>
                        <a:rPr kumimoji="0" lang="en-US" sz="2000" kern="1200" baseline="30000" dirty="0" smtClean="0">
                          <a:effectLst/>
                        </a:rPr>
                        <a:t>128</a:t>
                      </a:r>
                      <a:endParaRPr kumimoji="0" lang="en-US" sz="2000" kern="1200" dirty="0" smtClean="0">
                        <a:effectLst/>
                      </a:endParaRPr>
                    </a:p>
                    <a:p>
                      <a:pPr algn="ctr"/>
                      <a:endParaRPr lang="en-US" sz="20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smtClean="0">
                          <a:effectLst/>
                        </a:rPr>
                        <a:t>2</a:t>
                      </a:r>
                      <a:r>
                        <a:rPr kumimoji="0" lang="en-US" sz="2000" kern="1200" baseline="30000" dirty="0" smtClean="0">
                          <a:effectLst/>
                        </a:rPr>
                        <a:t>128</a:t>
                      </a:r>
                      <a:endParaRPr kumimoji="0" lang="en-US" sz="2000" kern="1200" dirty="0" smtClean="0">
                        <a:effectLst/>
                      </a:endParaRPr>
                    </a:p>
                    <a:p>
                      <a:pPr algn="ctr"/>
                      <a:endParaRPr lang="en-US" sz="2000" dirty="0">
                        <a:latin typeface="Times New Roman" pitchFamily="18" charset="0"/>
                        <a:cs typeface="Times New Roman" pitchFamily="18" charset="0"/>
                      </a:endParaRPr>
                    </a:p>
                  </a:txBody>
                  <a:tcPr/>
                </a:tc>
              </a:tr>
              <a:tr h="652665">
                <a:tc>
                  <a:txBody>
                    <a:bodyPr/>
                    <a:lstStyle/>
                    <a:p>
                      <a:pPr algn="l"/>
                      <a:r>
                        <a:rPr lang="en-US" sz="2000" dirty="0" smtClean="0"/>
                        <a:t>Block size (</a:t>
                      </a:r>
                      <a:r>
                        <a:rPr lang="en-US" sz="2000" b="0" cap="none" spc="0" dirty="0" smtClean="0">
                          <a:ln w="0"/>
                          <a:solidFill>
                            <a:schemeClr val="tx1"/>
                          </a:solidFill>
                          <a:effectLst>
                            <a:outerShdw blurRad="38100" dist="19050" dir="2700000" algn="tl" rotWithShape="0">
                              <a:schemeClr val="dk1">
                                <a:alpha val="40000"/>
                              </a:schemeClr>
                            </a:outerShdw>
                          </a:effectLst>
                        </a:rPr>
                        <a:t>in</a:t>
                      </a:r>
                      <a:r>
                        <a:rPr lang="en-US" sz="2000" dirty="0" smtClean="0"/>
                        <a:t> bits)</a:t>
                      </a:r>
                      <a:endParaRPr lang="en-US" sz="2000" dirty="0">
                        <a:latin typeface="Times New Roman" pitchFamily="18" charset="0"/>
                        <a:cs typeface="Times New Roman" pitchFamily="18" charset="0"/>
                      </a:endParaRPr>
                    </a:p>
                  </a:txBody>
                  <a:tcPr/>
                </a:tc>
                <a:tc>
                  <a:txBody>
                    <a:bodyPr/>
                    <a:lstStyle/>
                    <a:p>
                      <a:pPr algn="ctr"/>
                      <a:r>
                        <a:rPr lang="en-US" sz="2000" dirty="0" smtClean="0"/>
                        <a:t>512</a:t>
                      </a:r>
                      <a:endParaRPr lang="en-US" sz="2000" dirty="0">
                        <a:latin typeface="Times New Roman" pitchFamily="18" charset="0"/>
                        <a:cs typeface="Times New Roman" pitchFamily="18" charset="0"/>
                      </a:endParaRPr>
                    </a:p>
                  </a:txBody>
                  <a:tcPr/>
                </a:tc>
                <a:tc>
                  <a:txBody>
                    <a:bodyPr/>
                    <a:lstStyle/>
                    <a:p>
                      <a:pPr algn="ctr"/>
                      <a:r>
                        <a:rPr lang="en-US" sz="2000" dirty="0" smtClean="0"/>
                        <a:t>512</a:t>
                      </a:r>
                      <a:endParaRPr lang="en-US" sz="2000" dirty="0">
                        <a:latin typeface="Times New Roman" pitchFamily="18" charset="0"/>
                        <a:cs typeface="Times New Roman" pitchFamily="18" charset="0"/>
                      </a:endParaRPr>
                    </a:p>
                  </a:txBody>
                  <a:tcPr/>
                </a:tc>
                <a:tc>
                  <a:txBody>
                    <a:bodyPr/>
                    <a:lstStyle/>
                    <a:p>
                      <a:pPr algn="ctr"/>
                      <a:r>
                        <a:rPr lang="en-US" sz="2000" dirty="0" smtClean="0"/>
                        <a:t>1024</a:t>
                      </a:r>
                      <a:endParaRPr lang="en-US" sz="2000" dirty="0">
                        <a:latin typeface="Times New Roman" pitchFamily="18" charset="0"/>
                        <a:cs typeface="Times New Roman" pitchFamily="18" charset="0"/>
                      </a:endParaRPr>
                    </a:p>
                  </a:txBody>
                  <a:tcPr/>
                </a:tc>
                <a:tc>
                  <a:txBody>
                    <a:bodyPr/>
                    <a:lstStyle/>
                    <a:p>
                      <a:pPr algn="ctr"/>
                      <a:r>
                        <a:rPr lang="en-US" sz="2000" dirty="0" smtClean="0"/>
                        <a:t>1024</a:t>
                      </a:r>
                      <a:endParaRPr lang="en-US" sz="2000" dirty="0">
                        <a:latin typeface="Times New Roman" pitchFamily="18" charset="0"/>
                        <a:cs typeface="Times New Roman" pitchFamily="18" charset="0"/>
                      </a:endParaRPr>
                    </a:p>
                  </a:txBody>
                  <a:tcPr/>
                </a:tc>
              </a:tr>
              <a:tr h="764951">
                <a:tc>
                  <a:txBody>
                    <a:bodyPr/>
                    <a:lstStyle/>
                    <a:p>
                      <a:pPr algn="l"/>
                      <a:r>
                        <a:rPr lang="en-US" sz="2000" dirty="0" smtClean="0"/>
                        <a:t>Word size (in bits)</a:t>
                      </a:r>
                      <a:endParaRPr lang="en-US" sz="2000" dirty="0">
                        <a:latin typeface="Times New Roman" pitchFamily="18" charset="0"/>
                        <a:cs typeface="Times New Roman" pitchFamily="18" charset="0"/>
                      </a:endParaRPr>
                    </a:p>
                  </a:txBody>
                  <a:tcPr/>
                </a:tc>
                <a:tc>
                  <a:txBody>
                    <a:bodyPr/>
                    <a:lstStyle/>
                    <a:p>
                      <a:pPr algn="ctr"/>
                      <a:r>
                        <a:rPr lang="en-US" sz="2000" dirty="0" smtClean="0"/>
                        <a:t>32 </a:t>
                      </a:r>
                      <a:endParaRPr lang="en-US" sz="2000" dirty="0">
                        <a:latin typeface="Times New Roman" pitchFamily="18" charset="0"/>
                        <a:cs typeface="Times New Roman" pitchFamily="18" charset="0"/>
                      </a:endParaRPr>
                    </a:p>
                  </a:txBody>
                  <a:tcPr/>
                </a:tc>
                <a:tc>
                  <a:txBody>
                    <a:bodyPr/>
                    <a:lstStyle/>
                    <a:p>
                      <a:pPr algn="ctr"/>
                      <a:r>
                        <a:rPr lang="en-US" sz="2000" dirty="0" smtClean="0"/>
                        <a:t>32</a:t>
                      </a:r>
                      <a:endParaRPr lang="en-US" sz="2000" dirty="0">
                        <a:latin typeface="Times New Roman" pitchFamily="18" charset="0"/>
                        <a:cs typeface="Times New Roman" pitchFamily="18" charset="0"/>
                      </a:endParaRPr>
                    </a:p>
                  </a:txBody>
                  <a:tcPr/>
                </a:tc>
                <a:tc>
                  <a:txBody>
                    <a:bodyPr/>
                    <a:lstStyle/>
                    <a:p>
                      <a:pPr algn="ctr"/>
                      <a:r>
                        <a:rPr lang="en-US" sz="2000" dirty="0" smtClean="0"/>
                        <a:t>64</a:t>
                      </a:r>
                      <a:endParaRPr lang="en-US" sz="2000" dirty="0">
                        <a:latin typeface="Times New Roman" pitchFamily="18" charset="0"/>
                        <a:cs typeface="Times New Roman" pitchFamily="18" charset="0"/>
                      </a:endParaRPr>
                    </a:p>
                  </a:txBody>
                  <a:tcPr/>
                </a:tc>
                <a:tc>
                  <a:txBody>
                    <a:bodyPr/>
                    <a:lstStyle/>
                    <a:p>
                      <a:pPr algn="ctr"/>
                      <a:r>
                        <a:rPr lang="en-US" sz="2000" dirty="0" smtClean="0"/>
                        <a:t>64</a:t>
                      </a:r>
                      <a:endParaRPr lang="en-US" sz="2000" dirty="0">
                        <a:latin typeface="Times New Roman" pitchFamily="18" charset="0"/>
                        <a:cs typeface="Times New Roman" pitchFamily="18" charset="0"/>
                      </a:endParaRPr>
                    </a:p>
                  </a:txBody>
                  <a:tcPr/>
                </a:tc>
              </a:tr>
              <a:tr h="652665">
                <a:tc>
                  <a:txBody>
                    <a:bodyPr/>
                    <a:lstStyle/>
                    <a:p>
                      <a:pPr algn="l"/>
                      <a:r>
                        <a:rPr lang="en-US" sz="2000" dirty="0" smtClean="0"/>
                        <a:t>Steps in algorithm</a:t>
                      </a:r>
                      <a:endParaRPr lang="en-US" sz="2000" dirty="0">
                        <a:latin typeface="Times New Roman" pitchFamily="18" charset="0"/>
                        <a:cs typeface="Times New Roman" pitchFamily="18" charset="0"/>
                      </a:endParaRPr>
                    </a:p>
                  </a:txBody>
                  <a:tcPr/>
                </a:tc>
                <a:tc>
                  <a:txBody>
                    <a:bodyPr/>
                    <a:lstStyle/>
                    <a:p>
                      <a:pPr algn="ctr"/>
                      <a:r>
                        <a:rPr lang="en-US" sz="2000" dirty="0" smtClean="0"/>
                        <a:t>80</a:t>
                      </a:r>
                      <a:endParaRPr lang="en-US" sz="2000" dirty="0">
                        <a:latin typeface="Times New Roman" pitchFamily="18" charset="0"/>
                        <a:cs typeface="Times New Roman" pitchFamily="18" charset="0"/>
                      </a:endParaRPr>
                    </a:p>
                  </a:txBody>
                  <a:tcPr/>
                </a:tc>
                <a:tc>
                  <a:txBody>
                    <a:bodyPr/>
                    <a:lstStyle/>
                    <a:p>
                      <a:pPr algn="ctr"/>
                      <a:r>
                        <a:rPr lang="en-US" sz="2000" dirty="0" smtClean="0"/>
                        <a:t>64</a:t>
                      </a:r>
                      <a:endParaRPr lang="en-US" sz="2000" dirty="0">
                        <a:latin typeface="Times New Roman" pitchFamily="18" charset="0"/>
                        <a:cs typeface="Times New Roman" pitchFamily="18" charset="0"/>
                      </a:endParaRPr>
                    </a:p>
                  </a:txBody>
                  <a:tcPr/>
                </a:tc>
                <a:tc>
                  <a:txBody>
                    <a:bodyPr/>
                    <a:lstStyle/>
                    <a:p>
                      <a:pPr algn="ctr"/>
                      <a:r>
                        <a:rPr lang="en-US" sz="2000" dirty="0" smtClean="0"/>
                        <a:t>80</a:t>
                      </a:r>
                      <a:endParaRPr lang="en-US" sz="2000" dirty="0">
                        <a:latin typeface="Times New Roman" pitchFamily="18" charset="0"/>
                        <a:cs typeface="Times New Roman" pitchFamily="18" charset="0"/>
                      </a:endParaRPr>
                    </a:p>
                  </a:txBody>
                  <a:tcPr/>
                </a:tc>
                <a:tc>
                  <a:txBody>
                    <a:bodyPr/>
                    <a:lstStyle/>
                    <a:p>
                      <a:pPr algn="ctr"/>
                      <a:r>
                        <a:rPr lang="en-US" sz="2000" dirty="0" smtClean="0"/>
                        <a:t>80</a:t>
                      </a:r>
                      <a:endParaRPr lang="en-US" sz="20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6611749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08878" y="2137859"/>
            <a:ext cx="11374244" cy="4351338"/>
          </a:xfrm>
        </p:spPr>
        <p:txBody>
          <a:bodyPr>
            <a:normAutofit/>
          </a:bodyPr>
          <a:lstStyle/>
          <a:p>
            <a:pPr marL="0" indent="0" algn="ctr">
              <a:buNone/>
            </a:pPr>
            <a:r>
              <a:rPr lang="en-US" sz="7200" dirty="0" smtClean="0">
                <a:ln w="0"/>
                <a:effectLst>
                  <a:outerShdw blurRad="38100" dist="19050" dir="2700000" algn="tl" rotWithShape="0">
                    <a:schemeClr val="dk1">
                      <a:alpha val="40000"/>
                    </a:schemeClr>
                  </a:outerShdw>
                </a:effectLst>
              </a:rPr>
              <a:t>Security of SHA1:</a:t>
            </a:r>
          </a:p>
          <a:p>
            <a:pPr marL="0" indent="0" algn="ctr">
              <a:buNone/>
            </a:pPr>
            <a:r>
              <a:rPr lang="en-US" sz="7200" dirty="0" smtClean="0">
                <a:ln w="0"/>
                <a:effectLst>
                  <a:outerShdw blurRad="38100" dist="19050" dir="2700000" algn="tl" rotWithShape="0">
                    <a:schemeClr val="dk1">
                      <a:alpha val="40000"/>
                    </a:schemeClr>
                  </a:outerShdw>
                </a:effectLst>
              </a:rPr>
              <a:t> </a:t>
            </a:r>
            <a:r>
              <a:rPr lang="en-US" sz="7200" dirty="0"/>
              <a:t>1</a:t>
            </a:r>
            <a:r>
              <a:rPr lang="en-US" sz="7200" baseline="30000" dirty="0"/>
              <a:t>st</a:t>
            </a:r>
            <a:r>
              <a:rPr lang="en-US" sz="7200" dirty="0"/>
              <a:t> Generated SHA-1 </a:t>
            </a:r>
            <a:r>
              <a:rPr lang="en-US" sz="7200" dirty="0" smtClean="0"/>
              <a:t>Collision</a:t>
            </a:r>
          </a:p>
          <a:p>
            <a:pPr marL="0" indent="0" algn="ctr">
              <a:buNone/>
            </a:pPr>
            <a:r>
              <a:rPr lang="en-US" sz="1800" dirty="0" smtClean="0">
                <a:ln w="0"/>
                <a:effectLst>
                  <a:outerShdw blurRad="38100" dist="19050" dir="2700000" algn="tl" rotWithShape="0">
                    <a:schemeClr val="dk1">
                      <a:alpha val="40000"/>
                    </a:schemeClr>
                  </a:outerShdw>
                </a:effectLst>
              </a:rPr>
              <a:t>(based on </a:t>
            </a:r>
            <a:r>
              <a:rPr lang="en-US" sz="1800" dirty="0" err="1" smtClean="0">
                <a:ln w="0"/>
                <a:effectLst>
                  <a:outerShdw blurRad="38100" dist="19050" dir="2700000" algn="tl" rotWithShape="0">
                    <a:schemeClr val="dk1">
                      <a:alpha val="40000"/>
                    </a:schemeClr>
                  </a:outerShdw>
                </a:effectLst>
              </a:rPr>
              <a:t>Shattered.io</a:t>
            </a:r>
            <a:r>
              <a:rPr lang="en-US" sz="1800" dirty="0" smtClean="0">
                <a:ln w="0"/>
                <a:effectLst>
                  <a:outerShdw blurRad="38100" dist="19050" dir="2700000" algn="tl" rotWithShape="0">
                    <a:schemeClr val="dk1">
                      <a:alpha val="40000"/>
                    </a:schemeClr>
                  </a:outerShdw>
                </a:effectLst>
              </a:rPr>
              <a:t> + Google Security Blog on SHA1)</a:t>
            </a:r>
          </a:p>
        </p:txBody>
      </p:sp>
    </p:spTree>
    <p:extLst>
      <p:ext uri="{BB962C8B-B14F-4D97-AF65-F5344CB8AC3E}">
        <p14:creationId xmlns:p14="http://schemas.microsoft.com/office/powerpoint/2010/main" val="6404130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cryptographic hash collision?</a:t>
            </a:r>
          </a:p>
        </p:txBody>
      </p:sp>
      <p:sp>
        <p:nvSpPr>
          <p:cNvPr id="3" name="Content Placeholder 2"/>
          <p:cNvSpPr>
            <a:spLocks noGrp="1"/>
          </p:cNvSpPr>
          <p:nvPr>
            <p:ph idx="1"/>
          </p:nvPr>
        </p:nvSpPr>
        <p:spPr>
          <a:xfrm>
            <a:off x="838200" y="1825625"/>
            <a:ext cx="10515600" cy="5157066"/>
          </a:xfrm>
        </p:spPr>
        <p:txBody>
          <a:bodyPr>
            <a:normAutofit/>
          </a:bodyPr>
          <a:lstStyle/>
          <a:p>
            <a:r>
              <a:rPr lang="en-US" dirty="0"/>
              <a:t>The security or even the proper functioning of many of these applications rely on the assumption that it is practically impossible to find collisions. </a:t>
            </a:r>
          </a:p>
          <a:p>
            <a:endParaRPr lang="en-US" dirty="0"/>
          </a:p>
          <a:p>
            <a:r>
              <a:rPr lang="en-US" sz="2400" dirty="0" smtClean="0"/>
              <a:t>A </a:t>
            </a:r>
            <a:r>
              <a:rPr lang="en-US" sz="2400" dirty="0"/>
              <a:t>collision </a:t>
            </a:r>
            <a:r>
              <a:rPr lang="en-US" sz="2400" dirty="0" smtClean="0"/>
              <a:t>occurs when </a:t>
            </a:r>
            <a:r>
              <a:rPr lang="en-US" sz="2400" dirty="0"/>
              <a:t>two distinct messages x, y that hash to the same value </a:t>
            </a:r>
            <a:r>
              <a:rPr lang="en-US" sz="2400" dirty="0">
                <a:solidFill>
                  <a:schemeClr val="accent1">
                    <a:lumMod val="50000"/>
                  </a:schemeClr>
                </a:solidFill>
              </a:rPr>
              <a:t>H(x) = H(y). </a:t>
            </a:r>
            <a:r>
              <a:rPr lang="en-US" sz="2400" dirty="0"/>
              <a:t>A brute-force search for collisions based on the so-called </a:t>
            </a:r>
            <a:r>
              <a:rPr lang="en-US" sz="2400" dirty="0">
                <a:solidFill>
                  <a:schemeClr val="accent1">
                    <a:lumMod val="50000"/>
                  </a:schemeClr>
                </a:solidFill>
              </a:rPr>
              <a:t>birthday paradox </a:t>
            </a:r>
            <a:r>
              <a:rPr lang="en-US" sz="2400" dirty="0"/>
              <a:t>has a well understood cost of </a:t>
            </a:r>
            <a:r>
              <a:rPr lang="en-US" sz="2400" dirty="0" smtClean="0"/>
              <a:t>                   expected </a:t>
            </a:r>
            <a:r>
              <a:rPr lang="en-US" sz="2400" dirty="0"/>
              <a:t>calls to the hash function.</a:t>
            </a:r>
            <a:endParaRPr lang="en-US" sz="2400" dirty="0" smtClean="0"/>
          </a:p>
          <a:p>
            <a:r>
              <a:rPr lang="en-US" sz="2400" dirty="0" smtClean="0"/>
              <a:t>In </a:t>
            </a:r>
            <a:r>
              <a:rPr lang="en-US" sz="2400" dirty="0"/>
              <a:t>practice, </a:t>
            </a:r>
            <a:r>
              <a:rPr lang="en-US" sz="2400" b="1" dirty="0">
                <a:solidFill>
                  <a:schemeClr val="accent1">
                    <a:lumMod val="50000"/>
                  </a:schemeClr>
                </a:solidFill>
              </a:rPr>
              <a:t>collisions should never occur</a:t>
            </a:r>
            <a:r>
              <a:rPr lang="en-US" sz="2400" dirty="0"/>
              <a:t> for secure hash functions</a:t>
            </a:r>
            <a:r>
              <a:rPr lang="en-US" sz="2400" dirty="0" smtClean="0"/>
              <a:t>.</a:t>
            </a:r>
          </a:p>
          <a:p>
            <a:r>
              <a:rPr lang="en-US" sz="2400" dirty="0" smtClean="0"/>
              <a:t> If the </a:t>
            </a:r>
            <a:r>
              <a:rPr lang="en-US" sz="2400" dirty="0"/>
              <a:t>hash algorithm has some flaws, as SHA-1 does, a well-funded </a:t>
            </a:r>
            <a:r>
              <a:rPr lang="en-US" sz="2400" b="1" dirty="0">
                <a:solidFill>
                  <a:schemeClr val="accent1">
                    <a:lumMod val="50000"/>
                  </a:schemeClr>
                </a:solidFill>
              </a:rPr>
              <a:t>attacker can craft a collision</a:t>
            </a:r>
            <a:r>
              <a:rPr lang="en-US" sz="2400" dirty="0" smtClean="0"/>
              <a:t>. (example: </a:t>
            </a:r>
            <a:r>
              <a:rPr lang="en-US" sz="2400" dirty="0"/>
              <a:t>two insurance contracts with drastically different </a:t>
            </a:r>
            <a:r>
              <a:rPr lang="en-US" sz="2400" dirty="0" smtClean="0"/>
              <a:t>terms)</a:t>
            </a:r>
            <a:endParaRPr lang="en-US" sz="2400" dirty="0"/>
          </a:p>
        </p:txBody>
      </p:sp>
      <p:sp>
        <p:nvSpPr>
          <p:cNvPr id="4" name="Rectangle 3"/>
          <p:cNvSpPr/>
          <p:nvPr/>
        </p:nvSpPr>
        <p:spPr>
          <a:xfrm>
            <a:off x="9842442" y="6468227"/>
            <a:ext cx="2047035" cy="369332"/>
          </a:xfrm>
          <a:prstGeom prst="rect">
            <a:avLst/>
          </a:prstGeom>
        </p:spPr>
        <p:txBody>
          <a:bodyPr wrap="none">
            <a:spAutoFit/>
          </a:bodyPr>
          <a:lstStyle/>
          <a:p>
            <a:r>
              <a:rPr lang="en-US" dirty="0"/>
              <a:t>(</a:t>
            </a:r>
            <a:r>
              <a:rPr lang="en-US" dirty="0" err="1"/>
              <a:t>Shattered.io</a:t>
            </a:r>
            <a:r>
              <a:rPr lang="en-US" dirty="0"/>
              <a:t>, 2017)</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404158"/>
            <a:ext cx="965200" cy="381000"/>
          </a:xfrm>
          <a:prstGeom prst="rect">
            <a:avLst/>
          </a:prstGeom>
        </p:spPr>
      </p:pic>
    </p:spTree>
    <p:extLst>
      <p:ext uri="{BB962C8B-B14F-4D97-AF65-F5344CB8AC3E}">
        <p14:creationId xmlns:p14="http://schemas.microsoft.com/office/powerpoint/2010/main" val="846444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lang="en-US" baseline="30000" dirty="0" smtClean="0"/>
              <a:t>st</a:t>
            </a:r>
            <a:r>
              <a:rPr lang="en-US" dirty="0" smtClean="0"/>
              <a:t> Generated SHA-1 Collision</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2104" y="1825625"/>
            <a:ext cx="1392051" cy="500217"/>
          </a:xfrm>
          <a:prstGeom prst="rect">
            <a:avLst/>
          </a:prstGeom>
        </p:spPr>
      </p:pic>
      <p:sp>
        <p:nvSpPr>
          <p:cNvPr id="10" name="Content Placeholder 9"/>
          <p:cNvSpPr>
            <a:spLocks noGrp="1"/>
          </p:cNvSpPr>
          <p:nvPr>
            <p:ph idx="1"/>
          </p:nvPr>
        </p:nvSpPr>
        <p:spPr>
          <a:xfrm>
            <a:off x="838200" y="1842495"/>
            <a:ext cx="10147852" cy="4217366"/>
          </a:xfrm>
        </p:spPr>
        <p:txBody>
          <a:bodyPr>
            <a:normAutofit/>
          </a:bodyPr>
          <a:lstStyle/>
          <a:p>
            <a:r>
              <a:rPr lang="en-US" sz="2000" dirty="0" smtClean="0"/>
              <a:t>The first generated SHA1 Collision was computed by</a:t>
            </a:r>
          </a:p>
          <a:p>
            <a:endParaRPr lang="en-US" sz="2000" dirty="0" smtClean="0"/>
          </a:p>
          <a:p>
            <a:r>
              <a:rPr lang="en-US" sz="2000" dirty="0" smtClean="0"/>
              <a:t>It was based on the paper published in </a:t>
            </a:r>
            <a:r>
              <a:rPr lang="en-US" sz="2000" dirty="0"/>
              <a:t>2013</a:t>
            </a:r>
            <a:r>
              <a:rPr lang="en-US" sz="2000" dirty="0" smtClean="0"/>
              <a:t>, by</a:t>
            </a:r>
            <a:r>
              <a:rPr lang="en-US" sz="2000" dirty="0"/>
              <a:t> Marc </a:t>
            </a:r>
            <a:r>
              <a:rPr lang="en-US" sz="2000" dirty="0" smtClean="0"/>
              <a:t>Stevens, that </a:t>
            </a:r>
            <a:r>
              <a:rPr lang="en-US" sz="2000" dirty="0"/>
              <a:t>outlined a theoretical approach to create a SHA-1 </a:t>
            </a:r>
            <a:r>
              <a:rPr lang="en-US" sz="2000" dirty="0" smtClean="0"/>
              <a:t>collision.</a:t>
            </a:r>
          </a:p>
          <a:p>
            <a:r>
              <a:rPr lang="en-US" sz="2000" dirty="0" smtClean="0"/>
              <a:t>It involved 2 phases and was computed by using Google’s technical expertise + cloud infrastructure. </a:t>
            </a:r>
          </a:p>
          <a:p>
            <a:endParaRPr lang="en-US" sz="2000" dirty="0" smtClean="0"/>
          </a:p>
          <a:p>
            <a:pPr marL="0" indent="0">
              <a:buNone/>
            </a:pPr>
            <a:r>
              <a:rPr lang="en-US" b="1" dirty="0" smtClean="0">
                <a:solidFill>
                  <a:schemeClr val="accent1">
                    <a:lumMod val="50000"/>
                  </a:schemeClr>
                </a:solidFill>
              </a:rPr>
              <a:t>How?</a:t>
            </a:r>
          </a:p>
          <a:p>
            <a:r>
              <a:rPr lang="en-US" sz="2400" dirty="0" smtClean="0"/>
              <a:t>Specifically crafted</a:t>
            </a:r>
            <a:r>
              <a:rPr lang="en-US" sz="2400" dirty="0"/>
              <a:t> PDF prefix </a:t>
            </a:r>
            <a:r>
              <a:rPr lang="en-US" sz="2400" dirty="0" smtClean="0"/>
              <a:t>to allow the generation of </a:t>
            </a:r>
            <a:r>
              <a:rPr lang="en-US" sz="2400" dirty="0"/>
              <a:t>two documents with arbitrary distinct visual contents, but that would hash to the same SHA-1 </a:t>
            </a:r>
            <a:r>
              <a:rPr lang="en-US" sz="2400" dirty="0" smtClean="0"/>
              <a:t>digest.</a:t>
            </a:r>
            <a:endParaRPr lang="en-US" sz="2400" dirty="0"/>
          </a:p>
        </p:txBody>
      </p:sp>
      <p:sp>
        <p:nvSpPr>
          <p:cNvPr id="11" name="TextBox 10"/>
          <p:cNvSpPr txBox="1"/>
          <p:nvPr/>
        </p:nvSpPr>
        <p:spPr>
          <a:xfrm>
            <a:off x="4048965" y="6211669"/>
            <a:ext cx="2047035" cy="646331"/>
          </a:xfrm>
          <a:prstGeom prst="rect">
            <a:avLst/>
          </a:prstGeom>
          <a:noFill/>
        </p:spPr>
        <p:txBody>
          <a:bodyPr wrap="none" rtlCol="0">
            <a:spAutoFit/>
          </a:bodyPr>
          <a:lstStyle/>
          <a:p>
            <a:r>
              <a:rPr lang="en-US" dirty="0"/>
              <a:t>(</a:t>
            </a:r>
            <a:r>
              <a:rPr lang="en-US" dirty="0" err="1"/>
              <a:t>Shattered.io</a:t>
            </a:r>
            <a:r>
              <a:rPr lang="en-US" dirty="0"/>
              <a:t>, 2017)</a:t>
            </a:r>
          </a:p>
          <a:p>
            <a:endParaRPr lang="en-US" dirty="0"/>
          </a:p>
        </p:txBody>
      </p:sp>
    </p:spTree>
    <p:extLst>
      <p:ext uri="{BB962C8B-B14F-4D97-AF65-F5344CB8AC3E}">
        <p14:creationId xmlns:p14="http://schemas.microsoft.com/office/powerpoint/2010/main" val="1023740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0"/>
            <a:ext cx="12233790" cy="6176963"/>
          </a:xfrm>
          <a:prstGeom prst="rect">
            <a:avLst/>
          </a:prstGeom>
        </p:spPr>
      </p:pic>
      <p:sp>
        <p:nvSpPr>
          <p:cNvPr id="5" name="TextBox 4"/>
          <p:cNvSpPr txBox="1"/>
          <p:nvPr/>
        </p:nvSpPr>
        <p:spPr>
          <a:xfrm>
            <a:off x="5592726" y="6488668"/>
            <a:ext cx="2892055" cy="369332"/>
          </a:xfrm>
          <a:prstGeom prst="rect">
            <a:avLst/>
          </a:prstGeom>
          <a:noFill/>
        </p:spPr>
        <p:txBody>
          <a:bodyPr wrap="square" rtlCol="0">
            <a:spAutoFit/>
          </a:bodyPr>
          <a:lstStyle/>
          <a:p>
            <a:r>
              <a:rPr lang="en-US" dirty="0" smtClean="0"/>
              <a:t>(</a:t>
            </a:r>
            <a:r>
              <a:rPr lang="en-US" dirty="0" err="1" smtClean="0"/>
              <a:t>Shattered.io</a:t>
            </a:r>
            <a:r>
              <a:rPr lang="en-US" dirty="0" smtClean="0"/>
              <a:t>, 2017)</a:t>
            </a:r>
            <a:endParaRPr lang="en-US" dirty="0"/>
          </a:p>
        </p:txBody>
      </p:sp>
    </p:spTree>
    <p:extLst>
      <p:ext uri="{BB962C8B-B14F-4D97-AF65-F5344CB8AC3E}">
        <p14:creationId xmlns:p14="http://schemas.microsoft.com/office/powerpoint/2010/main" val="691689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016" y="173738"/>
            <a:ext cx="10515600" cy="1325563"/>
          </a:xfrm>
        </p:spPr>
        <p:txBody>
          <a:bodyPr/>
          <a:lstStyle/>
          <a:p>
            <a:r>
              <a:rPr lang="en-US" dirty="0" smtClean="0"/>
              <a:t>What is this presentation about?</a:t>
            </a:r>
            <a:endParaRPr lang="en-US" dirty="0"/>
          </a:p>
        </p:txBody>
      </p:sp>
      <p:sp>
        <p:nvSpPr>
          <p:cNvPr id="3" name="Content Placeholder 2"/>
          <p:cNvSpPr>
            <a:spLocks noGrp="1"/>
          </p:cNvSpPr>
          <p:nvPr>
            <p:ph idx="1"/>
          </p:nvPr>
        </p:nvSpPr>
        <p:spPr>
          <a:xfrm>
            <a:off x="467833" y="1297172"/>
            <a:ext cx="10885967" cy="5560828"/>
          </a:xfrm>
        </p:spPr>
        <p:txBody>
          <a:bodyPr>
            <a:normAutofit fontScale="55000" lnSpcReduction="20000"/>
          </a:bodyPr>
          <a:lstStyle/>
          <a:p>
            <a:r>
              <a:rPr lang="en-US" dirty="0"/>
              <a:t>Hash Functions and Cryptographic Hash </a:t>
            </a:r>
            <a:r>
              <a:rPr lang="en-US" dirty="0" smtClean="0"/>
              <a:t>Functions</a:t>
            </a:r>
          </a:p>
          <a:p>
            <a:r>
              <a:rPr lang="en-US" dirty="0"/>
              <a:t>Properties of the ideal Cryptographic Hash </a:t>
            </a:r>
            <a:r>
              <a:rPr lang="en-US" dirty="0" smtClean="0"/>
              <a:t>Function</a:t>
            </a:r>
          </a:p>
          <a:p>
            <a:r>
              <a:rPr lang="en-US" dirty="0" smtClean="0"/>
              <a:t>Simple Hash Function</a:t>
            </a:r>
          </a:p>
          <a:p>
            <a:r>
              <a:rPr lang="en-US" dirty="0" smtClean="0"/>
              <a:t>What is SHA? </a:t>
            </a:r>
          </a:p>
          <a:p>
            <a:r>
              <a:rPr lang="en-US" dirty="0"/>
              <a:t>Usage of </a:t>
            </a:r>
            <a:r>
              <a:rPr lang="en-US" dirty="0" smtClean="0"/>
              <a:t>SHA-1</a:t>
            </a:r>
          </a:p>
          <a:p>
            <a:r>
              <a:rPr lang="en-US" dirty="0" smtClean="0"/>
              <a:t>SHA1: Properties</a:t>
            </a:r>
          </a:p>
          <a:p>
            <a:r>
              <a:rPr lang="en-US" dirty="0"/>
              <a:t>Let’s try it </a:t>
            </a:r>
            <a:r>
              <a:rPr lang="en-US" dirty="0" smtClean="0"/>
              <a:t>out (SHA1 Example)</a:t>
            </a:r>
            <a:endParaRPr lang="en-US" dirty="0"/>
          </a:p>
          <a:p>
            <a:r>
              <a:rPr lang="en-US" dirty="0" smtClean="0"/>
              <a:t>Crypto behind SHA-1</a:t>
            </a:r>
          </a:p>
          <a:p>
            <a:r>
              <a:rPr lang="en-US" dirty="0" smtClean="0"/>
              <a:t>Other Versions</a:t>
            </a:r>
          </a:p>
          <a:p>
            <a:r>
              <a:rPr lang="en-US" dirty="0" smtClean="0"/>
              <a:t>Limitations and cryptanalysis</a:t>
            </a:r>
          </a:p>
          <a:p>
            <a:r>
              <a:rPr lang="en-US" dirty="0" smtClean="0"/>
              <a:t>1</a:t>
            </a:r>
            <a:r>
              <a:rPr lang="en-US" baseline="30000" dirty="0" smtClean="0"/>
              <a:t>st</a:t>
            </a:r>
            <a:r>
              <a:rPr lang="en-US" dirty="0" smtClean="0"/>
              <a:t> </a:t>
            </a:r>
            <a:r>
              <a:rPr lang="en-US" dirty="0"/>
              <a:t>Generated SHA-1 </a:t>
            </a:r>
            <a:r>
              <a:rPr lang="en-US" dirty="0" smtClean="0"/>
              <a:t>Collision</a:t>
            </a:r>
          </a:p>
          <a:p>
            <a:r>
              <a:rPr lang="en-US" dirty="0"/>
              <a:t>What is a cryptographic hash collision</a:t>
            </a:r>
            <a:r>
              <a:rPr lang="en-US" dirty="0" smtClean="0"/>
              <a:t>?</a:t>
            </a:r>
          </a:p>
          <a:p>
            <a:r>
              <a:rPr lang="en-US" dirty="0"/>
              <a:t>Who is affected</a:t>
            </a:r>
            <a:r>
              <a:rPr lang="en-US" dirty="0" smtClean="0"/>
              <a:t>?</a:t>
            </a:r>
          </a:p>
          <a:p>
            <a:r>
              <a:rPr lang="en-US" b="1" dirty="0">
                <a:solidFill>
                  <a:schemeClr val="accent1">
                    <a:lumMod val="50000"/>
                  </a:schemeClr>
                </a:solidFill>
              </a:rPr>
              <a:t>Who is capable of mounting this attack</a:t>
            </a:r>
            <a:r>
              <a:rPr lang="en-US" b="1" dirty="0" smtClean="0">
                <a:solidFill>
                  <a:schemeClr val="accent1">
                    <a:lumMod val="50000"/>
                  </a:schemeClr>
                </a:solidFill>
              </a:rPr>
              <a:t>?</a:t>
            </a:r>
            <a:endParaRPr lang="en-US" dirty="0" smtClean="0"/>
          </a:p>
          <a:p>
            <a:r>
              <a:rPr lang="en-US" dirty="0"/>
              <a:t>Finding SHA-1 </a:t>
            </a:r>
            <a:r>
              <a:rPr lang="en-US" dirty="0" smtClean="0"/>
              <a:t>Collisions</a:t>
            </a:r>
          </a:p>
          <a:p>
            <a:r>
              <a:rPr lang="en-US" dirty="0" smtClean="0"/>
              <a:t>Mitigating collision attacks</a:t>
            </a:r>
          </a:p>
          <a:p>
            <a:r>
              <a:rPr lang="en-US" dirty="0" smtClean="0"/>
              <a:t>Q&amp;A</a:t>
            </a:r>
          </a:p>
          <a:p>
            <a:r>
              <a:rPr lang="en-US" dirty="0" smtClean="0"/>
              <a:t>Bibliography </a:t>
            </a:r>
            <a:endParaRPr lang="en-US" dirty="0"/>
          </a:p>
          <a:p>
            <a:endParaRPr lang="en-US" dirty="0" smtClean="0"/>
          </a:p>
        </p:txBody>
      </p:sp>
    </p:spTree>
    <p:extLst>
      <p:ext uri="{BB962C8B-B14F-4D97-AF65-F5344CB8AC3E}">
        <p14:creationId xmlns:p14="http://schemas.microsoft.com/office/powerpoint/2010/main" val="4780215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US" dirty="0" smtClean="0"/>
              <a:t>The attack basis</a:t>
            </a:r>
            <a:endParaRPr lang="en-US" dirty="0"/>
          </a:p>
        </p:txBody>
      </p:sp>
      <p:sp>
        <p:nvSpPr>
          <p:cNvPr id="3" name="Content Placeholder 2"/>
          <p:cNvSpPr>
            <a:spLocks noGrp="1"/>
          </p:cNvSpPr>
          <p:nvPr>
            <p:ph idx="1"/>
          </p:nvPr>
        </p:nvSpPr>
        <p:spPr/>
        <p:txBody>
          <a:bodyPr/>
          <a:lstStyle/>
          <a:p>
            <a:r>
              <a:rPr lang="en-US" dirty="0">
                <a:solidFill>
                  <a:schemeClr val="accent1">
                    <a:lumMod val="50000"/>
                  </a:schemeClr>
                </a:solidFill>
              </a:rPr>
              <a:t>I</a:t>
            </a:r>
            <a:r>
              <a:rPr lang="en-US" dirty="0" smtClean="0">
                <a:solidFill>
                  <a:schemeClr val="accent1">
                    <a:lumMod val="50000"/>
                  </a:schemeClr>
                </a:solidFill>
              </a:rPr>
              <a:t>dentical-prefix </a:t>
            </a:r>
            <a:r>
              <a:rPr lang="en-US" dirty="0">
                <a:solidFill>
                  <a:schemeClr val="accent1">
                    <a:lumMod val="50000"/>
                  </a:schemeClr>
                </a:solidFill>
              </a:rPr>
              <a:t>collision </a:t>
            </a:r>
            <a:r>
              <a:rPr lang="en-US" dirty="0" smtClean="0">
                <a:solidFill>
                  <a:schemeClr val="accent1">
                    <a:lumMod val="50000"/>
                  </a:schemeClr>
                </a:solidFill>
              </a:rPr>
              <a:t>attack</a:t>
            </a:r>
            <a:r>
              <a:rPr lang="en-US" dirty="0" smtClean="0"/>
              <a:t> -- a </a:t>
            </a:r>
            <a:r>
              <a:rPr lang="en-US" dirty="0"/>
              <a:t>given prefix P is extended with two distinct near-collision block pairs such that they collide for any suffix S</a:t>
            </a:r>
            <a:r>
              <a:rPr lang="en-US" dirty="0" smtClean="0"/>
              <a:t>:</a:t>
            </a:r>
          </a:p>
          <a:p>
            <a:endParaRPr lang="en-US" dirty="0"/>
          </a:p>
          <a:p>
            <a:endParaRPr lang="en-US" dirty="0" smtClean="0"/>
          </a:p>
          <a:p>
            <a:endParaRPr lang="en-US" dirty="0"/>
          </a:p>
          <a:p>
            <a:r>
              <a:rPr lang="en-US" sz="2000" dirty="0"/>
              <a:t>The computational effort spent </a:t>
            </a:r>
            <a:r>
              <a:rPr lang="en-US" sz="2000" dirty="0" smtClean="0"/>
              <a:t>- 263.1 </a:t>
            </a:r>
            <a:r>
              <a:rPr lang="en-US" sz="2000" dirty="0"/>
              <a:t>SHA-1 </a:t>
            </a:r>
            <a:r>
              <a:rPr lang="en-US" sz="2000" dirty="0" smtClean="0"/>
              <a:t>calls</a:t>
            </a:r>
          </a:p>
          <a:p>
            <a:r>
              <a:rPr lang="en-US" sz="2000" dirty="0" smtClean="0"/>
              <a:t>Two Near-collision attacks</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182620"/>
            <a:ext cx="11287478" cy="1206500"/>
          </a:xfrm>
          <a:prstGeom prst="rect">
            <a:avLst/>
          </a:prstGeom>
        </p:spPr>
      </p:pic>
    </p:spTree>
    <p:extLst>
      <p:ext uri="{BB962C8B-B14F-4D97-AF65-F5344CB8AC3E}">
        <p14:creationId xmlns:p14="http://schemas.microsoft.com/office/powerpoint/2010/main" val="8129405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 y="3543300"/>
            <a:ext cx="11986260" cy="3314700"/>
          </a:xfrm>
        </p:spPr>
        <p:txBody>
          <a:bodyPr numCol="2">
            <a:noAutofit/>
          </a:bodyPr>
          <a:lstStyle/>
          <a:p>
            <a:r>
              <a:rPr lang="en-US" sz="2400" dirty="0"/>
              <a:t>1. selection of the disturbance vector (same for both attacks); </a:t>
            </a:r>
            <a:r>
              <a:rPr lang="en-US" sz="2400" dirty="0" smtClean="0"/>
              <a:t/>
            </a:r>
            <a:br>
              <a:rPr lang="en-US" sz="2400" dirty="0" smtClean="0"/>
            </a:br>
            <a:r>
              <a:rPr lang="en-US" sz="2400" dirty="0" smtClean="0"/>
              <a:t/>
            </a:r>
            <a:br>
              <a:rPr lang="en-US" sz="2400" dirty="0" smtClean="0"/>
            </a:br>
            <a:r>
              <a:rPr lang="en-US" sz="2400" dirty="0" smtClean="0"/>
              <a:t>2</a:t>
            </a:r>
            <a:r>
              <a:rPr lang="en-US" sz="2400" dirty="0"/>
              <a:t>. construction of the non-linear differential path; </a:t>
            </a:r>
            <a:r>
              <a:rPr lang="en-US" sz="2400" dirty="0" smtClean="0"/>
              <a:t>6</a:t>
            </a:r>
            <a:br>
              <a:rPr lang="en-US" sz="2400" dirty="0" smtClean="0"/>
            </a:br>
            <a:r>
              <a:rPr lang="en-US" sz="2400" dirty="0" smtClean="0"/>
              <a:t/>
            </a:r>
            <a:br>
              <a:rPr lang="en-US" sz="2400" dirty="0" smtClean="0"/>
            </a:br>
            <a:r>
              <a:rPr lang="en-US" sz="2400" dirty="0" smtClean="0"/>
              <a:t> </a:t>
            </a:r>
            <a:r>
              <a:rPr lang="en-US" sz="2400" dirty="0"/>
              <a:t>3. determine attack conditions over all </a:t>
            </a:r>
            <a:r>
              <a:rPr lang="en-US" sz="2400" dirty="0" smtClean="0"/>
              <a:t>steps;</a:t>
            </a:r>
            <a:br>
              <a:rPr lang="en-US" sz="2400" dirty="0" smtClean="0"/>
            </a:br>
            <a:r>
              <a:rPr lang="en-US" sz="2400" dirty="0" smtClean="0"/>
              <a:t/>
            </a:r>
            <a:br>
              <a:rPr lang="en-US" sz="2400" dirty="0" smtClean="0"/>
            </a:br>
            <a:r>
              <a:rPr lang="en-US" sz="2400" dirty="0" smtClean="0"/>
              <a:t> </a:t>
            </a:r>
            <a:r>
              <a:rPr lang="en-US" sz="2400" dirty="0"/>
              <a:t>4. find additional conditions beyond fixed diff. path for early-stop</a:t>
            </a:r>
            <a:r>
              <a:rPr lang="en-US" sz="2400" dirty="0" smtClean="0"/>
              <a:t>;</a:t>
            </a:r>
            <a:br>
              <a:rPr lang="en-US" sz="2400" dirty="0" smtClean="0"/>
            </a:br>
            <a:r>
              <a:rPr lang="en-US" sz="2400" dirty="0" smtClean="0"/>
              <a:t/>
            </a:r>
            <a:br>
              <a:rPr lang="en-US" sz="2400" dirty="0" smtClean="0"/>
            </a:br>
            <a:r>
              <a:rPr lang="en-US" sz="2400" dirty="0" smtClean="0"/>
              <a:t> </a:t>
            </a:r>
            <a:r>
              <a:rPr lang="en-US" sz="2400" dirty="0"/>
              <a:t>5. if necessary fix solvability of attack conditions over first few steps; </a:t>
            </a:r>
            <a:r>
              <a:rPr lang="en-US" sz="2400" dirty="0" smtClean="0"/>
              <a:t/>
            </a:r>
            <a:br>
              <a:rPr lang="en-US" sz="2400" dirty="0" smtClean="0"/>
            </a:br>
            <a:r>
              <a:rPr lang="en-US" sz="2400" dirty="0" smtClean="0"/>
              <a:t/>
            </a:r>
            <a:br>
              <a:rPr lang="en-US" sz="2400" dirty="0" smtClean="0"/>
            </a:br>
            <a:r>
              <a:rPr lang="en-US" sz="2400" dirty="0" smtClean="0"/>
              <a:t>6</a:t>
            </a:r>
            <a:r>
              <a:rPr lang="en-US" sz="2400" dirty="0"/>
              <a:t>. find message modification rules to speed-up collision search; </a:t>
            </a:r>
            <a:r>
              <a:rPr lang="en-US" sz="2400" dirty="0" smtClean="0"/>
              <a:t/>
            </a:r>
            <a:br>
              <a:rPr lang="en-US" sz="2400" dirty="0" smtClean="0"/>
            </a:br>
            <a:r>
              <a:rPr lang="en-US" sz="2400" dirty="0" smtClean="0"/>
              <a:t/>
            </a:r>
            <a:br>
              <a:rPr lang="en-US" sz="2400" dirty="0" smtClean="0"/>
            </a:br>
            <a:r>
              <a:rPr lang="en-US" sz="2400" dirty="0" smtClean="0"/>
              <a:t>7</a:t>
            </a:r>
            <a:r>
              <a:rPr lang="en-US" sz="2400" dirty="0"/>
              <a:t>. write the attack algorithm; </a:t>
            </a:r>
            <a:r>
              <a:rPr lang="en-US" sz="2400" dirty="0" smtClean="0"/>
              <a:t/>
            </a:r>
            <a:br>
              <a:rPr lang="en-US" sz="2400" dirty="0" smtClean="0"/>
            </a:br>
            <a:r>
              <a:rPr lang="en-US" sz="2400" dirty="0" smtClean="0"/>
              <a:t/>
            </a:r>
            <a:br>
              <a:rPr lang="en-US" sz="2400" dirty="0" smtClean="0"/>
            </a:br>
            <a:r>
              <a:rPr lang="en-US" sz="2400" dirty="0" smtClean="0"/>
              <a:t>8</a:t>
            </a:r>
            <a:r>
              <a:rPr lang="en-US" sz="2400" dirty="0"/>
              <a:t>. finally, run the attack to find a near-collision block pair.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37260"/>
            <a:ext cx="8983980" cy="4260973"/>
          </a:xfrm>
        </p:spPr>
      </p:pic>
    </p:spTree>
    <p:extLst>
      <p:ext uri="{BB962C8B-B14F-4D97-AF65-F5344CB8AC3E}">
        <p14:creationId xmlns:p14="http://schemas.microsoft.com/office/powerpoint/2010/main" val="20307112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1" cy="6422065"/>
          </a:xfrm>
        </p:spPr>
      </p:pic>
      <p:sp>
        <p:nvSpPr>
          <p:cNvPr id="5" name="Rectangle 4"/>
          <p:cNvSpPr/>
          <p:nvPr/>
        </p:nvSpPr>
        <p:spPr>
          <a:xfrm>
            <a:off x="4817301" y="6417858"/>
            <a:ext cx="2047035" cy="369332"/>
          </a:xfrm>
          <a:prstGeom prst="rect">
            <a:avLst/>
          </a:prstGeom>
        </p:spPr>
        <p:txBody>
          <a:bodyPr wrap="none">
            <a:spAutoFit/>
          </a:bodyPr>
          <a:lstStyle/>
          <a:p>
            <a:r>
              <a:rPr lang="en-US" dirty="0"/>
              <a:t>(</a:t>
            </a:r>
            <a:r>
              <a:rPr lang="en-US" dirty="0" err="1"/>
              <a:t>Shattered.io</a:t>
            </a:r>
            <a:r>
              <a:rPr lang="en-US" dirty="0"/>
              <a:t>, 2017)</a:t>
            </a:r>
          </a:p>
        </p:txBody>
      </p:sp>
    </p:spTree>
    <p:extLst>
      <p:ext uri="{BB962C8B-B14F-4D97-AF65-F5344CB8AC3E}">
        <p14:creationId xmlns:p14="http://schemas.microsoft.com/office/powerpoint/2010/main" val="7614636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608" y="365125"/>
            <a:ext cx="10691192" cy="1325563"/>
          </a:xfrm>
        </p:spPr>
        <p:txBody>
          <a:bodyPr/>
          <a:lstStyle/>
          <a:p>
            <a:r>
              <a:rPr lang="en-US" dirty="0" smtClean="0"/>
              <a:t>Who is affected?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22259" y="1027906"/>
            <a:ext cx="6669741" cy="4545106"/>
          </a:xfrm>
        </p:spPr>
      </p:pic>
      <p:sp>
        <p:nvSpPr>
          <p:cNvPr id="5" name="TextBox 4"/>
          <p:cNvSpPr txBox="1"/>
          <p:nvPr/>
        </p:nvSpPr>
        <p:spPr>
          <a:xfrm>
            <a:off x="662608" y="1537253"/>
            <a:ext cx="4810540" cy="3970318"/>
          </a:xfrm>
          <a:prstGeom prst="rect">
            <a:avLst/>
          </a:prstGeom>
          <a:noFill/>
        </p:spPr>
        <p:txBody>
          <a:bodyPr wrap="square" rtlCol="0">
            <a:spAutoFit/>
          </a:bodyPr>
          <a:lstStyle/>
          <a:p>
            <a:r>
              <a:rPr lang="en-US" dirty="0"/>
              <a:t>Any application that relies on SHA-1 for digital signatures, file integrity, or file identification is potentially vulnerable. </a:t>
            </a:r>
            <a:r>
              <a:rPr lang="en-US" dirty="0" smtClean="0"/>
              <a:t>Including:</a:t>
            </a:r>
          </a:p>
          <a:p>
            <a:pPr marL="285750" indent="-285750">
              <a:buFont typeface="Arial" charset="0"/>
              <a:buChar char="•"/>
            </a:pPr>
            <a:endParaRPr lang="en-US" dirty="0"/>
          </a:p>
          <a:p>
            <a:pPr marL="285750" indent="-285750">
              <a:buFont typeface="Arial" charset="0"/>
              <a:buChar char="•"/>
            </a:pPr>
            <a:r>
              <a:rPr lang="en-US" dirty="0"/>
              <a:t>Digital Certificate signatures</a:t>
            </a:r>
          </a:p>
          <a:p>
            <a:pPr marL="285750" indent="-285750">
              <a:buFont typeface="Arial" charset="0"/>
              <a:buChar char="•"/>
            </a:pPr>
            <a:r>
              <a:rPr lang="en-US" dirty="0"/>
              <a:t>Email PGP/GPG signatures</a:t>
            </a:r>
          </a:p>
          <a:p>
            <a:pPr marL="285750" indent="-285750">
              <a:buFont typeface="Arial" charset="0"/>
              <a:buChar char="•"/>
            </a:pPr>
            <a:r>
              <a:rPr lang="en-US" dirty="0"/>
              <a:t>Software vendor signatures</a:t>
            </a:r>
          </a:p>
          <a:p>
            <a:pPr marL="285750" indent="-285750">
              <a:buFont typeface="Arial" charset="0"/>
              <a:buChar char="•"/>
            </a:pPr>
            <a:r>
              <a:rPr lang="en-US" dirty="0"/>
              <a:t>Software updates</a:t>
            </a:r>
          </a:p>
          <a:p>
            <a:pPr marL="285750" indent="-285750">
              <a:buFont typeface="Arial" charset="0"/>
              <a:buChar char="•"/>
            </a:pPr>
            <a:r>
              <a:rPr lang="en-US" dirty="0"/>
              <a:t>ISO checksums</a:t>
            </a:r>
          </a:p>
          <a:p>
            <a:pPr marL="285750" indent="-285750">
              <a:buFont typeface="Arial" charset="0"/>
              <a:buChar char="•"/>
            </a:pPr>
            <a:r>
              <a:rPr lang="en-US" dirty="0"/>
              <a:t>Backup systems</a:t>
            </a:r>
          </a:p>
          <a:p>
            <a:pPr marL="285750" indent="-285750">
              <a:buFont typeface="Arial" charset="0"/>
              <a:buChar char="•"/>
            </a:pPr>
            <a:r>
              <a:rPr lang="en-US" dirty="0"/>
              <a:t>Deduplication systems</a:t>
            </a:r>
          </a:p>
          <a:p>
            <a:pPr marL="285750" indent="-285750">
              <a:buFont typeface="Arial" charset="0"/>
              <a:buChar char="•"/>
            </a:pPr>
            <a:r>
              <a:rPr lang="en-US" dirty="0"/>
              <a:t>GIT</a:t>
            </a:r>
          </a:p>
          <a:p>
            <a:pPr marL="285750" indent="-285750">
              <a:buFont typeface="Arial" charset="0"/>
              <a:buChar char="•"/>
            </a:pPr>
            <a:r>
              <a:rPr lang="en-US" dirty="0"/>
              <a:t>...</a:t>
            </a:r>
          </a:p>
          <a:p>
            <a:endParaRPr lang="en-US" dirty="0"/>
          </a:p>
        </p:txBody>
      </p:sp>
      <p:sp>
        <p:nvSpPr>
          <p:cNvPr id="6" name="Rectangle 5"/>
          <p:cNvSpPr/>
          <p:nvPr/>
        </p:nvSpPr>
        <p:spPr>
          <a:xfrm>
            <a:off x="5072482" y="6235793"/>
            <a:ext cx="2047035" cy="369332"/>
          </a:xfrm>
          <a:prstGeom prst="rect">
            <a:avLst/>
          </a:prstGeom>
        </p:spPr>
        <p:txBody>
          <a:bodyPr wrap="none">
            <a:spAutoFit/>
          </a:bodyPr>
          <a:lstStyle/>
          <a:p>
            <a:r>
              <a:rPr lang="en-US" dirty="0"/>
              <a:t>(</a:t>
            </a:r>
            <a:r>
              <a:rPr lang="en-US" dirty="0" err="1"/>
              <a:t>Shattered.io</a:t>
            </a:r>
            <a:r>
              <a:rPr lang="en-US" dirty="0"/>
              <a:t>, 2017)</a:t>
            </a:r>
          </a:p>
        </p:txBody>
      </p:sp>
    </p:spTree>
    <p:extLst>
      <p:ext uri="{BB962C8B-B14F-4D97-AF65-F5344CB8AC3E}">
        <p14:creationId xmlns:p14="http://schemas.microsoft.com/office/powerpoint/2010/main" val="13746091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7634" y="365125"/>
            <a:ext cx="4929809" cy="1325563"/>
          </a:xfrm>
        </p:spPr>
        <p:txBody>
          <a:bodyPr>
            <a:normAutofit fontScale="90000"/>
          </a:bodyPr>
          <a:lstStyle/>
          <a:p>
            <a:r>
              <a:rPr lang="en-US" b="1" dirty="0">
                <a:solidFill>
                  <a:schemeClr val="accent1">
                    <a:lumMod val="50000"/>
                  </a:schemeClr>
                </a:solidFill>
              </a:rPr>
              <a:t>Who is capable of mounting this attack?</a:t>
            </a:r>
            <a:r>
              <a:rPr lang="en-US" dirty="0"/>
              <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229" y="0"/>
            <a:ext cx="7084864" cy="6955994"/>
          </a:xfrm>
          <a:prstGeom prst="rect">
            <a:avLst/>
          </a:prstGeom>
          <a:ln>
            <a:noFill/>
          </a:ln>
          <a:effectLst>
            <a:softEdge rad="112500"/>
          </a:effectLst>
        </p:spPr>
      </p:pic>
      <p:sp>
        <p:nvSpPr>
          <p:cNvPr id="6" name="TextBox 5"/>
          <p:cNvSpPr txBox="1"/>
          <p:nvPr/>
        </p:nvSpPr>
        <p:spPr>
          <a:xfrm>
            <a:off x="7076661" y="1989552"/>
            <a:ext cx="4770782" cy="3693319"/>
          </a:xfrm>
          <a:prstGeom prst="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dirty="0">
                <a:solidFill>
                  <a:schemeClr val="tx1"/>
                </a:solidFill>
              </a:rPr>
              <a:t>This attack required </a:t>
            </a:r>
            <a:r>
              <a:rPr lang="en-US" dirty="0" smtClean="0">
                <a:solidFill>
                  <a:schemeClr val="accent1">
                    <a:lumMod val="50000"/>
                  </a:schemeClr>
                </a:solidFill>
              </a:rPr>
              <a:t>9,223,372,036,854,775,808 </a:t>
            </a:r>
            <a:r>
              <a:rPr lang="en-US" dirty="0">
                <a:solidFill>
                  <a:schemeClr val="accent1">
                    <a:lumMod val="50000"/>
                  </a:schemeClr>
                </a:solidFill>
              </a:rPr>
              <a:t>SHA1 computations. </a:t>
            </a:r>
            <a:r>
              <a:rPr lang="en-US" dirty="0">
                <a:solidFill>
                  <a:schemeClr val="tx1"/>
                </a:solidFill>
              </a:rPr>
              <a:t>This took the equivalent processing power as 6,500 years of single-CPU computations and 110 years of single-GPU computations</a:t>
            </a:r>
            <a:r>
              <a:rPr lang="en-US" dirty="0" smtClean="0">
                <a:solidFill>
                  <a:schemeClr val="tx1"/>
                </a:solidFill>
              </a:rPr>
              <a:t>.</a:t>
            </a:r>
          </a:p>
          <a:p>
            <a:endParaRPr lang="en-US" dirty="0">
              <a:solidFill>
                <a:schemeClr val="tx1"/>
              </a:solidFill>
            </a:endParaRPr>
          </a:p>
          <a:p>
            <a:endParaRPr lang="en-US" dirty="0" smtClean="0">
              <a:solidFill>
                <a:schemeClr val="tx1"/>
              </a:solidFill>
            </a:endParaRPr>
          </a:p>
          <a:p>
            <a:r>
              <a:rPr lang="en-US" dirty="0">
                <a:solidFill>
                  <a:schemeClr val="tx1"/>
                </a:solidFill>
              </a:rPr>
              <a:t>The </a:t>
            </a:r>
            <a:r>
              <a:rPr lang="en-US" dirty="0" err="1">
                <a:solidFill>
                  <a:schemeClr val="tx1"/>
                </a:solidFill>
              </a:rPr>
              <a:t>SHAttered</a:t>
            </a:r>
            <a:r>
              <a:rPr lang="en-US" dirty="0">
                <a:solidFill>
                  <a:schemeClr val="tx1"/>
                </a:solidFill>
              </a:rPr>
              <a:t> attack is 100,000 faster than the brute force attack that relies on the birthday paradox. The brute force attack would require 12,000,000 GPU years to complete, and it is therefore impractical.</a:t>
            </a:r>
            <a:r>
              <a:rPr lang="en-US" dirty="0">
                <a:solidFill>
                  <a:sysClr val="windowText" lastClr="000000"/>
                </a:solidFill>
              </a:rPr>
              <a:t/>
            </a:r>
            <a:br>
              <a:rPr lang="en-US" dirty="0">
                <a:solidFill>
                  <a:sysClr val="windowText" lastClr="000000"/>
                </a:solidFill>
              </a:rPr>
            </a:br>
            <a:endParaRPr lang="en-US" dirty="0">
              <a:solidFill>
                <a:sysClr val="windowText" lastClr="000000"/>
              </a:solidFill>
            </a:endParaRPr>
          </a:p>
        </p:txBody>
      </p:sp>
      <p:sp>
        <p:nvSpPr>
          <p:cNvPr id="7" name="Rectangle 6"/>
          <p:cNvSpPr/>
          <p:nvPr/>
        </p:nvSpPr>
        <p:spPr>
          <a:xfrm>
            <a:off x="7964538" y="6263980"/>
            <a:ext cx="2047035" cy="369332"/>
          </a:xfrm>
          <a:prstGeom prst="rect">
            <a:avLst/>
          </a:prstGeom>
        </p:spPr>
        <p:txBody>
          <a:bodyPr wrap="none">
            <a:spAutoFit/>
          </a:bodyPr>
          <a:lstStyle/>
          <a:p>
            <a:r>
              <a:rPr lang="en-US" dirty="0"/>
              <a:t>(</a:t>
            </a:r>
            <a:r>
              <a:rPr lang="en-US" dirty="0" err="1"/>
              <a:t>Shattered.io</a:t>
            </a:r>
            <a:r>
              <a:rPr lang="en-US" dirty="0"/>
              <a:t>, 2017)</a:t>
            </a:r>
          </a:p>
        </p:txBody>
      </p:sp>
    </p:spTree>
    <p:extLst>
      <p:ext uri="{BB962C8B-B14F-4D97-AF65-F5344CB8AC3E}">
        <p14:creationId xmlns:p14="http://schemas.microsoft.com/office/powerpoint/2010/main" val="16817236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Mitigating collision attacks for SHA1: the future</a:t>
            </a:r>
            <a:endParaRPr lang="en-US" dirty="0"/>
          </a:p>
        </p:txBody>
      </p:sp>
      <p:sp>
        <p:nvSpPr>
          <p:cNvPr id="5" name="TextBox 4"/>
          <p:cNvSpPr txBox="1"/>
          <p:nvPr/>
        </p:nvSpPr>
        <p:spPr>
          <a:xfrm>
            <a:off x="921026" y="1982882"/>
            <a:ext cx="10349948" cy="6494085"/>
          </a:xfrm>
          <a:prstGeom prst="rect">
            <a:avLst/>
          </a:prstGeom>
          <a:noFill/>
        </p:spPr>
        <p:txBody>
          <a:bodyPr wrap="square" rtlCol="0">
            <a:spAutoFit/>
          </a:bodyPr>
          <a:lstStyle/>
          <a:p>
            <a:pPr marL="457200" indent="-457200">
              <a:buFont typeface="Arial" charset="0"/>
              <a:buChar char="•"/>
            </a:pPr>
            <a:r>
              <a:rPr lang="en-US" sz="3200" dirty="0" smtClean="0"/>
              <a:t>Migrating to safer cryptographic </a:t>
            </a:r>
            <a:r>
              <a:rPr lang="en-US" sz="3200" dirty="0"/>
              <a:t>hashes such as </a:t>
            </a:r>
            <a:r>
              <a:rPr lang="en-US" sz="3200" dirty="0">
                <a:solidFill>
                  <a:schemeClr val="accent1">
                    <a:lumMod val="50000"/>
                  </a:schemeClr>
                </a:solidFill>
              </a:rPr>
              <a:t>SHA-256 </a:t>
            </a:r>
            <a:r>
              <a:rPr lang="en-US" sz="3200" dirty="0"/>
              <a:t>and </a:t>
            </a:r>
            <a:r>
              <a:rPr lang="en-US" sz="3200" b="1" dirty="0" smtClean="0">
                <a:solidFill>
                  <a:schemeClr val="accent1">
                    <a:lumMod val="50000"/>
                  </a:schemeClr>
                </a:solidFill>
              </a:rPr>
              <a:t>SHA-3</a:t>
            </a:r>
            <a:r>
              <a:rPr lang="en-US" sz="3200" dirty="0" smtClean="0"/>
              <a:t>.</a:t>
            </a:r>
          </a:p>
          <a:p>
            <a:pPr marL="457200" indent="-457200">
              <a:buFont typeface="Arial" charset="0"/>
              <a:buChar char="•"/>
            </a:pPr>
            <a:r>
              <a:rPr lang="en-US" sz="3200" dirty="0" smtClean="0"/>
              <a:t>Using the</a:t>
            </a:r>
            <a:r>
              <a:rPr lang="en-US" sz="3200" dirty="0"/>
              <a:t> </a:t>
            </a:r>
            <a:r>
              <a:rPr lang="en-US" sz="3200" dirty="0" smtClean="0"/>
              <a:t>detection systems (such as </a:t>
            </a:r>
            <a:r>
              <a:rPr lang="en-US" sz="3200" dirty="0" err="1" smtClean="0"/>
              <a:t>shattered.io</a:t>
            </a:r>
            <a:r>
              <a:rPr lang="en-US" sz="3200" dirty="0" smtClean="0"/>
              <a:t>)</a:t>
            </a:r>
            <a:r>
              <a:rPr lang="en-US" sz="3200" dirty="0"/>
              <a:t> </a:t>
            </a:r>
            <a:r>
              <a:rPr lang="en-US" sz="3200" dirty="0" smtClean="0"/>
              <a:t>to test the PDFs.</a:t>
            </a:r>
            <a:endParaRPr lang="en-US" sz="3200" dirty="0"/>
          </a:p>
          <a:p>
            <a:pPr marL="457200" indent="-457200">
              <a:buFont typeface="Arial" charset="0"/>
              <a:buChar char="•"/>
            </a:pPr>
            <a:r>
              <a:rPr lang="en-US" sz="3200" dirty="0" smtClean="0"/>
              <a:t>Using </a:t>
            </a:r>
            <a:r>
              <a:rPr lang="en-US" sz="3200" b="1" dirty="0" smtClean="0">
                <a:solidFill>
                  <a:schemeClr val="accent1">
                    <a:lumMod val="50000"/>
                  </a:schemeClr>
                </a:solidFill>
              </a:rPr>
              <a:t>collision detection code</a:t>
            </a:r>
          </a:p>
          <a:p>
            <a:pPr marL="457200" indent="-457200">
              <a:buFont typeface="Arial" charset="0"/>
              <a:buChar char="•"/>
            </a:pPr>
            <a:r>
              <a:rPr lang="en-US" sz="3200" dirty="0"/>
              <a:t>Any Certification Authority abiding by the CA/Browser Forum regulations is not allowed to issue SHA-1 certificates anymore</a:t>
            </a:r>
            <a:r>
              <a:rPr lang="en-US" sz="3200" dirty="0" smtClean="0"/>
              <a:t>.</a:t>
            </a:r>
          </a:p>
          <a:p>
            <a:pPr marL="457200" indent="-457200">
              <a:buFont typeface="Arial" charset="0"/>
              <a:buChar char="•"/>
            </a:pPr>
            <a:r>
              <a:rPr lang="en-US" sz="3200" dirty="0" smtClean="0"/>
              <a:t>Chrome and Firefox browsers have deprecated SHA1</a:t>
            </a:r>
          </a:p>
          <a:p>
            <a:r>
              <a:rPr lang="en-US" sz="3200" dirty="0" smtClean="0"/>
              <a:t>                                   </a:t>
            </a:r>
            <a:r>
              <a:rPr lang="en-US" sz="2000" dirty="0" smtClean="0"/>
              <a:t>(</a:t>
            </a:r>
            <a:r>
              <a:rPr lang="en-US" sz="2000" dirty="0" err="1"/>
              <a:t>Shattered.io</a:t>
            </a:r>
            <a:r>
              <a:rPr lang="en-US" sz="2000" dirty="0"/>
              <a:t>, 2017)</a:t>
            </a:r>
          </a:p>
          <a:p>
            <a:pPr marL="457200" indent="-457200">
              <a:buFont typeface="Arial" charset="0"/>
              <a:buChar char="•"/>
            </a:pPr>
            <a:endParaRPr lang="en-US" sz="3200" b="1" dirty="0" smtClean="0">
              <a:solidFill>
                <a:schemeClr val="accent1">
                  <a:lumMod val="50000"/>
                </a:schemeClr>
              </a:solidFill>
            </a:endParaRPr>
          </a:p>
          <a:p>
            <a:pPr marL="457200" indent="-457200">
              <a:buFont typeface="Arial" charset="0"/>
              <a:buChar char="•"/>
            </a:pPr>
            <a:endParaRPr lang="en-US" sz="3200" b="1" dirty="0">
              <a:solidFill>
                <a:schemeClr val="accent1">
                  <a:lumMod val="50000"/>
                </a:schemeClr>
              </a:solidFill>
            </a:endParaRPr>
          </a:p>
          <a:p>
            <a:pPr marL="457200" indent="-457200">
              <a:buFont typeface="Arial" charset="0"/>
              <a:buChar char="•"/>
            </a:pPr>
            <a:endParaRPr lang="en-US" sz="3200" b="1" dirty="0" smtClean="0">
              <a:solidFill>
                <a:schemeClr val="accent1">
                  <a:lumMod val="50000"/>
                </a:schemeClr>
              </a:solidFill>
            </a:endParaRPr>
          </a:p>
        </p:txBody>
      </p:sp>
    </p:spTree>
    <p:extLst>
      <p:ext uri="{BB962C8B-B14F-4D97-AF65-F5344CB8AC3E}">
        <p14:creationId xmlns:p14="http://schemas.microsoft.com/office/powerpoint/2010/main" val="19435555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587" y="1296011"/>
            <a:ext cx="11509917" cy="3716220"/>
          </a:xfrm>
        </p:spPr>
        <p:txBody>
          <a:bodyPr/>
          <a:lstStyle/>
          <a:p>
            <a:pPr algn="ctr"/>
            <a:r>
              <a:rPr lang="en-US" dirty="0" smtClean="0"/>
              <a:t>Thank you for your attention!</a:t>
            </a:r>
            <a:br>
              <a:rPr lang="en-US" dirty="0" smtClean="0"/>
            </a:br>
            <a:r>
              <a:rPr lang="en-US" dirty="0"/>
              <a:t>-</a:t>
            </a:r>
            <a:r>
              <a:rPr lang="en-US" dirty="0" smtClean="0"/>
              <a:t/>
            </a:r>
            <a:br>
              <a:rPr lang="en-US" dirty="0" smtClean="0"/>
            </a:br>
            <a:r>
              <a:rPr lang="en-US" dirty="0" smtClean="0"/>
              <a:t>Q&amp;A</a:t>
            </a:r>
            <a:endParaRPr lang="en-US" dirty="0"/>
          </a:p>
        </p:txBody>
      </p:sp>
    </p:spTree>
    <p:extLst>
      <p:ext uri="{BB962C8B-B14F-4D97-AF65-F5344CB8AC3E}">
        <p14:creationId xmlns:p14="http://schemas.microsoft.com/office/powerpoint/2010/main" val="4180798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Bibliography</a:t>
            </a:r>
            <a:endParaRPr lang="en-US" dirty="0"/>
          </a:p>
        </p:txBody>
      </p:sp>
      <p:sp>
        <p:nvSpPr>
          <p:cNvPr id="3" name="Content Placeholder 2"/>
          <p:cNvSpPr>
            <a:spLocks noGrp="1"/>
          </p:cNvSpPr>
          <p:nvPr>
            <p:ph idx="1"/>
          </p:nvPr>
        </p:nvSpPr>
        <p:spPr/>
        <p:txBody>
          <a:bodyPr>
            <a:normAutofit fontScale="55000" lnSpcReduction="20000"/>
          </a:bodyPr>
          <a:lstStyle/>
          <a:p>
            <a:r>
              <a:rPr lang="en-US" altLang="en-US" dirty="0" smtClean="0"/>
              <a:t>Stallings, William, Cryptography and Network Security, Prentice Hall, 1999.</a:t>
            </a:r>
            <a:endParaRPr lang="en-US" dirty="0" smtClean="0"/>
          </a:p>
          <a:p>
            <a:r>
              <a:rPr lang="en-US" dirty="0" smtClean="0"/>
              <a:t>(</a:t>
            </a:r>
            <a:r>
              <a:rPr lang="en-US" dirty="0" err="1" smtClean="0"/>
              <a:t>n.d.</a:t>
            </a:r>
            <a:r>
              <a:rPr lang="en-US" dirty="0" smtClean="0"/>
              <a:t>). Retrieved May 01, 2017, from http://</a:t>
            </a:r>
            <a:r>
              <a:rPr lang="en-US" dirty="0" err="1" smtClean="0"/>
              <a:t>www.herongyang.com</a:t>
            </a:r>
            <a:r>
              <a:rPr lang="en-US" dirty="0" smtClean="0"/>
              <a:t>/Cryptography/SHA1-Message-Digest-Algorithm-Overview.html</a:t>
            </a:r>
          </a:p>
          <a:p>
            <a:r>
              <a:rPr lang="en-US" dirty="0" smtClean="0"/>
              <a:t>C. (2017, April 11). SHA: Secure Hashing Algorithm - </a:t>
            </a:r>
            <a:r>
              <a:rPr lang="en-US" dirty="0" err="1" smtClean="0"/>
              <a:t>Computerphile</a:t>
            </a:r>
            <a:r>
              <a:rPr lang="en-US" dirty="0" smtClean="0"/>
              <a:t>. Retrieved May 03, 2017, from https://</a:t>
            </a:r>
            <a:r>
              <a:rPr lang="en-US" dirty="0" err="1" smtClean="0"/>
              <a:t>www.youtube.com</a:t>
            </a:r>
            <a:r>
              <a:rPr lang="en-US" dirty="0" smtClean="0"/>
              <a:t>/</a:t>
            </a:r>
            <a:r>
              <a:rPr lang="en-US" dirty="0" err="1" smtClean="0"/>
              <a:t>watch?v</a:t>
            </a:r>
            <a:r>
              <a:rPr lang="en-US" dirty="0" smtClean="0"/>
              <a:t>=</a:t>
            </a:r>
            <a:r>
              <a:rPr lang="en-US" dirty="0" err="1" smtClean="0"/>
              <a:t>DMtFhACPnTY</a:t>
            </a:r>
            <a:endParaRPr lang="en-US" dirty="0" smtClean="0"/>
          </a:p>
          <a:p>
            <a:r>
              <a:rPr lang="en-US" dirty="0" smtClean="0"/>
              <a:t>(</a:t>
            </a:r>
            <a:r>
              <a:rPr lang="en-US" dirty="0" err="1" smtClean="0"/>
              <a:t>n.d.</a:t>
            </a:r>
            <a:r>
              <a:rPr lang="en-US" dirty="0" smtClean="0"/>
              <a:t>). Retrieved May 02, 2017, from https://</a:t>
            </a:r>
            <a:r>
              <a:rPr lang="en-US" dirty="0" err="1" smtClean="0"/>
              <a:t>shattered.io</a:t>
            </a:r>
            <a:r>
              <a:rPr lang="en-US" dirty="0" smtClean="0"/>
              <a:t>/</a:t>
            </a:r>
          </a:p>
          <a:p>
            <a:r>
              <a:rPr lang="en-US" dirty="0" smtClean="0"/>
              <a:t>Announcing the first SHA1 collision. (2017, February 23). Retrieved May 01, 2017, from https://</a:t>
            </a:r>
            <a:r>
              <a:rPr lang="en-US" dirty="0" err="1" smtClean="0"/>
              <a:t>security.googleblog.com</a:t>
            </a:r>
            <a:r>
              <a:rPr lang="en-US" dirty="0" smtClean="0"/>
              <a:t>/2017/02/announcing-first-sha1-collision.html</a:t>
            </a:r>
          </a:p>
          <a:p>
            <a:r>
              <a:rPr lang="en-US" dirty="0" smtClean="0"/>
              <a:t>Cryptographic Hash Functions. (</a:t>
            </a:r>
            <a:r>
              <a:rPr lang="en-US" dirty="0" err="1" smtClean="0"/>
              <a:t>n.d.</a:t>
            </a:r>
            <a:r>
              <a:rPr lang="en-US" dirty="0" smtClean="0"/>
              <a:t>). </a:t>
            </a:r>
            <a:r>
              <a:rPr lang="en-US" dirty="0" err="1" smtClean="0"/>
              <a:t>SpringerReference</a:t>
            </a:r>
            <a:r>
              <a:rPr lang="en-US" dirty="0" smtClean="0"/>
              <a:t>. doi:10.1007/springerreference_64663</a:t>
            </a:r>
          </a:p>
          <a:p>
            <a:r>
              <a:rPr lang="en-US" dirty="0" err="1" smtClean="0"/>
              <a:t>Schneier</a:t>
            </a:r>
            <a:r>
              <a:rPr lang="en-US" dirty="0" smtClean="0"/>
              <a:t> on Security. (2004, August 19). Retrieved May 03, 2017, from https://</a:t>
            </a:r>
            <a:r>
              <a:rPr lang="en-US" dirty="0" err="1" smtClean="0"/>
              <a:t>www.schneier.com</a:t>
            </a:r>
            <a:r>
              <a:rPr lang="en-US" dirty="0" smtClean="0"/>
              <a:t>/essays/archives/2004/08/cryptanalysis_of_md5.html</a:t>
            </a:r>
          </a:p>
          <a:p>
            <a:r>
              <a:rPr lang="en-US" dirty="0" smtClean="0"/>
              <a:t>SHA1 and other hash functions online generator. (</a:t>
            </a:r>
            <a:r>
              <a:rPr lang="en-US" dirty="0" err="1" smtClean="0"/>
              <a:t>n.d.</a:t>
            </a:r>
            <a:r>
              <a:rPr lang="en-US" dirty="0" smtClean="0"/>
              <a:t>). Retrieved May 01, 2017, from </a:t>
            </a:r>
            <a:r>
              <a:rPr lang="en-US" dirty="0" smtClean="0">
                <a:hlinkClick r:id="rId2"/>
              </a:rPr>
              <a:t>http://www.sha1-online.com/</a:t>
            </a:r>
            <a:endParaRPr lang="en-US" dirty="0" smtClean="0"/>
          </a:p>
          <a:p>
            <a:r>
              <a:rPr lang="en-US" altLang="en-US" dirty="0" err="1" smtClean="0"/>
              <a:t>Schneier</a:t>
            </a:r>
            <a:r>
              <a:rPr lang="en-US" altLang="en-US" dirty="0" smtClean="0"/>
              <a:t>, Bruce, “Opinion: Cryptanalysis of MD% and SHA: Time for a new standard”, Computer World, August 2004.</a:t>
            </a:r>
          </a:p>
          <a:p>
            <a:r>
              <a:rPr lang="en-US" i="1" dirty="0"/>
              <a:t>The first collision for full SHA-1</a:t>
            </a:r>
            <a:r>
              <a:rPr lang="en-US" dirty="0"/>
              <a:t>, Marc Stevens, </a:t>
            </a:r>
            <a:r>
              <a:rPr lang="en-US" dirty="0" err="1"/>
              <a:t>Elie</a:t>
            </a:r>
            <a:r>
              <a:rPr lang="en-US" dirty="0"/>
              <a:t> </a:t>
            </a:r>
            <a:r>
              <a:rPr lang="en-US" dirty="0" err="1"/>
              <a:t>Bursztein</a:t>
            </a:r>
            <a:r>
              <a:rPr lang="en-US" dirty="0"/>
              <a:t>, Pierre </a:t>
            </a:r>
            <a:r>
              <a:rPr lang="en-US" dirty="0" err="1"/>
              <a:t>Karpman</a:t>
            </a:r>
            <a:r>
              <a:rPr lang="en-US" dirty="0"/>
              <a:t>, Ange Albertini, </a:t>
            </a:r>
            <a:r>
              <a:rPr lang="en-US" dirty="0" err="1"/>
              <a:t>Yarik</a:t>
            </a:r>
            <a:r>
              <a:rPr lang="en-US" dirty="0"/>
              <a:t> Markov, preprint, 2017. </a:t>
            </a:r>
            <a:r>
              <a:rPr lang="en-US" dirty="0">
                <a:hlinkClick r:id="rId3"/>
              </a:rPr>
              <a:t>(PDF</a:t>
            </a:r>
            <a:r>
              <a:rPr lang="en-US" dirty="0" smtClean="0">
                <a:hlinkClick r:id="rId3"/>
              </a:rPr>
              <a:t>)</a:t>
            </a:r>
            <a:r>
              <a:rPr lang="en-US" dirty="0" smtClean="0"/>
              <a:t>.</a:t>
            </a:r>
            <a:endParaRPr lang="en-US" dirty="0"/>
          </a:p>
          <a:p>
            <a:r>
              <a:rPr lang="en-US" i="1" dirty="0"/>
              <a:t>Speeding up detection of SHA-1 collision attacks using unavoidable attack conditions</a:t>
            </a:r>
            <a:r>
              <a:rPr lang="en-US" dirty="0"/>
              <a:t>, Marc Stevens, Dan </a:t>
            </a:r>
            <a:r>
              <a:rPr lang="en-US" dirty="0" err="1"/>
              <a:t>Shumow</a:t>
            </a:r>
            <a:r>
              <a:rPr lang="en-US" dirty="0"/>
              <a:t>, preprint, 2017. </a:t>
            </a:r>
            <a:r>
              <a:rPr lang="en-US" dirty="0">
                <a:hlinkClick r:id="rId4"/>
              </a:rPr>
              <a:t>(PDF)</a:t>
            </a:r>
            <a:r>
              <a:rPr lang="en-US" dirty="0"/>
              <a:t>.</a:t>
            </a:r>
          </a:p>
        </p:txBody>
      </p:sp>
    </p:spTree>
    <p:extLst>
      <p:ext uri="{BB962C8B-B14F-4D97-AF65-F5344CB8AC3E}">
        <p14:creationId xmlns:p14="http://schemas.microsoft.com/office/powerpoint/2010/main" val="411988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338" y="0"/>
            <a:ext cx="11718072" cy="1325563"/>
          </a:xfrm>
        </p:spPr>
        <p:txBody>
          <a:bodyPr/>
          <a:lstStyle/>
          <a:p>
            <a:r>
              <a:rPr lang="en-US" b="1" dirty="0"/>
              <a:t>Hash Functions and Cryptographic Hash Functions</a:t>
            </a:r>
          </a:p>
        </p:txBody>
      </p:sp>
      <p:sp>
        <p:nvSpPr>
          <p:cNvPr id="4" name="TextBox 3"/>
          <p:cNvSpPr txBox="1"/>
          <p:nvPr/>
        </p:nvSpPr>
        <p:spPr>
          <a:xfrm>
            <a:off x="258337" y="822886"/>
            <a:ext cx="11718073" cy="5724644"/>
          </a:xfrm>
          <a:prstGeom prst="rect">
            <a:avLst/>
          </a:prstGeom>
          <a:noFill/>
        </p:spPr>
        <p:txBody>
          <a:bodyPr wrap="square" rtlCol="0">
            <a:spAutoFit/>
          </a:bodyPr>
          <a:lstStyle/>
          <a:p>
            <a:endParaRPr lang="en-US" sz="2000" b="1" dirty="0" smtClean="0"/>
          </a:p>
          <a:p>
            <a:r>
              <a:rPr lang="en-US" sz="2400" dirty="0" smtClean="0"/>
              <a:t>Cryptographic </a:t>
            </a:r>
            <a:r>
              <a:rPr lang="en-US" sz="2400" dirty="0"/>
              <a:t>hash function H ∶ {0, 1} ∗ → {0, 1} </a:t>
            </a:r>
            <a:r>
              <a:rPr lang="en-US" sz="2400" dirty="0" smtClean="0"/>
              <a:t>n : function </a:t>
            </a:r>
            <a:r>
              <a:rPr lang="en-US" sz="2400" dirty="0"/>
              <a:t>that computes for any arbitrarily long message M a fixed-length hash value of n </a:t>
            </a:r>
            <a:r>
              <a:rPr lang="en-US" sz="2400" dirty="0" smtClean="0"/>
              <a:t>bits.</a:t>
            </a:r>
          </a:p>
          <a:p>
            <a:endParaRPr lang="en-US" sz="2400" dirty="0"/>
          </a:p>
          <a:p>
            <a:pPr lvl="1"/>
            <a:r>
              <a:rPr lang="en-US" sz="2000" dirty="0" smtClean="0"/>
              <a:t>Main property: </a:t>
            </a:r>
            <a:r>
              <a:rPr lang="en-US" sz="2000" b="1" dirty="0" smtClean="0">
                <a:solidFill>
                  <a:srgbClr val="C00000"/>
                </a:solidFill>
              </a:rPr>
              <a:t>it </a:t>
            </a:r>
            <a:r>
              <a:rPr lang="en-US" sz="2000" b="1" dirty="0">
                <a:solidFill>
                  <a:srgbClr val="C00000"/>
                </a:solidFill>
              </a:rPr>
              <a:t>is very difficult to find two different messages that produce the same message digest</a:t>
            </a:r>
            <a:r>
              <a:rPr lang="en-US" sz="2000" dirty="0">
                <a:solidFill>
                  <a:srgbClr val="C00000"/>
                </a:solidFill>
              </a:rPr>
              <a:t>. </a:t>
            </a:r>
            <a:r>
              <a:rPr lang="en-US" sz="2000" dirty="0"/>
              <a:t>Two distinct messages that result in the same digest are called </a:t>
            </a:r>
            <a:r>
              <a:rPr lang="en-US" sz="2000" b="1" dirty="0" smtClean="0">
                <a:solidFill>
                  <a:srgbClr val="FF0000"/>
                </a:solidFill>
              </a:rPr>
              <a:t>collisions.</a:t>
            </a:r>
            <a:r>
              <a:rPr lang="en-US" sz="2000" dirty="0" smtClean="0"/>
              <a:t> (J. E. </a:t>
            </a:r>
            <a:r>
              <a:rPr lang="en-US" sz="2000" dirty="0" err="1" smtClean="0"/>
              <a:t>Sivla</a:t>
            </a:r>
            <a:r>
              <a:rPr lang="en-US" sz="2000" dirty="0" smtClean="0"/>
              <a:t>, 2005)</a:t>
            </a:r>
          </a:p>
          <a:p>
            <a:endParaRPr lang="en-US" sz="2400" dirty="0" smtClean="0"/>
          </a:p>
          <a:p>
            <a:r>
              <a:rPr lang="en-US" sz="2400" b="1" dirty="0" smtClean="0"/>
              <a:t>Applications in Information Security and ordinary hashing:</a:t>
            </a:r>
          </a:p>
          <a:p>
            <a:endParaRPr lang="en-US" sz="2400" b="1" dirty="0" smtClean="0"/>
          </a:p>
          <a:p>
            <a:pPr marL="285750" indent="-285750">
              <a:buFont typeface="Arial" charset="0"/>
              <a:buChar char="•"/>
            </a:pPr>
            <a:r>
              <a:rPr lang="en-US" sz="2400" dirty="0" smtClean="0"/>
              <a:t>Digital Signatures</a:t>
            </a:r>
          </a:p>
          <a:p>
            <a:pPr marL="285750" indent="-285750">
              <a:buFont typeface="Arial" charset="0"/>
              <a:buChar char="•"/>
            </a:pPr>
            <a:r>
              <a:rPr lang="en-US" sz="2400" dirty="0" smtClean="0"/>
              <a:t>Message authentication codes (MACs)</a:t>
            </a:r>
          </a:p>
          <a:p>
            <a:pPr marL="285750" indent="-285750">
              <a:buFont typeface="Arial" charset="0"/>
              <a:buChar char="•"/>
            </a:pPr>
            <a:r>
              <a:rPr lang="en-US" sz="2400" dirty="0" smtClean="0"/>
              <a:t>Indexing Hash Tables</a:t>
            </a:r>
          </a:p>
          <a:p>
            <a:pPr marL="285750" indent="-285750">
              <a:buFont typeface="Arial" charset="0"/>
              <a:buChar char="•"/>
            </a:pPr>
            <a:r>
              <a:rPr lang="en-US" sz="2400" dirty="0" smtClean="0"/>
              <a:t>Fingerprinting</a:t>
            </a:r>
          </a:p>
          <a:p>
            <a:pPr marL="285750" indent="-285750">
              <a:buFont typeface="Arial" charset="0"/>
              <a:buChar char="•"/>
            </a:pPr>
            <a:r>
              <a:rPr lang="en-US" sz="2400" dirty="0" smtClean="0"/>
              <a:t>Detecting duplicate data</a:t>
            </a:r>
          </a:p>
          <a:p>
            <a:pPr marL="285750" indent="-285750">
              <a:buFont typeface="Arial" charset="0"/>
              <a:buChar char="•"/>
            </a:pPr>
            <a:r>
              <a:rPr lang="en-US" sz="2400" dirty="0" smtClean="0"/>
              <a:t>Checksums- detect data corruption</a:t>
            </a:r>
          </a:p>
          <a:p>
            <a:endParaRPr lang="en-US" dirty="0"/>
          </a:p>
        </p:txBody>
      </p:sp>
    </p:spTree>
    <p:extLst>
      <p:ext uri="{BB962C8B-B14F-4D97-AF65-F5344CB8AC3E}">
        <p14:creationId xmlns:p14="http://schemas.microsoft.com/office/powerpoint/2010/main" val="1533079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444" y="365125"/>
            <a:ext cx="10952356" cy="1325563"/>
          </a:xfrm>
        </p:spPr>
        <p:txBody>
          <a:bodyPr>
            <a:normAutofit fontScale="90000"/>
          </a:bodyPr>
          <a:lstStyle/>
          <a:p>
            <a:r>
              <a:rPr lang="en-US" b="1" dirty="0"/>
              <a:t>Properties of </a:t>
            </a:r>
            <a:r>
              <a:rPr lang="en-US" b="1" dirty="0" smtClean="0"/>
              <a:t>the </a:t>
            </a:r>
            <a:r>
              <a:rPr lang="en-US" b="1" dirty="0"/>
              <a:t>ideal </a:t>
            </a:r>
            <a:r>
              <a:rPr lang="en-US" b="1" dirty="0" smtClean="0"/>
              <a:t>Cryptographic Hash </a:t>
            </a:r>
            <a:r>
              <a:rPr lang="en-US" b="1" dirty="0"/>
              <a:t>Function</a:t>
            </a:r>
            <a:br>
              <a:rPr lang="en-US" b="1" dirty="0"/>
            </a:br>
            <a:endParaRPr lang="en-US" dirty="0"/>
          </a:p>
        </p:txBody>
      </p:sp>
      <p:sp>
        <p:nvSpPr>
          <p:cNvPr id="4" name="Content Placeholder 2"/>
          <p:cNvSpPr>
            <a:spLocks noGrp="1"/>
          </p:cNvSpPr>
          <p:nvPr>
            <p:ph idx="1"/>
          </p:nvPr>
        </p:nvSpPr>
        <p:spPr>
          <a:xfrm>
            <a:off x="401444" y="1293542"/>
            <a:ext cx="10952356" cy="4371279"/>
          </a:xfrm>
          <a:noFill/>
          <a:ln>
            <a:noFill/>
          </a:ln>
        </p:spPr>
        <p:style>
          <a:lnRef idx="2">
            <a:schemeClr val="dk1"/>
          </a:lnRef>
          <a:fillRef idx="1">
            <a:schemeClr val="lt1"/>
          </a:fillRef>
          <a:effectRef idx="0">
            <a:schemeClr val="dk1"/>
          </a:effectRef>
          <a:fontRef idx="minor">
            <a:schemeClr val="dk1"/>
          </a:fontRef>
        </p:style>
        <p:txBody>
          <a:bodyPr>
            <a:normAutofit fontScale="92500" lnSpcReduction="20000"/>
          </a:bodyPr>
          <a:lstStyle/>
          <a:p>
            <a:pPr marL="514350" indent="-514350">
              <a:lnSpc>
                <a:spcPct val="150000"/>
              </a:lnSpc>
              <a:buFont typeface="+mj-lt"/>
              <a:buAutoNum type="arabicPeriod"/>
            </a:pPr>
            <a:r>
              <a:rPr lang="en-US" b="1" dirty="0" smtClean="0"/>
              <a:t>Deterministic - </a:t>
            </a:r>
            <a:r>
              <a:rPr lang="en-US" dirty="0"/>
              <a:t>the same message always results in the same hash</a:t>
            </a:r>
          </a:p>
          <a:p>
            <a:pPr marL="514350" indent="-514350">
              <a:lnSpc>
                <a:spcPct val="150000"/>
              </a:lnSpc>
              <a:buFont typeface="+mj-lt"/>
              <a:buAutoNum type="arabicPeriod"/>
            </a:pPr>
            <a:r>
              <a:rPr lang="en-US" b="1" dirty="0" smtClean="0"/>
              <a:t>Fast </a:t>
            </a:r>
            <a:r>
              <a:rPr lang="en-US" dirty="0" smtClean="0"/>
              <a:t>- quick </a:t>
            </a:r>
            <a:r>
              <a:rPr lang="en-US" dirty="0"/>
              <a:t>to compute the hash value for a</a:t>
            </a:r>
            <a:r>
              <a:rPr lang="en-US" dirty="0" smtClean="0"/>
              <a:t> </a:t>
            </a:r>
            <a:r>
              <a:rPr lang="en-US" dirty="0"/>
              <a:t>given </a:t>
            </a:r>
            <a:r>
              <a:rPr lang="en-US" dirty="0" smtClean="0"/>
              <a:t>message</a:t>
            </a:r>
          </a:p>
          <a:p>
            <a:pPr marL="514350" indent="-514350">
              <a:lnSpc>
                <a:spcPct val="150000"/>
              </a:lnSpc>
              <a:buFont typeface="+mj-lt"/>
              <a:buAutoNum type="arabicPeriod"/>
            </a:pPr>
            <a:r>
              <a:rPr lang="en-US" b="1" dirty="0" smtClean="0"/>
              <a:t>Infeasible</a:t>
            </a:r>
            <a:r>
              <a:rPr lang="en-US" b="1" dirty="0"/>
              <a:t> to generate </a:t>
            </a:r>
            <a:r>
              <a:rPr lang="en-US" dirty="0"/>
              <a:t>a message from its hash value </a:t>
            </a:r>
            <a:r>
              <a:rPr lang="en-US" dirty="0" smtClean="0"/>
              <a:t>(except </a:t>
            </a:r>
            <a:r>
              <a:rPr lang="en-US" dirty="0"/>
              <a:t>by trying all possible </a:t>
            </a:r>
            <a:r>
              <a:rPr lang="en-US" dirty="0" smtClean="0"/>
              <a:t>messages)</a:t>
            </a:r>
            <a:endParaRPr lang="en-US" dirty="0"/>
          </a:p>
          <a:p>
            <a:pPr marL="514350" indent="-514350">
              <a:lnSpc>
                <a:spcPct val="150000"/>
              </a:lnSpc>
              <a:buFont typeface="+mj-lt"/>
              <a:buAutoNum type="arabicPeriod"/>
            </a:pPr>
            <a:r>
              <a:rPr lang="en-US" dirty="0"/>
              <a:t>S</a:t>
            </a:r>
            <a:r>
              <a:rPr lang="en-US" dirty="0" smtClean="0"/>
              <a:t>mall </a:t>
            </a:r>
            <a:r>
              <a:rPr lang="en-US" dirty="0"/>
              <a:t>change to a </a:t>
            </a:r>
            <a:r>
              <a:rPr lang="en-US" dirty="0" smtClean="0"/>
              <a:t>message  changes the </a:t>
            </a:r>
            <a:r>
              <a:rPr lang="en-US" dirty="0"/>
              <a:t>hash value so extensively that the new hash value appears uncorrelated with the old hash value</a:t>
            </a:r>
          </a:p>
          <a:p>
            <a:pPr marL="514350" indent="-514350">
              <a:lnSpc>
                <a:spcPct val="150000"/>
              </a:lnSpc>
              <a:buFont typeface="+mj-lt"/>
              <a:buAutoNum type="arabicPeriod"/>
            </a:pPr>
            <a:r>
              <a:rPr lang="en-US" b="1" dirty="0" smtClean="0"/>
              <a:t>Infeasible to </a:t>
            </a:r>
            <a:r>
              <a:rPr lang="en-US" b="1" dirty="0"/>
              <a:t>find </a:t>
            </a:r>
            <a:r>
              <a:rPr lang="en-US" dirty="0"/>
              <a:t>two different messages with the same hash value</a:t>
            </a:r>
          </a:p>
          <a:p>
            <a:pPr>
              <a:lnSpc>
                <a:spcPct val="150000"/>
              </a:lnSpc>
            </a:pPr>
            <a:endParaRPr lang="en-US" sz="2000" dirty="0"/>
          </a:p>
        </p:txBody>
      </p:sp>
      <p:sp>
        <p:nvSpPr>
          <p:cNvPr id="5" name="TextBox 4"/>
          <p:cNvSpPr txBox="1"/>
          <p:nvPr/>
        </p:nvSpPr>
        <p:spPr>
          <a:xfrm>
            <a:off x="2654919" y="5793019"/>
            <a:ext cx="6445405" cy="80021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dirty="0">
                <a:ln w="0"/>
                <a:solidFill>
                  <a:schemeClr val="tx1"/>
                </a:solidFill>
                <a:effectLst>
                  <a:outerShdw blurRad="38100" dist="19050" dir="2700000" algn="tl" rotWithShape="0">
                    <a:schemeClr val="dk1">
                      <a:alpha val="40000"/>
                    </a:schemeClr>
                  </a:outerShdw>
                </a:effectLst>
              </a:rPr>
              <a:t>Hashes are "digests", not "</a:t>
            </a:r>
            <a:r>
              <a:rPr lang="en-US" sz="2800" dirty="0" smtClean="0">
                <a:ln w="0"/>
                <a:solidFill>
                  <a:schemeClr val="tx1"/>
                </a:solidFill>
                <a:effectLst>
                  <a:outerShdw blurRad="38100" dist="19050" dir="2700000" algn="tl" rotWithShape="0">
                    <a:schemeClr val="dk1">
                      <a:alpha val="40000"/>
                    </a:schemeClr>
                  </a:outerShdw>
                </a:effectLst>
              </a:rPr>
              <a:t>encryption”.</a:t>
            </a:r>
            <a:endParaRPr lang="en-US" sz="2800" dirty="0">
              <a:ln w="0"/>
              <a:solidFill>
                <a:schemeClr val="tx1"/>
              </a:solidFill>
              <a:effectLst>
                <a:outerShdw blurRad="38100" dist="19050" dir="2700000" algn="tl" rotWithShape="0">
                  <a:schemeClr val="dk1">
                    <a:alpha val="40000"/>
                  </a:schemeClr>
                </a:outerShdw>
              </a:effectLst>
            </a:endParaRPr>
          </a:p>
          <a:p>
            <a:pPr algn="ct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944669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SHA?</a:t>
            </a:r>
            <a:endParaRPr lang="en-US" dirty="0"/>
          </a:p>
        </p:txBody>
      </p:sp>
      <p:sp>
        <p:nvSpPr>
          <p:cNvPr id="3" name="Content Placeholder 2"/>
          <p:cNvSpPr>
            <a:spLocks noGrp="1"/>
          </p:cNvSpPr>
          <p:nvPr>
            <p:ph idx="1"/>
          </p:nvPr>
        </p:nvSpPr>
        <p:spPr>
          <a:xfrm>
            <a:off x="5865540" y="1825625"/>
            <a:ext cx="5488259" cy="4285243"/>
          </a:xfrm>
        </p:spPr>
        <p:txBody>
          <a:bodyPr>
            <a:normAutofit fontScale="70000" lnSpcReduction="20000"/>
          </a:bodyPr>
          <a:lstStyle/>
          <a:p>
            <a:pPr marL="0" indent="0">
              <a:buNone/>
            </a:pPr>
            <a:r>
              <a:rPr lang="en-US" sz="3600" b="1" dirty="0" smtClean="0"/>
              <a:t>SHA1</a:t>
            </a:r>
          </a:p>
          <a:p>
            <a:endParaRPr lang="en-US" sz="3600" dirty="0" smtClean="0"/>
          </a:p>
          <a:p>
            <a:r>
              <a:rPr lang="en-US" sz="3600" dirty="0" smtClean="0"/>
              <a:t>Cryptographic Hash function designed by the US National Security Agency (NSA) and NIST.</a:t>
            </a:r>
          </a:p>
          <a:p>
            <a:endParaRPr lang="en-US" sz="3600" dirty="0" smtClean="0"/>
          </a:p>
          <a:p>
            <a:r>
              <a:rPr lang="en-US" sz="3600" dirty="0" smtClean="0"/>
              <a:t>U.S. Federal Information Processing Standard</a:t>
            </a:r>
          </a:p>
          <a:p>
            <a:endParaRPr lang="en-US" sz="3600" dirty="0" smtClean="0"/>
          </a:p>
          <a:p>
            <a:r>
              <a:rPr lang="en-US" sz="3600" dirty="0" smtClean="0"/>
              <a:t>Upon given a message, SHA1 produces a message digest of 160 bits (rendered as 40 digits decimal number)</a:t>
            </a:r>
          </a:p>
          <a:p>
            <a:endParaRPr lang="en-US" dirty="0"/>
          </a:p>
        </p:txBody>
      </p:sp>
      <p:sp>
        <p:nvSpPr>
          <p:cNvPr id="4" name="Content Placeholder 2"/>
          <p:cNvSpPr txBox="1">
            <a:spLocks/>
          </p:cNvSpPr>
          <p:nvPr/>
        </p:nvSpPr>
        <p:spPr>
          <a:xfrm>
            <a:off x="838199" y="1825624"/>
            <a:ext cx="4514385" cy="46866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t">
              <a:buFont typeface="Arial" panose="020B0604020202020204" pitchFamily="34" charset="0"/>
              <a:buNone/>
            </a:pPr>
            <a:r>
              <a:rPr lang="en-US" b="1" dirty="0" smtClean="0"/>
              <a:t>SHA - Secure Hash Algorithm </a:t>
            </a:r>
            <a:r>
              <a:rPr lang="mr-IN" b="1" dirty="0" smtClean="0"/>
              <a:t>–</a:t>
            </a:r>
            <a:r>
              <a:rPr lang="en-US" b="1" dirty="0" smtClean="0"/>
              <a:t> cryptographic hash function</a:t>
            </a:r>
          </a:p>
          <a:p>
            <a:pPr marL="0" indent="0" fontAlgn="t">
              <a:buFont typeface="Arial" panose="020B0604020202020204" pitchFamily="34" charset="0"/>
              <a:buNone/>
            </a:pPr>
            <a:endParaRPr lang="en-US" dirty="0" smtClean="0"/>
          </a:p>
          <a:p>
            <a:pPr marL="0" indent="0" fontAlgn="t">
              <a:buNone/>
            </a:pPr>
            <a:r>
              <a:rPr lang="en-US" dirty="0" smtClean="0"/>
              <a:t> </a:t>
            </a:r>
            <a:r>
              <a:rPr lang="en-US" b="1" dirty="0" smtClean="0"/>
              <a:t>Versions of SHA:</a:t>
            </a:r>
            <a:endParaRPr lang="en-US" dirty="0" smtClean="0"/>
          </a:p>
          <a:p>
            <a:pPr fontAlgn="t"/>
            <a:r>
              <a:rPr lang="en-US" dirty="0" smtClean="0"/>
              <a:t>SHA-0</a:t>
            </a:r>
          </a:p>
          <a:p>
            <a:pPr fontAlgn="t"/>
            <a:r>
              <a:rPr lang="en-US" dirty="0" smtClean="0"/>
              <a:t>SHA-1</a:t>
            </a:r>
          </a:p>
          <a:p>
            <a:pPr fontAlgn="t"/>
            <a:r>
              <a:rPr lang="en-US" dirty="0" smtClean="0"/>
              <a:t>SHA-2</a:t>
            </a:r>
          </a:p>
          <a:p>
            <a:pPr fontAlgn="t"/>
            <a:r>
              <a:rPr lang="en-US" dirty="0" smtClean="0"/>
              <a:t>SHA-3</a:t>
            </a:r>
          </a:p>
          <a:p>
            <a:pPr fontAlgn="t"/>
            <a:endParaRPr lang="en-US" dirty="0"/>
          </a:p>
        </p:txBody>
      </p:sp>
    </p:spTree>
    <p:extLst>
      <p:ext uri="{BB962C8B-B14F-4D97-AF65-F5344CB8AC3E}">
        <p14:creationId xmlns:p14="http://schemas.microsoft.com/office/powerpoint/2010/main" val="684027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034" y="214607"/>
            <a:ext cx="10515600" cy="1325563"/>
          </a:xfrm>
        </p:spPr>
        <p:txBody>
          <a:bodyPr/>
          <a:lstStyle/>
          <a:p>
            <a:r>
              <a:rPr lang="en-US" dirty="0" smtClean="0"/>
              <a:t>Usage of SHA-1</a:t>
            </a:r>
            <a:endParaRPr lang="en-US" dirty="0"/>
          </a:p>
        </p:txBody>
      </p:sp>
      <p:sp>
        <p:nvSpPr>
          <p:cNvPr id="3" name="Content Placeholder 2"/>
          <p:cNvSpPr>
            <a:spLocks noGrp="1"/>
          </p:cNvSpPr>
          <p:nvPr>
            <p:ph idx="1"/>
          </p:nvPr>
        </p:nvSpPr>
        <p:spPr>
          <a:xfrm>
            <a:off x="236034" y="1491089"/>
            <a:ext cx="7888869" cy="1675858"/>
          </a:xfrm>
        </p:spPr>
        <p:txBody>
          <a:bodyPr>
            <a:normAutofit fontScale="92500"/>
          </a:bodyPr>
          <a:lstStyle/>
          <a:p>
            <a:pPr marL="0" indent="0" algn="just">
              <a:lnSpc>
                <a:spcPct val="150000"/>
              </a:lnSpc>
              <a:buNone/>
            </a:pPr>
            <a:r>
              <a:rPr lang="en-US" sz="2400" dirty="0" smtClean="0"/>
              <a:t>Used for digital signatures, file </a:t>
            </a:r>
            <a:r>
              <a:rPr lang="en-US" sz="2400" dirty="0"/>
              <a:t>integrity </a:t>
            </a:r>
            <a:r>
              <a:rPr lang="en-US" sz="2400" dirty="0" smtClean="0"/>
              <a:t>verification and to protect digital assets as credit </a:t>
            </a:r>
            <a:r>
              <a:rPr lang="en-US" sz="2400" dirty="0"/>
              <a:t>card transactions, electronic documents, open-source software repositories and software updates.</a:t>
            </a:r>
            <a:endParaRPr lang="en-US" sz="2200" dirty="0">
              <a:latin typeface="Times New Roman" pitchFamily="18" charset="0"/>
              <a:cs typeface="Times New Roman" pitchFamily="18" charset="0"/>
            </a:endParaRPr>
          </a:p>
        </p:txBody>
      </p:sp>
      <p:pic>
        <p:nvPicPr>
          <p:cNvPr id="4" name="Picture 27" descr="/Users/Kamila/Downloads/Warning Shield-12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3966" y="1842223"/>
            <a:ext cx="866206" cy="8662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329235" y="1842223"/>
            <a:ext cx="23417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No Longer Secure!</a:t>
            </a:r>
          </a:p>
          <a:p>
            <a:endParaRPr lang="en-US" dirty="0"/>
          </a:p>
          <a:p>
            <a:r>
              <a:rPr lang="en-US" dirty="0" smtClean="0"/>
              <a:t>Collisions found.</a:t>
            </a:r>
            <a:endParaRPr lang="en-US" dirty="0"/>
          </a:p>
        </p:txBody>
      </p:sp>
      <p:graphicFrame>
        <p:nvGraphicFramePr>
          <p:cNvPr id="9" name="Diagram 8"/>
          <p:cNvGraphicFramePr/>
          <p:nvPr>
            <p:extLst>
              <p:ext uri="{D42A27DB-BD31-4B8C-83A1-F6EECF244321}">
                <p14:modId xmlns:p14="http://schemas.microsoft.com/office/powerpoint/2010/main" val="222974934"/>
              </p:ext>
            </p:extLst>
          </p:nvPr>
        </p:nvGraphicFramePr>
        <p:xfrm>
          <a:off x="838200" y="3420758"/>
          <a:ext cx="4843964" cy="32742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TextBox 10"/>
          <p:cNvSpPr txBox="1"/>
          <p:nvPr/>
        </p:nvSpPr>
        <p:spPr>
          <a:xfrm>
            <a:off x="5999356" y="3420758"/>
            <a:ext cx="5671635" cy="31700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smtClean="0"/>
              <a:t>Applications (Data Integrity)</a:t>
            </a:r>
          </a:p>
          <a:p>
            <a:endParaRPr lang="en-US" b="1" dirty="0" smtClean="0"/>
          </a:p>
          <a:p>
            <a:r>
              <a:rPr lang="en-US" b="1" dirty="0" smtClean="0"/>
              <a:t>Used in distributed revision control systems to identify revisions and detect data corruption or tampering</a:t>
            </a:r>
            <a:endParaRPr lang="en-US" b="1" dirty="0"/>
          </a:p>
          <a:p>
            <a:pPr marL="457200" indent="-457200">
              <a:lnSpc>
                <a:spcPct val="150000"/>
              </a:lnSpc>
              <a:buFont typeface="Arial" charset="0"/>
              <a:buChar char="•"/>
            </a:pPr>
            <a:r>
              <a:rPr lang="en-US" sz="2800" dirty="0" err="1" smtClean="0"/>
              <a:t>Git</a:t>
            </a:r>
            <a:r>
              <a:rPr lang="en-US" sz="2800" dirty="0" smtClean="0"/>
              <a:t> </a:t>
            </a:r>
          </a:p>
          <a:p>
            <a:pPr marL="457200" indent="-457200">
              <a:lnSpc>
                <a:spcPct val="150000"/>
              </a:lnSpc>
              <a:buFont typeface="Arial" charset="0"/>
              <a:buChar char="•"/>
            </a:pPr>
            <a:r>
              <a:rPr lang="en-US" sz="2800" dirty="0" smtClean="0"/>
              <a:t>Mercurial</a:t>
            </a:r>
          </a:p>
          <a:p>
            <a:pPr marL="457200" indent="-457200">
              <a:lnSpc>
                <a:spcPct val="150000"/>
              </a:lnSpc>
              <a:buFont typeface="Arial" charset="0"/>
              <a:buChar char="•"/>
            </a:pPr>
            <a:r>
              <a:rPr lang="en-US" sz="2800" dirty="0" smtClean="0"/>
              <a:t>Monotone</a:t>
            </a:r>
          </a:p>
        </p:txBody>
      </p:sp>
    </p:spTree>
    <p:extLst>
      <p:ext uri="{BB962C8B-B14F-4D97-AF65-F5344CB8AC3E}">
        <p14:creationId xmlns:p14="http://schemas.microsoft.com/office/powerpoint/2010/main" val="13730931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489106123"/>
              </p:ext>
            </p:extLst>
          </p:nvPr>
        </p:nvGraphicFramePr>
        <p:xfrm>
          <a:off x="4532567" y="275915"/>
          <a:ext cx="6423101" cy="61248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Oval 9"/>
          <p:cNvSpPr/>
          <p:nvPr/>
        </p:nvSpPr>
        <p:spPr>
          <a:xfrm>
            <a:off x="735981" y="1536001"/>
            <a:ext cx="3501482" cy="33482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8000" dirty="0">
                <a:ln w="0"/>
                <a:effectLst>
                  <a:outerShdw blurRad="38100" dist="19050" dir="2700000" algn="tl" rotWithShape="0">
                    <a:schemeClr val="dk1">
                      <a:alpha val="40000"/>
                    </a:schemeClr>
                  </a:outerShdw>
                </a:effectLst>
              </a:rPr>
              <a:t>SHA1</a:t>
            </a:r>
          </a:p>
          <a:p>
            <a:pPr algn="ctr"/>
            <a:endParaRPr lang="en-US" dirty="0"/>
          </a:p>
        </p:txBody>
      </p:sp>
    </p:spTree>
    <p:extLst>
      <p:ext uri="{BB962C8B-B14F-4D97-AF65-F5344CB8AC3E}">
        <p14:creationId xmlns:p14="http://schemas.microsoft.com/office/powerpoint/2010/main" val="6464382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343" y="202174"/>
            <a:ext cx="10515600" cy="1325563"/>
          </a:xfrm>
        </p:spPr>
        <p:txBody>
          <a:bodyPr/>
          <a:lstStyle/>
          <a:p>
            <a:r>
              <a:rPr lang="en-US" b="1" dirty="0" smtClean="0"/>
              <a:t>SHA1: Example</a:t>
            </a:r>
            <a:endParaRPr lang="en-US" b="1" dirty="0"/>
          </a:p>
        </p:txBody>
      </p:sp>
      <p:sp>
        <p:nvSpPr>
          <p:cNvPr id="3" name="Content Placeholder 2"/>
          <p:cNvSpPr>
            <a:spLocks noGrp="1"/>
          </p:cNvSpPr>
          <p:nvPr>
            <p:ph idx="1"/>
          </p:nvPr>
        </p:nvSpPr>
        <p:spPr>
          <a:xfrm>
            <a:off x="1715430" y="1745979"/>
            <a:ext cx="9235068" cy="573475"/>
          </a:xfrm>
        </p:spPr>
        <p:style>
          <a:lnRef idx="2">
            <a:schemeClr val="dk1"/>
          </a:lnRef>
          <a:fillRef idx="1">
            <a:schemeClr val="lt1"/>
          </a:fillRef>
          <a:effectRef idx="0">
            <a:schemeClr val="dk1"/>
          </a:effectRef>
          <a:fontRef idx="minor">
            <a:schemeClr val="dk1"/>
          </a:fontRef>
        </p:style>
        <p:txBody>
          <a:bodyPr>
            <a:noAutofit/>
          </a:bodyPr>
          <a:lstStyle/>
          <a:p>
            <a:pPr marL="0" indent="0" algn="ctr">
              <a:buNone/>
            </a:pPr>
            <a:r>
              <a:rPr lang="en-US" sz="4000" dirty="0">
                <a:solidFill>
                  <a:sysClr val="windowText" lastClr="000000"/>
                </a:solidFill>
              </a:rPr>
              <a:t>Secure and Dependable Systems</a:t>
            </a:r>
          </a:p>
        </p:txBody>
      </p:sp>
      <p:sp>
        <p:nvSpPr>
          <p:cNvPr id="5" name="Down Arrow 4"/>
          <p:cNvSpPr/>
          <p:nvPr/>
        </p:nvSpPr>
        <p:spPr>
          <a:xfrm>
            <a:off x="4678865" y="2480352"/>
            <a:ext cx="2408664" cy="133814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SHA1</a:t>
            </a:r>
            <a:endParaRPr lang="en-US"/>
          </a:p>
        </p:txBody>
      </p:sp>
      <p:sp>
        <p:nvSpPr>
          <p:cNvPr id="6" name="TextBox 5"/>
          <p:cNvSpPr txBox="1"/>
          <p:nvPr/>
        </p:nvSpPr>
        <p:spPr>
          <a:xfrm>
            <a:off x="1715430" y="4036740"/>
            <a:ext cx="9458092" cy="176189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it-IT" sz="5400" b="1" dirty="0"/>
              <a:t>25bf47813a13f5a67791effaeb75aed9e51a6eda</a:t>
            </a:r>
            <a:endParaRPr lang="en-US" sz="5400" dirty="0"/>
          </a:p>
        </p:txBody>
      </p:sp>
      <p:sp>
        <p:nvSpPr>
          <p:cNvPr id="8" name="TextBox 7"/>
          <p:cNvSpPr txBox="1"/>
          <p:nvPr/>
        </p:nvSpPr>
        <p:spPr>
          <a:xfrm>
            <a:off x="936702" y="6211669"/>
            <a:ext cx="2943922" cy="830997"/>
          </a:xfrm>
          <a:prstGeom prst="rect">
            <a:avLst/>
          </a:prstGeom>
          <a:noFill/>
        </p:spPr>
        <p:txBody>
          <a:bodyPr wrap="square" rtlCol="0">
            <a:spAutoFit/>
          </a:bodyPr>
          <a:lstStyle/>
          <a:p>
            <a:r>
              <a:rPr lang="en-US" sz="2400" b="1" dirty="0">
                <a:hlinkClick r:id="rId2"/>
              </a:rPr>
              <a:t>Let's try it out!</a:t>
            </a:r>
            <a:endParaRPr lang="en-US" sz="2400" b="1" dirty="0"/>
          </a:p>
          <a:p>
            <a:endParaRPr lang="en-US" sz="2400" b="1" dirty="0"/>
          </a:p>
        </p:txBody>
      </p:sp>
    </p:spTree>
    <p:extLst>
      <p:ext uri="{BB962C8B-B14F-4D97-AF65-F5344CB8AC3E}">
        <p14:creationId xmlns:p14="http://schemas.microsoft.com/office/powerpoint/2010/main" val="1026027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08494"/>
          </a:xfrm>
        </p:spPr>
        <p:txBody>
          <a:bodyPr>
            <a:normAutofit fontScale="90000"/>
          </a:bodyPr>
          <a:lstStyle/>
          <a:p>
            <a:r>
              <a:rPr lang="en-US" dirty="0" smtClean="0"/>
              <a:t>Crypto behind SHA-1: Step by Step </a:t>
            </a:r>
            <a:br>
              <a:rPr lang="en-US" dirty="0" smtClean="0"/>
            </a:br>
            <a:endParaRPr lang="en-US" dirty="0"/>
          </a:p>
        </p:txBody>
      </p:sp>
      <p:sp>
        <p:nvSpPr>
          <p:cNvPr id="3" name="Content Placeholder 2"/>
          <p:cNvSpPr>
            <a:spLocks noGrp="1"/>
          </p:cNvSpPr>
          <p:nvPr>
            <p:ph idx="1"/>
          </p:nvPr>
        </p:nvSpPr>
        <p:spPr>
          <a:xfrm>
            <a:off x="838200" y="1825625"/>
            <a:ext cx="10515600" cy="3405594"/>
          </a:xfrm>
        </p:spPr>
        <p:txBody>
          <a:bodyPr>
            <a:normAutofit/>
          </a:bodyPr>
          <a:lstStyle/>
          <a:p>
            <a:pPr marL="514350" indent="-514350">
              <a:buClr>
                <a:srgbClr val="00007D"/>
              </a:buClr>
              <a:buSzPct val="75000"/>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smtClean="0"/>
              <a:t>Append </a:t>
            </a:r>
            <a:r>
              <a:rPr lang="en-US" altLang="en-US" dirty="0"/>
              <a:t>Padding </a:t>
            </a:r>
            <a:r>
              <a:rPr lang="en-US" altLang="en-US" dirty="0" smtClean="0"/>
              <a:t>Bits</a:t>
            </a:r>
          </a:p>
          <a:p>
            <a:pPr marL="457200" lvl="1" indent="0">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smtClean="0"/>
              <a:t>Message </a:t>
            </a:r>
            <a:r>
              <a:rPr lang="en-US" altLang="en-US" dirty="0"/>
              <a:t>is “padded” with a 1 and as many 0’s as necessary to bring the message length to 64 bits fewer than an even multiple of 512</a:t>
            </a:r>
            <a:r>
              <a:rPr lang="en-US" altLang="en-US" dirty="0" smtClean="0"/>
              <a:t>.</a:t>
            </a:r>
          </a:p>
          <a:p>
            <a:pPr marL="0" indent="0">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3200" dirty="0"/>
          </a:p>
          <a:p>
            <a:pPr marL="0" indent="0">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smtClean="0"/>
              <a:t>2. Append Length</a:t>
            </a:r>
            <a:endParaRPr lang="en-US" altLang="en-US" dirty="0"/>
          </a:p>
          <a:p>
            <a:pPr marL="457200" lvl="1" indent="0">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smtClean="0"/>
              <a:t>64 </a:t>
            </a:r>
            <a:r>
              <a:rPr lang="en-US" altLang="en-US" dirty="0"/>
              <a:t>bits are appended to the end of the padded message. These bits hold the binary format of 64 bits indicating the length of the original message</a:t>
            </a:r>
            <a:r>
              <a:rPr lang="en-US" altLang="en-US" dirty="0" smtClean="0"/>
              <a:t>.</a:t>
            </a:r>
          </a:p>
          <a:p>
            <a:pPr marL="0" indent="0">
              <a:spcBef>
                <a:spcPts val="500"/>
              </a:spcBef>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p>
          <a:p>
            <a:pPr marL="0" indent="0">
              <a:spcBef>
                <a:spcPts val="300"/>
              </a:spcBef>
              <a:buClr>
                <a:srgbClr val="00007D"/>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baseline="30000" dirty="0" smtClean="0"/>
          </a:p>
          <a:p>
            <a:pPr marL="0" indent="0">
              <a:buNone/>
            </a:pPr>
            <a:endParaRPr lang="en-US" dirty="0"/>
          </a:p>
        </p:txBody>
      </p:sp>
      <p:sp>
        <p:nvSpPr>
          <p:cNvPr id="4" name="TextBox 3"/>
          <p:cNvSpPr txBox="1"/>
          <p:nvPr/>
        </p:nvSpPr>
        <p:spPr>
          <a:xfrm>
            <a:off x="668079" y="5919049"/>
            <a:ext cx="4988442" cy="646331"/>
          </a:xfrm>
          <a:prstGeom prst="rect">
            <a:avLst/>
          </a:prstGeom>
          <a:noFill/>
        </p:spPr>
        <p:txBody>
          <a:bodyPr wrap="square" rtlCol="0">
            <a:spAutoFit/>
          </a:bodyPr>
          <a:lstStyle/>
          <a:p>
            <a:r>
              <a:rPr lang="en-US" dirty="0"/>
              <a:t>Source: </a:t>
            </a:r>
            <a:r>
              <a:rPr lang="en-US" b="1" u="sng" dirty="0">
                <a:hlinkClick r:id="rId2"/>
              </a:rPr>
              <a:t>SHA1 Mesasge Digest Algorithm</a:t>
            </a:r>
            <a:endParaRPr lang="en-US" dirty="0"/>
          </a:p>
          <a:p>
            <a:endParaRPr lang="en-US" dirty="0"/>
          </a:p>
        </p:txBody>
      </p:sp>
    </p:spTree>
    <p:extLst>
      <p:ext uri="{BB962C8B-B14F-4D97-AF65-F5344CB8AC3E}">
        <p14:creationId xmlns:p14="http://schemas.microsoft.com/office/powerpoint/2010/main" val="15253183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8865</TotalTime>
  <Words>1681</Words>
  <Application>Microsoft Macintosh PowerPoint</Application>
  <PresentationFormat>Widescreen</PresentationFormat>
  <Paragraphs>251</Paragraphs>
  <Slides>27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Calibri</vt:lpstr>
      <vt:lpstr>Calibri Light</vt:lpstr>
      <vt:lpstr>Mangal</vt:lpstr>
      <vt:lpstr>Times New Roman</vt:lpstr>
      <vt:lpstr>Arial</vt:lpstr>
      <vt:lpstr>Office Theme</vt:lpstr>
      <vt:lpstr>SHA-1</vt:lpstr>
      <vt:lpstr>What is this presentation about?</vt:lpstr>
      <vt:lpstr>Hash Functions and Cryptographic Hash Functions</vt:lpstr>
      <vt:lpstr>Properties of the ideal Cryptographic Hash Function </vt:lpstr>
      <vt:lpstr>What is SHA?</vt:lpstr>
      <vt:lpstr>Usage of SHA-1</vt:lpstr>
      <vt:lpstr>PowerPoint Presentation</vt:lpstr>
      <vt:lpstr>SHA1: Example</vt:lpstr>
      <vt:lpstr>Crypto behind SHA-1: Step by Step  </vt:lpstr>
      <vt:lpstr>PowerPoint Presentation</vt:lpstr>
      <vt:lpstr>PowerPoint Presentation</vt:lpstr>
      <vt:lpstr>PowerPoint Presentation</vt:lpstr>
      <vt:lpstr>6: Pseudocode*</vt:lpstr>
      <vt:lpstr>PowerPoint Presentation</vt:lpstr>
      <vt:lpstr>Other Versions</vt:lpstr>
      <vt:lpstr>PowerPoint Presentation</vt:lpstr>
      <vt:lpstr>What is a cryptographic hash collision?</vt:lpstr>
      <vt:lpstr>1st Generated SHA-1 Collision</vt:lpstr>
      <vt:lpstr>PowerPoint Presentation</vt:lpstr>
      <vt:lpstr>The attack basis</vt:lpstr>
      <vt:lpstr>1. selection of the disturbance vector (same for both attacks);   2. construction of the non-linear differential path; 6   3. determine attack conditions over all steps;   4. find additional conditions beyond fixed diff. path for early-stop;   5. if necessary fix solvability of attack conditions over first few steps;   6. find message modification rules to speed-up collision search;   7. write the attack algorithm;   8. finally, run the attack to find a near-collision block pair.</vt:lpstr>
      <vt:lpstr>PowerPoint Presentation</vt:lpstr>
      <vt:lpstr>Who is affected?</vt:lpstr>
      <vt:lpstr>Who is capable of mounting this attack? </vt:lpstr>
      <vt:lpstr>Mitigating collision attacks for SHA1: the future</vt:lpstr>
      <vt:lpstr>Thank you for your attention! - Q&amp;A</vt:lpstr>
      <vt:lpstr>Bibliography</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SHA-1</dc:title>
  <dc:creator>Kamila Hasanbega</dc:creator>
  <cp:lastModifiedBy>Kamila Hasanbega</cp:lastModifiedBy>
  <cp:revision>38</cp:revision>
  <dcterms:created xsi:type="dcterms:W3CDTF">2017-04-18T08:50:01Z</dcterms:created>
  <dcterms:modified xsi:type="dcterms:W3CDTF">2017-05-11T17:17:46Z</dcterms:modified>
</cp:coreProperties>
</file>