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2" r:id="rId2"/>
  </p:sldMasterIdLst>
  <p:notesMasterIdLst>
    <p:notesMasterId r:id="rId18"/>
  </p:notesMasterIdLst>
  <p:handoutMasterIdLst>
    <p:handoutMasterId r:id="rId19"/>
  </p:handoutMasterIdLst>
  <p:sldIdLst>
    <p:sldId id="439" r:id="rId3"/>
    <p:sldId id="344" r:id="rId4"/>
    <p:sldId id="364" r:id="rId5"/>
    <p:sldId id="454" r:id="rId6"/>
    <p:sldId id="430" r:id="rId7"/>
    <p:sldId id="451" r:id="rId8"/>
    <p:sldId id="458" r:id="rId9"/>
    <p:sldId id="429" r:id="rId10"/>
    <p:sldId id="459" r:id="rId11"/>
    <p:sldId id="462" r:id="rId12"/>
    <p:sldId id="461" r:id="rId13"/>
    <p:sldId id="452" r:id="rId14"/>
    <p:sldId id="413" r:id="rId15"/>
    <p:sldId id="265" r:id="rId16"/>
    <p:sldId id="435" r:id="rId17"/>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abinski, Julia" initials="GJ" lastIdx="1" clrIdx="0">
    <p:extLst>
      <p:ext uri="{19B8F6BF-5375-455C-9EA6-DF929625EA0E}">
        <p15:presenceInfo xmlns:p15="http://schemas.microsoft.com/office/powerpoint/2012/main" userId="S-1-5-21-74642-3284969411-2123768488-10297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701" autoAdjust="0"/>
  </p:normalViewPr>
  <p:slideViewPr>
    <p:cSldViewPr snapToGrid="0" showGuides="1">
      <p:cViewPr>
        <p:scale>
          <a:sx n="71" d="100"/>
          <a:sy n="71" d="100"/>
        </p:scale>
        <p:origin x="418" y="28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4T10:25:05.919" idx="1">
    <p:pos x="7256" y="840"/>
    <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Florian </a:t>
            </a:r>
            <a:r>
              <a:rPr lang="en-US" dirty="0" err="1"/>
              <a:t>Finklel</a:t>
            </a:r>
            <a:r>
              <a:rPr lang="en-US" dirty="0"/>
              <a:t>, Henrik Lechte, Cara </a:t>
            </a:r>
            <a:r>
              <a:rPr lang="en-US" dirty="0" err="1"/>
              <a:t>Damm</a:t>
            </a:r>
            <a:r>
              <a:rPr lang="en-US" dirty="0"/>
              <a:t>, Julia Grabinski</a:t>
            </a:r>
          </a:p>
          <a:p>
            <a:pPr lvl="0"/>
            <a:r>
              <a:rPr lang="en-US" dirty="0"/>
              <a:t>May 8th 00, 2019</a:t>
            </a:r>
          </a:p>
        </p:txBody>
      </p:sp>
      <p:sp>
        <p:nvSpPr>
          <p:cNvPr id="8" name="Presentation Title"/>
          <p:cNvSpPr>
            <a:spLocks noGrp="1"/>
          </p:cNvSpPr>
          <p:nvPr>
            <p:ph type="title"/>
          </p:nvPr>
        </p:nvSpPr>
        <p:spPr bwMode="gray">
          <a:xfrm>
            <a:off x="288000" y="4024430"/>
            <a:ext cx="10899174" cy="997196"/>
          </a:xfrm>
        </p:spPr>
        <p:txBody>
          <a:bodyPr/>
          <a:lstStyle/>
          <a:p>
            <a:r>
              <a:rPr lang="en-US" dirty="0"/>
              <a:t>Towards a smart city:</a:t>
            </a:r>
            <a:br>
              <a:rPr lang="en-US" dirty="0"/>
            </a:br>
            <a:r>
              <a:rPr lang="en-US" dirty="0">
                <a:solidFill>
                  <a:schemeClr val="accent1"/>
                </a:solidFill>
              </a:rPr>
              <a:t>An air quality monitoring system in </a:t>
            </a:r>
            <a:r>
              <a:rPr lang="en-US" dirty="0" err="1">
                <a:solidFill>
                  <a:schemeClr val="accent1"/>
                </a:solidFill>
              </a:rPr>
              <a:t>Perheim</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pic>
        <p:nvPicPr>
          <p:cNvPr id="6" name="Picture 2" descr="https://upload.wikimedia.org/wikipedia/commons/thumb/4/48/Uni-mannheim.svg/2000px-Uni-mannheim.svg.png">
            <a:extLst>
              <a:ext uri="{FF2B5EF4-FFF2-40B4-BE49-F238E27FC236}">
                <a16:creationId xmlns:a16="http://schemas.microsoft.com/office/drawing/2014/main" id="{B89EB356-A1EA-4B6A-8506-861D847886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999" y="6113432"/>
            <a:ext cx="1643437" cy="46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7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2ED4F6-4400-4172-AC06-DE258579C97D}"/>
              </a:ext>
            </a:extLst>
          </p:cNvPr>
          <p:cNvSpPr>
            <a:spLocks noGrp="1"/>
          </p:cNvSpPr>
          <p:nvPr>
            <p:ph type="body" sz="quarter" idx="11"/>
          </p:nvPr>
        </p:nvSpPr>
        <p:spPr>
          <a:xfrm>
            <a:off x="6362477" y="2078180"/>
            <a:ext cx="5328000" cy="4257819"/>
          </a:xfrm>
        </p:spPr>
        <p:txBody>
          <a:bodyPr/>
          <a:lstStyle/>
          <a:p>
            <a:r>
              <a:rPr lang="de-DE" b="1" dirty="0" err="1"/>
              <a:t>Addtional</a:t>
            </a:r>
            <a:r>
              <a:rPr lang="de-DE" b="1" dirty="0"/>
              <a:t> </a:t>
            </a:r>
            <a:r>
              <a:rPr lang="de-DE" b="1" dirty="0" err="1"/>
              <a:t>functionalities</a:t>
            </a:r>
            <a:endParaRPr lang="de-DE" b="1" dirty="0"/>
          </a:p>
          <a:p>
            <a:pPr marL="342900" indent="-342900">
              <a:buFontTx/>
              <a:buChar char="-"/>
            </a:pPr>
            <a:r>
              <a:rPr lang="de-DE" dirty="0"/>
              <a:t>GET </a:t>
            </a:r>
            <a:r>
              <a:rPr lang="de-DE" dirty="0" err="1"/>
              <a:t>request</a:t>
            </a:r>
            <a:r>
              <a:rPr lang="de-DE" dirty="0"/>
              <a:t>, </a:t>
            </a:r>
            <a:r>
              <a:rPr lang="de-DE" dirty="0" err="1"/>
              <a:t>to</a:t>
            </a:r>
            <a:r>
              <a:rPr lang="de-DE" dirty="0"/>
              <a:t> </a:t>
            </a:r>
            <a:r>
              <a:rPr lang="de-DE" dirty="0" err="1"/>
              <a:t>return</a:t>
            </a:r>
            <a:r>
              <a:rPr lang="de-DE" dirty="0"/>
              <a:t> </a:t>
            </a:r>
            <a:r>
              <a:rPr lang="de-DE" dirty="0" err="1"/>
              <a:t>current</a:t>
            </a:r>
            <a:r>
              <a:rPr lang="de-DE" dirty="0"/>
              <a:t> </a:t>
            </a:r>
            <a:r>
              <a:rPr lang="de-DE" dirty="0" err="1"/>
              <a:t>measurments</a:t>
            </a:r>
            <a:endParaRPr lang="de-DE" dirty="0"/>
          </a:p>
          <a:p>
            <a:pPr marL="342900" indent="-342900">
              <a:buFontTx/>
              <a:buChar char="-"/>
            </a:pPr>
            <a:r>
              <a:rPr lang="de-DE" dirty="0"/>
              <a:t>PUT </a:t>
            </a:r>
            <a:r>
              <a:rPr lang="de-DE" dirty="0" err="1"/>
              <a:t>and</a:t>
            </a:r>
            <a:r>
              <a:rPr lang="de-DE" dirty="0"/>
              <a:t> POST </a:t>
            </a:r>
            <a:r>
              <a:rPr lang="de-DE" dirty="0" err="1"/>
              <a:t>for</a:t>
            </a:r>
            <a:r>
              <a:rPr lang="de-DE" dirty="0"/>
              <a:t> </a:t>
            </a:r>
            <a:r>
              <a:rPr lang="de-DE" dirty="0" err="1"/>
              <a:t>setting</a:t>
            </a:r>
            <a:r>
              <a:rPr lang="de-DE" dirty="0"/>
              <a:t> a different </a:t>
            </a:r>
            <a:r>
              <a:rPr lang="de-DE" dirty="0" err="1"/>
              <a:t>mesurements</a:t>
            </a:r>
            <a:r>
              <a:rPr lang="de-DE" dirty="0"/>
              <a:t> </a:t>
            </a:r>
            <a:r>
              <a:rPr lang="de-DE" dirty="0" err="1"/>
              <a:t>interval</a:t>
            </a:r>
            <a:endParaRPr lang="de-DE" dirty="0"/>
          </a:p>
          <a:p>
            <a:pPr marL="342900" indent="-342900">
              <a:buFontTx/>
              <a:buChar char="-"/>
            </a:pPr>
            <a:r>
              <a:rPr lang="de-DE" dirty="0"/>
              <a:t>Error </a:t>
            </a:r>
            <a:r>
              <a:rPr lang="de-DE" dirty="0" err="1"/>
              <a:t>handeling</a:t>
            </a:r>
            <a:endParaRPr lang="de-DE" dirty="0"/>
          </a:p>
          <a:p>
            <a:pPr marL="342900" indent="-342900">
              <a:buFontTx/>
              <a:buChar char="-"/>
            </a:pPr>
            <a:endParaRPr lang="de-DE" dirty="0"/>
          </a:p>
        </p:txBody>
      </p:sp>
      <p:sp>
        <p:nvSpPr>
          <p:cNvPr id="3" name="Text Placeholder 2">
            <a:extLst>
              <a:ext uri="{FF2B5EF4-FFF2-40B4-BE49-F238E27FC236}">
                <a16:creationId xmlns:a16="http://schemas.microsoft.com/office/drawing/2014/main" id="{4B551706-769E-4799-A79F-1F8BEA4B2329}"/>
              </a:ext>
            </a:extLst>
          </p:cNvPr>
          <p:cNvSpPr>
            <a:spLocks noGrp="1"/>
          </p:cNvSpPr>
          <p:nvPr>
            <p:ph type="body" sz="quarter" idx="10"/>
          </p:nvPr>
        </p:nvSpPr>
        <p:spPr>
          <a:xfrm>
            <a:off x="504000" y="2078182"/>
            <a:ext cx="5328000" cy="4257818"/>
          </a:xfrm>
        </p:spPr>
        <p:txBody>
          <a:bodyPr>
            <a:normAutofit/>
          </a:bodyPr>
          <a:lstStyle/>
          <a:p>
            <a:r>
              <a:rPr lang="de-DE" b="1" dirty="0"/>
              <a:t>Main </a:t>
            </a:r>
            <a:r>
              <a:rPr lang="de-DE" b="1" dirty="0" err="1"/>
              <a:t>funcitonalities</a:t>
            </a:r>
            <a:endParaRPr lang="de-DE" b="1" dirty="0"/>
          </a:p>
          <a:p>
            <a:pPr marL="342900" indent="-342900">
              <a:buFontTx/>
              <a:buChar char="-"/>
            </a:pPr>
            <a:r>
              <a:rPr lang="de-DE" kern="0" dirty="0" err="1">
                <a:ea typeface="Arial Unicode MS" pitchFamily="34" charset="-128"/>
                <a:cs typeface="Arial Unicode MS" pitchFamily="34" charset="-128"/>
              </a:rPr>
              <a:t>Receive</a:t>
            </a:r>
            <a:r>
              <a:rPr lang="de-DE" kern="0" dirty="0">
                <a:ea typeface="Arial Unicode MS" pitchFamily="34" charset="-128"/>
                <a:cs typeface="Arial Unicode MS" pitchFamily="34" charset="-128"/>
              </a:rPr>
              <a:t> </a:t>
            </a:r>
            <a:r>
              <a:rPr lang="de-DE" kern="0" dirty="0" err="1">
                <a:ea typeface="Arial Unicode MS" pitchFamily="34" charset="-128"/>
                <a:cs typeface="Arial Unicode MS" pitchFamily="34" charset="-128"/>
              </a:rPr>
              <a:t>measurements</a:t>
            </a:r>
            <a:r>
              <a:rPr lang="de-DE" kern="0" dirty="0">
                <a:ea typeface="Arial Unicode MS" pitchFamily="34" charset="-128"/>
                <a:cs typeface="Arial Unicode MS" pitchFamily="34" charset="-128"/>
              </a:rPr>
              <a:t> in JSOM </a:t>
            </a:r>
            <a:r>
              <a:rPr lang="de-DE" kern="0" dirty="0" err="1">
                <a:ea typeface="Arial Unicode MS" pitchFamily="34" charset="-128"/>
                <a:cs typeface="Arial Unicode MS" pitchFamily="34" charset="-128"/>
              </a:rPr>
              <a:t>format</a:t>
            </a:r>
            <a:endParaRPr lang="de-DE" kern="0" dirty="0">
              <a:ea typeface="Arial Unicode MS" pitchFamily="34" charset="-128"/>
              <a:cs typeface="Arial Unicode MS" pitchFamily="34" charset="-128"/>
            </a:endParaRPr>
          </a:p>
          <a:p>
            <a:pPr marL="342900" indent="-342900">
              <a:buFontTx/>
              <a:buChar char="-"/>
            </a:pPr>
            <a:r>
              <a:rPr lang="de-DE" kern="0" dirty="0">
                <a:ea typeface="Arial Unicode MS" pitchFamily="34" charset="-128"/>
                <a:cs typeface="Arial Unicode MS" pitchFamily="34" charset="-128"/>
              </a:rPr>
              <a:t>Save </a:t>
            </a:r>
            <a:r>
              <a:rPr lang="de-DE" kern="0" dirty="0" err="1">
                <a:ea typeface="Arial Unicode MS" pitchFamily="34" charset="-128"/>
                <a:cs typeface="Arial Unicode MS" pitchFamily="34" charset="-128"/>
              </a:rPr>
              <a:t>these</a:t>
            </a:r>
            <a:endParaRPr lang="de-DE" kern="0" dirty="0">
              <a:ea typeface="Arial Unicode MS" pitchFamily="34" charset="-128"/>
              <a:cs typeface="Arial Unicode MS" pitchFamily="34" charset="-128"/>
            </a:endParaRPr>
          </a:p>
          <a:p>
            <a:pPr marL="342900" indent="-342900">
              <a:buFontTx/>
              <a:buChar char="-"/>
            </a:pPr>
            <a:r>
              <a:rPr lang="de-DE" kern="0" dirty="0">
                <a:ea typeface="Arial Unicode MS" pitchFamily="34" charset="-128"/>
                <a:cs typeface="Arial Unicode MS" pitchFamily="34" charset="-128"/>
              </a:rPr>
              <a:t>Propagate </a:t>
            </a:r>
            <a:r>
              <a:rPr lang="de-DE" kern="0" dirty="0" err="1">
                <a:ea typeface="Arial Unicode MS" pitchFamily="34" charset="-128"/>
                <a:cs typeface="Arial Unicode MS" pitchFamily="34" charset="-128"/>
              </a:rPr>
              <a:t>crucial</a:t>
            </a:r>
            <a:r>
              <a:rPr lang="de-DE" kern="0" dirty="0">
                <a:ea typeface="Arial Unicode MS" pitchFamily="34" charset="-128"/>
                <a:cs typeface="Arial Unicode MS" pitchFamily="34" charset="-128"/>
              </a:rPr>
              <a:t> </a:t>
            </a:r>
            <a:r>
              <a:rPr lang="de-DE" kern="0" dirty="0" err="1">
                <a:ea typeface="Arial Unicode MS" pitchFamily="34" charset="-128"/>
                <a:cs typeface="Arial Unicode MS" pitchFamily="34" charset="-128"/>
              </a:rPr>
              <a:t>measurements</a:t>
            </a:r>
            <a:endParaRPr lang="de-DE" kern="0" dirty="0">
              <a:ea typeface="Arial Unicode MS" pitchFamily="34" charset="-128"/>
              <a:cs typeface="Arial Unicode MS" pitchFamily="34" charset="-128"/>
            </a:endParaRPr>
          </a:p>
          <a:p>
            <a:pPr marL="342900" indent="-342900">
              <a:buFontTx/>
              <a:buChar char="-"/>
            </a:pPr>
            <a:r>
              <a:rPr lang="de-DE" kern="0" dirty="0" err="1">
                <a:ea typeface="Arial Unicode MS" pitchFamily="34" charset="-128"/>
                <a:cs typeface="Arial Unicode MS" pitchFamily="34" charset="-128"/>
              </a:rPr>
              <a:t>Authorization</a:t>
            </a:r>
            <a:r>
              <a:rPr lang="de-DE" kern="0" dirty="0">
                <a:ea typeface="Arial Unicode MS" pitchFamily="34" charset="-128"/>
                <a:cs typeface="Arial Unicode MS" pitchFamily="34" charset="-128"/>
              </a:rPr>
              <a:t> </a:t>
            </a:r>
            <a:r>
              <a:rPr lang="de-DE" kern="0" dirty="0" err="1">
                <a:ea typeface="Arial Unicode MS" pitchFamily="34" charset="-128"/>
                <a:cs typeface="Arial Unicode MS" pitchFamily="34" charset="-128"/>
              </a:rPr>
              <a:t>and</a:t>
            </a:r>
            <a:r>
              <a:rPr lang="de-DE" kern="0" dirty="0">
                <a:ea typeface="Arial Unicode MS" pitchFamily="34" charset="-128"/>
                <a:cs typeface="Arial Unicode MS" pitchFamily="34" charset="-128"/>
              </a:rPr>
              <a:t> </a:t>
            </a:r>
            <a:r>
              <a:rPr lang="de-DE" kern="0" dirty="0" err="1">
                <a:ea typeface="Arial Unicode MS" pitchFamily="34" charset="-128"/>
                <a:cs typeface="Arial Unicode MS" pitchFamily="34" charset="-128"/>
              </a:rPr>
              <a:t>authentication</a:t>
            </a:r>
            <a:r>
              <a:rPr lang="de-DE" kern="0" dirty="0">
                <a:ea typeface="Arial Unicode MS" pitchFamily="34" charset="-128"/>
                <a:cs typeface="Arial Unicode MS" pitchFamily="34" charset="-128"/>
              </a:rPr>
              <a:t> check</a:t>
            </a:r>
          </a:p>
          <a:p>
            <a:endParaRPr lang="de-DE" dirty="0"/>
          </a:p>
        </p:txBody>
      </p:sp>
      <p:sp>
        <p:nvSpPr>
          <p:cNvPr id="4" name="Title 3">
            <a:extLst>
              <a:ext uri="{FF2B5EF4-FFF2-40B4-BE49-F238E27FC236}">
                <a16:creationId xmlns:a16="http://schemas.microsoft.com/office/drawing/2014/main" id="{4E19EB5E-B368-4FD9-8BD2-29A1ADEF2640}"/>
              </a:ext>
            </a:extLst>
          </p:cNvPr>
          <p:cNvSpPr>
            <a:spLocks noGrp="1"/>
          </p:cNvSpPr>
          <p:nvPr>
            <p:ph type="title"/>
          </p:nvPr>
        </p:nvSpPr>
        <p:spPr/>
        <p:txBody>
          <a:bodyPr/>
          <a:lstStyle/>
          <a:p>
            <a:r>
              <a:rPr lang="de-DE" dirty="0"/>
              <a:t>Backend </a:t>
            </a:r>
            <a:r>
              <a:rPr lang="de-DE" dirty="0" err="1"/>
              <a:t>for</a:t>
            </a:r>
            <a:r>
              <a:rPr lang="de-DE" dirty="0"/>
              <a:t> </a:t>
            </a:r>
            <a:r>
              <a:rPr lang="de-DE" dirty="0" err="1"/>
              <a:t>processing</a:t>
            </a:r>
            <a:r>
              <a:rPr lang="de-DE" dirty="0"/>
              <a:t> </a:t>
            </a:r>
            <a:r>
              <a:rPr lang="de-DE" dirty="0" err="1"/>
              <a:t>data</a:t>
            </a:r>
            <a:endParaRPr lang="de-DE" dirty="0"/>
          </a:p>
        </p:txBody>
      </p:sp>
      <p:sp>
        <p:nvSpPr>
          <p:cNvPr id="5" name="TextBox 4">
            <a:extLst>
              <a:ext uri="{FF2B5EF4-FFF2-40B4-BE49-F238E27FC236}">
                <a16:creationId xmlns:a16="http://schemas.microsoft.com/office/drawing/2014/main" id="{41583D19-F969-4CC0-86CD-3AF5C8919471}"/>
              </a:ext>
            </a:extLst>
          </p:cNvPr>
          <p:cNvSpPr txBox="1"/>
          <p:nvPr/>
        </p:nvSpPr>
        <p:spPr>
          <a:xfrm>
            <a:off x="3574474" y="1231794"/>
            <a:ext cx="3844001" cy="84638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2200" kern="0" dirty="0" err="1">
                <a:ea typeface="Arial Unicode MS" pitchFamily="34" charset="-128"/>
                <a:cs typeface="Arial Unicode MS" pitchFamily="34" charset="-128"/>
              </a:rPr>
              <a:t>Should</a:t>
            </a:r>
            <a:r>
              <a:rPr lang="de-DE" sz="2200" kern="0" dirty="0">
                <a:ea typeface="Arial Unicode MS" pitchFamily="34" charset="-128"/>
                <a:cs typeface="Arial Unicode MS" pitchFamily="34" charset="-128"/>
              </a:rPr>
              <a:t> </a:t>
            </a:r>
            <a:r>
              <a:rPr lang="de-DE" sz="2200" kern="0" dirty="0" err="1">
                <a:ea typeface="Arial Unicode MS" pitchFamily="34" charset="-128"/>
                <a:cs typeface="Arial Unicode MS" pitchFamily="34" charset="-128"/>
              </a:rPr>
              <a:t>be</a:t>
            </a:r>
            <a:r>
              <a:rPr lang="de-DE" sz="2200" kern="0" dirty="0">
                <a:ea typeface="Arial Unicode MS" pitchFamily="34" charset="-128"/>
                <a:cs typeface="Arial Unicode MS" pitchFamily="34" charset="-128"/>
              </a:rPr>
              <a:t> </a:t>
            </a:r>
            <a:r>
              <a:rPr lang="de-DE" sz="2200" kern="0" dirty="0" err="1">
                <a:ea typeface="Arial Unicode MS" pitchFamily="34" charset="-128"/>
                <a:cs typeface="Arial Unicode MS" pitchFamily="34" charset="-128"/>
              </a:rPr>
              <a:t>consumable</a:t>
            </a:r>
            <a:r>
              <a:rPr lang="de-DE" sz="2200" kern="0" dirty="0">
                <a:ea typeface="Arial Unicode MS" pitchFamily="34" charset="-128"/>
                <a:cs typeface="Arial Unicode MS" pitchFamily="34" charset="-128"/>
              </a:rPr>
              <a:t> via API</a:t>
            </a:r>
          </a:p>
          <a:p>
            <a:pPr fontAlgn="base">
              <a:spcBef>
                <a:spcPct val="50000"/>
              </a:spcBef>
              <a:spcAft>
                <a:spcPct val="0"/>
              </a:spcAft>
              <a:buClr>
                <a:srgbClr val="F0AB00"/>
              </a:buClr>
              <a:buSzPct val="80000"/>
            </a:pPr>
            <a:endParaRPr lang="de-DE" sz="22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94545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BA1B8-FFF1-4A1A-AEEA-A0F14681EAB9}"/>
              </a:ext>
            </a:extLst>
          </p:cNvPr>
          <p:cNvSpPr>
            <a:spLocks noGrp="1"/>
          </p:cNvSpPr>
          <p:nvPr>
            <p:ph type="title"/>
          </p:nvPr>
        </p:nvSpPr>
        <p:spPr/>
        <p:txBody>
          <a:bodyPr/>
          <a:lstStyle/>
          <a:p>
            <a:r>
              <a:rPr lang="de-DE" dirty="0"/>
              <a:t>Frontend </a:t>
            </a:r>
            <a:r>
              <a:rPr lang="de-DE" dirty="0" err="1"/>
              <a:t>application</a:t>
            </a:r>
            <a:endParaRPr lang="de-DE" dirty="0"/>
          </a:p>
        </p:txBody>
      </p:sp>
      <p:pic>
        <p:nvPicPr>
          <p:cNvPr id="4" name="Picture 3">
            <a:extLst>
              <a:ext uri="{FF2B5EF4-FFF2-40B4-BE49-F238E27FC236}">
                <a16:creationId xmlns:a16="http://schemas.microsoft.com/office/drawing/2014/main" id="{222790F5-85B9-4724-839A-77172E2D11BC}"/>
              </a:ext>
            </a:extLst>
          </p:cNvPr>
          <p:cNvPicPr>
            <a:picLocks noChangeAspect="1"/>
          </p:cNvPicPr>
          <p:nvPr/>
        </p:nvPicPr>
        <p:blipFill>
          <a:blip r:embed="rId2"/>
          <a:stretch>
            <a:fillRect/>
          </a:stretch>
        </p:blipFill>
        <p:spPr>
          <a:xfrm>
            <a:off x="5238565" y="1333075"/>
            <a:ext cx="6280499" cy="4669902"/>
          </a:xfrm>
          <a:prstGeom prst="rect">
            <a:avLst/>
          </a:prstGeom>
        </p:spPr>
      </p:pic>
      <p:pic>
        <p:nvPicPr>
          <p:cNvPr id="6" name="Picture 5">
            <a:extLst>
              <a:ext uri="{FF2B5EF4-FFF2-40B4-BE49-F238E27FC236}">
                <a16:creationId xmlns:a16="http://schemas.microsoft.com/office/drawing/2014/main" id="{572C5DD1-0039-46F1-A91B-EFD438856D50}"/>
              </a:ext>
            </a:extLst>
          </p:cNvPr>
          <p:cNvPicPr>
            <a:picLocks noChangeAspect="1"/>
          </p:cNvPicPr>
          <p:nvPr/>
        </p:nvPicPr>
        <p:blipFill>
          <a:blip r:embed="rId3"/>
          <a:stretch>
            <a:fillRect/>
          </a:stretch>
        </p:blipFill>
        <p:spPr>
          <a:xfrm>
            <a:off x="5441276" y="1305515"/>
            <a:ext cx="5875075" cy="4697462"/>
          </a:xfrm>
          <a:prstGeom prst="rect">
            <a:avLst/>
          </a:prstGeom>
        </p:spPr>
      </p:pic>
      <p:sp>
        <p:nvSpPr>
          <p:cNvPr id="7" name="TextBox 6">
            <a:extLst>
              <a:ext uri="{FF2B5EF4-FFF2-40B4-BE49-F238E27FC236}">
                <a16:creationId xmlns:a16="http://schemas.microsoft.com/office/drawing/2014/main" id="{B0A6BEDD-E25B-4CA1-A31D-ED7226221D04}"/>
              </a:ext>
            </a:extLst>
          </p:cNvPr>
          <p:cNvSpPr txBox="1"/>
          <p:nvPr/>
        </p:nvSpPr>
        <p:spPr>
          <a:xfrm>
            <a:off x="878824" y="2042555"/>
            <a:ext cx="2933155" cy="152349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Tx/>
              <a:buChar char="-"/>
            </a:pPr>
            <a:r>
              <a:rPr lang="de-DE" sz="1800" kern="0" dirty="0" err="1">
                <a:ea typeface="Arial Unicode MS" pitchFamily="34" charset="-128"/>
                <a:cs typeface="Arial Unicode MS" pitchFamily="34" charset="-128"/>
              </a:rPr>
              <a:t>Maps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of</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Perheim</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with</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the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air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pollution</a:t>
            </a:r>
            <a:r>
              <a:rPr lang="de-DE" sz="1800" kern="0" dirty="0">
                <a:ea typeface="Arial Unicode MS" pitchFamily="34" charset="-128"/>
                <a:cs typeface="Arial Unicode MS" pitchFamily="34" charset="-128"/>
              </a:rPr>
              <a:t> per </a:t>
            </a:r>
            <a:r>
              <a:rPr lang="de-DE" sz="1800" kern="0" dirty="0" err="1">
                <a:ea typeface="Arial Unicode MS" pitchFamily="34" charset="-128"/>
                <a:cs typeface="Arial Unicode MS" pitchFamily="34" charset="-128"/>
              </a:rPr>
              <a:t>region</a:t>
            </a:r>
            <a:endParaRPr lang="de-DE"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Tx/>
              <a:buChar char="-"/>
            </a:pPr>
            <a:r>
              <a:rPr lang="de-DE" sz="1800" kern="0" dirty="0" err="1">
                <a:ea typeface="Arial Unicode MS" pitchFamily="34" charset="-128"/>
                <a:cs typeface="Arial Unicode MS" pitchFamily="34" charset="-128"/>
              </a:rPr>
              <a:t>Detailed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information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about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the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differnet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tox</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levels</a:t>
            </a:r>
            <a:endParaRPr lang="de-DE"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76380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063FE-3D48-47A6-BB4D-51551454AF30}"/>
              </a:ext>
            </a:extLst>
          </p:cNvPr>
          <p:cNvSpPr>
            <a:spLocks noGrp="1"/>
          </p:cNvSpPr>
          <p:nvPr>
            <p:ph type="title"/>
          </p:nvPr>
        </p:nvSpPr>
        <p:spPr/>
        <p:txBody>
          <a:bodyPr/>
          <a:lstStyle/>
          <a:p>
            <a:r>
              <a:rPr lang="de-DE" dirty="0" err="1"/>
              <a:t>Conclusion</a:t>
            </a:r>
            <a:endParaRPr lang="de-DE" dirty="0"/>
          </a:p>
        </p:txBody>
      </p:sp>
    </p:spTree>
    <p:extLst>
      <p:ext uri="{BB962C8B-B14F-4D97-AF65-F5344CB8AC3E}">
        <p14:creationId xmlns:p14="http://schemas.microsoft.com/office/powerpoint/2010/main" val="1754348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r>
              <a:rPr lang="en-US" dirty="0"/>
              <a:t>Cara </a:t>
            </a:r>
            <a:r>
              <a:rPr lang="en-US" dirty="0" err="1"/>
              <a:t>Damm</a:t>
            </a:r>
            <a:endParaRPr lang="en-US" dirty="0"/>
          </a:p>
          <a:p>
            <a:r>
              <a:rPr lang="en-US" dirty="0"/>
              <a:t>Florian Finkel</a:t>
            </a:r>
          </a:p>
          <a:p>
            <a:r>
              <a:rPr lang="en-US" dirty="0"/>
              <a:t>Henrik Lechte</a:t>
            </a:r>
          </a:p>
          <a:p>
            <a:r>
              <a:rPr lang="en-US" dirty="0"/>
              <a:t>Julia Grabinski</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r>
              <a:rPr lang="en-US" dirty="0"/>
              <a:t>Introduction – Air Quality</a:t>
            </a:r>
          </a:p>
          <a:p>
            <a:r>
              <a:rPr lang="en-US" dirty="0"/>
              <a:t>Existing Approaches</a:t>
            </a:r>
          </a:p>
          <a:p>
            <a:r>
              <a:rPr lang="en-US" dirty="0"/>
              <a:t>Use Cases </a:t>
            </a:r>
          </a:p>
          <a:p>
            <a:r>
              <a:rPr lang="en-US" dirty="0"/>
              <a:t>Economic </a:t>
            </a:r>
            <a:r>
              <a:rPr lang="en-US" dirty="0" err="1"/>
              <a:t>Feasability</a:t>
            </a:r>
            <a:endParaRPr lang="en-US" dirty="0"/>
          </a:p>
          <a:p>
            <a:r>
              <a:rPr lang="en-US" dirty="0"/>
              <a:t>Technical Implementation</a:t>
            </a:r>
          </a:p>
          <a:p>
            <a:r>
              <a:rPr lang="en-US" dirty="0"/>
              <a:t>Conclusion</a:t>
            </a:r>
          </a:p>
        </p:txBody>
      </p:sp>
      <p:sp>
        <p:nvSpPr>
          <p:cNvPr id="2" name="Agenda"/>
          <p:cNvSpPr>
            <a:spLocks noGrp="1"/>
          </p:cNvSpPr>
          <p:nvPr>
            <p:ph type="title"/>
          </p:nvPr>
        </p:nvSpPr>
        <p:spPr bwMode="gray"/>
        <p:txBody>
          <a:bodyPr/>
          <a:lstStyle/>
          <a:p>
            <a:r>
              <a:rPr lang="en-US" dirty="0"/>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t>Introduction – Air Quality</a:t>
            </a:r>
          </a:p>
        </p:txBody>
      </p:sp>
    </p:spTree>
    <p:extLst>
      <p:ext uri="{BB962C8B-B14F-4D97-AF65-F5344CB8AC3E}">
        <p14:creationId xmlns:p14="http://schemas.microsoft.com/office/powerpoint/2010/main" val="36027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AC25CA-8331-4081-BE97-7F31D34A2F5E}"/>
              </a:ext>
            </a:extLst>
          </p:cNvPr>
          <p:cNvSpPr>
            <a:spLocks noGrp="1"/>
          </p:cNvSpPr>
          <p:nvPr>
            <p:ph type="body" sz="quarter" idx="11"/>
          </p:nvPr>
        </p:nvSpPr>
        <p:spPr/>
        <p:txBody>
          <a:bodyPr/>
          <a:lstStyle/>
          <a:p>
            <a:r>
              <a:rPr lang="de-DE" dirty="0" err="1"/>
              <a:t>Already</a:t>
            </a:r>
            <a:r>
              <a:rPr lang="de-DE" dirty="0"/>
              <a:t> in </a:t>
            </a:r>
            <a:r>
              <a:rPr lang="de-DE" dirty="0" err="1"/>
              <a:t>our</a:t>
            </a:r>
            <a:r>
              <a:rPr lang="de-DE" dirty="0"/>
              <a:t> </a:t>
            </a:r>
            <a:r>
              <a:rPr lang="de-DE" dirty="0" err="1"/>
              <a:t>area</a:t>
            </a:r>
            <a:endParaRPr lang="de-DE" dirty="0"/>
          </a:p>
          <a:p>
            <a:pPr marL="342900" indent="-342900">
              <a:buFontTx/>
              <a:buChar char="-"/>
            </a:pPr>
            <a:r>
              <a:rPr lang="de-DE" dirty="0"/>
              <a:t>Small </a:t>
            </a:r>
            <a:r>
              <a:rPr lang="de-DE" dirty="0" err="1"/>
              <a:t>number</a:t>
            </a:r>
            <a:r>
              <a:rPr lang="de-DE" dirty="0"/>
              <a:t> </a:t>
            </a:r>
            <a:r>
              <a:rPr lang="de-DE" dirty="0" err="1"/>
              <a:t>of</a:t>
            </a:r>
            <a:r>
              <a:rPr lang="de-DE" dirty="0"/>
              <a:t> </a:t>
            </a:r>
            <a:r>
              <a:rPr lang="de-DE" dirty="0" err="1"/>
              <a:t>existing</a:t>
            </a:r>
            <a:r>
              <a:rPr lang="de-DE" dirty="0"/>
              <a:t> </a:t>
            </a:r>
            <a:r>
              <a:rPr lang="de-DE" dirty="0" err="1"/>
              <a:t>sensors</a:t>
            </a:r>
            <a:r>
              <a:rPr lang="de-DE" dirty="0"/>
              <a:t> </a:t>
            </a:r>
            <a:r>
              <a:rPr lang="de-DE" dirty="0" err="1"/>
              <a:t>to</a:t>
            </a:r>
            <a:r>
              <a:rPr lang="de-DE" dirty="0"/>
              <a:t> </a:t>
            </a:r>
            <a:r>
              <a:rPr lang="de-DE" dirty="0" err="1"/>
              <a:t>measure</a:t>
            </a:r>
            <a:r>
              <a:rPr lang="de-DE" dirty="0"/>
              <a:t> </a:t>
            </a:r>
            <a:r>
              <a:rPr lang="de-DE" dirty="0" err="1"/>
              <a:t>the</a:t>
            </a:r>
            <a:r>
              <a:rPr lang="de-DE" dirty="0"/>
              <a:t> </a:t>
            </a:r>
            <a:r>
              <a:rPr lang="de-DE" dirty="0" err="1"/>
              <a:t>air</a:t>
            </a:r>
            <a:r>
              <a:rPr lang="de-DE" dirty="0"/>
              <a:t> </a:t>
            </a:r>
            <a:r>
              <a:rPr lang="de-DE" dirty="0" err="1"/>
              <a:t>pollution</a:t>
            </a:r>
            <a:endParaRPr lang="de-DE" dirty="0"/>
          </a:p>
          <a:p>
            <a:pPr marL="342900" indent="-342900">
              <a:buFontTx/>
              <a:buChar char="-"/>
            </a:pPr>
            <a:endParaRPr lang="de-DE" dirty="0"/>
          </a:p>
        </p:txBody>
      </p:sp>
      <p:sp>
        <p:nvSpPr>
          <p:cNvPr id="3" name="Text Placeholder 2">
            <a:extLst>
              <a:ext uri="{FF2B5EF4-FFF2-40B4-BE49-F238E27FC236}">
                <a16:creationId xmlns:a16="http://schemas.microsoft.com/office/drawing/2014/main" id="{89DE442F-5A47-4448-BE08-0942EA4C4C6E}"/>
              </a:ext>
            </a:extLst>
          </p:cNvPr>
          <p:cNvSpPr>
            <a:spLocks noGrp="1"/>
          </p:cNvSpPr>
          <p:nvPr>
            <p:ph type="body" sz="quarter" idx="10"/>
          </p:nvPr>
        </p:nvSpPr>
        <p:spPr/>
        <p:txBody>
          <a:bodyPr/>
          <a:lstStyle/>
          <a:p>
            <a:r>
              <a:rPr lang="de-DE" dirty="0" err="1"/>
              <a:t>Genereal</a:t>
            </a:r>
            <a:endParaRPr lang="de-DE" dirty="0"/>
          </a:p>
          <a:p>
            <a:pPr marL="285750" indent="-285750" fontAlgn="base">
              <a:spcBef>
                <a:spcPct val="50000"/>
              </a:spcBef>
              <a:spcAft>
                <a:spcPct val="0"/>
              </a:spcAft>
              <a:buClr>
                <a:srgbClr val="F0AB00"/>
              </a:buClr>
              <a:buFontTx/>
              <a:buChar char="-"/>
            </a:pPr>
            <a:r>
              <a:rPr lang="de-DE" kern="0" dirty="0">
                <a:ea typeface="Arial Unicode MS" pitchFamily="34" charset="-128"/>
                <a:cs typeface="Arial Unicode MS" pitchFamily="34" charset="-128"/>
              </a:rPr>
              <a:t>Low-</a:t>
            </a:r>
            <a:r>
              <a:rPr lang="de-DE" kern="0" dirty="0" err="1">
                <a:ea typeface="Arial Unicode MS" pitchFamily="34" charset="-128"/>
                <a:cs typeface="Arial Unicode MS" pitchFamily="34" charset="-128"/>
              </a:rPr>
              <a:t>cost</a:t>
            </a:r>
            <a:r>
              <a:rPr lang="de-DE" kern="0" dirty="0">
                <a:ea typeface="Arial Unicode MS" pitchFamily="34" charset="-128"/>
                <a:cs typeface="Arial Unicode MS" pitchFamily="34" charset="-128"/>
              </a:rPr>
              <a:t> </a:t>
            </a:r>
            <a:r>
              <a:rPr lang="de-DE" kern="0" dirty="0" err="1">
                <a:ea typeface="Arial Unicode MS" pitchFamily="34" charset="-128"/>
                <a:cs typeface="Arial Unicode MS" pitchFamily="34" charset="-128"/>
              </a:rPr>
              <a:t>crowd</a:t>
            </a:r>
            <a:r>
              <a:rPr lang="de-DE" kern="0" dirty="0">
                <a:ea typeface="Arial Unicode MS" pitchFamily="34" charset="-128"/>
                <a:cs typeface="Arial Unicode MS" pitchFamily="34" charset="-128"/>
              </a:rPr>
              <a:t> </a:t>
            </a:r>
            <a:r>
              <a:rPr lang="de-DE" kern="0" dirty="0" err="1">
                <a:ea typeface="Arial Unicode MS" pitchFamily="34" charset="-128"/>
                <a:cs typeface="Arial Unicode MS" pitchFamily="34" charset="-128"/>
              </a:rPr>
              <a:t>sensing</a:t>
            </a:r>
            <a:r>
              <a:rPr lang="de-DE" kern="0" dirty="0">
                <a:ea typeface="Arial Unicode MS" pitchFamily="34" charset="-128"/>
                <a:cs typeface="Arial Unicode MS" pitchFamily="34" charset="-128"/>
              </a:rPr>
              <a:t> </a:t>
            </a:r>
            <a:r>
              <a:rPr lang="de-DE" kern="0" dirty="0" err="1">
                <a:ea typeface="Arial Unicode MS" pitchFamily="34" charset="-128"/>
                <a:cs typeface="Arial Unicode MS" pitchFamily="34" charset="-128"/>
              </a:rPr>
              <a:t>sensors</a:t>
            </a:r>
            <a:endParaRPr lang="de-DE"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FontTx/>
              <a:buChar char="-"/>
            </a:pPr>
            <a:r>
              <a:rPr lang="de-DE" kern="0" dirty="0" err="1">
                <a:ea typeface="Arial Unicode MS" pitchFamily="34" charset="-128"/>
                <a:cs typeface="Arial Unicode MS" pitchFamily="34" charset="-128"/>
              </a:rPr>
              <a:t>Combination</a:t>
            </a:r>
            <a:r>
              <a:rPr lang="de-DE" kern="0" dirty="0">
                <a:ea typeface="Arial Unicode MS" pitchFamily="34" charset="-128"/>
                <a:cs typeface="Arial Unicode MS" pitchFamily="34" charset="-128"/>
              </a:rPr>
              <a:t> </a:t>
            </a:r>
            <a:r>
              <a:rPr lang="de-DE" kern="0" dirty="0" err="1">
                <a:ea typeface="Arial Unicode MS" pitchFamily="34" charset="-128"/>
                <a:cs typeface="Arial Unicode MS" pitchFamily="34" charset="-128"/>
              </a:rPr>
              <a:t>of</a:t>
            </a:r>
            <a:r>
              <a:rPr lang="de-DE" kern="0" dirty="0">
                <a:ea typeface="Arial Unicode MS" pitchFamily="34" charset="-128"/>
                <a:cs typeface="Arial Unicode MS" pitchFamily="34" charset="-128"/>
              </a:rPr>
              <a:t> </a:t>
            </a:r>
            <a:r>
              <a:rPr lang="de-DE" kern="0" dirty="0" err="1">
                <a:ea typeface="Arial Unicode MS" pitchFamily="34" charset="-128"/>
                <a:cs typeface="Arial Unicode MS" pitchFamily="34" charset="-128"/>
              </a:rPr>
              <a:t>sensors</a:t>
            </a:r>
            <a:r>
              <a:rPr lang="de-DE" kern="0" dirty="0">
                <a:ea typeface="Arial Unicode MS" pitchFamily="34" charset="-128"/>
                <a:cs typeface="Arial Unicode MS" pitchFamily="34" charset="-128"/>
              </a:rPr>
              <a:t> </a:t>
            </a:r>
            <a:r>
              <a:rPr lang="de-DE" kern="0" dirty="0" err="1">
                <a:ea typeface="Arial Unicode MS" pitchFamily="34" charset="-128"/>
                <a:cs typeface="Arial Unicode MS" pitchFamily="34" charset="-128"/>
              </a:rPr>
              <a:t>with</a:t>
            </a:r>
            <a:r>
              <a:rPr lang="de-DE" kern="0" dirty="0">
                <a:ea typeface="Arial Unicode MS" pitchFamily="34" charset="-128"/>
                <a:cs typeface="Arial Unicode MS" pitchFamily="34" charset="-128"/>
              </a:rPr>
              <a:t> </a:t>
            </a:r>
            <a:r>
              <a:rPr lang="de-DE" kern="0" dirty="0" err="1">
                <a:ea typeface="Arial Unicode MS" pitchFamily="34" charset="-128"/>
                <a:cs typeface="Arial Unicode MS" pitchFamily="34" charset="-128"/>
              </a:rPr>
              <a:t>video</a:t>
            </a:r>
            <a:r>
              <a:rPr lang="de-DE" kern="0" dirty="0">
                <a:ea typeface="Arial Unicode MS" pitchFamily="34" charset="-128"/>
                <a:cs typeface="Arial Unicode MS" pitchFamily="34" charset="-128"/>
              </a:rPr>
              <a:t> </a:t>
            </a:r>
            <a:r>
              <a:rPr lang="de-DE" kern="0" dirty="0" err="1">
                <a:ea typeface="Arial Unicode MS" pitchFamily="34" charset="-128"/>
                <a:cs typeface="Arial Unicode MS" pitchFamily="34" charset="-128"/>
              </a:rPr>
              <a:t>monitoring</a:t>
            </a:r>
            <a:r>
              <a:rPr lang="de-DE" kern="0" dirty="0">
                <a:ea typeface="Arial Unicode MS" pitchFamily="34" charset="-128"/>
                <a:cs typeface="Arial Unicode MS" pitchFamily="34" charset="-128"/>
              </a:rPr>
              <a:t> </a:t>
            </a:r>
            <a:r>
              <a:rPr lang="de-DE" kern="0" dirty="0" err="1">
                <a:ea typeface="Arial Unicode MS" pitchFamily="34" charset="-128"/>
                <a:cs typeface="Arial Unicode MS" pitchFamily="34" charset="-128"/>
              </a:rPr>
              <a:t>of</a:t>
            </a:r>
            <a:r>
              <a:rPr lang="de-DE" kern="0" dirty="0">
                <a:ea typeface="Arial Unicode MS" pitchFamily="34" charset="-128"/>
                <a:cs typeface="Arial Unicode MS" pitchFamily="34" charset="-128"/>
              </a:rPr>
              <a:t> </a:t>
            </a:r>
            <a:r>
              <a:rPr lang="de-DE" kern="0" dirty="0" err="1">
                <a:ea typeface="Arial Unicode MS" pitchFamily="34" charset="-128"/>
                <a:cs typeface="Arial Unicode MS" pitchFamily="34" charset="-128"/>
              </a:rPr>
              <a:t>traffic</a:t>
            </a:r>
            <a:endParaRPr lang="de-DE"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FontTx/>
              <a:buChar char="-"/>
            </a:pPr>
            <a:r>
              <a:rPr lang="de-DE" kern="0" dirty="0" err="1">
                <a:ea typeface="Arial Unicode MS" pitchFamily="34" charset="-128"/>
                <a:cs typeface="Arial Unicode MS" pitchFamily="34" charset="-128"/>
              </a:rPr>
              <a:t>Using</a:t>
            </a:r>
            <a:r>
              <a:rPr lang="de-DE" kern="0" dirty="0">
                <a:ea typeface="Arial Unicode MS" pitchFamily="34" charset="-128"/>
                <a:cs typeface="Arial Unicode MS" pitchFamily="34" charset="-128"/>
              </a:rPr>
              <a:t> a </a:t>
            </a:r>
            <a:r>
              <a:rPr lang="de-DE" kern="0" dirty="0" err="1">
                <a:ea typeface="Arial Unicode MS" pitchFamily="34" charset="-128"/>
                <a:cs typeface="Arial Unicode MS" pitchFamily="34" charset="-128"/>
              </a:rPr>
              <a:t>neural</a:t>
            </a:r>
            <a:r>
              <a:rPr lang="de-DE" kern="0" dirty="0">
                <a:ea typeface="Arial Unicode MS" pitchFamily="34" charset="-128"/>
                <a:cs typeface="Arial Unicode MS" pitchFamily="34" charset="-128"/>
              </a:rPr>
              <a:t> </a:t>
            </a:r>
            <a:r>
              <a:rPr lang="de-DE" kern="0" dirty="0" err="1">
                <a:ea typeface="Arial Unicode MS" pitchFamily="34" charset="-128"/>
                <a:cs typeface="Arial Unicode MS" pitchFamily="34" charset="-128"/>
              </a:rPr>
              <a:t>network</a:t>
            </a:r>
            <a:r>
              <a:rPr lang="de-DE" kern="0" dirty="0">
                <a:ea typeface="Arial Unicode MS" pitchFamily="34" charset="-128"/>
                <a:cs typeface="Arial Unicode MS" pitchFamily="34" charset="-128"/>
              </a:rPr>
              <a:t> </a:t>
            </a:r>
            <a:r>
              <a:rPr lang="de-DE" kern="0" dirty="0" err="1">
                <a:ea typeface="Arial Unicode MS" pitchFamily="34" charset="-128"/>
                <a:cs typeface="Arial Unicode MS" pitchFamily="34" charset="-128"/>
              </a:rPr>
              <a:t>to</a:t>
            </a:r>
            <a:r>
              <a:rPr lang="de-DE" kern="0" dirty="0">
                <a:ea typeface="Arial Unicode MS" pitchFamily="34" charset="-128"/>
                <a:cs typeface="Arial Unicode MS" pitchFamily="34" charset="-128"/>
              </a:rPr>
              <a:t> </a:t>
            </a:r>
            <a:r>
              <a:rPr lang="de-DE" kern="0" dirty="0" err="1">
                <a:ea typeface="Arial Unicode MS" pitchFamily="34" charset="-128"/>
                <a:cs typeface="Arial Unicode MS" pitchFamily="34" charset="-128"/>
              </a:rPr>
              <a:t>predict</a:t>
            </a:r>
            <a:r>
              <a:rPr lang="de-DE" kern="0" dirty="0">
                <a:ea typeface="Arial Unicode MS" pitchFamily="34" charset="-128"/>
                <a:cs typeface="Arial Unicode MS" pitchFamily="34" charset="-128"/>
              </a:rPr>
              <a:t> </a:t>
            </a:r>
            <a:r>
              <a:rPr lang="de-DE" kern="0" dirty="0" err="1">
                <a:ea typeface="Arial Unicode MS" pitchFamily="34" charset="-128"/>
                <a:cs typeface="Arial Unicode MS" pitchFamily="34" charset="-128"/>
              </a:rPr>
              <a:t>future</a:t>
            </a:r>
            <a:r>
              <a:rPr lang="de-DE" kern="0" dirty="0">
                <a:ea typeface="Arial Unicode MS" pitchFamily="34" charset="-128"/>
                <a:cs typeface="Arial Unicode MS" pitchFamily="34" charset="-128"/>
              </a:rPr>
              <a:t> </a:t>
            </a:r>
            <a:r>
              <a:rPr lang="de-DE" kern="0" dirty="0" err="1">
                <a:ea typeface="Arial Unicode MS" pitchFamily="34" charset="-128"/>
                <a:cs typeface="Arial Unicode MS" pitchFamily="34" charset="-128"/>
              </a:rPr>
              <a:t>air</a:t>
            </a:r>
            <a:r>
              <a:rPr lang="de-DE" kern="0" dirty="0">
                <a:ea typeface="Arial Unicode MS" pitchFamily="34" charset="-128"/>
                <a:cs typeface="Arial Unicode MS" pitchFamily="34" charset="-128"/>
              </a:rPr>
              <a:t> </a:t>
            </a:r>
            <a:r>
              <a:rPr lang="de-DE" kern="0" dirty="0" err="1">
                <a:ea typeface="Arial Unicode MS" pitchFamily="34" charset="-128"/>
                <a:cs typeface="Arial Unicode MS" pitchFamily="34" charset="-128"/>
              </a:rPr>
              <a:t>pollution</a:t>
            </a:r>
            <a:endParaRPr lang="de-DE" kern="0" dirty="0">
              <a:ea typeface="Arial Unicode MS" pitchFamily="34" charset="-128"/>
              <a:cs typeface="Arial Unicode MS" pitchFamily="34" charset="-128"/>
            </a:endParaRPr>
          </a:p>
          <a:p>
            <a:endParaRPr lang="de-DE" dirty="0"/>
          </a:p>
        </p:txBody>
      </p:sp>
      <p:sp>
        <p:nvSpPr>
          <p:cNvPr id="4" name="Title 3">
            <a:extLst>
              <a:ext uri="{FF2B5EF4-FFF2-40B4-BE49-F238E27FC236}">
                <a16:creationId xmlns:a16="http://schemas.microsoft.com/office/drawing/2014/main" id="{6C3C0D16-0F83-48E0-B7A2-2FF41C213CD6}"/>
              </a:ext>
            </a:extLst>
          </p:cNvPr>
          <p:cNvSpPr>
            <a:spLocks noGrp="1"/>
          </p:cNvSpPr>
          <p:nvPr>
            <p:ph type="title"/>
          </p:nvPr>
        </p:nvSpPr>
        <p:spPr/>
        <p:txBody>
          <a:bodyPr/>
          <a:lstStyle/>
          <a:p>
            <a:r>
              <a:rPr lang="de-DE" dirty="0" err="1"/>
              <a:t>Existing</a:t>
            </a:r>
            <a:r>
              <a:rPr lang="de-DE" dirty="0"/>
              <a:t> </a:t>
            </a:r>
            <a:r>
              <a:rPr lang="de-DE" dirty="0" err="1"/>
              <a:t>Approaches</a:t>
            </a:r>
            <a:endParaRPr lang="de-DE" dirty="0"/>
          </a:p>
        </p:txBody>
      </p:sp>
    </p:spTree>
    <p:extLst>
      <p:ext uri="{BB962C8B-B14F-4D97-AF65-F5344CB8AC3E}">
        <p14:creationId xmlns:p14="http://schemas.microsoft.com/office/powerpoint/2010/main" val="304376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Use </a:t>
            </a:r>
            <a:r>
              <a:rPr lang="en-US" dirty="0">
                <a:solidFill>
                  <a:schemeClr val="accent1"/>
                </a:solidFill>
              </a:rPr>
              <a:t>Cases</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4C7E-C35D-4EBB-A809-5D0B7F7ADBF1}"/>
              </a:ext>
            </a:extLst>
          </p:cNvPr>
          <p:cNvSpPr>
            <a:spLocks noGrp="1"/>
          </p:cNvSpPr>
          <p:nvPr>
            <p:ph type="title"/>
          </p:nvPr>
        </p:nvSpPr>
        <p:spPr>
          <a:xfrm>
            <a:off x="504001" y="504000"/>
            <a:ext cx="4246129" cy="369332"/>
          </a:xfrm>
        </p:spPr>
        <p:txBody>
          <a:bodyPr/>
          <a:lstStyle/>
          <a:p>
            <a:r>
              <a:rPr lang="de-DE" dirty="0"/>
              <a:t>Managing </a:t>
            </a:r>
            <a:r>
              <a:rPr lang="de-DE" dirty="0" err="1"/>
              <a:t>health</a:t>
            </a:r>
            <a:r>
              <a:rPr lang="de-DE" dirty="0"/>
              <a:t> </a:t>
            </a:r>
            <a:r>
              <a:rPr lang="de-DE" dirty="0" err="1"/>
              <a:t>risks</a:t>
            </a:r>
            <a:endParaRPr lang="de-DE" dirty="0"/>
          </a:p>
        </p:txBody>
      </p:sp>
      <p:sp>
        <p:nvSpPr>
          <p:cNvPr id="3" name="Title 1">
            <a:extLst>
              <a:ext uri="{FF2B5EF4-FFF2-40B4-BE49-F238E27FC236}">
                <a16:creationId xmlns:a16="http://schemas.microsoft.com/office/drawing/2014/main" id="{FF39CBE2-92F4-488E-9804-66F11088BB8F}"/>
              </a:ext>
            </a:extLst>
          </p:cNvPr>
          <p:cNvSpPr txBox="1">
            <a:spLocks/>
          </p:cNvSpPr>
          <p:nvPr/>
        </p:nvSpPr>
        <p:spPr bwMode="black">
          <a:xfrm>
            <a:off x="6097239" y="504000"/>
            <a:ext cx="5303073"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de-DE"/>
              <a:t>Environmental damage</a:t>
            </a:r>
            <a:endParaRPr lang="de-DE" dirty="0"/>
          </a:p>
        </p:txBody>
      </p:sp>
      <p:sp>
        <p:nvSpPr>
          <p:cNvPr id="4" name="Title 1">
            <a:extLst>
              <a:ext uri="{FF2B5EF4-FFF2-40B4-BE49-F238E27FC236}">
                <a16:creationId xmlns:a16="http://schemas.microsoft.com/office/drawing/2014/main" id="{1A526C33-CC3B-4675-ABEF-F74618EE1E5C}"/>
              </a:ext>
            </a:extLst>
          </p:cNvPr>
          <p:cNvSpPr txBox="1">
            <a:spLocks/>
          </p:cNvSpPr>
          <p:nvPr/>
        </p:nvSpPr>
        <p:spPr bwMode="black">
          <a:xfrm>
            <a:off x="504001" y="3422361"/>
            <a:ext cx="11186476"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de-DE"/>
              <a:t>Enabling law execution</a:t>
            </a:r>
            <a:endParaRPr lang="de-DE" dirty="0"/>
          </a:p>
        </p:txBody>
      </p:sp>
      <p:sp>
        <p:nvSpPr>
          <p:cNvPr id="5" name="Title 1">
            <a:extLst>
              <a:ext uri="{FF2B5EF4-FFF2-40B4-BE49-F238E27FC236}">
                <a16:creationId xmlns:a16="http://schemas.microsoft.com/office/drawing/2014/main" id="{15A9B13E-86A9-423E-B93A-B73A233D23C0}"/>
              </a:ext>
            </a:extLst>
          </p:cNvPr>
          <p:cNvSpPr txBox="1">
            <a:spLocks/>
          </p:cNvSpPr>
          <p:nvPr/>
        </p:nvSpPr>
        <p:spPr bwMode="black">
          <a:xfrm>
            <a:off x="6097239" y="3429000"/>
            <a:ext cx="11186476"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de-DE"/>
              <a:t>Psychological effect</a:t>
            </a:r>
            <a:endParaRPr lang="de-DE" dirty="0"/>
          </a:p>
        </p:txBody>
      </p:sp>
      <p:sp>
        <p:nvSpPr>
          <p:cNvPr id="7" name="TextBox 6">
            <a:extLst>
              <a:ext uri="{FF2B5EF4-FFF2-40B4-BE49-F238E27FC236}">
                <a16:creationId xmlns:a16="http://schemas.microsoft.com/office/drawing/2014/main" id="{99109957-BDED-412D-A1A0-A7876502D9CA}"/>
              </a:ext>
            </a:extLst>
          </p:cNvPr>
          <p:cNvSpPr txBox="1"/>
          <p:nvPr/>
        </p:nvSpPr>
        <p:spPr>
          <a:xfrm>
            <a:off x="6097239" y="1136545"/>
            <a:ext cx="3557360"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Tx/>
              <a:buChar char="-"/>
            </a:pPr>
            <a:r>
              <a:rPr lang="de-DE" sz="1800" kern="0" dirty="0" err="1">
                <a:ea typeface="Arial Unicode MS" pitchFamily="34" charset="-128"/>
                <a:cs typeface="Arial Unicode MS" pitchFamily="34" charset="-128"/>
              </a:rPr>
              <a:t>Recognize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changes</a:t>
            </a:r>
            <a:r>
              <a:rPr lang="de-DE" sz="1800" kern="0" dirty="0">
                <a:ea typeface="Arial Unicode MS" pitchFamily="34" charset="-128"/>
                <a:cs typeface="Arial Unicode MS" pitchFamily="34" charset="-128"/>
              </a:rPr>
              <a:t> in </a:t>
            </a:r>
            <a:r>
              <a:rPr lang="de-DE" sz="1800" kern="0" dirty="0" err="1">
                <a:ea typeface="Arial Unicode MS" pitchFamily="34" charset="-128"/>
                <a:cs typeface="Arial Unicode MS" pitchFamily="34" charset="-128"/>
              </a:rPr>
              <a:t>the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eco</a:t>
            </a:r>
            <a:r>
              <a:rPr lang="de-DE" sz="1800" kern="0" dirty="0">
                <a:ea typeface="Arial Unicode MS" pitchFamily="34" charset="-128"/>
                <a:cs typeface="Arial Unicode MS" pitchFamily="34" charset="-128"/>
              </a:rPr>
              <a:t>-system</a:t>
            </a:r>
          </a:p>
          <a:p>
            <a:pPr marL="285750" indent="-285750" fontAlgn="base">
              <a:spcBef>
                <a:spcPct val="50000"/>
              </a:spcBef>
              <a:spcAft>
                <a:spcPct val="0"/>
              </a:spcAft>
              <a:buClr>
                <a:srgbClr val="F0AB00"/>
              </a:buClr>
              <a:buSzPct val="80000"/>
              <a:buFontTx/>
              <a:buChar char="-"/>
            </a:pPr>
            <a:r>
              <a:rPr lang="de-DE" sz="1800" kern="0" dirty="0">
                <a:ea typeface="Arial Unicode MS" pitchFamily="34" charset="-128"/>
                <a:cs typeface="Arial Unicode MS" pitchFamily="34" charset="-128"/>
              </a:rPr>
              <a:t>Monitor </a:t>
            </a:r>
            <a:r>
              <a:rPr lang="de-DE" sz="1800" kern="0" dirty="0" err="1">
                <a:ea typeface="Arial Unicode MS" pitchFamily="34" charset="-128"/>
                <a:cs typeface="Arial Unicode MS" pitchFamily="34" charset="-128"/>
              </a:rPr>
              <a:t>impact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of</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of</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plants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and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roads</a:t>
            </a:r>
            <a:endParaRPr lang="de-DE"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Tx/>
              <a:buChar char="-"/>
            </a:pPr>
            <a:r>
              <a:rPr lang="de-DE" sz="1800" kern="0" dirty="0">
                <a:ea typeface="Arial Unicode MS" pitchFamily="34" charset="-128"/>
                <a:cs typeface="Arial Unicode MS" pitchFamily="34" charset="-128"/>
              </a:rPr>
              <a:t>Find </a:t>
            </a:r>
            <a:r>
              <a:rPr lang="de-DE" sz="1800" kern="0" dirty="0" err="1">
                <a:ea typeface="Arial Unicode MS" pitchFamily="34" charset="-128"/>
                <a:cs typeface="Arial Unicode MS" pitchFamily="34" charset="-128"/>
              </a:rPr>
              <a:t>suitabe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places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grow</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organic</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food</a:t>
            </a:r>
            <a:endParaRPr lang="de-DE" sz="1800" kern="0" dirty="0">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1EFEDDD5-A546-4952-94F2-AD0C9C9C97D4}"/>
              </a:ext>
            </a:extLst>
          </p:cNvPr>
          <p:cNvSpPr txBox="1"/>
          <p:nvPr/>
        </p:nvSpPr>
        <p:spPr>
          <a:xfrm>
            <a:off x="504001" y="4096712"/>
            <a:ext cx="3557360" cy="124649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Tx/>
              <a:buChar char="-"/>
            </a:pPr>
            <a:r>
              <a:rPr lang="de-DE" sz="1800" kern="0" dirty="0" err="1">
                <a:ea typeface="Arial Unicode MS" pitchFamily="34" charset="-128"/>
                <a:cs typeface="Arial Unicode MS" pitchFamily="34" charset="-128"/>
              </a:rPr>
              <a:t>Use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measurements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execute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the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current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law</a:t>
            </a:r>
            <a:r>
              <a:rPr lang="de-DE"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Tx/>
              <a:buChar char="-"/>
            </a:pPr>
            <a:r>
              <a:rPr lang="de-DE" sz="1800" kern="0" dirty="0" err="1">
                <a:ea typeface="Arial Unicode MS" pitchFamily="34" charset="-128"/>
                <a:cs typeface="Arial Unicode MS" pitchFamily="34" charset="-128"/>
              </a:rPr>
              <a:t>Biggest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sector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industry</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and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traffic</a:t>
            </a:r>
            <a:endParaRPr lang="de-DE" sz="1800" kern="0" dirty="0">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FC7AD80A-1E4C-47F4-BEBC-EE4626F5F32C}"/>
              </a:ext>
            </a:extLst>
          </p:cNvPr>
          <p:cNvSpPr txBox="1"/>
          <p:nvPr/>
        </p:nvSpPr>
        <p:spPr>
          <a:xfrm>
            <a:off x="504001" y="1178350"/>
            <a:ext cx="3557360"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Tx/>
              <a:buChar char="-"/>
            </a:pPr>
            <a:r>
              <a:rPr lang="de-DE" sz="1800" kern="0" dirty="0" err="1">
                <a:ea typeface="Arial Unicode MS" pitchFamily="34" charset="-128"/>
                <a:cs typeface="Arial Unicode MS" pitchFamily="34" charset="-128"/>
              </a:rPr>
              <a:t>Get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information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about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most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toxic</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air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pollution</a:t>
            </a:r>
            <a:endParaRPr lang="de-DE"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Tx/>
              <a:buChar char="-"/>
            </a:pPr>
            <a:r>
              <a:rPr lang="de-DE" sz="1800" kern="0" dirty="0" err="1">
                <a:ea typeface="Arial Unicode MS" pitchFamily="34" charset="-128"/>
                <a:cs typeface="Arial Unicode MS" pitchFamily="34" charset="-128"/>
              </a:rPr>
              <a:t>Recommendation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when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leave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the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house</a:t>
            </a:r>
            <a:r>
              <a:rPr lang="de-DE"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Tx/>
              <a:buChar char="-"/>
            </a:pPr>
            <a:r>
              <a:rPr lang="de-DE" sz="1800" kern="0" dirty="0">
                <a:ea typeface="Arial Unicode MS" pitchFamily="34" charset="-128"/>
                <a:cs typeface="Arial Unicode MS" pitchFamily="34" charset="-128"/>
              </a:rPr>
              <a:t>Sensor </a:t>
            </a:r>
            <a:r>
              <a:rPr lang="de-DE" sz="1800" kern="0" dirty="0" err="1">
                <a:ea typeface="Arial Unicode MS" pitchFamily="34" charset="-128"/>
                <a:cs typeface="Arial Unicode MS" pitchFamily="34" charset="-128"/>
              </a:rPr>
              <a:t>for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windows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when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open </a:t>
            </a:r>
            <a:r>
              <a:rPr lang="de-DE" sz="1800" kern="0" dirty="0" err="1">
                <a:ea typeface="Arial Unicode MS" pitchFamily="34" charset="-128"/>
                <a:cs typeface="Arial Unicode MS" pitchFamily="34" charset="-128"/>
              </a:rPr>
              <a:t>and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close</a:t>
            </a:r>
            <a:endParaRPr lang="de-DE" sz="1800" kern="0" dirty="0">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2537728C-A248-43A2-BE82-41D2B52329B4}"/>
              </a:ext>
            </a:extLst>
          </p:cNvPr>
          <p:cNvSpPr txBox="1"/>
          <p:nvPr/>
        </p:nvSpPr>
        <p:spPr>
          <a:xfrm>
            <a:off x="6034523" y="4096712"/>
            <a:ext cx="3557360" cy="83099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Tx/>
              <a:buChar char="-"/>
            </a:pPr>
            <a:r>
              <a:rPr lang="de-DE" sz="1800" kern="0" dirty="0">
                <a:ea typeface="Arial Unicode MS" pitchFamily="34" charset="-128"/>
                <a:cs typeface="Arial Unicode MS" pitchFamily="34" charset="-128"/>
              </a:rPr>
              <a:t>The </a:t>
            </a:r>
            <a:r>
              <a:rPr lang="de-DE" sz="1800" kern="0" dirty="0" err="1">
                <a:ea typeface="Arial Unicode MS" pitchFamily="34" charset="-128"/>
                <a:cs typeface="Arial Unicode MS" pitchFamily="34" charset="-128"/>
              </a:rPr>
              <a:t>direct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confrontation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with</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the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monitored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air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quality</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lead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a </a:t>
            </a:r>
            <a:r>
              <a:rPr lang="de-DE" sz="1800" kern="0" dirty="0" err="1">
                <a:ea typeface="Arial Unicode MS" pitchFamily="34" charset="-128"/>
                <a:cs typeface="Arial Unicode MS" pitchFamily="34" charset="-128"/>
              </a:rPr>
              <a:t>higher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ecological</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awareness</a:t>
            </a:r>
            <a:endParaRPr lang="de-DE"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398827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5081-9B92-49E4-B89E-CCA483BD2BE0}"/>
              </a:ext>
            </a:extLst>
          </p:cNvPr>
          <p:cNvSpPr>
            <a:spLocks noGrp="1"/>
          </p:cNvSpPr>
          <p:nvPr>
            <p:ph type="title"/>
          </p:nvPr>
        </p:nvSpPr>
        <p:spPr/>
        <p:txBody>
          <a:bodyPr/>
          <a:lstStyle/>
          <a:p>
            <a:r>
              <a:rPr lang="de-DE" dirty="0" err="1"/>
              <a:t>Economic</a:t>
            </a:r>
            <a:r>
              <a:rPr lang="de-DE" dirty="0"/>
              <a:t> </a:t>
            </a:r>
            <a:r>
              <a:rPr lang="de-DE" dirty="0" err="1"/>
              <a:t>Feasability</a:t>
            </a:r>
            <a:endParaRPr lang="de-DE" dirty="0"/>
          </a:p>
        </p:txBody>
      </p:sp>
      <p:sp>
        <p:nvSpPr>
          <p:cNvPr id="3" name="TextBox 2">
            <a:extLst>
              <a:ext uri="{FF2B5EF4-FFF2-40B4-BE49-F238E27FC236}">
                <a16:creationId xmlns:a16="http://schemas.microsoft.com/office/drawing/2014/main" id="{10D89DEF-05D8-4D16-B73F-85F640CCC649}"/>
              </a:ext>
            </a:extLst>
          </p:cNvPr>
          <p:cNvSpPr txBox="1"/>
          <p:nvPr/>
        </p:nvSpPr>
        <p:spPr>
          <a:xfrm>
            <a:off x="914400" y="1793174"/>
            <a:ext cx="3058530" cy="1938992"/>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Tx/>
              <a:buChar char="-"/>
            </a:pPr>
            <a:r>
              <a:rPr lang="de-DE" sz="1800" kern="0" dirty="0">
                <a:ea typeface="Arial Unicode MS" pitchFamily="34" charset="-128"/>
                <a:cs typeface="Arial Unicode MS" pitchFamily="34" charset="-128"/>
              </a:rPr>
              <a:t>Tax-</a:t>
            </a:r>
            <a:r>
              <a:rPr lang="de-DE" sz="1800" kern="0" dirty="0" err="1">
                <a:ea typeface="Arial Unicode MS" pitchFamily="34" charset="-128"/>
                <a:cs typeface="Arial Unicode MS" pitchFamily="34" charset="-128"/>
              </a:rPr>
              <a:t>payer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funded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service</a:t>
            </a:r>
            <a:endParaRPr lang="de-DE"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Tx/>
              <a:buChar char="-"/>
            </a:pPr>
            <a:r>
              <a:rPr lang="de-DE" sz="1800" kern="0" dirty="0" err="1">
                <a:ea typeface="Arial Unicode MS" pitchFamily="34" charset="-128"/>
                <a:cs typeface="Arial Unicode MS" pitchFamily="34" charset="-128"/>
              </a:rPr>
              <a:t>Subscription-based</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service</a:t>
            </a:r>
            <a:endParaRPr lang="de-DE"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Tx/>
              <a:buChar char="-"/>
            </a:pPr>
            <a:r>
              <a:rPr lang="de-DE" sz="1800" kern="0" dirty="0" err="1">
                <a:ea typeface="Arial Unicode MS" pitchFamily="34" charset="-128"/>
                <a:cs typeface="Arial Unicode MS" pitchFamily="34" charset="-128"/>
              </a:rPr>
              <a:t>Voluntary</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contribution</a:t>
            </a:r>
            <a:endParaRPr lang="de-DE"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Tx/>
              <a:buChar char="-"/>
            </a:pPr>
            <a:r>
              <a:rPr lang="de-DE" sz="1800" kern="0" dirty="0">
                <a:ea typeface="Arial Unicode MS" pitchFamily="34" charset="-128"/>
                <a:cs typeface="Arial Unicode MS" pitchFamily="34" charset="-128"/>
              </a:rPr>
              <a:t>Data </a:t>
            </a:r>
            <a:r>
              <a:rPr lang="de-DE" sz="1800" kern="0" dirty="0" err="1">
                <a:ea typeface="Arial Unicode MS" pitchFamily="34" charset="-128"/>
                <a:cs typeface="Arial Unicode MS" pitchFamily="34" charset="-128"/>
              </a:rPr>
              <a:t>as</a:t>
            </a:r>
            <a:r>
              <a:rPr lang="de-DE" sz="1800" kern="0" dirty="0">
                <a:ea typeface="Arial Unicode MS" pitchFamily="34" charset="-128"/>
                <a:cs typeface="Arial Unicode MS" pitchFamily="34" charset="-128"/>
              </a:rPr>
              <a:t> a </a:t>
            </a:r>
            <a:r>
              <a:rPr lang="de-DE" sz="1800" kern="0" dirty="0" err="1">
                <a:ea typeface="Arial Unicode MS" pitchFamily="34" charset="-128"/>
                <a:cs typeface="Arial Unicode MS" pitchFamily="34" charset="-128"/>
              </a:rPr>
              <a:t>product</a:t>
            </a:r>
            <a:endParaRPr lang="de-DE"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Tx/>
              <a:buChar char="-"/>
            </a:pPr>
            <a:endParaRPr lang="de-DE"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06891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Technical </a:t>
            </a:r>
            <a:r>
              <a:rPr lang="en-US" dirty="0">
                <a:solidFill>
                  <a:schemeClr val="accent1"/>
                </a:solidFill>
              </a:rPr>
              <a:t>Implementation</a:t>
            </a:r>
            <a:endParaRPr lang="en-US" dirty="0"/>
          </a:p>
        </p:txBody>
      </p:sp>
      <p:pic>
        <p:nvPicPr>
          <p:cNvPr id="7" name="Divider Image Placeholder">
            <a:extLst>
              <a:ext uri="{FF2B5EF4-FFF2-40B4-BE49-F238E27FC236}">
                <a16:creationId xmlns:a16="http://schemas.microsoft.com/office/drawing/2014/main" id="{3FEADB84-4FA8-4F63-8117-D5AD2F9BF195}"/>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prstGeom prst="rect">
            <a:avLst/>
          </a:prstGeom>
        </p:spPr>
      </p:pic>
    </p:spTree>
    <p:extLst>
      <p:ext uri="{BB962C8B-B14F-4D97-AF65-F5344CB8AC3E}">
        <p14:creationId xmlns:p14="http://schemas.microsoft.com/office/powerpoint/2010/main" val="1693693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C90FC-89A0-4631-8A40-569098CE5CD4}"/>
              </a:ext>
            </a:extLst>
          </p:cNvPr>
          <p:cNvSpPr>
            <a:spLocks noGrp="1"/>
          </p:cNvSpPr>
          <p:nvPr>
            <p:ph type="title"/>
          </p:nvPr>
        </p:nvSpPr>
        <p:spPr/>
        <p:txBody>
          <a:bodyPr/>
          <a:lstStyle/>
          <a:p>
            <a:r>
              <a:rPr lang="de-DE" dirty="0"/>
              <a:t>Building </a:t>
            </a:r>
            <a:r>
              <a:rPr lang="de-DE" dirty="0" err="1"/>
              <a:t>the</a:t>
            </a:r>
            <a:r>
              <a:rPr lang="de-DE" dirty="0"/>
              <a:t> </a:t>
            </a:r>
            <a:r>
              <a:rPr lang="de-DE" dirty="0" err="1"/>
              <a:t>air</a:t>
            </a:r>
            <a:r>
              <a:rPr lang="de-DE" dirty="0"/>
              <a:t> </a:t>
            </a:r>
            <a:r>
              <a:rPr lang="de-DE" dirty="0" err="1"/>
              <a:t>quality</a:t>
            </a:r>
            <a:r>
              <a:rPr lang="de-DE" dirty="0"/>
              <a:t> </a:t>
            </a:r>
            <a:r>
              <a:rPr lang="de-DE" dirty="0" err="1"/>
              <a:t>sensors</a:t>
            </a:r>
            <a:endParaRPr lang="de-DE" dirty="0"/>
          </a:p>
        </p:txBody>
      </p:sp>
      <p:sp>
        <p:nvSpPr>
          <p:cNvPr id="3" name="TextBox 2">
            <a:extLst>
              <a:ext uri="{FF2B5EF4-FFF2-40B4-BE49-F238E27FC236}">
                <a16:creationId xmlns:a16="http://schemas.microsoft.com/office/drawing/2014/main" id="{62AA76E4-E7DE-488F-B181-1CE49507CB8E}"/>
              </a:ext>
            </a:extLst>
          </p:cNvPr>
          <p:cNvSpPr txBox="1"/>
          <p:nvPr/>
        </p:nvSpPr>
        <p:spPr>
          <a:xfrm>
            <a:off x="617517" y="1460665"/>
            <a:ext cx="5289910" cy="1938992"/>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Tx/>
              <a:buChar char="-"/>
            </a:pPr>
            <a:r>
              <a:rPr lang="de-DE" sz="1800" kern="0" dirty="0">
                <a:ea typeface="Arial Unicode MS" pitchFamily="34" charset="-128"/>
                <a:cs typeface="Arial Unicode MS" pitchFamily="34" charset="-128"/>
              </a:rPr>
              <a:t>As </a:t>
            </a:r>
            <a:r>
              <a:rPr lang="de-DE" sz="1800" kern="0" dirty="0" err="1">
                <a:ea typeface="Arial Unicode MS" pitchFamily="34" charset="-128"/>
                <a:cs typeface="Arial Unicode MS" pitchFamily="34" charset="-128"/>
              </a:rPr>
              <a:t>base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Arduino</a:t>
            </a:r>
            <a:endParaRPr lang="de-DE"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Tx/>
              <a:buChar char="-"/>
            </a:pPr>
            <a:r>
              <a:rPr lang="de-DE" sz="1800" kern="0" dirty="0">
                <a:ea typeface="Arial Unicode MS" pitchFamily="34" charset="-128"/>
                <a:cs typeface="Arial Unicode MS" pitchFamily="34" charset="-128"/>
              </a:rPr>
              <a:t>Add </a:t>
            </a:r>
            <a:r>
              <a:rPr lang="de-DE" sz="1800" kern="0" dirty="0" err="1">
                <a:ea typeface="Arial Unicode MS" pitchFamily="34" charset="-128"/>
                <a:cs typeface="Arial Unicode MS" pitchFamily="34" charset="-128"/>
              </a:rPr>
              <a:t>several</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sensor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for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measuring</a:t>
            </a:r>
            <a:r>
              <a:rPr lang="de-DE" sz="1800" kern="0" dirty="0">
                <a:ea typeface="Arial Unicode MS" pitchFamily="34" charset="-128"/>
                <a:cs typeface="Arial Unicode MS" pitchFamily="34" charset="-128"/>
              </a:rPr>
              <a:t> different </a:t>
            </a:r>
            <a:r>
              <a:rPr lang="de-DE" sz="1800" kern="0" dirty="0" err="1">
                <a:ea typeface="Arial Unicode MS" pitchFamily="34" charset="-128"/>
                <a:cs typeface="Arial Unicode MS" pitchFamily="34" charset="-128"/>
              </a:rPr>
              <a:t>toxics</a:t>
            </a:r>
            <a:endParaRPr lang="de-DE"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Tx/>
              <a:buChar char="-"/>
            </a:pPr>
            <a:r>
              <a:rPr lang="de-DE" sz="1800" kern="0" dirty="0">
                <a:ea typeface="Arial Unicode MS" pitchFamily="34" charset="-128"/>
                <a:cs typeface="Arial Unicode MS" pitchFamily="34" charset="-128"/>
              </a:rPr>
              <a:t>Focus </a:t>
            </a:r>
            <a:r>
              <a:rPr lang="de-DE" sz="1800" kern="0" dirty="0" err="1">
                <a:ea typeface="Arial Unicode MS" pitchFamily="34" charset="-128"/>
                <a:cs typeface="Arial Unicode MS" pitchFamily="34" charset="-128"/>
              </a:rPr>
              <a:t>for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the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first</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generation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is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cheap</a:t>
            </a:r>
            <a:endParaRPr lang="de-DE"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Tx/>
              <a:buChar char="-"/>
            </a:pPr>
            <a:r>
              <a:rPr lang="de-DE" sz="1800" kern="0" dirty="0">
                <a:ea typeface="Arial Unicode MS" pitchFamily="34" charset="-128"/>
                <a:cs typeface="Arial Unicode MS" pitchFamily="34" charset="-128"/>
              </a:rPr>
              <a:t>Sensor will </a:t>
            </a:r>
            <a:r>
              <a:rPr lang="de-DE" sz="1800" kern="0" dirty="0" err="1">
                <a:ea typeface="Arial Unicode MS" pitchFamily="34" charset="-128"/>
                <a:cs typeface="Arial Unicode MS" pitchFamily="34" charset="-128"/>
              </a:rPr>
              <a:t>be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placed</a:t>
            </a:r>
            <a:r>
              <a:rPr lang="de-DE" sz="1800" kern="0" dirty="0">
                <a:ea typeface="Arial Unicode MS" pitchFamily="34" charset="-128"/>
                <a:cs typeface="Arial Unicode MS" pitchFamily="34" charset="-128"/>
              </a:rPr>
              <a:t> in </a:t>
            </a:r>
            <a:r>
              <a:rPr lang="de-DE" sz="1800" kern="0" dirty="0" err="1">
                <a:ea typeface="Arial Unicode MS" pitchFamily="34" charset="-128"/>
                <a:cs typeface="Arial Unicode MS" pitchFamily="34" charset="-128"/>
              </a:rPr>
              <a:t>weatherproof</a:t>
            </a:r>
            <a:r>
              <a:rPr lang="de-DE" sz="1800" kern="0" dirty="0">
                <a:ea typeface="Arial Unicode MS" pitchFamily="34" charset="-128"/>
                <a:cs typeface="Arial Unicode MS" pitchFamily="34" charset="-128"/>
              </a:rPr>
              <a:t> box</a:t>
            </a:r>
          </a:p>
          <a:p>
            <a:pPr marL="285750" indent="-285750" fontAlgn="base">
              <a:spcBef>
                <a:spcPct val="50000"/>
              </a:spcBef>
              <a:spcAft>
                <a:spcPct val="0"/>
              </a:spcAft>
              <a:buClr>
                <a:srgbClr val="F0AB00"/>
              </a:buClr>
              <a:buSzPct val="80000"/>
              <a:buFontTx/>
              <a:buChar char="-"/>
            </a:pPr>
            <a:r>
              <a:rPr lang="de-DE" sz="1800" kern="0" dirty="0" err="1">
                <a:ea typeface="Arial Unicode MS" pitchFamily="34" charset="-128"/>
                <a:cs typeface="Arial Unicode MS" pitchFamily="34" charset="-128"/>
              </a:rPr>
              <a:t>Approximate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costs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for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one</a:t>
            </a:r>
            <a:r>
              <a:rPr lang="de-DE" sz="1800" kern="0" dirty="0">
                <a:ea typeface="Arial Unicode MS" pitchFamily="34" charset="-128"/>
                <a:cs typeface="Arial Unicode MS" pitchFamily="34" charset="-128"/>
              </a:rPr>
              <a:t>: 150€</a:t>
            </a:r>
          </a:p>
        </p:txBody>
      </p:sp>
    </p:spTree>
    <p:extLst>
      <p:ext uri="{BB962C8B-B14F-4D97-AF65-F5344CB8AC3E}">
        <p14:creationId xmlns:p14="http://schemas.microsoft.com/office/powerpoint/2010/main" val="2124774362"/>
      </p:ext>
    </p:extLst>
  </p:cSld>
  <p:clrMapOvr>
    <a:masterClrMapping/>
  </p:clrMapOvr>
</p:sld>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SAP_2019_16x9_White</Template>
  <TotalTime>0</TotalTime>
  <Words>293</Words>
  <Application>Microsoft Office PowerPoint</Application>
  <PresentationFormat>Custom</PresentationFormat>
  <Paragraphs>68</Paragraphs>
  <Slides>15</Slides>
  <Notes>3</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Arial Unicode MS</vt:lpstr>
      <vt:lpstr>Courier New</vt:lpstr>
      <vt:lpstr>Symbol</vt:lpstr>
      <vt:lpstr>Wingdings</vt:lpstr>
      <vt:lpstr>Wingdings</vt:lpstr>
      <vt:lpstr>SAP 2019 16x9 white</vt:lpstr>
      <vt:lpstr>SAP 2019 16x9 blue</vt:lpstr>
      <vt:lpstr>Towards a smart city: An air quality monitoring system in Perheim</vt:lpstr>
      <vt:lpstr>Agenda</vt:lpstr>
      <vt:lpstr>Introduction – Air Quality</vt:lpstr>
      <vt:lpstr>Existing Approaches</vt:lpstr>
      <vt:lpstr>Use Cases</vt:lpstr>
      <vt:lpstr>Managing health risks</vt:lpstr>
      <vt:lpstr>Economic Feasability</vt:lpstr>
      <vt:lpstr>Technical Implementation</vt:lpstr>
      <vt:lpstr>Building the air quality sensors</vt:lpstr>
      <vt:lpstr>Backend for processing data</vt:lpstr>
      <vt:lpstr>Frontend application</vt:lpstr>
      <vt:lpstr>Conclusion</vt:lpstr>
      <vt:lpstr>Thank you.</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2019/16:9/white</cp:keywords>
  <cp:lastModifiedBy>Grabinski, Julia</cp:lastModifiedBy>
  <cp:revision>19</cp:revision>
  <dcterms:created xsi:type="dcterms:W3CDTF">2019-05-03T11:17:18Z</dcterms:created>
  <dcterms:modified xsi:type="dcterms:W3CDTF">2019-05-04T08:28:52Z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