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463" r:id="rId6"/>
    <p:sldId id="261" r:id="rId7"/>
    <p:sldId id="264" r:id="rId8"/>
    <p:sldId id="263" r:id="rId9"/>
    <p:sldId id="265" r:id="rId10"/>
    <p:sldId id="460" r:id="rId11"/>
    <p:sldId id="461" r:id="rId12"/>
    <p:sldId id="464" r:id="rId13"/>
    <p:sldId id="465" r:id="rId14"/>
  </p:sldIdLst>
  <p:sldSz cx="12195175" cy="6859588"/>
  <p:notesSz cx="6858000" cy="9144000"/>
  <p:defaultText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E1016A-13EF-4DB9-BB3C-E50262628450}">
          <p14:sldIdLst>
            <p14:sldId id="256"/>
            <p14:sldId id="257"/>
            <p14:sldId id="258"/>
            <p14:sldId id="259"/>
            <p14:sldId id="463"/>
            <p14:sldId id="261"/>
            <p14:sldId id="264"/>
            <p14:sldId id="263"/>
            <p14:sldId id="265"/>
            <p14:sldId id="460"/>
            <p14:sldId id="461"/>
            <p14:sldId id="464"/>
            <p14:sldId id="465"/>
          </p14:sldIdLst>
        </p14:section>
      </p14:sectionLst>
    </p:ex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9" autoAdjust="0"/>
    <p:restoredTop sz="94237" autoAdjust="0"/>
  </p:normalViewPr>
  <p:slideViewPr>
    <p:cSldViewPr showGuides="1">
      <p:cViewPr>
        <p:scale>
          <a:sx n="140" d="100"/>
          <a:sy n="140" d="100"/>
        </p:scale>
        <p:origin x="-416" y="336"/>
      </p:cViewPr>
      <p:guideLst>
        <p:guide orient="horz" pos="2161"/>
        <p:guide pos="384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5E5F9-7C68-440D-8F93-DD9A6ECD879E}" type="datetimeFigureOut">
              <a:rPr lang="de-DE" smtClean="0"/>
              <a:t>04.05.19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3BDED-7A90-4264-A83B-2E080B95BFE9}" type="slidenum">
              <a:rPr lang="de-DE" smtClean="0"/>
              <a:t>‹#›</a:t>
            </a:fld>
            <a:endParaRPr lang="de-DE"/>
          </a:p>
        </p:txBody>
      </p:sp>
    </p:spTree>
    <p:extLst>
      <p:ext uri="{BB962C8B-B14F-4D97-AF65-F5344CB8AC3E}">
        <p14:creationId xmlns:p14="http://schemas.microsoft.com/office/powerpoint/2010/main" val="3313416903"/>
      </p:ext>
    </p:extLst>
  </p:cSld>
  <p:clrMap bg1="lt1" tx1="dk1" bg2="lt2" tx2="dk2" accent1="accent1" accent2="accent2" accent3="accent3" accent4="accent4" accent5="accent5" accent6="accent6" hlink="hlink" folHlink="folHlink"/>
  <p:notesStyle>
    <a:lvl1pPr marL="0" algn="l" defTabSz="914305" rtl="0" eaLnBrk="1" latinLnBrk="0" hangingPunct="1">
      <a:defRPr sz="1200" kern="1200">
        <a:solidFill>
          <a:schemeClr val="tx1"/>
        </a:solidFill>
        <a:latin typeface="+mn-lt"/>
        <a:ea typeface="+mn-ea"/>
        <a:cs typeface="+mn-cs"/>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1" algn="l" defTabSz="914305" rtl="0" eaLnBrk="1" latinLnBrk="0" hangingPunct="1">
      <a:defRPr sz="1200" kern="1200">
        <a:solidFill>
          <a:schemeClr val="tx1"/>
        </a:solidFill>
        <a:latin typeface="+mn-lt"/>
        <a:ea typeface="+mn-ea"/>
        <a:cs typeface="+mn-cs"/>
      </a:defRPr>
    </a:lvl6pPr>
    <a:lvl7pPr marL="2742914" algn="l" defTabSz="914305" rtl="0" eaLnBrk="1" latinLnBrk="0" hangingPunct="1">
      <a:defRPr sz="1200" kern="1200">
        <a:solidFill>
          <a:schemeClr val="tx1"/>
        </a:solidFill>
        <a:latin typeface="+mn-lt"/>
        <a:ea typeface="+mn-ea"/>
        <a:cs typeface="+mn-cs"/>
      </a:defRPr>
    </a:lvl7pPr>
    <a:lvl8pPr marL="3200066" algn="l" defTabSz="914305" rtl="0" eaLnBrk="1" latinLnBrk="0" hangingPunct="1">
      <a:defRPr sz="1200" kern="1200">
        <a:solidFill>
          <a:schemeClr val="tx1"/>
        </a:solidFill>
        <a:latin typeface="+mn-lt"/>
        <a:ea typeface="+mn-ea"/>
        <a:cs typeface="+mn-cs"/>
      </a:defRPr>
    </a:lvl8pPr>
    <a:lvl9pPr marL="3657219"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Air pollution is becoming more important as the focus on serious health issues and environmental pollution caused by particulate matter and industrial gases increases.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is from pressing importance for the city of </a:t>
            </a:r>
            <a:r>
              <a:rPr lang="en-US" sz="1200" b="0" kern="1200" dirty="0" err="1">
                <a:solidFill>
                  <a:schemeClr val="tx1"/>
                </a:solidFill>
                <a:effectLst/>
                <a:latin typeface="+mn-lt"/>
                <a:ea typeface="+mn-ea"/>
                <a:cs typeface="+mn-cs"/>
              </a:rPr>
              <a:t>Perheim</a:t>
            </a:r>
            <a:r>
              <a:rPr lang="en-US" sz="1200" b="0" kern="1200" dirty="0">
                <a:solidFill>
                  <a:schemeClr val="tx1"/>
                </a:solidFill>
                <a:effectLst/>
                <a:latin typeface="+mn-lt"/>
                <a:ea typeface="+mn-ea"/>
                <a:cs typeface="+mn-cs"/>
              </a:rPr>
              <a:t> since one of Germanies biggest chemical companies is within a radius of 5 km.</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Despite the growing importance, there is currently almost no possibility for the general public to gain information on the current air pollution in their surroundings.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Therefore we are proposing the implementation of an air quality monitoring system which is accessible for everybody.</a:t>
            </a:r>
          </a:p>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1</a:t>
            </a:fld>
            <a:endParaRPr lang="de-DE"/>
          </a:p>
        </p:txBody>
      </p:sp>
    </p:spTree>
    <p:extLst>
      <p:ext uri="{BB962C8B-B14F-4D97-AF65-F5344CB8AC3E}">
        <p14:creationId xmlns:p14="http://schemas.microsoft.com/office/powerpoint/2010/main" val="41376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want to provide some more information what Air </a:t>
            </a:r>
            <a:r>
              <a:rPr lang="en-US" dirty="0" err="1"/>
              <a:t>Qauility</a:t>
            </a:r>
            <a:r>
              <a:rPr lang="en-US" dirty="0"/>
              <a:t>.</a:t>
            </a:r>
          </a:p>
          <a:p>
            <a:endParaRPr lang="en-US" dirty="0"/>
          </a:p>
          <a:p>
            <a:r>
              <a:rPr lang="en-US" dirty="0"/>
              <a:t>Before we start with the use cases we are briefly discussion why we chose an air quality monitoring system that used sensors. </a:t>
            </a:r>
          </a:p>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2</a:t>
            </a:fld>
            <a:endParaRPr lang="de-DE"/>
          </a:p>
        </p:txBody>
      </p:sp>
    </p:spTree>
    <p:extLst>
      <p:ext uri="{BB962C8B-B14F-4D97-AF65-F5344CB8AC3E}">
        <p14:creationId xmlns:p14="http://schemas.microsoft.com/office/powerpoint/2010/main" val="375241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0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Poor air quality caused by industry and daily life leads to health risks and adversely impacts the environment. Inhabitants of big cities are particularly affected by air pollutants, which might manifest themselves in smog or an industrial smell </a:t>
            </a:r>
            <a:endParaRPr lang="en-US" dirty="0"/>
          </a:p>
          <a:p>
            <a:endParaRPr lang="en-US" dirty="0"/>
          </a:p>
          <a:p>
            <a:r>
              <a:rPr lang="en-US" sz="1200" b="0" i="0" kern="1200" dirty="0">
                <a:solidFill>
                  <a:schemeClr val="tx1"/>
                </a:solidFill>
                <a:effectLst/>
                <a:latin typeface="+mn-lt"/>
                <a:ea typeface="+mn-ea"/>
                <a:cs typeface="+mn-cs"/>
              </a:rPr>
              <a:t>As </a:t>
            </a:r>
            <a:r>
              <a:rPr lang="en-US" sz="1200" b="1" i="0" kern="1200" dirty="0">
                <a:solidFill>
                  <a:schemeClr val="tx1"/>
                </a:solidFill>
                <a:effectLst/>
                <a:latin typeface="+mn-lt"/>
                <a:ea typeface="+mn-ea"/>
                <a:cs typeface="+mn-cs"/>
              </a:rPr>
              <a:t>air</a:t>
            </a:r>
            <a:r>
              <a:rPr lang="en-US" sz="1200" b="0" i="0" kern="1200" dirty="0">
                <a:solidFill>
                  <a:schemeClr val="tx1"/>
                </a:solidFill>
                <a:effectLst/>
                <a:latin typeface="+mn-lt"/>
                <a:ea typeface="+mn-ea"/>
                <a:cs typeface="+mn-cs"/>
              </a:rPr>
              <a:t> quality declines, the risk of stroke, heart disease, lung cancer, and chronic and acute respiratory diseases, including asthma, increases for the people who live in them.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PM 2.5 – Fine Particles </a:t>
            </a:r>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3</a:t>
            </a:fld>
            <a:endParaRPr lang="de-DE"/>
          </a:p>
        </p:txBody>
      </p:sp>
    </p:spTree>
    <p:extLst>
      <p:ext uri="{BB962C8B-B14F-4D97-AF65-F5344CB8AC3E}">
        <p14:creationId xmlns:p14="http://schemas.microsoft.com/office/powerpoint/2010/main" val="389943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5</a:t>
            </a:fld>
            <a:endParaRPr lang="de-DE"/>
          </a:p>
        </p:txBody>
      </p:sp>
    </p:spTree>
    <p:extLst>
      <p:ext uri="{BB962C8B-B14F-4D97-AF65-F5344CB8AC3E}">
        <p14:creationId xmlns:p14="http://schemas.microsoft.com/office/powerpoint/2010/main" val="161938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7</a:t>
            </a:fld>
            <a:endParaRPr lang="de-DE"/>
          </a:p>
        </p:txBody>
      </p:sp>
    </p:spTree>
    <p:extLst>
      <p:ext uri="{BB962C8B-B14F-4D97-AF65-F5344CB8AC3E}">
        <p14:creationId xmlns:p14="http://schemas.microsoft.com/office/powerpoint/2010/main" val="158105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05" rtl="0" eaLnBrk="1" fontAlgn="auto" latinLnBrk="0" hangingPunct="1">
              <a:lnSpc>
                <a:spcPct val="100000"/>
              </a:lnSpc>
              <a:spcBef>
                <a:spcPts val="0"/>
              </a:spcBef>
              <a:spcAft>
                <a:spcPts val="0"/>
              </a:spcAft>
              <a:buClrTx/>
              <a:buSzTx/>
              <a:buFontTx/>
              <a:buNone/>
              <a:tabLst/>
              <a:defRPr/>
            </a:pPr>
            <a:r>
              <a:rPr lang="en-US" dirty="0"/>
              <a:t>Approximate costs for one: 150€</a:t>
            </a:r>
          </a:p>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8</a:t>
            </a:fld>
            <a:endParaRPr lang="de-DE"/>
          </a:p>
        </p:txBody>
      </p:sp>
    </p:spTree>
    <p:extLst>
      <p:ext uri="{BB962C8B-B14F-4D97-AF65-F5344CB8AC3E}">
        <p14:creationId xmlns:p14="http://schemas.microsoft.com/office/powerpoint/2010/main" val="2472526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dirty="0"/>
              <a:t>Titelmasterformat durch Klicken bearbeiten</a:t>
            </a:r>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dirty="0"/>
              <a:t>Formatvorlage des Untertitelmasters durch Klicken bearbeiten</a:t>
            </a:r>
          </a:p>
        </p:txBody>
      </p:sp>
      <p:sp>
        <p:nvSpPr>
          <p:cNvPr id="5" name="Fußzeilenplatzhalter 4"/>
          <p:cNvSpPr>
            <a:spLocks noGrp="1"/>
          </p:cNvSpPr>
          <p:nvPr>
            <p:ph type="ftr" sz="quarter" idx="11"/>
          </p:nvPr>
        </p:nvSpPr>
        <p:spPr/>
        <p:txBody>
          <a:bodyPr/>
          <a:lstStyle/>
          <a:p>
            <a:r>
              <a:rPr lang="de-DE" dirty="0"/>
              <a:t>Beispiel-Fußzeile</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55" b="41150"/>
          <a:stretch/>
        </p:blipFill>
        <p:spPr>
          <a:xfrm>
            <a:off x="0" y="2178000"/>
            <a:ext cx="12193200" cy="3690000"/>
          </a:xfrm>
          <a:prstGeom prst="rect">
            <a:avLst/>
          </a:prstGeom>
        </p:spPr>
      </p:pic>
    </p:spTree>
    <p:extLst>
      <p:ext uri="{BB962C8B-B14F-4D97-AF65-F5344CB8AC3E}">
        <p14:creationId xmlns:p14="http://schemas.microsoft.com/office/powerpoint/2010/main" val="176007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a:xfrm>
            <a:off x="1378800" y="612001"/>
            <a:ext cx="6457681" cy="945585"/>
          </a:xfrm>
        </p:spPr>
        <p:txBody>
          <a:bodyPr/>
          <a:lstStyle/>
          <a:p>
            <a:r>
              <a:rPr lang="de-DE" dirty="0"/>
              <a:t>Titelmasterformat durch Klicken bearbeiten</a:t>
            </a:r>
          </a:p>
        </p:txBody>
      </p:sp>
      <p:sp>
        <p:nvSpPr>
          <p:cNvPr id="3" name="Inhaltsplatzhalter 2"/>
          <p:cNvSpPr>
            <a:spLocks noGrp="1"/>
          </p:cNvSpPr>
          <p:nvPr>
            <p:ph idx="1"/>
          </p:nvPr>
        </p:nvSpPr>
        <p:spPr>
          <a:xfrm>
            <a:off x="1378800" y="1701602"/>
            <a:ext cx="9432000" cy="4464496"/>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dirty="0"/>
          </a:p>
        </p:txBody>
      </p:sp>
    </p:spTree>
    <p:extLst>
      <p:ext uri="{BB962C8B-B14F-4D97-AF65-F5344CB8AC3E}">
        <p14:creationId xmlns:p14="http://schemas.microsoft.com/office/powerpoint/2010/main" val="22744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dirty="0"/>
              <a:t>Titelmasterformat durch Klicken bearbeiten</a:t>
            </a:r>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dirty="0"/>
              <a:t>Formatvorlage des Untertitelmasters durch Klicken bearbeiten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dirty="0"/>
          </a:p>
        </p:txBody>
      </p:sp>
      <p:sp>
        <p:nvSpPr>
          <p:cNvPr id="10" name="Bildplatzhalter 2"/>
          <p:cNvSpPr>
            <a:spLocks noGrp="1"/>
          </p:cNvSpPr>
          <p:nvPr>
            <p:ph type="pic" idx="13"/>
          </p:nvPr>
        </p:nvSpPr>
        <p:spPr>
          <a:xfrm>
            <a:off x="1378800" y="2178000"/>
            <a:ext cx="943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dirty="0"/>
              <a:t>Bild durch Klicken auf Symbol hinzufügen</a:t>
            </a:r>
          </a:p>
        </p:txBody>
      </p:sp>
    </p:spTree>
    <p:extLst>
      <p:ext uri="{BB962C8B-B14F-4D97-AF65-F5344CB8AC3E}">
        <p14:creationId xmlns:p14="http://schemas.microsoft.com/office/powerpoint/2010/main" val="48866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13588" y="2713213"/>
            <a:ext cx="10368000" cy="468108"/>
          </a:xfrm>
        </p:spPr>
        <p:txBody>
          <a:bodyPr/>
          <a:lstStyle>
            <a:lvl1pPr algn="ctr">
              <a:defRPr/>
            </a:lvl1pPr>
          </a:lstStyle>
          <a:p>
            <a:r>
              <a:rPr lang="de-DE" dirty="0"/>
              <a:t>Titelmasterformat durch Klicken bearbeiten</a:t>
            </a:r>
            <a:br>
              <a:rPr lang="de-DE" dirty="0"/>
            </a:br>
            <a:endParaRPr lang="de-DE" dirty="0"/>
          </a:p>
        </p:txBody>
      </p:sp>
      <p:sp>
        <p:nvSpPr>
          <p:cNvPr id="3" name="Untertitel 2"/>
          <p:cNvSpPr>
            <a:spLocks noGrp="1"/>
          </p:cNvSpPr>
          <p:nvPr>
            <p:ph type="subTitle" idx="1"/>
          </p:nvPr>
        </p:nvSpPr>
        <p:spPr>
          <a:xfrm>
            <a:off x="1831588" y="3569886"/>
            <a:ext cx="8532000" cy="396092"/>
          </a:xfrm>
        </p:spPr>
        <p:txBody>
          <a:bodyPr/>
          <a:lstStyle>
            <a:lvl1pPr marL="0" indent="0" algn="ctr">
              <a:buNone/>
              <a:defRPr>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dirty="0"/>
              <a:t>Formatvorlage des Untertitelmasters durch Klicken bearbeiten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dirty="0"/>
              <a:t>Titelmasterformat durch Klicken bearbeiten</a:t>
            </a:r>
          </a:p>
        </p:txBody>
      </p:sp>
      <p:sp>
        <p:nvSpPr>
          <p:cNvPr id="3" name="Textplatzhalter 2"/>
          <p:cNvSpPr>
            <a:spLocks noGrp="1"/>
          </p:cNvSpPr>
          <p:nvPr>
            <p:ph type="body" idx="1"/>
          </p:nvPr>
        </p:nvSpPr>
        <p:spPr>
          <a:xfrm>
            <a:off x="13788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dirty="0"/>
              <a:t>Textmasterformat bearbeiten</a:t>
            </a:r>
          </a:p>
        </p:txBody>
      </p:sp>
      <p:sp>
        <p:nvSpPr>
          <p:cNvPr id="4" name="Inhaltsplatzhalter 3"/>
          <p:cNvSpPr>
            <a:spLocks noGrp="1"/>
          </p:cNvSpPr>
          <p:nvPr>
            <p:ph sz="half" idx="2"/>
          </p:nvPr>
        </p:nvSpPr>
        <p:spPr>
          <a:xfrm>
            <a:off x="1378800" y="2548067"/>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63324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332400" y="2547278"/>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4482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32400" y="2178000"/>
            <a:ext cx="448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dirty="0"/>
              <a:t>Bild durch Klicken auf Symbol hinzufügen</a:t>
            </a:r>
          </a:p>
        </p:txBody>
      </p:sp>
    </p:spTree>
    <p:extLst>
      <p:ext uri="{BB962C8B-B14F-4D97-AF65-F5344CB8AC3E}">
        <p14:creationId xmlns:p14="http://schemas.microsoft.com/office/powerpoint/2010/main" val="426859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6228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8082225" y="2178000"/>
            <a:ext cx="2736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dirty="0"/>
              <a:t>Bild durch Klicken auf Symbol hinzufügen</a:t>
            </a:r>
          </a:p>
        </p:txBody>
      </p:sp>
    </p:spTree>
    <p:extLst>
      <p:ext uri="{BB962C8B-B14F-4D97-AF65-F5344CB8AC3E}">
        <p14:creationId xmlns:p14="http://schemas.microsoft.com/office/powerpoint/2010/main" val="354936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78800" y="612001"/>
            <a:ext cx="6457681" cy="1248289"/>
          </a:xfrm>
          <a:prstGeom prst="rect">
            <a:avLst/>
          </a:prstGeom>
        </p:spPr>
        <p:txBody>
          <a:bodyPr vert="horz" lIns="0" tIns="0" rIns="0" bIns="0" rtlCol="0" anchor="t">
            <a:noAutofit/>
          </a:bodyPr>
          <a:lstStyle/>
          <a:p>
            <a:r>
              <a:rPr lang="de-DE" dirty="0"/>
              <a:t>Titelmasterformat durch Klicken bearbeiten</a:t>
            </a:r>
          </a:p>
        </p:txBody>
      </p:sp>
      <p:sp>
        <p:nvSpPr>
          <p:cNvPr id="3" name="Textplatzhalter 2"/>
          <p:cNvSpPr>
            <a:spLocks noGrp="1"/>
          </p:cNvSpPr>
          <p:nvPr>
            <p:ph type="body" idx="1"/>
          </p:nvPr>
        </p:nvSpPr>
        <p:spPr>
          <a:xfrm>
            <a:off x="1378800" y="2178000"/>
            <a:ext cx="9432000" cy="3690000"/>
          </a:xfrm>
          <a:prstGeom prst="rect">
            <a:avLst/>
          </a:prstGeom>
        </p:spPr>
        <p:txBody>
          <a:bodyPr vert="horz" lIns="0" tIns="0" rIns="0" bIns="0" rtlCol="0" anchor="t">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1378800" y="6314401"/>
            <a:ext cx="2845541" cy="180042"/>
          </a:xfrm>
          <a:prstGeom prst="rect">
            <a:avLst/>
          </a:prstGeom>
        </p:spPr>
        <p:txBody>
          <a:bodyPr vert="horz" lIns="0" tIns="0" rIns="0" bIns="0" rtlCol="0" anchor="t">
            <a:noAutofit/>
          </a:bodyPr>
          <a:lstStyle>
            <a:lvl1pPr algn="l">
              <a:defRPr sz="1200">
                <a:solidFill>
                  <a:srgbClr val="003056"/>
                </a:solidFill>
              </a:defRPr>
            </a:lvl1pPr>
          </a:lstStyle>
          <a:p>
            <a:r>
              <a:rPr lang="de-DE"/>
              <a:t>TT.MM.JJJJ</a:t>
            </a:r>
            <a:endParaRPr lang="de-DE" dirty="0"/>
          </a:p>
        </p:txBody>
      </p:sp>
      <p:sp>
        <p:nvSpPr>
          <p:cNvPr id="5" name="Fußzeilenplatzhalter 4"/>
          <p:cNvSpPr>
            <a:spLocks noGrp="1"/>
          </p:cNvSpPr>
          <p:nvPr>
            <p:ph type="ftr" sz="quarter" idx="3"/>
          </p:nvPr>
        </p:nvSpPr>
        <p:spPr>
          <a:xfrm>
            <a:off x="1378800" y="6062400"/>
            <a:ext cx="3861805" cy="180042"/>
          </a:xfrm>
          <a:prstGeom prst="rect">
            <a:avLst/>
          </a:prstGeom>
        </p:spPr>
        <p:txBody>
          <a:bodyPr vert="horz" lIns="0" tIns="0" rIns="0" bIns="0" rtlCol="0" anchor="t">
            <a:noAutofit/>
          </a:bodyPr>
          <a:lstStyle>
            <a:lvl1pPr algn="l">
              <a:defRPr sz="1200">
                <a:solidFill>
                  <a:srgbClr val="003056"/>
                </a:solidFill>
              </a:defRPr>
            </a:lvl1pPr>
          </a:lstStyle>
          <a:p>
            <a:r>
              <a:rPr lang="de-DE" dirty="0"/>
              <a:t>Beispiel-Fußzeile</a:t>
            </a:r>
          </a:p>
        </p:txBody>
      </p:sp>
      <p:sp>
        <p:nvSpPr>
          <p:cNvPr id="6" name="Foliennummernplatzhalter 5"/>
          <p:cNvSpPr>
            <a:spLocks noGrp="1"/>
          </p:cNvSpPr>
          <p:nvPr>
            <p:ph type="sldNum" sz="quarter" idx="4"/>
          </p:nvPr>
        </p:nvSpPr>
        <p:spPr>
          <a:xfrm>
            <a:off x="9417601" y="6314401"/>
            <a:ext cx="1406313" cy="180042"/>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dirty="0"/>
          </a:p>
        </p:txBody>
      </p:sp>
      <p:pic>
        <p:nvPicPr>
          <p:cNvPr id="7" name="Grafik 6"/>
          <p:cNvPicPr>
            <a:picLocks noChangeAspect="1"/>
          </p:cNvPicPr>
          <p:nvPr userDrawn="1"/>
        </p:nvPicPr>
        <p:blipFill rotWithShape="1">
          <a:blip r:embed="rId9" cstate="print">
            <a:extLst>
              <a:ext uri="{28A0092B-C50C-407E-A947-70E740481C1C}">
                <a14:useLocalDpi xmlns:a14="http://schemas.microsoft.com/office/drawing/2010/main" val="0"/>
              </a:ext>
            </a:extLst>
          </a:blip>
          <a:srcRect l="10243" t="18477" r="10442" b="23645"/>
          <a:stretch/>
        </p:blipFill>
        <p:spPr>
          <a:xfrm>
            <a:off x="9012195" y="486032"/>
            <a:ext cx="2018270" cy="626076"/>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hf hdr="0"/>
  <p:txStyles>
    <p:titleStyle>
      <a:lvl1pPr algn="l" defTabSz="914305" rtl="0" eaLnBrk="1" latinLnBrk="0" hangingPunct="1">
        <a:spcBef>
          <a:spcPct val="0"/>
        </a:spcBef>
        <a:buNone/>
        <a:defRPr sz="3000" b="1" kern="1200" baseline="0">
          <a:solidFill>
            <a:srgbClr val="003056"/>
          </a:solidFill>
          <a:latin typeface="+mj-lt"/>
          <a:ea typeface="+mj-ea"/>
          <a:cs typeface="+mj-cs"/>
        </a:defRPr>
      </a:lvl1pPr>
    </p:titleStyle>
    <p:body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tandfonline.com/doi/abs/10.1080/15287390590936166" TargetMode="External"/><Relationship Id="rId2" Type="http://schemas.openxmlformats.org/officeDocument/2006/relationships/hyperlink" Target="https://www.sciencedirect.com/science/article/pii/S0140673600026532"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026974910700284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normAutofit fontScale="90000"/>
          </a:bodyPr>
          <a:lstStyle/>
          <a:p>
            <a:r>
              <a:rPr lang="en-US" dirty="0"/>
              <a:t>Towards a smart city: </a:t>
            </a:r>
            <a:br>
              <a:rPr lang="en-US" dirty="0"/>
            </a:br>
            <a:r>
              <a:rPr lang="en-US" dirty="0"/>
              <a:t>An air quality monitoring system in </a:t>
            </a:r>
            <a:r>
              <a:rPr lang="en-US" dirty="0" err="1"/>
              <a:t>Perheim</a:t>
            </a:r>
            <a:endParaRPr lang="de-DE" dirty="0"/>
          </a:p>
        </p:txBody>
      </p:sp>
      <p:sp>
        <p:nvSpPr>
          <p:cNvPr id="8" name="Untertitel 7"/>
          <p:cNvSpPr>
            <a:spLocks noGrp="1"/>
          </p:cNvSpPr>
          <p:nvPr>
            <p:ph type="subTitle" idx="1"/>
          </p:nvPr>
        </p:nvSpPr>
        <p:spPr>
          <a:xfrm>
            <a:off x="1375099" y="1485578"/>
            <a:ext cx="7307503" cy="396092"/>
          </a:xfrm>
        </p:spPr>
        <p:txBody>
          <a:bodyPr/>
          <a:lstStyle/>
          <a:p>
            <a:r>
              <a:rPr lang="en-US" dirty="0"/>
              <a:t>Pervasive</a:t>
            </a:r>
            <a:r>
              <a:rPr lang="de-DE" dirty="0"/>
              <a:t> Computing</a:t>
            </a:r>
          </a:p>
        </p:txBody>
      </p:sp>
      <p:sp>
        <p:nvSpPr>
          <p:cNvPr id="5" name="Fußzeilenplatzhalter 4"/>
          <p:cNvSpPr>
            <a:spLocks noGrp="1"/>
          </p:cNvSpPr>
          <p:nvPr>
            <p:ph type="ftr" sz="quarter" idx="11"/>
          </p:nvPr>
        </p:nvSpPr>
        <p:spPr>
          <a:xfrm>
            <a:off x="1378800" y="6062400"/>
            <a:ext cx="5078827" cy="180042"/>
          </a:xfrm>
        </p:spPr>
        <p:txBody>
          <a:bodyPr/>
          <a:lstStyle/>
          <a:p>
            <a:r>
              <a:rPr lang="en-US" dirty="0"/>
              <a:t>Florian </a:t>
            </a:r>
            <a:r>
              <a:rPr lang="en-US" dirty="0" err="1"/>
              <a:t>Finklel</a:t>
            </a:r>
            <a:r>
              <a:rPr lang="en-US" dirty="0"/>
              <a:t> |Henrik </a:t>
            </a:r>
            <a:r>
              <a:rPr lang="en-US" dirty="0" err="1"/>
              <a:t>Lechte</a:t>
            </a:r>
            <a:r>
              <a:rPr lang="en-US" dirty="0"/>
              <a:t> |Cara </a:t>
            </a:r>
            <a:r>
              <a:rPr lang="en-US" dirty="0" err="1"/>
              <a:t>Damm</a:t>
            </a:r>
            <a:r>
              <a:rPr lang="en-US" dirty="0"/>
              <a:t> | Julia </a:t>
            </a:r>
            <a:r>
              <a:rPr lang="en-US" dirty="0" err="1"/>
              <a:t>Grabinski</a:t>
            </a:r>
            <a:endParaRPr lang="en-US" dirty="0"/>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Tree>
    <p:extLst>
      <p:ext uri="{BB962C8B-B14F-4D97-AF65-F5344CB8AC3E}">
        <p14:creationId xmlns:p14="http://schemas.microsoft.com/office/powerpoint/2010/main" val="52397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7664-C204-0F4B-B0AE-16E73B65C8FD}"/>
              </a:ext>
            </a:extLst>
          </p:cNvPr>
          <p:cNvSpPr>
            <a:spLocks noGrp="1"/>
          </p:cNvSpPr>
          <p:nvPr>
            <p:ph type="title"/>
          </p:nvPr>
        </p:nvSpPr>
        <p:spPr/>
        <p:txBody>
          <a:bodyPr/>
          <a:lstStyle/>
          <a:p>
            <a:r>
              <a:rPr lang="en-US" dirty="0"/>
              <a:t>Technical Implementation</a:t>
            </a:r>
            <a:br>
              <a:rPr lang="en-US" dirty="0"/>
            </a:br>
            <a:r>
              <a:rPr lang="en-US" b="0" dirty="0"/>
              <a:t>Frontend application</a:t>
            </a:r>
            <a:br>
              <a:rPr lang="en-US" dirty="0"/>
            </a:br>
            <a:endParaRPr lang="en-US" dirty="0"/>
          </a:p>
        </p:txBody>
      </p:sp>
      <p:sp>
        <p:nvSpPr>
          <p:cNvPr id="4" name="Content Placeholder 3">
            <a:extLst>
              <a:ext uri="{FF2B5EF4-FFF2-40B4-BE49-F238E27FC236}">
                <a16:creationId xmlns:a16="http://schemas.microsoft.com/office/drawing/2014/main" id="{42EC850E-4573-A44D-9871-1774BF3D1E31}"/>
              </a:ext>
            </a:extLst>
          </p:cNvPr>
          <p:cNvSpPr>
            <a:spLocks noGrp="1"/>
          </p:cNvSpPr>
          <p:nvPr>
            <p:ph sz="half" idx="2"/>
          </p:nvPr>
        </p:nvSpPr>
        <p:spPr>
          <a:xfrm>
            <a:off x="1378800" y="2178001"/>
            <a:ext cx="4482000" cy="3682066"/>
          </a:xfrm>
        </p:spPr>
        <p:txBody>
          <a:bodyPr/>
          <a:lstStyle/>
          <a:p>
            <a:r>
              <a:rPr lang="en-US" dirty="0"/>
              <a:t>Maps of </a:t>
            </a:r>
            <a:r>
              <a:rPr lang="en-US" dirty="0" err="1"/>
              <a:t>Perheim</a:t>
            </a:r>
            <a:r>
              <a:rPr lang="en-US" dirty="0"/>
              <a:t> with the air pollution per region</a:t>
            </a:r>
          </a:p>
          <a:p>
            <a:endParaRPr lang="en-US" dirty="0"/>
          </a:p>
          <a:p>
            <a:pPr marL="0" indent="0">
              <a:buNone/>
            </a:pPr>
            <a:endParaRPr lang="en-US" dirty="0"/>
          </a:p>
          <a:p>
            <a:r>
              <a:rPr lang="en-US" dirty="0"/>
              <a:t>Detailed information about the different toxic - levels</a:t>
            </a:r>
          </a:p>
          <a:p>
            <a:endParaRPr lang="en-US" dirty="0"/>
          </a:p>
        </p:txBody>
      </p:sp>
      <p:sp>
        <p:nvSpPr>
          <p:cNvPr id="7" name="Slide Number Placeholder 6">
            <a:extLst>
              <a:ext uri="{FF2B5EF4-FFF2-40B4-BE49-F238E27FC236}">
                <a16:creationId xmlns:a16="http://schemas.microsoft.com/office/drawing/2014/main" id="{491B2A28-86A5-1F49-B28D-D51C14E18F9A}"/>
              </a:ext>
            </a:extLst>
          </p:cNvPr>
          <p:cNvSpPr>
            <a:spLocks noGrp="1"/>
          </p:cNvSpPr>
          <p:nvPr>
            <p:ph type="sldNum" sz="quarter" idx="12"/>
          </p:nvPr>
        </p:nvSpPr>
        <p:spPr/>
        <p:txBody>
          <a:bodyPr/>
          <a:lstStyle/>
          <a:p>
            <a:fld id="{FC0CC166-4E39-43B8-AB91-BDD1C4C9E224}" type="slidenum">
              <a:rPr lang="de-DE" smtClean="0"/>
              <a:t>10</a:t>
            </a:fld>
            <a:endParaRPr lang="de-DE"/>
          </a:p>
        </p:txBody>
      </p:sp>
      <p:pic>
        <p:nvPicPr>
          <p:cNvPr id="9" name="Content Placeholder 8" descr="A close up of a map&#13;&#10;&#13;&#10;Description automatically generated">
            <a:extLst>
              <a:ext uri="{FF2B5EF4-FFF2-40B4-BE49-F238E27FC236}">
                <a16:creationId xmlns:a16="http://schemas.microsoft.com/office/drawing/2014/main" id="{EEA21542-0062-144D-AFA2-C4299CB7BC5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860800" y="1851213"/>
            <a:ext cx="5804027" cy="4317045"/>
          </a:xfrm>
        </p:spPr>
      </p:pic>
      <p:pic>
        <p:nvPicPr>
          <p:cNvPr id="13" name="Picture 12">
            <a:extLst>
              <a:ext uri="{FF2B5EF4-FFF2-40B4-BE49-F238E27FC236}">
                <a16:creationId xmlns:a16="http://schemas.microsoft.com/office/drawing/2014/main" id="{56671C29-E853-A54A-833E-A0FA96DD327A}"/>
              </a:ext>
            </a:extLst>
          </p:cNvPr>
          <p:cNvPicPr>
            <a:picLocks noChangeAspect="1"/>
          </p:cNvPicPr>
          <p:nvPr/>
        </p:nvPicPr>
        <p:blipFill>
          <a:blip r:embed="rId3"/>
          <a:stretch>
            <a:fillRect/>
          </a:stretch>
        </p:blipFill>
        <p:spPr>
          <a:xfrm>
            <a:off x="5860800" y="1839296"/>
            <a:ext cx="5804027" cy="4408292"/>
          </a:xfrm>
          <a:prstGeom prst="rect">
            <a:avLst/>
          </a:prstGeom>
        </p:spPr>
      </p:pic>
    </p:spTree>
    <p:extLst>
      <p:ext uri="{BB962C8B-B14F-4D97-AF65-F5344CB8AC3E}">
        <p14:creationId xmlns:p14="http://schemas.microsoft.com/office/powerpoint/2010/main" val="286311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3B7F37-EDEE-CF46-9D7E-DEA8E6364A3B}"/>
              </a:ext>
            </a:extLst>
          </p:cNvPr>
          <p:cNvSpPr>
            <a:spLocks noGrp="1"/>
          </p:cNvSpPr>
          <p:nvPr>
            <p:ph type="title"/>
          </p:nvPr>
        </p:nvSpPr>
        <p:spPr/>
        <p:txBody>
          <a:bodyPr/>
          <a:lstStyle/>
          <a:p>
            <a:r>
              <a:rPr lang="en-US" dirty="0"/>
              <a:t>Conclusion</a:t>
            </a:r>
          </a:p>
        </p:txBody>
      </p:sp>
      <p:pic>
        <p:nvPicPr>
          <p:cNvPr id="15" name="Content Placeholder 14">
            <a:extLst>
              <a:ext uri="{FF2B5EF4-FFF2-40B4-BE49-F238E27FC236}">
                <a16:creationId xmlns:a16="http://schemas.microsoft.com/office/drawing/2014/main" id="{455958DB-59F7-8342-91BC-BED324F323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1003" y="1629594"/>
            <a:ext cx="4480560" cy="4480560"/>
          </a:xfrm>
        </p:spPr>
      </p:pic>
      <p:sp>
        <p:nvSpPr>
          <p:cNvPr id="12" name="Text Placeholder 11">
            <a:extLst>
              <a:ext uri="{FF2B5EF4-FFF2-40B4-BE49-F238E27FC236}">
                <a16:creationId xmlns:a16="http://schemas.microsoft.com/office/drawing/2014/main" id="{4CAF837B-4C00-0547-8BD7-A4A4207275E5}"/>
              </a:ext>
            </a:extLst>
          </p:cNvPr>
          <p:cNvSpPr>
            <a:spLocks noGrp="1"/>
          </p:cNvSpPr>
          <p:nvPr>
            <p:ph type="body" sz="quarter" idx="3"/>
          </p:nvPr>
        </p:nvSpPr>
        <p:spPr/>
        <p:txBody>
          <a:bodyPr/>
          <a:lstStyle/>
          <a:p>
            <a:endParaRPr lang="en-US"/>
          </a:p>
        </p:txBody>
      </p:sp>
      <p:sp>
        <p:nvSpPr>
          <p:cNvPr id="13" name="Content Placeholder 12">
            <a:extLst>
              <a:ext uri="{FF2B5EF4-FFF2-40B4-BE49-F238E27FC236}">
                <a16:creationId xmlns:a16="http://schemas.microsoft.com/office/drawing/2014/main" id="{B1E9B926-4FB5-7B4D-999D-4554BEE57AFD}"/>
              </a:ext>
            </a:extLst>
          </p:cNvPr>
          <p:cNvSpPr>
            <a:spLocks noGrp="1"/>
          </p:cNvSpPr>
          <p:nvPr>
            <p:ph sz="quarter" idx="4"/>
          </p:nvPr>
        </p:nvSpPr>
        <p:spPr/>
        <p:txBody>
          <a:bodyPr/>
          <a:lstStyle/>
          <a:p>
            <a:endParaRPr lang="en-US" dirty="0"/>
          </a:p>
        </p:txBody>
      </p:sp>
      <p:sp>
        <p:nvSpPr>
          <p:cNvPr id="7" name="Slide Number Placeholder 6">
            <a:extLst>
              <a:ext uri="{FF2B5EF4-FFF2-40B4-BE49-F238E27FC236}">
                <a16:creationId xmlns:a16="http://schemas.microsoft.com/office/drawing/2014/main" id="{AAA4AACC-E814-BD4C-97AB-E52A9F4C81F5}"/>
              </a:ext>
            </a:extLst>
          </p:cNvPr>
          <p:cNvSpPr>
            <a:spLocks noGrp="1"/>
          </p:cNvSpPr>
          <p:nvPr>
            <p:ph type="sldNum" sz="quarter" idx="12"/>
          </p:nvPr>
        </p:nvSpPr>
        <p:spPr/>
        <p:txBody>
          <a:bodyPr/>
          <a:lstStyle/>
          <a:p>
            <a:fld id="{FC0CC166-4E39-43B8-AB91-BDD1C4C9E224}" type="slidenum">
              <a:rPr lang="de-DE" smtClean="0"/>
              <a:t>11</a:t>
            </a:fld>
            <a:endParaRPr lang="de-DE"/>
          </a:p>
        </p:txBody>
      </p:sp>
      <p:sp>
        <p:nvSpPr>
          <p:cNvPr id="16" name="TextBox 15">
            <a:extLst>
              <a:ext uri="{FF2B5EF4-FFF2-40B4-BE49-F238E27FC236}">
                <a16:creationId xmlns:a16="http://schemas.microsoft.com/office/drawing/2014/main" id="{226DA8FE-11FF-A94F-B136-088F3BE401FA}"/>
              </a:ext>
            </a:extLst>
          </p:cNvPr>
          <p:cNvSpPr txBox="1"/>
          <p:nvPr/>
        </p:nvSpPr>
        <p:spPr>
          <a:xfrm>
            <a:off x="2178151" y="5720778"/>
            <a:ext cx="1806264" cy="276999"/>
          </a:xfrm>
          <a:prstGeom prst="rect">
            <a:avLst/>
          </a:prstGeom>
          <a:noFill/>
        </p:spPr>
        <p:txBody>
          <a:bodyPr wrap="none" rtlCol="0">
            <a:spAutoFit/>
          </a:bodyPr>
          <a:lstStyle/>
          <a:p>
            <a:r>
              <a:rPr lang="en-US" sz="1200" dirty="0"/>
              <a:t>Source: SAP Image Library</a:t>
            </a:r>
          </a:p>
        </p:txBody>
      </p:sp>
    </p:spTree>
    <p:extLst>
      <p:ext uri="{BB962C8B-B14F-4D97-AF65-F5344CB8AC3E}">
        <p14:creationId xmlns:p14="http://schemas.microsoft.com/office/powerpoint/2010/main" val="379234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B539-C4BD-F94B-8110-2ACE1635F27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8417BE5-1F43-9540-98EB-5AC130C80A04}"/>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45B730B-1F1C-7F40-A0EB-C2FBF5F37385}"/>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8D99CB7E-6E52-7143-825C-380E66D6828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5BC50F0-4136-9A45-B232-FC9382F0C533}"/>
              </a:ext>
            </a:extLst>
          </p:cNvPr>
          <p:cNvSpPr>
            <a:spLocks noGrp="1"/>
          </p:cNvSpPr>
          <p:nvPr>
            <p:ph sz="quarter" idx="4"/>
          </p:nvPr>
        </p:nvSpPr>
        <p:spPr/>
        <p:txBody>
          <a:bodyPr/>
          <a:lstStyle/>
          <a:p>
            <a:endParaRPr lang="en-US"/>
          </a:p>
        </p:txBody>
      </p:sp>
      <p:sp>
        <p:nvSpPr>
          <p:cNvPr id="7" name="Slide Number Placeholder 6">
            <a:extLst>
              <a:ext uri="{FF2B5EF4-FFF2-40B4-BE49-F238E27FC236}">
                <a16:creationId xmlns:a16="http://schemas.microsoft.com/office/drawing/2014/main" id="{9B3732A4-C91A-9843-BED7-57860813098B}"/>
              </a:ext>
            </a:extLst>
          </p:cNvPr>
          <p:cNvSpPr>
            <a:spLocks noGrp="1"/>
          </p:cNvSpPr>
          <p:nvPr>
            <p:ph type="sldNum" sz="quarter" idx="12"/>
          </p:nvPr>
        </p:nvSpPr>
        <p:spPr/>
        <p:txBody>
          <a:bodyPr/>
          <a:lstStyle/>
          <a:p>
            <a:fld id="{FC0CC166-4E39-43B8-AB91-BDD1C4C9E224}" type="slidenum">
              <a:rPr lang="de-DE" smtClean="0"/>
              <a:t>12</a:t>
            </a:fld>
            <a:endParaRPr lang="de-DE"/>
          </a:p>
        </p:txBody>
      </p:sp>
    </p:spTree>
    <p:extLst>
      <p:ext uri="{BB962C8B-B14F-4D97-AF65-F5344CB8AC3E}">
        <p14:creationId xmlns:p14="http://schemas.microsoft.com/office/powerpoint/2010/main" val="3246365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B10989-8ADC-714E-A928-70C007D83C57}"/>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F413EC89-E785-1946-B636-5158C6B19092}"/>
              </a:ext>
            </a:extLst>
          </p:cNvPr>
          <p:cNvSpPr>
            <a:spLocks noGrp="1"/>
          </p:cNvSpPr>
          <p:nvPr>
            <p:ph idx="1"/>
          </p:nvPr>
        </p:nvSpPr>
        <p:spPr/>
        <p:txBody>
          <a:bodyPr/>
          <a:lstStyle/>
          <a:p>
            <a:pPr marL="0" indent="0">
              <a:buNone/>
            </a:pPr>
            <a:r>
              <a:rPr lang="en-US" sz="1200" dirty="0"/>
              <a:t>Effects of air pollution: </a:t>
            </a:r>
            <a:endParaRPr lang="en-US" sz="1400" dirty="0"/>
          </a:p>
          <a:p>
            <a:pPr marL="0" indent="0">
              <a:buNone/>
            </a:pPr>
            <a:r>
              <a:rPr lang="en-US" sz="1200" dirty="0"/>
              <a:t>[1]</a:t>
            </a:r>
            <a:r>
              <a:rPr lang="en-US" sz="1200" dirty="0">
                <a:hlinkClick r:id="rId2"/>
              </a:rPr>
              <a:t> https://www.sciencedirect.com/science/article/pii/S0140673600026532</a:t>
            </a:r>
            <a:endParaRPr lang="en-US" sz="1200" dirty="0"/>
          </a:p>
          <a:p>
            <a:pPr marL="0" indent="0">
              <a:buNone/>
            </a:pPr>
            <a:r>
              <a:rPr lang="en-US" sz="1200" dirty="0"/>
              <a:t>[2]</a:t>
            </a:r>
            <a:r>
              <a:rPr lang="en-US" sz="1200" dirty="0">
                <a:hlinkClick r:id="rId3"/>
              </a:rPr>
              <a:t> https://www.tandfonline.com/doi/abs/10.1080/15287390590936166</a:t>
            </a:r>
            <a:endParaRPr lang="en-US" sz="1200" dirty="0"/>
          </a:p>
          <a:p>
            <a:pPr marL="0" indent="0">
              <a:buNone/>
            </a:pPr>
            <a:r>
              <a:rPr lang="en-US" sz="1200" dirty="0"/>
              <a:t>[3} </a:t>
            </a:r>
            <a:r>
              <a:rPr lang="en-US" sz="1200" dirty="0">
                <a:hlinkClick r:id="rId4"/>
              </a:rPr>
              <a:t>https://www.sciencedirect.com/science/article/pii/S0269749107002849</a:t>
            </a:r>
            <a:endParaRPr lang="en-US" sz="1200" dirty="0"/>
          </a:p>
          <a:p>
            <a:pPr marL="0" indent="0">
              <a:buNone/>
            </a:pPr>
            <a:r>
              <a:rPr lang="en-US" sz="1200" dirty="0"/>
              <a:t>[4] https://</a:t>
            </a:r>
            <a:r>
              <a:rPr lang="en-US" sz="1200" dirty="0" err="1"/>
              <a:t>www.who.int</a:t>
            </a:r>
            <a:r>
              <a:rPr lang="en-US" sz="1200" dirty="0"/>
              <a:t>/air-pollution/news-and-events/how-air-pollution-is-destroying-our-health</a:t>
            </a:r>
          </a:p>
          <a:p>
            <a:pPr marL="0" indent="0">
              <a:buNone/>
            </a:pPr>
            <a:endParaRPr lang="en-US" sz="1200" dirty="0"/>
          </a:p>
          <a:p>
            <a:pPr marL="0" indent="0">
              <a:buNone/>
            </a:pPr>
            <a:endParaRPr lang="en-US" sz="1200" dirty="0"/>
          </a:p>
        </p:txBody>
      </p:sp>
      <p:sp>
        <p:nvSpPr>
          <p:cNvPr id="7" name="Slide Number Placeholder 6">
            <a:extLst>
              <a:ext uri="{FF2B5EF4-FFF2-40B4-BE49-F238E27FC236}">
                <a16:creationId xmlns:a16="http://schemas.microsoft.com/office/drawing/2014/main" id="{05C19478-C493-3D45-8D4B-0315EC97941C}"/>
              </a:ext>
            </a:extLst>
          </p:cNvPr>
          <p:cNvSpPr>
            <a:spLocks noGrp="1"/>
          </p:cNvSpPr>
          <p:nvPr>
            <p:ph type="sldNum" sz="quarter" idx="12"/>
          </p:nvPr>
        </p:nvSpPr>
        <p:spPr/>
        <p:txBody>
          <a:bodyPr/>
          <a:lstStyle/>
          <a:p>
            <a:fld id="{FC0CC166-4E39-43B8-AB91-BDD1C4C9E224}" type="slidenum">
              <a:rPr lang="de-DE" smtClean="0"/>
              <a:t>13</a:t>
            </a:fld>
            <a:endParaRPr lang="de-DE"/>
          </a:p>
        </p:txBody>
      </p:sp>
    </p:spTree>
    <p:extLst>
      <p:ext uri="{BB962C8B-B14F-4D97-AF65-F5344CB8AC3E}">
        <p14:creationId xmlns:p14="http://schemas.microsoft.com/office/powerpoint/2010/main" val="394281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A328-7D9C-1D45-A31D-E5873A48AA1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E707833-65D9-FB4C-A15A-5683A950CCAA}"/>
              </a:ext>
            </a:extLst>
          </p:cNvPr>
          <p:cNvSpPr>
            <a:spLocks noGrp="1"/>
          </p:cNvSpPr>
          <p:nvPr>
            <p:ph idx="1"/>
          </p:nvPr>
        </p:nvSpPr>
        <p:spPr/>
        <p:txBody>
          <a:bodyPr/>
          <a:lstStyle/>
          <a:p>
            <a:pPr>
              <a:lnSpc>
                <a:spcPct val="150000"/>
              </a:lnSpc>
              <a:buFont typeface="Wingdings" pitchFamily="2" charset="2"/>
              <a:buChar char="§"/>
            </a:pPr>
            <a:r>
              <a:rPr lang="en-US" dirty="0"/>
              <a:t>Introduction</a:t>
            </a:r>
          </a:p>
          <a:p>
            <a:pPr>
              <a:lnSpc>
                <a:spcPct val="150000"/>
              </a:lnSpc>
              <a:buFont typeface="Wingdings" pitchFamily="2" charset="2"/>
              <a:buChar char="§"/>
            </a:pPr>
            <a:r>
              <a:rPr lang="en-US" dirty="0"/>
              <a:t>Sensor Based Air Quality Monitoring</a:t>
            </a:r>
          </a:p>
          <a:p>
            <a:pPr>
              <a:lnSpc>
                <a:spcPct val="150000"/>
              </a:lnSpc>
              <a:buFont typeface="Wingdings" pitchFamily="2" charset="2"/>
              <a:buChar char="§"/>
            </a:pPr>
            <a:r>
              <a:rPr lang="en-US" dirty="0"/>
              <a:t>Use Cases </a:t>
            </a:r>
          </a:p>
          <a:p>
            <a:pPr>
              <a:lnSpc>
                <a:spcPct val="150000"/>
              </a:lnSpc>
              <a:buFont typeface="Wingdings" pitchFamily="2" charset="2"/>
              <a:buChar char="§"/>
            </a:pPr>
            <a:r>
              <a:rPr lang="en-US" dirty="0"/>
              <a:t>Economic Feasibility</a:t>
            </a:r>
          </a:p>
          <a:p>
            <a:pPr>
              <a:lnSpc>
                <a:spcPct val="150000"/>
              </a:lnSpc>
              <a:buFont typeface="Wingdings" pitchFamily="2" charset="2"/>
              <a:buChar char="§"/>
            </a:pPr>
            <a:r>
              <a:rPr lang="en-US" dirty="0"/>
              <a:t>Technical Implementation</a:t>
            </a:r>
          </a:p>
          <a:p>
            <a:pPr>
              <a:lnSpc>
                <a:spcPct val="150000"/>
              </a:lnSpc>
              <a:buFont typeface="Wingdings" pitchFamily="2" charset="2"/>
              <a:buChar char="§"/>
            </a:pPr>
            <a:r>
              <a:rPr lang="en-US" dirty="0"/>
              <a:t>Conclusion</a:t>
            </a:r>
          </a:p>
          <a:p>
            <a:pPr marL="0" indent="0">
              <a:buNone/>
            </a:pPr>
            <a:endParaRPr lang="en-US" dirty="0"/>
          </a:p>
        </p:txBody>
      </p:sp>
      <p:sp>
        <p:nvSpPr>
          <p:cNvPr id="4" name="Slide Number Placeholder 3">
            <a:extLst>
              <a:ext uri="{FF2B5EF4-FFF2-40B4-BE49-F238E27FC236}">
                <a16:creationId xmlns:a16="http://schemas.microsoft.com/office/drawing/2014/main" id="{EE3127AC-8F0C-4944-AE8D-A49D5306FC95}"/>
              </a:ext>
            </a:extLst>
          </p:cNvPr>
          <p:cNvSpPr>
            <a:spLocks noGrp="1"/>
          </p:cNvSpPr>
          <p:nvPr>
            <p:ph type="sldNum" sz="quarter" idx="12"/>
          </p:nvPr>
        </p:nvSpPr>
        <p:spPr/>
        <p:txBody>
          <a:bodyPr/>
          <a:lstStyle/>
          <a:p>
            <a:fld id="{FC0CC166-4E39-43B8-AB91-BDD1C4C9E224}" type="slidenum">
              <a:rPr lang="de-DE" smtClean="0"/>
              <a:t>2</a:t>
            </a:fld>
            <a:endParaRPr lang="de-DE" dirty="0"/>
          </a:p>
        </p:txBody>
      </p:sp>
    </p:spTree>
    <p:extLst>
      <p:ext uri="{BB962C8B-B14F-4D97-AF65-F5344CB8AC3E}">
        <p14:creationId xmlns:p14="http://schemas.microsoft.com/office/powerpoint/2010/main" val="116654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BD51-B8EE-2840-BCBD-D1FD43ADCC88}"/>
              </a:ext>
            </a:extLst>
          </p:cNvPr>
          <p:cNvSpPr>
            <a:spLocks noGrp="1"/>
          </p:cNvSpPr>
          <p:nvPr>
            <p:ph type="title"/>
          </p:nvPr>
        </p:nvSpPr>
        <p:spPr/>
        <p:txBody>
          <a:bodyPr/>
          <a:lstStyle/>
          <a:p>
            <a:r>
              <a:rPr lang="en-US" dirty="0"/>
              <a:t>Introduction – Air Quality </a:t>
            </a:r>
          </a:p>
        </p:txBody>
      </p:sp>
      <p:sp>
        <p:nvSpPr>
          <p:cNvPr id="4" name="Slide Number Placeholder 3">
            <a:extLst>
              <a:ext uri="{FF2B5EF4-FFF2-40B4-BE49-F238E27FC236}">
                <a16:creationId xmlns:a16="http://schemas.microsoft.com/office/drawing/2014/main" id="{3194AD75-3B77-B545-8AB6-F3527573C755}"/>
              </a:ext>
            </a:extLst>
          </p:cNvPr>
          <p:cNvSpPr>
            <a:spLocks noGrp="1"/>
          </p:cNvSpPr>
          <p:nvPr>
            <p:ph type="sldNum" sz="quarter" idx="12"/>
          </p:nvPr>
        </p:nvSpPr>
        <p:spPr/>
        <p:txBody>
          <a:bodyPr/>
          <a:lstStyle/>
          <a:p>
            <a:fld id="{FC0CC166-4E39-43B8-AB91-BDD1C4C9E224}" type="slidenum">
              <a:rPr lang="de-DE" smtClean="0"/>
              <a:t>3</a:t>
            </a:fld>
            <a:endParaRPr lang="de-DE" dirty="0"/>
          </a:p>
        </p:txBody>
      </p:sp>
      <p:sp>
        <p:nvSpPr>
          <p:cNvPr id="9" name="Content Placeholder 8">
            <a:extLst>
              <a:ext uri="{FF2B5EF4-FFF2-40B4-BE49-F238E27FC236}">
                <a16:creationId xmlns:a16="http://schemas.microsoft.com/office/drawing/2014/main" id="{DDC47053-4349-A947-9C2C-2C62C5FDC167}"/>
              </a:ext>
            </a:extLst>
          </p:cNvPr>
          <p:cNvSpPr>
            <a:spLocks noGrp="1"/>
          </p:cNvSpPr>
          <p:nvPr>
            <p:ph idx="1"/>
          </p:nvPr>
        </p:nvSpPr>
        <p:spPr/>
        <p:txBody>
          <a:bodyPr/>
          <a:lstStyle/>
          <a:p>
            <a:pPr marL="0" indent="0">
              <a:buNone/>
            </a:pPr>
            <a:r>
              <a:rPr lang="en-US" dirty="0"/>
              <a:t>Measuring the Air Quality:</a:t>
            </a:r>
          </a:p>
          <a:p>
            <a:pPr>
              <a:buFontTx/>
              <a:buChar char="-"/>
            </a:pPr>
            <a:r>
              <a:rPr lang="en-US" dirty="0"/>
              <a:t>The Air Quality Index is a standard index which is used to classify the air pollution within a certain region.</a:t>
            </a:r>
          </a:p>
          <a:p>
            <a:pPr marL="0" indent="0">
              <a:buNone/>
            </a:pPr>
            <a:endParaRPr lang="en-US" dirty="0"/>
          </a:p>
          <a:p>
            <a:pPr marL="0" indent="0">
              <a:buNone/>
            </a:pPr>
            <a:endParaRPr lang="en-US" dirty="0"/>
          </a:p>
          <a:p>
            <a:pPr marL="0" indent="0">
              <a:buNone/>
            </a:pPr>
            <a:r>
              <a:rPr lang="en-US" dirty="0"/>
              <a:t>Risks caused by air pollution:</a:t>
            </a:r>
          </a:p>
          <a:p>
            <a:pPr>
              <a:buFontTx/>
              <a:buChar char="-"/>
            </a:pPr>
            <a:r>
              <a:rPr lang="en-US" dirty="0"/>
              <a:t>Health risks that lead to a total mortality of 6 % due to various diseases.</a:t>
            </a:r>
          </a:p>
          <a:p>
            <a:pPr>
              <a:buFontTx/>
              <a:buChar char="-"/>
            </a:pPr>
            <a:r>
              <a:rPr lang="en-US" dirty="0"/>
              <a:t>Environmental changes</a:t>
            </a:r>
          </a:p>
          <a:p>
            <a:pPr marL="0" indent="0">
              <a:buNone/>
            </a:pPr>
            <a:endParaRPr lang="en-US" dirty="0"/>
          </a:p>
        </p:txBody>
      </p:sp>
      <p:pic>
        <p:nvPicPr>
          <p:cNvPr id="10" name="Picture 9">
            <a:extLst>
              <a:ext uri="{FF2B5EF4-FFF2-40B4-BE49-F238E27FC236}">
                <a16:creationId xmlns:a16="http://schemas.microsoft.com/office/drawing/2014/main" id="{87A4352A-ABCA-CA4C-8323-F76FF607A942}"/>
              </a:ext>
            </a:extLst>
          </p:cNvPr>
          <p:cNvPicPr>
            <a:picLocks noChangeAspect="1"/>
          </p:cNvPicPr>
          <p:nvPr/>
        </p:nvPicPr>
        <p:blipFill>
          <a:blip r:embed="rId3"/>
          <a:stretch>
            <a:fillRect/>
          </a:stretch>
        </p:blipFill>
        <p:spPr>
          <a:xfrm>
            <a:off x="7465739" y="2493690"/>
            <a:ext cx="3456384" cy="1689157"/>
          </a:xfrm>
          <a:prstGeom prst="rect">
            <a:avLst/>
          </a:prstGeom>
        </p:spPr>
      </p:pic>
    </p:spTree>
    <p:extLst>
      <p:ext uri="{BB962C8B-B14F-4D97-AF65-F5344CB8AC3E}">
        <p14:creationId xmlns:p14="http://schemas.microsoft.com/office/powerpoint/2010/main" val="306780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5988-4035-D84E-871E-9BCB798BE709}"/>
              </a:ext>
            </a:extLst>
          </p:cNvPr>
          <p:cNvSpPr>
            <a:spLocks noGrp="1"/>
          </p:cNvSpPr>
          <p:nvPr>
            <p:ph type="title"/>
          </p:nvPr>
        </p:nvSpPr>
        <p:spPr>
          <a:xfrm>
            <a:off x="1378800" y="612001"/>
            <a:ext cx="6457681" cy="585545"/>
          </a:xfrm>
        </p:spPr>
        <p:txBody>
          <a:bodyPr/>
          <a:lstStyle/>
          <a:p>
            <a:pPr>
              <a:lnSpc>
                <a:spcPct val="150000"/>
              </a:lnSpc>
            </a:pPr>
            <a:r>
              <a:rPr lang="en-US" dirty="0"/>
              <a:t>Sensor Based Air Quality Monitoring</a:t>
            </a:r>
          </a:p>
        </p:txBody>
      </p:sp>
      <p:sp>
        <p:nvSpPr>
          <p:cNvPr id="5" name="Text Placeholder 4">
            <a:extLst>
              <a:ext uri="{FF2B5EF4-FFF2-40B4-BE49-F238E27FC236}">
                <a16:creationId xmlns:a16="http://schemas.microsoft.com/office/drawing/2014/main" id="{4093C57E-3980-B742-AAEF-BBB6F6F83193}"/>
              </a:ext>
            </a:extLst>
          </p:cNvPr>
          <p:cNvSpPr>
            <a:spLocks noGrp="1"/>
          </p:cNvSpPr>
          <p:nvPr>
            <p:ph type="body" idx="1"/>
          </p:nvPr>
        </p:nvSpPr>
        <p:spPr/>
        <p:txBody>
          <a:bodyPr/>
          <a:lstStyle/>
          <a:p>
            <a:r>
              <a:rPr lang="en-US" dirty="0"/>
              <a:t>Existing approaches are focusing on:</a:t>
            </a:r>
          </a:p>
        </p:txBody>
      </p:sp>
      <p:sp>
        <p:nvSpPr>
          <p:cNvPr id="6" name="Content Placeholder 5">
            <a:extLst>
              <a:ext uri="{FF2B5EF4-FFF2-40B4-BE49-F238E27FC236}">
                <a16:creationId xmlns:a16="http://schemas.microsoft.com/office/drawing/2014/main" id="{8179A4FF-3923-F946-9DB8-86E649CC0D50}"/>
              </a:ext>
            </a:extLst>
          </p:cNvPr>
          <p:cNvSpPr>
            <a:spLocks noGrp="1"/>
          </p:cNvSpPr>
          <p:nvPr>
            <p:ph sz="half" idx="2"/>
          </p:nvPr>
        </p:nvSpPr>
        <p:spPr/>
        <p:txBody>
          <a:bodyPr/>
          <a:lstStyle/>
          <a:p>
            <a:pPr fontAlgn="base">
              <a:spcBef>
                <a:spcPct val="50000"/>
              </a:spcBef>
              <a:spcAft>
                <a:spcPct val="0"/>
              </a:spcAft>
              <a:buClr>
                <a:srgbClr val="003056"/>
              </a:buClr>
            </a:pPr>
            <a:r>
              <a:rPr lang="en-US" kern="0" dirty="0">
                <a:ea typeface="Arial Unicode MS" pitchFamily="34" charset="-128"/>
                <a:cs typeface="Arial Unicode MS" pitchFamily="34" charset="-128"/>
              </a:rPr>
              <a:t>Low-cost crowd sensing sensors</a:t>
            </a:r>
          </a:p>
          <a:p>
            <a:pPr fontAlgn="base">
              <a:spcBef>
                <a:spcPct val="50000"/>
              </a:spcBef>
              <a:spcAft>
                <a:spcPct val="0"/>
              </a:spcAft>
              <a:buClr>
                <a:srgbClr val="003056"/>
              </a:buClr>
            </a:pPr>
            <a:r>
              <a:rPr lang="en-US" kern="0" dirty="0">
                <a:ea typeface="Arial Unicode MS" pitchFamily="34" charset="-128"/>
                <a:cs typeface="Arial Unicode MS" pitchFamily="34" charset="-128"/>
              </a:rPr>
              <a:t>Combination of sensors with video monitoring of traffic</a:t>
            </a:r>
          </a:p>
          <a:p>
            <a:pPr fontAlgn="base">
              <a:spcBef>
                <a:spcPct val="50000"/>
              </a:spcBef>
              <a:spcAft>
                <a:spcPct val="0"/>
              </a:spcAft>
              <a:buClr>
                <a:srgbClr val="003056"/>
              </a:buClr>
            </a:pPr>
            <a:r>
              <a:rPr lang="en-US" kern="0" dirty="0">
                <a:ea typeface="Arial Unicode MS" pitchFamily="34" charset="-128"/>
                <a:cs typeface="Arial Unicode MS" pitchFamily="34" charset="-128"/>
              </a:rPr>
              <a:t>Using a neural network to predict future air pollution</a:t>
            </a:r>
          </a:p>
          <a:p>
            <a:pPr marL="0" indent="0">
              <a:buNone/>
            </a:pPr>
            <a:endParaRPr lang="en-US" dirty="0"/>
          </a:p>
        </p:txBody>
      </p:sp>
      <p:sp>
        <p:nvSpPr>
          <p:cNvPr id="7" name="Text Placeholder 6">
            <a:extLst>
              <a:ext uri="{FF2B5EF4-FFF2-40B4-BE49-F238E27FC236}">
                <a16:creationId xmlns:a16="http://schemas.microsoft.com/office/drawing/2014/main" id="{9AC92D7C-E065-544F-9BAB-18373E7A2C68}"/>
              </a:ext>
            </a:extLst>
          </p:cNvPr>
          <p:cNvSpPr>
            <a:spLocks noGrp="1"/>
          </p:cNvSpPr>
          <p:nvPr>
            <p:ph type="body" sz="quarter" idx="3"/>
          </p:nvPr>
        </p:nvSpPr>
        <p:spPr/>
        <p:txBody>
          <a:bodyPr/>
          <a:lstStyle/>
          <a:p>
            <a:r>
              <a:rPr lang="en-US" dirty="0"/>
              <a:t>Air Quality Monitoring for the City of </a:t>
            </a:r>
            <a:r>
              <a:rPr lang="en-US" dirty="0" err="1"/>
              <a:t>Perheim</a:t>
            </a:r>
            <a:r>
              <a:rPr lang="en-US" dirty="0"/>
              <a:t> </a:t>
            </a:r>
          </a:p>
        </p:txBody>
      </p:sp>
      <p:sp>
        <p:nvSpPr>
          <p:cNvPr id="8" name="Content Placeholder 7">
            <a:extLst>
              <a:ext uri="{FF2B5EF4-FFF2-40B4-BE49-F238E27FC236}">
                <a16:creationId xmlns:a16="http://schemas.microsoft.com/office/drawing/2014/main" id="{B88C2139-6E3D-3340-9D65-6FAE777DE875}"/>
              </a:ext>
            </a:extLst>
          </p:cNvPr>
          <p:cNvSpPr>
            <a:spLocks noGrp="1"/>
          </p:cNvSpPr>
          <p:nvPr>
            <p:ph sz="quarter" idx="4"/>
          </p:nvPr>
        </p:nvSpPr>
        <p:spPr/>
        <p:txBody>
          <a:bodyPr/>
          <a:lstStyle/>
          <a:p>
            <a:r>
              <a:rPr lang="en-US" dirty="0"/>
              <a:t>Small number of existing sensors to measure the air pollution</a:t>
            </a:r>
          </a:p>
          <a:p>
            <a:endParaRPr lang="en-US" dirty="0"/>
          </a:p>
        </p:txBody>
      </p:sp>
      <p:sp>
        <p:nvSpPr>
          <p:cNvPr id="4" name="Slide Number Placeholder 3">
            <a:extLst>
              <a:ext uri="{FF2B5EF4-FFF2-40B4-BE49-F238E27FC236}">
                <a16:creationId xmlns:a16="http://schemas.microsoft.com/office/drawing/2014/main" id="{3A363576-AA27-B343-A634-44E1A3198E3C}"/>
              </a:ext>
            </a:extLst>
          </p:cNvPr>
          <p:cNvSpPr>
            <a:spLocks noGrp="1"/>
          </p:cNvSpPr>
          <p:nvPr>
            <p:ph type="sldNum" sz="quarter" idx="12"/>
          </p:nvPr>
        </p:nvSpPr>
        <p:spPr/>
        <p:txBody>
          <a:bodyPr/>
          <a:lstStyle/>
          <a:p>
            <a:fld id="{FC0CC166-4E39-43B8-AB91-BDD1C4C9E224}" type="slidenum">
              <a:rPr lang="de-DE" smtClean="0"/>
              <a:t>4</a:t>
            </a:fld>
            <a:endParaRPr lang="de-DE" dirty="0"/>
          </a:p>
        </p:txBody>
      </p:sp>
    </p:spTree>
    <p:extLst>
      <p:ext uri="{BB962C8B-B14F-4D97-AF65-F5344CB8AC3E}">
        <p14:creationId xmlns:p14="http://schemas.microsoft.com/office/powerpoint/2010/main" val="113226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BD51-B8EE-2840-BCBD-D1FD43ADCC88}"/>
              </a:ext>
            </a:extLst>
          </p:cNvPr>
          <p:cNvSpPr>
            <a:spLocks noGrp="1"/>
          </p:cNvSpPr>
          <p:nvPr>
            <p:ph type="title"/>
          </p:nvPr>
        </p:nvSpPr>
        <p:spPr/>
        <p:txBody>
          <a:bodyPr/>
          <a:lstStyle/>
          <a:p>
            <a:r>
              <a:rPr lang="en-US" dirty="0"/>
              <a:t>Use Cases</a:t>
            </a:r>
          </a:p>
        </p:txBody>
      </p:sp>
      <p:sp>
        <p:nvSpPr>
          <p:cNvPr id="4" name="Slide Number Placeholder 3">
            <a:extLst>
              <a:ext uri="{FF2B5EF4-FFF2-40B4-BE49-F238E27FC236}">
                <a16:creationId xmlns:a16="http://schemas.microsoft.com/office/drawing/2014/main" id="{3194AD75-3B77-B545-8AB6-F3527573C755}"/>
              </a:ext>
            </a:extLst>
          </p:cNvPr>
          <p:cNvSpPr>
            <a:spLocks noGrp="1"/>
          </p:cNvSpPr>
          <p:nvPr>
            <p:ph type="sldNum" sz="quarter" idx="12"/>
          </p:nvPr>
        </p:nvSpPr>
        <p:spPr/>
        <p:txBody>
          <a:bodyPr/>
          <a:lstStyle/>
          <a:p>
            <a:fld id="{FC0CC166-4E39-43B8-AB91-BDD1C4C9E224}" type="slidenum">
              <a:rPr lang="de-DE" smtClean="0"/>
              <a:t>5</a:t>
            </a:fld>
            <a:endParaRPr lang="de-DE" dirty="0"/>
          </a:p>
        </p:txBody>
      </p:sp>
      <p:pic>
        <p:nvPicPr>
          <p:cNvPr id="5" name="Illustration">
            <a:extLst>
              <a:ext uri="{FF2B5EF4-FFF2-40B4-BE49-F238E27FC236}">
                <a16:creationId xmlns:a16="http://schemas.microsoft.com/office/drawing/2014/main" id="{596502CB-8A35-024F-8C84-99AE62020A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gray">
          <a:xfrm>
            <a:off x="48915" y="2637706"/>
            <a:ext cx="12053355" cy="3456384"/>
          </a:xfrm>
          <a:prstGeom prst="rect">
            <a:avLst/>
          </a:prstGeom>
          <a:noFill/>
        </p:spPr>
      </p:pic>
      <p:sp>
        <p:nvSpPr>
          <p:cNvPr id="3" name="TextBox 2">
            <a:extLst>
              <a:ext uri="{FF2B5EF4-FFF2-40B4-BE49-F238E27FC236}">
                <a16:creationId xmlns:a16="http://schemas.microsoft.com/office/drawing/2014/main" id="{C0844114-59FD-2640-ACD1-25460FE5B7E9}"/>
              </a:ext>
            </a:extLst>
          </p:cNvPr>
          <p:cNvSpPr txBox="1"/>
          <p:nvPr/>
        </p:nvSpPr>
        <p:spPr>
          <a:xfrm>
            <a:off x="48915" y="6014818"/>
            <a:ext cx="1806264" cy="276999"/>
          </a:xfrm>
          <a:prstGeom prst="rect">
            <a:avLst/>
          </a:prstGeom>
          <a:noFill/>
        </p:spPr>
        <p:txBody>
          <a:bodyPr wrap="none" rtlCol="0">
            <a:spAutoFit/>
          </a:bodyPr>
          <a:lstStyle/>
          <a:p>
            <a:r>
              <a:rPr lang="en-US" sz="1200" dirty="0"/>
              <a:t>Source: SAP Image Library</a:t>
            </a:r>
          </a:p>
        </p:txBody>
      </p:sp>
    </p:spTree>
    <p:extLst>
      <p:ext uri="{BB962C8B-B14F-4D97-AF65-F5344CB8AC3E}">
        <p14:creationId xmlns:p14="http://schemas.microsoft.com/office/powerpoint/2010/main" val="317583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F483-A5D2-AA48-90CE-41694DF83842}"/>
              </a:ext>
            </a:extLst>
          </p:cNvPr>
          <p:cNvSpPr>
            <a:spLocks noGrp="1"/>
          </p:cNvSpPr>
          <p:nvPr>
            <p:ph type="title"/>
          </p:nvPr>
        </p:nvSpPr>
        <p:spPr/>
        <p:txBody>
          <a:bodyPr/>
          <a:lstStyle/>
          <a:p>
            <a:r>
              <a:rPr lang="en-US"/>
              <a:t>Use Cases</a:t>
            </a:r>
          </a:p>
        </p:txBody>
      </p:sp>
      <p:sp>
        <p:nvSpPr>
          <p:cNvPr id="5" name="Text Placeholder 4">
            <a:extLst>
              <a:ext uri="{FF2B5EF4-FFF2-40B4-BE49-F238E27FC236}">
                <a16:creationId xmlns:a16="http://schemas.microsoft.com/office/drawing/2014/main" id="{174BA22C-FE05-B84E-A019-31BF3154DF7D}"/>
              </a:ext>
            </a:extLst>
          </p:cNvPr>
          <p:cNvSpPr>
            <a:spLocks noGrp="1"/>
          </p:cNvSpPr>
          <p:nvPr>
            <p:ph type="body" idx="1"/>
          </p:nvPr>
        </p:nvSpPr>
        <p:spPr>
          <a:xfrm>
            <a:off x="1378800" y="2178001"/>
            <a:ext cx="2990595" cy="213125"/>
          </a:xfrm>
        </p:spPr>
        <p:txBody>
          <a:bodyPr/>
          <a:lstStyle/>
          <a:p>
            <a:r>
              <a:rPr lang="en-US"/>
              <a:t>Managing health risks</a:t>
            </a:r>
          </a:p>
        </p:txBody>
      </p:sp>
      <p:sp>
        <p:nvSpPr>
          <p:cNvPr id="6" name="Content Placeholder 5">
            <a:extLst>
              <a:ext uri="{FF2B5EF4-FFF2-40B4-BE49-F238E27FC236}">
                <a16:creationId xmlns:a16="http://schemas.microsoft.com/office/drawing/2014/main" id="{0A6B8AA0-86E1-FF43-860A-963D573826F2}"/>
              </a:ext>
            </a:extLst>
          </p:cNvPr>
          <p:cNvSpPr>
            <a:spLocks noGrp="1"/>
          </p:cNvSpPr>
          <p:nvPr>
            <p:ph sz="half" idx="2"/>
          </p:nvPr>
        </p:nvSpPr>
        <p:spPr>
          <a:xfrm>
            <a:off x="1378800" y="2548067"/>
            <a:ext cx="2990595" cy="1961847"/>
          </a:xfrm>
        </p:spPr>
        <p:txBody>
          <a:bodyPr/>
          <a:lstStyle/>
          <a:p>
            <a:r>
              <a:rPr lang="en-US" sz="1800"/>
              <a:t>Get information about most toxic air pollution</a:t>
            </a:r>
          </a:p>
          <a:p>
            <a:r>
              <a:rPr lang="en-US" sz="1800"/>
              <a:t>Recommendation when to leave the house </a:t>
            </a:r>
          </a:p>
          <a:p>
            <a:r>
              <a:rPr lang="en-US" sz="1800"/>
              <a:t>Sensor for windows when to open and close</a:t>
            </a:r>
          </a:p>
          <a:p>
            <a:pPr marL="0" indent="0">
              <a:buNone/>
            </a:pPr>
            <a:endParaRPr lang="en-US"/>
          </a:p>
        </p:txBody>
      </p:sp>
      <p:sp>
        <p:nvSpPr>
          <p:cNvPr id="4" name="Slide Number Placeholder 3">
            <a:extLst>
              <a:ext uri="{FF2B5EF4-FFF2-40B4-BE49-F238E27FC236}">
                <a16:creationId xmlns:a16="http://schemas.microsoft.com/office/drawing/2014/main" id="{E374165F-8B62-C744-A25C-87EC0780B534}"/>
              </a:ext>
            </a:extLst>
          </p:cNvPr>
          <p:cNvSpPr>
            <a:spLocks noGrp="1"/>
          </p:cNvSpPr>
          <p:nvPr>
            <p:ph type="sldNum" sz="quarter" idx="12"/>
          </p:nvPr>
        </p:nvSpPr>
        <p:spPr/>
        <p:txBody>
          <a:bodyPr/>
          <a:lstStyle/>
          <a:p>
            <a:fld id="{FC0CC166-4E39-43B8-AB91-BDD1C4C9E224}" type="slidenum">
              <a:rPr lang="en-US" smtClean="0"/>
              <a:t>6</a:t>
            </a:fld>
            <a:endParaRPr lang="en-US"/>
          </a:p>
        </p:txBody>
      </p:sp>
      <p:sp>
        <p:nvSpPr>
          <p:cNvPr id="11" name="Text Placeholder 4">
            <a:extLst>
              <a:ext uri="{FF2B5EF4-FFF2-40B4-BE49-F238E27FC236}">
                <a16:creationId xmlns:a16="http://schemas.microsoft.com/office/drawing/2014/main" id="{4B86A3AA-5B6B-6245-9CB9-CF59921D4730}"/>
              </a:ext>
            </a:extLst>
          </p:cNvPr>
          <p:cNvSpPr txBox="1">
            <a:spLocks/>
          </p:cNvSpPr>
          <p:nvPr/>
        </p:nvSpPr>
        <p:spPr>
          <a:xfrm>
            <a:off x="6745659" y="2178001"/>
            <a:ext cx="2990595" cy="213125"/>
          </a:xfrm>
          <a:prstGeom prst="rect">
            <a:avLst/>
          </a:prstGeom>
        </p:spPr>
        <p:txBody>
          <a:bodyPr vert="horz" lIns="0" tIns="0" rIns="0" bIns="0" rtlCol="0" anchor="b">
            <a:noAutofit/>
          </a:bodyPr>
          <a:lstStyle>
            <a:lvl1pPr marL="0" indent="0" algn="l" defTabSz="914305" rtl="0" eaLnBrk="1" latinLnBrk="0" hangingPunct="1">
              <a:spcBef>
                <a:spcPct val="20000"/>
              </a:spcBef>
              <a:buFont typeface="Arial" panose="020B0604020202020204" pitchFamily="34" charset="0"/>
              <a:buNone/>
              <a:defRPr sz="2400" b="1" kern="1200">
                <a:solidFill>
                  <a:srgbClr val="003056"/>
                </a:solidFill>
                <a:latin typeface="+mn-lt"/>
                <a:ea typeface="+mn-ea"/>
                <a:cs typeface="+mn-cs"/>
              </a:defRPr>
            </a:lvl1pPr>
            <a:lvl2pPr marL="457152" indent="0" algn="l" defTabSz="914305" rtl="0" eaLnBrk="1" latinLnBrk="0" hangingPunct="1">
              <a:spcBef>
                <a:spcPct val="20000"/>
              </a:spcBef>
              <a:buFont typeface="Arial" panose="020B0604020202020204" pitchFamily="34" charset="0"/>
              <a:buNone/>
              <a:defRPr sz="2000" b="1" kern="1200">
                <a:solidFill>
                  <a:srgbClr val="003056"/>
                </a:solidFill>
                <a:latin typeface="+mn-lt"/>
                <a:ea typeface="+mn-ea"/>
                <a:cs typeface="+mn-cs"/>
              </a:defRPr>
            </a:lvl2pPr>
            <a:lvl3pPr marL="914305" indent="0" algn="l" defTabSz="914305" rtl="0" eaLnBrk="1" latinLnBrk="0" hangingPunct="1">
              <a:spcBef>
                <a:spcPct val="20000"/>
              </a:spcBef>
              <a:buFont typeface="Arial" panose="020B0604020202020204" pitchFamily="34" charset="0"/>
              <a:buNone/>
              <a:defRPr sz="1800" b="1" kern="1200">
                <a:solidFill>
                  <a:srgbClr val="003056"/>
                </a:solidFill>
                <a:latin typeface="+mn-lt"/>
                <a:ea typeface="+mn-ea"/>
                <a:cs typeface="+mn-cs"/>
              </a:defRPr>
            </a:lvl3pPr>
            <a:lvl4pPr marL="1371457"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4pPr>
            <a:lvl5pPr marL="1828610"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5pPr>
            <a:lvl6pPr marL="2285761"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2914"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066"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219"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a:t>Environmental damage</a:t>
            </a:r>
          </a:p>
        </p:txBody>
      </p:sp>
      <p:sp>
        <p:nvSpPr>
          <p:cNvPr id="12" name="Content Placeholder 5">
            <a:extLst>
              <a:ext uri="{FF2B5EF4-FFF2-40B4-BE49-F238E27FC236}">
                <a16:creationId xmlns:a16="http://schemas.microsoft.com/office/drawing/2014/main" id="{3126EFFA-ADB8-CC42-BE0A-9595BB3952DA}"/>
              </a:ext>
            </a:extLst>
          </p:cNvPr>
          <p:cNvSpPr txBox="1">
            <a:spLocks/>
          </p:cNvSpPr>
          <p:nvPr/>
        </p:nvSpPr>
        <p:spPr>
          <a:xfrm>
            <a:off x="6745659" y="2548067"/>
            <a:ext cx="2990595" cy="1961847"/>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Get information about most toxic air pollution</a:t>
            </a:r>
          </a:p>
          <a:p>
            <a:r>
              <a:rPr lang="en-US" sz="1800" dirty="0"/>
              <a:t>Recommendation when to leave the house </a:t>
            </a:r>
          </a:p>
          <a:p>
            <a:r>
              <a:rPr lang="en-US" sz="1800" dirty="0"/>
              <a:t>Sensor for windows when to open and close</a:t>
            </a:r>
          </a:p>
          <a:p>
            <a:pPr marL="0" indent="0">
              <a:buFont typeface="Arial" panose="020B0604020202020204" pitchFamily="34" charset="0"/>
              <a:buNone/>
            </a:pPr>
            <a:endParaRPr lang="en-US" dirty="0"/>
          </a:p>
        </p:txBody>
      </p:sp>
      <p:sp>
        <p:nvSpPr>
          <p:cNvPr id="13" name="Text Placeholder 4">
            <a:extLst>
              <a:ext uri="{FF2B5EF4-FFF2-40B4-BE49-F238E27FC236}">
                <a16:creationId xmlns:a16="http://schemas.microsoft.com/office/drawing/2014/main" id="{63C3CB62-A2C4-9E41-89F6-81447E95E6A0}"/>
              </a:ext>
            </a:extLst>
          </p:cNvPr>
          <p:cNvSpPr txBox="1">
            <a:spLocks/>
          </p:cNvSpPr>
          <p:nvPr/>
        </p:nvSpPr>
        <p:spPr>
          <a:xfrm>
            <a:off x="1273051" y="4714831"/>
            <a:ext cx="2990595" cy="213125"/>
          </a:xfrm>
          <a:prstGeom prst="rect">
            <a:avLst/>
          </a:prstGeom>
        </p:spPr>
        <p:txBody>
          <a:bodyPr vert="horz" lIns="0" tIns="0" rIns="0" bIns="0" rtlCol="0" anchor="b">
            <a:noAutofit/>
          </a:bodyPr>
          <a:lstStyle>
            <a:lvl1pPr marL="0" indent="0" algn="l" defTabSz="914305" rtl="0" eaLnBrk="1" latinLnBrk="0" hangingPunct="1">
              <a:spcBef>
                <a:spcPct val="20000"/>
              </a:spcBef>
              <a:buFont typeface="Arial" panose="020B0604020202020204" pitchFamily="34" charset="0"/>
              <a:buNone/>
              <a:defRPr sz="2400" b="1" kern="1200">
                <a:solidFill>
                  <a:srgbClr val="003056"/>
                </a:solidFill>
                <a:latin typeface="+mn-lt"/>
                <a:ea typeface="+mn-ea"/>
                <a:cs typeface="+mn-cs"/>
              </a:defRPr>
            </a:lvl1pPr>
            <a:lvl2pPr marL="457152" indent="0" algn="l" defTabSz="914305" rtl="0" eaLnBrk="1" latinLnBrk="0" hangingPunct="1">
              <a:spcBef>
                <a:spcPct val="20000"/>
              </a:spcBef>
              <a:buFont typeface="Arial" panose="020B0604020202020204" pitchFamily="34" charset="0"/>
              <a:buNone/>
              <a:defRPr sz="2000" b="1" kern="1200">
                <a:solidFill>
                  <a:srgbClr val="003056"/>
                </a:solidFill>
                <a:latin typeface="+mn-lt"/>
                <a:ea typeface="+mn-ea"/>
                <a:cs typeface="+mn-cs"/>
              </a:defRPr>
            </a:lvl2pPr>
            <a:lvl3pPr marL="914305" indent="0" algn="l" defTabSz="914305" rtl="0" eaLnBrk="1" latinLnBrk="0" hangingPunct="1">
              <a:spcBef>
                <a:spcPct val="20000"/>
              </a:spcBef>
              <a:buFont typeface="Arial" panose="020B0604020202020204" pitchFamily="34" charset="0"/>
              <a:buNone/>
              <a:defRPr sz="1800" b="1" kern="1200">
                <a:solidFill>
                  <a:srgbClr val="003056"/>
                </a:solidFill>
                <a:latin typeface="+mn-lt"/>
                <a:ea typeface="+mn-ea"/>
                <a:cs typeface="+mn-cs"/>
              </a:defRPr>
            </a:lvl3pPr>
            <a:lvl4pPr marL="1371457"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4pPr>
            <a:lvl5pPr marL="1828610"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5pPr>
            <a:lvl6pPr marL="2285761"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2914"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066"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219"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a:t>Enabling law execution</a:t>
            </a:r>
          </a:p>
        </p:txBody>
      </p:sp>
      <p:sp>
        <p:nvSpPr>
          <p:cNvPr id="14" name="Content Placeholder 5">
            <a:extLst>
              <a:ext uri="{FF2B5EF4-FFF2-40B4-BE49-F238E27FC236}">
                <a16:creationId xmlns:a16="http://schemas.microsoft.com/office/drawing/2014/main" id="{030C8513-F326-8F45-AFE8-6DA73E853818}"/>
              </a:ext>
            </a:extLst>
          </p:cNvPr>
          <p:cNvSpPr txBox="1">
            <a:spLocks/>
          </p:cNvSpPr>
          <p:nvPr/>
        </p:nvSpPr>
        <p:spPr>
          <a:xfrm>
            <a:off x="1273051" y="5084897"/>
            <a:ext cx="2990595" cy="1961847"/>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Use measurements to execute the current law </a:t>
            </a:r>
          </a:p>
          <a:p>
            <a:r>
              <a:rPr lang="en-US" sz="1800" dirty="0"/>
              <a:t>Biggest sector: industry and car traffic</a:t>
            </a:r>
          </a:p>
        </p:txBody>
      </p:sp>
      <p:sp>
        <p:nvSpPr>
          <p:cNvPr id="17" name="Text Placeholder 4">
            <a:extLst>
              <a:ext uri="{FF2B5EF4-FFF2-40B4-BE49-F238E27FC236}">
                <a16:creationId xmlns:a16="http://schemas.microsoft.com/office/drawing/2014/main" id="{8A5388BC-EAF8-A247-8B1B-DBD696315FDE}"/>
              </a:ext>
            </a:extLst>
          </p:cNvPr>
          <p:cNvSpPr txBox="1">
            <a:spLocks/>
          </p:cNvSpPr>
          <p:nvPr/>
        </p:nvSpPr>
        <p:spPr>
          <a:xfrm>
            <a:off x="6745659" y="4714831"/>
            <a:ext cx="2990595" cy="213125"/>
          </a:xfrm>
          <a:prstGeom prst="rect">
            <a:avLst/>
          </a:prstGeom>
        </p:spPr>
        <p:txBody>
          <a:bodyPr vert="horz" lIns="0" tIns="0" rIns="0" bIns="0" rtlCol="0" anchor="b">
            <a:noAutofit/>
          </a:bodyPr>
          <a:lstStyle>
            <a:lvl1pPr marL="0" indent="0" algn="l" defTabSz="914305" rtl="0" eaLnBrk="1" latinLnBrk="0" hangingPunct="1">
              <a:spcBef>
                <a:spcPct val="20000"/>
              </a:spcBef>
              <a:buFont typeface="Arial" panose="020B0604020202020204" pitchFamily="34" charset="0"/>
              <a:buNone/>
              <a:defRPr sz="2400" b="1" kern="1200">
                <a:solidFill>
                  <a:srgbClr val="003056"/>
                </a:solidFill>
                <a:latin typeface="+mn-lt"/>
                <a:ea typeface="+mn-ea"/>
                <a:cs typeface="+mn-cs"/>
              </a:defRPr>
            </a:lvl1pPr>
            <a:lvl2pPr marL="457152" indent="0" algn="l" defTabSz="914305" rtl="0" eaLnBrk="1" latinLnBrk="0" hangingPunct="1">
              <a:spcBef>
                <a:spcPct val="20000"/>
              </a:spcBef>
              <a:buFont typeface="Arial" panose="020B0604020202020204" pitchFamily="34" charset="0"/>
              <a:buNone/>
              <a:defRPr sz="2000" b="1" kern="1200">
                <a:solidFill>
                  <a:srgbClr val="003056"/>
                </a:solidFill>
                <a:latin typeface="+mn-lt"/>
                <a:ea typeface="+mn-ea"/>
                <a:cs typeface="+mn-cs"/>
              </a:defRPr>
            </a:lvl2pPr>
            <a:lvl3pPr marL="914305" indent="0" algn="l" defTabSz="914305" rtl="0" eaLnBrk="1" latinLnBrk="0" hangingPunct="1">
              <a:spcBef>
                <a:spcPct val="20000"/>
              </a:spcBef>
              <a:buFont typeface="Arial" panose="020B0604020202020204" pitchFamily="34" charset="0"/>
              <a:buNone/>
              <a:defRPr sz="1800" b="1" kern="1200">
                <a:solidFill>
                  <a:srgbClr val="003056"/>
                </a:solidFill>
                <a:latin typeface="+mn-lt"/>
                <a:ea typeface="+mn-ea"/>
                <a:cs typeface="+mn-cs"/>
              </a:defRPr>
            </a:lvl3pPr>
            <a:lvl4pPr marL="1371457"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4pPr>
            <a:lvl5pPr marL="1828610"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5pPr>
            <a:lvl6pPr marL="2285761"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2914"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066"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219"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a:t>Psychological effect</a:t>
            </a:r>
          </a:p>
        </p:txBody>
      </p:sp>
      <p:sp>
        <p:nvSpPr>
          <p:cNvPr id="18" name="Content Placeholder 5">
            <a:extLst>
              <a:ext uri="{FF2B5EF4-FFF2-40B4-BE49-F238E27FC236}">
                <a16:creationId xmlns:a16="http://schemas.microsoft.com/office/drawing/2014/main" id="{CA9ED6CF-F962-8A4D-B7DF-D8A788A31B18}"/>
              </a:ext>
            </a:extLst>
          </p:cNvPr>
          <p:cNvSpPr txBox="1">
            <a:spLocks/>
          </p:cNvSpPr>
          <p:nvPr/>
        </p:nvSpPr>
        <p:spPr>
          <a:xfrm>
            <a:off x="6745659" y="5084897"/>
            <a:ext cx="2990595" cy="1961847"/>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The direct confrontation with the monitored air quality can lead to a higher ecological awareness</a:t>
            </a:r>
          </a:p>
        </p:txBody>
      </p:sp>
    </p:spTree>
    <p:extLst>
      <p:ext uri="{BB962C8B-B14F-4D97-AF65-F5344CB8AC3E}">
        <p14:creationId xmlns:p14="http://schemas.microsoft.com/office/powerpoint/2010/main" val="133630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D423-7FDC-D841-A46C-7D49CDD5B310}"/>
              </a:ext>
            </a:extLst>
          </p:cNvPr>
          <p:cNvSpPr>
            <a:spLocks noGrp="1"/>
          </p:cNvSpPr>
          <p:nvPr>
            <p:ph type="title"/>
          </p:nvPr>
        </p:nvSpPr>
        <p:spPr/>
        <p:txBody>
          <a:bodyPr/>
          <a:lstStyle/>
          <a:p>
            <a:r>
              <a:rPr lang="en-US" dirty="0"/>
              <a:t>Economic Feasibility</a:t>
            </a:r>
          </a:p>
        </p:txBody>
      </p:sp>
      <p:sp>
        <p:nvSpPr>
          <p:cNvPr id="7" name="Content Placeholder 6">
            <a:extLst>
              <a:ext uri="{FF2B5EF4-FFF2-40B4-BE49-F238E27FC236}">
                <a16:creationId xmlns:a16="http://schemas.microsoft.com/office/drawing/2014/main" id="{3DD4BBCD-D3FD-6F4F-BA44-60EF1CDA06C5}"/>
              </a:ext>
            </a:extLst>
          </p:cNvPr>
          <p:cNvSpPr>
            <a:spLocks noGrp="1"/>
          </p:cNvSpPr>
          <p:nvPr>
            <p:ph sz="quarter" idx="4"/>
          </p:nvPr>
        </p:nvSpPr>
        <p:spPr>
          <a:xfrm>
            <a:off x="6332400" y="2177212"/>
            <a:ext cx="4482000" cy="3682066"/>
          </a:xfrm>
        </p:spPr>
        <p:txBody>
          <a:bodyPr/>
          <a:lstStyle/>
          <a:p>
            <a:pPr>
              <a:lnSpc>
                <a:spcPct val="150000"/>
              </a:lnSpc>
            </a:pPr>
            <a:r>
              <a:rPr lang="en-US" dirty="0"/>
              <a:t>Tax-payer funded service</a:t>
            </a:r>
          </a:p>
          <a:p>
            <a:pPr>
              <a:lnSpc>
                <a:spcPct val="150000"/>
              </a:lnSpc>
            </a:pPr>
            <a:r>
              <a:rPr lang="en-US" dirty="0"/>
              <a:t>Subscription-based service</a:t>
            </a:r>
          </a:p>
          <a:p>
            <a:pPr>
              <a:lnSpc>
                <a:spcPct val="150000"/>
              </a:lnSpc>
            </a:pPr>
            <a:r>
              <a:rPr lang="en-US" dirty="0"/>
              <a:t>Voluntary contribution</a:t>
            </a:r>
          </a:p>
          <a:p>
            <a:pPr>
              <a:lnSpc>
                <a:spcPct val="150000"/>
              </a:lnSpc>
            </a:pPr>
            <a:r>
              <a:rPr lang="en-US" dirty="0"/>
              <a:t>Data as a product</a:t>
            </a:r>
          </a:p>
          <a:p>
            <a:endParaRPr lang="en-US" dirty="0"/>
          </a:p>
        </p:txBody>
      </p:sp>
      <p:sp>
        <p:nvSpPr>
          <p:cNvPr id="4" name="Slide Number Placeholder 3">
            <a:extLst>
              <a:ext uri="{FF2B5EF4-FFF2-40B4-BE49-F238E27FC236}">
                <a16:creationId xmlns:a16="http://schemas.microsoft.com/office/drawing/2014/main" id="{801F8869-05A8-224D-A6BD-063AF88417FA}"/>
              </a:ext>
            </a:extLst>
          </p:cNvPr>
          <p:cNvSpPr>
            <a:spLocks noGrp="1"/>
          </p:cNvSpPr>
          <p:nvPr>
            <p:ph type="sldNum" sz="quarter" idx="12"/>
          </p:nvPr>
        </p:nvSpPr>
        <p:spPr/>
        <p:txBody>
          <a:bodyPr/>
          <a:lstStyle/>
          <a:p>
            <a:fld id="{FC0CC166-4E39-43B8-AB91-BDD1C4C9E224}" type="slidenum">
              <a:rPr lang="de-DE" smtClean="0"/>
              <a:t>7</a:t>
            </a:fld>
            <a:endParaRPr lang="de-DE" dirty="0"/>
          </a:p>
        </p:txBody>
      </p:sp>
      <p:pic>
        <p:nvPicPr>
          <p:cNvPr id="9" name="Content Placeholder 5" descr="A close up of a logo&#13;&#10;&#13;&#10;Description automatically generated">
            <a:extLst>
              <a:ext uri="{FF2B5EF4-FFF2-40B4-BE49-F238E27FC236}">
                <a16:creationId xmlns:a16="http://schemas.microsoft.com/office/drawing/2014/main" id="{965B8BC3-777B-8246-89EE-2E23DC20FED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78800" y="1377278"/>
            <a:ext cx="4482000" cy="4482000"/>
          </a:xfrm>
        </p:spPr>
      </p:pic>
      <p:sp>
        <p:nvSpPr>
          <p:cNvPr id="10" name="TextBox 9">
            <a:extLst>
              <a:ext uri="{FF2B5EF4-FFF2-40B4-BE49-F238E27FC236}">
                <a16:creationId xmlns:a16="http://schemas.microsoft.com/office/drawing/2014/main" id="{99C50674-4502-4C4C-8799-BA6862E2426F}"/>
              </a:ext>
            </a:extLst>
          </p:cNvPr>
          <p:cNvSpPr txBox="1"/>
          <p:nvPr/>
        </p:nvSpPr>
        <p:spPr>
          <a:xfrm>
            <a:off x="1633091" y="4979810"/>
            <a:ext cx="1806264" cy="276999"/>
          </a:xfrm>
          <a:prstGeom prst="rect">
            <a:avLst/>
          </a:prstGeom>
          <a:noFill/>
        </p:spPr>
        <p:txBody>
          <a:bodyPr wrap="none" rtlCol="0">
            <a:spAutoFit/>
          </a:bodyPr>
          <a:lstStyle/>
          <a:p>
            <a:r>
              <a:rPr lang="en-US" sz="1200" dirty="0"/>
              <a:t>Source: SAP Image Library</a:t>
            </a:r>
          </a:p>
        </p:txBody>
      </p:sp>
    </p:spTree>
    <p:extLst>
      <p:ext uri="{BB962C8B-B14F-4D97-AF65-F5344CB8AC3E}">
        <p14:creationId xmlns:p14="http://schemas.microsoft.com/office/powerpoint/2010/main" val="389929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849F-E205-D743-BEC5-A354428505E6}"/>
              </a:ext>
            </a:extLst>
          </p:cNvPr>
          <p:cNvSpPr>
            <a:spLocks noGrp="1"/>
          </p:cNvSpPr>
          <p:nvPr>
            <p:ph type="title"/>
          </p:nvPr>
        </p:nvSpPr>
        <p:spPr/>
        <p:txBody>
          <a:bodyPr/>
          <a:lstStyle/>
          <a:p>
            <a:r>
              <a:rPr lang="en-US" dirty="0"/>
              <a:t>Technical Implementation</a:t>
            </a:r>
            <a:br>
              <a:rPr lang="en-US" dirty="0"/>
            </a:br>
            <a:r>
              <a:rPr lang="en-US" b="0" dirty="0"/>
              <a:t>Hardware</a:t>
            </a:r>
            <a:endParaRPr lang="en-US" dirty="0"/>
          </a:p>
        </p:txBody>
      </p:sp>
      <p:sp>
        <p:nvSpPr>
          <p:cNvPr id="6" name="Text Placeholder 5">
            <a:extLst>
              <a:ext uri="{FF2B5EF4-FFF2-40B4-BE49-F238E27FC236}">
                <a16:creationId xmlns:a16="http://schemas.microsoft.com/office/drawing/2014/main" id="{71D00DD7-D22B-F541-A6E0-904AD193C0B8}"/>
              </a:ext>
            </a:extLst>
          </p:cNvPr>
          <p:cNvSpPr>
            <a:spLocks noGrp="1"/>
          </p:cNvSpPr>
          <p:nvPr>
            <p:ph type="body" idx="1"/>
          </p:nvPr>
        </p:nvSpPr>
        <p:spPr/>
        <p:txBody>
          <a:bodyPr/>
          <a:lstStyle/>
          <a:p>
            <a:r>
              <a:rPr lang="en-US" dirty="0"/>
              <a:t>Building the air quality sensors </a:t>
            </a:r>
          </a:p>
        </p:txBody>
      </p:sp>
      <p:sp>
        <p:nvSpPr>
          <p:cNvPr id="7" name="Content Placeholder 6">
            <a:extLst>
              <a:ext uri="{FF2B5EF4-FFF2-40B4-BE49-F238E27FC236}">
                <a16:creationId xmlns:a16="http://schemas.microsoft.com/office/drawing/2014/main" id="{4DACC97B-D11F-2242-B8A5-2BA8316E1D01}"/>
              </a:ext>
            </a:extLst>
          </p:cNvPr>
          <p:cNvSpPr>
            <a:spLocks noGrp="1"/>
          </p:cNvSpPr>
          <p:nvPr>
            <p:ph sz="half" idx="2"/>
          </p:nvPr>
        </p:nvSpPr>
        <p:spPr/>
        <p:txBody>
          <a:bodyPr/>
          <a:lstStyle/>
          <a:p>
            <a:r>
              <a:rPr lang="en-US" dirty="0"/>
              <a:t>Using Arduino hardware and software as foundation</a:t>
            </a:r>
          </a:p>
          <a:p>
            <a:r>
              <a:rPr lang="en-US" dirty="0"/>
              <a:t>Add several sensor for measuring different toxics</a:t>
            </a:r>
          </a:p>
          <a:p>
            <a:r>
              <a:rPr lang="en-US" dirty="0"/>
              <a:t>Focus for the first generation is to be cheap</a:t>
            </a:r>
          </a:p>
          <a:p>
            <a:r>
              <a:rPr lang="en-US" dirty="0"/>
              <a:t>Sensor will be placed in weatherproof box</a:t>
            </a:r>
          </a:p>
          <a:p>
            <a:endParaRPr lang="en-US" dirty="0"/>
          </a:p>
        </p:txBody>
      </p:sp>
      <p:sp>
        <p:nvSpPr>
          <p:cNvPr id="4" name="Slide Number Placeholder 3">
            <a:extLst>
              <a:ext uri="{FF2B5EF4-FFF2-40B4-BE49-F238E27FC236}">
                <a16:creationId xmlns:a16="http://schemas.microsoft.com/office/drawing/2014/main" id="{10977DBC-6E45-4C4A-A425-7AF99BC05EF3}"/>
              </a:ext>
            </a:extLst>
          </p:cNvPr>
          <p:cNvSpPr>
            <a:spLocks noGrp="1"/>
          </p:cNvSpPr>
          <p:nvPr>
            <p:ph type="sldNum" sz="quarter" idx="12"/>
          </p:nvPr>
        </p:nvSpPr>
        <p:spPr/>
        <p:txBody>
          <a:bodyPr/>
          <a:lstStyle/>
          <a:p>
            <a:fld id="{FC0CC166-4E39-43B8-AB91-BDD1C4C9E224}" type="slidenum">
              <a:rPr lang="de-DE" smtClean="0"/>
              <a:t>8</a:t>
            </a:fld>
            <a:endParaRPr lang="de-DE" dirty="0"/>
          </a:p>
        </p:txBody>
      </p:sp>
      <p:pic>
        <p:nvPicPr>
          <p:cNvPr id="12" name="Picture 11" descr="A close up of a sign&#13;&#10;&#13;&#10;Description automatically generated">
            <a:extLst>
              <a:ext uri="{FF2B5EF4-FFF2-40B4-BE49-F238E27FC236}">
                <a16:creationId xmlns:a16="http://schemas.microsoft.com/office/drawing/2014/main" id="{81BD27D1-2C82-7C40-8C58-081271F28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651" y="2156584"/>
            <a:ext cx="4480560" cy="4480560"/>
          </a:xfrm>
          <a:prstGeom prst="rect">
            <a:avLst/>
          </a:prstGeom>
        </p:spPr>
      </p:pic>
      <p:sp>
        <p:nvSpPr>
          <p:cNvPr id="13" name="TextBox 12">
            <a:extLst>
              <a:ext uri="{FF2B5EF4-FFF2-40B4-BE49-F238E27FC236}">
                <a16:creationId xmlns:a16="http://schemas.microsoft.com/office/drawing/2014/main" id="{3F0FE271-FFF4-E04F-896E-5A826CAC6CB5}"/>
              </a:ext>
            </a:extLst>
          </p:cNvPr>
          <p:cNvSpPr txBox="1"/>
          <p:nvPr/>
        </p:nvSpPr>
        <p:spPr>
          <a:xfrm>
            <a:off x="8609964" y="6440462"/>
            <a:ext cx="1806264" cy="276999"/>
          </a:xfrm>
          <a:prstGeom prst="rect">
            <a:avLst/>
          </a:prstGeom>
          <a:noFill/>
        </p:spPr>
        <p:txBody>
          <a:bodyPr wrap="none" rtlCol="0">
            <a:spAutoFit/>
          </a:bodyPr>
          <a:lstStyle/>
          <a:p>
            <a:r>
              <a:rPr lang="en-US" sz="1200" dirty="0"/>
              <a:t>Source: SAP Image Library</a:t>
            </a:r>
          </a:p>
        </p:txBody>
      </p:sp>
    </p:spTree>
    <p:extLst>
      <p:ext uri="{BB962C8B-B14F-4D97-AF65-F5344CB8AC3E}">
        <p14:creationId xmlns:p14="http://schemas.microsoft.com/office/powerpoint/2010/main" val="19863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F483-A5D2-AA48-90CE-41694DF83842}"/>
              </a:ext>
            </a:extLst>
          </p:cNvPr>
          <p:cNvSpPr>
            <a:spLocks noGrp="1"/>
          </p:cNvSpPr>
          <p:nvPr>
            <p:ph type="title"/>
          </p:nvPr>
        </p:nvSpPr>
        <p:spPr/>
        <p:txBody>
          <a:bodyPr/>
          <a:lstStyle/>
          <a:p>
            <a:r>
              <a:rPr lang="en-US" dirty="0"/>
              <a:t>Technical Implementation</a:t>
            </a:r>
            <a:br>
              <a:rPr lang="en-US" dirty="0"/>
            </a:br>
            <a:r>
              <a:rPr lang="en-US" b="0" dirty="0"/>
              <a:t>Backend for data processing</a:t>
            </a:r>
            <a:endParaRPr lang="en-US" dirty="0"/>
          </a:p>
        </p:txBody>
      </p:sp>
      <p:sp>
        <p:nvSpPr>
          <p:cNvPr id="5" name="Text Placeholder 4">
            <a:extLst>
              <a:ext uri="{FF2B5EF4-FFF2-40B4-BE49-F238E27FC236}">
                <a16:creationId xmlns:a16="http://schemas.microsoft.com/office/drawing/2014/main" id="{174BA22C-FE05-B84E-A019-31BF3154DF7D}"/>
              </a:ext>
            </a:extLst>
          </p:cNvPr>
          <p:cNvSpPr>
            <a:spLocks noGrp="1"/>
          </p:cNvSpPr>
          <p:nvPr>
            <p:ph type="body" idx="1"/>
          </p:nvPr>
        </p:nvSpPr>
        <p:spPr>
          <a:xfrm>
            <a:off x="1378800" y="2178001"/>
            <a:ext cx="2990595" cy="213125"/>
          </a:xfrm>
        </p:spPr>
        <p:txBody>
          <a:bodyPr/>
          <a:lstStyle/>
          <a:p>
            <a:r>
              <a:rPr lang="en-US" dirty="0"/>
              <a:t>Main functionalities</a:t>
            </a:r>
          </a:p>
        </p:txBody>
      </p:sp>
      <p:sp>
        <p:nvSpPr>
          <p:cNvPr id="6" name="Content Placeholder 5">
            <a:extLst>
              <a:ext uri="{FF2B5EF4-FFF2-40B4-BE49-F238E27FC236}">
                <a16:creationId xmlns:a16="http://schemas.microsoft.com/office/drawing/2014/main" id="{0A6B8AA0-86E1-FF43-860A-963D573826F2}"/>
              </a:ext>
            </a:extLst>
          </p:cNvPr>
          <p:cNvSpPr>
            <a:spLocks noGrp="1"/>
          </p:cNvSpPr>
          <p:nvPr>
            <p:ph sz="half" idx="2"/>
          </p:nvPr>
        </p:nvSpPr>
        <p:spPr>
          <a:xfrm>
            <a:off x="1378800" y="2548067"/>
            <a:ext cx="2990595" cy="1961847"/>
          </a:xfrm>
        </p:spPr>
        <p:txBody>
          <a:bodyPr/>
          <a:lstStyle/>
          <a:p>
            <a:r>
              <a:rPr lang="en-US" sz="1800" dirty="0"/>
              <a:t>Receive measurements in JSOM format</a:t>
            </a:r>
          </a:p>
          <a:p>
            <a:r>
              <a:rPr lang="en-US" sz="1800" dirty="0"/>
              <a:t>Save these</a:t>
            </a:r>
          </a:p>
          <a:p>
            <a:r>
              <a:rPr lang="en-US" sz="1800" dirty="0"/>
              <a:t>Propagate crucial measurements</a:t>
            </a:r>
          </a:p>
          <a:p>
            <a:r>
              <a:rPr lang="en-US" sz="1800" dirty="0"/>
              <a:t>Authorization and authentication check</a:t>
            </a:r>
          </a:p>
          <a:p>
            <a:pPr marL="0" indent="0">
              <a:buNone/>
            </a:pPr>
            <a:endParaRPr lang="en-US" dirty="0"/>
          </a:p>
        </p:txBody>
      </p:sp>
      <p:sp>
        <p:nvSpPr>
          <p:cNvPr id="4" name="Slide Number Placeholder 3">
            <a:extLst>
              <a:ext uri="{FF2B5EF4-FFF2-40B4-BE49-F238E27FC236}">
                <a16:creationId xmlns:a16="http://schemas.microsoft.com/office/drawing/2014/main" id="{E374165F-8B62-C744-A25C-87EC0780B534}"/>
              </a:ext>
            </a:extLst>
          </p:cNvPr>
          <p:cNvSpPr>
            <a:spLocks noGrp="1"/>
          </p:cNvSpPr>
          <p:nvPr>
            <p:ph type="sldNum" sz="quarter" idx="12"/>
          </p:nvPr>
        </p:nvSpPr>
        <p:spPr/>
        <p:txBody>
          <a:bodyPr/>
          <a:lstStyle/>
          <a:p>
            <a:fld id="{FC0CC166-4E39-43B8-AB91-BDD1C4C9E224}" type="slidenum">
              <a:rPr lang="en-US" smtClean="0"/>
              <a:t>9</a:t>
            </a:fld>
            <a:endParaRPr lang="en-US"/>
          </a:p>
        </p:txBody>
      </p:sp>
      <p:sp>
        <p:nvSpPr>
          <p:cNvPr id="11" name="Text Placeholder 4">
            <a:extLst>
              <a:ext uri="{FF2B5EF4-FFF2-40B4-BE49-F238E27FC236}">
                <a16:creationId xmlns:a16="http://schemas.microsoft.com/office/drawing/2014/main" id="{4B86A3AA-5B6B-6245-9CB9-CF59921D4730}"/>
              </a:ext>
            </a:extLst>
          </p:cNvPr>
          <p:cNvSpPr txBox="1">
            <a:spLocks/>
          </p:cNvSpPr>
          <p:nvPr/>
        </p:nvSpPr>
        <p:spPr>
          <a:xfrm>
            <a:off x="6745659" y="2178001"/>
            <a:ext cx="3384376" cy="213125"/>
          </a:xfrm>
          <a:prstGeom prst="rect">
            <a:avLst/>
          </a:prstGeom>
        </p:spPr>
        <p:txBody>
          <a:bodyPr vert="horz" lIns="0" tIns="0" rIns="0" bIns="0" rtlCol="0" anchor="b">
            <a:noAutofit/>
          </a:bodyPr>
          <a:lstStyle>
            <a:lvl1pPr marL="0" indent="0" algn="l" defTabSz="914305" rtl="0" eaLnBrk="1" latinLnBrk="0" hangingPunct="1">
              <a:spcBef>
                <a:spcPct val="20000"/>
              </a:spcBef>
              <a:buFont typeface="Arial" panose="020B0604020202020204" pitchFamily="34" charset="0"/>
              <a:buNone/>
              <a:defRPr sz="2400" b="1" kern="1200">
                <a:solidFill>
                  <a:srgbClr val="003056"/>
                </a:solidFill>
                <a:latin typeface="+mn-lt"/>
                <a:ea typeface="+mn-ea"/>
                <a:cs typeface="+mn-cs"/>
              </a:defRPr>
            </a:lvl1pPr>
            <a:lvl2pPr marL="457152" indent="0" algn="l" defTabSz="914305" rtl="0" eaLnBrk="1" latinLnBrk="0" hangingPunct="1">
              <a:spcBef>
                <a:spcPct val="20000"/>
              </a:spcBef>
              <a:buFont typeface="Arial" panose="020B0604020202020204" pitchFamily="34" charset="0"/>
              <a:buNone/>
              <a:defRPr sz="2000" b="1" kern="1200">
                <a:solidFill>
                  <a:srgbClr val="003056"/>
                </a:solidFill>
                <a:latin typeface="+mn-lt"/>
                <a:ea typeface="+mn-ea"/>
                <a:cs typeface="+mn-cs"/>
              </a:defRPr>
            </a:lvl2pPr>
            <a:lvl3pPr marL="914305" indent="0" algn="l" defTabSz="914305" rtl="0" eaLnBrk="1" latinLnBrk="0" hangingPunct="1">
              <a:spcBef>
                <a:spcPct val="20000"/>
              </a:spcBef>
              <a:buFont typeface="Arial" panose="020B0604020202020204" pitchFamily="34" charset="0"/>
              <a:buNone/>
              <a:defRPr sz="1800" b="1" kern="1200">
                <a:solidFill>
                  <a:srgbClr val="003056"/>
                </a:solidFill>
                <a:latin typeface="+mn-lt"/>
                <a:ea typeface="+mn-ea"/>
                <a:cs typeface="+mn-cs"/>
              </a:defRPr>
            </a:lvl3pPr>
            <a:lvl4pPr marL="1371457"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4pPr>
            <a:lvl5pPr marL="1828610"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5pPr>
            <a:lvl6pPr marL="2285761"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2914"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066"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219"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a:t>Additional functionalities</a:t>
            </a:r>
          </a:p>
        </p:txBody>
      </p:sp>
      <p:sp>
        <p:nvSpPr>
          <p:cNvPr id="12" name="Content Placeholder 5">
            <a:extLst>
              <a:ext uri="{FF2B5EF4-FFF2-40B4-BE49-F238E27FC236}">
                <a16:creationId xmlns:a16="http://schemas.microsoft.com/office/drawing/2014/main" id="{3126EFFA-ADB8-CC42-BE0A-9595BB3952DA}"/>
              </a:ext>
            </a:extLst>
          </p:cNvPr>
          <p:cNvSpPr txBox="1">
            <a:spLocks/>
          </p:cNvSpPr>
          <p:nvPr/>
        </p:nvSpPr>
        <p:spPr>
          <a:xfrm>
            <a:off x="6745659" y="2548067"/>
            <a:ext cx="2990595" cy="1961847"/>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GET request, to return current measurements</a:t>
            </a:r>
          </a:p>
          <a:p>
            <a:r>
              <a:rPr lang="en-US" sz="1800" dirty="0"/>
              <a:t>PUT and POST for setting a different measurements interval</a:t>
            </a:r>
          </a:p>
          <a:p>
            <a:r>
              <a:rPr lang="en-US" sz="1800" dirty="0"/>
              <a:t>Error handling</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55541443"/>
      </p:ext>
    </p:extLst>
  </p:cSld>
  <p:clrMapOvr>
    <a:masterClrMapping/>
  </p:clrMapOvr>
</p:sld>
</file>

<file path=ppt/theme/theme1.xml><?xml version="1.0" encoding="utf-8"?>
<a:theme xmlns:a="http://schemas.openxmlformats.org/drawingml/2006/main" name="Präsentationsvorlage Uni MA final gesendet-neu">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 Uni MA final gesendet-neu</Template>
  <TotalTime>1127</TotalTime>
  <Words>620</Words>
  <Application>Microsoft Macintosh PowerPoint</Application>
  <PresentationFormat>Custom</PresentationFormat>
  <Paragraphs>111</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Präsentationsvorlage Uni MA final gesendet-neu</vt:lpstr>
      <vt:lpstr>Towards a smart city:  An air quality monitoring system in Perheim</vt:lpstr>
      <vt:lpstr>Agenda</vt:lpstr>
      <vt:lpstr>Introduction – Air Quality </vt:lpstr>
      <vt:lpstr>Sensor Based Air Quality Monitoring</vt:lpstr>
      <vt:lpstr>Use Cases</vt:lpstr>
      <vt:lpstr>Use Cases</vt:lpstr>
      <vt:lpstr>Economic Feasibility</vt:lpstr>
      <vt:lpstr>Technical Implementation Hardware</vt:lpstr>
      <vt:lpstr>Technical Implementation Backend for data processing</vt:lpstr>
      <vt:lpstr>Technical Implementation Frontend application </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Cara Damm</cp:lastModifiedBy>
  <cp:revision>49</cp:revision>
  <dcterms:created xsi:type="dcterms:W3CDTF">2018-06-20T22:10:41Z</dcterms:created>
  <dcterms:modified xsi:type="dcterms:W3CDTF">2019-05-04T19:12:19Z</dcterms:modified>
</cp:coreProperties>
</file>