
<file path=[Content_Types].xml><?xml version="1.0" encoding="utf-8"?>
<Types xmlns="http://schemas.openxmlformats.org/package/2006/content-types">
  <Default Extension="mp3" ContentType="audio/unknown"/>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96" r:id="rId2"/>
    <p:sldId id="297" r:id="rId3"/>
    <p:sldId id="298" r:id="rId4"/>
    <p:sldId id="299" r:id="rId5"/>
    <p:sldId id="300" r:id="rId6"/>
    <p:sldId id="301" r:id="rId7"/>
    <p:sldId id="302" r:id="rId8"/>
    <p:sldId id="303" r:id="rId9"/>
    <p:sldId id="304" r:id="rId10"/>
    <p:sldId id="305" r:id="rId11"/>
    <p:sldId id="306" r:id="rId12"/>
    <p:sldId id="307" r:id="rId13"/>
    <p:sldId id="308" r:id="rId14"/>
    <p:sldId id="309" r:id="rId15"/>
    <p:sldId id="310" r:id="rId16"/>
    <p:sldId id="295" r:id="rId17"/>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FF33"/>
    <a:srgbClr val="FF6600"/>
    <a:srgbClr val="33CC33"/>
    <a:srgbClr val="FF3399"/>
    <a:srgbClr val="00CC00"/>
    <a:srgbClr val="00CC99"/>
    <a:srgbClr val="10E0F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89" d="100"/>
          <a:sy n="89" d="100"/>
        </p:scale>
        <p:origin x="-1554" y="-40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smtClean="0"/>
              <a:t>Modifiez le style du titre</a:t>
            </a:r>
            <a:endParaRPr lang="fr-FR"/>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fr-FR"/>
          </a:p>
        </p:txBody>
      </p:sp>
      <p:sp>
        <p:nvSpPr>
          <p:cNvPr id="4" name="Espace réservé de la date 3"/>
          <p:cNvSpPr>
            <a:spLocks noGrp="1"/>
          </p:cNvSpPr>
          <p:nvPr>
            <p:ph type="dt" sz="half" idx="10"/>
          </p:nvPr>
        </p:nvSpPr>
        <p:spPr/>
        <p:txBody>
          <a:bodyPr/>
          <a:lstStyle/>
          <a:p>
            <a:fld id="{08B8E709-9F6F-4A8F-A4DF-381394AFA099}" type="datetimeFigureOut">
              <a:rPr lang="fr-FR" smtClean="0"/>
              <a:t>10/01/2014</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7B6D7469-1AA7-4F23-AFE2-B0058F439969}" type="slidenum">
              <a:rPr lang="fr-FR" smtClean="0"/>
              <a:t>‹N°›</a:t>
            </a:fld>
            <a:endParaRPr lang="fr-FR"/>
          </a:p>
        </p:txBody>
      </p:sp>
    </p:spTree>
    <p:extLst>
      <p:ext uri="{BB962C8B-B14F-4D97-AF65-F5344CB8AC3E}">
        <p14:creationId xmlns:p14="http://schemas.microsoft.com/office/powerpoint/2010/main" val="11531420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08B8E709-9F6F-4A8F-A4DF-381394AFA099}" type="datetimeFigureOut">
              <a:rPr lang="fr-FR" smtClean="0"/>
              <a:t>10/01/2014</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7B6D7469-1AA7-4F23-AFE2-B0058F439969}" type="slidenum">
              <a:rPr lang="fr-FR" smtClean="0"/>
              <a:t>‹N°›</a:t>
            </a:fld>
            <a:endParaRPr lang="fr-FR"/>
          </a:p>
        </p:txBody>
      </p:sp>
    </p:spTree>
    <p:extLst>
      <p:ext uri="{BB962C8B-B14F-4D97-AF65-F5344CB8AC3E}">
        <p14:creationId xmlns:p14="http://schemas.microsoft.com/office/powerpoint/2010/main" val="28732487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fr-FR" smtClean="0"/>
              <a:t>Modifiez le style du titre</a:t>
            </a:r>
            <a:endParaRPr lang="fr-FR"/>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08B8E709-9F6F-4A8F-A4DF-381394AFA099}" type="datetimeFigureOut">
              <a:rPr lang="fr-FR" smtClean="0"/>
              <a:t>10/01/2014</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7B6D7469-1AA7-4F23-AFE2-B0058F439969}" type="slidenum">
              <a:rPr lang="fr-FR" smtClean="0"/>
              <a:t>‹N°›</a:t>
            </a:fld>
            <a:endParaRPr lang="fr-FR"/>
          </a:p>
        </p:txBody>
      </p:sp>
    </p:spTree>
    <p:extLst>
      <p:ext uri="{BB962C8B-B14F-4D97-AF65-F5344CB8AC3E}">
        <p14:creationId xmlns:p14="http://schemas.microsoft.com/office/powerpoint/2010/main" val="13852957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08B8E709-9F6F-4A8F-A4DF-381394AFA099}" type="datetimeFigureOut">
              <a:rPr lang="fr-FR" smtClean="0"/>
              <a:t>10/01/2014</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7B6D7469-1AA7-4F23-AFE2-B0058F439969}" type="slidenum">
              <a:rPr lang="fr-FR" smtClean="0"/>
              <a:t>‹N°›</a:t>
            </a:fld>
            <a:endParaRPr lang="fr-FR"/>
          </a:p>
        </p:txBody>
      </p:sp>
    </p:spTree>
    <p:extLst>
      <p:ext uri="{BB962C8B-B14F-4D97-AF65-F5344CB8AC3E}">
        <p14:creationId xmlns:p14="http://schemas.microsoft.com/office/powerpoint/2010/main" val="27129770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smtClean="0"/>
              <a:t>Modifiez le style du titre</a:t>
            </a:r>
            <a:endParaRPr lang="fr-FR"/>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Espace réservé de la date 3"/>
          <p:cNvSpPr>
            <a:spLocks noGrp="1"/>
          </p:cNvSpPr>
          <p:nvPr>
            <p:ph type="dt" sz="half" idx="10"/>
          </p:nvPr>
        </p:nvSpPr>
        <p:spPr/>
        <p:txBody>
          <a:bodyPr/>
          <a:lstStyle/>
          <a:p>
            <a:fld id="{08B8E709-9F6F-4A8F-A4DF-381394AFA099}" type="datetimeFigureOut">
              <a:rPr lang="fr-FR" smtClean="0"/>
              <a:t>10/01/2014</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7B6D7469-1AA7-4F23-AFE2-B0058F439969}" type="slidenum">
              <a:rPr lang="fr-FR" smtClean="0"/>
              <a:t>‹N°›</a:t>
            </a:fld>
            <a:endParaRPr lang="fr-FR"/>
          </a:p>
        </p:txBody>
      </p:sp>
    </p:spTree>
    <p:extLst>
      <p:ext uri="{BB962C8B-B14F-4D97-AF65-F5344CB8AC3E}">
        <p14:creationId xmlns:p14="http://schemas.microsoft.com/office/powerpoint/2010/main" val="38925664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08B8E709-9F6F-4A8F-A4DF-381394AFA099}" type="datetimeFigureOut">
              <a:rPr lang="fr-FR" smtClean="0"/>
              <a:t>10/01/2014</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7B6D7469-1AA7-4F23-AFE2-B0058F439969}" type="slidenum">
              <a:rPr lang="fr-FR" smtClean="0"/>
              <a:t>‹N°›</a:t>
            </a:fld>
            <a:endParaRPr lang="fr-FR"/>
          </a:p>
        </p:txBody>
      </p:sp>
    </p:spTree>
    <p:extLst>
      <p:ext uri="{BB962C8B-B14F-4D97-AF65-F5344CB8AC3E}">
        <p14:creationId xmlns:p14="http://schemas.microsoft.com/office/powerpoint/2010/main" val="7376087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smtClean="0"/>
              <a:t>Modifiez le style du titre</a:t>
            </a:r>
            <a:endParaRPr lang="fr-F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08B8E709-9F6F-4A8F-A4DF-381394AFA099}" type="datetimeFigureOut">
              <a:rPr lang="fr-FR" smtClean="0"/>
              <a:t>10/01/2014</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7B6D7469-1AA7-4F23-AFE2-B0058F439969}" type="slidenum">
              <a:rPr lang="fr-FR" smtClean="0"/>
              <a:t>‹N°›</a:t>
            </a:fld>
            <a:endParaRPr lang="fr-FR"/>
          </a:p>
        </p:txBody>
      </p:sp>
    </p:spTree>
    <p:extLst>
      <p:ext uri="{BB962C8B-B14F-4D97-AF65-F5344CB8AC3E}">
        <p14:creationId xmlns:p14="http://schemas.microsoft.com/office/powerpoint/2010/main" val="7518952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e la date 2"/>
          <p:cNvSpPr>
            <a:spLocks noGrp="1"/>
          </p:cNvSpPr>
          <p:nvPr>
            <p:ph type="dt" sz="half" idx="10"/>
          </p:nvPr>
        </p:nvSpPr>
        <p:spPr/>
        <p:txBody>
          <a:bodyPr/>
          <a:lstStyle/>
          <a:p>
            <a:fld id="{08B8E709-9F6F-4A8F-A4DF-381394AFA099}" type="datetimeFigureOut">
              <a:rPr lang="fr-FR" smtClean="0"/>
              <a:t>10/01/2014</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7B6D7469-1AA7-4F23-AFE2-B0058F439969}" type="slidenum">
              <a:rPr lang="fr-FR" smtClean="0"/>
              <a:t>‹N°›</a:t>
            </a:fld>
            <a:endParaRPr lang="fr-FR"/>
          </a:p>
        </p:txBody>
      </p:sp>
    </p:spTree>
    <p:extLst>
      <p:ext uri="{BB962C8B-B14F-4D97-AF65-F5344CB8AC3E}">
        <p14:creationId xmlns:p14="http://schemas.microsoft.com/office/powerpoint/2010/main" val="4807584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08B8E709-9F6F-4A8F-A4DF-381394AFA099}" type="datetimeFigureOut">
              <a:rPr lang="fr-FR" smtClean="0"/>
              <a:t>10/01/2014</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7B6D7469-1AA7-4F23-AFE2-B0058F439969}" type="slidenum">
              <a:rPr lang="fr-FR" smtClean="0"/>
              <a:t>‹N°›</a:t>
            </a:fld>
            <a:endParaRPr lang="fr-FR"/>
          </a:p>
        </p:txBody>
      </p:sp>
    </p:spTree>
    <p:extLst>
      <p:ext uri="{BB962C8B-B14F-4D97-AF65-F5344CB8AC3E}">
        <p14:creationId xmlns:p14="http://schemas.microsoft.com/office/powerpoint/2010/main" val="4367541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smtClean="0"/>
              <a:t>Modifiez le style du titre</a:t>
            </a:r>
            <a:endParaRPr lang="fr-F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08B8E709-9F6F-4A8F-A4DF-381394AFA099}" type="datetimeFigureOut">
              <a:rPr lang="fr-FR" smtClean="0"/>
              <a:t>10/01/2014</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7B6D7469-1AA7-4F23-AFE2-B0058F439969}" type="slidenum">
              <a:rPr lang="fr-FR" smtClean="0"/>
              <a:t>‹N°›</a:t>
            </a:fld>
            <a:endParaRPr lang="fr-FR"/>
          </a:p>
        </p:txBody>
      </p:sp>
    </p:spTree>
    <p:extLst>
      <p:ext uri="{BB962C8B-B14F-4D97-AF65-F5344CB8AC3E}">
        <p14:creationId xmlns:p14="http://schemas.microsoft.com/office/powerpoint/2010/main" val="29041855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smtClean="0"/>
              <a:t>Modifiez le style du titre</a:t>
            </a:r>
            <a:endParaRPr lang="fr-F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08B8E709-9F6F-4A8F-A4DF-381394AFA099}" type="datetimeFigureOut">
              <a:rPr lang="fr-FR" smtClean="0"/>
              <a:t>10/01/2014</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7B6D7469-1AA7-4F23-AFE2-B0058F439969}" type="slidenum">
              <a:rPr lang="fr-FR" smtClean="0"/>
              <a:t>‹N°›</a:t>
            </a:fld>
            <a:endParaRPr lang="fr-FR"/>
          </a:p>
        </p:txBody>
      </p:sp>
    </p:spTree>
    <p:extLst>
      <p:ext uri="{BB962C8B-B14F-4D97-AF65-F5344CB8AC3E}">
        <p14:creationId xmlns:p14="http://schemas.microsoft.com/office/powerpoint/2010/main" val="1195030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fr-FR" smtClean="0"/>
              <a:t>Modifiez le style du titre</a:t>
            </a:r>
            <a:endParaRPr lang="fr-FR"/>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8B8E709-9F6F-4A8F-A4DF-381394AFA099}" type="datetimeFigureOut">
              <a:rPr lang="fr-FR" smtClean="0"/>
              <a:t>10/01/2014</a:t>
            </a:fld>
            <a:endParaRPr lang="fr-FR"/>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6D7469-1AA7-4F23-AFE2-B0058F439969}" type="slidenum">
              <a:rPr lang="fr-FR" smtClean="0"/>
              <a:t>‹N°›</a:t>
            </a:fld>
            <a:endParaRPr lang="fr-FR"/>
          </a:p>
        </p:txBody>
      </p:sp>
    </p:spTree>
    <p:extLst>
      <p:ext uri="{BB962C8B-B14F-4D97-AF65-F5344CB8AC3E}">
        <p14:creationId xmlns:p14="http://schemas.microsoft.com/office/powerpoint/2010/main" val="17005025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audio" Target="../media/media1.mp3"/><Relationship Id="rId1" Type="http://schemas.microsoft.com/office/2007/relationships/media" Target="../media/media1.mp3"/><Relationship Id="rId5" Type="http://schemas.openxmlformats.org/officeDocument/2006/relationships/image" Target="../media/image5.pn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itre 1"/>
          <p:cNvSpPr>
            <a:spLocks noGrp="1"/>
          </p:cNvSpPr>
          <p:nvPr>
            <p:ph type="ctrTitle"/>
          </p:nvPr>
        </p:nvSpPr>
        <p:spPr>
          <a:xfrm>
            <a:off x="219075" y="635000"/>
            <a:ext cx="8496300" cy="1470025"/>
          </a:xfrm>
        </p:spPr>
        <p:txBody>
          <a:bodyPr/>
          <a:lstStyle/>
          <a:p>
            <a:r>
              <a:rPr lang="fr-FR" altLang="fr-FR" sz="4000" smtClean="0">
                <a:solidFill>
                  <a:srgbClr val="FFC000"/>
                </a:solidFill>
                <a:latin typeface="Arial" charset="0"/>
                <a:cs typeface="Arial" charset="0"/>
              </a:rPr>
              <a:t>Révision du cours de Biologie Cellulaire</a:t>
            </a:r>
          </a:p>
        </p:txBody>
      </p:sp>
      <p:sp>
        <p:nvSpPr>
          <p:cNvPr id="3" name="Sous-titre 2"/>
          <p:cNvSpPr>
            <a:spLocks noGrp="1"/>
          </p:cNvSpPr>
          <p:nvPr>
            <p:ph type="subTitle" idx="1"/>
          </p:nvPr>
        </p:nvSpPr>
        <p:spPr>
          <a:xfrm>
            <a:off x="352425" y="2514600"/>
            <a:ext cx="8458200" cy="2828925"/>
          </a:xfrm>
        </p:spPr>
        <p:txBody>
          <a:bodyPr/>
          <a:lstStyle/>
          <a:p>
            <a:pPr>
              <a:defRPr/>
            </a:pPr>
            <a:r>
              <a:rPr lang="fr-FR" sz="2800" dirty="0" smtClean="0">
                <a:solidFill>
                  <a:schemeClr val="accent2">
                    <a:lumMod val="60000"/>
                    <a:lumOff val="40000"/>
                  </a:schemeClr>
                </a:solidFill>
                <a:latin typeface="Arial" pitchFamily="34" charset="0"/>
                <a:cs typeface="Arial" pitchFamily="34" charset="0"/>
              </a:rPr>
              <a:t>S1-SNV- Structures et Fonctions Biologiques</a:t>
            </a:r>
          </a:p>
          <a:p>
            <a:pPr>
              <a:defRPr/>
            </a:pPr>
            <a:endParaRPr lang="fr-FR" sz="2800" dirty="0" smtClean="0">
              <a:latin typeface="Arial" pitchFamily="34" charset="0"/>
              <a:cs typeface="Arial" pitchFamily="34" charset="0"/>
            </a:endParaRPr>
          </a:p>
          <a:p>
            <a:pPr marL="1371600" lvl="2" indent="-457200" algn="just">
              <a:buFont typeface="Wingdings" pitchFamily="2" charset="2"/>
              <a:buChar char="Ø"/>
              <a:defRPr/>
            </a:pPr>
            <a:r>
              <a:rPr lang="fr-FR" dirty="0" smtClean="0">
                <a:latin typeface="Arial" pitchFamily="34" charset="0"/>
                <a:cs typeface="Arial" pitchFamily="34" charset="0"/>
              </a:rPr>
              <a:t>TP Biologie Cellulaire (30%)</a:t>
            </a:r>
          </a:p>
          <a:p>
            <a:pPr marL="1371600" lvl="2" indent="-457200" algn="just">
              <a:buFont typeface="Wingdings" pitchFamily="2" charset="2"/>
              <a:buChar char="Ø"/>
              <a:defRPr/>
            </a:pPr>
            <a:r>
              <a:rPr lang="fr-FR" dirty="0" smtClean="0">
                <a:latin typeface="Arial" pitchFamily="34" charset="0"/>
                <a:cs typeface="Arial" pitchFamily="34" charset="0"/>
              </a:rPr>
              <a:t>Cours de Biologie Cellulaire (23%)</a:t>
            </a:r>
          </a:p>
          <a:p>
            <a:pPr marL="1371600" lvl="2" indent="-457200" algn="just">
              <a:buFont typeface="Wingdings" pitchFamily="2" charset="2"/>
              <a:buChar char="Ø"/>
              <a:defRPr/>
            </a:pPr>
            <a:r>
              <a:rPr lang="fr-FR" dirty="0" smtClean="0">
                <a:latin typeface="Arial" pitchFamily="34" charset="0"/>
                <a:cs typeface="Arial" pitchFamily="34" charset="0"/>
              </a:rPr>
              <a:t>Cours de Biologie Moléculaire (27%)</a:t>
            </a:r>
          </a:p>
          <a:p>
            <a:pPr marL="1371600" lvl="2" indent="-457200" algn="just">
              <a:buFont typeface="Wingdings" pitchFamily="2" charset="2"/>
              <a:buChar char="Ø"/>
              <a:defRPr/>
            </a:pPr>
            <a:r>
              <a:rPr lang="fr-FR" dirty="0" smtClean="0">
                <a:latin typeface="Arial" pitchFamily="34" charset="0"/>
                <a:cs typeface="Arial" pitchFamily="34" charset="0"/>
              </a:rPr>
              <a:t>Cours de Biochimie structurale (20%)</a:t>
            </a:r>
          </a:p>
          <a:p>
            <a:pPr lvl="1" algn="just">
              <a:defRPr/>
            </a:pPr>
            <a:endParaRPr lang="fr-FR" dirty="0" smtClean="0">
              <a:latin typeface="Arial" pitchFamily="34" charset="0"/>
              <a:cs typeface="Arial" pitchFamily="34" charset="0"/>
            </a:endParaRPr>
          </a:p>
          <a:p>
            <a:pPr algn="just">
              <a:defRPr/>
            </a:pPr>
            <a:endParaRPr lang="fr-FR" dirty="0">
              <a:latin typeface="Arial" pitchFamily="34" charset="0"/>
              <a:cs typeface="Arial" pitchFamily="34" charset="0"/>
            </a:endParaRPr>
          </a:p>
        </p:txBody>
      </p:sp>
    </p:spTree>
    <p:extLst>
      <p:ext uri="{BB962C8B-B14F-4D97-AF65-F5344CB8AC3E}">
        <p14:creationId xmlns:p14="http://schemas.microsoft.com/office/powerpoint/2010/main" val="276196934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Flèche vers le bas 13"/>
          <p:cNvSpPr/>
          <p:nvPr/>
        </p:nvSpPr>
        <p:spPr>
          <a:xfrm>
            <a:off x="6096000" y="4646613"/>
            <a:ext cx="485775" cy="14986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FR"/>
          </a:p>
        </p:txBody>
      </p:sp>
      <p:pic>
        <p:nvPicPr>
          <p:cNvPr id="11267" name="Picture 2" descr="C:\Documents and Settings\anne\Mes documents\isara\chapIII\ChapIII3\chapIIII-3 009111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1525" y="290513"/>
            <a:ext cx="7424738" cy="6180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68" name="Oval 3"/>
          <p:cNvSpPr>
            <a:spLocks noChangeArrowheads="1"/>
          </p:cNvSpPr>
          <p:nvPr/>
        </p:nvSpPr>
        <p:spPr bwMode="auto">
          <a:xfrm>
            <a:off x="2238375" y="1028700"/>
            <a:ext cx="704850" cy="504825"/>
          </a:xfrm>
          <a:prstGeom prst="ellipse">
            <a:avLst/>
          </a:prstGeom>
          <a:solidFill>
            <a:srgbClr val="000099"/>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fr-FR" altLang="fr-FR" sz="2400"/>
          </a:p>
        </p:txBody>
      </p:sp>
      <p:sp>
        <p:nvSpPr>
          <p:cNvPr id="11269" name="Rectangle 4"/>
          <p:cNvSpPr>
            <a:spLocks noChangeArrowheads="1"/>
          </p:cNvSpPr>
          <p:nvPr/>
        </p:nvSpPr>
        <p:spPr bwMode="auto">
          <a:xfrm>
            <a:off x="2328863" y="1209675"/>
            <a:ext cx="5857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fr-FR" altLang="fr-FR" sz="1600">
                <a:solidFill>
                  <a:schemeClr val="bg1"/>
                </a:solidFill>
                <a:latin typeface="Verdana" pitchFamily="34" charset="0"/>
              </a:rPr>
              <a:t>H</a:t>
            </a:r>
            <a:r>
              <a:rPr lang="fr-FR" altLang="fr-FR" sz="1600" baseline="-25000">
                <a:solidFill>
                  <a:schemeClr val="bg1"/>
                </a:solidFill>
                <a:latin typeface="Verdana" pitchFamily="34" charset="0"/>
              </a:rPr>
              <a:t>2</a:t>
            </a:r>
            <a:r>
              <a:rPr lang="fr-FR" altLang="fr-FR" sz="1600">
                <a:solidFill>
                  <a:schemeClr val="bg1"/>
                </a:solidFill>
                <a:latin typeface="Verdana" pitchFamily="34" charset="0"/>
              </a:rPr>
              <a:t>O</a:t>
            </a:r>
          </a:p>
        </p:txBody>
      </p:sp>
      <p:sp>
        <p:nvSpPr>
          <p:cNvPr id="11270" name="Oval 5"/>
          <p:cNvSpPr>
            <a:spLocks noChangeArrowheads="1"/>
          </p:cNvSpPr>
          <p:nvPr/>
        </p:nvSpPr>
        <p:spPr bwMode="auto">
          <a:xfrm>
            <a:off x="2328863" y="5732463"/>
            <a:ext cx="576262" cy="554037"/>
          </a:xfrm>
          <a:prstGeom prst="ellipse">
            <a:avLst/>
          </a:prstGeom>
          <a:solidFill>
            <a:srgbClr val="000099"/>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fr-FR" altLang="fr-FR" sz="2400"/>
          </a:p>
        </p:txBody>
      </p:sp>
      <p:sp>
        <p:nvSpPr>
          <p:cNvPr id="11271" name="Rectangle 6"/>
          <p:cNvSpPr>
            <a:spLocks noChangeArrowheads="1"/>
          </p:cNvSpPr>
          <p:nvPr/>
        </p:nvSpPr>
        <p:spPr bwMode="auto">
          <a:xfrm>
            <a:off x="2392363" y="5778500"/>
            <a:ext cx="4603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fr-FR" altLang="fr-FR" sz="1800">
                <a:solidFill>
                  <a:schemeClr val="bg1"/>
                </a:solidFill>
                <a:latin typeface="Verdana" pitchFamily="34" charset="0"/>
              </a:rPr>
              <a:t>O</a:t>
            </a:r>
            <a:r>
              <a:rPr lang="fr-FR" altLang="fr-FR" sz="1800" baseline="-25000">
                <a:solidFill>
                  <a:schemeClr val="bg1"/>
                </a:solidFill>
                <a:latin typeface="Verdana" pitchFamily="34" charset="0"/>
              </a:rPr>
              <a:t>2</a:t>
            </a:r>
          </a:p>
        </p:txBody>
      </p:sp>
      <p:sp>
        <p:nvSpPr>
          <p:cNvPr id="11272" name="Oval 7"/>
          <p:cNvSpPr>
            <a:spLocks noChangeArrowheads="1"/>
          </p:cNvSpPr>
          <p:nvPr/>
        </p:nvSpPr>
        <p:spPr bwMode="auto">
          <a:xfrm>
            <a:off x="6115050" y="1066800"/>
            <a:ext cx="673100" cy="533400"/>
          </a:xfrm>
          <a:prstGeom prst="ellipse">
            <a:avLst/>
          </a:prstGeom>
          <a:solidFill>
            <a:srgbClr val="000099"/>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fr-FR" altLang="fr-FR" sz="2400"/>
          </a:p>
        </p:txBody>
      </p:sp>
      <p:sp>
        <p:nvSpPr>
          <p:cNvPr id="11273" name="Rectangle 8"/>
          <p:cNvSpPr>
            <a:spLocks noChangeArrowheads="1"/>
          </p:cNvSpPr>
          <p:nvPr/>
        </p:nvSpPr>
        <p:spPr bwMode="auto">
          <a:xfrm>
            <a:off x="6097588" y="1130300"/>
            <a:ext cx="77311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fr-FR" altLang="fr-FR" sz="1800">
                <a:solidFill>
                  <a:schemeClr val="bg1"/>
                </a:solidFill>
                <a:latin typeface="Verdana" pitchFamily="34" charset="0"/>
              </a:rPr>
              <a:t>3CO</a:t>
            </a:r>
            <a:r>
              <a:rPr lang="fr-FR" altLang="fr-FR" sz="1800" baseline="-25000">
                <a:solidFill>
                  <a:schemeClr val="bg1"/>
                </a:solidFill>
                <a:latin typeface="Verdana" pitchFamily="34" charset="0"/>
              </a:rPr>
              <a:t>2</a:t>
            </a:r>
          </a:p>
        </p:txBody>
      </p:sp>
      <p:sp>
        <p:nvSpPr>
          <p:cNvPr id="11274" name="Rectangle 9"/>
          <p:cNvSpPr>
            <a:spLocks noChangeArrowheads="1"/>
          </p:cNvSpPr>
          <p:nvPr/>
        </p:nvSpPr>
        <p:spPr bwMode="auto">
          <a:xfrm>
            <a:off x="3708400" y="2674938"/>
            <a:ext cx="1374775" cy="304800"/>
          </a:xfrm>
          <a:prstGeom prst="rect">
            <a:avLst/>
          </a:prstGeom>
          <a:solidFill>
            <a:srgbClr val="7030A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fr-FR" altLang="fr-FR" sz="1400">
                <a:solidFill>
                  <a:schemeClr val="bg1"/>
                </a:solidFill>
                <a:latin typeface="Verdana" pitchFamily="34" charset="0"/>
              </a:rPr>
              <a:t>NADPH + H</a:t>
            </a:r>
            <a:r>
              <a:rPr lang="fr-FR" altLang="fr-FR" sz="1400" baseline="30000">
                <a:solidFill>
                  <a:schemeClr val="bg1"/>
                </a:solidFill>
                <a:latin typeface="Verdana" pitchFamily="34" charset="0"/>
              </a:rPr>
              <a:t>+</a:t>
            </a:r>
          </a:p>
        </p:txBody>
      </p:sp>
      <p:sp>
        <p:nvSpPr>
          <p:cNvPr id="49163" name="Rectangle 11"/>
          <p:cNvSpPr>
            <a:spLocks noChangeArrowheads="1"/>
          </p:cNvSpPr>
          <p:nvPr/>
        </p:nvSpPr>
        <p:spPr bwMode="auto">
          <a:xfrm>
            <a:off x="5464175" y="6145213"/>
            <a:ext cx="1781175" cy="452437"/>
          </a:xfrm>
          <a:prstGeom prst="rect">
            <a:avLst/>
          </a:prstGeom>
          <a:solidFill>
            <a:schemeClr val="accent5">
              <a:lumMod val="20000"/>
              <a:lumOff val="80000"/>
            </a:schemeClr>
          </a:solidFill>
          <a:ln>
            <a:solidFill>
              <a:schemeClr val="accent1">
                <a:lumMod val="75000"/>
              </a:schemeClr>
            </a:solidFill>
          </a:ln>
          <a:extLst/>
        </p:spPr>
        <p:txBody>
          <a:bodyPr anchor="ctr" anchorCtr="1">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defRPr/>
            </a:pPr>
            <a:r>
              <a:rPr lang="fr-FR" altLang="fr-FR" sz="1400" dirty="0" smtClean="0">
                <a:latin typeface="Verdana" pitchFamily="34" charset="0"/>
              </a:rPr>
              <a:t>Saccharose</a:t>
            </a:r>
            <a:endParaRPr lang="fr-FR" altLang="fr-FR" sz="1400" dirty="0">
              <a:latin typeface="Verdana" pitchFamily="34" charset="0"/>
            </a:endParaRPr>
          </a:p>
          <a:p>
            <a:pPr eaLnBrk="1" hangingPunct="1">
              <a:spcBef>
                <a:spcPct val="0"/>
              </a:spcBef>
              <a:buFontTx/>
              <a:buNone/>
              <a:defRPr/>
            </a:pPr>
            <a:endParaRPr lang="fr-FR" altLang="fr-FR" sz="1400" baseline="30000" dirty="0">
              <a:latin typeface="Verdana" pitchFamily="34" charset="0"/>
            </a:endParaRPr>
          </a:p>
        </p:txBody>
      </p:sp>
      <p:sp>
        <p:nvSpPr>
          <p:cNvPr id="11276" name="ZoneTexte 1"/>
          <p:cNvSpPr txBox="1">
            <a:spLocks noChangeArrowheads="1"/>
          </p:cNvSpPr>
          <p:nvPr/>
        </p:nvSpPr>
        <p:spPr bwMode="auto">
          <a:xfrm>
            <a:off x="2943225" y="5835650"/>
            <a:ext cx="23526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fr-FR" altLang="fr-FR" sz="1800">
                <a:latin typeface="Verdana" pitchFamily="34" charset="0"/>
              </a:rPr>
              <a:t>Dans l’atmosphère</a:t>
            </a:r>
          </a:p>
        </p:txBody>
      </p:sp>
      <p:sp>
        <p:nvSpPr>
          <p:cNvPr id="3" name="ZoneTexte 2"/>
          <p:cNvSpPr txBox="1"/>
          <p:nvPr/>
        </p:nvSpPr>
        <p:spPr>
          <a:xfrm>
            <a:off x="5895975" y="3013075"/>
            <a:ext cx="2300288" cy="461963"/>
          </a:xfrm>
          <a:prstGeom prst="rect">
            <a:avLst/>
          </a:prstGeom>
          <a:solidFill>
            <a:srgbClr val="92D050"/>
          </a:solidFill>
          <a:ln>
            <a:solidFill>
              <a:schemeClr val="accent3">
                <a:lumMod val="50000"/>
              </a:schemeClr>
            </a:solidFill>
          </a:ln>
        </p:spPr>
        <p:txBody>
          <a:bodyPr>
            <a:spAutoFit/>
          </a:bodyPr>
          <a:lstStyle/>
          <a:p>
            <a:pPr algn="ctr">
              <a:defRPr/>
            </a:pPr>
            <a:r>
              <a:rPr lang="fr-FR" sz="1200" dirty="0"/>
              <a:t>Intermédiaires réactionnels en 3x[C6 puis en C3x2] soit en 6xC3</a:t>
            </a:r>
          </a:p>
        </p:txBody>
      </p:sp>
      <p:sp>
        <p:nvSpPr>
          <p:cNvPr id="11278" name="ZoneTexte 3"/>
          <p:cNvSpPr txBox="1">
            <a:spLocks noChangeArrowheads="1"/>
          </p:cNvSpPr>
          <p:nvPr/>
        </p:nvSpPr>
        <p:spPr bwMode="auto">
          <a:xfrm>
            <a:off x="6788150" y="2520950"/>
            <a:ext cx="1270000" cy="307975"/>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fr-FR" altLang="fr-FR" sz="1400">
                <a:latin typeface="Verdana" pitchFamily="34" charset="0"/>
              </a:rPr>
              <a:t>3Pentoses (C5)</a:t>
            </a:r>
          </a:p>
        </p:txBody>
      </p:sp>
      <p:sp>
        <p:nvSpPr>
          <p:cNvPr id="11279" name="ZoneTexte 14"/>
          <p:cNvSpPr txBox="1">
            <a:spLocks noChangeArrowheads="1"/>
          </p:cNvSpPr>
          <p:nvPr/>
        </p:nvSpPr>
        <p:spPr bwMode="auto">
          <a:xfrm>
            <a:off x="4932363" y="2905125"/>
            <a:ext cx="931862" cy="523875"/>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fr-FR" altLang="fr-FR" sz="1400">
                <a:latin typeface="Verdana" pitchFamily="34" charset="0"/>
              </a:rPr>
              <a:t>3Pentoses</a:t>
            </a:r>
          </a:p>
          <a:p>
            <a:pPr algn="ctr" eaLnBrk="1" hangingPunct="1">
              <a:spcBef>
                <a:spcPct val="0"/>
              </a:spcBef>
              <a:buFontTx/>
              <a:buNone/>
            </a:pPr>
            <a:r>
              <a:rPr lang="fr-FR" altLang="fr-FR" sz="1400">
                <a:latin typeface="Verdana" pitchFamily="34" charset="0"/>
              </a:rPr>
              <a:t>(C5)</a:t>
            </a:r>
          </a:p>
        </p:txBody>
      </p:sp>
      <p:sp>
        <p:nvSpPr>
          <p:cNvPr id="5" name="ZoneTexte 4"/>
          <p:cNvSpPr txBox="1"/>
          <p:nvPr/>
        </p:nvSpPr>
        <p:spPr>
          <a:xfrm>
            <a:off x="6011863" y="4221163"/>
            <a:ext cx="1595437" cy="369887"/>
          </a:xfrm>
          <a:prstGeom prst="rect">
            <a:avLst/>
          </a:prstGeom>
          <a:solidFill>
            <a:srgbClr val="CCFF33"/>
          </a:solidFill>
          <a:ln>
            <a:solidFill>
              <a:schemeClr val="accent3">
                <a:lumMod val="50000"/>
              </a:schemeClr>
            </a:solidFill>
          </a:ln>
        </p:spPr>
        <p:txBody>
          <a:bodyPr wrap="none">
            <a:spAutoFit/>
          </a:bodyPr>
          <a:lstStyle/>
          <a:p>
            <a:pPr>
              <a:defRPr/>
            </a:pPr>
            <a:r>
              <a:rPr lang="fr-FR" dirty="0"/>
              <a:t>6Trioses </a:t>
            </a:r>
            <a:r>
              <a:rPr lang="fr-FR" sz="1100" dirty="0"/>
              <a:t>(GA3P)-C3</a:t>
            </a:r>
          </a:p>
        </p:txBody>
      </p:sp>
      <p:sp>
        <p:nvSpPr>
          <p:cNvPr id="7" name="ZoneTexte 6"/>
          <p:cNvSpPr txBox="1"/>
          <p:nvPr/>
        </p:nvSpPr>
        <p:spPr>
          <a:xfrm>
            <a:off x="6650038" y="5272088"/>
            <a:ext cx="1190625" cy="460375"/>
          </a:xfrm>
          <a:prstGeom prst="rect">
            <a:avLst/>
          </a:prstGeom>
          <a:solidFill>
            <a:schemeClr val="accent4">
              <a:lumMod val="40000"/>
              <a:lumOff val="60000"/>
            </a:schemeClr>
          </a:solidFill>
          <a:ln>
            <a:solidFill>
              <a:srgbClr val="7030A0"/>
            </a:solidFill>
          </a:ln>
        </p:spPr>
        <p:txBody>
          <a:bodyPr wrap="none">
            <a:spAutoFit/>
          </a:bodyPr>
          <a:lstStyle/>
          <a:p>
            <a:pPr>
              <a:defRPr/>
            </a:pPr>
            <a:r>
              <a:rPr lang="fr-FR" sz="1200" dirty="0"/>
              <a:t>AA, AG, Amidon</a:t>
            </a:r>
          </a:p>
          <a:p>
            <a:pPr>
              <a:defRPr/>
            </a:pPr>
            <a:r>
              <a:rPr lang="fr-FR" sz="1200" dirty="0"/>
              <a:t>(Réserves)</a:t>
            </a:r>
          </a:p>
        </p:txBody>
      </p:sp>
      <p:sp>
        <p:nvSpPr>
          <p:cNvPr id="11" name="Rectangle 10"/>
          <p:cNvSpPr/>
          <p:nvPr/>
        </p:nvSpPr>
        <p:spPr>
          <a:xfrm>
            <a:off x="6650038" y="5816600"/>
            <a:ext cx="622300" cy="3286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FR">
              <a:solidFill>
                <a:schemeClr val="bg1"/>
              </a:solidFill>
            </a:endParaRPr>
          </a:p>
        </p:txBody>
      </p:sp>
      <p:sp>
        <p:nvSpPr>
          <p:cNvPr id="12" name="Rectangle 11"/>
          <p:cNvSpPr/>
          <p:nvPr/>
        </p:nvSpPr>
        <p:spPr>
          <a:xfrm>
            <a:off x="5364163" y="5816600"/>
            <a:ext cx="1285875" cy="3286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FR">
              <a:solidFill>
                <a:schemeClr val="bg1"/>
              </a:solidFill>
            </a:endParaRPr>
          </a:p>
        </p:txBody>
      </p:sp>
      <p:sp>
        <p:nvSpPr>
          <p:cNvPr id="16" name="Flèche vers le bas 15"/>
          <p:cNvSpPr/>
          <p:nvPr/>
        </p:nvSpPr>
        <p:spPr>
          <a:xfrm>
            <a:off x="6096000" y="4591050"/>
            <a:ext cx="485775" cy="1612900"/>
          </a:xfrm>
          <a:prstGeom prst="down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FR"/>
          </a:p>
        </p:txBody>
      </p:sp>
      <p:sp>
        <p:nvSpPr>
          <p:cNvPr id="6" name="ZoneTexte 5"/>
          <p:cNvSpPr txBox="1"/>
          <p:nvPr/>
        </p:nvSpPr>
        <p:spPr>
          <a:xfrm>
            <a:off x="5029200" y="5465763"/>
            <a:ext cx="1479550" cy="369887"/>
          </a:xfrm>
          <a:prstGeom prst="rect">
            <a:avLst/>
          </a:prstGeom>
          <a:solidFill>
            <a:schemeClr val="accent5"/>
          </a:solidFill>
          <a:ln>
            <a:solidFill>
              <a:schemeClr val="tx2">
                <a:lumMod val="75000"/>
              </a:schemeClr>
            </a:solidFill>
          </a:ln>
        </p:spPr>
        <p:txBody>
          <a:bodyPr wrap="none">
            <a:spAutoFit/>
          </a:bodyPr>
          <a:lstStyle/>
          <a:p>
            <a:pPr>
              <a:defRPr/>
            </a:pPr>
            <a:r>
              <a:rPr lang="fr-FR" dirty="0"/>
              <a:t>1Glucose (C6)</a:t>
            </a:r>
          </a:p>
        </p:txBody>
      </p:sp>
      <p:sp>
        <p:nvSpPr>
          <p:cNvPr id="17" name="Accolade fermante 16"/>
          <p:cNvSpPr/>
          <p:nvPr/>
        </p:nvSpPr>
        <p:spPr>
          <a:xfrm>
            <a:off x="7583488" y="1066800"/>
            <a:ext cx="1225550" cy="3524250"/>
          </a:xfrm>
          <a:prstGeom prst="righ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fr-FR">
              <a:solidFill>
                <a:srgbClr val="FF0000"/>
              </a:solidFill>
            </a:endParaRPr>
          </a:p>
        </p:txBody>
      </p:sp>
      <p:sp>
        <p:nvSpPr>
          <p:cNvPr id="11287" name="ZoneTexte 17"/>
          <p:cNvSpPr txBox="1">
            <a:spLocks noChangeArrowheads="1"/>
          </p:cNvSpPr>
          <p:nvPr/>
        </p:nvSpPr>
        <p:spPr bwMode="auto">
          <a:xfrm>
            <a:off x="8670925" y="2633663"/>
            <a:ext cx="40163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fr-FR" altLang="fr-FR" sz="2400">
                <a:solidFill>
                  <a:srgbClr val="FF0000"/>
                </a:solidFill>
                <a:latin typeface="Verdana" pitchFamily="34" charset="0"/>
              </a:rPr>
              <a:t>x2</a:t>
            </a:r>
          </a:p>
        </p:txBody>
      </p:sp>
      <p:sp>
        <p:nvSpPr>
          <p:cNvPr id="11288" name="ZoneTexte 18"/>
          <p:cNvSpPr txBox="1">
            <a:spLocks noChangeArrowheads="1"/>
          </p:cNvSpPr>
          <p:nvPr/>
        </p:nvSpPr>
        <p:spPr bwMode="auto">
          <a:xfrm>
            <a:off x="7459663" y="3924300"/>
            <a:ext cx="12922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fr-FR" altLang="fr-FR" sz="2400" b="1">
                <a:solidFill>
                  <a:srgbClr val="7030A0"/>
                </a:solidFill>
                <a:latin typeface="Verdana" pitchFamily="34" charset="0"/>
              </a:rPr>
              <a:t>6NADPH,H</a:t>
            </a:r>
            <a:r>
              <a:rPr lang="fr-FR" altLang="fr-FR" sz="2400" b="1" baseline="30000">
                <a:solidFill>
                  <a:srgbClr val="7030A0"/>
                </a:solidFill>
                <a:latin typeface="Verdana" pitchFamily="34" charset="0"/>
              </a:rPr>
              <a:t>+</a:t>
            </a:r>
          </a:p>
        </p:txBody>
      </p:sp>
      <p:sp>
        <p:nvSpPr>
          <p:cNvPr id="22" name="Flèche courbée vers le bas 21"/>
          <p:cNvSpPr/>
          <p:nvPr/>
        </p:nvSpPr>
        <p:spPr>
          <a:xfrm flipH="1">
            <a:off x="7067550" y="3817938"/>
            <a:ext cx="592138" cy="203200"/>
          </a:xfrm>
          <a:prstGeom prst="curvedDownArrow">
            <a:avLst/>
          </a:prstGeom>
          <a:solidFill>
            <a:schemeClr val="accent4">
              <a:lumMod val="20000"/>
              <a:lumOff val="8000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FR">
              <a:solidFill>
                <a:schemeClr val="tx1"/>
              </a:solidFill>
            </a:endParaRPr>
          </a:p>
        </p:txBody>
      </p:sp>
      <p:sp>
        <p:nvSpPr>
          <p:cNvPr id="34" name="Flèche courbée vers le bas 33"/>
          <p:cNvSpPr/>
          <p:nvPr/>
        </p:nvSpPr>
        <p:spPr>
          <a:xfrm flipH="1">
            <a:off x="7146925" y="3454400"/>
            <a:ext cx="593725" cy="203200"/>
          </a:xfrm>
          <a:prstGeom prst="curvedDownArrow">
            <a:avLst/>
          </a:prstGeom>
          <a:solidFill>
            <a:srgbClr val="FFC000"/>
          </a:solidFill>
          <a:ln>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FR">
              <a:solidFill>
                <a:schemeClr val="tx1"/>
              </a:solidFill>
            </a:endParaRPr>
          </a:p>
        </p:txBody>
      </p:sp>
      <p:sp>
        <p:nvSpPr>
          <p:cNvPr id="11291" name="ZoneTexte 34"/>
          <p:cNvSpPr txBox="1">
            <a:spLocks noChangeArrowheads="1"/>
          </p:cNvSpPr>
          <p:nvPr/>
        </p:nvSpPr>
        <p:spPr bwMode="auto">
          <a:xfrm>
            <a:off x="7583488" y="3556000"/>
            <a:ext cx="6604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fr-FR" altLang="fr-FR" sz="2400" b="1">
                <a:solidFill>
                  <a:srgbClr val="FF6600"/>
                </a:solidFill>
                <a:latin typeface="Verdana" pitchFamily="34" charset="0"/>
              </a:rPr>
              <a:t>6ATP</a:t>
            </a:r>
            <a:endParaRPr lang="fr-FR" altLang="fr-FR" sz="2400" b="1" baseline="30000">
              <a:solidFill>
                <a:srgbClr val="FF6600"/>
              </a:solidFill>
              <a:latin typeface="Verdana" pitchFamily="34" charset="0"/>
            </a:endParaRPr>
          </a:p>
        </p:txBody>
      </p:sp>
      <p:sp>
        <p:nvSpPr>
          <p:cNvPr id="36" name="Flèche courbée vers le bas 35"/>
          <p:cNvSpPr/>
          <p:nvPr/>
        </p:nvSpPr>
        <p:spPr>
          <a:xfrm>
            <a:off x="4814888" y="3494088"/>
            <a:ext cx="649287" cy="276225"/>
          </a:xfrm>
          <a:prstGeom prst="curvedDownArrow">
            <a:avLst/>
          </a:prstGeom>
          <a:solidFill>
            <a:srgbClr val="FFC000"/>
          </a:solidFill>
          <a:ln>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FR">
              <a:solidFill>
                <a:schemeClr val="tx1"/>
              </a:solidFill>
            </a:endParaRPr>
          </a:p>
        </p:txBody>
      </p:sp>
      <p:sp>
        <p:nvSpPr>
          <p:cNvPr id="11293" name="ZoneTexte 22"/>
          <p:cNvSpPr txBox="1">
            <a:spLocks noChangeArrowheads="1"/>
          </p:cNvSpPr>
          <p:nvPr/>
        </p:nvSpPr>
        <p:spPr bwMode="auto">
          <a:xfrm>
            <a:off x="4699000" y="3690938"/>
            <a:ext cx="6604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fr-FR" altLang="fr-FR" sz="2400" b="1">
                <a:solidFill>
                  <a:srgbClr val="FF6600"/>
                </a:solidFill>
                <a:latin typeface="Verdana" pitchFamily="34" charset="0"/>
              </a:rPr>
              <a:t>3ATP</a:t>
            </a:r>
          </a:p>
        </p:txBody>
      </p:sp>
      <p:sp>
        <p:nvSpPr>
          <p:cNvPr id="24" name="Rectangle 23"/>
          <p:cNvSpPr/>
          <p:nvPr/>
        </p:nvSpPr>
        <p:spPr>
          <a:xfrm>
            <a:off x="4787900" y="2276475"/>
            <a:ext cx="842963" cy="39846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FR"/>
          </a:p>
        </p:txBody>
      </p:sp>
      <p:sp>
        <p:nvSpPr>
          <p:cNvPr id="11295" name="ZoneTexte 24"/>
          <p:cNvSpPr txBox="1">
            <a:spLocks noChangeArrowheads="1"/>
          </p:cNvSpPr>
          <p:nvPr/>
        </p:nvSpPr>
        <p:spPr bwMode="auto">
          <a:xfrm>
            <a:off x="5240338" y="2674938"/>
            <a:ext cx="3905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fr-FR" altLang="fr-FR" sz="2400">
              <a:latin typeface="Verdana" pitchFamily="34" charset="0"/>
            </a:endParaRPr>
          </a:p>
        </p:txBody>
      </p:sp>
      <p:sp>
        <p:nvSpPr>
          <p:cNvPr id="26" name="Rectangle 25"/>
          <p:cNvSpPr/>
          <p:nvPr/>
        </p:nvSpPr>
        <p:spPr>
          <a:xfrm>
            <a:off x="5364163" y="2636838"/>
            <a:ext cx="269875" cy="152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FR"/>
          </a:p>
        </p:txBody>
      </p:sp>
      <p:sp>
        <p:nvSpPr>
          <p:cNvPr id="11297" name="ZoneTexte 26"/>
          <p:cNvSpPr txBox="1">
            <a:spLocks noChangeArrowheads="1"/>
          </p:cNvSpPr>
          <p:nvPr/>
        </p:nvSpPr>
        <p:spPr bwMode="auto">
          <a:xfrm>
            <a:off x="4257675" y="2060575"/>
            <a:ext cx="530225" cy="369888"/>
          </a:xfrm>
          <a:prstGeom prst="rect">
            <a:avLst/>
          </a:prstGeom>
          <a:solidFill>
            <a:srgbClr val="FFC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fr-FR" altLang="fr-FR" sz="2400">
                <a:latin typeface="Verdana" pitchFamily="34" charset="0"/>
              </a:rPr>
              <a:t>ATP</a:t>
            </a:r>
          </a:p>
        </p:txBody>
      </p:sp>
      <p:sp>
        <p:nvSpPr>
          <p:cNvPr id="8" name="Flèche angle droit à deux pointes 7"/>
          <p:cNvSpPr/>
          <p:nvPr/>
        </p:nvSpPr>
        <p:spPr>
          <a:xfrm>
            <a:off x="7840663" y="3044825"/>
            <a:ext cx="1231900" cy="2039938"/>
          </a:xfrm>
          <a:prstGeom prst="leftUpArrow">
            <a:avLst>
              <a:gd name="adj1" fmla="val 0"/>
              <a:gd name="adj2" fmla="val 15711"/>
              <a:gd name="adj3" fmla="val 14880"/>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FR"/>
          </a:p>
        </p:txBody>
      </p:sp>
      <p:sp>
        <p:nvSpPr>
          <p:cNvPr id="9" name="Rectangle 8"/>
          <p:cNvSpPr/>
          <p:nvPr/>
        </p:nvSpPr>
        <p:spPr>
          <a:xfrm>
            <a:off x="6508750" y="4868863"/>
            <a:ext cx="914400" cy="2159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FR"/>
          </a:p>
        </p:txBody>
      </p:sp>
      <p:sp>
        <p:nvSpPr>
          <p:cNvPr id="13" name="Rectangle 12"/>
          <p:cNvSpPr/>
          <p:nvPr/>
        </p:nvSpPr>
        <p:spPr>
          <a:xfrm>
            <a:off x="6491288" y="4591050"/>
            <a:ext cx="1249362" cy="3683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fr-FR" sz="1200" dirty="0">
                <a:solidFill>
                  <a:schemeClr val="tx1"/>
                </a:solidFill>
              </a:rPr>
              <a:t>Départ d’1 GA3P (C3)                   </a:t>
            </a:r>
            <a:r>
              <a:rPr lang="fr-FR" sz="1200" dirty="0">
                <a:solidFill>
                  <a:srgbClr val="FF0000"/>
                </a:solidFill>
              </a:rPr>
              <a:t>x2</a:t>
            </a:r>
          </a:p>
        </p:txBody>
      </p:sp>
      <p:sp>
        <p:nvSpPr>
          <p:cNvPr id="37" name="ZoneTexte 36"/>
          <p:cNvSpPr txBox="1"/>
          <p:nvPr/>
        </p:nvSpPr>
        <p:spPr>
          <a:xfrm>
            <a:off x="5048250" y="33338"/>
            <a:ext cx="4044950" cy="339725"/>
          </a:xfrm>
          <a:prstGeom prst="rect">
            <a:avLst/>
          </a:prstGeom>
          <a:noFill/>
          <a:ln>
            <a:solidFill>
              <a:schemeClr val="accent6"/>
            </a:solidFill>
          </a:ln>
        </p:spPr>
        <p:txBody>
          <a:bodyPr wrap="none">
            <a:spAutoFit/>
          </a:bodyPr>
          <a:lstStyle/>
          <a:p>
            <a:pPr>
              <a:defRPr/>
            </a:pPr>
            <a:r>
              <a:rPr lang="fr-FR" sz="1600" dirty="0"/>
              <a:t>Chap-3 Les organites cytoplasmiques</a:t>
            </a:r>
          </a:p>
        </p:txBody>
      </p:sp>
    </p:spTree>
    <p:extLst>
      <p:ext uri="{BB962C8B-B14F-4D97-AF65-F5344CB8AC3E}">
        <p14:creationId xmlns:p14="http://schemas.microsoft.com/office/powerpoint/2010/main" val="191098603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5"/>
          <p:cNvSpPr>
            <a:spLocks noChangeArrowheads="1"/>
          </p:cNvSpPr>
          <p:nvPr/>
        </p:nvSpPr>
        <p:spPr bwMode="auto">
          <a:xfrm>
            <a:off x="266700" y="504825"/>
            <a:ext cx="69977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fr-FR" altLang="fr-FR" sz="2400">
                <a:latin typeface="Verdana" pitchFamily="34" charset="0"/>
              </a:rPr>
              <a:t>Constituants de la matrice des cellules animales?</a:t>
            </a:r>
          </a:p>
          <a:p>
            <a:pPr eaLnBrk="1" hangingPunct="1">
              <a:spcBef>
                <a:spcPct val="0"/>
              </a:spcBef>
              <a:buFontTx/>
              <a:buNone/>
            </a:pPr>
            <a:endParaRPr lang="fr-FR" altLang="fr-FR" sz="2400">
              <a:latin typeface="Verdana" pitchFamily="34" charset="0"/>
            </a:endParaRPr>
          </a:p>
        </p:txBody>
      </p:sp>
      <p:sp>
        <p:nvSpPr>
          <p:cNvPr id="3" name="Rectangle 95"/>
          <p:cNvSpPr>
            <a:spLocks noChangeArrowheads="1"/>
          </p:cNvSpPr>
          <p:nvPr/>
        </p:nvSpPr>
        <p:spPr bwMode="auto">
          <a:xfrm>
            <a:off x="381000" y="1398588"/>
            <a:ext cx="7262813" cy="401637"/>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fr-FR" altLang="fr-FR" sz="2000">
                <a:solidFill>
                  <a:schemeClr val="bg1"/>
                </a:solidFill>
                <a:latin typeface="Verdana" pitchFamily="34" charset="0"/>
              </a:rPr>
              <a:t>Collagène+Protéoglycanes+Hyaluronate+Fibronectine</a:t>
            </a:r>
          </a:p>
        </p:txBody>
      </p:sp>
      <p:sp>
        <p:nvSpPr>
          <p:cNvPr id="12292" name="Rectangle 7"/>
          <p:cNvSpPr>
            <a:spLocks noChangeArrowheads="1"/>
          </p:cNvSpPr>
          <p:nvPr/>
        </p:nvSpPr>
        <p:spPr bwMode="auto">
          <a:xfrm>
            <a:off x="300038" y="5102225"/>
            <a:ext cx="7707312"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fr-FR" altLang="fr-FR" sz="2400">
                <a:latin typeface="Verdana" pitchFamily="34" charset="0"/>
              </a:rPr>
              <a:t>Constituants de la paroi des cellules végétales?</a:t>
            </a:r>
          </a:p>
          <a:p>
            <a:pPr eaLnBrk="1" hangingPunct="1">
              <a:spcBef>
                <a:spcPct val="0"/>
              </a:spcBef>
              <a:buFontTx/>
              <a:buNone/>
            </a:pPr>
            <a:endParaRPr lang="fr-FR" altLang="fr-FR" sz="2400">
              <a:latin typeface="Verdana" pitchFamily="34" charset="0"/>
            </a:endParaRPr>
          </a:p>
        </p:txBody>
      </p:sp>
      <p:sp>
        <p:nvSpPr>
          <p:cNvPr id="5" name="Rectangle 95"/>
          <p:cNvSpPr>
            <a:spLocks noChangeArrowheads="1"/>
          </p:cNvSpPr>
          <p:nvPr/>
        </p:nvSpPr>
        <p:spPr bwMode="auto">
          <a:xfrm>
            <a:off x="427038" y="5562600"/>
            <a:ext cx="6753225" cy="400050"/>
          </a:xfrm>
          <a:prstGeom prst="rect">
            <a:avLst/>
          </a:prstGeom>
          <a:solidFill>
            <a:srgbClr val="00B05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fr-FR" altLang="fr-FR" sz="2000">
                <a:solidFill>
                  <a:schemeClr val="bg1"/>
                </a:solidFill>
                <a:latin typeface="Verdana" pitchFamily="34" charset="0"/>
              </a:rPr>
              <a:t>Cellulose + hémicellulose + pectine+ lignine</a:t>
            </a:r>
          </a:p>
        </p:txBody>
      </p:sp>
      <p:sp>
        <p:nvSpPr>
          <p:cNvPr id="15" name="ZoneTexte 14"/>
          <p:cNvSpPr txBox="1"/>
          <p:nvPr/>
        </p:nvSpPr>
        <p:spPr>
          <a:xfrm>
            <a:off x="5048250" y="33338"/>
            <a:ext cx="3381375" cy="338137"/>
          </a:xfrm>
          <a:prstGeom prst="rect">
            <a:avLst/>
          </a:prstGeom>
          <a:noFill/>
          <a:ln>
            <a:solidFill>
              <a:schemeClr val="accent6"/>
            </a:solidFill>
          </a:ln>
        </p:spPr>
        <p:txBody>
          <a:bodyPr wrap="none">
            <a:spAutoFit/>
          </a:bodyPr>
          <a:lstStyle/>
          <a:p>
            <a:pPr>
              <a:defRPr/>
            </a:pPr>
            <a:r>
              <a:rPr lang="fr-FR" sz="1600" dirty="0"/>
              <a:t>Chap-5 L’extérieur de la cellule</a:t>
            </a:r>
          </a:p>
        </p:txBody>
      </p:sp>
      <p:sp>
        <p:nvSpPr>
          <p:cNvPr id="12295" name="Rectangle 5"/>
          <p:cNvSpPr>
            <a:spLocks noChangeArrowheads="1"/>
          </p:cNvSpPr>
          <p:nvPr/>
        </p:nvSpPr>
        <p:spPr bwMode="auto">
          <a:xfrm>
            <a:off x="304800" y="2546350"/>
            <a:ext cx="69977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fr-FR" altLang="fr-FR" sz="2400">
                <a:latin typeface="Verdana" pitchFamily="34" charset="0"/>
              </a:rPr>
              <a:t>Rôles physiologiques de la matrice?</a:t>
            </a:r>
          </a:p>
          <a:p>
            <a:pPr eaLnBrk="1" hangingPunct="1">
              <a:spcBef>
                <a:spcPct val="0"/>
              </a:spcBef>
              <a:buFontTx/>
              <a:buNone/>
            </a:pPr>
            <a:endParaRPr lang="fr-FR" altLang="fr-FR" sz="2400">
              <a:latin typeface="Verdana" pitchFamily="34" charset="0"/>
            </a:endParaRPr>
          </a:p>
        </p:txBody>
      </p:sp>
      <p:sp>
        <p:nvSpPr>
          <p:cNvPr id="17" name="Rectangle 95"/>
          <p:cNvSpPr>
            <a:spLocks noChangeArrowheads="1"/>
          </p:cNvSpPr>
          <p:nvPr/>
        </p:nvSpPr>
        <p:spPr bwMode="auto">
          <a:xfrm>
            <a:off x="381000" y="3065463"/>
            <a:ext cx="8351838" cy="1323975"/>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pPr>
            <a:r>
              <a:rPr lang="fr-FR" altLang="fr-FR" sz="2000">
                <a:solidFill>
                  <a:schemeClr val="bg1"/>
                </a:solidFill>
                <a:latin typeface="Verdana" pitchFamily="34" charset="0"/>
              </a:rPr>
              <a:t>Adhésion des cellules entre elles</a:t>
            </a:r>
          </a:p>
          <a:p>
            <a:pPr eaLnBrk="1" hangingPunct="1">
              <a:spcBef>
                <a:spcPct val="0"/>
              </a:spcBef>
            </a:pPr>
            <a:r>
              <a:rPr lang="fr-FR" altLang="fr-FR" sz="2000">
                <a:solidFill>
                  <a:schemeClr val="bg1"/>
                </a:solidFill>
                <a:latin typeface="Verdana" pitchFamily="34" charset="0"/>
              </a:rPr>
              <a:t>Composant principal du tissu conjonctif</a:t>
            </a:r>
          </a:p>
          <a:p>
            <a:pPr eaLnBrk="1" hangingPunct="1">
              <a:spcBef>
                <a:spcPct val="0"/>
              </a:spcBef>
            </a:pPr>
            <a:r>
              <a:rPr lang="fr-FR" altLang="fr-FR" sz="2000">
                <a:solidFill>
                  <a:schemeClr val="bg1"/>
                </a:solidFill>
                <a:latin typeface="Verdana" pitchFamily="34" charset="0"/>
              </a:rPr>
              <a:t>Pp mécaniques dans les os, les tendons, les cartillages</a:t>
            </a:r>
          </a:p>
          <a:p>
            <a:pPr eaLnBrk="1" hangingPunct="1">
              <a:spcBef>
                <a:spcPct val="0"/>
              </a:spcBef>
            </a:pPr>
            <a:r>
              <a:rPr lang="fr-FR" altLang="fr-FR" sz="2000">
                <a:solidFill>
                  <a:schemeClr val="bg1"/>
                </a:solidFill>
                <a:latin typeface="Verdana" pitchFamily="34" charset="0"/>
              </a:rPr>
              <a:t>Communication entre les cellules</a:t>
            </a:r>
          </a:p>
        </p:txBody>
      </p:sp>
    </p:spTree>
    <p:extLst>
      <p:ext uri="{BB962C8B-B14F-4D97-AF65-F5344CB8AC3E}">
        <p14:creationId xmlns:p14="http://schemas.microsoft.com/office/powerpoint/2010/main" val="21254194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1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1"/>
          <p:cNvSpPr>
            <a:spLocks noChangeArrowheads="1"/>
          </p:cNvSpPr>
          <p:nvPr/>
        </p:nvSpPr>
        <p:spPr bwMode="auto">
          <a:xfrm>
            <a:off x="447675" y="1441450"/>
            <a:ext cx="8296275" cy="3046413"/>
          </a:xfrm>
          <a:prstGeom prst="rect">
            <a:avLst/>
          </a:prstGeom>
          <a:solidFill>
            <a:srgbClr val="00206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fr-FR" altLang="fr-FR" sz="2400">
                <a:solidFill>
                  <a:srgbClr val="FF9933"/>
                </a:solidFill>
                <a:latin typeface="Verdana" pitchFamily="34" charset="0"/>
              </a:rPr>
              <a:t>« Au cours de la division cellulaire, les microtubules du cytosquelette se rompent et les monomères de tubuline se réassocient sous la forme du fuseau mitotique. »</a:t>
            </a:r>
          </a:p>
          <a:p>
            <a:pPr eaLnBrk="1" hangingPunct="1">
              <a:spcBef>
                <a:spcPct val="0"/>
              </a:spcBef>
              <a:buFontTx/>
              <a:buNone/>
            </a:pPr>
            <a:r>
              <a:rPr lang="fr-FR" altLang="fr-FR" sz="2400">
                <a:solidFill>
                  <a:srgbClr val="FF9933"/>
                </a:solidFill>
                <a:latin typeface="Verdana" pitchFamily="34" charset="0"/>
              </a:rPr>
              <a:t>Vous commenterez cette affirmation en décrivant les microtubules ainsi que leurs rôles et la disparition de la membrane nucléaire lors des différentes phases de la mitose.</a:t>
            </a:r>
          </a:p>
        </p:txBody>
      </p:sp>
      <p:sp>
        <p:nvSpPr>
          <p:cNvPr id="4" name="ZoneTexte 3"/>
          <p:cNvSpPr txBox="1"/>
          <p:nvPr/>
        </p:nvSpPr>
        <p:spPr>
          <a:xfrm>
            <a:off x="3905250" y="33338"/>
            <a:ext cx="5154613" cy="339725"/>
          </a:xfrm>
          <a:prstGeom prst="rect">
            <a:avLst/>
          </a:prstGeom>
          <a:noFill/>
          <a:ln>
            <a:solidFill>
              <a:schemeClr val="accent6"/>
            </a:solidFill>
          </a:ln>
        </p:spPr>
        <p:txBody>
          <a:bodyPr wrap="none">
            <a:spAutoFit/>
          </a:bodyPr>
          <a:lstStyle/>
          <a:p>
            <a:pPr>
              <a:defRPr/>
            </a:pPr>
            <a:r>
              <a:rPr lang="fr-FR" sz="1600" dirty="0"/>
              <a:t>Chap-4 Les organites cytoplasmiques et mitose </a:t>
            </a:r>
          </a:p>
        </p:txBody>
      </p:sp>
    </p:spTree>
    <p:extLst>
      <p:ext uri="{BB962C8B-B14F-4D97-AF65-F5344CB8AC3E}">
        <p14:creationId xmlns:p14="http://schemas.microsoft.com/office/powerpoint/2010/main" val="227953534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1"/>
          <p:cNvSpPr>
            <a:spLocks noChangeArrowheads="1"/>
          </p:cNvSpPr>
          <p:nvPr/>
        </p:nvSpPr>
        <p:spPr bwMode="auto">
          <a:xfrm>
            <a:off x="371475" y="593725"/>
            <a:ext cx="8296275" cy="2308225"/>
          </a:xfrm>
          <a:prstGeom prst="rect">
            <a:avLst/>
          </a:prstGeom>
          <a:solidFill>
            <a:srgbClr val="00206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fr-FR" altLang="fr-FR" sz="2400">
                <a:solidFill>
                  <a:srgbClr val="FF9933"/>
                </a:solidFill>
                <a:latin typeface="Verdana" pitchFamily="34" charset="0"/>
              </a:rPr>
              <a:t>Formation: </a:t>
            </a:r>
          </a:p>
          <a:p>
            <a:pPr eaLnBrk="1" hangingPunct="1">
              <a:spcBef>
                <a:spcPct val="0"/>
              </a:spcBef>
            </a:pPr>
            <a:r>
              <a:rPr lang="fr-FR" altLang="fr-FR" sz="2400">
                <a:solidFill>
                  <a:srgbClr val="FF9933"/>
                </a:solidFill>
                <a:latin typeface="Verdana" pitchFamily="34" charset="0"/>
              </a:rPr>
              <a:t>2 p globulaires alpha et béta</a:t>
            </a:r>
          </a:p>
          <a:p>
            <a:pPr eaLnBrk="1" hangingPunct="1">
              <a:spcBef>
                <a:spcPct val="0"/>
              </a:spcBef>
            </a:pPr>
            <a:r>
              <a:rPr lang="fr-FR" altLang="fr-FR" sz="2400">
                <a:solidFill>
                  <a:srgbClr val="FF9933"/>
                </a:solidFill>
                <a:latin typeface="Verdana" pitchFamily="34" charset="0"/>
              </a:rPr>
              <a:t>Associés en dimère</a:t>
            </a:r>
          </a:p>
          <a:p>
            <a:pPr eaLnBrk="1" hangingPunct="1">
              <a:spcBef>
                <a:spcPct val="0"/>
              </a:spcBef>
            </a:pPr>
            <a:r>
              <a:rPr lang="fr-FR" altLang="fr-FR" sz="2400">
                <a:solidFill>
                  <a:srgbClr val="FF9933"/>
                </a:solidFill>
                <a:latin typeface="Verdana" pitchFamily="34" charset="0"/>
              </a:rPr>
              <a:t>Pour former un protofilament</a:t>
            </a:r>
          </a:p>
          <a:p>
            <a:pPr eaLnBrk="1" hangingPunct="1">
              <a:spcBef>
                <a:spcPct val="0"/>
              </a:spcBef>
            </a:pPr>
            <a:r>
              <a:rPr lang="fr-FR" altLang="fr-FR" sz="2400">
                <a:solidFill>
                  <a:srgbClr val="FF9933"/>
                </a:solidFill>
                <a:latin typeface="Verdana" pitchFamily="34" charset="0"/>
              </a:rPr>
              <a:t>13 protofilaments s’associent en parallèle pour former  un tube = MT</a:t>
            </a:r>
          </a:p>
        </p:txBody>
      </p:sp>
      <p:sp>
        <p:nvSpPr>
          <p:cNvPr id="14339" name="Rectangle 2"/>
          <p:cNvSpPr>
            <a:spLocks noChangeArrowheads="1"/>
          </p:cNvSpPr>
          <p:nvPr/>
        </p:nvSpPr>
        <p:spPr bwMode="auto">
          <a:xfrm>
            <a:off x="381000" y="3765550"/>
            <a:ext cx="8296275" cy="1938338"/>
          </a:xfrm>
          <a:prstGeom prst="rect">
            <a:avLst/>
          </a:prstGeom>
          <a:solidFill>
            <a:srgbClr val="00206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fr-FR" altLang="fr-FR" sz="2400">
                <a:solidFill>
                  <a:srgbClr val="FF9933"/>
                </a:solidFill>
                <a:latin typeface="Verdana" pitchFamily="34" charset="0"/>
              </a:rPr>
              <a:t>Caractéristiques:</a:t>
            </a:r>
          </a:p>
          <a:p>
            <a:pPr eaLnBrk="1" hangingPunct="1">
              <a:spcBef>
                <a:spcPct val="0"/>
              </a:spcBef>
            </a:pPr>
            <a:r>
              <a:rPr lang="fr-FR" altLang="fr-FR" sz="2400">
                <a:solidFill>
                  <a:srgbClr val="FF9933"/>
                </a:solidFill>
                <a:latin typeface="Verdana" pitchFamily="34" charset="0"/>
              </a:rPr>
              <a:t>diamètre 24nm</a:t>
            </a:r>
          </a:p>
          <a:p>
            <a:pPr eaLnBrk="1" hangingPunct="1">
              <a:spcBef>
                <a:spcPct val="0"/>
              </a:spcBef>
            </a:pPr>
            <a:r>
              <a:rPr lang="fr-FR" altLang="fr-FR" sz="2400">
                <a:solidFill>
                  <a:srgbClr val="FF9933"/>
                </a:solidFill>
                <a:latin typeface="Verdana" pitchFamily="34" charset="0"/>
              </a:rPr>
              <a:t>Rectiligne- jamais ramifié</a:t>
            </a:r>
          </a:p>
          <a:p>
            <a:pPr eaLnBrk="1" hangingPunct="1">
              <a:spcBef>
                <a:spcPct val="0"/>
              </a:spcBef>
            </a:pPr>
            <a:r>
              <a:rPr lang="fr-FR" altLang="fr-FR" sz="2400">
                <a:solidFill>
                  <a:srgbClr val="FF9933"/>
                </a:solidFill>
                <a:latin typeface="Verdana" pitchFamily="34" charset="0"/>
              </a:rPr>
              <a:t>Longueur 0.1 µm- 30µm</a:t>
            </a:r>
          </a:p>
          <a:p>
            <a:pPr eaLnBrk="1" hangingPunct="1">
              <a:spcBef>
                <a:spcPct val="0"/>
              </a:spcBef>
            </a:pPr>
            <a:r>
              <a:rPr lang="fr-FR" altLang="fr-FR" sz="2400">
                <a:solidFill>
                  <a:srgbClr val="FF9933"/>
                </a:solidFill>
                <a:latin typeface="Verdana" pitchFamily="34" charset="0"/>
              </a:rPr>
              <a:t>Dans toutes les cellules</a:t>
            </a:r>
          </a:p>
        </p:txBody>
      </p:sp>
    </p:spTree>
    <p:extLst>
      <p:ext uri="{BB962C8B-B14F-4D97-AF65-F5344CB8AC3E}">
        <p14:creationId xmlns:p14="http://schemas.microsoft.com/office/powerpoint/2010/main" val="103810470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3"/>
          <p:cNvSpPr>
            <a:spLocks noChangeArrowheads="1"/>
          </p:cNvSpPr>
          <p:nvPr/>
        </p:nvSpPr>
        <p:spPr bwMode="auto">
          <a:xfrm>
            <a:off x="333375" y="412750"/>
            <a:ext cx="8296275" cy="3046413"/>
          </a:xfrm>
          <a:prstGeom prst="rect">
            <a:avLst/>
          </a:prstGeom>
          <a:solidFill>
            <a:srgbClr val="00206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fr-FR" altLang="fr-FR" sz="2400">
                <a:solidFill>
                  <a:srgbClr val="FF9933"/>
                </a:solidFill>
                <a:latin typeface="Verdana" pitchFamily="34" charset="0"/>
              </a:rPr>
              <a:t>Propriétés:</a:t>
            </a:r>
          </a:p>
          <a:p>
            <a:pPr eaLnBrk="1" hangingPunct="1">
              <a:spcBef>
                <a:spcPct val="0"/>
              </a:spcBef>
            </a:pPr>
            <a:r>
              <a:rPr lang="fr-FR" altLang="fr-FR" sz="2400">
                <a:solidFill>
                  <a:srgbClr val="FF9933"/>
                </a:solidFill>
                <a:latin typeface="Verdana" pitchFamily="34" charset="0"/>
              </a:rPr>
              <a:t>Dynamique: des dimères sont en permanence ajoutés ou enlevés aux 2 extrémités</a:t>
            </a:r>
          </a:p>
          <a:p>
            <a:pPr eaLnBrk="1" hangingPunct="1">
              <a:spcBef>
                <a:spcPct val="0"/>
              </a:spcBef>
            </a:pPr>
            <a:r>
              <a:rPr lang="fr-FR" altLang="fr-FR" sz="2400">
                <a:solidFill>
                  <a:srgbClr val="FF9933"/>
                </a:solidFill>
                <a:latin typeface="Verdana" pitchFamily="34" charset="0"/>
              </a:rPr>
              <a:t>Polarisé (tous les dimères sont orientés de la même façon) extrémité + très dynamique les MT grandissent et se raccourcissent par ce coté extrémité – peu dynamique </a:t>
            </a:r>
          </a:p>
          <a:p>
            <a:pPr eaLnBrk="1" hangingPunct="1">
              <a:spcBef>
                <a:spcPct val="0"/>
              </a:spcBef>
              <a:buFontTx/>
              <a:buNone/>
            </a:pPr>
            <a:r>
              <a:rPr lang="fr-FR" altLang="fr-FR" sz="2400">
                <a:solidFill>
                  <a:srgbClr val="FF9933"/>
                </a:solidFill>
                <a:latin typeface="Verdana" pitchFamily="34" charset="0"/>
              </a:rPr>
              <a:t> </a:t>
            </a:r>
          </a:p>
        </p:txBody>
      </p:sp>
      <p:sp>
        <p:nvSpPr>
          <p:cNvPr id="15363" name="Rectangle 4"/>
          <p:cNvSpPr>
            <a:spLocks noChangeArrowheads="1"/>
          </p:cNvSpPr>
          <p:nvPr/>
        </p:nvSpPr>
        <p:spPr bwMode="auto">
          <a:xfrm>
            <a:off x="323850" y="3565525"/>
            <a:ext cx="8296275" cy="1200150"/>
          </a:xfrm>
          <a:prstGeom prst="rect">
            <a:avLst/>
          </a:prstGeom>
          <a:solidFill>
            <a:srgbClr val="00339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fr-FR" altLang="fr-FR" sz="2400">
                <a:solidFill>
                  <a:srgbClr val="FF9933"/>
                </a:solidFill>
                <a:latin typeface="Verdana" pitchFamily="34" charset="0"/>
              </a:rPr>
              <a:t>MT isolés rayonnent à partir d’une région appelée centrosome: MTOC</a:t>
            </a:r>
          </a:p>
          <a:p>
            <a:pPr eaLnBrk="1" hangingPunct="1">
              <a:spcBef>
                <a:spcPct val="0"/>
              </a:spcBef>
              <a:buFontTx/>
              <a:buNone/>
            </a:pPr>
            <a:r>
              <a:rPr lang="fr-FR" altLang="fr-FR" sz="2400">
                <a:solidFill>
                  <a:srgbClr val="FF9933"/>
                </a:solidFill>
                <a:latin typeface="Verdana" pitchFamily="34" charset="0"/>
              </a:rPr>
              <a:t> </a:t>
            </a:r>
          </a:p>
        </p:txBody>
      </p:sp>
    </p:spTree>
    <p:extLst>
      <p:ext uri="{BB962C8B-B14F-4D97-AF65-F5344CB8AC3E}">
        <p14:creationId xmlns:p14="http://schemas.microsoft.com/office/powerpoint/2010/main" val="208317559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4"/>
          <p:cNvSpPr>
            <a:spLocks noChangeArrowheads="1"/>
          </p:cNvSpPr>
          <p:nvPr/>
        </p:nvSpPr>
        <p:spPr bwMode="auto">
          <a:xfrm>
            <a:off x="247650" y="479425"/>
            <a:ext cx="8296275" cy="6370638"/>
          </a:xfrm>
          <a:prstGeom prst="rect">
            <a:avLst/>
          </a:prstGeom>
          <a:solidFill>
            <a:srgbClr val="00339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fr-FR" altLang="fr-FR" sz="2400">
                <a:solidFill>
                  <a:srgbClr val="FF9933"/>
                </a:solidFill>
                <a:latin typeface="Verdana" pitchFamily="34" charset="0"/>
              </a:rPr>
              <a:t>Mitose et MT:</a:t>
            </a:r>
          </a:p>
          <a:p>
            <a:pPr eaLnBrk="1" hangingPunct="1">
              <a:spcBef>
                <a:spcPct val="0"/>
              </a:spcBef>
              <a:buFontTx/>
              <a:buNone/>
            </a:pPr>
            <a:endParaRPr lang="fr-FR" altLang="fr-FR" sz="2400">
              <a:solidFill>
                <a:srgbClr val="FF9933"/>
              </a:solidFill>
              <a:latin typeface="Verdana" pitchFamily="34" charset="0"/>
            </a:endParaRPr>
          </a:p>
          <a:p>
            <a:pPr eaLnBrk="1" hangingPunct="1">
              <a:spcBef>
                <a:spcPct val="0"/>
              </a:spcBef>
              <a:buFont typeface="Wingdings" pitchFamily="2" charset="2"/>
              <a:buChar char="q"/>
            </a:pPr>
            <a:r>
              <a:rPr lang="fr-FR" altLang="fr-FR" sz="2400">
                <a:solidFill>
                  <a:srgbClr val="FF9933"/>
                </a:solidFill>
                <a:latin typeface="Verdana" pitchFamily="34" charset="0"/>
              </a:rPr>
              <a:t> Prophase: condensation des chromosomes+reproduction des centrioles = 2 MTOC+ mise en place des fuseaux mitotiques à partir des MTOC+ rupture enveloppe nucléaire</a:t>
            </a:r>
          </a:p>
          <a:p>
            <a:pPr eaLnBrk="1" hangingPunct="1">
              <a:spcBef>
                <a:spcPct val="0"/>
              </a:spcBef>
              <a:buFont typeface="Wingdings" pitchFamily="2" charset="2"/>
              <a:buChar char="q"/>
            </a:pPr>
            <a:endParaRPr lang="fr-FR" altLang="fr-FR" sz="2400">
              <a:solidFill>
                <a:srgbClr val="FF9933"/>
              </a:solidFill>
              <a:latin typeface="Verdana" pitchFamily="34" charset="0"/>
            </a:endParaRPr>
          </a:p>
          <a:p>
            <a:pPr eaLnBrk="1" hangingPunct="1">
              <a:spcBef>
                <a:spcPct val="0"/>
              </a:spcBef>
              <a:buFont typeface="Wingdings" pitchFamily="2" charset="2"/>
              <a:buChar char="q"/>
            </a:pPr>
            <a:r>
              <a:rPr lang="fr-FR" altLang="fr-FR" sz="2400">
                <a:solidFill>
                  <a:srgbClr val="FF9933"/>
                </a:solidFill>
                <a:latin typeface="Verdana" pitchFamily="34" charset="0"/>
              </a:rPr>
              <a:t>Métaphase: alignement des chromosomes sur la plaques équatoriales grâce aux MT</a:t>
            </a:r>
          </a:p>
          <a:p>
            <a:pPr eaLnBrk="1" hangingPunct="1">
              <a:spcBef>
                <a:spcPct val="0"/>
              </a:spcBef>
              <a:buFont typeface="Wingdings" pitchFamily="2" charset="2"/>
              <a:buChar char="q"/>
            </a:pPr>
            <a:endParaRPr lang="fr-FR" altLang="fr-FR" sz="2400">
              <a:solidFill>
                <a:srgbClr val="FF9933"/>
              </a:solidFill>
              <a:latin typeface="Verdana" pitchFamily="34" charset="0"/>
            </a:endParaRPr>
          </a:p>
          <a:p>
            <a:pPr eaLnBrk="1" hangingPunct="1">
              <a:spcBef>
                <a:spcPct val="0"/>
              </a:spcBef>
              <a:buFont typeface="Wingdings" pitchFamily="2" charset="2"/>
              <a:buChar char="q"/>
            </a:pPr>
            <a:r>
              <a:rPr lang="fr-FR" altLang="fr-FR" sz="2400">
                <a:solidFill>
                  <a:srgbClr val="FF9933"/>
                </a:solidFill>
                <a:latin typeface="Verdana" pitchFamily="34" charset="0"/>
              </a:rPr>
              <a:t>Anaphase: ascension des chromatides vers les pôles tirés par le centromère grâce aux MT</a:t>
            </a:r>
          </a:p>
          <a:p>
            <a:pPr eaLnBrk="1" hangingPunct="1">
              <a:spcBef>
                <a:spcPct val="0"/>
              </a:spcBef>
              <a:buFont typeface="Wingdings" pitchFamily="2" charset="2"/>
              <a:buChar char="q"/>
            </a:pPr>
            <a:endParaRPr lang="fr-FR" altLang="fr-FR" sz="2400">
              <a:solidFill>
                <a:srgbClr val="FF9933"/>
              </a:solidFill>
              <a:latin typeface="Verdana" pitchFamily="34" charset="0"/>
            </a:endParaRPr>
          </a:p>
          <a:p>
            <a:pPr eaLnBrk="1" hangingPunct="1">
              <a:spcBef>
                <a:spcPct val="0"/>
              </a:spcBef>
              <a:buFontTx/>
              <a:buNone/>
            </a:pPr>
            <a:r>
              <a:rPr lang="fr-FR" altLang="fr-FR" sz="2400">
                <a:solidFill>
                  <a:srgbClr val="FF9933"/>
                </a:solidFill>
                <a:latin typeface="Verdana" pitchFamily="34" charset="0"/>
              </a:rPr>
              <a:t>+  Schéma appareil mitotique avec fibres astrales et fibres polaires</a:t>
            </a:r>
          </a:p>
          <a:p>
            <a:pPr eaLnBrk="1" hangingPunct="1">
              <a:spcBef>
                <a:spcPct val="0"/>
              </a:spcBef>
              <a:buFontTx/>
              <a:buNone/>
            </a:pPr>
            <a:r>
              <a:rPr lang="fr-FR" altLang="fr-FR" sz="2400">
                <a:solidFill>
                  <a:srgbClr val="FF9933"/>
                </a:solidFill>
                <a:latin typeface="Verdana" pitchFamily="34" charset="0"/>
              </a:rPr>
              <a:t>+ Kinétochores dans mitose et méiose</a:t>
            </a:r>
          </a:p>
          <a:p>
            <a:pPr eaLnBrk="1" hangingPunct="1">
              <a:spcBef>
                <a:spcPct val="0"/>
              </a:spcBef>
              <a:buFont typeface="Wingdings" pitchFamily="2" charset="2"/>
              <a:buChar char="q"/>
            </a:pPr>
            <a:endParaRPr lang="fr-FR" altLang="fr-FR" sz="2400">
              <a:solidFill>
                <a:srgbClr val="FF9933"/>
              </a:solidFill>
              <a:latin typeface="Verdana" pitchFamily="34" charset="0"/>
            </a:endParaRPr>
          </a:p>
        </p:txBody>
      </p:sp>
    </p:spTree>
    <p:extLst>
      <p:ext uri="{BB962C8B-B14F-4D97-AF65-F5344CB8AC3E}">
        <p14:creationId xmlns:p14="http://schemas.microsoft.com/office/powerpoint/2010/main" val="198379631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399728" y="188640"/>
            <a:ext cx="8134672" cy="6336703"/>
          </a:xfrm>
          <a:blipFill dpi="0" rotWithShape="1">
            <a:blip r:embed="rId4"/>
            <a:srcRect/>
            <a:tile tx="0" ty="0" sx="100000" sy="100000" flip="none" algn="tl"/>
          </a:blipFill>
          <a:effectLst>
            <a:glow rad="139700">
              <a:schemeClr val="accent3">
                <a:satMod val="175000"/>
                <a:alpha val="40000"/>
              </a:schemeClr>
            </a:glow>
          </a:effectLst>
        </p:spPr>
        <p:txBody>
          <a:bodyPr>
            <a:normAutofit/>
          </a:bodyPr>
          <a:lstStyle/>
          <a:p>
            <a:r>
              <a:rPr lang="fr-FR" smtClean="0">
                <a:ln>
                  <a:gradFill>
                    <a:gsLst>
                      <a:gs pos="0">
                        <a:srgbClr val="A603AB"/>
                      </a:gs>
                      <a:gs pos="21001">
                        <a:srgbClr val="0819FB"/>
                      </a:gs>
                      <a:gs pos="35001">
                        <a:srgbClr val="1A8D48"/>
                      </a:gs>
                      <a:gs pos="52000">
                        <a:srgbClr val="FFFF00"/>
                      </a:gs>
                      <a:gs pos="73000">
                        <a:srgbClr val="EE3F17"/>
                      </a:gs>
                      <a:gs pos="88000">
                        <a:srgbClr val="E81766"/>
                      </a:gs>
                      <a:gs pos="100000">
                        <a:srgbClr val="A603AB"/>
                      </a:gs>
                    </a:gsLst>
                    <a:lin ang="5400000" scaled="0"/>
                  </a:gradFill>
                </a:ln>
                <a:solidFill>
                  <a:srgbClr val="FFFF00"/>
                </a:solidFill>
              </a:rPr>
              <a:t>    Bonnes </a:t>
            </a:r>
            <a:r>
              <a:rPr lang="fr-FR" dirty="0" smtClean="0">
                <a:ln>
                  <a:gradFill>
                    <a:gsLst>
                      <a:gs pos="0">
                        <a:srgbClr val="A603AB"/>
                      </a:gs>
                      <a:gs pos="21001">
                        <a:srgbClr val="0819FB"/>
                      </a:gs>
                      <a:gs pos="35001">
                        <a:srgbClr val="1A8D48"/>
                      </a:gs>
                      <a:gs pos="52000">
                        <a:srgbClr val="FFFF00"/>
                      </a:gs>
                      <a:gs pos="73000">
                        <a:srgbClr val="EE3F17"/>
                      </a:gs>
                      <a:gs pos="88000">
                        <a:srgbClr val="E81766"/>
                      </a:gs>
                      <a:gs pos="100000">
                        <a:srgbClr val="A603AB"/>
                      </a:gs>
                    </a:gsLst>
                    <a:lin ang="5400000" scaled="0"/>
                  </a:gradFill>
                </a:ln>
                <a:solidFill>
                  <a:srgbClr val="FFFF00"/>
                </a:solidFill>
              </a:rPr>
              <a:t>révisions à tous !...</a:t>
            </a:r>
            <a:endParaRPr lang="fr-FR" dirty="0">
              <a:ln>
                <a:gradFill>
                  <a:gsLst>
                    <a:gs pos="0">
                      <a:srgbClr val="A603AB"/>
                    </a:gs>
                    <a:gs pos="21001">
                      <a:srgbClr val="0819FB"/>
                    </a:gs>
                    <a:gs pos="35001">
                      <a:srgbClr val="1A8D48"/>
                    </a:gs>
                    <a:gs pos="52000">
                      <a:srgbClr val="FFFF00"/>
                    </a:gs>
                    <a:gs pos="73000">
                      <a:srgbClr val="EE3F17"/>
                    </a:gs>
                    <a:gs pos="88000">
                      <a:srgbClr val="E81766"/>
                    </a:gs>
                    <a:gs pos="100000">
                      <a:srgbClr val="A603AB"/>
                    </a:gs>
                  </a:gsLst>
                  <a:lin ang="5400000" scaled="0"/>
                </a:gradFill>
              </a:ln>
              <a:solidFill>
                <a:srgbClr val="FFFF00"/>
              </a:solidFill>
            </a:endParaRPr>
          </a:p>
        </p:txBody>
      </p:sp>
      <p:pic>
        <p:nvPicPr>
          <p:cNvPr id="4" name="H_Gwayav' - Lullaby (pub Decathlon).mp3">
            <a:hlinkClick r:id="" action="ppaction://media"/>
          </p:cNvPr>
          <p:cNvPicPr>
            <a:picLocks noChangeAspect="1"/>
          </p:cNvPicPr>
          <p:nvPr>
            <a:audioFile r:link="rId2"/>
            <p:extLst>
              <p:ext uri="{DAA4B4D4-6D71-4841-9C94-3DE7FCFB9230}">
                <p14:media xmlns:p14="http://schemas.microsoft.com/office/powerpoint/2010/main" r:embed="rId1">
                  <p14:fade in="250"/>
                </p14:media>
              </p:ext>
            </p:extLst>
          </p:nvPr>
        </p:nvPicPr>
        <p:blipFill>
          <a:blip r:embed="rId5"/>
          <a:stretch>
            <a:fillRect/>
          </a:stretch>
        </p:blipFill>
        <p:spPr>
          <a:xfrm>
            <a:off x="8534400" y="6021288"/>
            <a:ext cx="609600" cy="609600"/>
          </a:xfrm>
          <a:prstGeom prst="rect">
            <a:avLst/>
          </a:prstGeom>
        </p:spPr>
      </p:pic>
    </p:spTree>
    <p:extLst>
      <p:ext uri="{BB962C8B-B14F-4D97-AF65-F5344CB8AC3E}">
        <p14:creationId xmlns:p14="http://schemas.microsoft.com/office/powerpoint/2010/main" val="31864726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fill="hold" grpId="0" nodeType="withEffect">
                                  <p:stCondLst>
                                    <p:cond delay="0"/>
                                  </p:stCondLst>
                                  <p:childTnLst>
                                    <p:animScale>
                                      <p:cBhvr>
                                        <p:cTn id="6" dur="4000" fill="hold"/>
                                        <p:tgtEl>
                                          <p:spTgt spid="2"/>
                                        </p:tgtEl>
                                      </p:cBhvr>
                                      <p:by x="150000" y="150000"/>
                                    </p:animScale>
                                  </p:childTnLst>
                                </p:cTn>
                              </p:par>
                              <p:par>
                                <p:cTn id="7" presetID="1" presetClass="mediacall" presetSubtype="0" fill="hold" nodeType="withEffect">
                                  <p:stCondLst>
                                    <p:cond delay="0"/>
                                  </p:stCondLst>
                                  <p:childTnLst>
                                    <p:cmd type="call" cmd="playFrom(0.0)">
                                      <p:cBhvr>
                                        <p:cTn id="8" dur="75996"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9" repeatCount="indefinite" fill="hold" display="0">
                  <p:stCondLst>
                    <p:cond delay="indefinite"/>
                  </p:stCondLst>
                  <p:endCondLst>
                    <p:cond evt="onStopAudio" delay="0">
                      <p:tgtEl>
                        <p:sldTgt/>
                      </p:tgtEl>
                    </p:cond>
                  </p:endCondLst>
                </p:cTn>
                <p:tgtEl>
                  <p:spTgt spid="4"/>
                </p:tgtEl>
              </p:cMediaNode>
            </p:audio>
          </p:childTnLst>
        </p:cTn>
      </p:par>
    </p:tnLst>
    <p:bldLst>
      <p:bldP spid="2"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ChangeArrowheads="1"/>
          </p:cNvSpPr>
          <p:nvPr/>
        </p:nvSpPr>
        <p:spPr bwMode="auto">
          <a:xfrm>
            <a:off x="285750" y="288925"/>
            <a:ext cx="2295525"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fr-FR" altLang="fr-FR" sz="2400">
                <a:latin typeface="Verdana" pitchFamily="34" charset="0"/>
              </a:rPr>
              <a:t>Desmosome?</a:t>
            </a:r>
          </a:p>
          <a:p>
            <a:pPr eaLnBrk="1" hangingPunct="1">
              <a:spcBef>
                <a:spcPct val="0"/>
              </a:spcBef>
              <a:buFontTx/>
              <a:buNone/>
            </a:pPr>
            <a:endParaRPr lang="fr-FR" altLang="fr-FR" sz="2400">
              <a:latin typeface="Verdana" pitchFamily="34" charset="0"/>
            </a:endParaRPr>
          </a:p>
        </p:txBody>
      </p:sp>
      <p:sp>
        <p:nvSpPr>
          <p:cNvPr id="3" name="Rectangle 95"/>
          <p:cNvSpPr>
            <a:spLocks noChangeArrowheads="1"/>
          </p:cNvSpPr>
          <p:nvPr/>
        </p:nvSpPr>
        <p:spPr bwMode="auto">
          <a:xfrm>
            <a:off x="0" y="939800"/>
            <a:ext cx="9144000" cy="1692275"/>
          </a:xfrm>
          <a:prstGeom prst="rect">
            <a:avLst/>
          </a:prstGeom>
          <a:solidFill>
            <a:srgbClr val="CC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fr-FR" altLang="fr-FR" sz="2000">
                <a:solidFill>
                  <a:schemeClr val="bg1"/>
                </a:solidFill>
                <a:latin typeface="Verdana" pitchFamily="34" charset="0"/>
              </a:rPr>
              <a:t>protéines fibreuses transmembranaire reliées de chaque coté à une plaque protéique= rivet</a:t>
            </a:r>
          </a:p>
          <a:p>
            <a:pPr eaLnBrk="1" hangingPunct="1">
              <a:spcBef>
                <a:spcPct val="0"/>
              </a:spcBef>
              <a:buFontTx/>
              <a:buChar char="-"/>
            </a:pPr>
            <a:r>
              <a:rPr lang="fr-FR" altLang="fr-FR" sz="2000">
                <a:solidFill>
                  <a:schemeClr val="bg1"/>
                </a:solidFill>
                <a:latin typeface="Verdana" pitchFamily="34" charset="0"/>
              </a:rPr>
              <a:t>Augmente la rigidité d’un tissu en répartissant les forces de cisaillement </a:t>
            </a:r>
          </a:p>
          <a:p>
            <a:pPr eaLnBrk="1" hangingPunct="1">
              <a:spcBef>
                <a:spcPct val="0"/>
              </a:spcBef>
              <a:buFontTx/>
              <a:buChar char="-"/>
            </a:pPr>
            <a:r>
              <a:rPr lang="fr-FR" altLang="fr-FR" sz="2000">
                <a:solidFill>
                  <a:schemeClr val="bg1"/>
                </a:solidFill>
                <a:latin typeface="Verdana" pitchFamily="34" charset="0"/>
              </a:rPr>
              <a:t>Fréquent dans les tissus soumis à des forces mécaniques </a:t>
            </a:r>
            <a:endParaRPr lang="fr-FR" altLang="fr-FR" sz="2400">
              <a:solidFill>
                <a:schemeClr val="bg1"/>
              </a:solidFill>
              <a:latin typeface="Verdana" pitchFamily="34" charset="0"/>
            </a:endParaRPr>
          </a:p>
        </p:txBody>
      </p:sp>
      <p:sp>
        <p:nvSpPr>
          <p:cNvPr id="4" name="ZoneTexte 3"/>
          <p:cNvSpPr txBox="1"/>
          <p:nvPr/>
        </p:nvSpPr>
        <p:spPr>
          <a:xfrm>
            <a:off x="6496050" y="119063"/>
            <a:ext cx="2428875" cy="339725"/>
          </a:xfrm>
          <a:prstGeom prst="rect">
            <a:avLst/>
          </a:prstGeom>
          <a:noFill/>
          <a:ln>
            <a:solidFill>
              <a:schemeClr val="accent6"/>
            </a:solidFill>
          </a:ln>
        </p:spPr>
        <p:txBody>
          <a:bodyPr wrap="none">
            <a:spAutoFit/>
          </a:bodyPr>
          <a:lstStyle/>
          <a:p>
            <a:pPr>
              <a:defRPr/>
            </a:pPr>
            <a:r>
              <a:rPr lang="fr-FR" sz="1600" dirty="0"/>
              <a:t>Chap-1 Mb plasmique</a:t>
            </a:r>
          </a:p>
        </p:txBody>
      </p:sp>
      <p:sp>
        <p:nvSpPr>
          <p:cNvPr id="3077" name="Rectangle 2"/>
          <p:cNvSpPr>
            <a:spLocks noChangeArrowheads="1"/>
          </p:cNvSpPr>
          <p:nvPr/>
        </p:nvSpPr>
        <p:spPr bwMode="auto">
          <a:xfrm>
            <a:off x="285750" y="2879725"/>
            <a:ext cx="512445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fr-FR" altLang="fr-FR" sz="2400">
                <a:latin typeface="Verdana" pitchFamily="34" charset="0"/>
              </a:rPr>
              <a:t>Communication entre cellules?</a:t>
            </a:r>
          </a:p>
          <a:p>
            <a:pPr eaLnBrk="1" hangingPunct="1">
              <a:spcBef>
                <a:spcPct val="0"/>
              </a:spcBef>
              <a:buFontTx/>
              <a:buNone/>
            </a:pPr>
            <a:endParaRPr lang="fr-FR" altLang="fr-FR" sz="2400">
              <a:latin typeface="Verdana" pitchFamily="34" charset="0"/>
            </a:endParaRPr>
          </a:p>
        </p:txBody>
      </p:sp>
      <p:sp>
        <p:nvSpPr>
          <p:cNvPr id="17" name="Rectangle 95"/>
          <p:cNvSpPr>
            <a:spLocks noChangeArrowheads="1"/>
          </p:cNvSpPr>
          <p:nvPr/>
        </p:nvSpPr>
        <p:spPr bwMode="auto">
          <a:xfrm>
            <a:off x="0" y="3511550"/>
            <a:ext cx="9144000" cy="1938338"/>
          </a:xfrm>
          <a:prstGeom prst="rect">
            <a:avLst/>
          </a:prstGeom>
          <a:solidFill>
            <a:srgbClr val="CC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fr-FR" altLang="fr-FR" sz="2000">
                <a:solidFill>
                  <a:schemeClr val="bg1"/>
                </a:solidFill>
                <a:latin typeface="Verdana" pitchFamily="34" charset="0"/>
              </a:rPr>
              <a:t>Transduction signal=P ou déP  Pr cyto E1 et E2=&gt;action métabolique</a:t>
            </a:r>
          </a:p>
          <a:p>
            <a:pPr eaLnBrk="1" hangingPunct="1">
              <a:spcBef>
                <a:spcPct val="0"/>
              </a:spcBef>
              <a:buFontTx/>
              <a:buNone/>
            </a:pPr>
            <a:r>
              <a:rPr lang="fr-FR" altLang="fr-FR" sz="2000" b="1">
                <a:solidFill>
                  <a:schemeClr val="bg1"/>
                </a:solidFill>
                <a:latin typeface="Verdana" pitchFamily="34" charset="0"/>
              </a:rPr>
              <a:t>Directe</a:t>
            </a:r>
            <a:r>
              <a:rPr lang="fr-FR" altLang="fr-FR" sz="2000">
                <a:solidFill>
                  <a:schemeClr val="bg1"/>
                </a:solidFill>
                <a:latin typeface="Verdana" pitchFamily="34" charset="0"/>
              </a:rPr>
              <a:t> et Indirecte par messager II (Adrénaline)</a:t>
            </a:r>
          </a:p>
          <a:p>
            <a:pPr eaLnBrk="1" hangingPunct="1">
              <a:spcBef>
                <a:spcPct val="0"/>
              </a:spcBef>
              <a:buFontTx/>
              <a:buNone/>
            </a:pPr>
            <a:r>
              <a:rPr lang="fr-FR" altLang="fr-FR" sz="1600">
                <a:solidFill>
                  <a:schemeClr val="bg1"/>
                </a:solidFill>
                <a:latin typeface="Verdana" pitchFamily="34" charset="0"/>
              </a:rPr>
              <a:t>(</a:t>
            </a:r>
            <a:r>
              <a:rPr lang="fr-FR" altLang="fr-FR" sz="1600" b="1">
                <a:solidFill>
                  <a:schemeClr val="bg1"/>
                </a:solidFill>
                <a:latin typeface="Verdana" pitchFamily="34" charset="0"/>
              </a:rPr>
              <a:t>Glucagon</a:t>
            </a:r>
            <a:r>
              <a:rPr lang="fr-FR" altLang="fr-FR" sz="1600">
                <a:solidFill>
                  <a:schemeClr val="bg1"/>
                </a:solidFill>
                <a:latin typeface="Verdana" pitchFamily="34" charset="0"/>
              </a:rPr>
              <a:t>)</a:t>
            </a:r>
            <a:r>
              <a:rPr lang="fr-FR" altLang="fr-FR" sz="2000">
                <a:solidFill>
                  <a:schemeClr val="bg1"/>
                </a:solidFill>
                <a:latin typeface="Verdana" pitchFamily="34" charset="0"/>
              </a:rPr>
              <a:t>Phosphatase1 (Pr périph)-&gt;P E1/E2(enz cyto) </a:t>
            </a:r>
          </a:p>
          <a:p>
            <a:pPr eaLnBrk="1" hangingPunct="1">
              <a:spcBef>
                <a:spcPct val="0"/>
              </a:spcBef>
              <a:buFontTx/>
              <a:buNone/>
            </a:pPr>
            <a:r>
              <a:rPr lang="fr-FR" altLang="fr-FR" sz="2000">
                <a:solidFill>
                  <a:schemeClr val="bg1"/>
                </a:solidFill>
                <a:latin typeface="Verdana" pitchFamily="34" charset="0"/>
              </a:rPr>
              <a:t>Glg dégradé/E1 activé, </a:t>
            </a:r>
            <a:r>
              <a:rPr lang="fr-FR" altLang="fr-FR" sz="1800">
                <a:solidFill>
                  <a:schemeClr val="bg1"/>
                </a:solidFill>
                <a:latin typeface="Verdana" pitchFamily="34" charset="0"/>
              </a:rPr>
              <a:t>E2 désactivé </a:t>
            </a:r>
          </a:p>
          <a:p>
            <a:pPr eaLnBrk="1" hangingPunct="1">
              <a:spcBef>
                <a:spcPct val="0"/>
              </a:spcBef>
              <a:buFontTx/>
              <a:buNone/>
            </a:pPr>
            <a:r>
              <a:rPr lang="fr-FR" altLang="fr-FR" sz="1600" b="1">
                <a:solidFill>
                  <a:schemeClr val="bg1"/>
                </a:solidFill>
                <a:latin typeface="Verdana" pitchFamily="34" charset="0"/>
              </a:rPr>
              <a:t>Insuline</a:t>
            </a:r>
            <a:r>
              <a:rPr lang="fr-FR" altLang="fr-FR" sz="2000">
                <a:solidFill>
                  <a:schemeClr val="bg1"/>
                </a:solidFill>
                <a:latin typeface="Verdana" pitchFamily="34" charset="0"/>
              </a:rPr>
              <a:t>Phosphatase2-&gt;déPE1/E2 Glg synthétisé/E2 activé,</a:t>
            </a:r>
            <a:r>
              <a:rPr lang="fr-FR" altLang="fr-FR" sz="1800">
                <a:solidFill>
                  <a:schemeClr val="bg1"/>
                </a:solidFill>
                <a:latin typeface="Verdana" pitchFamily="34" charset="0"/>
              </a:rPr>
              <a:t>E1désactivé </a:t>
            </a:r>
            <a:r>
              <a:rPr lang="fr-FR" altLang="fr-FR" sz="2000">
                <a:solidFill>
                  <a:schemeClr val="bg1"/>
                </a:solidFill>
                <a:latin typeface="Verdana" pitchFamily="34" charset="0"/>
              </a:rPr>
              <a:t>	</a:t>
            </a:r>
            <a:endParaRPr lang="fr-FR" altLang="fr-FR" sz="2400">
              <a:solidFill>
                <a:schemeClr val="bg1"/>
              </a:solidFill>
              <a:latin typeface="Verdana" pitchFamily="34" charset="0"/>
            </a:endParaRPr>
          </a:p>
        </p:txBody>
      </p:sp>
    </p:spTree>
    <p:extLst>
      <p:ext uri="{BB962C8B-B14F-4D97-AF65-F5344CB8AC3E}">
        <p14:creationId xmlns:p14="http://schemas.microsoft.com/office/powerpoint/2010/main" val="159543739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7"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92"/>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fr-FR" altLang="fr-FR" sz="2400">
              <a:latin typeface="Verdana" pitchFamily="34" charset="0"/>
            </a:endParaRPr>
          </a:p>
        </p:txBody>
      </p:sp>
      <p:sp>
        <p:nvSpPr>
          <p:cNvPr id="4099" name="Rectangle 96"/>
          <p:cNvSpPr>
            <a:spLocks noChangeArrowheads="1"/>
          </p:cNvSpPr>
          <p:nvPr/>
        </p:nvSpPr>
        <p:spPr bwMode="auto">
          <a:xfrm>
            <a:off x="0" y="45720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fr-FR" altLang="fr-FR" sz="1800">
              <a:latin typeface="Arial" charset="0"/>
            </a:endParaRPr>
          </a:p>
        </p:txBody>
      </p:sp>
      <p:pic>
        <p:nvPicPr>
          <p:cNvPr id="4100" name="Picture 7" descr="chapIII 002222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7188" y="1803400"/>
            <a:ext cx="4422775" cy="4411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1" name="Rectangle 6"/>
          <p:cNvSpPr>
            <a:spLocks noChangeArrowheads="1"/>
          </p:cNvSpPr>
          <p:nvPr/>
        </p:nvSpPr>
        <p:spPr bwMode="auto">
          <a:xfrm>
            <a:off x="2101850" y="1927225"/>
            <a:ext cx="2636838" cy="449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fr-FR" altLang="fr-FR" sz="1000">
                <a:solidFill>
                  <a:srgbClr val="000000"/>
                </a:solidFill>
                <a:latin typeface="Verdana" pitchFamily="34" charset="0"/>
                <a:cs typeface="Times New Roman" pitchFamily="18" charset="0"/>
              </a:rPr>
              <a:t>1 Liaison Na</a:t>
            </a:r>
            <a:r>
              <a:rPr lang="fr-FR" altLang="fr-FR" sz="1000" baseline="30000">
                <a:solidFill>
                  <a:srgbClr val="000000"/>
                </a:solidFill>
                <a:latin typeface="Verdana" pitchFamily="34" charset="0"/>
                <a:cs typeface="Times New Roman" pitchFamily="18" charset="0"/>
              </a:rPr>
              <a:t>+ </a:t>
            </a:r>
            <a:r>
              <a:rPr lang="fr-FR" altLang="fr-FR" sz="1000">
                <a:solidFill>
                  <a:srgbClr val="000000"/>
                </a:solidFill>
                <a:latin typeface="Verdana" pitchFamily="34" charset="0"/>
                <a:cs typeface="Times New Roman" pitchFamily="18" charset="0"/>
              </a:rPr>
              <a:t>à la pompe stimule la phosphorylation par l’ATP</a:t>
            </a:r>
            <a:endParaRPr lang="fr-FR" altLang="fr-FR" sz="1800">
              <a:latin typeface="Arial" charset="0"/>
              <a:cs typeface="Times New Roman" pitchFamily="18" charset="0"/>
            </a:endParaRPr>
          </a:p>
        </p:txBody>
      </p:sp>
      <p:sp>
        <p:nvSpPr>
          <p:cNvPr id="4102" name="Rectangle 5"/>
          <p:cNvSpPr>
            <a:spLocks noChangeArrowheads="1"/>
          </p:cNvSpPr>
          <p:nvPr/>
        </p:nvSpPr>
        <p:spPr bwMode="auto">
          <a:xfrm>
            <a:off x="6457950" y="2454275"/>
            <a:ext cx="2043113"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r" eaLnBrk="1" hangingPunct="1">
              <a:spcBef>
                <a:spcPct val="0"/>
              </a:spcBef>
              <a:buFontTx/>
              <a:buNone/>
            </a:pPr>
            <a:r>
              <a:rPr lang="fr-FR" altLang="fr-FR" sz="1000">
                <a:latin typeface="Verdana" pitchFamily="34" charset="0"/>
                <a:cs typeface="Times New Roman" pitchFamily="18" charset="0"/>
              </a:rPr>
              <a:t>2 La phophorylation induit un changement de la conformation protéique</a:t>
            </a:r>
            <a:endParaRPr lang="fr-FR" altLang="fr-FR" sz="1800">
              <a:latin typeface="Arial" charset="0"/>
              <a:cs typeface="Times New Roman" pitchFamily="18" charset="0"/>
            </a:endParaRPr>
          </a:p>
        </p:txBody>
      </p:sp>
      <p:sp>
        <p:nvSpPr>
          <p:cNvPr id="4103" name="Rectangle 4"/>
          <p:cNvSpPr>
            <a:spLocks noChangeArrowheads="1"/>
          </p:cNvSpPr>
          <p:nvPr/>
        </p:nvSpPr>
        <p:spPr bwMode="auto">
          <a:xfrm>
            <a:off x="6118225" y="5430838"/>
            <a:ext cx="2471738" cy="60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r" eaLnBrk="1" hangingPunct="1">
              <a:spcBef>
                <a:spcPct val="0"/>
              </a:spcBef>
              <a:buFontTx/>
              <a:buNone/>
            </a:pPr>
            <a:r>
              <a:rPr lang="fr-FR" altLang="fr-FR" sz="1000">
                <a:latin typeface="Verdana" pitchFamily="34" charset="0"/>
                <a:cs typeface="Times New Roman" pitchFamily="18" charset="0"/>
              </a:rPr>
              <a:t>3. changement de la conformation protéique expulse Na</a:t>
            </a:r>
            <a:r>
              <a:rPr lang="fr-FR" altLang="fr-FR" sz="1000" baseline="30000">
                <a:latin typeface="Verdana" pitchFamily="34" charset="0"/>
                <a:cs typeface="Times New Roman" pitchFamily="18" charset="0"/>
              </a:rPr>
              <a:t>+ </a:t>
            </a:r>
            <a:r>
              <a:rPr lang="fr-FR" altLang="fr-FR" sz="1000">
                <a:latin typeface="Verdana" pitchFamily="34" charset="0"/>
                <a:cs typeface="Times New Roman" pitchFamily="18" charset="0"/>
              </a:rPr>
              <a:t> et permet la liaison avec K</a:t>
            </a:r>
            <a:r>
              <a:rPr lang="fr-FR" altLang="fr-FR" sz="1000" baseline="30000">
                <a:latin typeface="Verdana" pitchFamily="34" charset="0"/>
                <a:cs typeface="Times New Roman" pitchFamily="18" charset="0"/>
              </a:rPr>
              <a:t>+</a:t>
            </a:r>
            <a:endParaRPr lang="fr-FR" altLang="fr-FR" sz="1800">
              <a:latin typeface="Arial" charset="0"/>
              <a:cs typeface="Times New Roman" pitchFamily="18" charset="0"/>
            </a:endParaRPr>
          </a:p>
        </p:txBody>
      </p:sp>
      <p:sp>
        <p:nvSpPr>
          <p:cNvPr id="4104" name="Rectangle 3"/>
          <p:cNvSpPr>
            <a:spLocks noChangeArrowheads="1"/>
          </p:cNvSpPr>
          <p:nvPr/>
        </p:nvSpPr>
        <p:spPr bwMode="auto">
          <a:xfrm>
            <a:off x="3940175" y="6059488"/>
            <a:ext cx="1776413" cy="40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fr-FR" altLang="fr-FR" sz="1000">
                <a:latin typeface="Verdana" pitchFamily="34" charset="0"/>
                <a:cs typeface="Times New Roman" pitchFamily="18" charset="0"/>
              </a:rPr>
              <a:t>4. la liaison avec K</a:t>
            </a:r>
            <a:r>
              <a:rPr lang="fr-FR" altLang="fr-FR" sz="1000" baseline="30000">
                <a:latin typeface="Verdana" pitchFamily="34" charset="0"/>
                <a:cs typeface="Times New Roman" pitchFamily="18" charset="0"/>
              </a:rPr>
              <a:t>+ </a:t>
            </a:r>
            <a:r>
              <a:rPr lang="fr-FR" altLang="fr-FR" sz="1000">
                <a:latin typeface="Verdana" pitchFamily="34" charset="0"/>
                <a:cs typeface="Times New Roman" pitchFamily="18" charset="0"/>
              </a:rPr>
              <a:t>libère le groupement P</a:t>
            </a:r>
            <a:r>
              <a:rPr lang="fr-FR" altLang="fr-FR" sz="1000" baseline="30000">
                <a:latin typeface="Verdana" pitchFamily="34" charset="0"/>
                <a:cs typeface="Times New Roman" pitchFamily="18" charset="0"/>
              </a:rPr>
              <a:t> </a:t>
            </a:r>
            <a:endParaRPr lang="fr-FR" altLang="fr-FR" sz="1800">
              <a:latin typeface="Arial" charset="0"/>
              <a:cs typeface="Times New Roman" pitchFamily="18" charset="0"/>
            </a:endParaRPr>
          </a:p>
        </p:txBody>
      </p:sp>
      <p:sp>
        <p:nvSpPr>
          <p:cNvPr id="4105" name="Rectangle 2"/>
          <p:cNvSpPr>
            <a:spLocks noChangeArrowheads="1"/>
          </p:cNvSpPr>
          <p:nvPr/>
        </p:nvSpPr>
        <p:spPr bwMode="auto">
          <a:xfrm>
            <a:off x="1860550" y="4781550"/>
            <a:ext cx="1814513"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fr-FR" altLang="fr-FR" sz="1000">
                <a:latin typeface="Verdana" pitchFamily="34" charset="0"/>
                <a:cs typeface="Times New Roman" pitchFamily="18" charset="0"/>
              </a:rPr>
              <a:t>5 perte du P rétabli la conformation initiale</a:t>
            </a:r>
            <a:r>
              <a:rPr lang="fr-FR" altLang="fr-FR" sz="1000" baseline="30000">
                <a:latin typeface="Verdana" pitchFamily="34" charset="0"/>
                <a:cs typeface="Times New Roman" pitchFamily="18" charset="0"/>
              </a:rPr>
              <a:t> </a:t>
            </a:r>
            <a:endParaRPr lang="fr-FR" altLang="fr-FR" sz="1800">
              <a:latin typeface="Arial" charset="0"/>
              <a:cs typeface="Times New Roman" pitchFamily="18" charset="0"/>
            </a:endParaRPr>
          </a:p>
        </p:txBody>
      </p:sp>
      <p:sp>
        <p:nvSpPr>
          <p:cNvPr id="4106" name="Rectangle 1"/>
          <p:cNvSpPr>
            <a:spLocks noChangeArrowheads="1"/>
          </p:cNvSpPr>
          <p:nvPr/>
        </p:nvSpPr>
        <p:spPr bwMode="auto">
          <a:xfrm>
            <a:off x="1585913" y="2830513"/>
            <a:ext cx="1757362" cy="627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fr-FR" altLang="fr-FR" sz="1000">
                <a:latin typeface="Verdana" pitchFamily="34" charset="0"/>
                <a:cs typeface="Times New Roman" pitchFamily="18" charset="0"/>
              </a:rPr>
              <a:t>6. le K</a:t>
            </a:r>
            <a:r>
              <a:rPr lang="fr-FR" altLang="fr-FR" sz="1000" baseline="30000">
                <a:latin typeface="Verdana" pitchFamily="34" charset="0"/>
                <a:cs typeface="Times New Roman" pitchFamily="18" charset="0"/>
              </a:rPr>
              <a:t>+</a:t>
            </a:r>
            <a:r>
              <a:rPr lang="fr-FR" altLang="fr-FR" sz="1000">
                <a:latin typeface="Verdana" pitchFamily="34" charset="0"/>
                <a:cs typeface="Times New Roman" pitchFamily="18" charset="0"/>
              </a:rPr>
              <a:t> est libéré, les sites de liaisons Na</a:t>
            </a:r>
            <a:r>
              <a:rPr lang="fr-FR" altLang="fr-FR" sz="1000" baseline="30000">
                <a:latin typeface="Verdana" pitchFamily="34" charset="0"/>
                <a:cs typeface="Times New Roman" pitchFamily="18" charset="0"/>
              </a:rPr>
              <a:t>+</a:t>
            </a:r>
            <a:r>
              <a:rPr lang="fr-FR" altLang="fr-FR" sz="1000">
                <a:latin typeface="Verdana" pitchFamily="34" charset="0"/>
                <a:cs typeface="Times New Roman" pitchFamily="18" charset="0"/>
              </a:rPr>
              <a:t> redeviennent réceptifs</a:t>
            </a:r>
            <a:r>
              <a:rPr lang="fr-FR" altLang="fr-FR" sz="1000" baseline="30000">
                <a:latin typeface="Verdana" pitchFamily="34" charset="0"/>
                <a:cs typeface="Times New Roman" pitchFamily="18" charset="0"/>
              </a:rPr>
              <a:t> </a:t>
            </a:r>
            <a:endParaRPr lang="fr-FR" altLang="fr-FR" sz="1800">
              <a:latin typeface="Arial" charset="0"/>
              <a:cs typeface="Times New Roman" pitchFamily="18" charset="0"/>
            </a:endParaRPr>
          </a:p>
        </p:txBody>
      </p:sp>
      <p:sp>
        <p:nvSpPr>
          <p:cNvPr id="4107" name="Rectangle 8"/>
          <p:cNvSpPr>
            <a:spLocks noChangeArrowheads="1"/>
          </p:cNvSpPr>
          <p:nvPr/>
        </p:nvSpPr>
        <p:spPr bwMode="auto">
          <a:xfrm>
            <a:off x="333375" y="200025"/>
            <a:ext cx="8210550" cy="175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fr-FR" altLang="fr-FR" sz="1800">
                <a:latin typeface="Verdana" pitchFamily="34" charset="0"/>
                <a:cs typeface="Times New Roman" pitchFamily="18" charset="0"/>
              </a:rPr>
              <a:t>Rôle de la pompe sodium/potassiumATPase :</a:t>
            </a:r>
            <a:endParaRPr lang="fr-FR" altLang="fr-FR" sz="1800">
              <a:latin typeface="Arial" charset="0"/>
              <a:cs typeface="Times New Roman" pitchFamily="18" charset="0"/>
            </a:endParaRPr>
          </a:p>
          <a:p>
            <a:pPr>
              <a:spcBef>
                <a:spcPct val="0"/>
              </a:spcBef>
              <a:buFontTx/>
              <a:buNone/>
            </a:pPr>
            <a:r>
              <a:rPr lang="fr-FR" altLang="fr-FR" sz="1800">
                <a:latin typeface="Verdana" pitchFamily="34" charset="0"/>
                <a:cs typeface="Times New Roman" pitchFamily="18" charset="0"/>
              </a:rPr>
              <a:t>Ce complexe protéique hydrolyse l’ATP pour faire entrer 2K</a:t>
            </a:r>
            <a:r>
              <a:rPr lang="fr-FR" altLang="fr-FR" sz="1800" baseline="30000">
                <a:latin typeface="Verdana" pitchFamily="34" charset="0"/>
                <a:cs typeface="Times New Roman" pitchFamily="18" charset="0"/>
              </a:rPr>
              <a:t>+</a:t>
            </a:r>
            <a:r>
              <a:rPr lang="fr-FR" altLang="fr-FR" sz="1800">
                <a:latin typeface="Verdana" pitchFamily="34" charset="0"/>
                <a:cs typeface="Times New Roman" pitchFamily="18" charset="0"/>
              </a:rPr>
              <a:t> et sortir 3Na</a:t>
            </a:r>
            <a:r>
              <a:rPr lang="fr-FR" altLang="fr-FR" sz="1800" baseline="30000">
                <a:latin typeface="Verdana" pitchFamily="34" charset="0"/>
                <a:cs typeface="Times New Roman" pitchFamily="18" charset="0"/>
              </a:rPr>
              <a:t>+ </a:t>
            </a:r>
            <a:r>
              <a:rPr lang="fr-FR" altLang="fr-FR" sz="1800">
                <a:latin typeface="Verdana" pitchFamily="34" charset="0"/>
                <a:cs typeface="Times New Roman" pitchFamily="18" charset="0"/>
              </a:rPr>
              <a:t>contre leur gradient de concentration</a:t>
            </a:r>
            <a:r>
              <a:rPr lang="fr-FR" altLang="fr-FR" sz="1800">
                <a:latin typeface="Arial" charset="0"/>
                <a:cs typeface="Times New Roman" pitchFamily="18" charset="0"/>
              </a:rPr>
              <a:t> . </a:t>
            </a:r>
            <a:r>
              <a:rPr lang="fr-FR" altLang="fr-FR" sz="1800">
                <a:latin typeface="Verdana" pitchFamily="34" charset="0"/>
                <a:cs typeface="Times New Roman" pitchFamily="18" charset="0"/>
              </a:rPr>
              <a:t>Elle joue un rôle dans le maintien du potentiel de repos des cellules nerveuses, musculaires et cardiaques.</a:t>
            </a:r>
            <a:r>
              <a:rPr lang="fr-FR" altLang="fr-FR" sz="1800">
                <a:latin typeface="Arial" charset="0"/>
                <a:cs typeface="Times New Roman" pitchFamily="18" charset="0"/>
              </a:rPr>
              <a:t> </a:t>
            </a:r>
            <a:endParaRPr lang="fr-FR" altLang="fr-FR" sz="1800">
              <a:latin typeface="Arial" charset="0"/>
            </a:endParaRPr>
          </a:p>
          <a:p>
            <a:pPr>
              <a:spcBef>
                <a:spcPct val="0"/>
              </a:spcBef>
              <a:buFontTx/>
              <a:buNone/>
            </a:pPr>
            <a:endParaRPr lang="fr-FR" altLang="fr-FR" sz="1800">
              <a:latin typeface="Arial" charset="0"/>
            </a:endParaRPr>
          </a:p>
        </p:txBody>
      </p:sp>
      <p:sp>
        <p:nvSpPr>
          <p:cNvPr id="4108" name="Rectangle 15"/>
          <p:cNvSpPr>
            <a:spLocks noChangeArrowheads="1"/>
          </p:cNvSpPr>
          <p:nvPr/>
        </p:nvSpPr>
        <p:spPr bwMode="auto">
          <a:xfrm>
            <a:off x="0" y="45720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fr-FR" altLang="fr-FR" sz="1800">
              <a:latin typeface="Arial" charset="0"/>
            </a:endParaRPr>
          </a:p>
        </p:txBody>
      </p:sp>
      <p:sp>
        <p:nvSpPr>
          <p:cNvPr id="13" name="ZoneTexte 12"/>
          <p:cNvSpPr txBox="1"/>
          <p:nvPr/>
        </p:nvSpPr>
        <p:spPr>
          <a:xfrm>
            <a:off x="6496050" y="119063"/>
            <a:ext cx="2428875" cy="339725"/>
          </a:xfrm>
          <a:prstGeom prst="rect">
            <a:avLst/>
          </a:prstGeom>
          <a:noFill/>
          <a:ln>
            <a:solidFill>
              <a:schemeClr val="accent6"/>
            </a:solidFill>
          </a:ln>
        </p:spPr>
        <p:txBody>
          <a:bodyPr wrap="none">
            <a:spAutoFit/>
          </a:bodyPr>
          <a:lstStyle/>
          <a:p>
            <a:pPr>
              <a:defRPr/>
            </a:pPr>
            <a:r>
              <a:rPr lang="fr-FR" sz="1600" dirty="0"/>
              <a:t>Chap-1 Mb plasmique</a:t>
            </a:r>
          </a:p>
        </p:txBody>
      </p:sp>
    </p:spTree>
    <p:extLst>
      <p:ext uri="{BB962C8B-B14F-4D97-AF65-F5344CB8AC3E}">
        <p14:creationId xmlns:p14="http://schemas.microsoft.com/office/powerpoint/2010/main" val="390140108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ChangeArrowheads="1"/>
          </p:cNvSpPr>
          <p:nvPr/>
        </p:nvSpPr>
        <p:spPr bwMode="auto">
          <a:xfrm>
            <a:off x="304800" y="203200"/>
            <a:ext cx="2943225"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fr-FR" altLang="fr-FR" sz="2400">
                <a:latin typeface="Verdana" pitchFamily="34" charset="0"/>
              </a:rPr>
              <a:t>Fonction du REL?</a:t>
            </a:r>
          </a:p>
          <a:p>
            <a:pPr eaLnBrk="1" hangingPunct="1">
              <a:spcBef>
                <a:spcPct val="0"/>
              </a:spcBef>
              <a:buFontTx/>
              <a:buNone/>
            </a:pPr>
            <a:endParaRPr lang="fr-FR" altLang="fr-FR" sz="2400">
              <a:latin typeface="Verdana" pitchFamily="34" charset="0"/>
            </a:endParaRPr>
          </a:p>
        </p:txBody>
      </p:sp>
      <p:sp>
        <p:nvSpPr>
          <p:cNvPr id="3" name="Rectangle 95"/>
          <p:cNvSpPr>
            <a:spLocks noChangeArrowheads="1"/>
          </p:cNvSpPr>
          <p:nvPr/>
        </p:nvSpPr>
        <p:spPr bwMode="auto">
          <a:xfrm>
            <a:off x="304800" y="633413"/>
            <a:ext cx="5486400" cy="1323975"/>
          </a:xfrm>
          <a:prstGeom prst="rect">
            <a:avLst/>
          </a:prstGeom>
          <a:solidFill>
            <a:srgbClr val="00339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pPr>
            <a:r>
              <a:rPr lang="fr-FR" altLang="fr-FR" sz="2000">
                <a:solidFill>
                  <a:schemeClr val="bg1"/>
                </a:solidFill>
                <a:latin typeface="Verdana" pitchFamily="34" charset="0"/>
              </a:rPr>
              <a:t>Synthèse des lipides: mb +acides gras+cholestérol+hormones stéroïdes</a:t>
            </a:r>
          </a:p>
          <a:p>
            <a:pPr eaLnBrk="1" hangingPunct="1">
              <a:spcBef>
                <a:spcPct val="0"/>
              </a:spcBef>
            </a:pPr>
            <a:r>
              <a:rPr lang="fr-FR" altLang="fr-FR" sz="2000">
                <a:solidFill>
                  <a:schemeClr val="bg1"/>
                </a:solidFill>
                <a:latin typeface="Verdana" pitchFamily="34" charset="0"/>
              </a:rPr>
              <a:t>Détoxification</a:t>
            </a:r>
          </a:p>
          <a:p>
            <a:pPr eaLnBrk="1" hangingPunct="1">
              <a:spcBef>
                <a:spcPct val="0"/>
              </a:spcBef>
            </a:pPr>
            <a:r>
              <a:rPr lang="fr-FR" altLang="fr-FR" sz="2000">
                <a:solidFill>
                  <a:schemeClr val="bg1"/>
                </a:solidFill>
                <a:latin typeface="Verdana" pitchFamily="34" charset="0"/>
              </a:rPr>
              <a:t>Stockage de Ca2+</a:t>
            </a:r>
            <a:endParaRPr lang="fr-FR" altLang="fr-FR" sz="2400">
              <a:solidFill>
                <a:schemeClr val="bg1"/>
              </a:solidFill>
              <a:latin typeface="Verdana" pitchFamily="34" charset="0"/>
            </a:endParaRPr>
          </a:p>
        </p:txBody>
      </p:sp>
      <p:sp>
        <p:nvSpPr>
          <p:cNvPr id="4" name="ZoneTexte 3"/>
          <p:cNvSpPr txBox="1"/>
          <p:nvPr/>
        </p:nvSpPr>
        <p:spPr>
          <a:xfrm>
            <a:off x="5505450" y="119063"/>
            <a:ext cx="3587750" cy="339725"/>
          </a:xfrm>
          <a:prstGeom prst="rect">
            <a:avLst/>
          </a:prstGeom>
          <a:noFill/>
          <a:ln>
            <a:solidFill>
              <a:schemeClr val="accent6"/>
            </a:solidFill>
          </a:ln>
        </p:spPr>
        <p:txBody>
          <a:bodyPr wrap="none">
            <a:spAutoFit/>
          </a:bodyPr>
          <a:lstStyle/>
          <a:p>
            <a:pPr>
              <a:defRPr/>
            </a:pPr>
            <a:r>
              <a:rPr lang="fr-FR" sz="1600" dirty="0"/>
              <a:t>Chap-2 Réseau Mb intracellulaire</a:t>
            </a:r>
          </a:p>
        </p:txBody>
      </p:sp>
      <p:sp>
        <p:nvSpPr>
          <p:cNvPr id="5125" name="Rectangle 2"/>
          <p:cNvSpPr>
            <a:spLocks noChangeArrowheads="1"/>
          </p:cNvSpPr>
          <p:nvPr/>
        </p:nvSpPr>
        <p:spPr bwMode="auto">
          <a:xfrm>
            <a:off x="304800" y="2060575"/>
            <a:ext cx="344805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fr-FR" altLang="fr-FR" sz="2400">
                <a:latin typeface="Verdana" pitchFamily="34" charset="0"/>
              </a:rPr>
              <a:t>Fonction du Golgi?</a:t>
            </a:r>
          </a:p>
          <a:p>
            <a:pPr eaLnBrk="1" hangingPunct="1">
              <a:spcBef>
                <a:spcPct val="0"/>
              </a:spcBef>
              <a:buFontTx/>
              <a:buNone/>
            </a:pPr>
            <a:endParaRPr lang="fr-FR" altLang="fr-FR" sz="2400">
              <a:latin typeface="Verdana" pitchFamily="34" charset="0"/>
            </a:endParaRPr>
          </a:p>
        </p:txBody>
      </p:sp>
      <p:sp>
        <p:nvSpPr>
          <p:cNvPr id="6" name="Rectangle 95"/>
          <p:cNvSpPr>
            <a:spLocks noChangeArrowheads="1"/>
          </p:cNvSpPr>
          <p:nvPr/>
        </p:nvSpPr>
        <p:spPr bwMode="auto">
          <a:xfrm>
            <a:off x="266700" y="2462213"/>
            <a:ext cx="6219825" cy="1323975"/>
          </a:xfrm>
          <a:prstGeom prst="rect">
            <a:avLst/>
          </a:prstGeom>
          <a:solidFill>
            <a:srgbClr val="00339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pPr>
            <a:r>
              <a:rPr lang="fr-FR" altLang="fr-FR" sz="2000">
                <a:solidFill>
                  <a:schemeClr val="bg1"/>
                </a:solidFill>
                <a:latin typeface="Verdana" pitchFamily="34" charset="0"/>
              </a:rPr>
              <a:t>Pr venant de la lumière du REG</a:t>
            </a:r>
          </a:p>
          <a:p>
            <a:pPr eaLnBrk="1" hangingPunct="1">
              <a:spcBef>
                <a:spcPct val="0"/>
              </a:spcBef>
            </a:pPr>
            <a:r>
              <a:rPr lang="fr-FR" altLang="fr-FR" sz="2000">
                <a:solidFill>
                  <a:schemeClr val="bg1"/>
                </a:solidFill>
                <a:latin typeface="Verdana" pitchFamily="34" charset="0"/>
              </a:rPr>
              <a:t>Modif post traductionnelle Pr</a:t>
            </a:r>
          </a:p>
          <a:p>
            <a:pPr eaLnBrk="1" hangingPunct="1">
              <a:spcBef>
                <a:spcPct val="0"/>
              </a:spcBef>
            </a:pPr>
            <a:r>
              <a:rPr lang="fr-FR" altLang="fr-FR" sz="2000">
                <a:solidFill>
                  <a:schemeClr val="bg1"/>
                </a:solidFill>
                <a:latin typeface="Verdana" pitchFamily="34" charset="0"/>
              </a:rPr>
              <a:t>Clivage des Pr</a:t>
            </a:r>
          </a:p>
          <a:p>
            <a:pPr eaLnBrk="1" hangingPunct="1">
              <a:spcBef>
                <a:spcPct val="0"/>
              </a:spcBef>
            </a:pPr>
            <a:r>
              <a:rPr lang="fr-FR" altLang="fr-FR" sz="2000">
                <a:solidFill>
                  <a:schemeClr val="bg1"/>
                </a:solidFill>
                <a:latin typeface="Verdana" pitchFamily="34" charset="0"/>
              </a:rPr>
              <a:t>Organisation en dictyosome</a:t>
            </a:r>
            <a:endParaRPr lang="fr-FR" altLang="fr-FR" sz="2400">
              <a:solidFill>
                <a:schemeClr val="bg1"/>
              </a:solidFill>
              <a:latin typeface="Verdana" pitchFamily="34" charset="0"/>
            </a:endParaRPr>
          </a:p>
        </p:txBody>
      </p:sp>
      <p:sp>
        <p:nvSpPr>
          <p:cNvPr id="5127" name="Rectangle 2"/>
          <p:cNvSpPr>
            <a:spLocks noChangeArrowheads="1"/>
          </p:cNvSpPr>
          <p:nvPr/>
        </p:nvSpPr>
        <p:spPr bwMode="auto">
          <a:xfrm>
            <a:off x="304800" y="3840163"/>
            <a:ext cx="4438650"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fr-FR" altLang="fr-FR" sz="2400">
                <a:latin typeface="Verdana" pitchFamily="34" charset="0"/>
              </a:rPr>
              <a:t>Fonction des Lysosomes?</a:t>
            </a:r>
          </a:p>
          <a:p>
            <a:pPr eaLnBrk="1" hangingPunct="1">
              <a:spcBef>
                <a:spcPct val="0"/>
              </a:spcBef>
              <a:buFontTx/>
              <a:buNone/>
            </a:pPr>
            <a:endParaRPr lang="fr-FR" altLang="fr-FR" sz="2400">
              <a:latin typeface="Verdana" pitchFamily="34" charset="0"/>
            </a:endParaRPr>
          </a:p>
        </p:txBody>
      </p:sp>
      <p:sp>
        <p:nvSpPr>
          <p:cNvPr id="8" name="Rectangle 95"/>
          <p:cNvSpPr>
            <a:spLocks noChangeArrowheads="1"/>
          </p:cNvSpPr>
          <p:nvPr/>
        </p:nvSpPr>
        <p:spPr bwMode="auto">
          <a:xfrm>
            <a:off x="257175" y="4254500"/>
            <a:ext cx="8886825" cy="1262063"/>
          </a:xfrm>
          <a:prstGeom prst="rect">
            <a:avLst/>
          </a:prstGeom>
          <a:solidFill>
            <a:srgbClr val="00339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pPr>
            <a:r>
              <a:rPr lang="fr-FR" altLang="fr-FR" sz="2000">
                <a:solidFill>
                  <a:schemeClr val="bg1"/>
                </a:solidFill>
                <a:latin typeface="Verdana" pitchFamily="34" charset="0"/>
              </a:rPr>
              <a:t>LI (issu Golgi): stockage Enz av utilisation(hydrolyse acide)</a:t>
            </a:r>
          </a:p>
          <a:p>
            <a:pPr eaLnBrk="1" hangingPunct="1">
              <a:spcBef>
                <a:spcPct val="0"/>
              </a:spcBef>
            </a:pPr>
            <a:r>
              <a:rPr lang="fr-FR" altLang="fr-FR" sz="2000">
                <a:solidFill>
                  <a:schemeClr val="bg1"/>
                </a:solidFill>
                <a:latin typeface="Verdana" pitchFamily="34" charset="0"/>
              </a:rPr>
              <a:t>LII  Actif pour dégradation :</a:t>
            </a:r>
          </a:p>
          <a:p>
            <a:pPr lvl="1" eaLnBrk="1" hangingPunct="1">
              <a:spcBef>
                <a:spcPct val="0"/>
              </a:spcBef>
            </a:pPr>
            <a:r>
              <a:rPr lang="fr-FR" altLang="fr-FR" sz="1600">
                <a:solidFill>
                  <a:schemeClr val="bg1"/>
                </a:solidFill>
                <a:latin typeface="Verdana" pitchFamily="34" charset="0"/>
              </a:rPr>
              <a:t>Vésicule hétérophagique (Bact) Phagocytose/ Endocytose</a:t>
            </a:r>
          </a:p>
          <a:p>
            <a:pPr eaLnBrk="1" hangingPunct="1">
              <a:spcBef>
                <a:spcPct val="0"/>
              </a:spcBef>
              <a:buFontTx/>
              <a:buNone/>
            </a:pPr>
            <a:r>
              <a:rPr lang="fr-FR" altLang="fr-FR" sz="2000">
                <a:solidFill>
                  <a:schemeClr val="bg1"/>
                </a:solidFill>
                <a:latin typeface="Verdana" pitchFamily="34" charset="0"/>
              </a:rPr>
              <a:t>     -  </a:t>
            </a:r>
            <a:r>
              <a:rPr lang="fr-FR" altLang="fr-FR" sz="1600">
                <a:solidFill>
                  <a:schemeClr val="bg1"/>
                </a:solidFill>
                <a:latin typeface="Verdana" pitchFamily="34" charset="0"/>
              </a:rPr>
              <a:t>Vésicule autophagique (materiel intraC) Fusion, Englobement, Encerclement</a:t>
            </a:r>
          </a:p>
        </p:txBody>
      </p:sp>
    </p:spTree>
    <p:extLst>
      <p:ext uri="{BB962C8B-B14F-4D97-AF65-F5344CB8AC3E}">
        <p14:creationId xmlns:p14="http://schemas.microsoft.com/office/powerpoint/2010/main" val="102185807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animBg="1"/>
      <p:bldP spid="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188"/>
          <p:cNvSpPr>
            <a:spLocks noChangeArrowheads="1"/>
          </p:cNvSpPr>
          <p:nvPr/>
        </p:nvSpPr>
        <p:spPr bwMode="auto">
          <a:xfrm>
            <a:off x="447675" y="1047750"/>
            <a:ext cx="8020050" cy="5016500"/>
          </a:xfrm>
          <a:prstGeom prst="rect">
            <a:avLst/>
          </a:prstGeom>
          <a:solidFill>
            <a:srgbClr val="CCFF3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fr-FR" altLang="fr-FR" sz="2000">
                <a:latin typeface="Verdana" pitchFamily="34" charset="0"/>
              </a:rPr>
              <a:t>Les protéines membranaires :</a:t>
            </a:r>
          </a:p>
          <a:p>
            <a:pPr>
              <a:spcBef>
                <a:spcPct val="0"/>
              </a:spcBef>
            </a:pPr>
            <a:r>
              <a:rPr lang="fr-FR" altLang="fr-FR" sz="2000">
                <a:latin typeface="Verdana" pitchFamily="34" charset="0"/>
              </a:rPr>
              <a:t>synthétisées par les ribosomes accolés à la membrane du REG</a:t>
            </a:r>
          </a:p>
          <a:p>
            <a:pPr>
              <a:spcBef>
                <a:spcPct val="0"/>
              </a:spcBef>
            </a:pPr>
            <a:endParaRPr lang="fr-FR" altLang="fr-FR" sz="2000">
              <a:latin typeface="Verdana" pitchFamily="34" charset="0"/>
            </a:endParaRPr>
          </a:p>
          <a:p>
            <a:pPr>
              <a:spcBef>
                <a:spcPct val="0"/>
              </a:spcBef>
            </a:pPr>
            <a:r>
              <a:rPr lang="fr-FR" altLang="fr-FR" sz="2000">
                <a:latin typeface="Verdana" pitchFamily="34" charset="0"/>
              </a:rPr>
              <a:t>modifications post-traductionnelles telles que la formation de pont disulfure, l’assemblage en oligomères, des glycosylations et le clivage de certaines portions de la protéine</a:t>
            </a:r>
          </a:p>
          <a:p>
            <a:pPr>
              <a:spcBef>
                <a:spcPct val="0"/>
              </a:spcBef>
            </a:pPr>
            <a:endParaRPr lang="fr-FR" altLang="fr-FR" sz="2000">
              <a:latin typeface="Verdana" pitchFamily="34" charset="0"/>
            </a:endParaRPr>
          </a:p>
          <a:p>
            <a:pPr>
              <a:spcBef>
                <a:spcPct val="0"/>
              </a:spcBef>
            </a:pPr>
            <a:r>
              <a:rPr lang="fr-FR" altLang="fr-FR" sz="2000">
                <a:latin typeface="Verdana" pitchFamily="34" charset="0"/>
              </a:rPr>
              <a:t>pas de formation </a:t>
            </a:r>
            <a:r>
              <a:rPr lang="fr-FR" altLang="fr-FR" sz="2000" i="1">
                <a:latin typeface="Verdana" pitchFamily="34" charset="0"/>
              </a:rPr>
              <a:t>de novo</a:t>
            </a:r>
            <a:r>
              <a:rPr lang="fr-FR" altLang="fr-FR" sz="2000">
                <a:latin typeface="Verdana" pitchFamily="34" charset="0"/>
              </a:rPr>
              <a:t> des membranes , elles se forment par agrandissement d’un membrane existante. Cet agrandissement se fait par insertion de nouveaux lipides et nouvelles protéines dans le REG et REL puis des portions de membranes migrent dans la cellule sous forme de vésicules, jusqu’à rejoindre la membrane à agrandir et fusionner avec. </a:t>
            </a:r>
          </a:p>
          <a:p>
            <a:pPr>
              <a:spcBef>
                <a:spcPct val="0"/>
              </a:spcBef>
              <a:buFontTx/>
              <a:buNone/>
            </a:pPr>
            <a:endParaRPr lang="fr-FR" altLang="fr-FR" sz="2000">
              <a:latin typeface="Verdana" pitchFamily="34" charset="0"/>
            </a:endParaRPr>
          </a:p>
        </p:txBody>
      </p:sp>
      <p:sp>
        <p:nvSpPr>
          <p:cNvPr id="3" name="ZoneTexte 2"/>
          <p:cNvSpPr txBox="1"/>
          <p:nvPr/>
        </p:nvSpPr>
        <p:spPr>
          <a:xfrm>
            <a:off x="5505450" y="119063"/>
            <a:ext cx="3587750" cy="339725"/>
          </a:xfrm>
          <a:prstGeom prst="rect">
            <a:avLst/>
          </a:prstGeom>
          <a:noFill/>
          <a:ln>
            <a:solidFill>
              <a:schemeClr val="accent6"/>
            </a:solidFill>
          </a:ln>
        </p:spPr>
        <p:txBody>
          <a:bodyPr wrap="none">
            <a:spAutoFit/>
          </a:bodyPr>
          <a:lstStyle/>
          <a:p>
            <a:pPr>
              <a:defRPr/>
            </a:pPr>
            <a:r>
              <a:rPr lang="fr-FR" sz="1600" dirty="0"/>
              <a:t>Chap-2 Réseau Mb intracellulaire</a:t>
            </a:r>
          </a:p>
        </p:txBody>
      </p:sp>
    </p:spTree>
    <p:extLst>
      <p:ext uri="{BB962C8B-B14F-4D97-AF65-F5344CB8AC3E}">
        <p14:creationId xmlns:p14="http://schemas.microsoft.com/office/powerpoint/2010/main" val="32947751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0" name="Rectangle 192"/>
          <p:cNvSpPr>
            <a:spLocks noChangeArrowheads="1"/>
          </p:cNvSpPr>
          <p:nvPr/>
        </p:nvSpPr>
        <p:spPr bwMode="auto">
          <a:xfrm>
            <a:off x="638175" y="3571875"/>
            <a:ext cx="8162925" cy="2246313"/>
          </a:xfrm>
          <a:prstGeom prst="rect">
            <a:avLst/>
          </a:prstGeom>
          <a:solidFill>
            <a:schemeClr val="accent5">
              <a:lumMod val="60000"/>
              <a:lumOff val="40000"/>
            </a:schemeClr>
          </a:solidFill>
          <a:ln w="9525">
            <a:noFill/>
            <a:miter lim="800000"/>
            <a:headEnd/>
            <a:tailEnd/>
          </a:ln>
          <a:effectLst/>
        </p:spPr>
        <p:txBody>
          <a:bodyPr anchor="ctr">
            <a:spAutoFit/>
          </a:bodyPr>
          <a:lstStyle/>
          <a:p>
            <a:pPr>
              <a:defRPr/>
            </a:pPr>
            <a:r>
              <a:rPr lang="fr-FR" sz="2000" dirty="0">
                <a:ea typeface="Verdana" pitchFamily="34" charset="0"/>
                <a:cs typeface="Verdana" pitchFamily="34" charset="0"/>
              </a:rPr>
              <a:t/>
            </a:r>
            <a:br>
              <a:rPr lang="fr-FR" sz="2000" dirty="0">
                <a:ea typeface="Verdana" pitchFamily="34" charset="0"/>
                <a:cs typeface="Verdana" pitchFamily="34" charset="0"/>
              </a:rPr>
            </a:br>
            <a:r>
              <a:rPr lang="fr-FR" sz="2000" dirty="0">
                <a:ea typeface="Verdana" pitchFamily="34" charset="0"/>
                <a:cs typeface="Verdana" pitchFamily="34" charset="0"/>
              </a:rPr>
              <a:t>Les vésicules de transition fusionnent avec la face cis d’un </a:t>
            </a:r>
            <a:r>
              <a:rPr lang="fr-FR" sz="2000" dirty="0" err="1">
                <a:ea typeface="Verdana" pitchFamily="34" charset="0"/>
                <a:cs typeface="Verdana" pitchFamily="34" charset="0"/>
              </a:rPr>
              <a:t>dictyosome</a:t>
            </a:r>
            <a:r>
              <a:rPr lang="fr-FR" sz="2000" dirty="0">
                <a:ea typeface="Verdana" pitchFamily="34" charset="0"/>
                <a:cs typeface="Verdana" pitchFamily="34" charset="0"/>
              </a:rPr>
              <a:t> de l’appareil de Golgi puis transit de la face cis, à la face </a:t>
            </a:r>
            <a:r>
              <a:rPr lang="fr-FR" sz="2000" dirty="0" err="1">
                <a:ea typeface="Verdana" pitchFamily="34" charset="0"/>
                <a:cs typeface="Verdana" pitchFamily="34" charset="0"/>
              </a:rPr>
              <a:t>trans</a:t>
            </a:r>
            <a:r>
              <a:rPr lang="fr-FR" sz="2000" dirty="0">
                <a:ea typeface="Verdana" pitchFamily="34" charset="0"/>
                <a:cs typeface="Verdana" pitchFamily="34" charset="0"/>
              </a:rPr>
              <a:t> par bourgeonnement des citernes. Les protéines membranaires subissent comme dans les REG de nouveau différents types de maturations.</a:t>
            </a:r>
          </a:p>
          <a:p>
            <a:pPr eaLnBrk="0" hangingPunct="0">
              <a:defRPr/>
            </a:pPr>
            <a:endParaRPr lang="fr-FR" sz="2000" dirty="0">
              <a:ea typeface="Verdana" pitchFamily="34" charset="0"/>
              <a:cs typeface="Verdana" pitchFamily="34" charset="0"/>
            </a:endParaRPr>
          </a:p>
        </p:txBody>
      </p:sp>
      <p:sp>
        <p:nvSpPr>
          <p:cNvPr id="7171" name="Rectangle 91"/>
          <p:cNvSpPr>
            <a:spLocks noChangeArrowheads="1"/>
          </p:cNvSpPr>
          <p:nvPr/>
        </p:nvSpPr>
        <p:spPr bwMode="auto">
          <a:xfrm>
            <a:off x="846138" y="465138"/>
            <a:ext cx="1254125"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fr-FR" altLang="fr-FR" sz="1400">
                <a:solidFill>
                  <a:srgbClr val="000000"/>
                </a:solidFill>
                <a:latin typeface="Verdana" pitchFamily="34" charset="0"/>
                <a:cs typeface="Times New Roman" pitchFamily="18" charset="0"/>
              </a:rPr>
              <a:t>REG</a:t>
            </a:r>
            <a:endParaRPr lang="fr-FR" altLang="fr-FR" sz="1400">
              <a:latin typeface="Arial" charset="0"/>
              <a:cs typeface="Times New Roman" pitchFamily="18" charset="0"/>
            </a:endParaRPr>
          </a:p>
        </p:txBody>
      </p:sp>
      <p:sp>
        <p:nvSpPr>
          <p:cNvPr id="7172" name="Freeform 90"/>
          <p:cNvSpPr>
            <a:spLocks/>
          </p:cNvSpPr>
          <p:nvPr/>
        </p:nvSpPr>
        <p:spPr bwMode="auto">
          <a:xfrm rot="-5381027">
            <a:off x="87313" y="1600200"/>
            <a:ext cx="2101850" cy="422275"/>
          </a:xfrm>
          <a:custGeom>
            <a:avLst/>
            <a:gdLst>
              <a:gd name="T0" fmla="*/ 2147483647 w 1837"/>
              <a:gd name="T1" fmla="*/ 2147483647 h 333"/>
              <a:gd name="T2" fmla="*/ 2147483647 w 1837"/>
              <a:gd name="T3" fmla="*/ 2147483647 h 333"/>
              <a:gd name="T4" fmla="*/ 2147483647 w 1837"/>
              <a:gd name="T5" fmla="*/ 2147483647 h 333"/>
              <a:gd name="T6" fmla="*/ 2147483647 w 1837"/>
              <a:gd name="T7" fmla="*/ 2147483647 h 333"/>
              <a:gd name="T8" fmla="*/ 2147483647 w 1837"/>
              <a:gd name="T9" fmla="*/ 2147483647 h 333"/>
              <a:gd name="T10" fmla="*/ 2147483647 w 1837"/>
              <a:gd name="T11" fmla="*/ 2147483647 h 333"/>
              <a:gd name="T12" fmla="*/ 2147483647 w 1837"/>
              <a:gd name="T13" fmla="*/ 2147483647 h 333"/>
              <a:gd name="T14" fmla="*/ 2147483647 w 1837"/>
              <a:gd name="T15" fmla="*/ 2147483647 h 333"/>
              <a:gd name="T16" fmla="*/ 0 60000 65536"/>
              <a:gd name="T17" fmla="*/ 0 60000 65536"/>
              <a:gd name="T18" fmla="*/ 0 60000 65536"/>
              <a:gd name="T19" fmla="*/ 0 60000 65536"/>
              <a:gd name="T20" fmla="*/ 0 60000 65536"/>
              <a:gd name="T21" fmla="*/ 0 60000 65536"/>
              <a:gd name="T22" fmla="*/ 0 60000 65536"/>
              <a:gd name="T23" fmla="*/ 0 60000 65536"/>
              <a:gd name="T24" fmla="*/ 0 w 1837"/>
              <a:gd name="T25" fmla="*/ 0 h 333"/>
              <a:gd name="T26" fmla="*/ 1837 w 1837"/>
              <a:gd name="T27" fmla="*/ 333 h 33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837" h="333">
                <a:moveTo>
                  <a:pt x="1648" y="176"/>
                </a:moveTo>
                <a:cubicBezTo>
                  <a:pt x="1837" y="165"/>
                  <a:pt x="1784" y="136"/>
                  <a:pt x="1612" y="128"/>
                </a:cubicBezTo>
                <a:cubicBezTo>
                  <a:pt x="1440" y="120"/>
                  <a:pt x="832" y="149"/>
                  <a:pt x="616" y="128"/>
                </a:cubicBezTo>
                <a:cubicBezTo>
                  <a:pt x="400" y="107"/>
                  <a:pt x="416" y="4"/>
                  <a:pt x="316" y="2"/>
                </a:cubicBezTo>
                <a:cubicBezTo>
                  <a:pt x="216" y="0"/>
                  <a:pt x="32" y="63"/>
                  <a:pt x="16" y="116"/>
                </a:cubicBezTo>
                <a:cubicBezTo>
                  <a:pt x="0" y="169"/>
                  <a:pt x="143" y="307"/>
                  <a:pt x="220" y="320"/>
                </a:cubicBezTo>
                <a:cubicBezTo>
                  <a:pt x="297" y="333"/>
                  <a:pt x="235" y="215"/>
                  <a:pt x="478" y="194"/>
                </a:cubicBezTo>
                <a:cubicBezTo>
                  <a:pt x="721" y="173"/>
                  <a:pt x="1459" y="187"/>
                  <a:pt x="1648" y="176"/>
                </a:cubicBezTo>
                <a:close/>
              </a:path>
            </a:pathLst>
          </a:custGeom>
          <a:solidFill>
            <a:srgbClr val="00CCFF"/>
          </a:solidFill>
          <a:ln w="9525">
            <a:solidFill>
              <a:srgbClr val="000000"/>
            </a:solidFill>
            <a:round/>
            <a:headEnd/>
            <a:tailEnd/>
          </a:ln>
        </p:spPr>
        <p:txBody>
          <a:bodyPr/>
          <a:lstStyle/>
          <a:p>
            <a:endParaRPr lang="fr-FR"/>
          </a:p>
        </p:txBody>
      </p:sp>
      <p:sp>
        <p:nvSpPr>
          <p:cNvPr id="7173" name="Oval 89"/>
          <p:cNvSpPr>
            <a:spLocks noChangeArrowheads="1"/>
          </p:cNvSpPr>
          <p:nvPr/>
        </p:nvSpPr>
        <p:spPr bwMode="auto">
          <a:xfrm rot="-5381027">
            <a:off x="1051719" y="2078831"/>
            <a:ext cx="63500" cy="71438"/>
          </a:xfrm>
          <a:prstGeom prst="ellipse">
            <a:avLst/>
          </a:prstGeom>
          <a:solidFill>
            <a:srgbClr val="00CCFF"/>
          </a:solidFill>
          <a:ln w="9525">
            <a:solidFill>
              <a:srgbClr val="000000"/>
            </a:solidFill>
            <a:round/>
            <a:headEnd/>
            <a:tailEnd/>
          </a:ln>
        </p:spPr>
        <p:txBody>
          <a:bodyPr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fr-FR" altLang="fr-FR" sz="1400">
              <a:latin typeface="Verdana" pitchFamily="34" charset="0"/>
            </a:endParaRPr>
          </a:p>
        </p:txBody>
      </p:sp>
      <p:sp>
        <p:nvSpPr>
          <p:cNvPr id="7174" name="Oval 88"/>
          <p:cNvSpPr>
            <a:spLocks noChangeArrowheads="1"/>
          </p:cNvSpPr>
          <p:nvPr/>
        </p:nvSpPr>
        <p:spPr bwMode="auto">
          <a:xfrm rot="-5381027">
            <a:off x="1045369" y="1858169"/>
            <a:ext cx="63500" cy="71438"/>
          </a:xfrm>
          <a:prstGeom prst="ellipse">
            <a:avLst/>
          </a:prstGeom>
          <a:solidFill>
            <a:srgbClr val="00CCFF"/>
          </a:solidFill>
          <a:ln w="9525">
            <a:solidFill>
              <a:srgbClr val="000000"/>
            </a:solidFill>
            <a:round/>
            <a:headEnd/>
            <a:tailEnd/>
          </a:ln>
        </p:spPr>
        <p:txBody>
          <a:bodyPr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fr-FR" altLang="fr-FR" sz="1400">
              <a:latin typeface="Verdana" pitchFamily="34" charset="0"/>
            </a:endParaRPr>
          </a:p>
        </p:txBody>
      </p:sp>
      <p:sp>
        <p:nvSpPr>
          <p:cNvPr id="7175" name="Oval 87"/>
          <p:cNvSpPr>
            <a:spLocks noChangeArrowheads="1"/>
          </p:cNvSpPr>
          <p:nvPr/>
        </p:nvSpPr>
        <p:spPr bwMode="auto">
          <a:xfrm rot="-5381027">
            <a:off x="1144588" y="1747838"/>
            <a:ext cx="63500" cy="69850"/>
          </a:xfrm>
          <a:prstGeom prst="ellipse">
            <a:avLst/>
          </a:prstGeom>
          <a:solidFill>
            <a:srgbClr val="00CCFF"/>
          </a:solidFill>
          <a:ln w="9525">
            <a:solidFill>
              <a:srgbClr val="000000"/>
            </a:solidFill>
            <a:round/>
            <a:headEnd/>
            <a:tailEnd/>
          </a:ln>
        </p:spPr>
        <p:txBody>
          <a:bodyPr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fr-FR" altLang="fr-FR" sz="1400">
              <a:latin typeface="Verdana" pitchFamily="34" charset="0"/>
            </a:endParaRPr>
          </a:p>
        </p:txBody>
      </p:sp>
      <p:sp>
        <p:nvSpPr>
          <p:cNvPr id="7176" name="Oval 86"/>
          <p:cNvSpPr>
            <a:spLocks noChangeArrowheads="1"/>
          </p:cNvSpPr>
          <p:nvPr/>
        </p:nvSpPr>
        <p:spPr bwMode="auto">
          <a:xfrm rot="-5381027">
            <a:off x="1135063" y="1857375"/>
            <a:ext cx="63500" cy="69850"/>
          </a:xfrm>
          <a:prstGeom prst="ellipse">
            <a:avLst/>
          </a:prstGeom>
          <a:solidFill>
            <a:srgbClr val="00CCFF"/>
          </a:solidFill>
          <a:ln w="9525">
            <a:solidFill>
              <a:srgbClr val="000000"/>
            </a:solidFill>
            <a:round/>
            <a:headEnd/>
            <a:tailEnd/>
          </a:ln>
        </p:spPr>
        <p:txBody>
          <a:bodyPr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fr-FR" altLang="fr-FR" sz="1400">
              <a:latin typeface="Verdana" pitchFamily="34" charset="0"/>
            </a:endParaRPr>
          </a:p>
        </p:txBody>
      </p:sp>
      <p:sp>
        <p:nvSpPr>
          <p:cNvPr id="7177" name="Oval 85"/>
          <p:cNvSpPr>
            <a:spLocks noChangeArrowheads="1"/>
          </p:cNvSpPr>
          <p:nvPr/>
        </p:nvSpPr>
        <p:spPr bwMode="auto">
          <a:xfrm rot="-5381027">
            <a:off x="1127125" y="1660525"/>
            <a:ext cx="63500" cy="69850"/>
          </a:xfrm>
          <a:prstGeom prst="ellipse">
            <a:avLst/>
          </a:prstGeom>
          <a:solidFill>
            <a:srgbClr val="00CCFF"/>
          </a:solidFill>
          <a:ln w="9525">
            <a:solidFill>
              <a:srgbClr val="000000"/>
            </a:solidFill>
            <a:round/>
            <a:headEnd/>
            <a:tailEnd/>
          </a:ln>
        </p:spPr>
        <p:txBody>
          <a:bodyPr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fr-FR" altLang="fr-FR" sz="1400">
              <a:latin typeface="Verdana" pitchFamily="34" charset="0"/>
            </a:endParaRPr>
          </a:p>
        </p:txBody>
      </p:sp>
      <p:sp>
        <p:nvSpPr>
          <p:cNvPr id="7178" name="Oval 84"/>
          <p:cNvSpPr>
            <a:spLocks noChangeArrowheads="1"/>
          </p:cNvSpPr>
          <p:nvPr/>
        </p:nvSpPr>
        <p:spPr bwMode="auto">
          <a:xfrm rot="-5381027">
            <a:off x="1138238" y="1438275"/>
            <a:ext cx="63500" cy="69850"/>
          </a:xfrm>
          <a:prstGeom prst="ellipse">
            <a:avLst/>
          </a:prstGeom>
          <a:solidFill>
            <a:srgbClr val="00CCFF"/>
          </a:solidFill>
          <a:ln w="9525">
            <a:solidFill>
              <a:srgbClr val="000000"/>
            </a:solidFill>
            <a:round/>
            <a:headEnd/>
            <a:tailEnd/>
          </a:ln>
        </p:spPr>
        <p:txBody>
          <a:bodyPr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fr-FR" altLang="fr-FR" sz="1400">
              <a:latin typeface="Verdana" pitchFamily="34" charset="0"/>
            </a:endParaRPr>
          </a:p>
        </p:txBody>
      </p:sp>
      <p:sp>
        <p:nvSpPr>
          <p:cNvPr id="7179" name="Oval 83"/>
          <p:cNvSpPr>
            <a:spLocks noChangeArrowheads="1"/>
          </p:cNvSpPr>
          <p:nvPr/>
        </p:nvSpPr>
        <p:spPr bwMode="auto">
          <a:xfrm rot="-5381027">
            <a:off x="1127919" y="1548606"/>
            <a:ext cx="63500" cy="71438"/>
          </a:xfrm>
          <a:prstGeom prst="ellipse">
            <a:avLst/>
          </a:prstGeom>
          <a:solidFill>
            <a:srgbClr val="00CCFF"/>
          </a:solidFill>
          <a:ln w="9525">
            <a:solidFill>
              <a:srgbClr val="000000"/>
            </a:solidFill>
            <a:round/>
            <a:headEnd/>
            <a:tailEnd/>
          </a:ln>
        </p:spPr>
        <p:txBody>
          <a:bodyPr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fr-FR" altLang="fr-FR" sz="1400">
              <a:latin typeface="Verdana" pitchFamily="34" charset="0"/>
            </a:endParaRPr>
          </a:p>
        </p:txBody>
      </p:sp>
      <p:sp>
        <p:nvSpPr>
          <p:cNvPr id="7180" name="Oval 82"/>
          <p:cNvSpPr>
            <a:spLocks noChangeArrowheads="1"/>
          </p:cNvSpPr>
          <p:nvPr/>
        </p:nvSpPr>
        <p:spPr bwMode="auto">
          <a:xfrm rot="-5381027">
            <a:off x="1039019" y="1678781"/>
            <a:ext cx="63500" cy="71438"/>
          </a:xfrm>
          <a:prstGeom prst="ellipse">
            <a:avLst/>
          </a:prstGeom>
          <a:solidFill>
            <a:srgbClr val="00CCFF"/>
          </a:solidFill>
          <a:ln w="9525">
            <a:solidFill>
              <a:srgbClr val="000000"/>
            </a:solidFill>
            <a:round/>
            <a:headEnd/>
            <a:tailEnd/>
          </a:ln>
        </p:spPr>
        <p:txBody>
          <a:bodyPr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fr-FR" altLang="fr-FR" sz="1400">
              <a:latin typeface="Verdana" pitchFamily="34" charset="0"/>
            </a:endParaRPr>
          </a:p>
        </p:txBody>
      </p:sp>
      <p:sp>
        <p:nvSpPr>
          <p:cNvPr id="7181" name="Oval 81"/>
          <p:cNvSpPr>
            <a:spLocks noChangeArrowheads="1"/>
          </p:cNvSpPr>
          <p:nvPr/>
        </p:nvSpPr>
        <p:spPr bwMode="auto">
          <a:xfrm rot="-5381027">
            <a:off x="1041400" y="1568450"/>
            <a:ext cx="63500" cy="69850"/>
          </a:xfrm>
          <a:prstGeom prst="ellipse">
            <a:avLst/>
          </a:prstGeom>
          <a:solidFill>
            <a:srgbClr val="00CCFF"/>
          </a:solidFill>
          <a:ln w="9525">
            <a:solidFill>
              <a:srgbClr val="000000"/>
            </a:solidFill>
            <a:round/>
            <a:headEnd/>
            <a:tailEnd/>
          </a:ln>
        </p:spPr>
        <p:txBody>
          <a:bodyPr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fr-FR" altLang="fr-FR" sz="1400">
              <a:latin typeface="Verdana" pitchFamily="34" charset="0"/>
            </a:endParaRPr>
          </a:p>
        </p:txBody>
      </p:sp>
      <p:sp>
        <p:nvSpPr>
          <p:cNvPr id="7182" name="Oval 80"/>
          <p:cNvSpPr>
            <a:spLocks noChangeArrowheads="1"/>
          </p:cNvSpPr>
          <p:nvPr/>
        </p:nvSpPr>
        <p:spPr bwMode="auto">
          <a:xfrm rot="-5381027">
            <a:off x="1146175" y="1343025"/>
            <a:ext cx="63500" cy="69850"/>
          </a:xfrm>
          <a:prstGeom prst="ellipse">
            <a:avLst/>
          </a:prstGeom>
          <a:solidFill>
            <a:srgbClr val="00CCFF"/>
          </a:solidFill>
          <a:ln w="9525">
            <a:solidFill>
              <a:srgbClr val="000000"/>
            </a:solidFill>
            <a:round/>
            <a:headEnd/>
            <a:tailEnd/>
          </a:ln>
        </p:spPr>
        <p:txBody>
          <a:bodyPr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fr-FR" altLang="fr-FR" sz="1400">
              <a:latin typeface="Verdana" pitchFamily="34" charset="0"/>
            </a:endParaRPr>
          </a:p>
        </p:txBody>
      </p:sp>
      <p:sp>
        <p:nvSpPr>
          <p:cNvPr id="7183" name="Oval 79"/>
          <p:cNvSpPr>
            <a:spLocks noChangeArrowheads="1"/>
          </p:cNvSpPr>
          <p:nvPr/>
        </p:nvSpPr>
        <p:spPr bwMode="auto">
          <a:xfrm rot="-5381027">
            <a:off x="1154907" y="1124744"/>
            <a:ext cx="63500" cy="71437"/>
          </a:xfrm>
          <a:prstGeom prst="ellipse">
            <a:avLst/>
          </a:prstGeom>
          <a:solidFill>
            <a:srgbClr val="00CCFF"/>
          </a:solidFill>
          <a:ln w="9525">
            <a:solidFill>
              <a:srgbClr val="000000"/>
            </a:solidFill>
            <a:round/>
            <a:headEnd/>
            <a:tailEnd/>
          </a:ln>
        </p:spPr>
        <p:txBody>
          <a:bodyPr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fr-FR" altLang="fr-FR" sz="1400">
              <a:latin typeface="Verdana" pitchFamily="34" charset="0"/>
            </a:endParaRPr>
          </a:p>
        </p:txBody>
      </p:sp>
      <p:sp>
        <p:nvSpPr>
          <p:cNvPr id="7184" name="Oval 78"/>
          <p:cNvSpPr>
            <a:spLocks noChangeArrowheads="1"/>
          </p:cNvSpPr>
          <p:nvPr/>
        </p:nvSpPr>
        <p:spPr bwMode="auto">
          <a:xfrm rot="-5381027">
            <a:off x="1040607" y="1375569"/>
            <a:ext cx="63500" cy="71437"/>
          </a:xfrm>
          <a:prstGeom prst="ellipse">
            <a:avLst/>
          </a:prstGeom>
          <a:solidFill>
            <a:srgbClr val="00CCFF"/>
          </a:solidFill>
          <a:ln w="9525">
            <a:solidFill>
              <a:srgbClr val="000000"/>
            </a:solidFill>
            <a:round/>
            <a:headEnd/>
            <a:tailEnd/>
          </a:ln>
        </p:spPr>
        <p:txBody>
          <a:bodyPr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fr-FR" altLang="fr-FR" sz="1400">
              <a:latin typeface="Verdana" pitchFamily="34" charset="0"/>
            </a:endParaRPr>
          </a:p>
        </p:txBody>
      </p:sp>
      <p:sp>
        <p:nvSpPr>
          <p:cNvPr id="7185" name="Oval 77"/>
          <p:cNvSpPr>
            <a:spLocks noChangeArrowheads="1"/>
          </p:cNvSpPr>
          <p:nvPr/>
        </p:nvSpPr>
        <p:spPr bwMode="auto">
          <a:xfrm rot="-5381027">
            <a:off x="1051719" y="1158081"/>
            <a:ext cx="63500" cy="71438"/>
          </a:xfrm>
          <a:prstGeom prst="ellipse">
            <a:avLst/>
          </a:prstGeom>
          <a:solidFill>
            <a:srgbClr val="00CCFF"/>
          </a:solidFill>
          <a:ln w="9525">
            <a:solidFill>
              <a:srgbClr val="000000"/>
            </a:solidFill>
            <a:round/>
            <a:headEnd/>
            <a:tailEnd/>
          </a:ln>
        </p:spPr>
        <p:txBody>
          <a:bodyPr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fr-FR" altLang="fr-FR" sz="1400">
              <a:latin typeface="Verdana" pitchFamily="34" charset="0"/>
            </a:endParaRPr>
          </a:p>
        </p:txBody>
      </p:sp>
      <p:sp>
        <p:nvSpPr>
          <p:cNvPr id="7186" name="Oval 76"/>
          <p:cNvSpPr>
            <a:spLocks noChangeArrowheads="1"/>
          </p:cNvSpPr>
          <p:nvPr/>
        </p:nvSpPr>
        <p:spPr bwMode="auto">
          <a:xfrm rot="-5381027">
            <a:off x="1043781" y="1266032"/>
            <a:ext cx="65087" cy="69850"/>
          </a:xfrm>
          <a:prstGeom prst="ellipse">
            <a:avLst/>
          </a:prstGeom>
          <a:solidFill>
            <a:srgbClr val="00CCFF"/>
          </a:solidFill>
          <a:ln w="9525">
            <a:solidFill>
              <a:srgbClr val="000000"/>
            </a:solidFill>
            <a:round/>
            <a:headEnd/>
            <a:tailEnd/>
          </a:ln>
        </p:spPr>
        <p:txBody>
          <a:bodyPr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fr-FR" altLang="fr-FR" sz="1400">
              <a:latin typeface="Verdana" pitchFamily="34" charset="0"/>
            </a:endParaRPr>
          </a:p>
        </p:txBody>
      </p:sp>
      <p:sp>
        <p:nvSpPr>
          <p:cNvPr id="7187" name="Oval 75"/>
          <p:cNvSpPr>
            <a:spLocks noChangeArrowheads="1"/>
          </p:cNvSpPr>
          <p:nvPr/>
        </p:nvSpPr>
        <p:spPr bwMode="auto">
          <a:xfrm rot="-5381027">
            <a:off x="952500" y="2703513"/>
            <a:ext cx="63500" cy="69850"/>
          </a:xfrm>
          <a:prstGeom prst="ellipse">
            <a:avLst/>
          </a:prstGeom>
          <a:solidFill>
            <a:srgbClr val="00CCFF"/>
          </a:solidFill>
          <a:ln w="9525">
            <a:solidFill>
              <a:srgbClr val="000000"/>
            </a:solidFill>
            <a:round/>
            <a:headEnd/>
            <a:tailEnd/>
          </a:ln>
        </p:spPr>
        <p:txBody>
          <a:bodyPr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fr-FR" altLang="fr-FR" sz="1400">
              <a:latin typeface="Verdana" pitchFamily="34" charset="0"/>
            </a:endParaRPr>
          </a:p>
        </p:txBody>
      </p:sp>
      <p:sp>
        <p:nvSpPr>
          <p:cNvPr id="7188" name="Oval 74"/>
          <p:cNvSpPr>
            <a:spLocks noChangeArrowheads="1"/>
          </p:cNvSpPr>
          <p:nvPr/>
        </p:nvSpPr>
        <p:spPr bwMode="auto">
          <a:xfrm rot="-5381027">
            <a:off x="872332" y="2483644"/>
            <a:ext cx="63500" cy="71437"/>
          </a:xfrm>
          <a:prstGeom prst="ellipse">
            <a:avLst/>
          </a:prstGeom>
          <a:solidFill>
            <a:srgbClr val="00CCFF"/>
          </a:solidFill>
          <a:ln w="9525">
            <a:solidFill>
              <a:srgbClr val="000000"/>
            </a:solidFill>
            <a:round/>
            <a:headEnd/>
            <a:tailEnd/>
          </a:ln>
        </p:spPr>
        <p:txBody>
          <a:bodyPr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fr-FR" altLang="fr-FR" sz="1400">
              <a:latin typeface="Verdana" pitchFamily="34" charset="0"/>
            </a:endParaRPr>
          </a:p>
        </p:txBody>
      </p:sp>
      <p:sp>
        <p:nvSpPr>
          <p:cNvPr id="7189" name="Oval 73"/>
          <p:cNvSpPr>
            <a:spLocks noChangeArrowheads="1"/>
          </p:cNvSpPr>
          <p:nvPr/>
        </p:nvSpPr>
        <p:spPr bwMode="auto">
          <a:xfrm rot="-5381027">
            <a:off x="897732" y="2591594"/>
            <a:ext cx="63500" cy="71437"/>
          </a:xfrm>
          <a:prstGeom prst="ellipse">
            <a:avLst/>
          </a:prstGeom>
          <a:solidFill>
            <a:srgbClr val="00CCFF"/>
          </a:solidFill>
          <a:ln w="9525">
            <a:solidFill>
              <a:srgbClr val="000000"/>
            </a:solidFill>
            <a:round/>
            <a:headEnd/>
            <a:tailEnd/>
          </a:ln>
        </p:spPr>
        <p:txBody>
          <a:bodyPr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fr-FR" altLang="fr-FR" sz="1400">
              <a:latin typeface="Verdana" pitchFamily="34" charset="0"/>
            </a:endParaRPr>
          </a:p>
        </p:txBody>
      </p:sp>
      <p:sp>
        <p:nvSpPr>
          <p:cNvPr id="7190" name="Oval 72"/>
          <p:cNvSpPr>
            <a:spLocks noChangeArrowheads="1"/>
          </p:cNvSpPr>
          <p:nvPr/>
        </p:nvSpPr>
        <p:spPr bwMode="auto">
          <a:xfrm rot="-5381027">
            <a:off x="1218407" y="2455069"/>
            <a:ext cx="63500" cy="71437"/>
          </a:xfrm>
          <a:prstGeom prst="ellipse">
            <a:avLst/>
          </a:prstGeom>
          <a:solidFill>
            <a:srgbClr val="00CCFF"/>
          </a:solidFill>
          <a:ln w="9525">
            <a:solidFill>
              <a:srgbClr val="000000"/>
            </a:solidFill>
            <a:round/>
            <a:headEnd/>
            <a:tailEnd/>
          </a:ln>
        </p:spPr>
        <p:txBody>
          <a:bodyPr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fr-FR" altLang="fr-FR" sz="1400">
              <a:latin typeface="Verdana" pitchFamily="34" charset="0"/>
            </a:endParaRPr>
          </a:p>
        </p:txBody>
      </p:sp>
      <p:sp>
        <p:nvSpPr>
          <p:cNvPr id="7191" name="Oval 71"/>
          <p:cNvSpPr>
            <a:spLocks noChangeArrowheads="1"/>
          </p:cNvSpPr>
          <p:nvPr/>
        </p:nvSpPr>
        <p:spPr bwMode="auto">
          <a:xfrm rot="-5381027">
            <a:off x="1139032" y="2237581"/>
            <a:ext cx="63500" cy="71437"/>
          </a:xfrm>
          <a:prstGeom prst="ellipse">
            <a:avLst/>
          </a:prstGeom>
          <a:solidFill>
            <a:srgbClr val="00CCFF"/>
          </a:solidFill>
          <a:ln w="9525">
            <a:solidFill>
              <a:srgbClr val="000000"/>
            </a:solidFill>
            <a:round/>
            <a:headEnd/>
            <a:tailEnd/>
          </a:ln>
        </p:spPr>
        <p:txBody>
          <a:bodyPr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fr-FR" altLang="fr-FR" sz="1400">
              <a:latin typeface="Verdana" pitchFamily="34" charset="0"/>
            </a:endParaRPr>
          </a:p>
        </p:txBody>
      </p:sp>
      <p:sp>
        <p:nvSpPr>
          <p:cNvPr id="7192" name="Oval 70"/>
          <p:cNvSpPr>
            <a:spLocks noChangeArrowheads="1"/>
          </p:cNvSpPr>
          <p:nvPr/>
        </p:nvSpPr>
        <p:spPr bwMode="auto">
          <a:xfrm rot="-5381027">
            <a:off x="1162844" y="2347119"/>
            <a:ext cx="63500" cy="71438"/>
          </a:xfrm>
          <a:prstGeom prst="ellipse">
            <a:avLst/>
          </a:prstGeom>
          <a:solidFill>
            <a:srgbClr val="00CCFF"/>
          </a:solidFill>
          <a:ln w="9525">
            <a:solidFill>
              <a:srgbClr val="000000"/>
            </a:solidFill>
            <a:round/>
            <a:headEnd/>
            <a:tailEnd/>
          </a:ln>
        </p:spPr>
        <p:txBody>
          <a:bodyPr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fr-FR" altLang="fr-FR" sz="1400">
              <a:latin typeface="Verdana" pitchFamily="34" charset="0"/>
            </a:endParaRPr>
          </a:p>
        </p:txBody>
      </p:sp>
      <p:sp>
        <p:nvSpPr>
          <p:cNvPr id="7193" name="Oval 69"/>
          <p:cNvSpPr>
            <a:spLocks noChangeArrowheads="1"/>
          </p:cNvSpPr>
          <p:nvPr/>
        </p:nvSpPr>
        <p:spPr bwMode="auto">
          <a:xfrm rot="-5381027">
            <a:off x="1141413" y="2098675"/>
            <a:ext cx="63500" cy="69850"/>
          </a:xfrm>
          <a:prstGeom prst="ellipse">
            <a:avLst/>
          </a:prstGeom>
          <a:solidFill>
            <a:srgbClr val="00CCFF"/>
          </a:solidFill>
          <a:ln w="9525">
            <a:solidFill>
              <a:srgbClr val="000000"/>
            </a:solidFill>
            <a:round/>
            <a:headEnd/>
            <a:tailEnd/>
          </a:ln>
        </p:spPr>
        <p:txBody>
          <a:bodyPr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fr-FR" altLang="fr-FR" sz="1400">
              <a:latin typeface="Verdana" pitchFamily="34" charset="0"/>
            </a:endParaRPr>
          </a:p>
        </p:txBody>
      </p:sp>
      <p:sp>
        <p:nvSpPr>
          <p:cNvPr id="7194" name="Oval 68"/>
          <p:cNvSpPr>
            <a:spLocks noChangeArrowheads="1"/>
          </p:cNvSpPr>
          <p:nvPr/>
        </p:nvSpPr>
        <p:spPr bwMode="auto">
          <a:xfrm rot="-5381027">
            <a:off x="1081088" y="2792413"/>
            <a:ext cx="63500" cy="69850"/>
          </a:xfrm>
          <a:prstGeom prst="ellipse">
            <a:avLst/>
          </a:prstGeom>
          <a:solidFill>
            <a:srgbClr val="00CCFF"/>
          </a:solidFill>
          <a:ln w="9525">
            <a:solidFill>
              <a:srgbClr val="000000"/>
            </a:solidFill>
            <a:round/>
            <a:headEnd/>
            <a:tailEnd/>
          </a:ln>
        </p:spPr>
        <p:txBody>
          <a:bodyPr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fr-FR" altLang="fr-FR" sz="1400">
              <a:latin typeface="Verdana" pitchFamily="34" charset="0"/>
            </a:endParaRPr>
          </a:p>
        </p:txBody>
      </p:sp>
      <p:sp>
        <p:nvSpPr>
          <p:cNvPr id="7195" name="Oval 67"/>
          <p:cNvSpPr>
            <a:spLocks noChangeArrowheads="1"/>
          </p:cNvSpPr>
          <p:nvPr/>
        </p:nvSpPr>
        <p:spPr bwMode="auto">
          <a:xfrm rot="-5381027">
            <a:off x="1208882" y="2697956"/>
            <a:ext cx="63500" cy="71437"/>
          </a:xfrm>
          <a:prstGeom prst="ellipse">
            <a:avLst/>
          </a:prstGeom>
          <a:solidFill>
            <a:srgbClr val="00CCFF"/>
          </a:solidFill>
          <a:ln w="9525">
            <a:solidFill>
              <a:srgbClr val="000000"/>
            </a:solidFill>
            <a:round/>
            <a:headEnd/>
            <a:tailEnd/>
          </a:ln>
        </p:spPr>
        <p:txBody>
          <a:bodyPr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fr-FR" altLang="fr-FR" sz="1400">
              <a:latin typeface="Verdana" pitchFamily="34" charset="0"/>
            </a:endParaRPr>
          </a:p>
        </p:txBody>
      </p:sp>
      <p:sp>
        <p:nvSpPr>
          <p:cNvPr id="7196" name="Oval 66"/>
          <p:cNvSpPr>
            <a:spLocks noChangeArrowheads="1"/>
          </p:cNvSpPr>
          <p:nvPr/>
        </p:nvSpPr>
        <p:spPr bwMode="auto">
          <a:xfrm rot="-5381027">
            <a:off x="1119982" y="2758281"/>
            <a:ext cx="63500" cy="71437"/>
          </a:xfrm>
          <a:prstGeom prst="ellipse">
            <a:avLst/>
          </a:prstGeom>
          <a:solidFill>
            <a:srgbClr val="00CCFF"/>
          </a:solidFill>
          <a:ln w="9525">
            <a:solidFill>
              <a:srgbClr val="000000"/>
            </a:solidFill>
            <a:round/>
            <a:headEnd/>
            <a:tailEnd/>
          </a:ln>
        </p:spPr>
        <p:txBody>
          <a:bodyPr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fr-FR" altLang="fr-FR" sz="1400">
              <a:latin typeface="Verdana" pitchFamily="34" charset="0"/>
            </a:endParaRPr>
          </a:p>
        </p:txBody>
      </p:sp>
      <p:sp>
        <p:nvSpPr>
          <p:cNvPr id="7197" name="Oval 65"/>
          <p:cNvSpPr>
            <a:spLocks noChangeArrowheads="1"/>
          </p:cNvSpPr>
          <p:nvPr/>
        </p:nvSpPr>
        <p:spPr bwMode="auto">
          <a:xfrm rot="-5381027">
            <a:off x="1281907" y="2586831"/>
            <a:ext cx="63500" cy="71437"/>
          </a:xfrm>
          <a:prstGeom prst="ellipse">
            <a:avLst/>
          </a:prstGeom>
          <a:solidFill>
            <a:srgbClr val="00CCFF"/>
          </a:solidFill>
          <a:ln w="9525">
            <a:solidFill>
              <a:srgbClr val="000000"/>
            </a:solidFill>
            <a:round/>
            <a:headEnd/>
            <a:tailEnd/>
          </a:ln>
        </p:spPr>
        <p:txBody>
          <a:bodyPr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fr-FR" altLang="fr-FR" sz="1400">
              <a:latin typeface="Verdana" pitchFamily="34" charset="0"/>
            </a:endParaRPr>
          </a:p>
        </p:txBody>
      </p:sp>
      <p:sp>
        <p:nvSpPr>
          <p:cNvPr id="7198" name="Oval 64"/>
          <p:cNvSpPr>
            <a:spLocks noChangeArrowheads="1"/>
          </p:cNvSpPr>
          <p:nvPr/>
        </p:nvSpPr>
        <p:spPr bwMode="auto">
          <a:xfrm rot="-5381027">
            <a:off x="889794" y="2386806"/>
            <a:ext cx="63500" cy="71438"/>
          </a:xfrm>
          <a:prstGeom prst="ellipse">
            <a:avLst/>
          </a:prstGeom>
          <a:solidFill>
            <a:srgbClr val="00CCFF"/>
          </a:solidFill>
          <a:ln w="9525">
            <a:solidFill>
              <a:srgbClr val="000000"/>
            </a:solidFill>
            <a:round/>
            <a:headEnd/>
            <a:tailEnd/>
          </a:ln>
        </p:spPr>
        <p:txBody>
          <a:bodyPr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fr-FR" altLang="fr-FR" sz="1400">
              <a:latin typeface="Verdana" pitchFamily="34" charset="0"/>
            </a:endParaRPr>
          </a:p>
        </p:txBody>
      </p:sp>
      <p:sp>
        <p:nvSpPr>
          <p:cNvPr id="7199" name="Oval 63"/>
          <p:cNvSpPr>
            <a:spLocks noChangeArrowheads="1"/>
          </p:cNvSpPr>
          <p:nvPr/>
        </p:nvSpPr>
        <p:spPr bwMode="auto">
          <a:xfrm rot="-5381027">
            <a:off x="929482" y="2324894"/>
            <a:ext cx="63500" cy="71437"/>
          </a:xfrm>
          <a:prstGeom prst="ellipse">
            <a:avLst/>
          </a:prstGeom>
          <a:solidFill>
            <a:srgbClr val="00CCFF"/>
          </a:solidFill>
          <a:ln w="9525">
            <a:solidFill>
              <a:srgbClr val="000000"/>
            </a:solidFill>
            <a:round/>
            <a:headEnd/>
            <a:tailEnd/>
          </a:ln>
        </p:spPr>
        <p:txBody>
          <a:bodyPr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fr-FR" altLang="fr-FR" sz="1400">
              <a:latin typeface="Verdana" pitchFamily="34" charset="0"/>
            </a:endParaRPr>
          </a:p>
        </p:txBody>
      </p:sp>
      <p:sp>
        <p:nvSpPr>
          <p:cNvPr id="7200" name="Oval 62"/>
          <p:cNvSpPr>
            <a:spLocks noChangeArrowheads="1"/>
          </p:cNvSpPr>
          <p:nvPr/>
        </p:nvSpPr>
        <p:spPr bwMode="auto">
          <a:xfrm rot="-5381027">
            <a:off x="1018382" y="2250281"/>
            <a:ext cx="63500" cy="71437"/>
          </a:xfrm>
          <a:prstGeom prst="ellipse">
            <a:avLst/>
          </a:prstGeom>
          <a:solidFill>
            <a:srgbClr val="00CCFF"/>
          </a:solidFill>
          <a:ln w="9525">
            <a:solidFill>
              <a:srgbClr val="000000"/>
            </a:solidFill>
            <a:round/>
            <a:headEnd/>
            <a:tailEnd/>
          </a:ln>
        </p:spPr>
        <p:txBody>
          <a:bodyPr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fr-FR" altLang="fr-FR" sz="1400">
              <a:latin typeface="Verdana" pitchFamily="34" charset="0"/>
            </a:endParaRPr>
          </a:p>
        </p:txBody>
      </p:sp>
      <p:sp>
        <p:nvSpPr>
          <p:cNvPr id="7201" name="Oval 61"/>
          <p:cNvSpPr>
            <a:spLocks noChangeArrowheads="1"/>
          </p:cNvSpPr>
          <p:nvPr/>
        </p:nvSpPr>
        <p:spPr bwMode="auto">
          <a:xfrm rot="-5381027">
            <a:off x="1045369" y="1969294"/>
            <a:ext cx="63500" cy="71438"/>
          </a:xfrm>
          <a:prstGeom prst="ellipse">
            <a:avLst/>
          </a:prstGeom>
          <a:solidFill>
            <a:srgbClr val="00CCFF"/>
          </a:solidFill>
          <a:ln w="9525">
            <a:solidFill>
              <a:srgbClr val="000000"/>
            </a:solidFill>
            <a:round/>
            <a:headEnd/>
            <a:tailEnd/>
          </a:ln>
        </p:spPr>
        <p:txBody>
          <a:bodyPr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fr-FR" altLang="fr-FR" sz="1400">
              <a:latin typeface="Verdana" pitchFamily="34" charset="0"/>
            </a:endParaRPr>
          </a:p>
        </p:txBody>
      </p:sp>
      <p:sp>
        <p:nvSpPr>
          <p:cNvPr id="7202" name="Oval 60"/>
          <p:cNvSpPr>
            <a:spLocks noChangeArrowheads="1"/>
          </p:cNvSpPr>
          <p:nvPr/>
        </p:nvSpPr>
        <p:spPr bwMode="auto">
          <a:xfrm rot="-5381027">
            <a:off x="1083469" y="2182019"/>
            <a:ext cx="63500" cy="71438"/>
          </a:xfrm>
          <a:prstGeom prst="ellipse">
            <a:avLst/>
          </a:prstGeom>
          <a:solidFill>
            <a:srgbClr val="00CCFF"/>
          </a:solidFill>
          <a:ln w="9525">
            <a:solidFill>
              <a:srgbClr val="000000"/>
            </a:solidFill>
            <a:round/>
            <a:headEnd/>
            <a:tailEnd/>
          </a:ln>
        </p:spPr>
        <p:txBody>
          <a:bodyPr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fr-FR" altLang="fr-FR" sz="1400">
              <a:latin typeface="Verdana" pitchFamily="34" charset="0"/>
            </a:endParaRPr>
          </a:p>
        </p:txBody>
      </p:sp>
      <p:sp>
        <p:nvSpPr>
          <p:cNvPr id="7203" name="Oval 59"/>
          <p:cNvSpPr>
            <a:spLocks noChangeArrowheads="1"/>
          </p:cNvSpPr>
          <p:nvPr/>
        </p:nvSpPr>
        <p:spPr bwMode="auto">
          <a:xfrm rot="-5381027">
            <a:off x="1042194" y="1067594"/>
            <a:ext cx="63500" cy="71438"/>
          </a:xfrm>
          <a:prstGeom prst="ellipse">
            <a:avLst/>
          </a:prstGeom>
          <a:solidFill>
            <a:srgbClr val="00CCFF"/>
          </a:solidFill>
          <a:ln w="9525">
            <a:solidFill>
              <a:srgbClr val="000000"/>
            </a:solidFill>
            <a:round/>
            <a:headEnd/>
            <a:tailEnd/>
          </a:ln>
        </p:spPr>
        <p:txBody>
          <a:bodyPr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fr-FR" altLang="fr-FR" sz="1400">
              <a:latin typeface="Verdana" pitchFamily="34" charset="0"/>
            </a:endParaRPr>
          </a:p>
        </p:txBody>
      </p:sp>
      <p:sp>
        <p:nvSpPr>
          <p:cNvPr id="7204" name="Oval 58"/>
          <p:cNvSpPr>
            <a:spLocks noChangeArrowheads="1"/>
          </p:cNvSpPr>
          <p:nvPr/>
        </p:nvSpPr>
        <p:spPr bwMode="auto">
          <a:xfrm rot="-5381027">
            <a:off x="1052513" y="971550"/>
            <a:ext cx="65088" cy="71437"/>
          </a:xfrm>
          <a:prstGeom prst="ellipse">
            <a:avLst/>
          </a:prstGeom>
          <a:solidFill>
            <a:srgbClr val="00CCFF"/>
          </a:solidFill>
          <a:ln w="9525">
            <a:solidFill>
              <a:srgbClr val="000000"/>
            </a:solidFill>
            <a:round/>
            <a:headEnd/>
            <a:tailEnd/>
          </a:ln>
        </p:spPr>
        <p:txBody>
          <a:bodyPr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fr-FR" altLang="fr-FR" sz="1400">
              <a:latin typeface="Verdana" pitchFamily="34" charset="0"/>
            </a:endParaRPr>
          </a:p>
        </p:txBody>
      </p:sp>
      <p:sp>
        <p:nvSpPr>
          <p:cNvPr id="7205" name="Oval 57"/>
          <p:cNvSpPr>
            <a:spLocks noChangeArrowheads="1"/>
          </p:cNvSpPr>
          <p:nvPr/>
        </p:nvSpPr>
        <p:spPr bwMode="auto">
          <a:xfrm rot="-5381027">
            <a:off x="1116807" y="802481"/>
            <a:ext cx="63500" cy="71437"/>
          </a:xfrm>
          <a:prstGeom prst="ellipse">
            <a:avLst/>
          </a:prstGeom>
          <a:solidFill>
            <a:srgbClr val="00CCFF"/>
          </a:solidFill>
          <a:ln w="9525">
            <a:solidFill>
              <a:srgbClr val="000000"/>
            </a:solidFill>
            <a:round/>
            <a:headEnd/>
            <a:tailEnd/>
          </a:ln>
        </p:spPr>
        <p:txBody>
          <a:bodyPr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fr-FR" altLang="fr-FR" sz="1400">
              <a:latin typeface="Verdana" pitchFamily="34" charset="0"/>
            </a:endParaRPr>
          </a:p>
        </p:txBody>
      </p:sp>
      <p:sp>
        <p:nvSpPr>
          <p:cNvPr id="7206" name="Oval 56"/>
          <p:cNvSpPr>
            <a:spLocks noChangeArrowheads="1"/>
          </p:cNvSpPr>
          <p:nvPr/>
        </p:nvSpPr>
        <p:spPr bwMode="auto">
          <a:xfrm rot="-5381027">
            <a:off x="1125538" y="915988"/>
            <a:ext cx="63500" cy="69850"/>
          </a:xfrm>
          <a:prstGeom prst="ellipse">
            <a:avLst/>
          </a:prstGeom>
          <a:solidFill>
            <a:srgbClr val="00CCFF"/>
          </a:solidFill>
          <a:ln w="9525">
            <a:solidFill>
              <a:srgbClr val="000000"/>
            </a:solidFill>
            <a:round/>
            <a:headEnd/>
            <a:tailEnd/>
          </a:ln>
        </p:spPr>
        <p:txBody>
          <a:bodyPr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fr-FR" altLang="fr-FR" sz="1400">
              <a:latin typeface="Verdana" pitchFamily="34" charset="0"/>
            </a:endParaRPr>
          </a:p>
        </p:txBody>
      </p:sp>
      <p:sp>
        <p:nvSpPr>
          <p:cNvPr id="7207" name="Oval 55"/>
          <p:cNvSpPr>
            <a:spLocks noChangeArrowheads="1"/>
          </p:cNvSpPr>
          <p:nvPr/>
        </p:nvSpPr>
        <p:spPr bwMode="auto">
          <a:xfrm rot="-5381027">
            <a:off x="1149350" y="1028700"/>
            <a:ext cx="63500" cy="69850"/>
          </a:xfrm>
          <a:prstGeom prst="ellipse">
            <a:avLst/>
          </a:prstGeom>
          <a:solidFill>
            <a:srgbClr val="00CCFF"/>
          </a:solidFill>
          <a:ln w="9525">
            <a:solidFill>
              <a:srgbClr val="000000"/>
            </a:solidFill>
            <a:round/>
            <a:headEnd/>
            <a:tailEnd/>
          </a:ln>
        </p:spPr>
        <p:txBody>
          <a:bodyPr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fr-FR" altLang="fr-FR" sz="1400">
              <a:latin typeface="Verdana" pitchFamily="34" charset="0"/>
            </a:endParaRPr>
          </a:p>
        </p:txBody>
      </p:sp>
      <p:sp>
        <p:nvSpPr>
          <p:cNvPr id="7208" name="Oval 54"/>
          <p:cNvSpPr>
            <a:spLocks noChangeArrowheads="1"/>
          </p:cNvSpPr>
          <p:nvPr/>
        </p:nvSpPr>
        <p:spPr bwMode="auto">
          <a:xfrm>
            <a:off x="2613025" y="1416050"/>
            <a:ext cx="96838" cy="76200"/>
          </a:xfrm>
          <a:prstGeom prst="ellipse">
            <a:avLst/>
          </a:prstGeom>
          <a:noFill/>
          <a:ln w="38100">
            <a:solidFill>
              <a:srgbClr val="CC0000"/>
            </a:solidFill>
            <a:round/>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fr-FR" altLang="fr-FR" sz="1400">
              <a:latin typeface="Verdana" pitchFamily="34" charset="0"/>
            </a:endParaRPr>
          </a:p>
        </p:txBody>
      </p:sp>
      <p:sp>
        <p:nvSpPr>
          <p:cNvPr id="7209" name="Rectangle 53"/>
          <p:cNvSpPr>
            <a:spLocks noChangeArrowheads="1"/>
          </p:cNvSpPr>
          <p:nvPr/>
        </p:nvSpPr>
        <p:spPr bwMode="auto">
          <a:xfrm>
            <a:off x="2409825" y="642938"/>
            <a:ext cx="1031875"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fr-FR" altLang="fr-FR" sz="1400">
                <a:solidFill>
                  <a:srgbClr val="000000"/>
                </a:solidFill>
                <a:latin typeface="Verdana" pitchFamily="34" charset="0"/>
                <a:cs typeface="Times New Roman" pitchFamily="18" charset="0"/>
              </a:rPr>
              <a:t>Vésicule de transition</a:t>
            </a:r>
            <a:endParaRPr lang="fr-FR" altLang="fr-FR" sz="1400">
              <a:latin typeface="Arial" charset="0"/>
              <a:cs typeface="Times New Roman" pitchFamily="18" charset="0"/>
            </a:endParaRPr>
          </a:p>
        </p:txBody>
      </p:sp>
      <p:sp>
        <p:nvSpPr>
          <p:cNvPr id="7210" name="Freeform 52"/>
          <p:cNvSpPr>
            <a:spLocks/>
          </p:cNvSpPr>
          <p:nvPr/>
        </p:nvSpPr>
        <p:spPr bwMode="auto">
          <a:xfrm rot="2005067" flipH="1">
            <a:off x="1138238" y="1069975"/>
            <a:ext cx="60325" cy="82550"/>
          </a:xfrm>
          <a:custGeom>
            <a:avLst/>
            <a:gdLst>
              <a:gd name="T0" fmla="*/ 2147483647 w 6"/>
              <a:gd name="T1" fmla="*/ 0 h 60"/>
              <a:gd name="T2" fmla="*/ 0 w 6"/>
              <a:gd name="T3" fmla="*/ 2147483647 h 60"/>
              <a:gd name="T4" fmla="*/ 0 60000 65536"/>
              <a:gd name="T5" fmla="*/ 0 60000 65536"/>
              <a:gd name="T6" fmla="*/ 0 w 6"/>
              <a:gd name="T7" fmla="*/ 0 h 60"/>
              <a:gd name="T8" fmla="*/ 6 w 6"/>
              <a:gd name="T9" fmla="*/ 60 h 60"/>
            </a:gdLst>
            <a:ahLst/>
            <a:cxnLst>
              <a:cxn ang="T4">
                <a:pos x="T0" y="T1"/>
              </a:cxn>
              <a:cxn ang="T5">
                <a:pos x="T2" y="T3"/>
              </a:cxn>
            </a:cxnLst>
            <a:rect l="T6" t="T7" r="T8" b="T9"/>
            <a:pathLst>
              <a:path w="6" h="60">
                <a:moveTo>
                  <a:pt x="6" y="0"/>
                </a:moveTo>
                <a:cubicBezTo>
                  <a:pt x="4" y="22"/>
                  <a:pt x="3" y="45"/>
                  <a:pt x="0" y="60"/>
                </a:cubicBezTo>
              </a:path>
            </a:pathLst>
          </a:custGeom>
          <a:solidFill>
            <a:srgbClr val="CC0000"/>
          </a:solidFill>
          <a:ln w="38100">
            <a:solidFill>
              <a:srgbClr val="CC0000"/>
            </a:solidFill>
            <a:round/>
            <a:headEnd/>
            <a:tailEnd/>
          </a:ln>
        </p:spPr>
        <p:txBody>
          <a:bodyPr/>
          <a:lstStyle/>
          <a:p>
            <a:endParaRPr lang="fr-FR"/>
          </a:p>
        </p:txBody>
      </p:sp>
      <p:sp>
        <p:nvSpPr>
          <p:cNvPr id="7211" name="Freeform 51"/>
          <p:cNvSpPr>
            <a:spLocks/>
          </p:cNvSpPr>
          <p:nvPr/>
        </p:nvSpPr>
        <p:spPr bwMode="auto">
          <a:xfrm rot="-5381027">
            <a:off x="792957" y="1597819"/>
            <a:ext cx="2101850" cy="420687"/>
          </a:xfrm>
          <a:custGeom>
            <a:avLst/>
            <a:gdLst>
              <a:gd name="T0" fmla="*/ 2147483647 w 1837"/>
              <a:gd name="T1" fmla="*/ 2147483647 h 333"/>
              <a:gd name="T2" fmla="*/ 2147483647 w 1837"/>
              <a:gd name="T3" fmla="*/ 2147483647 h 333"/>
              <a:gd name="T4" fmla="*/ 2147483647 w 1837"/>
              <a:gd name="T5" fmla="*/ 2147483647 h 333"/>
              <a:gd name="T6" fmla="*/ 2147483647 w 1837"/>
              <a:gd name="T7" fmla="*/ 2147483647 h 333"/>
              <a:gd name="T8" fmla="*/ 2147483647 w 1837"/>
              <a:gd name="T9" fmla="*/ 2147483647 h 333"/>
              <a:gd name="T10" fmla="*/ 2147483647 w 1837"/>
              <a:gd name="T11" fmla="*/ 2147483647 h 333"/>
              <a:gd name="T12" fmla="*/ 2147483647 w 1837"/>
              <a:gd name="T13" fmla="*/ 2147483647 h 333"/>
              <a:gd name="T14" fmla="*/ 2147483647 w 1837"/>
              <a:gd name="T15" fmla="*/ 2147483647 h 333"/>
              <a:gd name="T16" fmla="*/ 0 60000 65536"/>
              <a:gd name="T17" fmla="*/ 0 60000 65536"/>
              <a:gd name="T18" fmla="*/ 0 60000 65536"/>
              <a:gd name="T19" fmla="*/ 0 60000 65536"/>
              <a:gd name="T20" fmla="*/ 0 60000 65536"/>
              <a:gd name="T21" fmla="*/ 0 60000 65536"/>
              <a:gd name="T22" fmla="*/ 0 60000 65536"/>
              <a:gd name="T23" fmla="*/ 0 60000 65536"/>
              <a:gd name="T24" fmla="*/ 0 w 1837"/>
              <a:gd name="T25" fmla="*/ 0 h 333"/>
              <a:gd name="T26" fmla="*/ 1837 w 1837"/>
              <a:gd name="T27" fmla="*/ 333 h 33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837" h="333">
                <a:moveTo>
                  <a:pt x="1648" y="176"/>
                </a:moveTo>
                <a:cubicBezTo>
                  <a:pt x="1837" y="165"/>
                  <a:pt x="1784" y="136"/>
                  <a:pt x="1612" y="128"/>
                </a:cubicBezTo>
                <a:cubicBezTo>
                  <a:pt x="1440" y="120"/>
                  <a:pt x="832" y="149"/>
                  <a:pt x="616" y="128"/>
                </a:cubicBezTo>
                <a:cubicBezTo>
                  <a:pt x="400" y="107"/>
                  <a:pt x="416" y="4"/>
                  <a:pt x="316" y="2"/>
                </a:cubicBezTo>
                <a:cubicBezTo>
                  <a:pt x="216" y="0"/>
                  <a:pt x="32" y="63"/>
                  <a:pt x="16" y="116"/>
                </a:cubicBezTo>
                <a:cubicBezTo>
                  <a:pt x="0" y="169"/>
                  <a:pt x="143" y="307"/>
                  <a:pt x="220" y="320"/>
                </a:cubicBezTo>
                <a:cubicBezTo>
                  <a:pt x="297" y="333"/>
                  <a:pt x="235" y="215"/>
                  <a:pt x="478" y="194"/>
                </a:cubicBezTo>
                <a:cubicBezTo>
                  <a:pt x="721" y="173"/>
                  <a:pt x="1459" y="187"/>
                  <a:pt x="1648" y="176"/>
                </a:cubicBezTo>
                <a:close/>
              </a:path>
            </a:pathLst>
          </a:custGeom>
          <a:solidFill>
            <a:srgbClr val="00CCFF"/>
          </a:solidFill>
          <a:ln w="9525">
            <a:solidFill>
              <a:srgbClr val="000000"/>
            </a:solidFill>
            <a:round/>
            <a:headEnd/>
            <a:tailEnd/>
          </a:ln>
        </p:spPr>
        <p:txBody>
          <a:bodyPr/>
          <a:lstStyle/>
          <a:p>
            <a:endParaRPr lang="fr-FR"/>
          </a:p>
        </p:txBody>
      </p:sp>
      <p:sp>
        <p:nvSpPr>
          <p:cNvPr id="7212" name="Oval 50"/>
          <p:cNvSpPr>
            <a:spLocks noChangeArrowheads="1"/>
          </p:cNvSpPr>
          <p:nvPr/>
        </p:nvSpPr>
        <p:spPr bwMode="auto">
          <a:xfrm rot="-5381027">
            <a:off x="1758950" y="2073275"/>
            <a:ext cx="63500" cy="69850"/>
          </a:xfrm>
          <a:prstGeom prst="ellipse">
            <a:avLst/>
          </a:prstGeom>
          <a:solidFill>
            <a:srgbClr val="00CCFF"/>
          </a:solidFill>
          <a:ln w="9525">
            <a:solidFill>
              <a:srgbClr val="000000"/>
            </a:solidFill>
            <a:round/>
            <a:headEnd/>
            <a:tailEnd/>
          </a:ln>
        </p:spPr>
        <p:txBody>
          <a:bodyPr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fr-FR" altLang="fr-FR" sz="1400">
              <a:latin typeface="Verdana" pitchFamily="34" charset="0"/>
            </a:endParaRPr>
          </a:p>
        </p:txBody>
      </p:sp>
      <p:sp>
        <p:nvSpPr>
          <p:cNvPr id="7213" name="Oval 49"/>
          <p:cNvSpPr>
            <a:spLocks noChangeArrowheads="1"/>
          </p:cNvSpPr>
          <p:nvPr/>
        </p:nvSpPr>
        <p:spPr bwMode="auto">
          <a:xfrm rot="-5381027">
            <a:off x="1841500" y="1965325"/>
            <a:ext cx="63500" cy="69850"/>
          </a:xfrm>
          <a:prstGeom prst="ellipse">
            <a:avLst/>
          </a:prstGeom>
          <a:solidFill>
            <a:srgbClr val="00CCFF"/>
          </a:solidFill>
          <a:ln w="9525">
            <a:solidFill>
              <a:srgbClr val="000000"/>
            </a:solidFill>
            <a:round/>
            <a:headEnd/>
            <a:tailEnd/>
          </a:ln>
        </p:spPr>
        <p:txBody>
          <a:bodyPr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fr-FR" altLang="fr-FR" sz="1400">
              <a:latin typeface="Verdana" pitchFamily="34" charset="0"/>
            </a:endParaRPr>
          </a:p>
        </p:txBody>
      </p:sp>
      <p:sp>
        <p:nvSpPr>
          <p:cNvPr id="7214" name="Oval 48"/>
          <p:cNvSpPr>
            <a:spLocks noChangeArrowheads="1"/>
          </p:cNvSpPr>
          <p:nvPr/>
        </p:nvSpPr>
        <p:spPr bwMode="auto">
          <a:xfrm rot="-5381027">
            <a:off x="1751807" y="1853406"/>
            <a:ext cx="63500" cy="71437"/>
          </a:xfrm>
          <a:prstGeom prst="ellipse">
            <a:avLst/>
          </a:prstGeom>
          <a:solidFill>
            <a:srgbClr val="00CCFF"/>
          </a:solidFill>
          <a:ln w="9525">
            <a:solidFill>
              <a:srgbClr val="000000"/>
            </a:solidFill>
            <a:round/>
            <a:headEnd/>
            <a:tailEnd/>
          </a:ln>
        </p:spPr>
        <p:txBody>
          <a:bodyPr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fr-FR" altLang="fr-FR" sz="1400">
              <a:latin typeface="Verdana" pitchFamily="34" charset="0"/>
            </a:endParaRPr>
          </a:p>
        </p:txBody>
      </p:sp>
      <p:sp>
        <p:nvSpPr>
          <p:cNvPr id="7215" name="Oval 47"/>
          <p:cNvSpPr>
            <a:spLocks noChangeArrowheads="1"/>
          </p:cNvSpPr>
          <p:nvPr/>
        </p:nvSpPr>
        <p:spPr bwMode="auto">
          <a:xfrm rot="-5381027">
            <a:off x="1850232" y="1743869"/>
            <a:ext cx="63500" cy="71437"/>
          </a:xfrm>
          <a:prstGeom prst="ellipse">
            <a:avLst/>
          </a:prstGeom>
          <a:solidFill>
            <a:srgbClr val="00CCFF"/>
          </a:solidFill>
          <a:ln w="9525">
            <a:solidFill>
              <a:srgbClr val="000000"/>
            </a:solidFill>
            <a:round/>
            <a:headEnd/>
            <a:tailEnd/>
          </a:ln>
        </p:spPr>
        <p:txBody>
          <a:bodyPr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fr-FR" altLang="fr-FR" sz="1400">
              <a:latin typeface="Verdana" pitchFamily="34" charset="0"/>
            </a:endParaRPr>
          </a:p>
        </p:txBody>
      </p:sp>
      <p:sp>
        <p:nvSpPr>
          <p:cNvPr id="7216" name="Oval 46"/>
          <p:cNvSpPr>
            <a:spLocks noChangeArrowheads="1"/>
          </p:cNvSpPr>
          <p:nvPr/>
        </p:nvSpPr>
        <p:spPr bwMode="auto">
          <a:xfrm rot="-5381027">
            <a:off x="1759744" y="1766094"/>
            <a:ext cx="63500" cy="71438"/>
          </a:xfrm>
          <a:prstGeom prst="ellipse">
            <a:avLst/>
          </a:prstGeom>
          <a:solidFill>
            <a:srgbClr val="00CCFF"/>
          </a:solidFill>
          <a:ln w="9525">
            <a:solidFill>
              <a:srgbClr val="000000"/>
            </a:solidFill>
            <a:round/>
            <a:headEnd/>
            <a:tailEnd/>
          </a:ln>
        </p:spPr>
        <p:txBody>
          <a:bodyPr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fr-FR" altLang="fr-FR" sz="1400">
              <a:latin typeface="Verdana" pitchFamily="34" charset="0"/>
            </a:endParaRPr>
          </a:p>
        </p:txBody>
      </p:sp>
      <p:sp>
        <p:nvSpPr>
          <p:cNvPr id="7217" name="Oval 45"/>
          <p:cNvSpPr>
            <a:spLocks noChangeArrowheads="1"/>
          </p:cNvSpPr>
          <p:nvPr/>
        </p:nvSpPr>
        <p:spPr bwMode="auto">
          <a:xfrm rot="-5381027">
            <a:off x="1841500" y="1854200"/>
            <a:ext cx="63500" cy="69850"/>
          </a:xfrm>
          <a:prstGeom prst="ellipse">
            <a:avLst/>
          </a:prstGeom>
          <a:solidFill>
            <a:srgbClr val="00CCFF"/>
          </a:solidFill>
          <a:ln w="9525">
            <a:solidFill>
              <a:srgbClr val="000000"/>
            </a:solidFill>
            <a:round/>
            <a:headEnd/>
            <a:tailEnd/>
          </a:ln>
        </p:spPr>
        <p:txBody>
          <a:bodyPr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fr-FR" altLang="fr-FR" sz="1400">
              <a:latin typeface="Verdana" pitchFamily="34" charset="0"/>
            </a:endParaRPr>
          </a:p>
        </p:txBody>
      </p:sp>
      <p:sp>
        <p:nvSpPr>
          <p:cNvPr id="7218" name="Oval 44"/>
          <p:cNvSpPr>
            <a:spLocks noChangeArrowheads="1"/>
          </p:cNvSpPr>
          <p:nvPr/>
        </p:nvSpPr>
        <p:spPr bwMode="auto">
          <a:xfrm rot="-5381027">
            <a:off x="1844675" y="1435100"/>
            <a:ext cx="63500" cy="69850"/>
          </a:xfrm>
          <a:prstGeom prst="ellipse">
            <a:avLst/>
          </a:prstGeom>
          <a:solidFill>
            <a:srgbClr val="00CCFF"/>
          </a:solidFill>
          <a:ln w="9525">
            <a:solidFill>
              <a:srgbClr val="000000"/>
            </a:solidFill>
            <a:round/>
            <a:headEnd/>
            <a:tailEnd/>
          </a:ln>
        </p:spPr>
        <p:txBody>
          <a:bodyPr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fr-FR" altLang="fr-FR" sz="1400">
              <a:latin typeface="Verdana" pitchFamily="34" charset="0"/>
            </a:endParaRPr>
          </a:p>
        </p:txBody>
      </p:sp>
      <p:sp>
        <p:nvSpPr>
          <p:cNvPr id="7219" name="Oval 43"/>
          <p:cNvSpPr>
            <a:spLocks noChangeArrowheads="1"/>
          </p:cNvSpPr>
          <p:nvPr/>
        </p:nvSpPr>
        <p:spPr bwMode="auto">
          <a:xfrm rot="-5381027">
            <a:off x="1834357" y="1545431"/>
            <a:ext cx="63500" cy="71437"/>
          </a:xfrm>
          <a:prstGeom prst="ellipse">
            <a:avLst/>
          </a:prstGeom>
          <a:solidFill>
            <a:srgbClr val="00CCFF"/>
          </a:solidFill>
          <a:ln w="9525">
            <a:solidFill>
              <a:srgbClr val="000000"/>
            </a:solidFill>
            <a:round/>
            <a:headEnd/>
            <a:tailEnd/>
          </a:ln>
        </p:spPr>
        <p:txBody>
          <a:bodyPr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fr-FR" altLang="fr-FR" sz="1400">
              <a:latin typeface="Verdana" pitchFamily="34" charset="0"/>
            </a:endParaRPr>
          </a:p>
        </p:txBody>
      </p:sp>
      <p:sp>
        <p:nvSpPr>
          <p:cNvPr id="7220" name="Oval 42"/>
          <p:cNvSpPr>
            <a:spLocks noChangeArrowheads="1"/>
          </p:cNvSpPr>
          <p:nvPr/>
        </p:nvSpPr>
        <p:spPr bwMode="auto">
          <a:xfrm rot="-5381027">
            <a:off x="1746250" y="1673225"/>
            <a:ext cx="63500" cy="69850"/>
          </a:xfrm>
          <a:prstGeom prst="ellipse">
            <a:avLst/>
          </a:prstGeom>
          <a:solidFill>
            <a:srgbClr val="00CCFF"/>
          </a:solidFill>
          <a:ln w="9525">
            <a:solidFill>
              <a:srgbClr val="000000"/>
            </a:solidFill>
            <a:round/>
            <a:headEnd/>
            <a:tailEnd/>
          </a:ln>
        </p:spPr>
        <p:txBody>
          <a:bodyPr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fr-FR" altLang="fr-FR" sz="1400">
              <a:latin typeface="Verdana" pitchFamily="34" charset="0"/>
            </a:endParaRPr>
          </a:p>
        </p:txBody>
      </p:sp>
      <p:sp>
        <p:nvSpPr>
          <p:cNvPr id="7221" name="Oval 41"/>
          <p:cNvSpPr>
            <a:spLocks noChangeArrowheads="1"/>
          </p:cNvSpPr>
          <p:nvPr/>
        </p:nvSpPr>
        <p:spPr bwMode="auto">
          <a:xfrm rot="-5381027">
            <a:off x="1754982" y="1454944"/>
            <a:ext cx="63500" cy="71437"/>
          </a:xfrm>
          <a:prstGeom prst="ellipse">
            <a:avLst/>
          </a:prstGeom>
          <a:solidFill>
            <a:srgbClr val="00CCFF"/>
          </a:solidFill>
          <a:ln w="9525">
            <a:solidFill>
              <a:srgbClr val="000000"/>
            </a:solidFill>
            <a:round/>
            <a:headEnd/>
            <a:tailEnd/>
          </a:ln>
        </p:spPr>
        <p:txBody>
          <a:bodyPr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fr-FR" altLang="fr-FR" sz="1400">
              <a:latin typeface="Verdana" pitchFamily="34" charset="0"/>
            </a:endParaRPr>
          </a:p>
        </p:txBody>
      </p:sp>
      <p:sp>
        <p:nvSpPr>
          <p:cNvPr id="7222" name="Oval 40"/>
          <p:cNvSpPr>
            <a:spLocks noChangeArrowheads="1"/>
          </p:cNvSpPr>
          <p:nvPr/>
        </p:nvSpPr>
        <p:spPr bwMode="auto">
          <a:xfrm rot="-5381027">
            <a:off x="1745457" y="1566069"/>
            <a:ext cx="63500" cy="71437"/>
          </a:xfrm>
          <a:prstGeom prst="ellipse">
            <a:avLst/>
          </a:prstGeom>
          <a:solidFill>
            <a:srgbClr val="00CCFF"/>
          </a:solidFill>
          <a:ln w="9525">
            <a:solidFill>
              <a:srgbClr val="000000"/>
            </a:solidFill>
            <a:round/>
            <a:headEnd/>
            <a:tailEnd/>
          </a:ln>
        </p:spPr>
        <p:txBody>
          <a:bodyPr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fr-FR" altLang="fr-FR" sz="1400">
              <a:latin typeface="Verdana" pitchFamily="34" charset="0"/>
            </a:endParaRPr>
          </a:p>
        </p:txBody>
      </p:sp>
      <p:sp>
        <p:nvSpPr>
          <p:cNvPr id="7223" name="Oval 39"/>
          <p:cNvSpPr>
            <a:spLocks noChangeArrowheads="1"/>
          </p:cNvSpPr>
          <p:nvPr/>
        </p:nvSpPr>
        <p:spPr bwMode="auto">
          <a:xfrm rot="-5381027">
            <a:off x="1851819" y="1340644"/>
            <a:ext cx="63500" cy="71438"/>
          </a:xfrm>
          <a:prstGeom prst="ellipse">
            <a:avLst/>
          </a:prstGeom>
          <a:solidFill>
            <a:srgbClr val="00CCFF"/>
          </a:solidFill>
          <a:ln w="9525">
            <a:solidFill>
              <a:srgbClr val="000000"/>
            </a:solidFill>
            <a:round/>
            <a:headEnd/>
            <a:tailEnd/>
          </a:ln>
        </p:spPr>
        <p:txBody>
          <a:bodyPr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fr-FR" altLang="fr-FR" sz="1400">
              <a:latin typeface="Verdana" pitchFamily="34" charset="0"/>
            </a:endParaRPr>
          </a:p>
        </p:txBody>
      </p:sp>
      <p:sp>
        <p:nvSpPr>
          <p:cNvPr id="7224" name="Oval 38"/>
          <p:cNvSpPr>
            <a:spLocks noChangeArrowheads="1"/>
          </p:cNvSpPr>
          <p:nvPr/>
        </p:nvSpPr>
        <p:spPr bwMode="auto">
          <a:xfrm rot="-5381027">
            <a:off x="1853407" y="1229519"/>
            <a:ext cx="63500" cy="71437"/>
          </a:xfrm>
          <a:prstGeom prst="ellipse">
            <a:avLst/>
          </a:prstGeom>
          <a:solidFill>
            <a:srgbClr val="00CCFF"/>
          </a:solidFill>
          <a:ln w="9525">
            <a:solidFill>
              <a:srgbClr val="000000"/>
            </a:solidFill>
            <a:round/>
            <a:headEnd/>
            <a:tailEnd/>
          </a:ln>
        </p:spPr>
        <p:txBody>
          <a:bodyPr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fr-FR" altLang="fr-FR" sz="1400">
              <a:latin typeface="Verdana" pitchFamily="34" charset="0"/>
            </a:endParaRPr>
          </a:p>
        </p:txBody>
      </p:sp>
      <p:sp>
        <p:nvSpPr>
          <p:cNvPr id="7225" name="Oval 37"/>
          <p:cNvSpPr>
            <a:spLocks noChangeArrowheads="1"/>
          </p:cNvSpPr>
          <p:nvPr/>
        </p:nvSpPr>
        <p:spPr bwMode="auto">
          <a:xfrm rot="-5381027">
            <a:off x="1758157" y="1153319"/>
            <a:ext cx="63500" cy="71437"/>
          </a:xfrm>
          <a:prstGeom prst="ellipse">
            <a:avLst/>
          </a:prstGeom>
          <a:solidFill>
            <a:srgbClr val="00CCFF"/>
          </a:solidFill>
          <a:ln w="9525">
            <a:solidFill>
              <a:srgbClr val="000000"/>
            </a:solidFill>
            <a:round/>
            <a:headEnd/>
            <a:tailEnd/>
          </a:ln>
        </p:spPr>
        <p:txBody>
          <a:bodyPr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fr-FR" altLang="fr-FR" sz="1400">
              <a:latin typeface="Verdana" pitchFamily="34" charset="0"/>
            </a:endParaRPr>
          </a:p>
        </p:txBody>
      </p:sp>
      <p:sp>
        <p:nvSpPr>
          <p:cNvPr id="7226" name="Oval 36"/>
          <p:cNvSpPr>
            <a:spLocks noChangeArrowheads="1"/>
          </p:cNvSpPr>
          <p:nvPr/>
        </p:nvSpPr>
        <p:spPr bwMode="auto">
          <a:xfrm rot="-5381027">
            <a:off x="1748632" y="1264444"/>
            <a:ext cx="63500" cy="71437"/>
          </a:xfrm>
          <a:prstGeom prst="ellipse">
            <a:avLst/>
          </a:prstGeom>
          <a:solidFill>
            <a:srgbClr val="00CCFF"/>
          </a:solidFill>
          <a:ln w="9525">
            <a:solidFill>
              <a:srgbClr val="000000"/>
            </a:solidFill>
            <a:round/>
            <a:headEnd/>
            <a:tailEnd/>
          </a:ln>
        </p:spPr>
        <p:txBody>
          <a:bodyPr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fr-FR" altLang="fr-FR" sz="1400">
              <a:latin typeface="Verdana" pitchFamily="34" charset="0"/>
            </a:endParaRPr>
          </a:p>
        </p:txBody>
      </p:sp>
      <p:sp>
        <p:nvSpPr>
          <p:cNvPr id="7227" name="Oval 35"/>
          <p:cNvSpPr>
            <a:spLocks noChangeArrowheads="1"/>
          </p:cNvSpPr>
          <p:nvPr/>
        </p:nvSpPr>
        <p:spPr bwMode="auto">
          <a:xfrm rot="-5381027">
            <a:off x="1658144" y="2699544"/>
            <a:ext cx="63500" cy="71438"/>
          </a:xfrm>
          <a:prstGeom prst="ellipse">
            <a:avLst/>
          </a:prstGeom>
          <a:solidFill>
            <a:srgbClr val="00CCFF"/>
          </a:solidFill>
          <a:ln w="9525">
            <a:solidFill>
              <a:srgbClr val="000000"/>
            </a:solidFill>
            <a:round/>
            <a:headEnd/>
            <a:tailEnd/>
          </a:ln>
        </p:spPr>
        <p:txBody>
          <a:bodyPr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fr-FR" altLang="fr-FR" sz="1400">
              <a:latin typeface="Verdana" pitchFamily="34" charset="0"/>
            </a:endParaRPr>
          </a:p>
        </p:txBody>
      </p:sp>
      <p:sp>
        <p:nvSpPr>
          <p:cNvPr id="7228" name="Oval 34"/>
          <p:cNvSpPr>
            <a:spLocks noChangeArrowheads="1"/>
          </p:cNvSpPr>
          <p:nvPr/>
        </p:nvSpPr>
        <p:spPr bwMode="auto">
          <a:xfrm rot="-5381027">
            <a:off x="1578769" y="2478881"/>
            <a:ext cx="63500" cy="71438"/>
          </a:xfrm>
          <a:prstGeom prst="ellipse">
            <a:avLst/>
          </a:prstGeom>
          <a:solidFill>
            <a:srgbClr val="00CCFF"/>
          </a:solidFill>
          <a:ln w="9525">
            <a:solidFill>
              <a:srgbClr val="000000"/>
            </a:solidFill>
            <a:round/>
            <a:headEnd/>
            <a:tailEnd/>
          </a:ln>
        </p:spPr>
        <p:txBody>
          <a:bodyPr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fr-FR" altLang="fr-FR" sz="1400">
              <a:latin typeface="Verdana" pitchFamily="34" charset="0"/>
            </a:endParaRPr>
          </a:p>
        </p:txBody>
      </p:sp>
      <p:sp>
        <p:nvSpPr>
          <p:cNvPr id="7229" name="Oval 33"/>
          <p:cNvSpPr>
            <a:spLocks noChangeArrowheads="1"/>
          </p:cNvSpPr>
          <p:nvPr/>
        </p:nvSpPr>
        <p:spPr bwMode="auto">
          <a:xfrm rot="-5381027">
            <a:off x="1602582" y="2586831"/>
            <a:ext cx="63500" cy="71437"/>
          </a:xfrm>
          <a:prstGeom prst="ellipse">
            <a:avLst/>
          </a:prstGeom>
          <a:solidFill>
            <a:srgbClr val="00CCFF"/>
          </a:solidFill>
          <a:ln w="9525">
            <a:solidFill>
              <a:srgbClr val="000000"/>
            </a:solidFill>
            <a:round/>
            <a:headEnd/>
            <a:tailEnd/>
          </a:ln>
        </p:spPr>
        <p:txBody>
          <a:bodyPr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fr-FR" altLang="fr-FR" sz="1400">
              <a:latin typeface="Verdana" pitchFamily="34" charset="0"/>
            </a:endParaRPr>
          </a:p>
        </p:txBody>
      </p:sp>
      <p:sp>
        <p:nvSpPr>
          <p:cNvPr id="7230" name="Oval 32"/>
          <p:cNvSpPr>
            <a:spLocks noChangeArrowheads="1"/>
          </p:cNvSpPr>
          <p:nvPr/>
        </p:nvSpPr>
        <p:spPr bwMode="auto">
          <a:xfrm rot="-5381027">
            <a:off x="1924844" y="2451894"/>
            <a:ext cx="63500" cy="71438"/>
          </a:xfrm>
          <a:prstGeom prst="ellipse">
            <a:avLst/>
          </a:prstGeom>
          <a:solidFill>
            <a:srgbClr val="00CCFF"/>
          </a:solidFill>
          <a:ln w="9525">
            <a:solidFill>
              <a:srgbClr val="000000"/>
            </a:solidFill>
            <a:round/>
            <a:headEnd/>
            <a:tailEnd/>
          </a:ln>
        </p:spPr>
        <p:txBody>
          <a:bodyPr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fr-FR" altLang="fr-FR" sz="1400">
              <a:latin typeface="Verdana" pitchFamily="34" charset="0"/>
            </a:endParaRPr>
          </a:p>
        </p:txBody>
      </p:sp>
      <p:sp>
        <p:nvSpPr>
          <p:cNvPr id="7231" name="Oval 31"/>
          <p:cNvSpPr>
            <a:spLocks noChangeArrowheads="1"/>
          </p:cNvSpPr>
          <p:nvPr/>
        </p:nvSpPr>
        <p:spPr bwMode="auto">
          <a:xfrm rot="-5381027">
            <a:off x="1846263" y="2232025"/>
            <a:ext cx="63500" cy="69850"/>
          </a:xfrm>
          <a:prstGeom prst="ellipse">
            <a:avLst/>
          </a:prstGeom>
          <a:solidFill>
            <a:srgbClr val="00CCFF"/>
          </a:solidFill>
          <a:ln w="9525">
            <a:solidFill>
              <a:srgbClr val="000000"/>
            </a:solidFill>
            <a:round/>
            <a:headEnd/>
            <a:tailEnd/>
          </a:ln>
        </p:spPr>
        <p:txBody>
          <a:bodyPr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fr-FR" altLang="fr-FR" sz="1400">
              <a:latin typeface="Verdana" pitchFamily="34" charset="0"/>
            </a:endParaRPr>
          </a:p>
        </p:txBody>
      </p:sp>
      <p:sp>
        <p:nvSpPr>
          <p:cNvPr id="7232" name="Oval 30"/>
          <p:cNvSpPr>
            <a:spLocks noChangeArrowheads="1"/>
          </p:cNvSpPr>
          <p:nvPr/>
        </p:nvSpPr>
        <p:spPr bwMode="auto">
          <a:xfrm rot="-5381027">
            <a:off x="1869282" y="2342356"/>
            <a:ext cx="63500" cy="71437"/>
          </a:xfrm>
          <a:prstGeom prst="ellipse">
            <a:avLst/>
          </a:prstGeom>
          <a:solidFill>
            <a:srgbClr val="00CCFF"/>
          </a:solidFill>
          <a:ln w="9525">
            <a:solidFill>
              <a:srgbClr val="000000"/>
            </a:solidFill>
            <a:round/>
            <a:headEnd/>
            <a:tailEnd/>
          </a:ln>
        </p:spPr>
        <p:txBody>
          <a:bodyPr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fr-FR" altLang="fr-FR" sz="1400">
              <a:latin typeface="Verdana" pitchFamily="34" charset="0"/>
            </a:endParaRPr>
          </a:p>
        </p:txBody>
      </p:sp>
      <p:sp>
        <p:nvSpPr>
          <p:cNvPr id="7233" name="Oval 29"/>
          <p:cNvSpPr>
            <a:spLocks noChangeArrowheads="1"/>
          </p:cNvSpPr>
          <p:nvPr/>
        </p:nvSpPr>
        <p:spPr bwMode="auto">
          <a:xfrm rot="-5381027">
            <a:off x="1847057" y="2096294"/>
            <a:ext cx="63500" cy="71437"/>
          </a:xfrm>
          <a:prstGeom prst="ellipse">
            <a:avLst/>
          </a:prstGeom>
          <a:solidFill>
            <a:srgbClr val="00CCFF"/>
          </a:solidFill>
          <a:ln w="9525">
            <a:solidFill>
              <a:srgbClr val="000000"/>
            </a:solidFill>
            <a:round/>
            <a:headEnd/>
            <a:tailEnd/>
          </a:ln>
        </p:spPr>
        <p:txBody>
          <a:bodyPr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fr-FR" altLang="fr-FR" sz="1400">
              <a:latin typeface="Verdana" pitchFamily="34" charset="0"/>
            </a:endParaRPr>
          </a:p>
        </p:txBody>
      </p:sp>
      <p:sp>
        <p:nvSpPr>
          <p:cNvPr id="7234" name="Oval 28"/>
          <p:cNvSpPr>
            <a:spLocks noChangeArrowheads="1"/>
          </p:cNvSpPr>
          <p:nvPr/>
        </p:nvSpPr>
        <p:spPr bwMode="auto">
          <a:xfrm rot="-5381027">
            <a:off x="1785144" y="2788444"/>
            <a:ext cx="63500" cy="71438"/>
          </a:xfrm>
          <a:prstGeom prst="ellipse">
            <a:avLst/>
          </a:prstGeom>
          <a:solidFill>
            <a:srgbClr val="00CCFF"/>
          </a:solidFill>
          <a:ln w="9525">
            <a:solidFill>
              <a:srgbClr val="000000"/>
            </a:solidFill>
            <a:round/>
            <a:headEnd/>
            <a:tailEnd/>
          </a:ln>
        </p:spPr>
        <p:txBody>
          <a:bodyPr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fr-FR" altLang="fr-FR" sz="1400">
              <a:latin typeface="Verdana" pitchFamily="34" charset="0"/>
            </a:endParaRPr>
          </a:p>
        </p:txBody>
      </p:sp>
      <p:sp>
        <p:nvSpPr>
          <p:cNvPr id="7235" name="Oval 27"/>
          <p:cNvSpPr>
            <a:spLocks noChangeArrowheads="1"/>
          </p:cNvSpPr>
          <p:nvPr/>
        </p:nvSpPr>
        <p:spPr bwMode="auto">
          <a:xfrm rot="-5381027">
            <a:off x="1916113" y="2692400"/>
            <a:ext cx="63500" cy="69850"/>
          </a:xfrm>
          <a:prstGeom prst="ellipse">
            <a:avLst/>
          </a:prstGeom>
          <a:solidFill>
            <a:srgbClr val="00CCFF"/>
          </a:solidFill>
          <a:ln w="9525">
            <a:solidFill>
              <a:srgbClr val="000000"/>
            </a:solidFill>
            <a:round/>
            <a:headEnd/>
            <a:tailEnd/>
          </a:ln>
        </p:spPr>
        <p:txBody>
          <a:bodyPr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fr-FR" altLang="fr-FR" sz="1400">
              <a:latin typeface="Verdana" pitchFamily="34" charset="0"/>
            </a:endParaRPr>
          </a:p>
        </p:txBody>
      </p:sp>
      <p:sp>
        <p:nvSpPr>
          <p:cNvPr id="7236" name="Oval 26"/>
          <p:cNvSpPr>
            <a:spLocks noChangeArrowheads="1"/>
          </p:cNvSpPr>
          <p:nvPr/>
        </p:nvSpPr>
        <p:spPr bwMode="auto">
          <a:xfrm rot="-5381027">
            <a:off x="1824832" y="2753519"/>
            <a:ext cx="63500" cy="71437"/>
          </a:xfrm>
          <a:prstGeom prst="ellipse">
            <a:avLst/>
          </a:prstGeom>
          <a:solidFill>
            <a:srgbClr val="00CCFF"/>
          </a:solidFill>
          <a:ln w="9525">
            <a:solidFill>
              <a:srgbClr val="000000"/>
            </a:solidFill>
            <a:round/>
            <a:headEnd/>
            <a:tailEnd/>
          </a:ln>
        </p:spPr>
        <p:txBody>
          <a:bodyPr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fr-FR" altLang="fr-FR" sz="1400">
              <a:latin typeface="Verdana" pitchFamily="34" charset="0"/>
            </a:endParaRPr>
          </a:p>
        </p:txBody>
      </p:sp>
      <p:sp>
        <p:nvSpPr>
          <p:cNvPr id="7237" name="Oval 25"/>
          <p:cNvSpPr>
            <a:spLocks noChangeArrowheads="1"/>
          </p:cNvSpPr>
          <p:nvPr/>
        </p:nvSpPr>
        <p:spPr bwMode="auto">
          <a:xfrm rot="-5381027">
            <a:off x="1988344" y="2582069"/>
            <a:ext cx="63500" cy="71438"/>
          </a:xfrm>
          <a:prstGeom prst="ellipse">
            <a:avLst/>
          </a:prstGeom>
          <a:solidFill>
            <a:srgbClr val="00CCFF"/>
          </a:solidFill>
          <a:ln w="9525">
            <a:solidFill>
              <a:srgbClr val="000000"/>
            </a:solidFill>
            <a:round/>
            <a:headEnd/>
            <a:tailEnd/>
          </a:ln>
        </p:spPr>
        <p:txBody>
          <a:bodyPr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fr-FR" altLang="fr-FR" sz="1400">
              <a:latin typeface="Verdana" pitchFamily="34" charset="0"/>
            </a:endParaRPr>
          </a:p>
        </p:txBody>
      </p:sp>
      <p:sp>
        <p:nvSpPr>
          <p:cNvPr id="7238" name="Oval 24"/>
          <p:cNvSpPr>
            <a:spLocks noChangeArrowheads="1"/>
          </p:cNvSpPr>
          <p:nvPr/>
        </p:nvSpPr>
        <p:spPr bwMode="auto">
          <a:xfrm rot="-5381027">
            <a:off x="1596232" y="2382044"/>
            <a:ext cx="63500" cy="71437"/>
          </a:xfrm>
          <a:prstGeom prst="ellipse">
            <a:avLst/>
          </a:prstGeom>
          <a:solidFill>
            <a:srgbClr val="00CCFF"/>
          </a:solidFill>
          <a:ln w="9525">
            <a:solidFill>
              <a:srgbClr val="000000"/>
            </a:solidFill>
            <a:round/>
            <a:headEnd/>
            <a:tailEnd/>
          </a:ln>
        </p:spPr>
        <p:txBody>
          <a:bodyPr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fr-FR" altLang="fr-FR" sz="1400">
              <a:latin typeface="Verdana" pitchFamily="34" charset="0"/>
            </a:endParaRPr>
          </a:p>
        </p:txBody>
      </p:sp>
      <p:sp>
        <p:nvSpPr>
          <p:cNvPr id="7239" name="Oval 23"/>
          <p:cNvSpPr>
            <a:spLocks noChangeArrowheads="1"/>
          </p:cNvSpPr>
          <p:nvPr/>
        </p:nvSpPr>
        <p:spPr bwMode="auto">
          <a:xfrm rot="-5381027">
            <a:off x="1638300" y="2320925"/>
            <a:ext cx="63500" cy="69850"/>
          </a:xfrm>
          <a:prstGeom prst="ellipse">
            <a:avLst/>
          </a:prstGeom>
          <a:solidFill>
            <a:srgbClr val="00CCFF"/>
          </a:solidFill>
          <a:ln w="9525">
            <a:solidFill>
              <a:srgbClr val="000000"/>
            </a:solidFill>
            <a:round/>
            <a:headEnd/>
            <a:tailEnd/>
          </a:ln>
        </p:spPr>
        <p:txBody>
          <a:bodyPr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fr-FR" altLang="fr-FR" sz="1400">
              <a:latin typeface="Verdana" pitchFamily="34" charset="0"/>
            </a:endParaRPr>
          </a:p>
        </p:txBody>
      </p:sp>
      <p:sp>
        <p:nvSpPr>
          <p:cNvPr id="7240" name="Oval 22"/>
          <p:cNvSpPr>
            <a:spLocks noChangeArrowheads="1"/>
          </p:cNvSpPr>
          <p:nvPr/>
        </p:nvSpPr>
        <p:spPr bwMode="auto">
          <a:xfrm rot="-5381027">
            <a:off x="1726407" y="2245519"/>
            <a:ext cx="63500" cy="71437"/>
          </a:xfrm>
          <a:prstGeom prst="ellipse">
            <a:avLst/>
          </a:prstGeom>
          <a:solidFill>
            <a:srgbClr val="00CCFF"/>
          </a:solidFill>
          <a:ln w="9525">
            <a:solidFill>
              <a:srgbClr val="000000"/>
            </a:solidFill>
            <a:round/>
            <a:headEnd/>
            <a:tailEnd/>
          </a:ln>
        </p:spPr>
        <p:txBody>
          <a:bodyPr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fr-FR" altLang="fr-FR" sz="1400">
              <a:latin typeface="Verdana" pitchFamily="34" charset="0"/>
            </a:endParaRPr>
          </a:p>
        </p:txBody>
      </p:sp>
      <p:sp>
        <p:nvSpPr>
          <p:cNvPr id="7241" name="Oval 21"/>
          <p:cNvSpPr>
            <a:spLocks noChangeArrowheads="1"/>
          </p:cNvSpPr>
          <p:nvPr/>
        </p:nvSpPr>
        <p:spPr bwMode="auto">
          <a:xfrm rot="-5381027">
            <a:off x="1789907" y="2177256"/>
            <a:ext cx="63500" cy="71437"/>
          </a:xfrm>
          <a:prstGeom prst="ellipse">
            <a:avLst/>
          </a:prstGeom>
          <a:solidFill>
            <a:srgbClr val="00CCFF"/>
          </a:solidFill>
          <a:ln w="9525">
            <a:solidFill>
              <a:srgbClr val="000000"/>
            </a:solidFill>
            <a:round/>
            <a:headEnd/>
            <a:tailEnd/>
          </a:ln>
        </p:spPr>
        <p:txBody>
          <a:bodyPr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fr-FR" altLang="fr-FR" sz="1400">
              <a:latin typeface="Verdana" pitchFamily="34" charset="0"/>
            </a:endParaRPr>
          </a:p>
        </p:txBody>
      </p:sp>
      <p:sp>
        <p:nvSpPr>
          <p:cNvPr id="7242" name="Oval 20"/>
          <p:cNvSpPr>
            <a:spLocks noChangeArrowheads="1"/>
          </p:cNvSpPr>
          <p:nvPr/>
        </p:nvSpPr>
        <p:spPr bwMode="auto">
          <a:xfrm rot="-5381027">
            <a:off x="1748632" y="1064419"/>
            <a:ext cx="63500" cy="71437"/>
          </a:xfrm>
          <a:prstGeom prst="ellipse">
            <a:avLst/>
          </a:prstGeom>
          <a:solidFill>
            <a:srgbClr val="00CCFF"/>
          </a:solidFill>
          <a:ln w="9525">
            <a:solidFill>
              <a:srgbClr val="000000"/>
            </a:solidFill>
            <a:round/>
            <a:headEnd/>
            <a:tailEnd/>
          </a:ln>
        </p:spPr>
        <p:txBody>
          <a:bodyPr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fr-FR" altLang="fr-FR" sz="1400">
              <a:latin typeface="Verdana" pitchFamily="34" charset="0"/>
            </a:endParaRPr>
          </a:p>
        </p:txBody>
      </p:sp>
      <p:sp>
        <p:nvSpPr>
          <p:cNvPr id="7243" name="Oval 19"/>
          <p:cNvSpPr>
            <a:spLocks noChangeArrowheads="1"/>
          </p:cNvSpPr>
          <p:nvPr/>
        </p:nvSpPr>
        <p:spPr bwMode="auto">
          <a:xfrm rot="-5381027">
            <a:off x="1758950" y="968375"/>
            <a:ext cx="63500" cy="69850"/>
          </a:xfrm>
          <a:prstGeom prst="ellipse">
            <a:avLst/>
          </a:prstGeom>
          <a:solidFill>
            <a:srgbClr val="00CCFF"/>
          </a:solidFill>
          <a:ln w="9525">
            <a:solidFill>
              <a:srgbClr val="000000"/>
            </a:solidFill>
            <a:round/>
            <a:headEnd/>
            <a:tailEnd/>
          </a:ln>
        </p:spPr>
        <p:txBody>
          <a:bodyPr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fr-FR" altLang="fr-FR" sz="1400">
              <a:latin typeface="Verdana" pitchFamily="34" charset="0"/>
            </a:endParaRPr>
          </a:p>
        </p:txBody>
      </p:sp>
      <p:sp>
        <p:nvSpPr>
          <p:cNvPr id="7244" name="Oval 18"/>
          <p:cNvSpPr>
            <a:spLocks noChangeArrowheads="1"/>
          </p:cNvSpPr>
          <p:nvPr/>
        </p:nvSpPr>
        <p:spPr bwMode="auto">
          <a:xfrm rot="-5381027">
            <a:off x="1824038" y="796925"/>
            <a:ext cx="65088" cy="71437"/>
          </a:xfrm>
          <a:prstGeom prst="ellipse">
            <a:avLst/>
          </a:prstGeom>
          <a:solidFill>
            <a:srgbClr val="00CCFF"/>
          </a:solidFill>
          <a:ln w="9525">
            <a:solidFill>
              <a:srgbClr val="000000"/>
            </a:solidFill>
            <a:round/>
            <a:headEnd/>
            <a:tailEnd/>
          </a:ln>
        </p:spPr>
        <p:txBody>
          <a:bodyPr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fr-FR" altLang="fr-FR" sz="1400">
              <a:latin typeface="Verdana" pitchFamily="34" charset="0"/>
            </a:endParaRPr>
          </a:p>
        </p:txBody>
      </p:sp>
      <p:sp>
        <p:nvSpPr>
          <p:cNvPr id="7245" name="Oval 17"/>
          <p:cNvSpPr>
            <a:spLocks noChangeArrowheads="1"/>
          </p:cNvSpPr>
          <p:nvPr/>
        </p:nvSpPr>
        <p:spPr bwMode="auto">
          <a:xfrm rot="-5381027">
            <a:off x="1758157" y="859631"/>
            <a:ext cx="63500" cy="71437"/>
          </a:xfrm>
          <a:prstGeom prst="ellipse">
            <a:avLst/>
          </a:prstGeom>
          <a:solidFill>
            <a:srgbClr val="00CCFF"/>
          </a:solidFill>
          <a:ln w="9525">
            <a:solidFill>
              <a:srgbClr val="000000"/>
            </a:solidFill>
            <a:round/>
            <a:headEnd/>
            <a:tailEnd/>
          </a:ln>
        </p:spPr>
        <p:txBody>
          <a:bodyPr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fr-FR" altLang="fr-FR" sz="1400">
              <a:latin typeface="Verdana" pitchFamily="34" charset="0"/>
            </a:endParaRPr>
          </a:p>
        </p:txBody>
      </p:sp>
      <p:sp>
        <p:nvSpPr>
          <p:cNvPr id="7246" name="Oval 16"/>
          <p:cNvSpPr>
            <a:spLocks noChangeArrowheads="1"/>
          </p:cNvSpPr>
          <p:nvPr/>
        </p:nvSpPr>
        <p:spPr bwMode="auto">
          <a:xfrm rot="-5381027">
            <a:off x="1831182" y="913606"/>
            <a:ext cx="63500" cy="71437"/>
          </a:xfrm>
          <a:prstGeom prst="ellipse">
            <a:avLst/>
          </a:prstGeom>
          <a:solidFill>
            <a:srgbClr val="00CCFF"/>
          </a:solidFill>
          <a:ln w="9525">
            <a:solidFill>
              <a:srgbClr val="000000"/>
            </a:solidFill>
            <a:round/>
            <a:headEnd/>
            <a:tailEnd/>
          </a:ln>
        </p:spPr>
        <p:txBody>
          <a:bodyPr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fr-FR" altLang="fr-FR" sz="1400">
              <a:latin typeface="Verdana" pitchFamily="34" charset="0"/>
            </a:endParaRPr>
          </a:p>
        </p:txBody>
      </p:sp>
      <p:sp>
        <p:nvSpPr>
          <p:cNvPr id="7247" name="Oval 15"/>
          <p:cNvSpPr>
            <a:spLocks noChangeArrowheads="1"/>
          </p:cNvSpPr>
          <p:nvPr/>
        </p:nvSpPr>
        <p:spPr bwMode="auto">
          <a:xfrm rot="-5381027">
            <a:off x="1854200" y="1023938"/>
            <a:ext cx="63500" cy="69850"/>
          </a:xfrm>
          <a:prstGeom prst="ellipse">
            <a:avLst/>
          </a:prstGeom>
          <a:solidFill>
            <a:srgbClr val="00CCFF"/>
          </a:solidFill>
          <a:ln w="9525">
            <a:solidFill>
              <a:srgbClr val="000000"/>
            </a:solidFill>
            <a:round/>
            <a:headEnd/>
            <a:tailEnd/>
          </a:ln>
        </p:spPr>
        <p:txBody>
          <a:bodyPr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fr-FR" altLang="fr-FR" sz="1400">
              <a:latin typeface="Verdana" pitchFamily="34" charset="0"/>
            </a:endParaRPr>
          </a:p>
        </p:txBody>
      </p:sp>
      <p:sp>
        <p:nvSpPr>
          <p:cNvPr id="7248" name="Freeform 14"/>
          <p:cNvSpPr>
            <a:spLocks/>
          </p:cNvSpPr>
          <p:nvPr/>
        </p:nvSpPr>
        <p:spPr bwMode="auto">
          <a:xfrm>
            <a:off x="1851025" y="1098550"/>
            <a:ext cx="133350" cy="120650"/>
          </a:xfrm>
          <a:custGeom>
            <a:avLst/>
            <a:gdLst>
              <a:gd name="T0" fmla="*/ 2147483647 w 160"/>
              <a:gd name="T1" fmla="*/ 0 h 177"/>
              <a:gd name="T2" fmla="*/ 2147483647 w 160"/>
              <a:gd name="T3" fmla="*/ 2147483647 h 177"/>
              <a:gd name="T4" fmla="*/ 2147483647 w 160"/>
              <a:gd name="T5" fmla="*/ 2147483647 h 177"/>
              <a:gd name="T6" fmla="*/ 2147483647 w 160"/>
              <a:gd name="T7" fmla="*/ 2147483647 h 177"/>
              <a:gd name="T8" fmla="*/ 2147483647 w 160"/>
              <a:gd name="T9" fmla="*/ 2147483647 h 177"/>
              <a:gd name="T10" fmla="*/ 2147483647 w 160"/>
              <a:gd name="T11" fmla="*/ 2147483647 h 177"/>
              <a:gd name="T12" fmla="*/ 2147483647 w 160"/>
              <a:gd name="T13" fmla="*/ 2147483647 h 177"/>
              <a:gd name="T14" fmla="*/ 2147483647 w 160"/>
              <a:gd name="T15" fmla="*/ 2147483647 h 177"/>
              <a:gd name="T16" fmla="*/ 2147483647 w 160"/>
              <a:gd name="T17" fmla="*/ 2147483647 h 177"/>
              <a:gd name="T18" fmla="*/ 2147483647 w 160"/>
              <a:gd name="T19" fmla="*/ 2147483647 h 17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0"/>
              <a:gd name="T31" fmla="*/ 0 h 177"/>
              <a:gd name="T32" fmla="*/ 160 w 160"/>
              <a:gd name="T33" fmla="*/ 177 h 17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0" h="177">
                <a:moveTo>
                  <a:pt x="4" y="0"/>
                </a:moveTo>
                <a:cubicBezTo>
                  <a:pt x="2" y="29"/>
                  <a:pt x="0" y="58"/>
                  <a:pt x="7" y="63"/>
                </a:cubicBezTo>
                <a:cubicBezTo>
                  <a:pt x="14" y="68"/>
                  <a:pt x="35" y="40"/>
                  <a:pt x="49" y="33"/>
                </a:cubicBezTo>
                <a:cubicBezTo>
                  <a:pt x="63" y="26"/>
                  <a:pt x="77" y="16"/>
                  <a:pt x="94" y="18"/>
                </a:cubicBezTo>
                <a:cubicBezTo>
                  <a:pt x="111" y="20"/>
                  <a:pt x="142" y="28"/>
                  <a:pt x="151" y="45"/>
                </a:cubicBezTo>
                <a:cubicBezTo>
                  <a:pt x="160" y="62"/>
                  <a:pt x="156" y="101"/>
                  <a:pt x="148" y="117"/>
                </a:cubicBezTo>
                <a:cubicBezTo>
                  <a:pt x="140" y="133"/>
                  <a:pt x="115" y="141"/>
                  <a:pt x="100" y="144"/>
                </a:cubicBezTo>
                <a:cubicBezTo>
                  <a:pt x="85" y="147"/>
                  <a:pt x="69" y="142"/>
                  <a:pt x="55" y="135"/>
                </a:cubicBezTo>
                <a:cubicBezTo>
                  <a:pt x="41" y="128"/>
                  <a:pt x="24" y="95"/>
                  <a:pt x="16" y="102"/>
                </a:cubicBezTo>
                <a:cubicBezTo>
                  <a:pt x="8" y="109"/>
                  <a:pt x="6" y="143"/>
                  <a:pt x="4" y="177"/>
                </a:cubicBezTo>
              </a:path>
            </a:pathLst>
          </a:custGeom>
          <a:noFill/>
          <a:ln w="38100">
            <a:solidFill>
              <a:srgbClr val="CC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fr-FR"/>
          </a:p>
        </p:txBody>
      </p:sp>
      <p:sp>
        <p:nvSpPr>
          <p:cNvPr id="7249" name="Line 9"/>
          <p:cNvSpPr>
            <a:spLocks noChangeShapeType="1"/>
          </p:cNvSpPr>
          <p:nvPr/>
        </p:nvSpPr>
        <p:spPr bwMode="auto">
          <a:xfrm>
            <a:off x="3616325" y="1319213"/>
            <a:ext cx="0" cy="303212"/>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7250" name="Line 8"/>
          <p:cNvSpPr>
            <a:spLocks noChangeShapeType="1"/>
          </p:cNvSpPr>
          <p:nvPr/>
        </p:nvSpPr>
        <p:spPr bwMode="auto">
          <a:xfrm>
            <a:off x="3632200" y="1724025"/>
            <a:ext cx="0" cy="303213"/>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7251" name="Freeform 7"/>
          <p:cNvSpPr>
            <a:spLocks/>
          </p:cNvSpPr>
          <p:nvPr/>
        </p:nvSpPr>
        <p:spPr bwMode="auto">
          <a:xfrm rot="10453519">
            <a:off x="3492500" y="1619250"/>
            <a:ext cx="133350" cy="119063"/>
          </a:xfrm>
          <a:custGeom>
            <a:avLst/>
            <a:gdLst>
              <a:gd name="T0" fmla="*/ 2147483647 w 160"/>
              <a:gd name="T1" fmla="*/ 0 h 177"/>
              <a:gd name="T2" fmla="*/ 2147483647 w 160"/>
              <a:gd name="T3" fmla="*/ 2147483647 h 177"/>
              <a:gd name="T4" fmla="*/ 2147483647 w 160"/>
              <a:gd name="T5" fmla="*/ 2147483647 h 177"/>
              <a:gd name="T6" fmla="*/ 2147483647 w 160"/>
              <a:gd name="T7" fmla="*/ 2147483647 h 177"/>
              <a:gd name="T8" fmla="*/ 2147483647 w 160"/>
              <a:gd name="T9" fmla="*/ 2147483647 h 177"/>
              <a:gd name="T10" fmla="*/ 2147483647 w 160"/>
              <a:gd name="T11" fmla="*/ 2147483647 h 177"/>
              <a:gd name="T12" fmla="*/ 2147483647 w 160"/>
              <a:gd name="T13" fmla="*/ 2147483647 h 177"/>
              <a:gd name="T14" fmla="*/ 2147483647 w 160"/>
              <a:gd name="T15" fmla="*/ 2147483647 h 177"/>
              <a:gd name="T16" fmla="*/ 2147483647 w 160"/>
              <a:gd name="T17" fmla="*/ 2147483647 h 177"/>
              <a:gd name="T18" fmla="*/ 2147483647 w 160"/>
              <a:gd name="T19" fmla="*/ 2147483647 h 17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0"/>
              <a:gd name="T31" fmla="*/ 0 h 177"/>
              <a:gd name="T32" fmla="*/ 160 w 160"/>
              <a:gd name="T33" fmla="*/ 177 h 17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0" h="177">
                <a:moveTo>
                  <a:pt x="4" y="0"/>
                </a:moveTo>
                <a:cubicBezTo>
                  <a:pt x="2" y="29"/>
                  <a:pt x="0" y="58"/>
                  <a:pt x="7" y="63"/>
                </a:cubicBezTo>
                <a:cubicBezTo>
                  <a:pt x="14" y="68"/>
                  <a:pt x="35" y="40"/>
                  <a:pt x="49" y="33"/>
                </a:cubicBezTo>
                <a:cubicBezTo>
                  <a:pt x="63" y="26"/>
                  <a:pt x="77" y="16"/>
                  <a:pt x="94" y="18"/>
                </a:cubicBezTo>
                <a:cubicBezTo>
                  <a:pt x="111" y="20"/>
                  <a:pt x="142" y="28"/>
                  <a:pt x="151" y="45"/>
                </a:cubicBezTo>
                <a:cubicBezTo>
                  <a:pt x="160" y="62"/>
                  <a:pt x="156" y="101"/>
                  <a:pt x="148" y="117"/>
                </a:cubicBezTo>
                <a:cubicBezTo>
                  <a:pt x="140" y="133"/>
                  <a:pt x="115" y="141"/>
                  <a:pt x="100" y="144"/>
                </a:cubicBezTo>
                <a:cubicBezTo>
                  <a:pt x="85" y="147"/>
                  <a:pt x="69" y="142"/>
                  <a:pt x="55" y="135"/>
                </a:cubicBezTo>
                <a:cubicBezTo>
                  <a:pt x="41" y="128"/>
                  <a:pt x="24" y="95"/>
                  <a:pt x="16" y="102"/>
                </a:cubicBezTo>
                <a:cubicBezTo>
                  <a:pt x="8" y="109"/>
                  <a:pt x="6" y="143"/>
                  <a:pt x="4" y="177"/>
                </a:cubicBezTo>
              </a:path>
            </a:pathLst>
          </a:custGeom>
          <a:noFill/>
          <a:ln w="38100">
            <a:solidFill>
              <a:srgbClr val="CC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fr-FR"/>
          </a:p>
        </p:txBody>
      </p:sp>
      <p:sp>
        <p:nvSpPr>
          <p:cNvPr id="7252" name="Line 6"/>
          <p:cNvSpPr>
            <a:spLocks noChangeShapeType="1"/>
          </p:cNvSpPr>
          <p:nvPr/>
        </p:nvSpPr>
        <p:spPr bwMode="auto">
          <a:xfrm>
            <a:off x="4313238" y="1319213"/>
            <a:ext cx="0" cy="303212"/>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7253" name="Line 5"/>
          <p:cNvSpPr>
            <a:spLocks noChangeShapeType="1"/>
          </p:cNvSpPr>
          <p:nvPr/>
        </p:nvSpPr>
        <p:spPr bwMode="auto">
          <a:xfrm>
            <a:off x="4313238" y="1724025"/>
            <a:ext cx="0" cy="303213"/>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7254" name="Line 4"/>
          <p:cNvSpPr>
            <a:spLocks noChangeShapeType="1"/>
          </p:cNvSpPr>
          <p:nvPr/>
        </p:nvSpPr>
        <p:spPr bwMode="auto">
          <a:xfrm>
            <a:off x="4313238" y="1614488"/>
            <a:ext cx="0" cy="111125"/>
          </a:xfrm>
          <a:prstGeom prst="line">
            <a:avLst/>
          </a:prstGeom>
          <a:noFill/>
          <a:ln w="38100">
            <a:solidFill>
              <a:srgbClr val="CC0000"/>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7255" name="Rectangle 3"/>
          <p:cNvSpPr>
            <a:spLocks noChangeArrowheads="1"/>
          </p:cNvSpPr>
          <p:nvPr/>
        </p:nvSpPr>
        <p:spPr bwMode="auto">
          <a:xfrm>
            <a:off x="3582988" y="1028700"/>
            <a:ext cx="4094162" cy="25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fr-FR" altLang="fr-FR" sz="1400">
                <a:solidFill>
                  <a:srgbClr val="000000"/>
                </a:solidFill>
                <a:latin typeface="Verdana" pitchFamily="34" charset="0"/>
                <a:cs typeface="Times New Roman" pitchFamily="18" charset="0"/>
              </a:rPr>
              <a:t>Membrane agrandie</a:t>
            </a:r>
            <a:endParaRPr lang="fr-FR" altLang="fr-FR" sz="1400">
              <a:latin typeface="Arial" charset="0"/>
              <a:cs typeface="Times New Roman" pitchFamily="18" charset="0"/>
            </a:endParaRPr>
          </a:p>
        </p:txBody>
      </p:sp>
      <p:sp>
        <p:nvSpPr>
          <p:cNvPr id="7256" name="Line 13"/>
          <p:cNvSpPr>
            <a:spLocks noChangeShapeType="1"/>
          </p:cNvSpPr>
          <p:nvPr/>
        </p:nvSpPr>
        <p:spPr bwMode="auto">
          <a:xfrm>
            <a:off x="2058988" y="1290638"/>
            <a:ext cx="320675" cy="10636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fr-FR"/>
          </a:p>
        </p:txBody>
      </p:sp>
      <p:sp>
        <p:nvSpPr>
          <p:cNvPr id="7257" name="Line 12"/>
          <p:cNvSpPr>
            <a:spLocks noChangeShapeType="1"/>
          </p:cNvSpPr>
          <p:nvPr/>
        </p:nvSpPr>
        <p:spPr bwMode="auto">
          <a:xfrm>
            <a:off x="2865438" y="1517650"/>
            <a:ext cx="485775" cy="12382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fr-FR"/>
          </a:p>
        </p:txBody>
      </p:sp>
      <p:sp>
        <p:nvSpPr>
          <p:cNvPr id="7258" name="Line 2"/>
          <p:cNvSpPr>
            <a:spLocks noChangeShapeType="1"/>
          </p:cNvSpPr>
          <p:nvPr/>
        </p:nvSpPr>
        <p:spPr bwMode="auto">
          <a:xfrm>
            <a:off x="3792538" y="1682750"/>
            <a:ext cx="35560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fr-FR"/>
          </a:p>
        </p:txBody>
      </p:sp>
      <p:sp>
        <p:nvSpPr>
          <p:cNvPr id="7259" name="Freeform 11"/>
          <p:cNvSpPr>
            <a:spLocks/>
          </p:cNvSpPr>
          <p:nvPr/>
        </p:nvSpPr>
        <p:spPr bwMode="auto">
          <a:xfrm>
            <a:off x="1854200" y="1100138"/>
            <a:ext cx="139700" cy="107950"/>
          </a:xfrm>
          <a:custGeom>
            <a:avLst/>
            <a:gdLst>
              <a:gd name="T0" fmla="*/ 2147483647 w 168"/>
              <a:gd name="T1" fmla="*/ 2147483647 h 158"/>
              <a:gd name="T2" fmla="*/ 2147483647 w 168"/>
              <a:gd name="T3" fmla="*/ 2147483647 h 158"/>
              <a:gd name="T4" fmla="*/ 2147483647 w 168"/>
              <a:gd name="T5" fmla="*/ 2147483647 h 158"/>
              <a:gd name="T6" fmla="*/ 2147483647 w 168"/>
              <a:gd name="T7" fmla="*/ 2147483647 h 158"/>
              <a:gd name="T8" fmla="*/ 2147483647 w 168"/>
              <a:gd name="T9" fmla="*/ 2147483647 h 158"/>
              <a:gd name="T10" fmla="*/ 2147483647 w 168"/>
              <a:gd name="T11" fmla="*/ 2147483647 h 158"/>
              <a:gd name="T12" fmla="*/ 2147483647 w 168"/>
              <a:gd name="T13" fmla="*/ 2147483647 h 158"/>
              <a:gd name="T14" fmla="*/ 2147483647 w 168"/>
              <a:gd name="T15" fmla="*/ 2147483647 h 158"/>
              <a:gd name="T16" fmla="*/ 2147483647 w 168"/>
              <a:gd name="T17" fmla="*/ 2147483647 h 158"/>
              <a:gd name="T18" fmla="*/ 2147483647 w 168"/>
              <a:gd name="T19" fmla="*/ 2147483647 h 158"/>
              <a:gd name="T20" fmla="*/ 2147483647 w 168"/>
              <a:gd name="T21" fmla="*/ 2147483647 h 158"/>
              <a:gd name="T22" fmla="*/ 2147483647 w 168"/>
              <a:gd name="T23" fmla="*/ 2147483647 h 15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68"/>
              <a:gd name="T37" fmla="*/ 0 h 158"/>
              <a:gd name="T38" fmla="*/ 168 w 168"/>
              <a:gd name="T39" fmla="*/ 158 h 158"/>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68" h="158">
                <a:moveTo>
                  <a:pt x="5" y="6"/>
                </a:moveTo>
                <a:cubicBezTo>
                  <a:pt x="2" y="25"/>
                  <a:pt x="0" y="44"/>
                  <a:pt x="9" y="44"/>
                </a:cubicBezTo>
                <a:cubicBezTo>
                  <a:pt x="18" y="44"/>
                  <a:pt x="41" y="14"/>
                  <a:pt x="59" y="8"/>
                </a:cubicBezTo>
                <a:cubicBezTo>
                  <a:pt x="77" y="2"/>
                  <a:pt x="100" y="0"/>
                  <a:pt x="117" y="6"/>
                </a:cubicBezTo>
                <a:cubicBezTo>
                  <a:pt x="134" y="12"/>
                  <a:pt x="154" y="26"/>
                  <a:pt x="161" y="44"/>
                </a:cubicBezTo>
                <a:cubicBezTo>
                  <a:pt x="168" y="62"/>
                  <a:pt x="162" y="96"/>
                  <a:pt x="157" y="112"/>
                </a:cubicBezTo>
                <a:cubicBezTo>
                  <a:pt x="152" y="128"/>
                  <a:pt x="146" y="134"/>
                  <a:pt x="133" y="142"/>
                </a:cubicBezTo>
                <a:cubicBezTo>
                  <a:pt x="120" y="150"/>
                  <a:pt x="96" y="158"/>
                  <a:pt x="81" y="158"/>
                </a:cubicBezTo>
                <a:cubicBezTo>
                  <a:pt x="66" y="158"/>
                  <a:pt x="52" y="147"/>
                  <a:pt x="41" y="140"/>
                </a:cubicBezTo>
                <a:cubicBezTo>
                  <a:pt x="30" y="133"/>
                  <a:pt x="18" y="115"/>
                  <a:pt x="13" y="114"/>
                </a:cubicBezTo>
                <a:cubicBezTo>
                  <a:pt x="8" y="113"/>
                  <a:pt x="9" y="130"/>
                  <a:pt x="9" y="136"/>
                </a:cubicBezTo>
                <a:cubicBezTo>
                  <a:pt x="9" y="142"/>
                  <a:pt x="11" y="147"/>
                  <a:pt x="13" y="152"/>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fr-FR"/>
          </a:p>
        </p:txBody>
      </p:sp>
      <p:sp>
        <p:nvSpPr>
          <p:cNvPr id="7260" name="Oval 10"/>
          <p:cNvSpPr>
            <a:spLocks noChangeArrowheads="1"/>
          </p:cNvSpPr>
          <p:nvPr/>
        </p:nvSpPr>
        <p:spPr bwMode="auto">
          <a:xfrm>
            <a:off x="2605088" y="1406525"/>
            <a:ext cx="117475" cy="95250"/>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fr-FR" altLang="fr-FR" sz="1400">
              <a:latin typeface="Verdana" pitchFamily="34" charset="0"/>
            </a:endParaRPr>
          </a:p>
        </p:txBody>
      </p:sp>
      <p:sp>
        <p:nvSpPr>
          <p:cNvPr id="7261" name="Freeform 1"/>
          <p:cNvSpPr>
            <a:spLocks/>
          </p:cNvSpPr>
          <p:nvPr/>
        </p:nvSpPr>
        <p:spPr bwMode="auto">
          <a:xfrm rot="10603074">
            <a:off x="3482975" y="1630363"/>
            <a:ext cx="139700" cy="107950"/>
          </a:xfrm>
          <a:custGeom>
            <a:avLst/>
            <a:gdLst>
              <a:gd name="T0" fmla="*/ 2147483647 w 168"/>
              <a:gd name="T1" fmla="*/ 2147483647 h 158"/>
              <a:gd name="T2" fmla="*/ 2147483647 w 168"/>
              <a:gd name="T3" fmla="*/ 2147483647 h 158"/>
              <a:gd name="T4" fmla="*/ 2147483647 w 168"/>
              <a:gd name="T5" fmla="*/ 2147483647 h 158"/>
              <a:gd name="T6" fmla="*/ 2147483647 w 168"/>
              <a:gd name="T7" fmla="*/ 2147483647 h 158"/>
              <a:gd name="T8" fmla="*/ 2147483647 w 168"/>
              <a:gd name="T9" fmla="*/ 2147483647 h 158"/>
              <a:gd name="T10" fmla="*/ 2147483647 w 168"/>
              <a:gd name="T11" fmla="*/ 2147483647 h 158"/>
              <a:gd name="T12" fmla="*/ 2147483647 w 168"/>
              <a:gd name="T13" fmla="*/ 2147483647 h 158"/>
              <a:gd name="T14" fmla="*/ 2147483647 w 168"/>
              <a:gd name="T15" fmla="*/ 2147483647 h 158"/>
              <a:gd name="T16" fmla="*/ 2147483647 w 168"/>
              <a:gd name="T17" fmla="*/ 2147483647 h 158"/>
              <a:gd name="T18" fmla="*/ 2147483647 w 168"/>
              <a:gd name="T19" fmla="*/ 2147483647 h 158"/>
              <a:gd name="T20" fmla="*/ 2147483647 w 168"/>
              <a:gd name="T21" fmla="*/ 2147483647 h 158"/>
              <a:gd name="T22" fmla="*/ 2147483647 w 168"/>
              <a:gd name="T23" fmla="*/ 2147483647 h 15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68"/>
              <a:gd name="T37" fmla="*/ 0 h 158"/>
              <a:gd name="T38" fmla="*/ 168 w 168"/>
              <a:gd name="T39" fmla="*/ 158 h 158"/>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68" h="158">
                <a:moveTo>
                  <a:pt x="5" y="6"/>
                </a:moveTo>
                <a:cubicBezTo>
                  <a:pt x="2" y="25"/>
                  <a:pt x="0" y="44"/>
                  <a:pt x="9" y="44"/>
                </a:cubicBezTo>
                <a:cubicBezTo>
                  <a:pt x="18" y="44"/>
                  <a:pt x="41" y="14"/>
                  <a:pt x="59" y="8"/>
                </a:cubicBezTo>
                <a:cubicBezTo>
                  <a:pt x="77" y="2"/>
                  <a:pt x="100" y="0"/>
                  <a:pt x="117" y="6"/>
                </a:cubicBezTo>
                <a:cubicBezTo>
                  <a:pt x="134" y="12"/>
                  <a:pt x="154" y="26"/>
                  <a:pt x="161" y="44"/>
                </a:cubicBezTo>
                <a:cubicBezTo>
                  <a:pt x="168" y="62"/>
                  <a:pt x="162" y="96"/>
                  <a:pt x="157" y="112"/>
                </a:cubicBezTo>
                <a:cubicBezTo>
                  <a:pt x="152" y="128"/>
                  <a:pt x="146" y="134"/>
                  <a:pt x="133" y="142"/>
                </a:cubicBezTo>
                <a:cubicBezTo>
                  <a:pt x="120" y="150"/>
                  <a:pt x="96" y="158"/>
                  <a:pt x="81" y="158"/>
                </a:cubicBezTo>
                <a:cubicBezTo>
                  <a:pt x="66" y="158"/>
                  <a:pt x="52" y="147"/>
                  <a:pt x="41" y="140"/>
                </a:cubicBezTo>
                <a:cubicBezTo>
                  <a:pt x="30" y="133"/>
                  <a:pt x="18" y="115"/>
                  <a:pt x="13" y="114"/>
                </a:cubicBezTo>
                <a:cubicBezTo>
                  <a:pt x="8" y="113"/>
                  <a:pt x="9" y="130"/>
                  <a:pt x="9" y="136"/>
                </a:cubicBezTo>
                <a:cubicBezTo>
                  <a:pt x="9" y="142"/>
                  <a:pt x="11" y="147"/>
                  <a:pt x="13" y="152"/>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fr-FR"/>
          </a:p>
        </p:txBody>
      </p:sp>
      <p:sp>
        <p:nvSpPr>
          <p:cNvPr id="7262" name="Rectangle 92"/>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fr-FR" altLang="fr-FR" sz="2400">
              <a:latin typeface="Verdana" pitchFamily="34" charset="0"/>
            </a:endParaRPr>
          </a:p>
        </p:txBody>
      </p:sp>
      <p:sp>
        <p:nvSpPr>
          <p:cNvPr id="7263" name="Rectangle 96"/>
          <p:cNvSpPr>
            <a:spLocks noChangeArrowheads="1"/>
          </p:cNvSpPr>
          <p:nvPr/>
        </p:nvSpPr>
        <p:spPr bwMode="auto">
          <a:xfrm>
            <a:off x="0" y="45720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fr-FR" altLang="fr-FR" sz="1800">
              <a:latin typeface="Arial" charset="0"/>
            </a:endParaRPr>
          </a:p>
        </p:txBody>
      </p:sp>
      <p:sp>
        <p:nvSpPr>
          <p:cNvPr id="96" name="ZoneTexte 95"/>
          <p:cNvSpPr txBox="1"/>
          <p:nvPr/>
        </p:nvSpPr>
        <p:spPr>
          <a:xfrm>
            <a:off x="5505450" y="119063"/>
            <a:ext cx="3587750" cy="339725"/>
          </a:xfrm>
          <a:prstGeom prst="rect">
            <a:avLst/>
          </a:prstGeom>
          <a:noFill/>
          <a:ln>
            <a:solidFill>
              <a:schemeClr val="accent6"/>
            </a:solidFill>
          </a:ln>
        </p:spPr>
        <p:txBody>
          <a:bodyPr wrap="none">
            <a:spAutoFit/>
          </a:bodyPr>
          <a:lstStyle/>
          <a:p>
            <a:pPr>
              <a:defRPr/>
            </a:pPr>
            <a:r>
              <a:rPr lang="fr-FR" sz="1600" dirty="0"/>
              <a:t>Chap-2 Réseau Mb intracellulaire</a:t>
            </a:r>
          </a:p>
        </p:txBody>
      </p:sp>
    </p:spTree>
    <p:extLst>
      <p:ext uri="{BB962C8B-B14F-4D97-AF65-F5344CB8AC3E}">
        <p14:creationId xmlns:p14="http://schemas.microsoft.com/office/powerpoint/2010/main" val="347715054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ChangeArrowheads="1"/>
          </p:cNvSpPr>
          <p:nvPr/>
        </p:nvSpPr>
        <p:spPr bwMode="auto">
          <a:xfrm>
            <a:off x="285750" y="288925"/>
            <a:ext cx="2295525"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fr-FR" altLang="fr-FR" sz="2400">
                <a:latin typeface="Verdana" pitchFamily="34" charset="0"/>
              </a:rPr>
              <a:t>Nucléole?</a:t>
            </a:r>
          </a:p>
          <a:p>
            <a:pPr eaLnBrk="1" hangingPunct="1">
              <a:spcBef>
                <a:spcPct val="0"/>
              </a:spcBef>
              <a:buFontTx/>
              <a:buNone/>
            </a:pPr>
            <a:endParaRPr lang="fr-FR" altLang="fr-FR" sz="2400">
              <a:latin typeface="Verdana" pitchFamily="34" charset="0"/>
            </a:endParaRPr>
          </a:p>
        </p:txBody>
      </p:sp>
      <p:sp>
        <p:nvSpPr>
          <p:cNvPr id="8195" name="Rectangle 2"/>
          <p:cNvSpPr>
            <a:spLocks noChangeArrowheads="1"/>
          </p:cNvSpPr>
          <p:nvPr/>
        </p:nvSpPr>
        <p:spPr bwMode="auto">
          <a:xfrm>
            <a:off x="290513" y="1851025"/>
            <a:ext cx="2589212"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fr-FR" altLang="fr-FR" sz="2400">
                <a:latin typeface="Verdana" pitchFamily="34" charset="0"/>
              </a:rPr>
              <a:t>Nucléoplasme?</a:t>
            </a:r>
          </a:p>
          <a:p>
            <a:pPr eaLnBrk="1" hangingPunct="1">
              <a:spcBef>
                <a:spcPct val="0"/>
              </a:spcBef>
              <a:buFontTx/>
              <a:buNone/>
            </a:pPr>
            <a:endParaRPr lang="fr-FR" altLang="fr-FR" sz="2400">
              <a:latin typeface="Verdana" pitchFamily="34" charset="0"/>
            </a:endParaRPr>
          </a:p>
        </p:txBody>
      </p:sp>
      <p:sp>
        <p:nvSpPr>
          <p:cNvPr id="4" name="Rectangle 95"/>
          <p:cNvSpPr>
            <a:spLocks noChangeArrowheads="1"/>
          </p:cNvSpPr>
          <p:nvPr/>
        </p:nvSpPr>
        <p:spPr bwMode="auto">
          <a:xfrm>
            <a:off x="1966913" y="376238"/>
            <a:ext cx="5486400" cy="1323975"/>
          </a:xfrm>
          <a:prstGeom prst="rect">
            <a:avLst/>
          </a:prstGeom>
          <a:solidFill>
            <a:srgbClr val="00339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fr-FR" altLang="fr-FR" sz="2000">
                <a:solidFill>
                  <a:schemeClr val="bg1"/>
                </a:solidFill>
                <a:latin typeface="Verdana" pitchFamily="34" charset="0"/>
              </a:rPr>
              <a:t>C’est le lieu de synthèse des ARNr et d’assemblage  des ribosomes:</a:t>
            </a:r>
          </a:p>
          <a:p>
            <a:pPr eaLnBrk="1" hangingPunct="1">
              <a:spcBef>
                <a:spcPct val="0"/>
              </a:spcBef>
              <a:buFontTx/>
              <a:buNone/>
            </a:pPr>
            <a:r>
              <a:rPr lang="fr-FR" altLang="fr-FR" sz="2000">
                <a:solidFill>
                  <a:schemeClr val="bg1"/>
                </a:solidFill>
                <a:latin typeface="Verdana" pitchFamily="34" charset="0"/>
              </a:rPr>
              <a:t>Contient l’ADN codant le ARNr- ARN polI protéines ribosomiales, de structure…</a:t>
            </a:r>
          </a:p>
        </p:txBody>
      </p:sp>
      <p:sp>
        <p:nvSpPr>
          <p:cNvPr id="5" name="Rectangle 95"/>
          <p:cNvSpPr>
            <a:spLocks noChangeArrowheads="1"/>
          </p:cNvSpPr>
          <p:nvPr/>
        </p:nvSpPr>
        <p:spPr bwMode="auto">
          <a:xfrm>
            <a:off x="2717800" y="1893888"/>
            <a:ext cx="5486400" cy="400050"/>
          </a:xfrm>
          <a:prstGeom prst="rect">
            <a:avLst/>
          </a:prstGeom>
          <a:solidFill>
            <a:srgbClr val="7030A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fr-FR" altLang="fr-FR" sz="2000">
                <a:solidFill>
                  <a:schemeClr val="bg1"/>
                </a:solidFill>
                <a:latin typeface="Verdana" pitchFamily="34" charset="0"/>
              </a:rPr>
              <a:t>Intérieur du noyau- très organisé</a:t>
            </a:r>
          </a:p>
        </p:txBody>
      </p:sp>
      <p:sp>
        <p:nvSpPr>
          <p:cNvPr id="8198" name="ZoneTexte 1"/>
          <p:cNvSpPr txBox="1">
            <a:spLocks noChangeArrowheads="1"/>
          </p:cNvSpPr>
          <p:nvPr/>
        </p:nvSpPr>
        <p:spPr bwMode="auto">
          <a:xfrm>
            <a:off x="0" y="2690813"/>
            <a:ext cx="93091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fr-FR" altLang="fr-FR" sz="2400">
                <a:latin typeface="Verdana" pitchFamily="34" charset="0"/>
              </a:rPr>
              <a:t>Fonctionnement chaine respiratoire et de la photosynthèse</a:t>
            </a:r>
          </a:p>
        </p:txBody>
      </p:sp>
      <p:sp>
        <p:nvSpPr>
          <p:cNvPr id="11" name="ZoneTexte 10"/>
          <p:cNvSpPr txBox="1"/>
          <p:nvPr/>
        </p:nvSpPr>
        <p:spPr>
          <a:xfrm>
            <a:off x="5048250" y="33338"/>
            <a:ext cx="4044950" cy="339725"/>
          </a:xfrm>
          <a:prstGeom prst="rect">
            <a:avLst/>
          </a:prstGeom>
          <a:noFill/>
          <a:ln>
            <a:solidFill>
              <a:schemeClr val="accent6"/>
            </a:solidFill>
          </a:ln>
        </p:spPr>
        <p:txBody>
          <a:bodyPr wrap="none">
            <a:spAutoFit/>
          </a:bodyPr>
          <a:lstStyle/>
          <a:p>
            <a:pPr>
              <a:defRPr/>
            </a:pPr>
            <a:r>
              <a:rPr lang="fr-FR" sz="1600" dirty="0"/>
              <a:t>Chap-3 Les organites cytoplasmiques</a:t>
            </a:r>
          </a:p>
        </p:txBody>
      </p:sp>
      <p:cxnSp>
        <p:nvCxnSpPr>
          <p:cNvPr id="7" name="Connecteur droit 6"/>
          <p:cNvCxnSpPr/>
          <p:nvPr/>
        </p:nvCxnSpPr>
        <p:spPr>
          <a:xfrm>
            <a:off x="4427538" y="3719513"/>
            <a:ext cx="0" cy="3138487"/>
          </a:xfrm>
          <a:prstGeom prst="line">
            <a:avLst/>
          </a:prstGeom>
          <a:ln>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grpSp>
        <p:nvGrpSpPr>
          <p:cNvPr id="22" name="Groupe 21"/>
          <p:cNvGrpSpPr>
            <a:grpSpLocks/>
          </p:cNvGrpSpPr>
          <p:nvPr/>
        </p:nvGrpSpPr>
        <p:grpSpPr bwMode="auto">
          <a:xfrm>
            <a:off x="80963" y="3171825"/>
            <a:ext cx="9221787" cy="3686175"/>
            <a:chOff x="81682" y="3171825"/>
            <a:chExt cx="9221249" cy="3686175"/>
          </a:xfrm>
        </p:grpSpPr>
        <p:grpSp>
          <p:nvGrpSpPr>
            <p:cNvPr id="8202" name="Groupe 17"/>
            <p:cNvGrpSpPr>
              <a:grpSpLocks/>
            </p:cNvGrpSpPr>
            <p:nvPr/>
          </p:nvGrpSpPr>
          <p:grpSpPr bwMode="auto">
            <a:xfrm>
              <a:off x="1352550" y="3171825"/>
              <a:ext cx="6100763" cy="376714"/>
              <a:chOff x="1352550" y="3171825"/>
              <a:chExt cx="6100763" cy="376714"/>
            </a:xfrm>
          </p:grpSpPr>
          <p:sp>
            <p:nvSpPr>
              <p:cNvPr id="3" name="ZoneTexte 2"/>
              <p:cNvSpPr txBox="1"/>
              <p:nvPr/>
            </p:nvSpPr>
            <p:spPr>
              <a:xfrm>
                <a:off x="1353195" y="3171825"/>
                <a:ext cx="1668366" cy="368300"/>
              </a:xfrm>
              <a:prstGeom prst="rect">
                <a:avLst/>
              </a:prstGeom>
              <a:solidFill>
                <a:schemeClr val="accent6">
                  <a:lumMod val="20000"/>
                  <a:lumOff val="80000"/>
                </a:schemeClr>
              </a:solidFill>
            </p:spPr>
            <p:txBody>
              <a:bodyPr wrap="none">
                <a:spAutoFit/>
              </a:bodyPr>
              <a:lstStyle/>
              <a:p>
                <a:pPr>
                  <a:defRPr/>
                </a:pPr>
                <a:r>
                  <a:rPr lang="fr-FR" sz="1800" dirty="0"/>
                  <a:t>Mitochondrie</a:t>
                </a:r>
              </a:p>
            </p:txBody>
          </p:sp>
          <p:sp>
            <p:nvSpPr>
              <p:cNvPr id="13" name="ZoneTexte 12"/>
              <p:cNvSpPr txBox="1"/>
              <p:nvPr/>
            </p:nvSpPr>
            <p:spPr>
              <a:xfrm>
                <a:off x="5824922" y="3179763"/>
                <a:ext cx="1628680" cy="368300"/>
              </a:xfrm>
              <a:prstGeom prst="rect">
                <a:avLst/>
              </a:prstGeom>
              <a:solidFill>
                <a:schemeClr val="accent6">
                  <a:lumMod val="20000"/>
                  <a:lumOff val="80000"/>
                </a:schemeClr>
              </a:solidFill>
            </p:spPr>
            <p:txBody>
              <a:bodyPr wrap="none">
                <a:spAutoFit/>
              </a:bodyPr>
              <a:lstStyle/>
              <a:p>
                <a:pPr>
                  <a:defRPr/>
                </a:pPr>
                <a:r>
                  <a:rPr lang="fr-FR" sz="1800" dirty="0"/>
                  <a:t>Chloroplaste</a:t>
                </a:r>
              </a:p>
            </p:txBody>
          </p:sp>
          <p:sp>
            <p:nvSpPr>
              <p:cNvPr id="8214" name="ZoneTexte 8"/>
              <p:cNvSpPr txBox="1">
                <a:spLocks noChangeArrowheads="1"/>
              </p:cNvSpPr>
              <p:nvPr/>
            </p:nvSpPr>
            <p:spPr bwMode="auto">
              <a:xfrm>
                <a:off x="3648075" y="3209985"/>
                <a:ext cx="157729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fr-FR" altLang="fr-FR" sz="1600">
                    <a:latin typeface="Verdana" pitchFamily="34" charset="0"/>
                  </a:rPr>
                  <a:t>2 Membranes</a:t>
                </a:r>
              </a:p>
            </p:txBody>
          </p:sp>
        </p:grpSp>
        <p:sp>
          <p:nvSpPr>
            <p:cNvPr id="24" name="ZoneTexte 23"/>
            <p:cNvSpPr txBox="1"/>
            <p:nvPr/>
          </p:nvSpPr>
          <p:spPr>
            <a:xfrm>
              <a:off x="4681989" y="5684838"/>
              <a:ext cx="4620942" cy="584200"/>
            </a:xfrm>
            <a:prstGeom prst="rect">
              <a:avLst/>
            </a:prstGeom>
            <a:noFill/>
          </p:spPr>
          <p:txBody>
            <a:bodyPr wrap="none">
              <a:spAutoFit/>
            </a:bodyPr>
            <a:lstStyle/>
            <a:p>
              <a:pPr marL="285750" indent="-285750">
                <a:buFont typeface="Arial" panose="020B0604020202020204" pitchFamily="34" charset="0"/>
                <a:buChar char="•"/>
                <a:defRPr/>
              </a:pPr>
              <a:r>
                <a:rPr lang="fr-FR" sz="1600" dirty="0"/>
                <a:t>Bilan Claire : Libération de 2 NADPH,H</a:t>
              </a:r>
              <a:r>
                <a:rPr lang="fr-FR" sz="1600" baseline="30000" dirty="0"/>
                <a:t>+</a:t>
              </a:r>
            </a:p>
            <a:p>
              <a:pPr>
                <a:defRPr/>
              </a:pPr>
              <a:r>
                <a:rPr lang="fr-FR" sz="1600" dirty="0"/>
                <a:t>    et 12 H</a:t>
              </a:r>
              <a:r>
                <a:rPr lang="fr-FR" sz="1600" baseline="30000" dirty="0"/>
                <a:t>+</a:t>
              </a:r>
              <a:r>
                <a:rPr lang="fr-FR" sz="1600" dirty="0"/>
                <a:t> soit 4 ATP/Photolyse de l’eau</a:t>
              </a:r>
            </a:p>
          </p:txBody>
        </p:sp>
        <p:sp>
          <p:nvSpPr>
            <p:cNvPr id="8204" name="ZoneTexte 11"/>
            <p:cNvSpPr txBox="1">
              <a:spLocks noChangeArrowheads="1"/>
            </p:cNvSpPr>
            <p:nvPr/>
          </p:nvSpPr>
          <p:spPr bwMode="auto">
            <a:xfrm>
              <a:off x="200025" y="3669298"/>
              <a:ext cx="416453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285750" indent="-285750"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pPr>
              <a:r>
                <a:rPr lang="fr-FR" altLang="fr-FR" sz="1600">
                  <a:latin typeface="Verdana" pitchFamily="34" charset="0"/>
                </a:rPr>
                <a:t>Chaine respiratoire dans Mb interne</a:t>
              </a:r>
            </a:p>
          </p:txBody>
        </p:sp>
        <p:sp>
          <p:nvSpPr>
            <p:cNvPr id="8205" name="ZoneTexte 16"/>
            <p:cNvSpPr txBox="1">
              <a:spLocks noChangeArrowheads="1"/>
            </p:cNvSpPr>
            <p:nvPr/>
          </p:nvSpPr>
          <p:spPr bwMode="auto">
            <a:xfrm>
              <a:off x="4654550" y="3676650"/>
              <a:ext cx="44198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285750" indent="-285750"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pPr>
              <a:r>
                <a:rPr lang="fr-FR" altLang="fr-FR" sz="1600">
                  <a:latin typeface="Verdana" pitchFamily="34" charset="0"/>
                </a:rPr>
                <a:t>Phase claire de la photosynthèse dans</a:t>
              </a:r>
            </a:p>
          </p:txBody>
        </p:sp>
        <p:sp>
          <p:nvSpPr>
            <p:cNvPr id="8206" name="ZoneTexte 13"/>
            <p:cNvSpPr txBox="1">
              <a:spLocks noChangeArrowheads="1"/>
            </p:cNvSpPr>
            <p:nvPr/>
          </p:nvSpPr>
          <p:spPr bwMode="auto">
            <a:xfrm>
              <a:off x="4924425" y="3912602"/>
              <a:ext cx="215559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fr-FR" altLang="fr-FR" sz="1600">
                  <a:latin typeface="Verdana" pitchFamily="34" charset="0"/>
                </a:rPr>
                <a:t>Mb des thylakoides</a:t>
              </a:r>
            </a:p>
          </p:txBody>
        </p:sp>
        <p:sp>
          <p:nvSpPr>
            <p:cNvPr id="8207" name="ZoneTexte 18"/>
            <p:cNvSpPr txBox="1">
              <a:spLocks noChangeArrowheads="1"/>
            </p:cNvSpPr>
            <p:nvPr/>
          </p:nvSpPr>
          <p:spPr bwMode="auto">
            <a:xfrm>
              <a:off x="4648000" y="4232106"/>
              <a:ext cx="353013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285750" indent="-285750"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pPr>
              <a:r>
                <a:rPr lang="fr-FR" altLang="fr-FR" sz="1600">
                  <a:latin typeface="Verdana" pitchFamily="34" charset="0"/>
                </a:rPr>
                <a:t>Phase sombre dans le stroma</a:t>
              </a:r>
            </a:p>
          </p:txBody>
        </p:sp>
        <p:sp>
          <p:nvSpPr>
            <p:cNvPr id="8208" name="ZoneTexte 19"/>
            <p:cNvSpPr txBox="1">
              <a:spLocks noChangeArrowheads="1"/>
            </p:cNvSpPr>
            <p:nvPr/>
          </p:nvSpPr>
          <p:spPr bwMode="auto">
            <a:xfrm>
              <a:off x="4653666" y="4607540"/>
              <a:ext cx="4334959"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pPr>
              <a:r>
                <a:rPr lang="fr-FR" altLang="fr-FR" sz="1600">
                  <a:latin typeface="Verdana" pitchFamily="34" charset="0"/>
                </a:rPr>
                <a:t>Passage des H+ de la lumière des thylakoides vers le stroma grâce à des ATPase permettant de phosphoryler l’ATP</a:t>
              </a:r>
            </a:p>
          </p:txBody>
        </p:sp>
        <p:sp>
          <p:nvSpPr>
            <p:cNvPr id="8209" name="ZoneTexte 20"/>
            <p:cNvSpPr txBox="1">
              <a:spLocks noChangeArrowheads="1"/>
            </p:cNvSpPr>
            <p:nvPr/>
          </p:nvSpPr>
          <p:spPr bwMode="auto">
            <a:xfrm>
              <a:off x="178145" y="4210109"/>
              <a:ext cx="4334959"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pPr>
              <a:r>
                <a:rPr lang="fr-FR" altLang="fr-FR" sz="1600" dirty="0">
                  <a:latin typeface="Verdana" pitchFamily="34" charset="0"/>
                </a:rPr>
                <a:t>Passage des H+ de l’espace </a:t>
              </a:r>
              <a:r>
                <a:rPr lang="fr-FR" altLang="fr-FR" sz="1600" dirty="0" err="1" smtClean="0">
                  <a:latin typeface="Verdana" pitchFamily="34" charset="0"/>
                </a:rPr>
                <a:t>interMb</a:t>
              </a:r>
              <a:r>
                <a:rPr lang="fr-FR" altLang="fr-FR" sz="1600" dirty="0">
                  <a:latin typeface="Verdana" pitchFamily="34" charset="0"/>
                </a:rPr>
                <a:t> </a:t>
              </a:r>
              <a:r>
                <a:rPr lang="fr-FR" altLang="fr-FR" sz="1600" dirty="0" smtClean="0">
                  <a:latin typeface="Verdana" pitchFamily="34" charset="0"/>
                </a:rPr>
                <a:t>de la mitochondrie</a:t>
              </a:r>
              <a:r>
                <a:rPr lang="fr-FR" altLang="fr-FR" sz="1600" dirty="0" smtClean="0">
                  <a:latin typeface="Verdana" pitchFamily="34" charset="0"/>
                </a:rPr>
                <a:t> </a:t>
              </a:r>
              <a:r>
                <a:rPr lang="fr-FR" altLang="fr-FR" sz="1600" dirty="0">
                  <a:latin typeface="Verdana" pitchFamily="34" charset="0"/>
                </a:rPr>
                <a:t>vers la matrice mitochondriale grâce à des ATPase permettant de phosphoryler l’ATP</a:t>
              </a:r>
            </a:p>
          </p:txBody>
        </p:sp>
        <p:sp>
          <p:nvSpPr>
            <p:cNvPr id="8210" name="ZoneTexte 22"/>
            <p:cNvSpPr txBox="1">
              <a:spLocks noChangeArrowheads="1"/>
            </p:cNvSpPr>
            <p:nvPr/>
          </p:nvSpPr>
          <p:spPr bwMode="auto">
            <a:xfrm>
              <a:off x="81682" y="5367427"/>
              <a:ext cx="4442626"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285750" indent="-285750"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pPr>
              <a:r>
                <a:rPr lang="fr-FR" altLang="fr-FR" sz="1600">
                  <a:latin typeface="Verdana" pitchFamily="34" charset="0"/>
                </a:rPr>
                <a:t>Bilan : 1NADH,H</a:t>
              </a:r>
              <a:r>
                <a:rPr lang="fr-FR" altLang="fr-FR" sz="1600" baseline="30000">
                  <a:latin typeface="Verdana" pitchFamily="34" charset="0"/>
                </a:rPr>
                <a:t>+</a:t>
              </a:r>
              <a:r>
                <a:rPr lang="fr-FR" altLang="fr-FR" sz="1600">
                  <a:latin typeface="Verdana" pitchFamily="34" charset="0"/>
                </a:rPr>
                <a:t> ox =&gt;(10H</a:t>
              </a:r>
              <a:r>
                <a:rPr lang="fr-FR" altLang="fr-FR" sz="1600" baseline="30000">
                  <a:latin typeface="Verdana" pitchFamily="34" charset="0"/>
                </a:rPr>
                <a:t>+</a:t>
              </a:r>
              <a:r>
                <a:rPr lang="fr-FR" altLang="fr-FR" sz="1600">
                  <a:latin typeface="Verdana" pitchFamily="34" charset="0"/>
                </a:rPr>
                <a:t>) 3 ATP</a:t>
              </a:r>
            </a:p>
            <a:p>
              <a:pPr lvl="2" eaLnBrk="1" hangingPunct="1">
                <a:spcBef>
                  <a:spcPct val="0"/>
                </a:spcBef>
                <a:buFontTx/>
                <a:buNone/>
              </a:pPr>
              <a:r>
                <a:rPr lang="fr-FR" altLang="fr-FR" sz="1600">
                  <a:latin typeface="Verdana" pitchFamily="34" charset="0"/>
                </a:rPr>
                <a:t> 1FADH</a:t>
              </a:r>
              <a:r>
                <a:rPr lang="fr-FR" altLang="fr-FR" sz="1600" baseline="-25000">
                  <a:latin typeface="Verdana" pitchFamily="34" charset="0"/>
                </a:rPr>
                <a:t>2</a:t>
              </a:r>
              <a:r>
                <a:rPr lang="fr-FR" altLang="fr-FR" sz="1600">
                  <a:latin typeface="Verdana" pitchFamily="34" charset="0"/>
                </a:rPr>
                <a:t> ox =&gt;(6H</a:t>
              </a:r>
              <a:r>
                <a:rPr lang="fr-FR" altLang="fr-FR" sz="1600" baseline="30000">
                  <a:latin typeface="Verdana" pitchFamily="34" charset="0"/>
                </a:rPr>
                <a:t>+</a:t>
              </a:r>
              <a:r>
                <a:rPr lang="fr-FR" altLang="fr-FR" sz="1600">
                  <a:latin typeface="Verdana" pitchFamily="34" charset="0"/>
                </a:rPr>
                <a:t>) 2ATP</a:t>
              </a:r>
            </a:p>
            <a:p>
              <a:pPr lvl="2" eaLnBrk="1" hangingPunct="1">
                <a:spcBef>
                  <a:spcPct val="0"/>
                </a:spcBef>
                <a:buFontTx/>
                <a:buNone/>
              </a:pPr>
              <a:r>
                <a:rPr lang="fr-FR" altLang="fr-FR" sz="1600">
                  <a:latin typeface="Verdana" pitchFamily="34" charset="0"/>
                </a:rPr>
                <a:t>Réduction de l’O</a:t>
              </a:r>
              <a:r>
                <a:rPr lang="fr-FR" altLang="fr-FR" sz="1600" baseline="-25000">
                  <a:latin typeface="Verdana" pitchFamily="34" charset="0"/>
                </a:rPr>
                <a:t>2</a:t>
              </a:r>
              <a:r>
                <a:rPr lang="fr-FR" altLang="fr-FR" sz="1600">
                  <a:latin typeface="Verdana" pitchFamily="34" charset="0"/>
                </a:rPr>
                <a:t> en H</a:t>
              </a:r>
              <a:r>
                <a:rPr lang="fr-FR" altLang="fr-FR" sz="1600" baseline="-25000">
                  <a:latin typeface="Verdana" pitchFamily="34" charset="0"/>
                </a:rPr>
                <a:t>2</a:t>
              </a:r>
              <a:r>
                <a:rPr lang="fr-FR" altLang="fr-FR" sz="1600">
                  <a:latin typeface="Verdana" pitchFamily="34" charset="0"/>
                </a:rPr>
                <a:t>O</a:t>
              </a:r>
            </a:p>
          </p:txBody>
        </p:sp>
        <p:sp>
          <p:nvSpPr>
            <p:cNvPr id="25" name="ZoneTexte 24"/>
            <p:cNvSpPr txBox="1"/>
            <p:nvPr/>
          </p:nvSpPr>
          <p:spPr>
            <a:xfrm>
              <a:off x="4653415" y="6273800"/>
              <a:ext cx="4444741" cy="584200"/>
            </a:xfrm>
            <a:prstGeom prst="rect">
              <a:avLst/>
            </a:prstGeom>
            <a:noFill/>
          </p:spPr>
          <p:txBody>
            <a:bodyPr wrap="none">
              <a:spAutoFit/>
            </a:bodyPr>
            <a:lstStyle/>
            <a:p>
              <a:pPr marL="285750" indent="-285750">
                <a:buFont typeface="Arial" panose="020B0604020202020204" pitchFamily="34" charset="0"/>
                <a:buChar char="•"/>
                <a:defRPr/>
              </a:pPr>
              <a:r>
                <a:rPr lang="fr-FR" sz="1600" dirty="0"/>
                <a:t>Bilan Sombre : Consommation d’W</a:t>
              </a:r>
            </a:p>
            <a:p>
              <a:pPr>
                <a:defRPr/>
              </a:pPr>
              <a:r>
                <a:rPr lang="fr-FR" sz="1600" dirty="0"/>
                <a:t>18 ATP + 12 NADPH,H</a:t>
              </a:r>
              <a:r>
                <a:rPr lang="fr-FR" sz="1600" baseline="30000" dirty="0"/>
                <a:t>+</a:t>
              </a:r>
              <a:r>
                <a:rPr lang="fr-FR" sz="1600" dirty="0"/>
                <a:t> pour Cm -&gt;</a:t>
              </a:r>
              <a:r>
                <a:rPr lang="fr-FR" sz="1600" dirty="0" err="1"/>
                <a:t>Corg</a:t>
              </a:r>
              <a:endParaRPr lang="fr-FR" sz="1600" dirty="0"/>
            </a:p>
          </p:txBody>
        </p:sp>
      </p:grpSp>
    </p:spTree>
    <p:extLst>
      <p:ext uri="{BB962C8B-B14F-4D97-AF65-F5344CB8AC3E}">
        <p14:creationId xmlns:p14="http://schemas.microsoft.com/office/powerpoint/2010/main" val="234801732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0" presetClass="entr" presetSubtype="0" fill="hold" nodeType="clickEffect">
                                  <p:stCondLst>
                                    <p:cond delay="0"/>
                                  </p:stCondLst>
                                  <p:childTnLst>
                                    <p:set>
                                      <p:cBhvr>
                                        <p:cTn id="14" dur="1" fill="hold">
                                          <p:stCondLst>
                                            <p:cond delay="0"/>
                                          </p:stCondLst>
                                        </p:cTn>
                                        <p:tgtEl>
                                          <p:spTgt spid="22"/>
                                        </p:tgtEl>
                                        <p:attrNameLst>
                                          <p:attrName>style.visibility</p:attrName>
                                        </p:attrNameLst>
                                      </p:cBhvr>
                                      <p:to>
                                        <p:strVal val="visible"/>
                                      </p:to>
                                    </p:set>
                                    <p:animEffect transition="in" filter="fade">
                                      <p:cBhvr>
                                        <p:cTn id="15"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ChangeArrowheads="1"/>
          </p:cNvSpPr>
          <p:nvPr/>
        </p:nvSpPr>
        <p:spPr bwMode="auto">
          <a:xfrm>
            <a:off x="234950" y="687388"/>
            <a:ext cx="8367713"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fr-FR" altLang="fr-FR" sz="1600">
                <a:latin typeface="Verdana" pitchFamily="34" charset="0"/>
                <a:sym typeface="Symbol" pitchFamily="18" charset="2"/>
              </a:rPr>
              <a:t>Les électrons cédés par les coenzymes réduits, cèdent leur énergie dans la chaîne respiratoire et finissent par réduire l’O</a:t>
            </a:r>
            <a:r>
              <a:rPr lang="fr-FR" altLang="fr-FR" sz="1600" baseline="-25000">
                <a:latin typeface="Verdana" pitchFamily="34" charset="0"/>
                <a:sym typeface="Symbol" pitchFamily="18" charset="2"/>
              </a:rPr>
              <a:t>2</a:t>
            </a:r>
          </a:p>
        </p:txBody>
      </p:sp>
      <p:sp>
        <p:nvSpPr>
          <p:cNvPr id="9219" name="Freeform 3"/>
          <p:cNvSpPr>
            <a:spLocks/>
          </p:cNvSpPr>
          <p:nvPr/>
        </p:nvSpPr>
        <p:spPr bwMode="auto">
          <a:xfrm>
            <a:off x="1260475" y="1862138"/>
            <a:ext cx="6500813" cy="3111500"/>
          </a:xfrm>
          <a:custGeom>
            <a:avLst/>
            <a:gdLst>
              <a:gd name="T0" fmla="*/ 2147483647 w 3438"/>
              <a:gd name="T1" fmla="*/ 2147483647 h 1501"/>
              <a:gd name="T2" fmla="*/ 2147483647 w 3438"/>
              <a:gd name="T3" fmla="*/ 2147483647 h 1501"/>
              <a:gd name="T4" fmla="*/ 2147483647 w 3438"/>
              <a:gd name="T5" fmla="*/ 2147483647 h 1501"/>
              <a:gd name="T6" fmla="*/ 2147483647 w 3438"/>
              <a:gd name="T7" fmla="*/ 2147483647 h 1501"/>
              <a:gd name="T8" fmla="*/ 2147483647 w 3438"/>
              <a:gd name="T9" fmla="*/ 2147483647 h 1501"/>
              <a:gd name="T10" fmla="*/ 2147483647 w 3438"/>
              <a:gd name="T11" fmla="*/ 2147483647 h 1501"/>
              <a:gd name="T12" fmla="*/ 2147483647 w 3438"/>
              <a:gd name="T13" fmla="*/ 2147483647 h 1501"/>
              <a:gd name="T14" fmla="*/ 2147483647 w 3438"/>
              <a:gd name="T15" fmla="*/ 2147483647 h 1501"/>
              <a:gd name="T16" fmla="*/ 2147483647 w 3438"/>
              <a:gd name="T17" fmla="*/ 2147483647 h 1501"/>
              <a:gd name="T18" fmla="*/ 2147483647 w 3438"/>
              <a:gd name="T19" fmla="*/ 2147483647 h 1501"/>
              <a:gd name="T20" fmla="*/ 2147483647 w 3438"/>
              <a:gd name="T21" fmla="*/ 2147483647 h 1501"/>
              <a:gd name="T22" fmla="*/ 2147483647 w 3438"/>
              <a:gd name="T23" fmla="*/ 2147483647 h 1501"/>
              <a:gd name="T24" fmla="*/ 2147483647 w 3438"/>
              <a:gd name="T25" fmla="*/ 2147483647 h 1501"/>
              <a:gd name="T26" fmla="*/ 2147483647 w 3438"/>
              <a:gd name="T27" fmla="*/ 2147483647 h 1501"/>
              <a:gd name="T28" fmla="*/ 2147483647 w 3438"/>
              <a:gd name="T29" fmla="*/ 2147483647 h 1501"/>
              <a:gd name="T30" fmla="*/ 2147483647 w 3438"/>
              <a:gd name="T31" fmla="*/ 2147483647 h 1501"/>
              <a:gd name="T32" fmla="*/ 2147483647 w 3438"/>
              <a:gd name="T33" fmla="*/ 2147483647 h 1501"/>
              <a:gd name="T34" fmla="*/ 2147483647 w 3438"/>
              <a:gd name="T35" fmla="*/ 2147483647 h 1501"/>
              <a:gd name="T36" fmla="*/ 2147483647 w 3438"/>
              <a:gd name="T37" fmla="*/ 2147483647 h 1501"/>
              <a:gd name="T38" fmla="*/ 2147483647 w 3438"/>
              <a:gd name="T39" fmla="*/ 2147483647 h 1501"/>
              <a:gd name="T40" fmla="*/ 2147483647 w 3438"/>
              <a:gd name="T41" fmla="*/ 2147483647 h 1501"/>
              <a:gd name="T42" fmla="*/ 2147483647 w 3438"/>
              <a:gd name="T43" fmla="*/ 2147483647 h 1501"/>
              <a:gd name="T44" fmla="*/ 2147483647 w 3438"/>
              <a:gd name="T45" fmla="*/ 2147483647 h 1501"/>
              <a:gd name="T46" fmla="*/ 2147483647 w 3438"/>
              <a:gd name="T47" fmla="*/ 2147483647 h 1501"/>
              <a:gd name="T48" fmla="*/ 2147483647 w 3438"/>
              <a:gd name="T49" fmla="*/ 2147483647 h 1501"/>
              <a:gd name="T50" fmla="*/ 2147483647 w 3438"/>
              <a:gd name="T51" fmla="*/ 2147483647 h 1501"/>
              <a:gd name="T52" fmla="*/ 2147483647 w 3438"/>
              <a:gd name="T53" fmla="*/ 2147483647 h 1501"/>
              <a:gd name="T54" fmla="*/ 2147483647 w 3438"/>
              <a:gd name="T55" fmla="*/ 2147483647 h 1501"/>
              <a:gd name="T56" fmla="*/ 2147483647 w 3438"/>
              <a:gd name="T57" fmla="*/ 2147483647 h 1501"/>
              <a:gd name="T58" fmla="*/ 2147483647 w 3438"/>
              <a:gd name="T59" fmla="*/ 2147483647 h 1501"/>
              <a:gd name="T60" fmla="*/ 2147483647 w 3438"/>
              <a:gd name="T61" fmla="*/ 2147483647 h 1501"/>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3438"/>
              <a:gd name="T94" fmla="*/ 0 h 1501"/>
              <a:gd name="T95" fmla="*/ 3438 w 3438"/>
              <a:gd name="T96" fmla="*/ 1501 h 1501"/>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3438" h="1501">
                <a:moveTo>
                  <a:pt x="13" y="353"/>
                </a:moveTo>
                <a:cubicBezTo>
                  <a:pt x="0" y="382"/>
                  <a:pt x="13" y="428"/>
                  <a:pt x="13" y="513"/>
                </a:cubicBezTo>
                <a:cubicBezTo>
                  <a:pt x="13" y="598"/>
                  <a:pt x="13" y="755"/>
                  <a:pt x="13" y="861"/>
                </a:cubicBezTo>
                <a:cubicBezTo>
                  <a:pt x="13" y="967"/>
                  <a:pt x="13" y="1071"/>
                  <a:pt x="13" y="1149"/>
                </a:cubicBezTo>
                <a:cubicBezTo>
                  <a:pt x="13" y="1227"/>
                  <a:pt x="4" y="1288"/>
                  <a:pt x="13" y="1329"/>
                </a:cubicBezTo>
                <a:cubicBezTo>
                  <a:pt x="22" y="1370"/>
                  <a:pt x="40" y="1378"/>
                  <a:pt x="69" y="1397"/>
                </a:cubicBezTo>
                <a:cubicBezTo>
                  <a:pt x="98" y="1416"/>
                  <a:pt x="140" y="1434"/>
                  <a:pt x="185" y="1445"/>
                </a:cubicBezTo>
                <a:cubicBezTo>
                  <a:pt x="230" y="1456"/>
                  <a:pt x="302" y="1462"/>
                  <a:pt x="341" y="1465"/>
                </a:cubicBezTo>
                <a:cubicBezTo>
                  <a:pt x="380" y="1468"/>
                  <a:pt x="245" y="1465"/>
                  <a:pt x="421" y="1465"/>
                </a:cubicBezTo>
                <a:cubicBezTo>
                  <a:pt x="597" y="1465"/>
                  <a:pt x="1100" y="1465"/>
                  <a:pt x="1397" y="1465"/>
                </a:cubicBezTo>
                <a:cubicBezTo>
                  <a:pt x="1694" y="1465"/>
                  <a:pt x="1952" y="1465"/>
                  <a:pt x="2201" y="1465"/>
                </a:cubicBezTo>
                <a:cubicBezTo>
                  <a:pt x="2450" y="1465"/>
                  <a:pt x="2712" y="1465"/>
                  <a:pt x="2893" y="1465"/>
                </a:cubicBezTo>
                <a:cubicBezTo>
                  <a:pt x="3074" y="1465"/>
                  <a:pt x="3208" y="1501"/>
                  <a:pt x="3289" y="1465"/>
                </a:cubicBezTo>
                <a:cubicBezTo>
                  <a:pt x="3370" y="1429"/>
                  <a:pt x="3361" y="1387"/>
                  <a:pt x="3381" y="1249"/>
                </a:cubicBezTo>
                <a:cubicBezTo>
                  <a:pt x="3401" y="1111"/>
                  <a:pt x="3400" y="831"/>
                  <a:pt x="3409" y="637"/>
                </a:cubicBezTo>
                <a:cubicBezTo>
                  <a:pt x="3418" y="443"/>
                  <a:pt x="3438" y="170"/>
                  <a:pt x="3437" y="85"/>
                </a:cubicBezTo>
                <a:cubicBezTo>
                  <a:pt x="3436" y="0"/>
                  <a:pt x="3411" y="62"/>
                  <a:pt x="3401" y="125"/>
                </a:cubicBezTo>
                <a:cubicBezTo>
                  <a:pt x="3391" y="188"/>
                  <a:pt x="3386" y="379"/>
                  <a:pt x="3377" y="465"/>
                </a:cubicBezTo>
                <a:cubicBezTo>
                  <a:pt x="3368" y="551"/>
                  <a:pt x="3366" y="590"/>
                  <a:pt x="3349" y="641"/>
                </a:cubicBezTo>
                <a:cubicBezTo>
                  <a:pt x="3332" y="692"/>
                  <a:pt x="3314" y="748"/>
                  <a:pt x="3277" y="773"/>
                </a:cubicBezTo>
                <a:cubicBezTo>
                  <a:pt x="3240" y="798"/>
                  <a:pt x="3252" y="787"/>
                  <a:pt x="3125" y="789"/>
                </a:cubicBezTo>
                <a:cubicBezTo>
                  <a:pt x="2998" y="791"/>
                  <a:pt x="2734" y="787"/>
                  <a:pt x="2517" y="785"/>
                </a:cubicBezTo>
                <a:cubicBezTo>
                  <a:pt x="2300" y="783"/>
                  <a:pt x="2032" y="782"/>
                  <a:pt x="1821" y="777"/>
                </a:cubicBezTo>
                <a:cubicBezTo>
                  <a:pt x="1610" y="772"/>
                  <a:pt x="1434" y="762"/>
                  <a:pt x="1249" y="757"/>
                </a:cubicBezTo>
                <a:cubicBezTo>
                  <a:pt x="1064" y="752"/>
                  <a:pt x="878" y="749"/>
                  <a:pt x="713" y="745"/>
                </a:cubicBezTo>
                <a:cubicBezTo>
                  <a:pt x="548" y="741"/>
                  <a:pt x="355" y="743"/>
                  <a:pt x="257" y="733"/>
                </a:cubicBezTo>
                <a:cubicBezTo>
                  <a:pt x="159" y="723"/>
                  <a:pt x="153" y="704"/>
                  <a:pt x="125" y="685"/>
                </a:cubicBezTo>
                <a:cubicBezTo>
                  <a:pt x="97" y="666"/>
                  <a:pt x="94" y="660"/>
                  <a:pt x="89" y="621"/>
                </a:cubicBezTo>
                <a:cubicBezTo>
                  <a:pt x="84" y="582"/>
                  <a:pt x="92" y="496"/>
                  <a:pt x="93" y="449"/>
                </a:cubicBezTo>
                <a:cubicBezTo>
                  <a:pt x="94" y="402"/>
                  <a:pt x="104" y="358"/>
                  <a:pt x="93" y="341"/>
                </a:cubicBezTo>
                <a:cubicBezTo>
                  <a:pt x="82" y="324"/>
                  <a:pt x="26" y="324"/>
                  <a:pt x="13" y="353"/>
                </a:cubicBezTo>
                <a:close/>
              </a:path>
            </a:pathLst>
          </a:custGeom>
          <a:solidFill>
            <a:schemeClr val="hlink"/>
          </a:solidFill>
          <a:ln w="9525">
            <a:solidFill>
              <a:srgbClr val="FF3300"/>
            </a:solidFill>
            <a:round/>
            <a:headEnd/>
            <a:tailEnd/>
          </a:ln>
        </p:spPr>
        <p:txBody>
          <a:bodyPr/>
          <a:lstStyle/>
          <a:p>
            <a:endParaRPr lang="fr-FR"/>
          </a:p>
        </p:txBody>
      </p:sp>
      <p:sp>
        <p:nvSpPr>
          <p:cNvPr id="9220" name="Freeform 4"/>
          <p:cNvSpPr>
            <a:spLocks/>
          </p:cNvSpPr>
          <p:nvPr/>
        </p:nvSpPr>
        <p:spPr bwMode="auto">
          <a:xfrm>
            <a:off x="1012825" y="1985963"/>
            <a:ext cx="7146925" cy="4351337"/>
          </a:xfrm>
          <a:custGeom>
            <a:avLst/>
            <a:gdLst>
              <a:gd name="T0" fmla="*/ 2147483647 w 3780"/>
              <a:gd name="T1" fmla="*/ 2147483647 h 2099"/>
              <a:gd name="T2" fmla="*/ 2147483647 w 3780"/>
              <a:gd name="T3" fmla="*/ 2147483647 h 2099"/>
              <a:gd name="T4" fmla="*/ 2147483647 w 3780"/>
              <a:gd name="T5" fmla="*/ 2147483647 h 2099"/>
              <a:gd name="T6" fmla="*/ 2147483647 w 3780"/>
              <a:gd name="T7" fmla="*/ 2147483647 h 2099"/>
              <a:gd name="T8" fmla="*/ 2147483647 w 3780"/>
              <a:gd name="T9" fmla="*/ 2147483647 h 2099"/>
              <a:gd name="T10" fmla="*/ 2147483647 w 3780"/>
              <a:gd name="T11" fmla="*/ 2147483647 h 2099"/>
              <a:gd name="T12" fmla="*/ 2147483647 w 3780"/>
              <a:gd name="T13" fmla="*/ 2147483647 h 2099"/>
              <a:gd name="T14" fmla="*/ 2147483647 w 3780"/>
              <a:gd name="T15" fmla="*/ 2147483647 h 2099"/>
              <a:gd name="T16" fmla="*/ 2147483647 w 3780"/>
              <a:gd name="T17" fmla="*/ 2147483647 h 2099"/>
              <a:gd name="T18" fmla="*/ 2147483647 w 3780"/>
              <a:gd name="T19" fmla="*/ 2147483647 h 2099"/>
              <a:gd name="T20" fmla="*/ 2147483647 w 3780"/>
              <a:gd name="T21" fmla="*/ 2147483647 h 2099"/>
              <a:gd name="T22" fmla="*/ 2147483647 w 3780"/>
              <a:gd name="T23" fmla="*/ 2147483647 h 2099"/>
              <a:gd name="T24" fmla="*/ 2147483647 w 3780"/>
              <a:gd name="T25" fmla="*/ 2147483647 h 2099"/>
              <a:gd name="T26" fmla="*/ 2147483647 w 3780"/>
              <a:gd name="T27" fmla="*/ 2147483647 h 2099"/>
              <a:gd name="T28" fmla="*/ 2147483647 w 3780"/>
              <a:gd name="T29" fmla="*/ 2147483647 h 2099"/>
              <a:gd name="T30" fmla="*/ 2147483647 w 3780"/>
              <a:gd name="T31" fmla="*/ 2147483647 h 2099"/>
              <a:gd name="T32" fmla="*/ 2147483647 w 3780"/>
              <a:gd name="T33" fmla="*/ 2147483647 h 2099"/>
              <a:gd name="T34" fmla="*/ 2147483647 w 3780"/>
              <a:gd name="T35" fmla="*/ 2147483647 h 2099"/>
              <a:gd name="T36" fmla="*/ 2147483647 w 3780"/>
              <a:gd name="T37" fmla="*/ 2147483647 h 2099"/>
              <a:gd name="T38" fmla="*/ 2147483647 w 3780"/>
              <a:gd name="T39" fmla="*/ 2147483647 h 2099"/>
              <a:gd name="T40" fmla="*/ 2147483647 w 3780"/>
              <a:gd name="T41" fmla="*/ 2147483647 h 2099"/>
              <a:gd name="T42" fmla="*/ 2147483647 w 3780"/>
              <a:gd name="T43" fmla="*/ 2147483647 h 2099"/>
              <a:gd name="T44" fmla="*/ 2147483647 w 3780"/>
              <a:gd name="T45" fmla="*/ 0 h 2099"/>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3780"/>
              <a:gd name="T70" fmla="*/ 0 h 2099"/>
              <a:gd name="T71" fmla="*/ 3780 w 3780"/>
              <a:gd name="T72" fmla="*/ 2099 h 2099"/>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3780" h="2099">
                <a:moveTo>
                  <a:pt x="5" y="80"/>
                </a:moveTo>
                <a:cubicBezTo>
                  <a:pt x="5" y="83"/>
                  <a:pt x="5" y="87"/>
                  <a:pt x="5" y="164"/>
                </a:cubicBezTo>
                <a:cubicBezTo>
                  <a:pt x="5" y="241"/>
                  <a:pt x="4" y="414"/>
                  <a:pt x="5" y="544"/>
                </a:cubicBezTo>
                <a:cubicBezTo>
                  <a:pt x="6" y="674"/>
                  <a:pt x="8" y="811"/>
                  <a:pt x="9" y="944"/>
                </a:cubicBezTo>
                <a:cubicBezTo>
                  <a:pt x="10" y="1077"/>
                  <a:pt x="10" y="1233"/>
                  <a:pt x="9" y="1340"/>
                </a:cubicBezTo>
                <a:cubicBezTo>
                  <a:pt x="8" y="1447"/>
                  <a:pt x="2" y="1494"/>
                  <a:pt x="1" y="1588"/>
                </a:cubicBezTo>
                <a:cubicBezTo>
                  <a:pt x="0" y="1682"/>
                  <a:pt x="4" y="1847"/>
                  <a:pt x="5" y="1904"/>
                </a:cubicBezTo>
                <a:cubicBezTo>
                  <a:pt x="6" y="1961"/>
                  <a:pt x="5" y="1913"/>
                  <a:pt x="9" y="1928"/>
                </a:cubicBezTo>
                <a:cubicBezTo>
                  <a:pt x="13" y="1943"/>
                  <a:pt x="15" y="1969"/>
                  <a:pt x="29" y="1992"/>
                </a:cubicBezTo>
                <a:cubicBezTo>
                  <a:pt x="43" y="2015"/>
                  <a:pt x="67" y="2049"/>
                  <a:pt x="93" y="2064"/>
                </a:cubicBezTo>
                <a:cubicBezTo>
                  <a:pt x="119" y="2079"/>
                  <a:pt x="102" y="2080"/>
                  <a:pt x="185" y="2084"/>
                </a:cubicBezTo>
                <a:cubicBezTo>
                  <a:pt x="268" y="2088"/>
                  <a:pt x="500" y="2087"/>
                  <a:pt x="589" y="2088"/>
                </a:cubicBezTo>
                <a:cubicBezTo>
                  <a:pt x="678" y="2089"/>
                  <a:pt x="517" y="2093"/>
                  <a:pt x="721" y="2092"/>
                </a:cubicBezTo>
                <a:cubicBezTo>
                  <a:pt x="925" y="2091"/>
                  <a:pt x="1485" y="2083"/>
                  <a:pt x="1813" y="2084"/>
                </a:cubicBezTo>
                <a:cubicBezTo>
                  <a:pt x="2141" y="2085"/>
                  <a:pt x="2425" y="2095"/>
                  <a:pt x="2689" y="2096"/>
                </a:cubicBezTo>
                <a:cubicBezTo>
                  <a:pt x="2953" y="2097"/>
                  <a:pt x="3240" y="2099"/>
                  <a:pt x="3397" y="2092"/>
                </a:cubicBezTo>
                <a:cubicBezTo>
                  <a:pt x="3554" y="2085"/>
                  <a:pt x="3584" y="2081"/>
                  <a:pt x="3633" y="2056"/>
                </a:cubicBezTo>
                <a:cubicBezTo>
                  <a:pt x="3682" y="2031"/>
                  <a:pt x="3681" y="1979"/>
                  <a:pt x="3693" y="1944"/>
                </a:cubicBezTo>
                <a:cubicBezTo>
                  <a:pt x="3705" y="1909"/>
                  <a:pt x="3696" y="1979"/>
                  <a:pt x="3705" y="1848"/>
                </a:cubicBezTo>
                <a:cubicBezTo>
                  <a:pt x="3714" y="1717"/>
                  <a:pt x="3740" y="1327"/>
                  <a:pt x="3749" y="1160"/>
                </a:cubicBezTo>
                <a:cubicBezTo>
                  <a:pt x="3758" y="993"/>
                  <a:pt x="3752" y="993"/>
                  <a:pt x="3757" y="848"/>
                </a:cubicBezTo>
                <a:cubicBezTo>
                  <a:pt x="3762" y="703"/>
                  <a:pt x="3774" y="433"/>
                  <a:pt x="3777" y="292"/>
                </a:cubicBezTo>
                <a:cubicBezTo>
                  <a:pt x="3780" y="151"/>
                  <a:pt x="3774" y="49"/>
                  <a:pt x="3773" y="0"/>
                </a:cubicBez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fr-FR"/>
          </a:p>
        </p:txBody>
      </p:sp>
      <p:sp>
        <p:nvSpPr>
          <p:cNvPr id="9221" name="Freeform 5"/>
          <p:cNvSpPr>
            <a:spLocks/>
          </p:cNvSpPr>
          <p:nvPr/>
        </p:nvSpPr>
        <p:spPr bwMode="auto">
          <a:xfrm>
            <a:off x="2060575" y="3265488"/>
            <a:ext cx="690563" cy="1641475"/>
          </a:xfrm>
          <a:custGeom>
            <a:avLst/>
            <a:gdLst>
              <a:gd name="T0" fmla="*/ 2147483647 w 365"/>
              <a:gd name="T1" fmla="*/ 2147483647 h 792"/>
              <a:gd name="T2" fmla="*/ 2147483647 w 365"/>
              <a:gd name="T3" fmla="*/ 2147483647 h 792"/>
              <a:gd name="T4" fmla="*/ 2147483647 w 365"/>
              <a:gd name="T5" fmla="*/ 2147483647 h 792"/>
              <a:gd name="T6" fmla="*/ 2147483647 w 365"/>
              <a:gd name="T7" fmla="*/ 2147483647 h 792"/>
              <a:gd name="T8" fmla="*/ 0 w 365"/>
              <a:gd name="T9" fmla="*/ 2147483647 h 792"/>
              <a:gd name="T10" fmla="*/ 2147483647 w 365"/>
              <a:gd name="T11" fmla="*/ 2147483647 h 792"/>
              <a:gd name="T12" fmla="*/ 2147483647 w 365"/>
              <a:gd name="T13" fmla="*/ 2147483647 h 792"/>
              <a:gd name="T14" fmla="*/ 2147483647 w 365"/>
              <a:gd name="T15" fmla="*/ 2147483647 h 792"/>
              <a:gd name="T16" fmla="*/ 2147483647 w 365"/>
              <a:gd name="T17" fmla="*/ 2147483647 h 792"/>
              <a:gd name="T18" fmla="*/ 2147483647 w 365"/>
              <a:gd name="T19" fmla="*/ 2147483647 h 792"/>
              <a:gd name="T20" fmla="*/ 2147483647 w 365"/>
              <a:gd name="T21" fmla="*/ 2147483647 h 792"/>
              <a:gd name="T22" fmla="*/ 2147483647 w 365"/>
              <a:gd name="T23" fmla="*/ 2147483647 h 792"/>
              <a:gd name="T24" fmla="*/ 2147483647 w 365"/>
              <a:gd name="T25" fmla="*/ 2147483647 h 792"/>
              <a:gd name="T26" fmla="*/ 2147483647 w 365"/>
              <a:gd name="T27" fmla="*/ 2147483647 h 792"/>
              <a:gd name="T28" fmla="*/ 2147483647 w 365"/>
              <a:gd name="T29" fmla="*/ 2147483647 h 792"/>
              <a:gd name="T30" fmla="*/ 2147483647 w 365"/>
              <a:gd name="T31" fmla="*/ 2147483647 h 792"/>
              <a:gd name="T32" fmla="*/ 2147483647 w 365"/>
              <a:gd name="T33" fmla="*/ 2147483647 h 792"/>
              <a:gd name="T34" fmla="*/ 2147483647 w 365"/>
              <a:gd name="T35" fmla="*/ 2147483647 h 792"/>
              <a:gd name="T36" fmla="*/ 2147483647 w 365"/>
              <a:gd name="T37" fmla="*/ 2147483647 h 79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365"/>
              <a:gd name="T58" fmla="*/ 0 h 792"/>
              <a:gd name="T59" fmla="*/ 365 w 365"/>
              <a:gd name="T60" fmla="*/ 792 h 792"/>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365" h="792">
                <a:moveTo>
                  <a:pt x="75" y="25"/>
                </a:moveTo>
                <a:cubicBezTo>
                  <a:pt x="62" y="32"/>
                  <a:pt x="39" y="33"/>
                  <a:pt x="30" y="49"/>
                </a:cubicBezTo>
                <a:cubicBezTo>
                  <a:pt x="21" y="65"/>
                  <a:pt x="25" y="91"/>
                  <a:pt x="21" y="121"/>
                </a:cubicBezTo>
                <a:cubicBezTo>
                  <a:pt x="17" y="151"/>
                  <a:pt x="10" y="180"/>
                  <a:pt x="6" y="229"/>
                </a:cubicBezTo>
                <a:cubicBezTo>
                  <a:pt x="2" y="278"/>
                  <a:pt x="0" y="342"/>
                  <a:pt x="0" y="412"/>
                </a:cubicBezTo>
                <a:cubicBezTo>
                  <a:pt x="0" y="482"/>
                  <a:pt x="0" y="598"/>
                  <a:pt x="3" y="649"/>
                </a:cubicBezTo>
                <a:cubicBezTo>
                  <a:pt x="6" y="700"/>
                  <a:pt x="9" y="699"/>
                  <a:pt x="18" y="721"/>
                </a:cubicBezTo>
                <a:cubicBezTo>
                  <a:pt x="27" y="743"/>
                  <a:pt x="38" y="770"/>
                  <a:pt x="57" y="781"/>
                </a:cubicBezTo>
                <a:cubicBezTo>
                  <a:pt x="76" y="792"/>
                  <a:pt x="97" y="787"/>
                  <a:pt x="132" y="787"/>
                </a:cubicBezTo>
                <a:cubicBezTo>
                  <a:pt x="167" y="787"/>
                  <a:pt x="237" y="791"/>
                  <a:pt x="267" y="781"/>
                </a:cubicBezTo>
                <a:cubicBezTo>
                  <a:pt x="297" y="771"/>
                  <a:pt x="299" y="756"/>
                  <a:pt x="312" y="724"/>
                </a:cubicBezTo>
                <a:cubicBezTo>
                  <a:pt x="325" y="692"/>
                  <a:pt x="337" y="645"/>
                  <a:pt x="345" y="586"/>
                </a:cubicBezTo>
                <a:cubicBezTo>
                  <a:pt x="353" y="527"/>
                  <a:pt x="361" y="440"/>
                  <a:pt x="363" y="370"/>
                </a:cubicBezTo>
                <a:cubicBezTo>
                  <a:pt x="365" y="300"/>
                  <a:pt x="361" y="216"/>
                  <a:pt x="357" y="163"/>
                </a:cubicBezTo>
                <a:cubicBezTo>
                  <a:pt x="353" y="110"/>
                  <a:pt x="349" y="78"/>
                  <a:pt x="336" y="52"/>
                </a:cubicBezTo>
                <a:cubicBezTo>
                  <a:pt x="323" y="26"/>
                  <a:pt x="304" y="14"/>
                  <a:pt x="279" y="7"/>
                </a:cubicBezTo>
                <a:cubicBezTo>
                  <a:pt x="254" y="0"/>
                  <a:pt x="211" y="7"/>
                  <a:pt x="183" y="7"/>
                </a:cubicBezTo>
                <a:cubicBezTo>
                  <a:pt x="155" y="7"/>
                  <a:pt x="131" y="3"/>
                  <a:pt x="111" y="7"/>
                </a:cubicBezTo>
                <a:cubicBezTo>
                  <a:pt x="91" y="11"/>
                  <a:pt x="88" y="18"/>
                  <a:pt x="75" y="25"/>
                </a:cubicBezTo>
                <a:close/>
              </a:path>
            </a:pathLst>
          </a:custGeom>
          <a:solidFill>
            <a:srgbClr val="FF33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9222" name="Freeform 6"/>
          <p:cNvSpPr>
            <a:spLocks/>
          </p:cNvSpPr>
          <p:nvPr/>
        </p:nvSpPr>
        <p:spPr bwMode="auto">
          <a:xfrm>
            <a:off x="3849688" y="3354388"/>
            <a:ext cx="735012" cy="1554162"/>
          </a:xfrm>
          <a:custGeom>
            <a:avLst/>
            <a:gdLst>
              <a:gd name="T0" fmla="*/ 2147483647 w 389"/>
              <a:gd name="T1" fmla="*/ 2147483647 h 750"/>
              <a:gd name="T2" fmla="*/ 2147483647 w 389"/>
              <a:gd name="T3" fmla="*/ 2147483647 h 750"/>
              <a:gd name="T4" fmla="*/ 2147483647 w 389"/>
              <a:gd name="T5" fmla="*/ 2147483647 h 750"/>
              <a:gd name="T6" fmla="*/ 2147483647 w 389"/>
              <a:gd name="T7" fmla="*/ 2147483647 h 750"/>
              <a:gd name="T8" fmla="*/ 2147483647 w 389"/>
              <a:gd name="T9" fmla="*/ 2147483647 h 750"/>
              <a:gd name="T10" fmla="*/ 2147483647 w 389"/>
              <a:gd name="T11" fmla="*/ 2147483647 h 750"/>
              <a:gd name="T12" fmla="*/ 2147483647 w 389"/>
              <a:gd name="T13" fmla="*/ 2147483647 h 750"/>
              <a:gd name="T14" fmla="*/ 2147483647 w 389"/>
              <a:gd name="T15" fmla="*/ 2147483647 h 750"/>
              <a:gd name="T16" fmla="*/ 2147483647 w 389"/>
              <a:gd name="T17" fmla="*/ 2147483647 h 750"/>
              <a:gd name="T18" fmla="*/ 2147483647 w 389"/>
              <a:gd name="T19" fmla="*/ 2147483647 h 750"/>
              <a:gd name="T20" fmla="*/ 2147483647 w 389"/>
              <a:gd name="T21" fmla="*/ 2147483647 h 750"/>
              <a:gd name="T22" fmla="*/ 2147483647 w 389"/>
              <a:gd name="T23" fmla="*/ 2147483647 h 750"/>
              <a:gd name="T24" fmla="*/ 2147483647 w 389"/>
              <a:gd name="T25" fmla="*/ 2147483647 h 750"/>
              <a:gd name="T26" fmla="*/ 2147483647 w 389"/>
              <a:gd name="T27" fmla="*/ 2147483647 h 750"/>
              <a:gd name="T28" fmla="*/ 2147483647 w 389"/>
              <a:gd name="T29" fmla="*/ 2147483647 h 750"/>
              <a:gd name="T30" fmla="*/ 2147483647 w 389"/>
              <a:gd name="T31" fmla="*/ 2147483647 h 75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389"/>
              <a:gd name="T49" fmla="*/ 0 h 750"/>
              <a:gd name="T50" fmla="*/ 389 w 389"/>
              <a:gd name="T51" fmla="*/ 750 h 750"/>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389" h="750">
                <a:moveTo>
                  <a:pt x="122" y="3"/>
                </a:moveTo>
                <a:cubicBezTo>
                  <a:pt x="92" y="6"/>
                  <a:pt x="71" y="6"/>
                  <a:pt x="56" y="27"/>
                </a:cubicBezTo>
                <a:cubicBezTo>
                  <a:pt x="41" y="48"/>
                  <a:pt x="38" y="81"/>
                  <a:pt x="29" y="132"/>
                </a:cubicBezTo>
                <a:cubicBezTo>
                  <a:pt x="20" y="183"/>
                  <a:pt x="4" y="272"/>
                  <a:pt x="2" y="333"/>
                </a:cubicBezTo>
                <a:cubicBezTo>
                  <a:pt x="0" y="394"/>
                  <a:pt x="12" y="443"/>
                  <a:pt x="14" y="501"/>
                </a:cubicBezTo>
                <a:cubicBezTo>
                  <a:pt x="16" y="559"/>
                  <a:pt x="9" y="643"/>
                  <a:pt x="17" y="681"/>
                </a:cubicBezTo>
                <a:cubicBezTo>
                  <a:pt x="25" y="719"/>
                  <a:pt x="39" y="721"/>
                  <a:pt x="65" y="732"/>
                </a:cubicBezTo>
                <a:cubicBezTo>
                  <a:pt x="91" y="743"/>
                  <a:pt x="143" y="744"/>
                  <a:pt x="173" y="744"/>
                </a:cubicBezTo>
                <a:cubicBezTo>
                  <a:pt x="203" y="744"/>
                  <a:pt x="220" y="750"/>
                  <a:pt x="248" y="735"/>
                </a:cubicBezTo>
                <a:cubicBezTo>
                  <a:pt x="276" y="720"/>
                  <a:pt x="320" y="702"/>
                  <a:pt x="341" y="657"/>
                </a:cubicBezTo>
                <a:cubicBezTo>
                  <a:pt x="362" y="612"/>
                  <a:pt x="370" y="536"/>
                  <a:pt x="377" y="462"/>
                </a:cubicBezTo>
                <a:cubicBezTo>
                  <a:pt x="384" y="388"/>
                  <a:pt x="382" y="279"/>
                  <a:pt x="383" y="213"/>
                </a:cubicBezTo>
                <a:cubicBezTo>
                  <a:pt x="384" y="147"/>
                  <a:pt x="389" y="99"/>
                  <a:pt x="380" y="66"/>
                </a:cubicBezTo>
                <a:cubicBezTo>
                  <a:pt x="371" y="33"/>
                  <a:pt x="352" y="24"/>
                  <a:pt x="329" y="15"/>
                </a:cubicBezTo>
                <a:cubicBezTo>
                  <a:pt x="306" y="6"/>
                  <a:pt x="272" y="11"/>
                  <a:pt x="239" y="9"/>
                </a:cubicBezTo>
                <a:cubicBezTo>
                  <a:pt x="206" y="7"/>
                  <a:pt x="152" y="0"/>
                  <a:pt x="122" y="3"/>
                </a:cubicBezTo>
                <a:close/>
              </a:path>
            </a:pathLst>
          </a:custGeom>
          <a:solidFill>
            <a:srgbClr val="FF33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9223" name="Oval 7"/>
          <p:cNvSpPr>
            <a:spLocks noChangeArrowheads="1"/>
          </p:cNvSpPr>
          <p:nvPr/>
        </p:nvSpPr>
        <p:spPr bwMode="auto">
          <a:xfrm>
            <a:off x="6497638" y="2644775"/>
            <a:ext cx="958850" cy="895350"/>
          </a:xfrm>
          <a:prstGeom prst="ellipse">
            <a:avLst/>
          </a:prstGeom>
          <a:solidFill>
            <a:srgbClr val="0099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fr-FR" altLang="fr-FR" sz="2400"/>
          </a:p>
        </p:txBody>
      </p:sp>
      <p:sp>
        <p:nvSpPr>
          <p:cNvPr id="9224" name="Rectangle 8"/>
          <p:cNvSpPr>
            <a:spLocks noChangeArrowheads="1"/>
          </p:cNvSpPr>
          <p:nvPr/>
        </p:nvSpPr>
        <p:spPr bwMode="auto">
          <a:xfrm>
            <a:off x="6735763" y="3422650"/>
            <a:ext cx="442912" cy="1517650"/>
          </a:xfrm>
          <a:prstGeom prst="rect">
            <a:avLst/>
          </a:prstGeom>
          <a:solidFill>
            <a:srgbClr val="0099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fr-FR" altLang="fr-FR" sz="2400"/>
          </a:p>
        </p:txBody>
      </p:sp>
      <p:sp>
        <p:nvSpPr>
          <p:cNvPr id="9225" name="AutoShape 9"/>
          <p:cNvSpPr>
            <a:spLocks noChangeArrowheads="1"/>
          </p:cNvSpPr>
          <p:nvPr/>
        </p:nvSpPr>
        <p:spPr bwMode="auto">
          <a:xfrm>
            <a:off x="2074863" y="4554538"/>
            <a:ext cx="642937" cy="784225"/>
          </a:xfrm>
          <a:prstGeom prst="downArrow">
            <a:avLst>
              <a:gd name="adj1" fmla="val 50000"/>
              <a:gd name="adj2" fmla="val 30494"/>
            </a:avLst>
          </a:prstGeom>
          <a:solidFill>
            <a:srgbClr val="FF33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fr-FR" altLang="fr-FR" sz="2400"/>
          </a:p>
        </p:txBody>
      </p:sp>
      <p:sp>
        <p:nvSpPr>
          <p:cNvPr id="9226" name="AutoShape 10"/>
          <p:cNvSpPr>
            <a:spLocks noChangeArrowheads="1"/>
          </p:cNvSpPr>
          <p:nvPr/>
        </p:nvSpPr>
        <p:spPr bwMode="auto">
          <a:xfrm>
            <a:off x="5678488" y="4554538"/>
            <a:ext cx="658812" cy="784225"/>
          </a:xfrm>
          <a:prstGeom prst="downArrow">
            <a:avLst>
              <a:gd name="adj1" fmla="val 50000"/>
              <a:gd name="adj2" fmla="val 29759"/>
            </a:avLst>
          </a:prstGeom>
          <a:solidFill>
            <a:srgbClr val="FF33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fr-FR" altLang="fr-FR" sz="2400"/>
          </a:p>
        </p:txBody>
      </p:sp>
      <p:sp>
        <p:nvSpPr>
          <p:cNvPr id="9227" name="AutoShape 11"/>
          <p:cNvSpPr>
            <a:spLocks noChangeArrowheads="1"/>
          </p:cNvSpPr>
          <p:nvPr/>
        </p:nvSpPr>
        <p:spPr bwMode="auto">
          <a:xfrm>
            <a:off x="3852863" y="4554538"/>
            <a:ext cx="657225" cy="784225"/>
          </a:xfrm>
          <a:prstGeom prst="downArrow">
            <a:avLst>
              <a:gd name="adj1" fmla="val 50000"/>
              <a:gd name="adj2" fmla="val 29831"/>
            </a:avLst>
          </a:prstGeom>
          <a:solidFill>
            <a:srgbClr val="FF33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fr-FR" altLang="fr-FR" sz="2400"/>
          </a:p>
        </p:txBody>
      </p:sp>
      <p:sp>
        <p:nvSpPr>
          <p:cNvPr id="9228" name="AutoShape 12"/>
          <p:cNvSpPr>
            <a:spLocks noChangeArrowheads="1"/>
          </p:cNvSpPr>
          <p:nvPr/>
        </p:nvSpPr>
        <p:spPr bwMode="auto">
          <a:xfrm>
            <a:off x="3030538" y="3084513"/>
            <a:ext cx="793750" cy="528637"/>
          </a:xfrm>
          <a:prstGeom prst="roundRect">
            <a:avLst>
              <a:gd name="adj" fmla="val 16667"/>
            </a:avLst>
          </a:prstGeom>
          <a:solidFill>
            <a:srgbClr val="FF0066"/>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fr-FR" altLang="fr-FR" sz="2400"/>
          </a:p>
        </p:txBody>
      </p:sp>
      <p:sp>
        <p:nvSpPr>
          <p:cNvPr id="9229" name="Rectangle 16"/>
          <p:cNvSpPr>
            <a:spLocks noChangeArrowheads="1"/>
          </p:cNvSpPr>
          <p:nvPr/>
        </p:nvSpPr>
        <p:spPr bwMode="auto">
          <a:xfrm>
            <a:off x="5767388" y="5275263"/>
            <a:ext cx="5238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fr-FR" altLang="fr-FR" sz="1400">
                <a:latin typeface="Verdana" pitchFamily="34" charset="0"/>
              </a:rPr>
              <a:t>4H</a:t>
            </a:r>
            <a:r>
              <a:rPr lang="fr-FR" altLang="fr-FR" sz="1400" baseline="30000">
                <a:latin typeface="Verdana" pitchFamily="34" charset="0"/>
              </a:rPr>
              <a:t>+</a:t>
            </a:r>
          </a:p>
        </p:txBody>
      </p:sp>
      <p:sp>
        <p:nvSpPr>
          <p:cNvPr id="9230" name="Rectangle 17"/>
          <p:cNvSpPr>
            <a:spLocks noChangeArrowheads="1"/>
          </p:cNvSpPr>
          <p:nvPr/>
        </p:nvSpPr>
        <p:spPr bwMode="auto">
          <a:xfrm>
            <a:off x="4000500" y="5275263"/>
            <a:ext cx="5238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fr-FR" altLang="fr-FR" sz="1400">
                <a:latin typeface="Verdana" pitchFamily="34" charset="0"/>
              </a:rPr>
              <a:t>2H</a:t>
            </a:r>
            <a:r>
              <a:rPr lang="fr-FR" altLang="fr-FR" sz="1400" baseline="30000">
                <a:latin typeface="Verdana" pitchFamily="34" charset="0"/>
              </a:rPr>
              <a:t>+</a:t>
            </a:r>
          </a:p>
        </p:txBody>
      </p:sp>
      <p:sp>
        <p:nvSpPr>
          <p:cNvPr id="9231" name="Rectangle 18"/>
          <p:cNvSpPr>
            <a:spLocks noChangeArrowheads="1"/>
          </p:cNvSpPr>
          <p:nvPr/>
        </p:nvSpPr>
        <p:spPr bwMode="auto">
          <a:xfrm>
            <a:off x="2197100" y="5275263"/>
            <a:ext cx="5238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fr-FR" altLang="fr-FR" sz="1400">
                <a:latin typeface="Verdana" pitchFamily="34" charset="0"/>
              </a:rPr>
              <a:t>4H</a:t>
            </a:r>
            <a:r>
              <a:rPr lang="fr-FR" altLang="fr-FR" sz="1400" baseline="30000">
                <a:latin typeface="Verdana" pitchFamily="34" charset="0"/>
              </a:rPr>
              <a:t>+</a:t>
            </a:r>
          </a:p>
        </p:txBody>
      </p:sp>
      <p:sp>
        <p:nvSpPr>
          <p:cNvPr id="9232" name="Rectangle 23"/>
          <p:cNvSpPr>
            <a:spLocks noChangeArrowheads="1"/>
          </p:cNvSpPr>
          <p:nvPr/>
        </p:nvSpPr>
        <p:spPr bwMode="auto">
          <a:xfrm>
            <a:off x="1238250" y="5992813"/>
            <a:ext cx="24780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fr-FR" altLang="fr-FR" sz="1400">
                <a:latin typeface="Verdana" pitchFamily="34" charset="0"/>
              </a:rPr>
              <a:t>Espace intermembranaire</a:t>
            </a:r>
          </a:p>
        </p:txBody>
      </p:sp>
      <p:sp>
        <p:nvSpPr>
          <p:cNvPr id="9233" name="Rectangle 24"/>
          <p:cNvSpPr>
            <a:spLocks noChangeArrowheads="1"/>
          </p:cNvSpPr>
          <p:nvPr/>
        </p:nvSpPr>
        <p:spPr bwMode="auto">
          <a:xfrm>
            <a:off x="255588" y="1812925"/>
            <a:ext cx="155098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fr-FR" altLang="fr-FR" sz="1400">
                <a:latin typeface="Verdana" pitchFamily="34" charset="0"/>
              </a:rPr>
              <a:t>mb externe</a:t>
            </a:r>
          </a:p>
        </p:txBody>
      </p:sp>
      <p:sp>
        <p:nvSpPr>
          <p:cNvPr id="9234" name="Rectangle 25"/>
          <p:cNvSpPr>
            <a:spLocks noChangeArrowheads="1"/>
          </p:cNvSpPr>
          <p:nvPr/>
        </p:nvSpPr>
        <p:spPr bwMode="auto">
          <a:xfrm>
            <a:off x="3821113" y="1697038"/>
            <a:ext cx="1541462"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fr-FR" altLang="fr-FR" sz="1400">
                <a:latin typeface="Verdana" pitchFamily="34" charset="0"/>
              </a:rPr>
              <a:t>matrice mitochondriale</a:t>
            </a:r>
          </a:p>
        </p:txBody>
      </p:sp>
      <p:sp>
        <p:nvSpPr>
          <p:cNvPr id="9235" name="Rectangle 26"/>
          <p:cNvSpPr>
            <a:spLocks noChangeArrowheads="1"/>
          </p:cNvSpPr>
          <p:nvPr/>
        </p:nvSpPr>
        <p:spPr bwMode="auto">
          <a:xfrm>
            <a:off x="1031875" y="2074863"/>
            <a:ext cx="839788"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fr-FR" altLang="fr-FR" sz="1400">
                <a:latin typeface="Verdana" pitchFamily="34" charset="0"/>
              </a:rPr>
              <a:t>mb interne</a:t>
            </a:r>
          </a:p>
        </p:txBody>
      </p:sp>
      <p:sp>
        <p:nvSpPr>
          <p:cNvPr id="9236" name="Rectangle 32"/>
          <p:cNvSpPr>
            <a:spLocks noChangeArrowheads="1"/>
          </p:cNvSpPr>
          <p:nvPr/>
        </p:nvSpPr>
        <p:spPr bwMode="auto">
          <a:xfrm>
            <a:off x="3048000" y="3965575"/>
            <a:ext cx="630238" cy="30480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fr-FR" altLang="fr-FR" sz="1400">
                <a:solidFill>
                  <a:schemeClr val="bg1"/>
                </a:solidFill>
                <a:latin typeface="Verdana" pitchFamily="34" charset="0"/>
              </a:rPr>
              <a:t>CoQ</a:t>
            </a:r>
            <a:endParaRPr lang="fr-FR" altLang="fr-FR" sz="1400" baseline="-25000">
              <a:solidFill>
                <a:schemeClr val="bg1"/>
              </a:solidFill>
              <a:latin typeface="Verdana" pitchFamily="34" charset="0"/>
            </a:endParaRPr>
          </a:p>
        </p:txBody>
      </p:sp>
      <p:sp>
        <p:nvSpPr>
          <p:cNvPr id="9237" name="Rectangle 33"/>
          <p:cNvSpPr>
            <a:spLocks noChangeArrowheads="1"/>
          </p:cNvSpPr>
          <p:nvPr/>
        </p:nvSpPr>
        <p:spPr bwMode="auto">
          <a:xfrm>
            <a:off x="3040063" y="4438650"/>
            <a:ext cx="592137" cy="30480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fr-FR" altLang="fr-FR" sz="1400">
                <a:solidFill>
                  <a:schemeClr val="bg1"/>
                </a:solidFill>
                <a:latin typeface="Verdana" pitchFamily="34" charset="0"/>
              </a:rPr>
              <a:t>CoQ</a:t>
            </a:r>
            <a:endParaRPr lang="fr-FR" altLang="fr-FR" sz="1400" baseline="-25000">
              <a:solidFill>
                <a:schemeClr val="bg1"/>
              </a:solidFill>
              <a:latin typeface="Verdana" pitchFamily="34" charset="0"/>
            </a:endParaRPr>
          </a:p>
        </p:txBody>
      </p:sp>
      <p:sp>
        <p:nvSpPr>
          <p:cNvPr id="9238" name="Rectangle 34"/>
          <p:cNvSpPr>
            <a:spLocks noChangeArrowheads="1"/>
          </p:cNvSpPr>
          <p:nvPr/>
        </p:nvSpPr>
        <p:spPr bwMode="auto">
          <a:xfrm>
            <a:off x="4779963" y="4040188"/>
            <a:ext cx="627062" cy="30480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fr-FR" altLang="fr-FR" sz="1400">
                <a:solidFill>
                  <a:schemeClr val="bg1"/>
                </a:solidFill>
                <a:latin typeface="Verdana" pitchFamily="34" charset="0"/>
              </a:rPr>
              <a:t>CytC</a:t>
            </a:r>
            <a:endParaRPr lang="fr-FR" altLang="fr-FR" sz="1400" baseline="-25000">
              <a:solidFill>
                <a:schemeClr val="bg1"/>
              </a:solidFill>
              <a:latin typeface="Verdana" pitchFamily="34" charset="0"/>
            </a:endParaRPr>
          </a:p>
        </p:txBody>
      </p:sp>
      <p:sp>
        <p:nvSpPr>
          <p:cNvPr id="9239" name="Rectangle 35"/>
          <p:cNvSpPr>
            <a:spLocks noChangeArrowheads="1"/>
          </p:cNvSpPr>
          <p:nvPr/>
        </p:nvSpPr>
        <p:spPr bwMode="auto">
          <a:xfrm>
            <a:off x="4779963" y="4397375"/>
            <a:ext cx="606425" cy="30480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fr-FR" altLang="fr-FR" sz="1400">
                <a:solidFill>
                  <a:schemeClr val="bg1"/>
                </a:solidFill>
                <a:latin typeface="Verdana" pitchFamily="34" charset="0"/>
              </a:rPr>
              <a:t>CytC</a:t>
            </a:r>
            <a:endParaRPr lang="fr-FR" altLang="fr-FR" sz="1400" baseline="-25000">
              <a:solidFill>
                <a:schemeClr val="bg1"/>
              </a:solidFill>
              <a:latin typeface="Verdana" pitchFamily="34" charset="0"/>
            </a:endParaRPr>
          </a:p>
        </p:txBody>
      </p:sp>
      <p:grpSp>
        <p:nvGrpSpPr>
          <p:cNvPr id="2" name="Group 79"/>
          <p:cNvGrpSpPr>
            <a:grpSpLocks/>
          </p:cNvGrpSpPr>
          <p:nvPr/>
        </p:nvGrpSpPr>
        <p:grpSpPr bwMode="auto">
          <a:xfrm>
            <a:off x="1509713" y="2301875"/>
            <a:ext cx="1670050" cy="2135188"/>
            <a:chOff x="951" y="1450"/>
            <a:chExt cx="1052" cy="1345"/>
          </a:xfrm>
        </p:grpSpPr>
        <p:sp>
          <p:nvSpPr>
            <p:cNvPr id="9283" name="Rectangle 19"/>
            <p:cNvSpPr>
              <a:spLocks noChangeArrowheads="1"/>
            </p:cNvSpPr>
            <p:nvPr/>
          </p:nvSpPr>
          <p:spPr bwMode="auto">
            <a:xfrm>
              <a:off x="951" y="1750"/>
              <a:ext cx="71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fr-FR" altLang="fr-FR" sz="1400">
                  <a:latin typeface="Verdana" pitchFamily="34" charset="0"/>
                </a:rPr>
                <a:t>NADH,H</a:t>
              </a:r>
              <a:r>
                <a:rPr lang="fr-FR" altLang="fr-FR" sz="1400" baseline="30000">
                  <a:latin typeface="Verdana" pitchFamily="34" charset="0"/>
                </a:rPr>
                <a:t>+</a:t>
              </a:r>
            </a:p>
          </p:txBody>
        </p:sp>
        <p:sp>
          <p:nvSpPr>
            <p:cNvPr id="9284" name="Rectangle 22"/>
            <p:cNvSpPr>
              <a:spLocks noChangeArrowheads="1"/>
            </p:cNvSpPr>
            <p:nvPr/>
          </p:nvSpPr>
          <p:spPr bwMode="auto">
            <a:xfrm>
              <a:off x="1275" y="1450"/>
              <a:ext cx="72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fr-FR" altLang="fr-FR" sz="1400">
                  <a:latin typeface="Verdana" pitchFamily="34" charset="0"/>
                </a:rPr>
                <a:t>NAD</a:t>
              </a:r>
              <a:r>
                <a:rPr lang="fr-FR" altLang="fr-FR" sz="1400" baseline="30000">
                  <a:latin typeface="Verdana" pitchFamily="34" charset="0"/>
                </a:rPr>
                <a:t>+</a:t>
              </a:r>
              <a:r>
                <a:rPr lang="fr-FR" altLang="fr-FR" sz="1400">
                  <a:latin typeface="Verdana" pitchFamily="34" charset="0"/>
                </a:rPr>
                <a:t>+2H</a:t>
              </a:r>
              <a:r>
                <a:rPr lang="fr-FR" altLang="fr-FR" sz="1400" baseline="30000">
                  <a:latin typeface="Verdana" pitchFamily="34" charset="0"/>
                </a:rPr>
                <a:t>+</a:t>
              </a:r>
            </a:p>
          </p:txBody>
        </p:sp>
        <p:sp>
          <p:nvSpPr>
            <p:cNvPr id="9285" name="Freeform 38"/>
            <p:cNvSpPr>
              <a:spLocks/>
            </p:cNvSpPr>
            <p:nvPr/>
          </p:nvSpPr>
          <p:spPr bwMode="auto">
            <a:xfrm>
              <a:off x="1253" y="1660"/>
              <a:ext cx="405" cy="444"/>
            </a:xfrm>
            <a:custGeom>
              <a:avLst/>
              <a:gdLst>
                <a:gd name="T0" fmla="*/ 0 w 340"/>
                <a:gd name="T1" fmla="*/ 1655 h 340"/>
                <a:gd name="T2" fmla="*/ 467 w 340"/>
                <a:gd name="T3" fmla="*/ 2433 h 340"/>
                <a:gd name="T4" fmla="*/ 862 w 340"/>
                <a:gd name="T5" fmla="*/ 2469 h 340"/>
                <a:gd name="T6" fmla="*/ 1378 w 340"/>
                <a:gd name="T7" fmla="*/ 0 h 340"/>
                <a:gd name="T8" fmla="*/ 0 60000 65536"/>
                <a:gd name="T9" fmla="*/ 0 60000 65536"/>
                <a:gd name="T10" fmla="*/ 0 60000 65536"/>
                <a:gd name="T11" fmla="*/ 0 60000 65536"/>
                <a:gd name="T12" fmla="*/ 0 w 340"/>
                <a:gd name="T13" fmla="*/ 0 h 340"/>
                <a:gd name="T14" fmla="*/ 340 w 340"/>
                <a:gd name="T15" fmla="*/ 340 h 340"/>
              </a:gdLst>
              <a:ahLst/>
              <a:cxnLst>
                <a:cxn ang="T8">
                  <a:pos x="T0" y="T1"/>
                </a:cxn>
                <a:cxn ang="T9">
                  <a:pos x="T2" y="T3"/>
                </a:cxn>
                <a:cxn ang="T10">
                  <a:pos x="T4" y="T5"/>
                </a:cxn>
                <a:cxn ang="T11">
                  <a:pos x="T6" y="T7"/>
                </a:cxn>
              </a:cxnLst>
              <a:rect l="T12" t="T13" r="T14" b="T15"/>
              <a:pathLst>
                <a:path w="340" h="340">
                  <a:moveTo>
                    <a:pt x="0" y="196"/>
                  </a:moveTo>
                  <a:cubicBezTo>
                    <a:pt x="40" y="234"/>
                    <a:pt x="81" y="272"/>
                    <a:pt x="116" y="288"/>
                  </a:cubicBezTo>
                  <a:cubicBezTo>
                    <a:pt x="151" y="304"/>
                    <a:pt x="175" y="340"/>
                    <a:pt x="212" y="292"/>
                  </a:cubicBezTo>
                  <a:cubicBezTo>
                    <a:pt x="249" y="244"/>
                    <a:pt x="294" y="122"/>
                    <a:pt x="340" y="0"/>
                  </a:cubicBezTo>
                </a:path>
              </a:pathLst>
            </a:custGeom>
            <a:noFill/>
            <a:ln w="28575">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fr-FR"/>
            </a:p>
          </p:txBody>
        </p:sp>
        <p:grpSp>
          <p:nvGrpSpPr>
            <p:cNvPr id="9286" name="Group 69"/>
            <p:cNvGrpSpPr>
              <a:grpSpLocks/>
            </p:cNvGrpSpPr>
            <p:nvPr/>
          </p:nvGrpSpPr>
          <p:grpSpPr bwMode="auto">
            <a:xfrm>
              <a:off x="1537" y="2372"/>
              <a:ext cx="287" cy="207"/>
              <a:chOff x="1537" y="2372"/>
              <a:chExt cx="287" cy="207"/>
            </a:xfrm>
          </p:grpSpPr>
          <p:sp>
            <p:nvSpPr>
              <p:cNvPr id="9289" name="Oval 40"/>
              <p:cNvSpPr>
                <a:spLocks noChangeArrowheads="1"/>
              </p:cNvSpPr>
              <p:nvPr/>
            </p:nvSpPr>
            <p:spPr bwMode="auto">
              <a:xfrm>
                <a:off x="1561" y="2372"/>
                <a:ext cx="218" cy="207"/>
              </a:xfrm>
              <a:prstGeom prst="ellipse">
                <a:avLst/>
              </a:prstGeom>
              <a:solidFill>
                <a:schemeClr val="bg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fr-FR" altLang="fr-FR" sz="2400"/>
              </a:p>
            </p:txBody>
          </p:sp>
          <p:sp>
            <p:nvSpPr>
              <p:cNvPr id="9290" name="Rectangle 41"/>
              <p:cNvSpPr>
                <a:spLocks noChangeArrowheads="1"/>
              </p:cNvSpPr>
              <p:nvPr/>
            </p:nvSpPr>
            <p:spPr bwMode="auto">
              <a:xfrm>
                <a:off x="1537" y="2375"/>
                <a:ext cx="28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fr-FR" altLang="fr-FR" sz="1400">
                    <a:solidFill>
                      <a:srgbClr val="000099"/>
                    </a:solidFill>
                    <a:latin typeface="Verdana" pitchFamily="34" charset="0"/>
                  </a:rPr>
                  <a:t>2e</a:t>
                </a:r>
                <a:r>
                  <a:rPr lang="fr-FR" altLang="fr-FR" sz="1400" baseline="30000">
                    <a:solidFill>
                      <a:srgbClr val="000099"/>
                    </a:solidFill>
                    <a:latin typeface="Verdana" pitchFamily="34" charset="0"/>
                  </a:rPr>
                  <a:t>-</a:t>
                </a:r>
              </a:p>
            </p:txBody>
          </p:sp>
        </p:grpSp>
        <p:sp>
          <p:nvSpPr>
            <p:cNvPr id="9287" name="Freeform 42"/>
            <p:cNvSpPr>
              <a:spLocks/>
            </p:cNvSpPr>
            <p:nvPr/>
          </p:nvSpPr>
          <p:spPr bwMode="auto">
            <a:xfrm>
              <a:off x="1472" y="2067"/>
              <a:ext cx="171" cy="324"/>
            </a:xfrm>
            <a:custGeom>
              <a:avLst/>
              <a:gdLst>
                <a:gd name="T0" fmla="*/ 0 w 144"/>
                <a:gd name="T1" fmla="*/ 0 h 248"/>
                <a:gd name="T2" fmla="*/ 444 w 144"/>
                <a:gd name="T3" fmla="*/ 611 h 248"/>
                <a:gd name="T4" fmla="*/ 570 w 144"/>
                <a:gd name="T5" fmla="*/ 2103 h 248"/>
                <a:gd name="T6" fmla="*/ 0 60000 65536"/>
                <a:gd name="T7" fmla="*/ 0 60000 65536"/>
                <a:gd name="T8" fmla="*/ 0 60000 65536"/>
                <a:gd name="T9" fmla="*/ 0 w 144"/>
                <a:gd name="T10" fmla="*/ 0 h 248"/>
                <a:gd name="T11" fmla="*/ 144 w 144"/>
                <a:gd name="T12" fmla="*/ 248 h 248"/>
              </a:gdLst>
              <a:ahLst/>
              <a:cxnLst>
                <a:cxn ang="T6">
                  <a:pos x="T0" y="T1"/>
                </a:cxn>
                <a:cxn ang="T7">
                  <a:pos x="T2" y="T3"/>
                </a:cxn>
                <a:cxn ang="T8">
                  <a:pos x="T4" y="T5"/>
                </a:cxn>
              </a:cxnLst>
              <a:rect l="T9" t="T10" r="T11" b="T12"/>
              <a:pathLst>
                <a:path w="144" h="248">
                  <a:moveTo>
                    <a:pt x="0" y="0"/>
                  </a:moveTo>
                  <a:cubicBezTo>
                    <a:pt x="44" y="15"/>
                    <a:pt x="88" y="31"/>
                    <a:pt x="112" y="72"/>
                  </a:cubicBezTo>
                  <a:cubicBezTo>
                    <a:pt x="136" y="113"/>
                    <a:pt x="140" y="180"/>
                    <a:pt x="144" y="248"/>
                  </a:cubicBezTo>
                </a:path>
              </a:pathLst>
            </a:custGeom>
            <a:noFill/>
            <a:ln w="28575">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fr-FR"/>
            </a:p>
          </p:txBody>
        </p:sp>
        <p:sp>
          <p:nvSpPr>
            <p:cNvPr id="9288" name="Freeform 43"/>
            <p:cNvSpPr>
              <a:spLocks/>
            </p:cNvSpPr>
            <p:nvPr/>
          </p:nvSpPr>
          <p:spPr bwMode="auto">
            <a:xfrm>
              <a:off x="1631" y="2590"/>
              <a:ext cx="174" cy="205"/>
            </a:xfrm>
            <a:custGeom>
              <a:avLst/>
              <a:gdLst>
                <a:gd name="T0" fmla="*/ 60 w 146"/>
                <a:gd name="T1" fmla="*/ 0 h 157"/>
                <a:gd name="T2" fmla="*/ 88 w 146"/>
                <a:gd name="T3" fmla="*/ 1115 h 157"/>
                <a:gd name="T4" fmla="*/ 592 w 146"/>
                <a:gd name="T5" fmla="*/ 1282 h 157"/>
                <a:gd name="T6" fmla="*/ 0 60000 65536"/>
                <a:gd name="T7" fmla="*/ 0 60000 65536"/>
                <a:gd name="T8" fmla="*/ 0 60000 65536"/>
                <a:gd name="T9" fmla="*/ 0 w 146"/>
                <a:gd name="T10" fmla="*/ 0 h 157"/>
                <a:gd name="T11" fmla="*/ 146 w 146"/>
                <a:gd name="T12" fmla="*/ 157 h 157"/>
              </a:gdLst>
              <a:ahLst/>
              <a:cxnLst>
                <a:cxn ang="T6">
                  <a:pos x="T0" y="T1"/>
                </a:cxn>
                <a:cxn ang="T7">
                  <a:pos x="T2" y="T3"/>
                </a:cxn>
                <a:cxn ang="T8">
                  <a:pos x="T4" y="T5"/>
                </a:cxn>
              </a:cxnLst>
              <a:rect l="T9" t="T10" r="T11" b="T12"/>
              <a:pathLst>
                <a:path w="146" h="157">
                  <a:moveTo>
                    <a:pt x="14" y="0"/>
                  </a:moveTo>
                  <a:cubicBezTo>
                    <a:pt x="7" y="53"/>
                    <a:pt x="0" y="107"/>
                    <a:pt x="22" y="132"/>
                  </a:cubicBezTo>
                  <a:cubicBezTo>
                    <a:pt x="44" y="157"/>
                    <a:pt x="125" y="149"/>
                    <a:pt x="146" y="152"/>
                  </a:cubicBezTo>
                </a:path>
              </a:pathLst>
            </a:custGeom>
            <a:noFill/>
            <a:ln w="28575">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fr-FR"/>
            </a:p>
          </p:txBody>
        </p:sp>
      </p:grpSp>
      <p:sp>
        <p:nvSpPr>
          <p:cNvPr id="9241" name="Freeform 44"/>
          <p:cNvSpPr>
            <a:spLocks/>
          </p:cNvSpPr>
          <p:nvPr/>
        </p:nvSpPr>
        <p:spPr bwMode="auto">
          <a:xfrm>
            <a:off x="2825750" y="4084638"/>
            <a:ext cx="214313" cy="566737"/>
          </a:xfrm>
          <a:custGeom>
            <a:avLst/>
            <a:gdLst>
              <a:gd name="T0" fmla="*/ 2147483647 w 113"/>
              <a:gd name="T1" fmla="*/ 2147483647 h 274"/>
              <a:gd name="T2" fmla="*/ 2147483647 w 113"/>
              <a:gd name="T3" fmla="*/ 2147483647 h 274"/>
              <a:gd name="T4" fmla="*/ 2147483647 w 113"/>
              <a:gd name="T5" fmla="*/ 2147483647 h 274"/>
              <a:gd name="T6" fmla="*/ 2147483647 w 113"/>
              <a:gd name="T7" fmla="*/ 2147483647 h 274"/>
              <a:gd name="T8" fmla="*/ 2147483647 w 113"/>
              <a:gd name="T9" fmla="*/ 2147483647 h 274"/>
              <a:gd name="T10" fmla="*/ 2147483647 w 113"/>
              <a:gd name="T11" fmla="*/ 2147483647 h 274"/>
              <a:gd name="T12" fmla="*/ 2147483647 w 113"/>
              <a:gd name="T13" fmla="*/ 2147483647 h 274"/>
              <a:gd name="T14" fmla="*/ 0 60000 65536"/>
              <a:gd name="T15" fmla="*/ 0 60000 65536"/>
              <a:gd name="T16" fmla="*/ 0 60000 65536"/>
              <a:gd name="T17" fmla="*/ 0 60000 65536"/>
              <a:gd name="T18" fmla="*/ 0 60000 65536"/>
              <a:gd name="T19" fmla="*/ 0 60000 65536"/>
              <a:gd name="T20" fmla="*/ 0 60000 65536"/>
              <a:gd name="T21" fmla="*/ 0 w 113"/>
              <a:gd name="T22" fmla="*/ 0 h 274"/>
              <a:gd name="T23" fmla="*/ 113 w 113"/>
              <a:gd name="T24" fmla="*/ 274 h 27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3" h="274">
                <a:moveTo>
                  <a:pt x="113" y="261"/>
                </a:moveTo>
                <a:cubicBezTo>
                  <a:pt x="100" y="267"/>
                  <a:pt x="87" y="274"/>
                  <a:pt x="73" y="269"/>
                </a:cubicBezTo>
                <a:cubicBezTo>
                  <a:pt x="59" y="264"/>
                  <a:pt x="39" y="251"/>
                  <a:pt x="29" y="233"/>
                </a:cubicBezTo>
                <a:cubicBezTo>
                  <a:pt x="19" y="215"/>
                  <a:pt x="16" y="193"/>
                  <a:pt x="13" y="161"/>
                </a:cubicBezTo>
                <a:cubicBezTo>
                  <a:pt x="10" y="129"/>
                  <a:pt x="0" y="67"/>
                  <a:pt x="9" y="41"/>
                </a:cubicBezTo>
                <a:cubicBezTo>
                  <a:pt x="18" y="15"/>
                  <a:pt x="48" y="10"/>
                  <a:pt x="65" y="5"/>
                </a:cubicBezTo>
                <a:cubicBezTo>
                  <a:pt x="82" y="0"/>
                  <a:pt x="97" y="4"/>
                  <a:pt x="113" y="9"/>
                </a:cubicBezTo>
              </a:path>
            </a:pathLst>
          </a:custGeom>
          <a:noFill/>
          <a:ln w="28575">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fr-FR"/>
          </a:p>
        </p:txBody>
      </p:sp>
      <p:sp>
        <p:nvSpPr>
          <p:cNvPr id="9242" name="Freeform 45"/>
          <p:cNvSpPr>
            <a:spLocks/>
          </p:cNvSpPr>
          <p:nvPr/>
        </p:nvSpPr>
        <p:spPr bwMode="auto">
          <a:xfrm>
            <a:off x="3598863" y="4017963"/>
            <a:ext cx="276225" cy="598487"/>
          </a:xfrm>
          <a:custGeom>
            <a:avLst/>
            <a:gdLst>
              <a:gd name="T0" fmla="*/ 0 w 146"/>
              <a:gd name="T1" fmla="*/ 2147483647 h 289"/>
              <a:gd name="T2" fmla="*/ 2147483647 w 146"/>
              <a:gd name="T3" fmla="*/ 2147483647 h 289"/>
              <a:gd name="T4" fmla="*/ 2147483647 w 146"/>
              <a:gd name="T5" fmla="*/ 2147483647 h 289"/>
              <a:gd name="T6" fmla="*/ 2147483647 w 146"/>
              <a:gd name="T7" fmla="*/ 2147483647 h 289"/>
              <a:gd name="T8" fmla="*/ 2147483647 w 146"/>
              <a:gd name="T9" fmla="*/ 2147483647 h 289"/>
              <a:gd name="T10" fmla="*/ 2147483647 w 146"/>
              <a:gd name="T11" fmla="*/ 2147483647 h 289"/>
              <a:gd name="T12" fmla="*/ 0 60000 65536"/>
              <a:gd name="T13" fmla="*/ 0 60000 65536"/>
              <a:gd name="T14" fmla="*/ 0 60000 65536"/>
              <a:gd name="T15" fmla="*/ 0 60000 65536"/>
              <a:gd name="T16" fmla="*/ 0 60000 65536"/>
              <a:gd name="T17" fmla="*/ 0 60000 65536"/>
              <a:gd name="T18" fmla="*/ 0 w 146"/>
              <a:gd name="T19" fmla="*/ 0 h 289"/>
              <a:gd name="T20" fmla="*/ 146 w 146"/>
              <a:gd name="T21" fmla="*/ 289 h 289"/>
            </a:gdLst>
            <a:ahLst/>
            <a:cxnLst>
              <a:cxn ang="T12">
                <a:pos x="T0" y="T1"/>
              </a:cxn>
              <a:cxn ang="T13">
                <a:pos x="T2" y="T3"/>
              </a:cxn>
              <a:cxn ang="T14">
                <a:pos x="T4" y="T5"/>
              </a:cxn>
              <a:cxn ang="T15">
                <a:pos x="T6" y="T7"/>
              </a:cxn>
              <a:cxn ang="T16">
                <a:pos x="T8" y="T9"/>
              </a:cxn>
              <a:cxn ang="T17">
                <a:pos x="T10" y="T11"/>
              </a:cxn>
            </a:cxnLst>
            <a:rect l="T18" t="T19" r="T20" b="T21"/>
            <a:pathLst>
              <a:path w="146" h="289">
                <a:moveTo>
                  <a:pt x="0" y="13"/>
                </a:moveTo>
                <a:cubicBezTo>
                  <a:pt x="31" y="6"/>
                  <a:pt x="62" y="0"/>
                  <a:pt x="84" y="9"/>
                </a:cubicBezTo>
                <a:cubicBezTo>
                  <a:pt x="106" y="18"/>
                  <a:pt x="123" y="36"/>
                  <a:pt x="132" y="69"/>
                </a:cubicBezTo>
                <a:cubicBezTo>
                  <a:pt x="141" y="102"/>
                  <a:pt x="146" y="175"/>
                  <a:pt x="140" y="209"/>
                </a:cubicBezTo>
                <a:cubicBezTo>
                  <a:pt x="134" y="243"/>
                  <a:pt x="117" y="260"/>
                  <a:pt x="96" y="273"/>
                </a:cubicBezTo>
                <a:cubicBezTo>
                  <a:pt x="75" y="286"/>
                  <a:pt x="43" y="287"/>
                  <a:pt x="12" y="289"/>
                </a:cubicBezTo>
              </a:path>
            </a:pathLst>
          </a:custGeom>
          <a:noFill/>
          <a:ln w="28575">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fr-FR"/>
          </a:p>
        </p:txBody>
      </p:sp>
      <p:grpSp>
        <p:nvGrpSpPr>
          <p:cNvPr id="4" name="Group 81"/>
          <p:cNvGrpSpPr>
            <a:grpSpLocks/>
          </p:cNvGrpSpPr>
          <p:nvPr/>
        </p:nvGrpSpPr>
        <p:grpSpPr bwMode="auto">
          <a:xfrm>
            <a:off x="5884863" y="1416050"/>
            <a:ext cx="1585912" cy="1366838"/>
            <a:chOff x="3707" y="892"/>
            <a:chExt cx="999" cy="861"/>
          </a:xfrm>
        </p:grpSpPr>
        <p:sp>
          <p:nvSpPr>
            <p:cNvPr id="9278" name="Rectangle 13"/>
            <p:cNvSpPr>
              <a:spLocks noChangeArrowheads="1"/>
            </p:cNvSpPr>
            <p:nvPr/>
          </p:nvSpPr>
          <p:spPr bwMode="auto">
            <a:xfrm>
              <a:off x="3707" y="1318"/>
              <a:ext cx="34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fr-FR" altLang="fr-FR" sz="1400">
                  <a:latin typeface="Verdana" pitchFamily="34" charset="0"/>
                </a:rPr>
                <a:t>ADP</a:t>
              </a:r>
            </a:p>
          </p:txBody>
        </p:sp>
        <p:sp>
          <p:nvSpPr>
            <p:cNvPr id="9279" name="Freeform 14"/>
            <p:cNvSpPr>
              <a:spLocks/>
            </p:cNvSpPr>
            <p:nvPr/>
          </p:nvSpPr>
          <p:spPr bwMode="auto">
            <a:xfrm>
              <a:off x="3974" y="1373"/>
              <a:ext cx="343" cy="380"/>
            </a:xfrm>
            <a:custGeom>
              <a:avLst/>
              <a:gdLst>
                <a:gd name="T0" fmla="*/ 0 w 288"/>
                <a:gd name="T1" fmla="*/ 969 h 291"/>
                <a:gd name="T2" fmla="*/ 631 w 288"/>
                <a:gd name="T3" fmla="*/ 2285 h 291"/>
                <a:gd name="T4" fmla="*/ 1093 w 288"/>
                <a:gd name="T5" fmla="*/ 2025 h 291"/>
                <a:gd name="T6" fmla="*/ 1081 w 288"/>
                <a:gd name="T7" fmla="*/ 969 h 291"/>
                <a:gd name="T8" fmla="*/ 1018 w 288"/>
                <a:gd name="T9" fmla="*/ 0 h 291"/>
                <a:gd name="T10" fmla="*/ 0 60000 65536"/>
                <a:gd name="T11" fmla="*/ 0 60000 65536"/>
                <a:gd name="T12" fmla="*/ 0 60000 65536"/>
                <a:gd name="T13" fmla="*/ 0 60000 65536"/>
                <a:gd name="T14" fmla="*/ 0 60000 65536"/>
                <a:gd name="T15" fmla="*/ 0 w 288"/>
                <a:gd name="T16" fmla="*/ 0 h 291"/>
                <a:gd name="T17" fmla="*/ 288 w 288"/>
                <a:gd name="T18" fmla="*/ 291 h 291"/>
              </a:gdLst>
              <a:ahLst/>
              <a:cxnLst>
                <a:cxn ang="T10">
                  <a:pos x="T0" y="T1"/>
                </a:cxn>
                <a:cxn ang="T11">
                  <a:pos x="T2" y="T3"/>
                </a:cxn>
                <a:cxn ang="T12">
                  <a:pos x="T4" y="T5"/>
                </a:cxn>
                <a:cxn ang="T13">
                  <a:pos x="T6" y="T7"/>
                </a:cxn>
                <a:cxn ang="T14">
                  <a:pos x="T8" y="T9"/>
                </a:cxn>
              </a:cxnLst>
              <a:rect l="T15" t="T16" r="T17" b="T18"/>
              <a:pathLst>
                <a:path w="288" h="291">
                  <a:moveTo>
                    <a:pt x="0" y="114"/>
                  </a:moveTo>
                  <a:cubicBezTo>
                    <a:pt x="55" y="181"/>
                    <a:pt x="111" y="249"/>
                    <a:pt x="156" y="270"/>
                  </a:cubicBezTo>
                  <a:cubicBezTo>
                    <a:pt x="201" y="291"/>
                    <a:pt x="252" y="266"/>
                    <a:pt x="270" y="240"/>
                  </a:cubicBezTo>
                  <a:cubicBezTo>
                    <a:pt x="288" y="214"/>
                    <a:pt x="270" y="154"/>
                    <a:pt x="267" y="114"/>
                  </a:cubicBezTo>
                  <a:cubicBezTo>
                    <a:pt x="264" y="74"/>
                    <a:pt x="258" y="37"/>
                    <a:pt x="252" y="0"/>
                  </a:cubicBezTo>
                </a:path>
              </a:pathLst>
            </a:custGeom>
            <a:noFill/>
            <a:ln w="28575">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fr-FR"/>
            </a:p>
          </p:txBody>
        </p:sp>
        <p:sp>
          <p:nvSpPr>
            <p:cNvPr id="9280" name="Rectangle 15"/>
            <p:cNvSpPr>
              <a:spLocks noChangeArrowheads="1"/>
            </p:cNvSpPr>
            <p:nvPr/>
          </p:nvSpPr>
          <p:spPr bwMode="auto">
            <a:xfrm>
              <a:off x="4377" y="1294"/>
              <a:ext cx="329"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fr-FR" altLang="fr-FR" sz="1400">
                  <a:latin typeface="Verdana" pitchFamily="34" charset="0"/>
                </a:rPr>
                <a:t>3H</a:t>
              </a:r>
              <a:r>
                <a:rPr lang="fr-FR" altLang="fr-FR" sz="1400" baseline="30000">
                  <a:latin typeface="Verdana" pitchFamily="34" charset="0"/>
                </a:rPr>
                <a:t>+</a:t>
              </a:r>
            </a:p>
          </p:txBody>
        </p:sp>
        <p:sp>
          <p:nvSpPr>
            <p:cNvPr id="9281" name="AutoShape 46"/>
            <p:cNvSpPr>
              <a:spLocks noChangeArrowheads="1"/>
            </p:cNvSpPr>
            <p:nvPr/>
          </p:nvSpPr>
          <p:spPr bwMode="auto">
            <a:xfrm>
              <a:off x="3939" y="892"/>
              <a:ext cx="567" cy="528"/>
            </a:xfrm>
            <a:prstGeom prst="irregularSeal2">
              <a:avLst/>
            </a:prstGeom>
            <a:solidFill>
              <a:srgbClr val="FFFF00"/>
            </a:solidFill>
            <a:ln w="9525">
              <a:solidFill>
                <a:schemeClr val="tx1"/>
              </a:solidFill>
              <a:miter lim="800000"/>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fr-FR" altLang="fr-FR" sz="2400"/>
            </a:p>
          </p:txBody>
        </p:sp>
        <p:sp>
          <p:nvSpPr>
            <p:cNvPr id="9282" name="Rectangle 47"/>
            <p:cNvSpPr>
              <a:spLocks noChangeArrowheads="1"/>
            </p:cNvSpPr>
            <p:nvPr/>
          </p:nvSpPr>
          <p:spPr bwMode="auto">
            <a:xfrm>
              <a:off x="4020" y="1057"/>
              <a:ext cx="330"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fr-FR" altLang="fr-FR" sz="1400">
                  <a:latin typeface="Verdana" pitchFamily="34" charset="0"/>
                </a:rPr>
                <a:t>ATP</a:t>
              </a:r>
            </a:p>
          </p:txBody>
        </p:sp>
      </p:grpSp>
      <p:sp>
        <p:nvSpPr>
          <p:cNvPr id="9244" name="Freeform 48"/>
          <p:cNvSpPr>
            <a:spLocks/>
          </p:cNvSpPr>
          <p:nvPr/>
        </p:nvSpPr>
        <p:spPr bwMode="auto">
          <a:xfrm>
            <a:off x="5611813" y="3379788"/>
            <a:ext cx="735012" cy="1554162"/>
          </a:xfrm>
          <a:custGeom>
            <a:avLst/>
            <a:gdLst>
              <a:gd name="T0" fmla="*/ 2147483647 w 389"/>
              <a:gd name="T1" fmla="*/ 2147483647 h 750"/>
              <a:gd name="T2" fmla="*/ 2147483647 w 389"/>
              <a:gd name="T3" fmla="*/ 2147483647 h 750"/>
              <a:gd name="T4" fmla="*/ 2147483647 w 389"/>
              <a:gd name="T5" fmla="*/ 2147483647 h 750"/>
              <a:gd name="T6" fmla="*/ 2147483647 w 389"/>
              <a:gd name="T7" fmla="*/ 2147483647 h 750"/>
              <a:gd name="T8" fmla="*/ 2147483647 w 389"/>
              <a:gd name="T9" fmla="*/ 2147483647 h 750"/>
              <a:gd name="T10" fmla="*/ 2147483647 w 389"/>
              <a:gd name="T11" fmla="*/ 2147483647 h 750"/>
              <a:gd name="T12" fmla="*/ 2147483647 w 389"/>
              <a:gd name="T13" fmla="*/ 2147483647 h 750"/>
              <a:gd name="T14" fmla="*/ 2147483647 w 389"/>
              <a:gd name="T15" fmla="*/ 2147483647 h 750"/>
              <a:gd name="T16" fmla="*/ 2147483647 w 389"/>
              <a:gd name="T17" fmla="*/ 2147483647 h 750"/>
              <a:gd name="T18" fmla="*/ 2147483647 w 389"/>
              <a:gd name="T19" fmla="*/ 2147483647 h 750"/>
              <a:gd name="T20" fmla="*/ 2147483647 w 389"/>
              <a:gd name="T21" fmla="*/ 2147483647 h 750"/>
              <a:gd name="T22" fmla="*/ 2147483647 w 389"/>
              <a:gd name="T23" fmla="*/ 2147483647 h 750"/>
              <a:gd name="T24" fmla="*/ 2147483647 w 389"/>
              <a:gd name="T25" fmla="*/ 2147483647 h 750"/>
              <a:gd name="T26" fmla="*/ 2147483647 w 389"/>
              <a:gd name="T27" fmla="*/ 2147483647 h 750"/>
              <a:gd name="T28" fmla="*/ 2147483647 w 389"/>
              <a:gd name="T29" fmla="*/ 2147483647 h 750"/>
              <a:gd name="T30" fmla="*/ 2147483647 w 389"/>
              <a:gd name="T31" fmla="*/ 2147483647 h 75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389"/>
              <a:gd name="T49" fmla="*/ 0 h 750"/>
              <a:gd name="T50" fmla="*/ 389 w 389"/>
              <a:gd name="T51" fmla="*/ 750 h 750"/>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389" h="750">
                <a:moveTo>
                  <a:pt x="122" y="3"/>
                </a:moveTo>
                <a:cubicBezTo>
                  <a:pt x="92" y="6"/>
                  <a:pt x="71" y="6"/>
                  <a:pt x="56" y="27"/>
                </a:cubicBezTo>
                <a:cubicBezTo>
                  <a:pt x="41" y="48"/>
                  <a:pt x="38" y="81"/>
                  <a:pt x="29" y="132"/>
                </a:cubicBezTo>
                <a:cubicBezTo>
                  <a:pt x="20" y="183"/>
                  <a:pt x="4" y="272"/>
                  <a:pt x="2" y="333"/>
                </a:cubicBezTo>
                <a:cubicBezTo>
                  <a:pt x="0" y="394"/>
                  <a:pt x="12" y="443"/>
                  <a:pt x="14" y="501"/>
                </a:cubicBezTo>
                <a:cubicBezTo>
                  <a:pt x="16" y="559"/>
                  <a:pt x="9" y="643"/>
                  <a:pt x="17" y="681"/>
                </a:cubicBezTo>
                <a:cubicBezTo>
                  <a:pt x="25" y="719"/>
                  <a:pt x="39" y="721"/>
                  <a:pt x="65" y="732"/>
                </a:cubicBezTo>
                <a:cubicBezTo>
                  <a:pt x="91" y="743"/>
                  <a:pt x="143" y="744"/>
                  <a:pt x="173" y="744"/>
                </a:cubicBezTo>
                <a:cubicBezTo>
                  <a:pt x="203" y="744"/>
                  <a:pt x="220" y="750"/>
                  <a:pt x="248" y="735"/>
                </a:cubicBezTo>
                <a:cubicBezTo>
                  <a:pt x="276" y="720"/>
                  <a:pt x="320" y="702"/>
                  <a:pt x="341" y="657"/>
                </a:cubicBezTo>
                <a:cubicBezTo>
                  <a:pt x="362" y="612"/>
                  <a:pt x="370" y="536"/>
                  <a:pt x="377" y="462"/>
                </a:cubicBezTo>
                <a:cubicBezTo>
                  <a:pt x="384" y="388"/>
                  <a:pt x="382" y="279"/>
                  <a:pt x="383" y="213"/>
                </a:cubicBezTo>
                <a:cubicBezTo>
                  <a:pt x="384" y="147"/>
                  <a:pt x="389" y="99"/>
                  <a:pt x="380" y="66"/>
                </a:cubicBezTo>
                <a:cubicBezTo>
                  <a:pt x="371" y="33"/>
                  <a:pt x="352" y="24"/>
                  <a:pt x="329" y="15"/>
                </a:cubicBezTo>
                <a:cubicBezTo>
                  <a:pt x="306" y="6"/>
                  <a:pt x="272" y="11"/>
                  <a:pt x="239" y="9"/>
                </a:cubicBezTo>
                <a:cubicBezTo>
                  <a:pt x="206" y="7"/>
                  <a:pt x="152" y="0"/>
                  <a:pt x="122" y="3"/>
                </a:cubicBezTo>
                <a:close/>
              </a:path>
            </a:pathLst>
          </a:custGeom>
          <a:solidFill>
            <a:srgbClr val="FF33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9245" name="Freeform 51"/>
          <p:cNvSpPr>
            <a:spLocks/>
          </p:cNvSpPr>
          <p:nvPr/>
        </p:nvSpPr>
        <p:spPr bwMode="auto">
          <a:xfrm>
            <a:off x="4549775" y="4141788"/>
            <a:ext cx="214313" cy="568325"/>
          </a:xfrm>
          <a:custGeom>
            <a:avLst/>
            <a:gdLst>
              <a:gd name="T0" fmla="*/ 2147483647 w 113"/>
              <a:gd name="T1" fmla="*/ 2147483647 h 274"/>
              <a:gd name="T2" fmla="*/ 2147483647 w 113"/>
              <a:gd name="T3" fmla="*/ 2147483647 h 274"/>
              <a:gd name="T4" fmla="*/ 2147483647 w 113"/>
              <a:gd name="T5" fmla="*/ 2147483647 h 274"/>
              <a:gd name="T6" fmla="*/ 2147483647 w 113"/>
              <a:gd name="T7" fmla="*/ 2147483647 h 274"/>
              <a:gd name="T8" fmla="*/ 2147483647 w 113"/>
              <a:gd name="T9" fmla="*/ 2147483647 h 274"/>
              <a:gd name="T10" fmla="*/ 2147483647 w 113"/>
              <a:gd name="T11" fmla="*/ 2147483647 h 274"/>
              <a:gd name="T12" fmla="*/ 2147483647 w 113"/>
              <a:gd name="T13" fmla="*/ 2147483647 h 274"/>
              <a:gd name="T14" fmla="*/ 0 60000 65536"/>
              <a:gd name="T15" fmla="*/ 0 60000 65536"/>
              <a:gd name="T16" fmla="*/ 0 60000 65536"/>
              <a:gd name="T17" fmla="*/ 0 60000 65536"/>
              <a:gd name="T18" fmla="*/ 0 60000 65536"/>
              <a:gd name="T19" fmla="*/ 0 60000 65536"/>
              <a:gd name="T20" fmla="*/ 0 60000 65536"/>
              <a:gd name="T21" fmla="*/ 0 w 113"/>
              <a:gd name="T22" fmla="*/ 0 h 274"/>
              <a:gd name="T23" fmla="*/ 113 w 113"/>
              <a:gd name="T24" fmla="*/ 274 h 27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3" h="274">
                <a:moveTo>
                  <a:pt x="113" y="261"/>
                </a:moveTo>
                <a:cubicBezTo>
                  <a:pt x="100" y="267"/>
                  <a:pt x="87" y="274"/>
                  <a:pt x="73" y="269"/>
                </a:cubicBezTo>
                <a:cubicBezTo>
                  <a:pt x="59" y="264"/>
                  <a:pt x="39" y="251"/>
                  <a:pt x="29" y="233"/>
                </a:cubicBezTo>
                <a:cubicBezTo>
                  <a:pt x="19" y="215"/>
                  <a:pt x="16" y="193"/>
                  <a:pt x="13" y="161"/>
                </a:cubicBezTo>
                <a:cubicBezTo>
                  <a:pt x="10" y="129"/>
                  <a:pt x="0" y="67"/>
                  <a:pt x="9" y="41"/>
                </a:cubicBezTo>
                <a:cubicBezTo>
                  <a:pt x="18" y="15"/>
                  <a:pt x="48" y="10"/>
                  <a:pt x="65" y="5"/>
                </a:cubicBezTo>
                <a:cubicBezTo>
                  <a:pt x="82" y="0"/>
                  <a:pt x="97" y="4"/>
                  <a:pt x="113" y="9"/>
                </a:cubicBezTo>
              </a:path>
            </a:pathLst>
          </a:custGeom>
          <a:noFill/>
          <a:ln w="28575">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fr-FR"/>
          </a:p>
        </p:txBody>
      </p:sp>
      <p:sp>
        <p:nvSpPr>
          <p:cNvPr id="9246" name="Freeform 52"/>
          <p:cNvSpPr>
            <a:spLocks/>
          </p:cNvSpPr>
          <p:nvPr/>
        </p:nvSpPr>
        <p:spPr bwMode="auto">
          <a:xfrm>
            <a:off x="5360988" y="4067175"/>
            <a:ext cx="276225" cy="600075"/>
          </a:xfrm>
          <a:custGeom>
            <a:avLst/>
            <a:gdLst>
              <a:gd name="T0" fmla="*/ 0 w 146"/>
              <a:gd name="T1" fmla="*/ 2147483647 h 289"/>
              <a:gd name="T2" fmla="*/ 2147483647 w 146"/>
              <a:gd name="T3" fmla="*/ 2147483647 h 289"/>
              <a:gd name="T4" fmla="*/ 2147483647 w 146"/>
              <a:gd name="T5" fmla="*/ 2147483647 h 289"/>
              <a:gd name="T6" fmla="*/ 2147483647 w 146"/>
              <a:gd name="T7" fmla="*/ 2147483647 h 289"/>
              <a:gd name="T8" fmla="*/ 2147483647 w 146"/>
              <a:gd name="T9" fmla="*/ 2147483647 h 289"/>
              <a:gd name="T10" fmla="*/ 2147483647 w 146"/>
              <a:gd name="T11" fmla="*/ 2147483647 h 289"/>
              <a:gd name="T12" fmla="*/ 0 60000 65536"/>
              <a:gd name="T13" fmla="*/ 0 60000 65536"/>
              <a:gd name="T14" fmla="*/ 0 60000 65536"/>
              <a:gd name="T15" fmla="*/ 0 60000 65536"/>
              <a:gd name="T16" fmla="*/ 0 60000 65536"/>
              <a:gd name="T17" fmla="*/ 0 60000 65536"/>
              <a:gd name="T18" fmla="*/ 0 w 146"/>
              <a:gd name="T19" fmla="*/ 0 h 289"/>
              <a:gd name="T20" fmla="*/ 146 w 146"/>
              <a:gd name="T21" fmla="*/ 289 h 289"/>
            </a:gdLst>
            <a:ahLst/>
            <a:cxnLst>
              <a:cxn ang="T12">
                <a:pos x="T0" y="T1"/>
              </a:cxn>
              <a:cxn ang="T13">
                <a:pos x="T2" y="T3"/>
              </a:cxn>
              <a:cxn ang="T14">
                <a:pos x="T4" y="T5"/>
              </a:cxn>
              <a:cxn ang="T15">
                <a:pos x="T6" y="T7"/>
              </a:cxn>
              <a:cxn ang="T16">
                <a:pos x="T8" y="T9"/>
              </a:cxn>
              <a:cxn ang="T17">
                <a:pos x="T10" y="T11"/>
              </a:cxn>
            </a:cxnLst>
            <a:rect l="T18" t="T19" r="T20" b="T21"/>
            <a:pathLst>
              <a:path w="146" h="289">
                <a:moveTo>
                  <a:pt x="0" y="13"/>
                </a:moveTo>
                <a:cubicBezTo>
                  <a:pt x="31" y="6"/>
                  <a:pt x="62" y="0"/>
                  <a:pt x="84" y="9"/>
                </a:cubicBezTo>
                <a:cubicBezTo>
                  <a:pt x="106" y="18"/>
                  <a:pt x="123" y="36"/>
                  <a:pt x="132" y="69"/>
                </a:cubicBezTo>
                <a:cubicBezTo>
                  <a:pt x="141" y="102"/>
                  <a:pt x="146" y="175"/>
                  <a:pt x="140" y="209"/>
                </a:cubicBezTo>
                <a:cubicBezTo>
                  <a:pt x="134" y="243"/>
                  <a:pt x="117" y="260"/>
                  <a:pt x="96" y="273"/>
                </a:cubicBezTo>
                <a:cubicBezTo>
                  <a:pt x="75" y="286"/>
                  <a:pt x="43" y="287"/>
                  <a:pt x="12" y="289"/>
                </a:cubicBezTo>
              </a:path>
            </a:pathLst>
          </a:custGeom>
          <a:noFill/>
          <a:ln w="28575">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fr-FR"/>
          </a:p>
        </p:txBody>
      </p:sp>
      <p:sp>
        <p:nvSpPr>
          <p:cNvPr id="9247" name="Freeform 53"/>
          <p:cNvSpPr>
            <a:spLocks/>
          </p:cNvSpPr>
          <p:nvPr/>
        </p:nvSpPr>
        <p:spPr bwMode="auto">
          <a:xfrm>
            <a:off x="3856038" y="4194175"/>
            <a:ext cx="174625" cy="206375"/>
          </a:xfrm>
          <a:custGeom>
            <a:avLst/>
            <a:gdLst>
              <a:gd name="T0" fmla="*/ 0 w 92"/>
              <a:gd name="T1" fmla="*/ 0 h 100"/>
              <a:gd name="T2" fmla="*/ 2147483647 w 92"/>
              <a:gd name="T3" fmla="*/ 2147483647 h 100"/>
              <a:gd name="T4" fmla="*/ 2147483647 w 92"/>
              <a:gd name="T5" fmla="*/ 2147483647 h 100"/>
              <a:gd name="T6" fmla="*/ 0 60000 65536"/>
              <a:gd name="T7" fmla="*/ 0 60000 65536"/>
              <a:gd name="T8" fmla="*/ 0 60000 65536"/>
              <a:gd name="T9" fmla="*/ 0 w 92"/>
              <a:gd name="T10" fmla="*/ 0 h 100"/>
              <a:gd name="T11" fmla="*/ 92 w 92"/>
              <a:gd name="T12" fmla="*/ 100 h 100"/>
            </a:gdLst>
            <a:ahLst/>
            <a:cxnLst>
              <a:cxn ang="T6">
                <a:pos x="T0" y="T1"/>
              </a:cxn>
              <a:cxn ang="T7">
                <a:pos x="T2" y="T3"/>
              </a:cxn>
              <a:cxn ang="T8">
                <a:pos x="T4" y="T5"/>
              </a:cxn>
            </a:cxnLst>
            <a:rect l="T9" t="T10" r="T11" b="T12"/>
            <a:pathLst>
              <a:path w="92" h="100">
                <a:moveTo>
                  <a:pt x="0" y="0"/>
                </a:moveTo>
                <a:cubicBezTo>
                  <a:pt x="4" y="31"/>
                  <a:pt x="9" y="63"/>
                  <a:pt x="24" y="80"/>
                </a:cubicBezTo>
                <a:cubicBezTo>
                  <a:pt x="39" y="97"/>
                  <a:pt x="65" y="98"/>
                  <a:pt x="92" y="100"/>
                </a:cubicBezTo>
              </a:path>
            </a:pathLst>
          </a:custGeom>
          <a:noFill/>
          <a:ln w="28575">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fr-FR"/>
          </a:p>
        </p:txBody>
      </p:sp>
      <p:sp>
        <p:nvSpPr>
          <p:cNvPr id="9248" name="Freeform 54"/>
          <p:cNvSpPr>
            <a:spLocks/>
          </p:cNvSpPr>
          <p:nvPr/>
        </p:nvSpPr>
        <p:spPr bwMode="auto">
          <a:xfrm>
            <a:off x="4378325" y="4276725"/>
            <a:ext cx="180975" cy="134938"/>
          </a:xfrm>
          <a:custGeom>
            <a:avLst/>
            <a:gdLst>
              <a:gd name="T0" fmla="*/ 0 w 96"/>
              <a:gd name="T1" fmla="*/ 2147483647 h 65"/>
              <a:gd name="T2" fmla="*/ 2147483647 w 96"/>
              <a:gd name="T3" fmla="*/ 2147483647 h 65"/>
              <a:gd name="T4" fmla="*/ 2147483647 w 96"/>
              <a:gd name="T5" fmla="*/ 0 h 65"/>
              <a:gd name="T6" fmla="*/ 0 60000 65536"/>
              <a:gd name="T7" fmla="*/ 0 60000 65536"/>
              <a:gd name="T8" fmla="*/ 0 60000 65536"/>
              <a:gd name="T9" fmla="*/ 0 w 96"/>
              <a:gd name="T10" fmla="*/ 0 h 65"/>
              <a:gd name="T11" fmla="*/ 96 w 96"/>
              <a:gd name="T12" fmla="*/ 65 h 65"/>
            </a:gdLst>
            <a:ahLst/>
            <a:cxnLst>
              <a:cxn ang="T6">
                <a:pos x="T0" y="T1"/>
              </a:cxn>
              <a:cxn ang="T7">
                <a:pos x="T2" y="T3"/>
              </a:cxn>
              <a:cxn ang="T8">
                <a:pos x="T4" y="T5"/>
              </a:cxn>
            </a:cxnLst>
            <a:rect l="T9" t="T10" r="T11" b="T12"/>
            <a:pathLst>
              <a:path w="96" h="65">
                <a:moveTo>
                  <a:pt x="0" y="56"/>
                </a:moveTo>
                <a:cubicBezTo>
                  <a:pt x="28" y="60"/>
                  <a:pt x="56" y="65"/>
                  <a:pt x="72" y="56"/>
                </a:cubicBezTo>
                <a:cubicBezTo>
                  <a:pt x="88" y="47"/>
                  <a:pt x="92" y="23"/>
                  <a:pt x="96" y="0"/>
                </a:cubicBezTo>
              </a:path>
            </a:pathLst>
          </a:custGeom>
          <a:noFill/>
          <a:ln w="28575">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fr-FR"/>
          </a:p>
        </p:txBody>
      </p:sp>
      <p:sp>
        <p:nvSpPr>
          <p:cNvPr id="9249" name="Freeform 55"/>
          <p:cNvSpPr>
            <a:spLocks/>
          </p:cNvSpPr>
          <p:nvPr/>
        </p:nvSpPr>
        <p:spPr bwMode="auto">
          <a:xfrm>
            <a:off x="5626100" y="4276725"/>
            <a:ext cx="174625" cy="207963"/>
          </a:xfrm>
          <a:custGeom>
            <a:avLst/>
            <a:gdLst>
              <a:gd name="T0" fmla="*/ 0 w 92"/>
              <a:gd name="T1" fmla="*/ 0 h 100"/>
              <a:gd name="T2" fmla="*/ 2147483647 w 92"/>
              <a:gd name="T3" fmla="*/ 2147483647 h 100"/>
              <a:gd name="T4" fmla="*/ 2147483647 w 92"/>
              <a:gd name="T5" fmla="*/ 2147483647 h 100"/>
              <a:gd name="T6" fmla="*/ 0 60000 65536"/>
              <a:gd name="T7" fmla="*/ 0 60000 65536"/>
              <a:gd name="T8" fmla="*/ 0 60000 65536"/>
              <a:gd name="T9" fmla="*/ 0 w 92"/>
              <a:gd name="T10" fmla="*/ 0 h 100"/>
              <a:gd name="T11" fmla="*/ 92 w 92"/>
              <a:gd name="T12" fmla="*/ 100 h 100"/>
            </a:gdLst>
            <a:ahLst/>
            <a:cxnLst>
              <a:cxn ang="T6">
                <a:pos x="T0" y="T1"/>
              </a:cxn>
              <a:cxn ang="T7">
                <a:pos x="T2" y="T3"/>
              </a:cxn>
              <a:cxn ang="T8">
                <a:pos x="T4" y="T5"/>
              </a:cxn>
            </a:cxnLst>
            <a:rect l="T9" t="T10" r="T11" b="T12"/>
            <a:pathLst>
              <a:path w="92" h="100">
                <a:moveTo>
                  <a:pt x="0" y="0"/>
                </a:moveTo>
                <a:cubicBezTo>
                  <a:pt x="4" y="31"/>
                  <a:pt x="9" y="63"/>
                  <a:pt x="24" y="80"/>
                </a:cubicBezTo>
                <a:cubicBezTo>
                  <a:pt x="39" y="97"/>
                  <a:pt x="65" y="98"/>
                  <a:pt x="92" y="100"/>
                </a:cubicBezTo>
              </a:path>
            </a:pathLst>
          </a:custGeom>
          <a:noFill/>
          <a:ln w="28575">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fr-FR"/>
          </a:p>
        </p:txBody>
      </p:sp>
      <p:sp>
        <p:nvSpPr>
          <p:cNvPr id="9250" name="Freeform 56"/>
          <p:cNvSpPr>
            <a:spLocks/>
          </p:cNvSpPr>
          <p:nvPr/>
        </p:nvSpPr>
        <p:spPr bwMode="auto">
          <a:xfrm>
            <a:off x="6126163" y="3406775"/>
            <a:ext cx="120650" cy="1135063"/>
          </a:xfrm>
          <a:custGeom>
            <a:avLst/>
            <a:gdLst>
              <a:gd name="T0" fmla="*/ 0 w 64"/>
              <a:gd name="T1" fmla="*/ 2147483647 h 548"/>
              <a:gd name="T2" fmla="*/ 2147483647 w 64"/>
              <a:gd name="T3" fmla="*/ 2147483647 h 548"/>
              <a:gd name="T4" fmla="*/ 2147483647 w 64"/>
              <a:gd name="T5" fmla="*/ 0 h 548"/>
              <a:gd name="T6" fmla="*/ 0 60000 65536"/>
              <a:gd name="T7" fmla="*/ 0 60000 65536"/>
              <a:gd name="T8" fmla="*/ 0 60000 65536"/>
              <a:gd name="T9" fmla="*/ 0 w 64"/>
              <a:gd name="T10" fmla="*/ 0 h 548"/>
              <a:gd name="T11" fmla="*/ 64 w 64"/>
              <a:gd name="T12" fmla="*/ 548 h 548"/>
            </a:gdLst>
            <a:ahLst/>
            <a:cxnLst>
              <a:cxn ang="T6">
                <a:pos x="T0" y="T1"/>
              </a:cxn>
              <a:cxn ang="T7">
                <a:pos x="T2" y="T3"/>
              </a:cxn>
              <a:cxn ang="T8">
                <a:pos x="T4" y="T5"/>
              </a:cxn>
            </a:cxnLst>
            <a:rect l="T9" t="T10" r="T11" b="T12"/>
            <a:pathLst>
              <a:path w="64" h="548">
                <a:moveTo>
                  <a:pt x="0" y="504"/>
                </a:moveTo>
                <a:cubicBezTo>
                  <a:pt x="20" y="526"/>
                  <a:pt x="41" y="548"/>
                  <a:pt x="52" y="464"/>
                </a:cubicBezTo>
                <a:cubicBezTo>
                  <a:pt x="63" y="380"/>
                  <a:pt x="62" y="77"/>
                  <a:pt x="64" y="0"/>
                </a:cubicBezTo>
              </a:path>
            </a:pathLst>
          </a:custGeom>
          <a:noFill/>
          <a:ln w="28575">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fr-FR"/>
          </a:p>
        </p:txBody>
      </p:sp>
      <p:grpSp>
        <p:nvGrpSpPr>
          <p:cNvPr id="5" name="Group 82"/>
          <p:cNvGrpSpPr>
            <a:grpSpLocks/>
          </p:cNvGrpSpPr>
          <p:nvPr/>
        </p:nvGrpSpPr>
        <p:grpSpPr bwMode="auto">
          <a:xfrm>
            <a:off x="4894263" y="2724150"/>
            <a:ext cx="1679575" cy="736600"/>
            <a:chOff x="3083" y="1716"/>
            <a:chExt cx="1058" cy="464"/>
          </a:xfrm>
        </p:grpSpPr>
        <p:sp>
          <p:nvSpPr>
            <p:cNvPr id="9275" name="Rectangle 36"/>
            <p:cNvSpPr>
              <a:spLocks noChangeArrowheads="1"/>
            </p:cNvSpPr>
            <p:nvPr/>
          </p:nvSpPr>
          <p:spPr bwMode="auto">
            <a:xfrm>
              <a:off x="3083" y="1716"/>
              <a:ext cx="80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fr-FR" altLang="fr-FR" sz="1200">
                  <a:latin typeface="Verdana" pitchFamily="34" charset="0"/>
                </a:rPr>
                <a:t>1/2</a:t>
              </a:r>
              <a:r>
                <a:rPr lang="fr-FR" altLang="fr-FR" sz="1400">
                  <a:latin typeface="Verdana" pitchFamily="34" charset="0"/>
                </a:rPr>
                <a:t>O</a:t>
              </a:r>
              <a:r>
                <a:rPr lang="fr-FR" altLang="fr-FR" sz="1400" baseline="-25000">
                  <a:latin typeface="Verdana" pitchFamily="34" charset="0"/>
                </a:rPr>
                <a:t>2</a:t>
              </a:r>
              <a:r>
                <a:rPr lang="fr-FR" altLang="fr-FR" sz="1400">
                  <a:latin typeface="Verdana" pitchFamily="34" charset="0"/>
                </a:rPr>
                <a:t>+2H</a:t>
              </a:r>
              <a:r>
                <a:rPr lang="fr-FR" altLang="fr-FR" sz="1400" baseline="30000">
                  <a:latin typeface="Verdana" pitchFamily="34" charset="0"/>
                </a:rPr>
                <a:t>+</a:t>
              </a:r>
            </a:p>
          </p:txBody>
        </p:sp>
        <p:sp>
          <p:nvSpPr>
            <p:cNvPr id="9276" name="Rectangle 37"/>
            <p:cNvSpPr>
              <a:spLocks noChangeArrowheads="1"/>
            </p:cNvSpPr>
            <p:nvPr/>
          </p:nvSpPr>
          <p:spPr bwMode="auto">
            <a:xfrm>
              <a:off x="3778" y="1730"/>
              <a:ext cx="36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fr-FR" altLang="fr-FR" sz="1400">
                  <a:latin typeface="Verdana" pitchFamily="34" charset="0"/>
                </a:rPr>
                <a:t>H</a:t>
              </a:r>
              <a:r>
                <a:rPr lang="fr-FR" altLang="fr-FR" sz="1400" baseline="-25000">
                  <a:latin typeface="Verdana" pitchFamily="34" charset="0"/>
                </a:rPr>
                <a:t>2</a:t>
              </a:r>
              <a:r>
                <a:rPr lang="fr-FR" altLang="fr-FR" sz="1400">
                  <a:latin typeface="Verdana" pitchFamily="34" charset="0"/>
                </a:rPr>
                <a:t>O</a:t>
              </a:r>
            </a:p>
          </p:txBody>
        </p:sp>
        <p:sp>
          <p:nvSpPr>
            <p:cNvPr id="9277" name="Freeform 57"/>
            <p:cNvSpPr>
              <a:spLocks/>
            </p:cNvSpPr>
            <p:nvPr/>
          </p:nvSpPr>
          <p:spPr bwMode="auto">
            <a:xfrm>
              <a:off x="3645" y="1864"/>
              <a:ext cx="342" cy="316"/>
            </a:xfrm>
            <a:custGeom>
              <a:avLst/>
              <a:gdLst>
                <a:gd name="T0" fmla="*/ 61 w 287"/>
                <a:gd name="T1" fmla="*/ 0 h 242"/>
                <a:gd name="T2" fmla="*/ 61 w 287"/>
                <a:gd name="T3" fmla="*/ 846 h 242"/>
                <a:gd name="T4" fmla="*/ 439 w 287"/>
                <a:gd name="T5" fmla="*/ 1762 h 242"/>
                <a:gd name="T6" fmla="*/ 1018 w 287"/>
                <a:gd name="T7" fmla="*/ 1797 h 242"/>
                <a:gd name="T8" fmla="*/ 1168 w 287"/>
                <a:gd name="T9" fmla="*/ 239 h 242"/>
                <a:gd name="T10" fmla="*/ 0 60000 65536"/>
                <a:gd name="T11" fmla="*/ 0 60000 65536"/>
                <a:gd name="T12" fmla="*/ 0 60000 65536"/>
                <a:gd name="T13" fmla="*/ 0 60000 65536"/>
                <a:gd name="T14" fmla="*/ 0 60000 65536"/>
                <a:gd name="T15" fmla="*/ 0 w 287"/>
                <a:gd name="T16" fmla="*/ 0 h 242"/>
                <a:gd name="T17" fmla="*/ 287 w 287"/>
                <a:gd name="T18" fmla="*/ 242 h 242"/>
              </a:gdLst>
              <a:ahLst/>
              <a:cxnLst>
                <a:cxn ang="T10">
                  <a:pos x="T0" y="T1"/>
                </a:cxn>
                <a:cxn ang="T11">
                  <a:pos x="T2" y="T3"/>
                </a:cxn>
                <a:cxn ang="T12">
                  <a:pos x="T4" y="T5"/>
                </a:cxn>
                <a:cxn ang="T13">
                  <a:pos x="T6" y="T7"/>
                </a:cxn>
                <a:cxn ang="T14">
                  <a:pos x="T8" y="T9"/>
                </a:cxn>
              </a:cxnLst>
              <a:rect l="T15" t="T16" r="T17" b="T18"/>
              <a:pathLst>
                <a:path w="287" h="242">
                  <a:moveTo>
                    <a:pt x="15" y="0"/>
                  </a:moveTo>
                  <a:cubicBezTo>
                    <a:pt x="7" y="32"/>
                    <a:pt x="0" y="65"/>
                    <a:pt x="15" y="100"/>
                  </a:cubicBezTo>
                  <a:cubicBezTo>
                    <a:pt x="30" y="135"/>
                    <a:pt x="68" y="189"/>
                    <a:pt x="107" y="208"/>
                  </a:cubicBezTo>
                  <a:cubicBezTo>
                    <a:pt x="146" y="227"/>
                    <a:pt x="221" y="242"/>
                    <a:pt x="251" y="212"/>
                  </a:cubicBezTo>
                  <a:cubicBezTo>
                    <a:pt x="281" y="182"/>
                    <a:pt x="284" y="105"/>
                    <a:pt x="287" y="28"/>
                  </a:cubicBezTo>
                </a:path>
              </a:pathLst>
            </a:custGeom>
            <a:noFill/>
            <a:ln w="28575">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fr-FR"/>
            </a:p>
          </p:txBody>
        </p:sp>
      </p:grpSp>
      <p:sp>
        <p:nvSpPr>
          <p:cNvPr id="9252" name="Freeform 60"/>
          <p:cNvSpPr>
            <a:spLocks/>
          </p:cNvSpPr>
          <p:nvPr/>
        </p:nvSpPr>
        <p:spPr bwMode="auto">
          <a:xfrm>
            <a:off x="2849563" y="3579813"/>
            <a:ext cx="674687" cy="1062037"/>
          </a:xfrm>
          <a:custGeom>
            <a:avLst/>
            <a:gdLst>
              <a:gd name="T0" fmla="*/ 2147483647 w 357"/>
              <a:gd name="T1" fmla="*/ 2147483647 h 512"/>
              <a:gd name="T2" fmla="*/ 2147483647 w 357"/>
              <a:gd name="T3" fmla="*/ 2147483647 h 512"/>
              <a:gd name="T4" fmla="*/ 2147483647 w 357"/>
              <a:gd name="T5" fmla="*/ 2147483647 h 512"/>
              <a:gd name="T6" fmla="*/ 2147483647 w 357"/>
              <a:gd name="T7" fmla="*/ 2147483647 h 512"/>
              <a:gd name="T8" fmla="*/ 2147483647 w 357"/>
              <a:gd name="T9" fmla="*/ 2147483647 h 512"/>
              <a:gd name="T10" fmla="*/ 2147483647 w 357"/>
              <a:gd name="T11" fmla="*/ 2147483647 h 512"/>
              <a:gd name="T12" fmla="*/ 2147483647 w 357"/>
              <a:gd name="T13" fmla="*/ 2147483647 h 512"/>
              <a:gd name="T14" fmla="*/ 2147483647 w 357"/>
              <a:gd name="T15" fmla="*/ 2147483647 h 512"/>
              <a:gd name="T16" fmla="*/ 0 60000 65536"/>
              <a:gd name="T17" fmla="*/ 0 60000 65536"/>
              <a:gd name="T18" fmla="*/ 0 60000 65536"/>
              <a:gd name="T19" fmla="*/ 0 60000 65536"/>
              <a:gd name="T20" fmla="*/ 0 60000 65536"/>
              <a:gd name="T21" fmla="*/ 0 60000 65536"/>
              <a:gd name="T22" fmla="*/ 0 60000 65536"/>
              <a:gd name="T23" fmla="*/ 0 60000 65536"/>
              <a:gd name="T24" fmla="*/ 0 w 357"/>
              <a:gd name="T25" fmla="*/ 0 h 512"/>
              <a:gd name="T26" fmla="*/ 357 w 357"/>
              <a:gd name="T27" fmla="*/ 512 h 51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57" h="512">
                <a:moveTo>
                  <a:pt x="109" y="512"/>
                </a:moveTo>
                <a:cubicBezTo>
                  <a:pt x="85" y="502"/>
                  <a:pt x="61" y="493"/>
                  <a:pt x="45" y="464"/>
                </a:cubicBezTo>
                <a:cubicBezTo>
                  <a:pt x="29" y="435"/>
                  <a:pt x="18" y="381"/>
                  <a:pt x="13" y="336"/>
                </a:cubicBezTo>
                <a:cubicBezTo>
                  <a:pt x="8" y="291"/>
                  <a:pt x="0" y="234"/>
                  <a:pt x="13" y="192"/>
                </a:cubicBezTo>
                <a:cubicBezTo>
                  <a:pt x="26" y="150"/>
                  <a:pt x="58" y="112"/>
                  <a:pt x="93" y="84"/>
                </a:cubicBezTo>
                <a:cubicBezTo>
                  <a:pt x="128" y="56"/>
                  <a:pt x="182" y="33"/>
                  <a:pt x="221" y="24"/>
                </a:cubicBezTo>
                <a:cubicBezTo>
                  <a:pt x="260" y="15"/>
                  <a:pt x="302" y="0"/>
                  <a:pt x="325" y="28"/>
                </a:cubicBezTo>
                <a:cubicBezTo>
                  <a:pt x="348" y="56"/>
                  <a:pt x="352" y="165"/>
                  <a:pt x="357" y="192"/>
                </a:cubicBezTo>
              </a:path>
            </a:pathLst>
          </a:custGeom>
          <a:noFill/>
          <a:ln w="3810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fr-FR"/>
          </a:p>
        </p:txBody>
      </p:sp>
      <p:sp>
        <p:nvSpPr>
          <p:cNvPr id="9253" name="Line 61"/>
          <p:cNvSpPr>
            <a:spLocks noChangeShapeType="1"/>
          </p:cNvSpPr>
          <p:nvPr/>
        </p:nvSpPr>
        <p:spPr bwMode="auto">
          <a:xfrm>
            <a:off x="3395663" y="3538538"/>
            <a:ext cx="38100" cy="7461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9254" name="Rectangle 62"/>
          <p:cNvSpPr>
            <a:spLocks noChangeArrowheads="1"/>
          </p:cNvSpPr>
          <p:nvPr/>
        </p:nvSpPr>
        <p:spPr bwMode="auto">
          <a:xfrm rot="-5400000">
            <a:off x="6411913" y="3911600"/>
            <a:ext cx="920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fr-FR" altLang="fr-FR" sz="1600">
                <a:solidFill>
                  <a:schemeClr val="bg1"/>
                </a:solidFill>
                <a:latin typeface="Verdana" pitchFamily="34" charset="0"/>
              </a:rPr>
              <a:t>ATPase</a:t>
            </a:r>
          </a:p>
        </p:txBody>
      </p:sp>
      <p:sp>
        <p:nvSpPr>
          <p:cNvPr id="9255" name="Line 63"/>
          <p:cNvSpPr>
            <a:spLocks noChangeShapeType="1"/>
          </p:cNvSpPr>
          <p:nvPr/>
        </p:nvSpPr>
        <p:spPr bwMode="auto">
          <a:xfrm>
            <a:off x="2517775" y="5768975"/>
            <a:ext cx="4454525" cy="31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9256" name="Freeform 64"/>
          <p:cNvSpPr>
            <a:spLocks/>
          </p:cNvSpPr>
          <p:nvPr/>
        </p:nvSpPr>
        <p:spPr bwMode="auto">
          <a:xfrm>
            <a:off x="2395538" y="5586413"/>
            <a:ext cx="130175" cy="182562"/>
          </a:xfrm>
          <a:custGeom>
            <a:avLst/>
            <a:gdLst>
              <a:gd name="T0" fmla="*/ 2147483647 w 69"/>
              <a:gd name="T1" fmla="*/ 0 h 88"/>
              <a:gd name="T2" fmla="*/ 2147483647 w 69"/>
              <a:gd name="T3" fmla="*/ 2147483647 h 88"/>
              <a:gd name="T4" fmla="*/ 2147483647 w 69"/>
              <a:gd name="T5" fmla="*/ 2147483647 h 88"/>
              <a:gd name="T6" fmla="*/ 0 60000 65536"/>
              <a:gd name="T7" fmla="*/ 0 60000 65536"/>
              <a:gd name="T8" fmla="*/ 0 60000 65536"/>
              <a:gd name="T9" fmla="*/ 0 w 69"/>
              <a:gd name="T10" fmla="*/ 0 h 88"/>
              <a:gd name="T11" fmla="*/ 69 w 69"/>
              <a:gd name="T12" fmla="*/ 88 h 88"/>
            </a:gdLst>
            <a:ahLst/>
            <a:cxnLst>
              <a:cxn ang="T6">
                <a:pos x="T0" y="T1"/>
              </a:cxn>
              <a:cxn ang="T7">
                <a:pos x="T2" y="T3"/>
              </a:cxn>
              <a:cxn ang="T8">
                <a:pos x="T4" y="T5"/>
              </a:cxn>
            </a:cxnLst>
            <a:rect l="T9" t="T10" r="T11" b="T12"/>
            <a:pathLst>
              <a:path w="69" h="88">
                <a:moveTo>
                  <a:pt x="13" y="0"/>
                </a:moveTo>
                <a:cubicBezTo>
                  <a:pt x="6" y="28"/>
                  <a:pt x="0" y="57"/>
                  <a:pt x="9" y="72"/>
                </a:cubicBezTo>
                <a:cubicBezTo>
                  <a:pt x="18" y="87"/>
                  <a:pt x="43" y="87"/>
                  <a:pt x="69" y="88"/>
                </a:cubicBez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fr-FR"/>
          </a:p>
        </p:txBody>
      </p:sp>
      <p:sp>
        <p:nvSpPr>
          <p:cNvPr id="9257" name="Freeform 65"/>
          <p:cNvSpPr>
            <a:spLocks/>
          </p:cNvSpPr>
          <p:nvPr/>
        </p:nvSpPr>
        <p:spPr bwMode="auto">
          <a:xfrm>
            <a:off x="4157663" y="5586413"/>
            <a:ext cx="130175" cy="182562"/>
          </a:xfrm>
          <a:custGeom>
            <a:avLst/>
            <a:gdLst>
              <a:gd name="T0" fmla="*/ 2147483647 w 69"/>
              <a:gd name="T1" fmla="*/ 0 h 88"/>
              <a:gd name="T2" fmla="*/ 2147483647 w 69"/>
              <a:gd name="T3" fmla="*/ 2147483647 h 88"/>
              <a:gd name="T4" fmla="*/ 2147483647 w 69"/>
              <a:gd name="T5" fmla="*/ 2147483647 h 88"/>
              <a:gd name="T6" fmla="*/ 0 60000 65536"/>
              <a:gd name="T7" fmla="*/ 0 60000 65536"/>
              <a:gd name="T8" fmla="*/ 0 60000 65536"/>
              <a:gd name="T9" fmla="*/ 0 w 69"/>
              <a:gd name="T10" fmla="*/ 0 h 88"/>
              <a:gd name="T11" fmla="*/ 69 w 69"/>
              <a:gd name="T12" fmla="*/ 88 h 88"/>
            </a:gdLst>
            <a:ahLst/>
            <a:cxnLst>
              <a:cxn ang="T6">
                <a:pos x="T0" y="T1"/>
              </a:cxn>
              <a:cxn ang="T7">
                <a:pos x="T2" y="T3"/>
              </a:cxn>
              <a:cxn ang="T8">
                <a:pos x="T4" y="T5"/>
              </a:cxn>
            </a:cxnLst>
            <a:rect l="T9" t="T10" r="T11" b="T12"/>
            <a:pathLst>
              <a:path w="69" h="88">
                <a:moveTo>
                  <a:pt x="13" y="0"/>
                </a:moveTo>
                <a:cubicBezTo>
                  <a:pt x="6" y="28"/>
                  <a:pt x="0" y="57"/>
                  <a:pt x="9" y="72"/>
                </a:cubicBezTo>
                <a:cubicBezTo>
                  <a:pt x="18" y="87"/>
                  <a:pt x="43" y="87"/>
                  <a:pt x="69" y="88"/>
                </a:cubicBez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fr-FR"/>
          </a:p>
        </p:txBody>
      </p:sp>
      <p:sp>
        <p:nvSpPr>
          <p:cNvPr id="9258" name="Freeform 66"/>
          <p:cNvSpPr>
            <a:spLocks/>
          </p:cNvSpPr>
          <p:nvPr/>
        </p:nvSpPr>
        <p:spPr bwMode="auto">
          <a:xfrm>
            <a:off x="5957888" y="5578475"/>
            <a:ext cx="130175" cy="182563"/>
          </a:xfrm>
          <a:custGeom>
            <a:avLst/>
            <a:gdLst>
              <a:gd name="T0" fmla="*/ 2147483647 w 69"/>
              <a:gd name="T1" fmla="*/ 0 h 88"/>
              <a:gd name="T2" fmla="*/ 2147483647 w 69"/>
              <a:gd name="T3" fmla="*/ 2147483647 h 88"/>
              <a:gd name="T4" fmla="*/ 2147483647 w 69"/>
              <a:gd name="T5" fmla="*/ 2147483647 h 88"/>
              <a:gd name="T6" fmla="*/ 0 60000 65536"/>
              <a:gd name="T7" fmla="*/ 0 60000 65536"/>
              <a:gd name="T8" fmla="*/ 0 60000 65536"/>
              <a:gd name="T9" fmla="*/ 0 w 69"/>
              <a:gd name="T10" fmla="*/ 0 h 88"/>
              <a:gd name="T11" fmla="*/ 69 w 69"/>
              <a:gd name="T12" fmla="*/ 88 h 88"/>
            </a:gdLst>
            <a:ahLst/>
            <a:cxnLst>
              <a:cxn ang="T6">
                <a:pos x="T0" y="T1"/>
              </a:cxn>
              <a:cxn ang="T7">
                <a:pos x="T2" y="T3"/>
              </a:cxn>
              <a:cxn ang="T8">
                <a:pos x="T4" y="T5"/>
              </a:cxn>
            </a:cxnLst>
            <a:rect l="T9" t="T10" r="T11" b="T12"/>
            <a:pathLst>
              <a:path w="69" h="88">
                <a:moveTo>
                  <a:pt x="13" y="0"/>
                </a:moveTo>
                <a:cubicBezTo>
                  <a:pt x="6" y="28"/>
                  <a:pt x="0" y="57"/>
                  <a:pt x="9" y="72"/>
                </a:cubicBezTo>
                <a:cubicBezTo>
                  <a:pt x="18" y="87"/>
                  <a:pt x="43" y="87"/>
                  <a:pt x="69" y="88"/>
                </a:cubicBez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fr-FR"/>
          </a:p>
        </p:txBody>
      </p:sp>
      <p:sp>
        <p:nvSpPr>
          <p:cNvPr id="9259" name="Freeform 67"/>
          <p:cNvSpPr>
            <a:spLocks/>
          </p:cNvSpPr>
          <p:nvPr/>
        </p:nvSpPr>
        <p:spPr bwMode="auto">
          <a:xfrm>
            <a:off x="6934200" y="2386013"/>
            <a:ext cx="104775" cy="3387725"/>
          </a:xfrm>
          <a:custGeom>
            <a:avLst/>
            <a:gdLst>
              <a:gd name="T0" fmla="*/ 0 w 67"/>
              <a:gd name="T1" fmla="*/ 2147483647 h 1574"/>
              <a:gd name="T2" fmla="*/ 2147483647 w 67"/>
              <a:gd name="T3" fmla="*/ 2147483647 h 1574"/>
              <a:gd name="T4" fmla="*/ 2147483647 w 67"/>
              <a:gd name="T5" fmla="*/ 2147483647 h 1574"/>
              <a:gd name="T6" fmla="*/ 2147483647 w 67"/>
              <a:gd name="T7" fmla="*/ 2147483647 h 1574"/>
              <a:gd name="T8" fmla="*/ 2147483647 w 67"/>
              <a:gd name="T9" fmla="*/ 2147483647 h 1574"/>
              <a:gd name="T10" fmla="*/ 2147483647 w 67"/>
              <a:gd name="T11" fmla="*/ 2147483647 h 1574"/>
              <a:gd name="T12" fmla="*/ 2147483647 w 67"/>
              <a:gd name="T13" fmla="*/ 0 h 1574"/>
              <a:gd name="T14" fmla="*/ 0 60000 65536"/>
              <a:gd name="T15" fmla="*/ 0 60000 65536"/>
              <a:gd name="T16" fmla="*/ 0 60000 65536"/>
              <a:gd name="T17" fmla="*/ 0 60000 65536"/>
              <a:gd name="T18" fmla="*/ 0 60000 65536"/>
              <a:gd name="T19" fmla="*/ 0 60000 65536"/>
              <a:gd name="T20" fmla="*/ 0 60000 65536"/>
              <a:gd name="T21" fmla="*/ 0 w 67"/>
              <a:gd name="T22" fmla="*/ 0 h 1574"/>
              <a:gd name="T23" fmla="*/ 67 w 67"/>
              <a:gd name="T24" fmla="*/ 1574 h 157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7" h="1574">
                <a:moveTo>
                  <a:pt x="0" y="1572"/>
                </a:moveTo>
                <a:cubicBezTo>
                  <a:pt x="16" y="1573"/>
                  <a:pt x="33" y="1574"/>
                  <a:pt x="44" y="1564"/>
                </a:cubicBezTo>
                <a:cubicBezTo>
                  <a:pt x="55" y="1554"/>
                  <a:pt x="61" y="1531"/>
                  <a:pt x="64" y="1512"/>
                </a:cubicBezTo>
                <a:cubicBezTo>
                  <a:pt x="67" y="1493"/>
                  <a:pt x="61" y="1477"/>
                  <a:pt x="60" y="1452"/>
                </a:cubicBezTo>
                <a:cubicBezTo>
                  <a:pt x="59" y="1427"/>
                  <a:pt x="60" y="1399"/>
                  <a:pt x="60" y="1360"/>
                </a:cubicBezTo>
                <a:cubicBezTo>
                  <a:pt x="60" y="1321"/>
                  <a:pt x="59" y="1443"/>
                  <a:pt x="60" y="1216"/>
                </a:cubicBezTo>
                <a:cubicBezTo>
                  <a:pt x="61" y="989"/>
                  <a:pt x="62" y="494"/>
                  <a:pt x="64" y="0"/>
                </a:cubicBezTo>
              </a:path>
            </a:pathLst>
          </a:custGeom>
          <a:noFill/>
          <a:ln w="28575">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fr-FR"/>
          </a:p>
        </p:txBody>
      </p:sp>
      <p:grpSp>
        <p:nvGrpSpPr>
          <p:cNvPr id="6" name="Group 80"/>
          <p:cNvGrpSpPr>
            <a:grpSpLocks/>
          </p:cNvGrpSpPr>
          <p:nvPr/>
        </p:nvGrpSpPr>
        <p:grpSpPr bwMode="auto">
          <a:xfrm>
            <a:off x="3040063" y="2149475"/>
            <a:ext cx="1865312" cy="1382713"/>
            <a:chOff x="1915" y="1354"/>
            <a:chExt cx="1175" cy="871"/>
          </a:xfrm>
        </p:grpSpPr>
        <p:sp>
          <p:nvSpPr>
            <p:cNvPr id="9268" name="Rectangle 20"/>
            <p:cNvSpPr>
              <a:spLocks noChangeArrowheads="1"/>
            </p:cNvSpPr>
            <p:nvPr/>
          </p:nvSpPr>
          <p:spPr bwMode="auto">
            <a:xfrm>
              <a:off x="1915" y="1354"/>
              <a:ext cx="63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fr-FR" altLang="fr-FR" sz="1400">
                  <a:latin typeface="Verdana" pitchFamily="34" charset="0"/>
                </a:rPr>
                <a:t>FADH</a:t>
              </a:r>
              <a:r>
                <a:rPr lang="fr-FR" altLang="fr-FR" sz="1400" baseline="-25000">
                  <a:latin typeface="Verdana" pitchFamily="34" charset="0"/>
                </a:rPr>
                <a:t>2</a:t>
              </a:r>
            </a:p>
          </p:txBody>
        </p:sp>
        <p:sp>
          <p:nvSpPr>
            <p:cNvPr id="9269" name="Rectangle 21"/>
            <p:cNvSpPr>
              <a:spLocks noChangeArrowheads="1"/>
            </p:cNvSpPr>
            <p:nvPr/>
          </p:nvSpPr>
          <p:spPr bwMode="auto">
            <a:xfrm>
              <a:off x="2416" y="1679"/>
              <a:ext cx="67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fr-FR" altLang="fr-FR" sz="1400">
                  <a:latin typeface="Verdana" pitchFamily="34" charset="0"/>
                </a:rPr>
                <a:t>FAD+2H</a:t>
              </a:r>
              <a:r>
                <a:rPr lang="fr-FR" altLang="fr-FR" sz="1400" baseline="30000">
                  <a:latin typeface="Verdana" pitchFamily="34" charset="0"/>
                </a:rPr>
                <a:t>+</a:t>
              </a:r>
            </a:p>
          </p:txBody>
        </p:sp>
        <p:sp>
          <p:nvSpPr>
            <p:cNvPr id="9270" name="Freeform 58"/>
            <p:cNvSpPr>
              <a:spLocks/>
            </p:cNvSpPr>
            <p:nvPr/>
          </p:nvSpPr>
          <p:spPr bwMode="auto">
            <a:xfrm>
              <a:off x="2034" y="1545"/>
              <a:ext cx="400" cy="362"/>
            </a:xfrm>
            <a:custGeom>
              <a:avLst/>
              <a:gdLst>
                <a:gd name="T0" fmla="*/ 0 w 336"/>
                <a:gd name="T1" fmla="*/ 0 h 277"/>
                <a:gd name="T2" fmla="*/ 85 w 336"/>
                <a:gd name="T3" fmla="*/ 1738 h 277"/>
                <a:gd name="T4" fmla="*/ 423 w 336"/>
                <a:gd name="T5" fmla="*/ 2311 h 277"/>
                <a:gd name="T6" fmla="*/ 1145 w 336"/>
                <a:gd name="T7" fmla="*/ 2009 h 277"/>
                <a:gd name="T8" fmla="*/ 1356 w 336"/>
                <a:gd name="T9" fmla="*/ 1702 h 277"/>
                <a:gd name="T10" fmla="*/ 0 60000 65536"/>
                <a:gd name="T11" fmla="*/ 0 60000 65536"/>
                <a:gd name="T12" fmla="*/ 0 60000 65536"/>
                <a:gd name="T13" fmla="*/ 0 60000 65536"/>
                <a:gd name="T14" fmla="*/ 0 60000 65536"/>
                <a:gd name="T15" fmla="*/ 0 w 336"/>
                <a:gd name="T16" fmla="*/ 0 h 277"/>
                <a:gd name="T17" fmla="*/ 336 w 336"/>
                <a:gd name="T18" fmla="*/ 277 h 277"/>
              </a:gdLst>
              <a:ahLst/>
              <a:cxnLst>
                <a:cxn ang="T10">
                  <a:pos x="T0" y="T1"/>
                </a:cxn>
                <a:cxn ang="T11">
                  <a:pos x="T2" y="T3"/>
                </a:cxn>
                <a:cxn ang="T12">
                  <a:pos x="T4" y="T5"/>
                </a:cxn>
                <a:cxn ang="T13">
                  <a:pos x="T6" y="T7"/>
                </a:cxn>
                <a:cxn ang="T14">
                  <a:pos x="T8" y="T9"/>
                </a:cxn>
              </a:cxnLst>
              <a:rect l="T15" t="T16" r="T17" b="T18"/>
              <a:pathLst>
                <a:path w="336" h="277">
                  <a:moveTo>
                    <a:pt x="0" y="0"/>
                  </a:moveTo>
                  <a:cubicBezTo>
                    <a:pt x="1" y="79"/>
                    <a:pt x="3" y="159"/>
                    <a:pt x="20" y="204"/>
                  </a:cubicBezTo>
                  <a:cubicBezTo>
                    <a:pt x="37" y="249"/>
                    <a:pt x="60" y="267"/>
                    <a:pt x="104" y="272"/>
                  </a:cubicBezTo>
                  <a:cubicBezTo>
                    <a:pt x="148" y="277"/>
                    <a:pt x="246" y="248"/>
                    <a:pt x="284" y="236"/>
                  </a:cubicBezTo>
                  <a:cubicBezTo>
                    <a:pt x="322" y="224"/>
                    <a:pt x="329" y="212"/>
                    <a:pt x="336" y="200"/>
                  </a:cubicBezTo>
                </a:path>
              </a:pathLst>
            </a:custGeom>
            <a:noFill/>
            <a:ln w="28575">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fr-FR"/>
            </a:p>
          </p:txBody>
        </p:sp>
        <p:sp>
          <p:nvSpPr>
            <p:cNvPr id="9271" name="Freeform 59"/>
            <p:cNvSpPr>
              <a:spLocks/>
            </p:cNvSpPr>
            <p:nvPr/>
          </p:nvSpPr>
          <p:spPr bwMode="auto">
            <a:xfrm>
              <a:off x="2139" y="1900"/>
              <a:ext cx="32" cy="131"/>
            </a:xfrm>
            <a:custGeom>
              <a:avLst/>
              <a:gdLst>
                <a:gd name="T0" fmla="*/ 0 w 20"/>
                <a:gd name="T1" fmla="*/ 0 h 68"/>
                <a:gd name="T2" fmla="*/ 861 w 20"/>
                <a:gd name="T3" fmla="*/ 12863 h 68"/>
                <a:gd name="T4" fmla="*/ 0 60000 65536"/>
                <a:gd name="T5" fmla="*/ 0 60000 65536"/>
                <a:gd name="T6" fmla="*/ 0 w 20"/>
                <a:gd name="T7" fmla="*/ 0 h 68"/>
                <a:gd name="T8" fmla="*/ 20 w 20"/>
                <a:gd name="T9" fmla="*/ 68 h 68"/>
              </a:gdLst>
              <a:ahLst/>
              <a:cxnLst>
                <a:cxn ang="T4">
                  <a:pos x="T0" y="T1"/>
                </a:cxn>
                <a:cxn ang="T5">
                  <a:pos x="T2" y="T3"/>
                </a:cxn>
              </a:cxnLst>
              <a:rect l="T6" t="T7" r="T8" b="T9"/>
              <a:pathLst>
                <a:path w="20" h="68">
                  <a:moveTo>
                    <a:pt x="0" y="0"/>
                  </a:moveTo>
                  <a:cubicBezTo>
                    <a:pt x="7" y="28"/>
                    <a:pt x="15" y="57"/>
                    <a:pt x="20" y="68"/>
                  </a:cubicBezTo>
                </a:path>
              </a:pathLst>
            </a:custGeom>
            <a:noFill/>
            <a:ln w="28575">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fr-FR"/>
            </a:p>
          </p:txBody>
        </p:sp>
        <p:grpSp>
          <p:nvGrpSpPr>
            <p:cNvPr id="9272" name="Group 70"/>
            <p:cNvGrpSpPr>
              <a:grpSpLocks/>
            </p:cNvGrpSpPr>
            <p:nvPr/>
          </p:nvGrpSpPr>
          <p:grpSpPr bwMode="auto">
            <a:xfrm>
              <a:off x="2017" y="2018"/>
              <a:ext cx="287" cy="207"/>
              <a:chOff x="1537" y="2372"/>
              <a:chExt cx="287" cy="207"/>
            </a:xfrm>
          </p:grpSpPr>
          <p:sp>
            <p:nvSpPr>
              <p:cNvPr id="9273" name="Oval 71"/>
              <p:cNvSpPr>
                <a:spLocks noChangeArrowheads="1"/>
              </p:cNvSpPr>
              <p:nvPr/>
            </p:nvSpPr>
            <p:spPr bwMode="auto">
              <a:xfrm>
                <a:off x="1561" y="2372"/>
                <a:ext cx="218" cy="207"/>
              </a:xfrm>
              <a:prstGeom prst="ellipse">
                <a:avLst/>
              </a:prstGeom>
              <a:solidFill>
                <a:schemeClr val="bg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fr-FR" altLang="fr-FR" sz="2400"/>
              </a:p>
            </p:txBody>
          </p:sp>
          <p:sp>
            <p:nvSpPr>
              <p:cNvPr id="9274" name="Rectangle 72"/>
              <p:cNvSpPr>
                <a:spLocks noChangeArrowheads="1"/>
              </p:cNvSpPr>
              <p:nvPr/>
            </p:nvSpPr>
            <p:spPr bwMode="auto">
              <a:xfrm>
                <a:off x="1537" y="2375"/>
                <a:ext cx="28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fr-FR" altLang="fr-FR" sz="1400">
                    <a:solidFill>
                      <a:srgbClr val="000099"/>
                    </a:solidFill>
                    <a:latin typeface="Verdana" pitchFamily="34" charset="0"/>
                  </a:rPr>
                  <a:t>2e</a:t>
                </a:r>
                <a:r>
                  <a:rPr lang="fr-FR" altLang="fr-FR" sz="1400" baseline="30000">
                    <a:solidFill>
                      <a:srgbClr val="000099"/>
                    </a:solidFill>
                    <a:latin typeface="Verdana" pitchFamily="34" charset="0"/>
                  </a:rPr>
                  <a:t>-</a:t>
                </a:r>
              </a:p>
            </p:txBody>
          </p:sp>
        </p:grpSp>
      </p:grpSp>
      <p:grpSp>
        <p:nvGrpSpPr>
          <p:cNvPr id="9261" name="Group 73"/>
          <p:cNvGrpSpPr>
            <a:grpSpLocks/>
          </p:cNvGrpSpPr>
          <p:nvPr/>
        </p:nvGrpSpPr>
        <p:grpSpPr bwMode="auto">
          <a:xfrm>
            <a:off x="4021138" y="4232275"/>
            <a:ext cx="455612" cy="328613"/>
            <a:chOff x="1537" y="2372"/>
            <a:chExt cx="287" cy="207"/>
          </a:xfrm>
        </p:grpSpPr>
        <p:sp>
          <p:nvSpPr>
            <p:cNvPr id="9266" name="Oval 74"/>
            <p:cNvSpPr>
              <a:spLocks noChangeArrowheads="1"/>
            </p:cNvSpPr>
            <p:nvPr/>
          </p:nvSpPr>
          <p:spPr bwMode="auto">
            <a:xfrm>
              <a:off x="1561" y="2372"/>
              <a:ext cx="218" cy="207"/>
            </a:xfrm>
            <a:prstGeom prst="ellipse">
              <a:avLst/>
            </a:prstGeom>
            <a:solidFill>
              <a:schemeClr val="bg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fr-FR" altLang="fr-FR" sz="2400"/>
            </a:p>
          </p:txBody>
        </p:sp>
        <p:sp>
          <p:nvSpPr>
            <p:cNvPr id="9267" name="Rectangle 75"/>
            <p:cNvSpPr>
              <a:spLocks noChangeArrowheads="1"/>
            </p:cNvSpPr>
            <p:nvPr/>
          </p:nvSpPr>
          <p:spPr bwMode="auto">
            <a:xfrm>
              <a:off x="1537" y="2375"/>
              <a:ext cx="28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fr-FR" altLang="fr-FR" sz="1400">
                  <a:solidFill>
                    <a:srgbClr val="000099"/>
                  </a:solidFill>
                  <a:latin typeface="Verdana" pitchFamily="34" charset="0"/>
                </a:rPr>
                <a:t>2e</a:t>
              </a:r>
              <a:r>
                <a:rPr lang="fr-FR" altLang="fr-FR" sz="1400" baseline="30000">
                  <a:solidFill>
                    <a:srgbClr val="000099"/>
                  </a:solidFill>
                  <a:latin typeface="Verdana" pitchFamily="34" charset="0"/>
                </a:rPr>
                <a:t>-</a:t>
              </a:r>
            </a:p>
          </p:txBody>
        </p:sp>
      </p:grpSp>
      <p:grpSp>
        <p:nvGrpSpPr>
          <p:cNvPr id="9262" name="Group 76"/>
          <p:cNvGrpSpPr>
            <a:grpSpLocks/>
          </p:cNvGrpSpPr>
          <p:nvPr/>
        </p:nvGrpSpPr>
        <p:grpSpPr bwMode="auto">
          <a:xfrm>
            <a:off x="5773738" y="4279900"/>
            <a:ext cx="455612" cy="328613"/>
            <a:chOff x="1537" y="2372"/>
            <a:chExt cx="287" cy="207"/>
          </a:xfrm>
        </p:grpSpPr>
        <p:sp>
          <p:nvSpPr>
            <p:cNvPr id="9264" name="Oval 77"/>
            <p:cNvSpPr>
              <a:spLocks noChangeArrowheads="1"/>
            </p:cNvSpPr>
            <p:nvPr/>
          </p:nvSpPr>
          <p:spPr bwMode="auto">
            <a:xfrm>
              <a:off x="1561" y="2372"/>
              <a:ext cx="218" cy="207"/>
            </a:xfrm>
            <a:prstGeom prst="ellipse">
              <a:avLst/>
            </a:prstGeom>
            <a:solidFill>
              <a:schemeClr val="bg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fr-FR" altLang="fr-FR" sz="2400"/>
            </a:p>
          </p:txBody>
        </p:sp>
        <p:sp>
          <p:nvSpPr>
            <p:cNvPr id="9265" name="Rectangle 78"/>
            <p:cNvSpPr>
              <a:spLocks noChangeArrowheads="1"/>
            </p:cNvSpPr>
            <p:nvPr/>
          </p:nvSpPr>
          <p:spPr bwMode="auto">
            <a:xfrm>
              <a:off x="1537" y="2375"/>
              <a:ext cx="28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fr-FR" altLang="fr-FR" sz="1400">
                  <a:solidFill>
                    <a:srgbClr val="000099"/>
                  </a:solidFill>
                  <a:latin typeface="Verdana" pitchFamily="34" charset="0"/>
                </a:rPr>
                <a:t>2e</a:t>
              </a:r>
              <a:r>
                <a:rPr lang="fr-FR" altLang="fr-FR" sz="1400" baseline="30000">
                  <a:solidFill>
                    <a:srgbClr val="000099"/>
                  </a:solidFill>
                  <a:latin typeface="Verdana" pitchFamily="34" charset="0"/>
                </a:rPr>
                <a:t>-</a:t>
              </a:r>
            </a:p>
          </p:txBody>
        </p:sp>
      </p:grpSp>
      <p:sp>
        <p:nvSpPr>
          <p:cNvPr id="74" name="ZoneTexte 73"/>
          <p:cNvSpPr txBox="1"/>
          <p:nvPr/>
        </p:nvSpPr>
        <p:spPr>
          <a:xfrm>
            <a:off x="5048250" y="33338"/>
            <a:ext cx="4044950" cy="339725"/>
          </a:xfrm>
          <a:prstGeom prst="rect">
            <a:avLst/>
          </a:prstGeom>
          <a:noFill/>
          <a:ln>
            <a:solidFill>
              <a:schemeClr val="accent6"/>
            </a:solidFill>
          </a:ln>
        </p:spPr>
        <p:txBody>
          <a:bodyPr wrap="none">
            <a:spAutoFit/>
          </a:bodyPr>
          <a:lstStyle/>
          <a:p>
            <a:pPr>
              <a:defRPr/>
            </a:pPr>
            <a:r>
              <a:rPr lang="fr-FR" sz="1600" dirty="0"/>
              <a:t>Chap-3 Les organites cytoplasmiques</a:t>
            </a:r>
          </a:p>
        </p:txBody>
      </p:sp>
    </p:spTree>
    <p:extLst>
      <p:ext uri="{BB962C8B-B14F-4D97-AF65-F5344CB8AC3E}">
        <p14:creationId xmlns:p14="http://schemas.microsoft.com/office/powerpoint/2010/main" val="19189645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5"/>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Image 3" descr="http://upload.wikimedia.org/wikipedia/commons/f/f0/Image-Thylakoid_membrane_%28fr%29.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650" y="692150"/>
            <a:ext cx="7416800" cy="6049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Larme 6"/>
          <p:cNvSpPr/>
          <p:nvPr/>
        </p:nvSpPr>
        <p:spPr>
          <a:xfrm rot="17061708">
            <a:off x="5205413" y="2603500"/>
            <a:ext cx="833438" cy="598487"/>
          </a:xfrm>
          <a:prstGeom prst="teardrop">
            <a:avLst>
              <a:gd name="adj" fmla="val 163558"/>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fr-FR" sz="1200" dirty="0"/>
          </a:p>
        </p:txBody>
      </p:sp>
      <p:sp>
        <p:nvSpPr>
          <p:cNvPr id="9" name="Rectangle 8"/>
          <p:cNvSpPr/>
          <p:nvPr/>
        </p:nvSpPr>
        <p:spPr>
          <a:xfrm>
            <a:off x="5607050" y="2352675"/>
            <a:ext cx="693738" cy="14446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fr-FR" sz="900" dirty="0" err="1">
                <a:solidFill>
                  <a:schemeClr val="tx1"/>
                </a:solidFill>
              </a:rPr>
              <a:t>ferredoxin</a:t>
            </a:r>
            <a:endParaRPr lang="fr-FR" sz="900" dirty="0">
              <a:solidFill>
                <a:schemeClr val="tx1"/>
              </a:solidFill>
            </a:endParaRPr>
          </a:p>
        </p:txBody>
      </p:sp>
      <p:sp>
        <p:nvSpPr>
          <p:cNvPr id="10" name="Ellipse 9"/>
          <p:cNvSpPr/>
          <p:nvPr/>
        </p:nvSpPr>
        <p:spPr>
          <a:xfrm>
            <a:off x="5076825" y="1989138"/>
            <a:ext cx="517525" cy="36036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FR"/>
          </a:p>
        </p:txBody>
      </p:sp>
      <p:sp>
        <p:nvSpPr>
          <p:cNvPr id="11" name="Ellipse 10"/>
          <p:cNvSpPr/>
          <p:nvPr/>
        </p:nvSpPr>
        <p:spPr>
          <a:xfrm>
            <a:off x="971550" y="5038725"/>
            <a:ext cx="647700" cy="625475"/>
          </a:xfrm>
          <a:prstGeom prst="ellipse">
            <a:avLst/>
          </a:prstGeom>
          <a:solidFill>
            <a:srgbClr val="10E0FC"/>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fr-FR" sz="1400" dirty="0"/>
              <a:t>4e-</a:t>
            </a:r>
          </a:p>
        </p:txBody>
      </p:sp>
      <p:sp>
        <p:nvSpPr>
          <p:cNvPr id="10247" name="ZoneTexte 11"/>
          <p:cNvSpPr txBox="1">
            <a:spLocks noChangeArrowheads="1"/>
          </p:cNvSpPr>
          <p:nvPr/>
        </p:nvSpPr>
        <p:spPr bwMode="auto">
          <a:xfrm>
            <a:off x="2827338" y="3527425"/>
            <a:ext cx="331787"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fr-FR" altLang="fr-FR" sz="1600" b="1">
                <a:latin typeface="Verdana" pitchFamily="34" charset="0"/>
              </a:rPr>
              <a:t>8</a:t>
            </a:r>
          </a:p>
        </p:txBody>
      </p:sp>
      <p:sp>
        <p:nvSpPr>
          <p:cNvPr id="10248" name="ZoneTexte 12"/>
          <p:cNvSpPr txBox="1">
            <a:spLocks noChangeArrowheads="1"/>
          </p:cNvSpPr>
          <p:nvPr/>
        </p:nvSpPr>
        <p:spPr bwMode="auto">
          <a:xfrm>
            <a:off x="1893888" y="3716338"/>
            <a:ext cx="31273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fr-FR" altLang="fr-FR" sz="1400" b="1">
                <a:latin typeface="Verdana" pitchFamily="34" charset="0"/>
              </a:rPr>
              <a:t>4</a:t>
            </a:r>
          </a:p>
        </p:txBody>
      </p:sp>
      <p:sp>
        <p:nvSpPr>
          <p:cNvPr id="10249" name="ZoneTexte 13"/>
          <p:cNvSpPr txBox="1">
            <a:spLocks noChangeArrowheads="1"/>
          </p:cNvSpPr>
          <p:nvPr/>
        </p:nvSpPr>
        <p:spPr bwMode="auto">
          <a:xfrm>
            <a:off x="6300788" y="3644900"/>
            <a:ext cx="4413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fr-FR" altLang="fr-FR" sz="1400" b="1">
                <a:latin typeface="Verdana" pitchFamily="34" charset="0"/>
              </a:rPr>
              <a:t>12</a:t>
            </a:r>
          </a:p>
        </p:txBody>
      </p:sp>
      <p:sp>
        <p:nvSpPr>
          <p:cNvPr id="10250" name="ZoneTexte 14"/>
          <p:cNvSpPr txBox="1">
            <a:spLocks noChangeArrowheads="1"/>
          </p:cNvSpPr>
          <p:nvPr/>
        </p:nvSpPr>
        <p:spPr bwMode="auto">
          <a:xfrm>
            <a:off x="6673850" y="682625"/>
            <a:ext cx="4191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fr-FR" altLang="fr-FR" sz="2400" b="1">
                <a:latin typeface="Verdana" pitchFamily="34" charset="0"/>
              </a:rPr>
              <a:t>12</a:t>
            </a:r>
          </a:p>
        </p:txBody>
      </p:sp>
      <p:sp>
        <p:nvSpPr>
          <p:cNvPr id="10251" name="ZoneTexte 15"/>
          <p:cNvSpPr txBox="1">
            <a:spLocks noChangeArrowheads="1"/>
          </p:cNvSpPr>
          <p:nvPr/>
        </p:nvSpPr>
        <p:spPr bwMode="auto">
          <a:xfrm>
            <a:off x="7092950" y="1042988"/>
            <a:ext cx="3302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fr-FR" altLang="fr-FR" sz="1600" b="1">
                <a:latin typeface="Verdana" pitchFamily="34" charset="0"/>
              </a:rPr>
              <a:t>4</a:t>
            </a:r>
          </a:p>
        </p:txBody>
      </p:sp>
      <p:sp>
        <p:nvSpPr>
          <p:cNvPr id="18" name="Rectangle 17"/>
          <p:cNvSpPr/>
          <p:nvPr/>
        </p:nvSpPr>
        <p:spPr>
          <a:xfrm>
            <a:off x="1295400" y="1052513"/>
            <a:ext cx="1531938" cy="50482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FR"/>
          </a:p>
        </p:txBody>
      </p:sp>
      <p:sp>
        <p:nvSpPr>
          <p:cNvPr id="10253" name="ZoneTexte 18"/>
          <p:cNvSpPr txBox="1">
            <a:spLocks noChangeArrowheads="1"/>
          </p:cNvSpPr>
          <p:nvPr/>
        </p:nvSpPr>
        <p:spPr bwMode="auto">
          <a:xfrm>
            <a:off x="484188" y="755650"/>
            <a:ext cx="23653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fr-FR" altLang="fr-FR" sz="2400" i="1">
                <a:latin typeface="Verdana" pitchFamily="34" charset="0"/>
              </a:rPr>
              <a:t>Stroma du chloroplaste</a:t>
            </a:r>
          </a:p>
        </p:txBody>
      </p:sp>
      <p:sp>
        <p:nvSpPr>
          <p:cNvPr id="20" name="Rectangle 19"/>
          <p:cNvSpPr/>
          <p:nvPr/>
        </p:nvSpPr>
        <p:spPr>
          <a:xfrm>
            <a:off x="3348038" y="4221163"/>
            <a:ext cx="4176712" cy="36036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FR"/>
          </a:p>
        </p:txBody>
      </p:sp>
      <p:sp>
        <p:nvSpPr>
          <p:cNvPr id="10255" name="ZoneTexte 20"/>
          <p:cNvSpPr txBox="1">
            <a:spLocks noChangeArrowheads="1"/>
          </p:cNvSpPr>
          <p:nvPr/>
        </p:nvSpPr>
        <p:spPr bwMode="auto">
          <a:xfrm>
            <a:off x="484188" y="4395788"/>
            <a:ext cx="244316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fr-FR" altLang="fr-FR" sz="2400" i="1">
                <a:latin typeface="Verdana" pitchFamily="34" charset="0"/>
              </a:rPr>
              <a:t>Lumière des thylakoides</a:t>
            </a:r>
          </a:p>
        </p:txBody>
      </p:sp>
      <p:sp>
        <p:nvSpPr>
          <p:cNvPr id="10256" name="ZoneTexte 21"/>
          <p:cNvSpPr txBox="1">
            <a:spLocks noChangeArrowheads="1"/>
          </p:cNvSpPr>
          <p:nvPr/>
        </p:nvSpPr>
        <p:spPr bwMode="auto">
          <a:xfrm>
            <a:off x="4217988" y="1304925"/>
            <a:ext cx="30321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fr-FR" altLang="fr-FR" sz="2400" b="1">
                <a:latin typeface="Verdana" pitchFamily="34" charset="0"/>
              </a:rPr>
              <a:t>2</a:t>
            </a:r>
          </a:p>
        </p:txBody>
      </p:sp>
      <p:sp>
        <p:nvSpPr>
          <p:cNvPr id="10257" name="ZoneTexte 22"/>
          <p:cNvSpPr txBox="1">
            <a:spLocks noChangeArrowheads="1"/>
          </p:cNvSpPr>
          <p:nvPr/>
        </p:nvSpPr>
        <p:spPr bwMode="auto">
          <a:xfrm>
            <a:off x="5292725" y="1228725"/>
            <a:ext cx="3016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fr-FR" altLang="fr-FR" sz="2400" b="1">
                <a:latin typeface="Verdana" pitchFamily="34" charset="0"/>
              </a:rPr>
              <a:t>2</a:t>
            </a:r>
          </a:p>
        </p:txBody>
      </p:sp>
      <p:sp>
        <p:nvSpPr>
          <p:cNvPr id="10258" name="Rectangle 4"/>
          <p:cNvSpPr>
            <a:spLocks noChangeArrowheads="1"/>
          </p:cNvSpPr>
          <p:nvPr/>
        </p:nvSpPr>
        <p:spPr bwMode="auto">
          <a:xfrm>
            <a:off x="2849563" y="5199063"/>
            <a:ext cx="2220912" cy="304800"/>
          </a:xfrm>
          <a:prstGeom prst="rect">
            <a:avLst/>
          </a:prstGeom>
          <a:solidFill>
            <a:srgbClr val="00CC9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fr-FR" altLang="fr-FR" sz="1400">
                <a:solidFill>
                  <a:schemeClr val="bg1"/>
                </a:solidFill>
                <a:latin typeface="Verdana" pitchFamily="34" charset="0"/>
              </a:rPr>
              <a:t>2H</a:t>
            </a:r>
            <a:r>
              <a:rPr lang="fr-FR" altLang="fr-FR" sz="1400" baseline="-25000">
                <a:solidFill>
                  <a:schemeClr val="bg1"/>
                </a:solidFill>
                <a:latin typeface="Verdana" pitchFamily="34" charset="0"/>
              </a:rPr>
              <a:t>2</a:t>
            </a:r>
            <a:r>
              <a:rPr lang="fr-FR" altLang="fr-FR" sz="1400">
                <a:solidFill>
                  <a:schemeClr val="bg1"/>
                </a:solidFill>
                <a:latin typeface="Verdana" pitchFamily="34" charset="0"/>
              </a:rPr>
              <a:t>O</a:t>
            </a:r>
            <a:r>
              <a:rPr lang="fr-FR" altLang="fr-FR" sz="1400">
                <a:solidFill>
                  <a:schemeClr val="bg1"/>
                </a:solidFill>
                <a:latin typeface="Verdana" pitchFamily="34" charset="0"/>
                <a:sym typeface="Symbol" pitchFamily="18" charset="2"/>
              </a:rPr>
              <a:t> </a:t>
            </a:r>
            <a:r>
              <a:rPr lang="fr-FR" altLang="fr-FR" sz="1400">
                <a:solidFill>
                  <a:schemeClr val="bg1"/>
                </a:solidFill>
                <a:latin typeface="Verdana" pitchFamily="34" charset="0"/>
              </a:rPr>
              <a:t>O</a:t>
            </a:r>
            <a:r>
              <a:rPr lang="fr-FR" altLang="fr-FR" sz="1400" baseline="-25000">
                <a:solidFill>
                  <a:schemeClr val="bg1"/>
                </a:solidFill>
                <a:latin typeface="Verdana" pitchFamily="34" charset="0"/>
              </a:rPr>
              <a:t>2 </a:t>
            </a:r>
            <a:r>
              <a:rPr lang="fr-FR" altLang="fr-FR" sz="1400">
                <a:solidFill>
                  <a:schemeClr val="bg1"/>
                </a:solidFill>
                <a:latin typeface="Verdana" pitchFamily="34" charset="0"/>
              </a:rPr>
              <a:t>+4H</a:t>
            </a:r>
            <a:r>
              <a:rPr lang="fr-FR" altLang="fr-FR" sz="1400" baseline="30000">
                <a:solidFill>
                  <a:schemeClr val="bg1"/>
                </a:solidFill>
                <a:latin typeface="Verdana" pitchFamily="34" charset="0"/>
              </a:rPr>
              <a:t>+ </a:t>
            </a:r>
            <a:r>
              <a:rPr lang="fr-FR" altLang="fr-FR" sz="1400">
                <a:solidFill>
                  <a:schemeClr val="bg1"/>
                </a:solidFill>
                <a:latin typeface="Verdana" pitchFamily="34" charset="0"/>
              </a:rPr>
              <a:t>+4e-</a:t>
            </a:r>
          </a:p>
        </p:txBody>
      </p:sp>
      <p:sp>
        <p:nvSpPr>
          <p:cNvPr id="10259" name="Rectangle 11"/>
          <p:cNvSpPr>
            <a:spLocks noChangeArrowheads="1"/>
          </p:cNvSpPr>
          <p:nvPr/>
        </p:nvSpPr>
        <p:spPr bwMode="auto">
          <a:xfrm>
            <a:off x="2827338" y="5673725"/>
            <a:ext cx="2489200" cy="307975"/>
          </a:xfrm>
          <a:prstGeom prst="rect">
            <a:avLst/>
          </a:prstGeom>
          <a:solidFill>
            <a:srgbClr val="00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fr-FR" altLang="fr-FR" sz="1400">
                <a:solidFill>
                  <a:schemeClr val="bg1"/>
                </a:solidFill>
                <a:latin typeface="Verdana" pitchFamily="34" charset="0"/>
              </a:rPr>
              <a:t>2NADP </a:t>
            </a:r>
            <a:r>
              <a:rPr lang="fr-FR" altLang="fr-FR" sz="1400" baseline="30000">
                <a:solidFill>
                  <a:schemeClr val="bg1"/>
                </a:solidFill>
                <a:latin typeface="Verdana" pitchFamily="34" charset="0"/>
              </a:rPr>
              <a:t>+</a:t>
            </a:r>
            <a:r>
              <a:rPr lang="fr-FR" altLang="fr-FR" sz="1400">
                <a:solidFill>
                  <a:schemeClr val="bg1"/>
                </a:solidFill>
                <a:latin typeface="Verdana" pitchFamily="34" charset="0"/>
              </a:rPr>
              <a:t> </a:t>
            </a:r>
            <a:r>
              <a:rPr lang="fr-FR" altLang="fr-FR" sz="1400">
                <a:solidFill>
                  <a:schemeClr val="bg1"/>
                </a:solidFill>
                <a:latin typeface="Verdana" pitchFamily="34" charset="0"/>
                <a:sym typeface="Symbol" pitchFamily="18" charset="2"/>
              </a:rPr>
              <a:t> </a:t>
            </a:r>
            <a:r>
              <a:rPr lang="fr-FR" altLang="fr-FR" sz="1400">
                <a:solidFill>
                  <a:schemeClr val="bg1"/>
                </a:solidFill>
                <a:latin typeface="Verdana" pitchFamily="34" charset="0"/>
              </a:rPr>
              <a:t>2NADPH,H</a:t>
            </a:r>
            <a:r>
              <a:rPr lang="fr-FR" altLang="fr-FR" sz="1400" baseline="30000">
                <a:solidFill>
                  <a:schemeClr val="bg1"/>
                </a:solidFill>
                <a:latin typeface="Verdana" pitchFamily="34" charset="0"/>
              </a:rPr>
              <a:t>+</a:t>
            </a:r>
          </a:p>
        </p:txBody>
      </p:sp>
      <p:sp>
        <p:nvSpPr>
          <p:cNvPr id="10260" name="ZoneTexte 25"/>
          <p:cNvSpPr txBox="1">
            <a:spLocks noChangeArrowheads="1"/>
          </p:cNvSpPr>
          <p:nvPr/>
        </p:nvSpPr>
        <p:spPr bwMode="auto">
          <a:xfrm>
            <a:off x="1835150" y="5183188"/>
            <a:ext cx="928688" cy="3683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285750" indent="-285750"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pPr>
            <a:r>
              <a:rPr lang="fr-FR" altLang="fr-FR" sz="2400">
                <a:solidFill>
                  <a:srgbClr val="00CC99"/>
                </a:solidFill>
                <a:latin typeface="Verdana" pitchFamily="34" charset="0"/>
              </a:rPr>
              <a:t>PSII :</a:t>
            </a:r>
          </a:p>
        </p:txBody>
      </p:sp>
      <p:sp>
        <p:nvSpPr>
          <p:cNvPr id="10261" name="ZoneTexte 26"/>
          <p:cNvSpPr txBox="1">
            <a:spLocks noChangeArrowheads="1"/>
          </p:cNvSpPr>
          <p:nvPr/>
        </p:nvSpPr>
        <p:spPr bwMode="auto">
          <a:xfrm>
            <a:off x="1835150" y="5664200"/>
            <a:ext cx="9239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285750" indent="-285750"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pPr>
            <a:r>
              <a:rPr lang="fr-FR" altLang="fr-FR" sz="2400">
                <a:solidFill>
                  <a:srgbClr val="00CC00"/>
                </a:solidFill>
                <a:latin typeface="Verdana" pitchFamily="34" charset="0"/>
              </a:rPr>
              <a:t>PSI : </a:t>
            </a:r>
          </a:p>
        </p:txBody>
      </p:sp>
      <p:sp>
        <p:nvSpPr>
          <p:cNvPr id="28" name="Explosion 1 27"/>
          <p:cNvSpPr/>
          <p:nvPr/>
        </p:nvSpPr>
        <p:spPr>
          <a:xfrm>
            <a:off x="484188" y="1557338"/>
            <a:ext cx="1112837" cy="769937"/>
          </a:xfrm>
          <a:prstGeom prst="irregularSeal1">
            <a:avLst/>
          </a:prstGeom>
          <a:solidFill>
            <a:srgbClr val="FFC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fr-FR" sz="1100" dirty="0"/>
              <a:t>lumière</a:t>
            </a:r>
          </a:p>
        </p:txBody>
      </p:sp>
      <p:sp>
        <p:nvSpPr>
          <p:cNvPr id="29" name="Explosion 1 28"/>
          <p:cNvSpPr/>
          <p:nvPr/>
        </p:nvSpPr>
        <p:spPr>
          <a:xfrm>
            <a:off x="3516313" y="1628775"/>
            <a:ext cx="1112837" cy="769938"/>
          </a:xfrm>
          <a:prstGeom prst="irregularSeal1">
            <a:avLst/>
          </a:prstGeom>
          <a:solidFill>
            <a:srgbClr val="FFC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fr-FR" sz="1100" dirty="0"/>
              <a:t>lumière</a:t>
            </a:r>
          </a:p>
        </p:txBody>
      </p:sp>
      <p:sp>
        <p:nvSpPr>
          <p:cNvPr id="10264" name="ZoneTexte 1"/>
          <p:cNvSpPr txBox="1">
            <a:spLocks noChangeArrowheads="1"/>
          </p:cNvSpPr>
          <p:nvPr/>
        </p:nvSpPr>
        <p:spPr bwMode="auto">
          <a:xfrm>
            <a:off x="6034088" y="1120775"/>
            <a:ext cx="3016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fr-FR" altLang="fr-FR" sz="2400">
                <a:latin typeface="Verdana" pitchFamily="34" charset="0"/>
              </a:rPr>
              <a:t>4</a:t>
            </a:r>
          </a:p>
        </p:txBody>
      </p:sp>
      <p:sp>
        <p:nvSpPr>
          <p:cNvPr id="10265" name="ZoneTexte 29"/>
          <p:cNvSpPr txBox="1">
            <a:spLocks noChangeArrowheads="1"/>
          </p:cNvSpPr>
          <p:nvPr/>
        </p:nvSpPr>
        <p:spPr bwMode="auto">
          <a:xfrm>
            <a:off x="6567488" y="1222375"/>
            <a:ext cx="3016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fr-FR" altLang="fr-FR" sz="2400">
                <a:latin typeface="Verdana" pitchFamily="34" charset="0"/>
              </a:rPr>
              <a:t>4</a:t>
            </a:r>
          </a:p>
        </p:txBody>
      </p:sp>
      <p:sp>
        <p:nvSpPr>
          <p:cNvPr id="10266" name="ZoneTexte 2"/>
          <p:cNvSpPr txBox="1">
            <a:spLocks noChangeArrowheads="1"/>
          </p:cNvSpPr>
          <p:nvPr/>
        </p:nvSpPr>
        <p:spPr bwMode="auto">
          <a:xfrm>
            <a:off x="6523038" y="1081088"/>
            <a:ext cx="30003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fr-FR" altLang="fr-FR" sz="2400">
                <a:latin typeface="Verdana" pitchFamily="34" charset="0"/>
              </a:rPr>
              <a:t>+</a:t>
            </a:r>
          </a:p>
        </p:txBody>
      </p:sp>
      <p:sp>
        <p:nvSpPr>
          <p:cNvPr id="5" name="ZoneTexte 4"/>
          <p:cNvSpPr txBox="1"/>
          <p:nvPr/>
        </p:nvSpPr>
        <p:spPr>
          <a:xfrm>
            <a:off x="77788" y="6165850"/>
            <a:ext cx="8734425" cy="460375"/>
          </a:xfrm>
          <a:prstGeom prst="rect">
            <a:avLst/>
          </a:prstGeom>
          <a:noFill/>
        </p:spPr>
        <p:txBody>
          <a:bodyPr wrap="none">
            <a:spAutoFit/>
          </a:bodyPr>
          <a:lstStyle/>
          <a:p>
            <a:pPr marL="285750" indent="-285750">
              <a:buFont typeface="Arial" panose="020B0604020202020204" pitchFamily="34" charset="0"/>
              <a:buChar char="•"/>
              <a:defRPr/>
            </a:pPr>
            <a:r>
              <a:rPr lang="fr-FR" dirty="0">
                <a:solidFill>
                  <a:srgbClr val="0070C0"/>
                </a:solidFill>
              </a:rPr>
              <a:t> </a:t>
            </a:r>
            <a:r>
              <a:rPr lang="fr-FR" u="sng" dirty="0">
                <a:solidFill>
                  <a:srgbClr val="0070C0"/>
                </a:solidFill>
              </a:rPr>
              <a:t>Bilan </a:t>
            </a:r>
            <a:r>
              <a:rPr lang="fr-FR" b="1" u="sng" dirty="0">
                <a:solidFill>
                  <a:srgbClr val="0070C0"/>
                </a:solidFill>
                <a:effectLst>
                  <a:outerShdw blurRad="38100" dist="38100" dir="2700000" algn="tl">
                    <a:srgbClr val="000000">
                      <a:alpha val="43137"/>
                    </a:srgbClr>
                  </a:outerShdw>
                </a:effectLst>
              </a:rPr>
              <a:t>phase lumineuse </a:t>
            </a:r>
            <a:r>
              <a:rPr lang="fr-FR" dirty="0">
                <a:solidFill>
                  <a:srgbClr val="0070C0"/>
                </a:solidFill>
              </a:rPr>
              <a:t> </a:t>
            </a:r>
            <a:r>
              <a:rPr lang="fr-FR" dirty="0"/>
              <a:t>: 2 H</a:t>
            </a:r>
            <a:r>
              <a:rPr lang="fr-FR" baseline="-25000" dirty="0"/>
              <a:t>2</a:t>
            </a:r>
            <a:r>
              <a:rPr lang="fr-FR" dirty="0"/>
              <a:t>O                      O</a:t>
            </a:r>
            <a:r>
              <a:rPr lang="fr-FR" baseline="-25000" dirty="0"/>
              <a:t>2</a:t>
            </a:r>
          </a:p>
        </p:txBody>
      </p:sp>
      <p:cxnSp>
        <p:nvCxnSpPr>
          <p:cNvPr id="8" name="Connecteur droit avec flèche 7"/>
          <p:cNvCxnSpPr/>
          <p:nvPr/>
        </p:nvCxnSpPr>
        <p:spPr>
          <a:xfrm>
            <a:off x="5797550" y="6350000"/>
            <a:ext cx="1901825"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269" name="ZoneTexte 32"/>
          <p:cNvSpPr txBox="1">
            <a:spLocks noChangeArrowheads="1"/>
          </p:cNvSpPr>
          <p:nvPr/>
        </p:nvSpPr>
        <p:spPr bwMode="auto">
          <a:xfrm>
            <a:off x="5651500" y="5422900"/>
            <a:ext cx="1649413"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fr-FR" altLang="fr-FR" sz="1600" b="1">
                <a:solidFill>
                  <a:srgbClr val="00B050"/>
                </a:solidFill>
                <a:latin typeface="Verdana" pitchFamily="34" charset="0"/>
              </a:rPr>
              <a:t>2 NADPH,H</a:t>
            </a:r>
            <a:r>
              <a:rPr lang="fr-FR" altLang="fr-FR" sz="2400" b="1" baseline="30000">
                <a:solidFill>
                  <a:srgbClr val="00B050"/>
                </a:solidFill>
                <a:latin typeface="Verdana" pitchFamily="34" charset="0"/>
              </a:rPr>
              <a:t>+</a:t>
            </a:r>
          </a:p>
        </p:txBody>
      </p:sp>
      <p:sp>
        <p:nvSpPr>
          <p:cNvPr id="10270" name="ZoneTexte 33"/>
          <p:cNvSpPr txBox="1">
            <a:spLocks noChangeArrowheads="1"/>
          </p:cNvSpPr>
          <p:nvPr/>
        </p:nvSpPr>
        <p:spPr bwMode="auto">
          <a:xfrm>
            <a:off x="7037388" y="5443538"/>
            <a:ext cx="213836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fr-FR" altLang="fr-FR" sz="1800">
                <a:latin typeface="Verdana" pitchFamily="34" charset="0"/>
              </a:rPr>
              <a:t>12H</a:t>
            </a:r>
            <a:r>
              <a:rPr lang="fr-FR" altLang="fr-FR" sz="1800" baseline="30000">
                <a:latin typeface="Verdana" pitchFamily="34" charset="0"/>
              </a:rPr>
              <a:t>+</a:t>
            </a:r>
            <a:r>
              <a:rPr lang="fr-FR" altLang="fr-FR" sz="1800" b="1" baseline="30000">
                <a:solidFill>
                  <a:srgbClr val="FF6600"/>
                </a:solidFill>
                <a:latin typeface="Verdana" pitchFamily="34" charset="0"/>
              </a:rPr>
              <a:t> </a:t>
            </a:r>
            <a:r>
              <a:rPr lang="fr-FR" altLang="fr-FR" sz="1800" b="1">
                <a:solidFill>
                  <a:srgbClr val="FF6600"/>
                </a:solidFill>
                <a:latin typeface="Verdana" pitchFamily="34" charset="0"/>
              </a:rPr>
              <a:t>soit 4 ATP</a:t>
            </a:r>
          </a:p>
        </p:txBody>
      </p:sp>
      <p:sp>
        <p:nvSpPr>
          <p:cNvPr id="35" name="Flèche courbée vers le bas 34"/>
          <p:cNvSpPr/>
          <p:nvPr/>
        </p:nvSpPr>
        <p:spPr>
          <a:xfrm rot="19031736" flipV="1">
            <a:off x="5983288" y="5891213"/>
            <a:ext cx="823912" cy="369887"/>
          </a:xfrm>
          <a:prstGeom prst="curvedDownArrow">
            <a:avLst/>
          </a:prstGeom>
          <a:solidFill>
            <a:srgbClr val="33CC33"/>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FR">
              <a:solidFill>
                <a:schemeClr val="tx1"/>
              </a:solidFill>
            </a:endParaRPr>
          </a:p>
        </p:txBody>
      </p:sp>
      <p:sp>
        <p:nvSpPr>
          <p:cNvPr id="36" name="Flèche courbée vers le haut 35"/>
          <p:cNvSpPr/>
          <p:nvPr/>
        </p:nvSpPr>
        <p:spPr>
          <a:xfrm rot="18781804">
            <a:off x="6983413" y="5889625"/>
            <a:ext cx="776287" cy="373063"/>
          </a:xfrm>
          <a:prstGeom prst="curvedUpArrow">
            <a:avLst/>
          </a:pr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FR">
              <a:solidFill>
                <a:schemeClr val="tx1"/>
              </a:solidFill>
            </a:endParaRPr>
          </a:p>
        </p:txBody>
      </p:sp>
      <p:sp>
        <p:nvSpPr>
          <p:cNvPr id="10273" name="ZoneTexte 36"/>
          <p:cNvSpPr txBox="1">
            <a:spLocks noChangeArrowheads="1"/>
          </p:cNvSpPr>
          <p:nvPr/>
        </p:nvSpPr>
        <p:spPr bwMode="auto">
          <a:xfrm>
            <a:off x="6053138" y="4765675"/>
            <a:ext cx="185578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fr-FR" altLang="fr-FR" sz="2400" b="1">
                <a:solidFill>
                  <a:srgbClr val="FF0000"/>
                </a:solidFill>
                <a:latin typeface="Verdana" pitchFamily="34" charset="0"/>
              </a:rPr>
              <a:t>Energie Chimique</a:t>
            </a:r>
          </a:p>
        </p:txBody>
      </p:sp>
      <p:cxnSp>
        <p:nvCxnSpPr>
          <p:cNvPr id="39" name="Connecteur droit avec flèche 38"/>
          <p:cNvCxnSpPr/>
          <p:nvPr/>
        </p:nvCxnSpPr>
        <p:spPr>
          <a:xfrm>
            <a:off x="6970713" y="5038725"/>
            <a:ext cx="938212" cy="512763"/>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4" name="Connecteur droit avec flèche 43"/>
          <p:cNvCxnSpPr/>
          <p:nvPr/>
        </p:nvCxnSpPr>
        <p:spPr>
          <a:xfrm flipH="1">
            <a:off x="5967413" y="5038725"/>
            <a:ext cx="901700" cy="46513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8" name="ZoneTexte 37"/>
          <p:cNvSpPr txBox="1"/>
          <p:nvPr/>
        </p:nvSpPr>
        <p:spPr>
          <a:xfrm>
            <a:off x="5048250" y="33338"/>
            <a:ext cx="4044950" cy="339725"/>
          </a:xfrm>
          <a:prstGeom prst="rect">
            <a:avLst/>
          </a:prstGeom>
          <a:noFill/>
          <a:ln>
            <a:solidFill>
              <a:schemeClr val="accent6"/>
            </a:solidFill>
          </a:ln>
        </p:spPr>
        <p:txBody>
          <a:bodyPr wrap="none">
            <a:spAutoFit/>
          </a:bodyPr>
          <a:lstStyle/>
          <a:p>
            <a:pPr>
              <a:defRPr/>
            </a:pPr>
            <a:r>
              <a:rPr lang="fr-FR" sz="1600" dirty="0"/>
              <a:t>Chap-3 Les organites cytoplasmiques</a:t>
            </a:r>
          </a:p>
        </p:txBody>
      </p:sp>
    </p:spTree>
    <p:extLst>
      <p:ext uri="{BB962C8B-B14F-4D97-AF65-F5344CB8AC3E}">
        <p14:creationId xmlns:p14="http://schemas.microsoft.com/office/powerpoint/2010/main" val="2252890731"/>
      </p:ext>
    </p:extLst>
  </p:cSld>
  <p:clrMapOvr>
    <a:masterClrMapping/>
  </p:clrMapOvr>
  <p:timing>
    <p:tnLst>
      <p:par>
        <p:cTn id="1" dur="indefinite" restart="never" nodeType="tmRoot"/>
      </p:par>
    </p:tn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1282</TotalTime>
  <Words>900</Words>
  <Application>Microsoft Office PowerPoint</Application>
  <PresentationFormat>Affichage à l'écran (4:3)</PresentationFormat>
  <Paragraphs>190</Paragraphs>
  <Slides>16</Slides>
  <Notes>0</Notes>
  <HiddenSlides>0</HiddenSlides>
  <MMClips>1</MMClips>
  <ScaleCrop>false</ScaleCrop>
  <HeadingPairs>
    <vt:vector size="4" baseType="variant">
      <vt:variant>
        <vt:lpstr>Thème</vt:lpstr>
      </vt:variant>
      <vt:variant>
        <vt:i4>1</vt:i4>
      </vt:variant>
      <vt:variant>
        <vt:lpstr>Titres des diapositives</vt:lpstr>
      </vt:variant>
      <vt:variant>
        <vt:i4>16</vt:i4>
      </vt:variant>
    </vt:vector>
  </HeadingPairs>
  <TitlesOfParts>
    <vt:vector size="17" baseType="lpstr">
      <vt:lpstr>Thème Office</vt:lpstr>
      <vt:lpstr>Révision du cours de Biologie Cellulaire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    Bonnes révisions à tous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Nathalie LAURENT</dc:creator>
  <cp:lastModifiedBy>Nathalie LAURENT</cp:lastModifiedBy>
  <cp:revision>90</cp:revision>
  <dcterms:created xsi:type="dcterms:W3CDTF">2013-09-18T06:15:53Z</dcterms:created>
  <dcterms:modified xsi:type="dcterms:W3CDTF">2014-01-10T13:22:44Z</dcterms:modified>
</cp:coreProperties>
</file>