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3"/>
  </p:notesMasterIdLst>
  <p:handoutMasterIdLst>
    <p:handoutMasterId r:id="rId14"/>
  </p:handout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rier" initials="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9053" autoAdjust="0"/>
  </p:normalViewPr>
  <p:slideViewPr>
    <p:cSldViewPr>
      <p:cViewPr>
        <p:scale>
          <a:sx n="98" d="100"/>
          <a:sy n="98" d="100"/>
        </p:scale>
        <p:origin x="-1272" y="216"/>
      </p:cViewPr>
      <p:guideLst>
        <p:guide orient="horz" pos="2160"/>
        <p:guide pos="2880"/>
      </p:guideLst>
    </p:cSldViewPr>
  </p:slideViewPr>
  <p:outlineViewPr>
    <p:cViewPr>
      <p:scale>
        <a:sx n="33" d="100"/>
        <a:sy n="33" d="100"/>
      </p:scale>
      <p:origin x="0" y="53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F274A4-89F0-4CF3-B5AE-91B575F78AE2}" type="datetimeFigureOut">
              <a:rPr lang="fr-FR" smtClean="0"/>
              <a:pPr/>
              <a:t>22/04/2012</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B9FBE8-3631-4C8F-AFA6-E597CA0A3A3C}" type="slidenum">
              <a:rPr lang="fr-FR" smtClean="0"/>
              <a:pPr/>
              <a:t>‹N°›</a:t>
            </a:fld>
            <a:endParaRPr lang="fr-FR" dirty="0"/>
          </a:p>
        </p:txBody>
      </p:sp>
      <p:pic>
        <p:nvPicPr>
          <p:cNvPr id="6" name="Imag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654" y="2411760"/>
            <a:ext cx="1340768" cy="599263"/>
          </a:xfrm>
          <a:prstGeom prst="rect">
            <a:avLst/>
          </a:prstGeom>
        </p:spPr>
      </p:pic>
    </p:spTree>
    <p:extLst>
      <p:ext uri="{BB962C8B-B14F-4D97-AF65-F5344CB8AC3E}">
        <p14:creationId xmlns:p14="http://schemas.microsoft.com/office/powerpoint/2010/main" val="189850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54E1EF-22AE-4A35-8B94-0D61B886171E}" type="datetimeFigureOut">
              <a:rPr lang="fr-FR" smtClean="0"/>
              <a:pPr/>
              <a:t>22/04/2012</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63E783-A118-43F5-BC36-865B8F72EBB0}" type="slidenum">
              <a:rPr lang="fr-FR" smtClean="0"/>
              <a:pPr/>
              <a:t>‹N°›</a:t>
            </a:fld>
            <a:endParaRPr lang="fr-FR" dirty="0"/>
          </a:p>
        </p:txBody>
      </p:sp>
    </p:spTree>
    <p:extLst>
      <p:ext uri="{BB962C8B-B14F-4D97-AF65-F5344CB8AC3E}">
        <p14:creationId xmlns:p14="http://schemas.microsoft.com/office/powerpoint/2010/main" val="418339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L’histoire géologique</a:t>
            </a:r>
            <a:r>
              <a:rPr lang="fr-FR" baseline="0" dirty="0" smtClean="0"/>
              <a:t> des Alpes</a:t>
            </a:r>
            <a:r>
              <a:rPr lang="fr-FR" baseline="0" dirty="0"/>
              <a:t> </a:t>
            </a:r>
            <a:r>
              <a:rPr lang="fr-FR" baseline="0" dirty="0" smtClean="0"/>
              <a:t>[G1-12]</a:t>
            </a:r>
          </a:p>
          <a:p>
            <a:endParaRPr lang="fr-FR" baseline="0" dirty="0" smtClean="0"/>
          </a:p>
          <a:p>
            <a:r>
              <a:rPr lang="fr-FR" baseline="0" dirty="0" smtClean="0"/>
              <a:t>PERRIER Jean-Baptiste</a:t>
            </a:r>
          </a:p>
          <a:p>
            <a:r>
              <a:rPr lang="fr-FR" baseline="0" dirty="0" smtClean="0"/>
              <a:t>FONTVIELLE Romain</a:t>
            </a:r>
          </a:p>
          <a:p>
            <a:endParaRPr lang="fr-FR" baseline="0" dirty="0" smtClean="0"/>
          </a:p>
          <a:p>
            <a:r>
              <a:rPr lang="fr-FR" baseline="0" dirty="0" smtClean="0"/>
              <a:t>Promo 44 – groupe 1</a:t>
            </a:r>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u="sng" dirty="0" smtClean="0"/>
              <a:t>Pour conclure</a:t>
            </a:r>
          </a:p>
          <a:p>
            <a:r>
              <a:rPr lang="fr-FR" dirty="0" smtClean="0"/>
              <a:t>L’océan Téthys s’est résorbé il y a 120 millions d’années.</a:t>
            </a:r>
            <a:r>
              <a:rPr lang="fr-FR" baseline="0" dirty="0" smtClean="0"/>
              <a:t> </a:t>
            </a:r>
            <a:r>
              <a:rPr lang="fr-FR" dirty="0" smtClean="0"/>
              <a:t>Il y a ensuite</a:t>
            </a:r>
            <a:r>
              <a:rPr lang="fr-FR" baseline="0" dirty="0" smtClean="0"/>
              <a:t> </a:t>
            </a:r>
            <a:r>
              <a:rPr lang="fr-FR" dirty="0" smtClean="0"/>
              <a:t>eu subduction et rapprochement</a:t>
            </a:r>
            <a:r>
              <a:rPr lang="fr-FR" baseline="0" dirty="0" smtClean="0"/>
              <a:t> de la plaque continentale africaine vers la plaque continentale européenne. Il y a 30 millions d’années les deux continents entrent en collision. </a:t>
            </a:r>
            <a:r>
              <a:rPr lang="fr-FR" dirty="0" smtClean="0"/>
              <a:t>C’est </a:t>
            </a:r>
            <a:r>
              <a:rPr lang="fr-FR" baseline="0" dirty="0" smtClean="0"/>
              <a:t>à la suite de cette collision que le relief alpin a pris forme. Encore aujourd’hui, les forces compressives ne cessent d’agir et on voit certains sommets devenir de plus en plus grands. </a:t>
            </a:r>
            <a:endParaRPr lang="fr-FR" dirty="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10</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b="1" u="sng" dirty="0" smtClean="0"/>
              <a:t>Sources</a:t>
            </a:r>
          </a:p>
          <a:p>
            <a:r>
              <a:rPr lang="fr-FR" b="0" u="none" dirty="0" smtClean="0"/>
              <a:t>Bibliographie/</a:t>
            </a:r>
            <a:r>
              <a:rPr lang="fr-FR" b="0" u="none" baseline="0" dirty="0" smtClean="0"/>
              <a:t> </a:t>
            </a:r>
            <a:r>
              <a:rPr lang="fr-FR" b="0" u="none" baseline="0" dirty="0" err="1" smtClean="0"/>
              <a:t>Sitographie</a:t>
            </a:r>
            <a:endParaRPr lang="fr-FR" b="0" u="none" dirty="0" smtClean="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11</a:t>
            </a:fld>
            <a:endParaRPr lang="fr-FR" dirty="0"/>
          </a:p>
        </p:txBody>
      </p:sp>
    </p:spTree>
    <p:extLst>
      <p:ext uri="{BB962C8B-B14F-4D97-AF65-F5344CB8AC3E}">
        <p14:creationId xmlns:p14="http://schemas.microsoft.com/office/powerpoint/2010/main" val="153667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u="sng" dirty="0" smtClean="0"/>
              <a:t>Plan</a:t>
            </a:r>
            <a:endParaRPr lang="fr-FR" b="1" u="sng" dirty="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2</a:t>
            </a:fld>
            <a:endParaRPr lang="fr-FR" dirty="0"/>
          </a:p>
        </p:txBody>
      </p:sp>
    </p:spTree>
    <p:extLst>
      <p:ext uri="{BB962C8B-B14F-4D97-AF65-F5344CB8AC3E}">
        <p14:creationId xmlns:p14="http://schemas.microsoft.com/office/powerpoint/2010/main" val="256551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u="sng" dirty="0" err="1" smtClean="0"/>
              <a:t>Intruduction</a:t>
            </a:r>
            <a:endParaRPr lang="fr-FR" b="1" u="sng" dirty="0" smtClean="0"/>
          </a:p>
          <a:p>
            <a:r>
              <a:rPr lang="fr-FR" dirty="0" smtClean="0"/>
              <a:t>Brève</a:t>
            </a:r>
            <a:r>
              <a:rPr lang="fr-FR" baseline="0" dirty="0" smtClean="0"/>
              <a:t> présentation des</a:t>
            </a:r>
            <a:r>
              <a:rPr lang="fr-FR" dirty="0" smtClean="0"/>
              <a:t> caractéristiques de la chaîne</a:t>
            </a:r>
            <a:r>
              <a:rPr lang="fr-FR" baseline="0" dirty="0" smtClean="0"/>
              <a:t> alpine.</a:t>
            </a:r>
            <a:endParaRPr lang="fr-FR" dirty="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u="sng" dirty="0" smtClean="0"/>
              <a:t>Les ophiolites : témoins d’une ancienne</a:t>
            </a:r>
            <a:r>
              <a:rPr lang="fr-FR" b="1" u="sng" baseline="0" dirty="0" smtClean="0"/>
              <a:t> lithosphère océanique</a:t>
            </a:r>
          </a:p>
          <a:p>
            <a:r>
              <a:rPr lang="fr-FR" u="none" baseline="0" dirty="0" smtClean="0"/>
              <a:t>Ce sont des roches vestiges d’un ancien océan qui séparait l’Europe et l’Afrique. Elles sont caractéristiques d’une lithosphère océanique qui se forme par l’activité d’une dorsale océanique. Elles sont composées de basaltes en coussin que l’on retrouve sur la chaine des Alpes et notamment au niveau du massif du Chenaillet à 2500 mètres d’altitude. La présence de ces ophiolites à une telle hauteur prouve qu’à l’emplacement actuelle des Alpes se trouvait un océan aujourd’hui disparu. </a:t>
            </a:r>
          </a:p>
          <a:p>
            <a:endParaRPr lang="fr-FR" u="none" baseline="0" dirty="0" smtClean="0"/>
          </a:p>
          <a:p>
            <a:r>
              <a:rPr lang="fr-FR" b="1" u="sng" baseline="0" dirty="0" smtClean="0"/>
              <a:t>Les radiolarites : marqueurs sédimentaires</a:t>
            </a:r>
          </a:p>
          <a:p>
            <a:r>
              <a:rPr lang="fr-FR" u="none" baseline="0" dirty="0" smtClean="0"/>
              <a:t>Ce sont des roches résultant de l’accumulation d’organismes planctoniques marins unicellulaires, les radiolaires, et de tests siliceux. Elles attestent de la présence d’un océan à l’emplacement des Alpes d’une profondeur d’environ 4 km.</a:t>
            </a:r>
            <a:endParaRPr lang="fr-FR" u="none" dirty="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u="sng" dirty="0" smtClean="0"/>
              <a:t>Les failles normales : conséquences</a:t>
            </a:r>
            <a:r>
              <a:rPr lang="fr-FR" b="1" u="sng" baseline="0" dirty="0" smtClean="0"/>
              <a:t> du </a:t>
            </a:r>
            <a:r>
              <a:rPr lang="fr-FR" b="1" u="sng" baseline="0" dirty="0" err="1" smtClean="0"/>
              <a:t>rifting</a:t>
            </a:r>
            <a:endParaRPr lang="fr-FR" b="1" u="sng" dirty="0" smtClean="0"/>
          </a:p>
          <a:p>
            <a:r>
              <a:rPr lang="fr-FR" dirty="0" smtClean="0"/>
              <a:t>Le</a:t>
            </a:r>
            <a:r>
              <a:rPr lang="fr-FR" baseline="0" dirty="0" smtClean="0"/>
              <a:t>s failles normales observées sur le massif alpin indiquent un mouvement de </a:t>
            </a:r>
            <a:r>
              <a:rPr lang="fr-FR" baseline="0" dirty="0" err="1" smtClean="0"/>
              <a:t>rifting</a:t>
            </a:r>
            <a:r>
              <a:rPr lang="fr-FR" baseline="0" dirty="0" smtClean="0"/>
              <a:t>, c’est-à-dire un mouvement d’expansion des fonds océaniques, de part et d’autre d’une future dorsale océanique. Ce mouvement est à l’origine de la création de l’océan Téthys, océan qui a précédé la formation des Alpes. Au fil du temps, ce mouvement s’est stabilisé et le processus de subduction, entretenu par l’activité continue de la dorsale océanique, a débuté au Crétacé et s’est achevé à l’Eocène, soit de la fin de l’aire Secondaire au début de l’aire Primaire.</a:t>
            </a:r>
            <a:endParaRPr lang="fr-FR" dirty="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5</a:t>
            </a:fld>
            <a:endParaRPr lang="fr-FR" dirty="0"/>
          </a:p>
        </p:txBody>
      </p:sp>
    </p:spTree>
    <p:extLst>
      <p:ext uri="{BB962C8B-B14F-4D97-AF65-F5344CB8AC3E}">
        <p14:creationId xmlns:p14="http://schemas.microsoft.com/office/powerpoint/2010/main" val="172262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z="1200" b="0" u="sng" kern="1200" baseline="0" dirty="0" smtClean="0">
                <a:solidFill>
                  <a:schemeClr val="tx1"/>
                </a:solidFill>
                <a:effectLst/>
                <a:latin typeface="+mn-lt"/>
                <a:ea typeface="+mn-ea"/>
                <a:cs typeface="+mn-cs"/>
              </a:rPr>
              <a:t>Schéma récapitulatif d’une zone de subduction :</a:t>
            </a:r>
          </a:p>
          <a:p>
            <a:r>
              <a:rPr lang="fr-FR" sz="1200" b="0" kern="1200" baseline="0" dirty="0" smtClean="0">
                <a:solidFill>
                  <a:schemeClr val="tx1"/>
                </a:solidFill>
                <a:effectLst/>
                <a:latin typeface="+mn-lt"/>
                <a:ea typeface="+mn-ea"/>
                <a:cs typeface="+mn-cs"/>
              </a:rPr>
              <a:t>La subduction s’est déroulé pendant des millions d’années avant la collision. La lithosphère océanique nouvellement formée à l’aplomb de la dorsale est recyclé grâce à ce phénomène. Au fur et à mesure de son éloignement de la dorsale, la lithosphère océanique en mouvement se refroidit, se rigidifie et sa masse volumique augmente jusqu’à devenir supérieure à celle de l’asthénosphère. C’est ainsi qu’à la rencontre d’un continent, la lithosphère océanique plus dense et plus lourde que la croute continentale plonge dans l’asthénosphère. A partir de là, on observe différentes caractéristiques typiques d’une zone de subduction et que l’on retrouve donc, au niveau de la chaîne alpine.</a:t>
            </a:r>
            <a:endParaRPr lang="fr-FR" sz="1200" b="0" kern="1200" dirty="0" smtClean="0">
              <a:solidFill>
                <a:schemeClr val="tx1"/>
              </a:solidFill>
              <a:effectLst/>
              <a:latin typeface="+mn-lt"/>
              <a:ea typeface="+mn-ea"/>
              <a:cs typeface="+mn-cs"/>
            </a:endParaRPr>
          </a:p>
          <a:p>
            <a:endParaRPr lang="fr-FR" sz="1200" b="1"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Zone de subduction</a:t>
            </a:r>
          </a:p>
          <a:p>
            <a:pPr>
              <a:buFontTx/>
              <a:buNone/>
            </a:pPr>
            <a:endParaRPr lang="fr-FR" sz="1200" b="1" kern="1200" dirty="0" smtClean="0">
              <a:solidFill>
                <a:schemeClr val="tx1"/>
              </a:solidFill>
              <a:effectLst/>
              <a:latin typeface="+mn-lt"/>
              <a:ea typeface="+mn-ea"/>
              <a:cs typeface="+mn-cs"/>
            </a:endParaRPr>
          </a:p>
          <a:p>
            <a:pPr>
              <a:buFontTx/>
              <a:buNone/>
            </a:pPr>
            <a:r>
              <a:rPr lang="fr-FR" sz="1200" b="0" u="sng" kern="1200" dirty="0" smtClean="0">
                <a:solidFill>
                  <a:schemeClr val="tx1"/>
                </a:solidFill>
                <a:effectLst/>
                <a:latin typeface="+mn-lt"/>
                <a:ea typeface="+mn-ea"/>
                <a:cs typeface="+mn-cs"/>
              </a:rPr>
              <a:t>Fosse océanique :</a:t>
            </a:r>
            <a:r>
              <a:rPr lang="fr-FR" sz="1200" b="0" u="none" kern="1200" baseline="0" dirty="0" smtClean="0">
                <a:solidFill>
                  <a:schemeClr val="tx1"/>
                </a:solidFill>
                <a:effectLst/>
                <a:latin typeface="+mn-lt"/>
                <a:ea typeface="+mn-ea"/>
                <a:cs typeface="+mn-cs"/>
              </a:rPr>
              <a:t> l</a:t>
            </a:r>
            <a:r>
              <a:rPr lang="fr-FR" sz="1200" b="0" kern="1200" dirty="0" smtClean="0">
                <a:solidFill>
                  <a:schemeClr val="tx1"/>
                </a:solidFill>
                <a:effectLst/>
                <a:latin typeface="+mn-lt"/>
                <a:ea typeface="+mn-ea"/>
                <a:cs typeface="+mn-cs"/>
              </a:rPr>
              <a:t>a plaque qui commence à plonger au niveau de la zone crée cette fosse océanique qui peut atteindre jusqu’à 12 000 mètres de profondeur (profondeur</a:t>
            </a:r>
            <a:r>
              <a:rPr lang="fr-FR" sz="1200" b="0" kern="1200" baseline="0" dirty="0" smtClean="0">
                <a:solidFill>
                  <a:schemeClr val="tx1"/>
                </a:solidFill>
                <a:effectLst/>
                <a:latin typeface="+mn-lt"/>
                <a:ea typeface="+mn-ea"/>
                <a:cs typeface="+mn-cs"/>
              </a:rPr>
              <a:t> des océans : 4500 mètres environ) et qui reste assez étroite.</a:t>
            </a:r>
            <a:endParaRPr lang="fr-FR" sz="1200" b="0" kern="1200" dirty="0" smtClean="0">
              <a:solidFill>
                <a:schemeClr val="tx1"/>
              </a:solidFill>
              <a:effectLst/>
              <a:latin typeface="+mn-lt"/>
              <a:ea typeface="+mn-ea"/>
              <a:cs typeface="+mn-cs"/>
            </a:endParaRPr>
          </a:p>
          <a:p>
            <a:endParaRPr lang="fr-FR" sz="1200" b="0" kern="1200" dirty="0" smtClean="0">
              <a:solidFill>
                <a:schemeClr val="tx1"/>
              </a:solidFill>
              <a:effectLst/>
              <a:latin typeface="+mn-lt"/>
              <a:ea typeface="+mn-ea"/>
              <a:cs typeface="+mn-cs"/>
            </a:endParaRPr>
          </a:p>
          <a:p>
            <a:pPr>
              <a:buFontTx/>
              <a:buNone/>
            </a:pPr>
            <a:r>
              <a:rPr lang="fr-FR" sz="1200" b="0" u="sng" kern="1200" dirty="0" smtClean="0">
                <a:solidFill>
                  <a:schemeClr val="tx1"/>
                </a:solidFill>
                <a:effectLst/>
                <a:latin typeface="+mn-lt"/>
                <a:ea typeface="+mn-ea"/>
                <a:cs typeface="+mn-cs"/>
              </a:rPr>
              <a:t>Chaîne de montagne :</a:t>
            </a:r>
            <a:r>
              <a:rPr lang="fr-FR" sz="1200" b="0" u="none" kern="1200" dirty="0" smtClean="0">
                <a:solidFill>
                  <a:schemeClr val="tx1"/>
                </a:solidFill>
                <a:effectLst/>
                <a:latin typeface="+mn-lt"/>
                <a:ea typeface="+mn-ea"/>
                <a:cs typeface="+mn-cs"/>
              </a:rPr>
              <a:t> pour</a:t>
            </a:r>
            <a:r>
              <a:rPr lang="fr-FR" sz="1200" b="0" u="none" kern="1200" baseline="0" dirty="0" smtClean="0">
                <a:solidFill>
                  <a:schemeClr val="tx1"/>
                </a:solidFill>
                <a:effectLst/>
                <a:latin typeface="+mn-lt"/>
                <a:ea typeface="+mn-ea"/>
                <a:cs typeface="+mn-cs"/>
              </a:rPr>
              <a:t> </a:t>
            </a:r>
            <a:r>
              <a:rPr lang="fr-FR" sz="1200" b="0" kern="1200" baseline="0" dirty="0" smtClean="0">
                <a:solidFill>
                  <a:schemeClr val="tx1"/>
                </a:solidFill>
                <a:effectLst/>
                <a:latin typeface="+mn-lt"/>
                <a:ea typeface="+mn-ea"/>
                <a:cs typeface="+mn-cs"/>
              </a:rPr>
              <a:t>le cas des Alpes, on est en présence d’une subduction océan-continent (la lithosphère océanique plonge sous la plaque continentale européenne). Ce mouvement de subduction entraîne la formation de chaîne de montagnes en arrière de la fosse.</a:t>
            </a:r>
          </a:p>
          <a:p>
            <a:pPr>
              <a:buFontTx/>
              <a:buChar char="-"/>
            </a:pPr>
            <a:endParaRPr lang="fr-FR" sz="1200" b="0" kern="1200" dirty="0" smtClean="0">
              <a:solidFill>
                <a:schemeClr val="tx1"/>
              </a:solidFill>
              <a:effectLst/>
              <a:latin typeface="+mn-lt"/>
              <a:ea typeface="+mn-ea"/>
              <a:cs typeface="+mn-cs"/>
            </a:endParaRPr>
          </a:p>
          <a:p>
            <a:pPr>
              <a:buFontTx/>
              <a:buNone/>
            </a:pPr>
            <a:r>
              <a:rPr lang="fr-FR" sz="1200" b="0" u="sng" kern="1200" dirty="0" smtClean="0">
                <a:solidFill>
                  <a:schemeClr val="tx1"/>
                </a:solidFill>
                <a:effectLst/>
                <a:latin typeface="+mn-lt"/>
                <a:ea typeface="+mn-ea"/>
                <a:cs typeface="+mn-cs"/>
              </a:rPr>
              <a:t>Prisme d’accrétion :</a:t>
            </a:r>
            <a:r>
              <a:rPr lang="fr-FR" sz="1200" b="0" u="none" kern="1200" dirty="0" smtClean="0">
                <a:solidFill>
                  <a:schemeClr val="tx1"/>
                </a:solidFill>
                <a:effectLst/>
                <a:latin typeface="+mn-lt"/>
                <a:ea typeface="+mn-ea"/>
                <a:cs typeface="+mn-cs"/>
              </a:rPr>
              <a:t> </a:t>
            </a:r>
            <a:r>
              <a:rPr lang="fr-FR" sz="1200" b="0" kern="1200" dirty="0" smtClean="0">
                <a:solidFill>
                  <a:schemeClr val="tx1"/>
                </a:solidFill>
                <a:effectLst/>
                <a:latin typeface="+mn-lt"/>
                <a:ea typeface="+mn-ea"/>
                <a:cs typeface="+mn-cs"/>
              </a:rPr>
              <a:t>au niveau de la zone de subduction,</a:t>
            </a:r>
            <a:r>
              <a:rPr lang="fr-FR" sz="1200" b="0" kern="1200" baseline="0" dirty="0" smtClean="0">
                <a:solidFill>
                  <a:schemeClr val="tx1"/>
                </a:solidFill>
                <a:effectLst/>
                <a:latin typeface="+mn-lt"/>
                <a:ea typeface="+mn-ea"/>
                <a:cs typeface="+mn-cs"/>
              </a:rPr>
              <a:t> lorsque la lithosphère océanique plonge, les sédiments présents à sa surface sont bloqués et s’empilent pour former le prisme d’accrétion.</a:t>
            </a:r>
          </a:p>
          <a:p>
            <a:pPr>
              <a:buFontTx/>
              <a:buChar char="-"/>
            </a:pPr>
            <a:endParaRPr lang="fr-FR" sz="1200" b="0" kern="1200" baseline="0" dirty="0" smtClean="0">
              <a:solidFill>
                <a:schemeClr val="tx1"/>
              </a:solidFill>
              <a:effectLst/>
              <a:latin typeface="+mn-lt"/>
              <a:ea typeface="+mn-ea"/>
              <a:cs typeface="+mn-cs"/>
            </a:endParaRPr>
          </a:p>
          <a:p>
            <a:pPr>
              <a:buFontTx/>
              <a:buNone/>
            </a:pPr>
            <a:r>
              <a:rPr lang="fr-FR" sz="1200" b="0" u="sng" kern="1200" baseline="0" dirty="0" smtClean="0">
                <a:solidFill>
                  <a:schemeClr val="tx1"/>
                </a:solidFill>
                <a:effectLst/>
                <a:latin typeface="+mn-lt"/>
                <a:ea typeface="+mn-ea"/>
                <a:cs typeface="+mn-cs"/>
              </a:rPr>
              <a:t>Séismes :</a:t>
            </a:r>
            <a:r>
              <a:rPr lang="fr-FR" sz="1200" b="0" u="none" kern="1200" baseline="0" dirty="0" smtClean="0">
                <a:solidFill>
                  <a:schemeClr val="tx1"/>
                </a:solidFill>
                <a:effectLst/>
                <a:latin typeface="+mn-lt"/>
                <a:ea typeface="+mn-ea"/>
                <a:cs typeface="+mn-cs"/>
              </a:rPr>
              <a:t> </a:t>
            </a:r>
            <a:r>
              <a:rPr lang="fr-FR" sz="1200" b="0" kern="1200" baseline="0" dirty="0" smtClean="0">
                <a:solidFill>
                  <a:schemeClr val="tx1"/>
                </a:solidFill>
                <a:effectLst/>
                <a:latin typeface="+mn-lt"/>
                <a:ea typeface="+mn-ea"/>
                <a:cs typeface="+mn-cs"/>
              </a:rPr>
              <a:t>le long de la plaque plongeante, suivant un plan, appelé plan de </a:t>
            </a:r>
            <a:r>
              <a:rPr lang="fr-FR" sz="1200" b="0" kern="1200" baseline="0" dirty="0" err="1" smtClean="0">
                <a:solidFill>
                  <a:schemeClr val="tx1"/>
                </a:solidFill>
                <a:effectLst/>
                <a:latin typeface="+mn-lt"/>
                <a:ea typeface="+mn-ea"/>
                <a:cs typeface="+mn-cs"/>
              </a:rPr>
              <a:t>Benioff</a:t>
            </a:r>
            <a:r>
              <a:rPr lang="fr-FR" sz="1200" b="0" kern="1200" baseline="0" dirty="0" smtClean="0">
                <a:solidFill>
                  <a:schemeClr val="tx1"/>
                </a:solidFill>
                <a:effectLst/>
                <a:latin typeface="+mn-lt"/>
                <a:ea typeface="+mn-ea"/>
                <a:cs typeface="+mn-cs"/>
              </a:rPr>
              <a:t>, sont alignés des foyers sismiques qui témoignent d’un matériel suffisamment froid et rigide entraînant des cassures à l’origine des séismes.</a:t>
            </a:r>
            <a:endParaRPr lang="fr-FR" sz="1200" b="0" kern="1200" dirty="0" smtClean="0">
              <a:solidFill>
                <a:schemeClr val="tx1"/>
              </a:solidFill>
              <a:effectLst/>
              <a:latin typeface="+mn-lt"/>
              <a:ea typeface="+mn-ea"/>
              <a:cs typeface="+mn-cs"/>
            </a:endParaRPr>
          </a:p>
          <a:p>
            <a:endParaRPr lang="fr-FR" sz="1200" b="0" kern="1200" dirty="0" smtClean="0">
              <a:solidFill>
                <a:schemeClr val="tx1"/>
              </a:solidFill>
              <a:effectLst/>
              <a:latin typeface="+mn-lt"/>
              <a:ea typeface="+mn-ea"/>
              <a:cs typeface="+mn-cs"/>
            </a:endParaRPr>
          </a:p>
          <a:p>
            <a:r>
              <a:rPr lang="fr-FR" sz="1200" b="0" u="sng" kern="1200" dirty="0" smtClean="0">
                <a:solidFill>
                  <a:schemeClr val="tx1"/>
                </a:solidFill>
                <a:effectLst/>
                <a:latin typeface="+mn-lt"/>
                <a:ea typeface="+mn-ea"/>
                <a:cs typeface="+mn-cs"/>
              </a:rPr>
              <a:t>Arc magmatique :</a:t>
            </a:r>
            <a:r>
              <a:rPr lang="fr-FR" sz="1200" b="0" u="none" kern="1200" dirty="0" smtClean="0">
                <a:solidFill>
                  <a:schemeClr val="tx1"/>
                </a:solidFill>
                <a:effectLst/>
                <a:latin typeface="+mn-lt"/>
                <a:ea typeface="+mn-ea"/>
                <a:cs typeface="+mn-cs"/>
              </a:rPr>
              <a:t> l</a:t>
            </a:r>
            <a:r>
              <a:rPr lang="fr-FR" sz="1200" b="0" kern="1200" dirty="0" smtClean="0">
                <a:solidFill>
                  <a:schemeClr val="tx1"/>
                </a:solidFill>
                <a:effectLst/>
                <a:latin typeface="+mn-lt"/>
                <a:ea typeface="+mn-ea"/>
                <a:cs typeface="+mn-cs"/>
              </a:rPr>
              <a:t>orsque la plaque</a:t>
            </a:r>
            <a:r>
              <a:rPr lang="fr-FR" sz="1200" b="0" kern="1200" baseline="0" dirty="0" smtClean="0">
                <a:solidFill>
                  <a:schemeClr val="tx1"/>
                </a:solidFill>
                <a:effectLst/>
                <a:latin typeface="+mn-lt"/>
                <a:ea typeface="+mn-ea"/>
                <a:cs typeface="+mn-cs"/>
              </a:rPr>
              <a:t> plongeante s’éloigne de la fosse de subduction et se situe à de plus grandes profondeurs, des mécanismes de métamorphisme (voir diapo suivante) entrainent la création de magma. Ce magma remonte en surface et est à l’origine de la création de volcans. C’est la raison pour laquelle encore aujourd’hui, on trouve de nombreux volcans dans les Alpes (actifs, tel que l’Etna, ou non), témoins de cette période. </a:t>
            </a:r>
            <a:endParaRPr lang="fr-FR" sz="1200" b="0" kern="1200" dirty="0" smtClean="0">
              <a:solidFill>
                <a:schemeClr val="tx1"/>
              </a:solidFill>
              <a:effectLst/>
              <a:latin typeface="+mn-lt"/>
              <a:ea typeface="+mn-ea"/>
              <a:cs typeface="+mn-cs"/>
            </a:endParaRPr>
          </a:p>
          <a:p>
            <a:endParaRPr lang="fr-FR" sz="1200" b="0" kern="1200" baseline="0" dirty="0" smtClean="0">
              <a:solidFill>
                <a:schemeClr val="tx1"/>
              </a:solidFill>
              <a:effectLst/>
              <a:latin typeface="+mn-lt"/>
              <a:ea typeface="+mn-ea"/>
              <a:cs typeface="+mn-cs"/>
            </a:endParaRPr>
          </a:p>
          <a:p>
            <a:r>
              <a:rPr lang="fr-FR" sz="1200" b="0" u="sng" kern="1200" baseline="0" dirty="0" smtClean="0">
                <a:solidFill>
                  <a:schemeClr val="tx1"/>
                </a:solidFill>
                <a:effectLst/>
                <a:latin typeface="+mn-lt"/>
                <a:ea typeface="+mn-ea"/>
                <a:cs typeface="+mn-cs"/>
              </a:rPr>
              <a:t>Double anomalie thermique :</a:t>
            </a:r>
            <a:r>
              <a:rPr lang="fr-FR" sz="1200" b="0" kern="1200" baseline="0" dirty="0" smtClean="0">
                <a:solidFill>
                  <a:schemeClr val="tx1"/>
                </a:solidFill>
                <a:effectLst/>
                <a:latin typeface="+mn-lt"/>
                <a:ea typeface="+mn-ea"/>
                <a:cs typeface="+mn-cs"/>
              </a:rPr>
              <a:t> anomalie positive correspondant à un flux de chaleur élevé sous la marge chevauchante et anomalie négative au niveau de l’enfouissement de matériel froid et dense. </a:t>
            </a:r>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6</a:t>
            </a:fld>
            <a:endParaRPr lang="fr-FR" dirty="0"/>
          </a:p>
        </p:txBody>
      </p:sp>
    </p:spTree>
    <p:extLst>
      <p:ext uri="{BB962C8B-B14F-4D97-AF65-F5344CB8AC3E}">
        <p14:creationId xmlns:p14="http://schemas.microsoft.com/office/powerpoint/2010/main" val="117882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u="sng" baseline="0" dirty="0" smtClean="0"/>
              <a:t>Métamorphisme dans une zone de subduction</a:t>
            </a:r>
          </a:p>
          <a:p>
            <a:r>
              <a:rPr lang="fr-FR" baseline="0" dirty="0" smtClean="0"/>
              <a:t>Lorsque la lithosphère océanique plonge au niveau de la zone de subduction, la température et la pression varient. Les variations de ces deux facteurs entrainent une série de réactions métamorphiques. Les minéraux des roches composant la lithosphère océanique plongeante vont se déstabiliser et se réorganiser en de nouvelles espèces minérales. On observe différents stades de métamorphisme, caractérisés par des températures et des pressions bien spécifiques.</a:t>
            </a:r>
          </a:p>
          <a:p>
            <a:endParaRPr lang="fr-FR" baseline="0" dirty="0" smtClean="0"/>
          </a:p>
          <a:p>
            <a:r>
              <a:rPr lang="fr-FR" baseline="0" dirty="0" smtClean="0"/>
              <a:t>Les roches métamorphisées à une température inférieure à 700°C sont appelées méta-gabbros, celles formées à une température inférieure à 400°C sont appelées schistes verts. Quand la plaque océanique plonge la température et la pression augmentent brutalement et les roches formées dans ces conditions sont appelées schistes bleus. On parle ensuite d’éclogite pour les roches formées à très grande profondeur.</a:t>
            </a:r>
          </a:p>
          <a:p>
            <a:endParaRPr lang="fr-FR" baseline="0" dirty="0" smtClean="0"/>
          </a:p>
          <a:p>
            <a:r>
              <a:rPr lang="fr-FR" baseline="0" dirty="0" smtClean="0"/>
              <a:t>On voit ainsi l’illustration de toutes ces réactions dans cette diapositive : les minéraux du gabbro, formé à l’aplomb de la dorsale, se sont réorganisés.</a:t>
            </a:r>
          </a:p>
          <a:p>
            <a:r>
              <a:rPr lang="fr-FR" baseline="0" dirty="0" smtClean="0"/>
              <a:t>Ces réactions métamorphiques libèrent de l’eau hydratant les roches (péridotites) situées au dessus de la plaque plongeante ce qui permet la formation de magma en profondeur à l’origine des volcans observés en surface dans la chaîne alpine.</a:t>
            </a:r>
            <a:endParaRPr lang="fr-FR" dirty="0" smtClean="0"/>
          </a:p>
          <a:p>
            <a:endParaRPr lang="fr-FR" dirty="0" smtClean="0"/>
          </a:p>
          <a:p>
            <a:r>
              <a:rPr lang="fr-FR" dirty="0" smtClean="0"/>
              <a:t>On observe au</a:t>
            </a:r>
            <a:r>
              <a:rPr lang="fr-FR" baseline="0" dirty="0" smtClean="0"/>
              <a:t> Mont </a:t>
            </a:r>
            <a:r>
              <a:rPr lang="fr-FR" baseline="0" dirty="0" err="1" smtClean="0"/>
              <a:t>Visot</a:t>
            </a:r>
            <a:r>
              <a:rPr lang="fr-FR" baseline="0" dirty="0" smtClean="0"/>
              <a:t> des complexes ophiolitiques métamorphisés où l’on détecte des minéraux répliques témoins de la subduction qui sont entourés d’une couronne réactionnelle mise en place dans de nouvelles conditions de pression et de température. Ce sont des roches métamorphisées de type éclogite et schiste bleu. Elles proviennent donc de la remonté en surface d’une ancienne lithosphère océanique </a:t>
            </a:r>
            <a:r>
              <a:rPr lang="fr-FR" baseline="0" dirty="0" err="1" smtClean="0"/>
              <a:t>subduite</a:t>
            </a:r>
            <a:r>
              <a:rPr lang="fr-FR" baseline="0" dirty="0" smtClean="0"/>
              <a:t>. On parle de métamorphisme rétrograde : ces roches sont rapidement remontées en surface et ont connu un </a:t>
            </a:r>
            <a:r>
              <a:rPr lang="fr-FR" baseline="0" dirty="0" err="1" smtClean="0"/>
              <a:t>rétrométamorphisme</a:t>
            </a:r>
            <a:r>
              <a:rPr lang="fr-FR" baseline="0" dirty="0" smtClean="0"/>
              <a:t> inachevé.</a:t>
            </a:r>
          </a:p>
          <a:p>
            <a:endParaRPr lang="fr-FR" baseline="0" dirty="0" smtClean="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7</a:t>
            </a:fld>
            <a:endParaRPr lang="fr-FR" dirty="0"/>
          </a:p>
        </p:txBody>
      </p:sp>
    </p:spTree>
    <p:extLst>
      <p:ext uri="{BB962C8B-B14F-4D97-AF65-F5344CB8AC3E}">
        <p14:creationId xmlns:p14="http://schemas.microsoft.com/office/powerpoint/2010/main" val="399078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u="sng" dirty="0" smtClean="0"/>
              <a:t>La collision</a:t>
            </a:r>
            <a:r>
              <a:rPr lang="fr-FR" b="1" u="sng" baseline="0" dirty="0" smtClean="0"/>
              <a:t> : marqueurs externes</a:t>
            </a:r>
            <a:endParaRPr lang="fr-FR" b="1" u="sng" dirty="0" smtClean="0"/>
          </a:p>
          <a:p>
            <a:r>
              <a:rPr lang="fr-FR" b="0" dirty="0" smtClean="0"/>
              <a:t>La </a:t>
            </a:r>
            <a:r>
              <a:rPr lang="fr-FR" b="0" baseline="0" dirty="0" smtClean="0"/>
              <a:t>collision a débuté il y a 70 millions d’années : la dorsale océanique, qui avait donné lieu à l’océan Téthys et qui avait entretenu le phénomène de subduction, a disparu et la plaque européenne et africaine se rapproche l’une de l’autre. Lorsque la lithosphère océanique a complètement disparu, la lithosphère continentale amorce une subduction rapidement bloquée car elle est trop légère pour s’enfoncer. C’est ainsi le début de la collision et de la formation des Alpes. Des marqueurs externes sont nombreux dans le massif des Alpes comme en témoignent les images ci dessus.</a:t>
            </a:r>
          </a:p>
          <a:p>
            <a:r>
              <a:rPr lang="fr-FR" b="0" baseline="0" dirty="0" smtClean="0"/>
              <a:t> </a:t>
            </a:r>
          </a:p>
          <a:p>
            <a:r>
              <a:rPr lang="fr-FR" b="0" u="sng" baseline="0" dirty="0" smtClean="0"/>
              <a:t>Des marqueurs morphologiques :</a:t>
            </a:r>
            <a:r>
              <a:rPr lang="fr-FR" b="0" u="none" baseline="0" dirty="0" smtClean="0"/>
              <a:t> </a:t>
            </a:r>
            <a:r>
              <a:rPr lang="fr-FR" b="0" baseline="0" dirty="0" smtClean="0"/>
              <a:t>des reliefs élevés (le mont Blanc avec une hauteur de 4810 mètres) </a:t>
            </a:r>
          </a:p>
          <a:p>
            <a:r>
              <a:rPr lang="fr-FR" b="0" u="sng" baseline="0" dirty="0" smtClean="0"/>
              <a:t>Des marqueurs tectoniques et </a:t>
            </a:r>
            <a:r>
              <a:rPr lang="fr-FR" b="0" u="sng" baseline="0" dirty="0" err="1" smtClean="0"/>
              <a:t>pétrologiques</a:t>
            </a:r>
            <a:r>
              <a:rPr lang="fr-FR" b="0" u="sng" baseline="0" dirty="0" smtClean="0"/>
              <a:t> :</a:t>
            </a:r>
          </a:p>
          <a:p>
            <a:r>
              <a:rPr lang="fr-FR" b="0" baseline="0" dirty="0" smtClean="0"/>
              <a:t># des failles inverses, des plis qui témoignent des forces de compression qui sont encore d’actualité</a:t>
            </a:r>
          </a:p>
          <a:p>
            <a:r>
              <a:rPr lang="fr-FR" b="0" baseline="0" dirty="0" smtClean="0"/>
              <a:t># des chevauchements et des nappes de charriage</a:t>
            </a:r>
          </a:p>
          <a:p>
            <a:r>
              <a:rPr lang="fr-FR" b="0" baseline="0" dirty="0" smtClean="0"/>
              <a:t># les roches métamorphisées en profondeur refont éruption en surface grâce à la compression : on retrouve ainsi des roches de type schistes bleus ou éclogite dans le massif alpin. Ces roches sont appelés ophiolites, elles témoignent de l’histoire géologique des Alpes</a:t>
            </a:r>
          </a:p>
          <a:p>
            <a:endParaRPr lang="fr-FR" b="0" baseline="0" dirty="0" smtClean="0"/>
          </a:p>
          <a:p>
            <a:r>
              <a:rPr lang="fr-FR" b="0" baseline="0" dirty="0" smtClean="0"/>
              <a:t>Il est ainsi normale d’observer des couches de roches anciennes se retrouver au-dessus de couches de roches plus jeunes.</a:t>
            </a:r>
            <a:endParaRPr lang="fr-FR" b="0" dirty="0" smtClean="0"/>
          </a:p>
          <a:p>
            <a:endParaRPr lang="fr-FR"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0" baseline="0" dirty="0" smtClean="0"/>
              <a:t>Aujourd’hui on note que certaines roches dans le massif alpin s’érodent. Cette érosion conduit à l’allègement de la chaîne alpine et entraine ainsi une remontée de la racine par compensation de masse. Des roches de plus en plus profondes remontent alors avant d’être soumises aussi à l’érosion, c’est le réajustement isostatique.</a:t>
            </a:r>
            <a:endParaRPr lang="fr-FR" b="0" dirty="0" smtClean="0"/>
          </a:p>
          <a:p>
            <a:endParaRPr lang="fr-FR" b="0" baseline="0" dirty="0" smtClean="0"/>
          </a:p>
          <a:p>
            <a:endParaRPr lang="fr-FR" b="0" baseline="0" dirty="0" smtClean="0"/>
          </a:p>
          <a:p>
            <a:endParaRPr lang="fr-FR" b="1" dirty="0" smtClean="0"/>
          </a:p>
          <a:p>
            <a:endParaRPr lang="fr-FR" b="1" baseline="0" dirty="0" smtClean="0"/>
          </a:p>
          <a:p>
            <a:endParaRPr lang="fr-FR" b="1" baseline="0" dirty="0" smtClean="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8</a:t>
            </a:fld>
            <a:endParaRPr lang="fr-FR" dirty="0"/>
          </a:p>
        </p:txBody>
      </p:sp>
    </p:spTree>
    <p:extLst>
      <p:ext uri="{BB962C8B-B14F-4D97-AF65-F5344CB8AC3E}">
        <p14:creationId xmlns:p14="http://schemas.microsoft.com/office/powerpoint/2010/main" val="3334178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u="sng" dirty="0" smtClean="0"/>
              <a:t>La collision : des marqueurs internes</a:t>
            </a:r>
          </a:p>
          <a:p>
            <a:r>
              <a:rPr lang="fr-FR" b="0" dirty="0" smtClean="0"/>
              <a:t>Lors de la collision les deux masses continentales sont soumises à de très grandes forces de</a:t>
            </a:r>
            <a:r>
              <a:rPr lang="fr-FR" b="0" baseline="0" dirty="0" smtClean="0"/>
              <a:t> compression, la matière est donc totalement déformée (failles, plis, charriage et chevauchement) et des marqueurs internes sont encore aujourd’hui observables : </a:t>
            </a:r>
          </a:p>
          <a:p>
            <a:endParaRPr lang="fr-FR" b="0" baseline="0" dirty="0" smtClean="0"/>
          </a:p>
          <a:p>
            <a:r>
              <a:rPr lang="fr-FR" b="0" baseline="0" dirty="0" smtClean="0"/>
              <a:t># Actuellement le risque sismique dans les Alpes n’est pas nul. Il reste faible certes mais en 2003, un séisme de magnitude 4,9 a été enregistré dans les Alpes de Haute Provence. Ces séismes sont dus aux contraintes compressives que subissent encore les 2 masses continentales. </a:t>
            </a:r>
          </a:p>
          <a:p>
            <a:endParaRPr lang="fr-FR" b="0" baseline="0" dirty="0" smtClean="0"/>
          </a:p>
          <a:p>
            <a:r>
              <a:rPr lang="fr-FR" b="0" baseline="0" dirty="0" smtClean="0"/>
              <a:t># Un raccourcissement et un épaississement très nette de la zone. En effet, on observe des reliefs très élevés en surface et en profondeur le </a:t>
            </a:r>
            <a:r>
              <a:rPr lang="fr-FR" b="0" baseline="0" dirty="0" err="1" smtClean="0"/>
              <a:t>Moho</a:t>
            </a:r>
            <a:r>
              <a:rPr lang="fr-FR" b="0" baseline="0" dirty="0" smtClean="0"/>
              <a:t> (limite entre croute terrestre et manteau lithosphérique) s’enfonce jusqu’à 50 km sous terre.</a:t>
            </a:r>
            <a:endParaRPr lang="fr-FR" b="0" dirty="0"/>
          </a:p>
        </p:txBody>
      </p:sp>
      <p:sp>
        <p:nvSpPr>
          <p:cNvPr id="4" name="Espace réservé du numéro de diapositive 3"/>
          <p:cNvSpPr>
            <a:spLocks noGrp="1"/>
          </p:cNvSpPr>
          <p:nvPr>
            <p:ph type="sldNum" sz="quarter" idx="10"/>
          </p:nvPr>
        </p:nvSpPr>
        <p:spPr/>
        <p:txBody>
          <a:bodyPr/>
          <a:lstStyle/>
          <a:p>
            <a:fld id="{3A63E783-A118-43F5-BC36-865B8F72EBB0}" type="slidenum">
              <a:rPr lang="fr-FR" smtClean="0"/>
              <a:pPr/>
              <a:t>9</a:t>
            </a:fld>
            <a:endParaRPr lang="fr-FR" dirty="0"/>
          </a:p>
        </p:txBody>
      </p:sp>
    </p:spTree>
    <p:extLst>
      <p:ext uri="{BB962C8B-B14F-4D97-AF65-F5344CB8AC3E}">
        <p14:creationId xmlns:p14="http://schemas.microsoft.com/office/powerpoint/2010/main" val="350624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414516"/>
            <a:ext cx="967408" cy="339982"/>
          </a:xfrm>
        </p:spPr>
        <p:txBody>
          <a:bodyPr>
            <a:noAutofit/>
          </a:bodyPr>
          <a:lstStyle>
            <a:lvl1pPr algn="ctr">
              <a:defRPr sz="1200">
                <a:solidFill>
                  <a:srgbClr val="FFFFFF"/>
                </a:solidFill>
              </a:defRPr>
            </a:lvl1pPr>
          </a:lstStyle>
          <a:p>
            <a:r>
              <a:rPr lang="fr-FR" dirty="0" smtClean="0"/>
              <a:t>P44 – G1</a:t>
            </a:r>
            <a:endParaRPr lang="fr-FR" dirty="0"/>
          </a:p>
        </p:txBody>
      </p:sp>
      <p:sp>
        <p:nvSpPr>
          <p:cNvPr id="17" name="Espace réservé du pied de page 16"/>
          <p:cNvSpPr>
            <a:spLocks noGrp="1"/>
          </p:cNvSpPr>
          <p:nvPr>
            <p:ph type="ftr" sz="quarter" idx="11"/>
          </p:nvPr>
        </p:nvSpPr>
        <p:spPr>
          <a:xfrm>
            <a:off x="3025080" y="236538"/>
            <a:ext cx="5867400" cy="365125"/>
          </a:xfrm>
        </p:spPr>
        <p:txBody>
          <a:bodyPr/>
          <a:lstStyle>
            <a:lvl1pPr algn="r">
              <a:defRPr>
                <a:solidFill>
                  <a:schemeClr val="tx2"/>
                </a:solidFill>
              </a:defRPr>
            </a:lvl1pPr>
          </a:lstStyle>
          <a:p>
            <a:r>
              <a:rPr lang="fr-FR" dirty="0" smtClean="0"/>
              <a:t>PERRIER Jean-Baptiste – FONTVIELLE Romain</a:t>
            </a:r>
            <a:endParaRPr lang="fr-FR" dirty="0"/>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A61F30A-BA67-4DE9-B894-62E9C655D3FC}" type="slidenum">
              <a:rPr lang="fr-FR" smtClean="0"/>
              <a:pPr/>
              <a:t>‹N°›</a:t>
            </a:fld>
            <a:endParaRPr lang="fr-FR" dirty="0"/>
          </a:p>
        </p:txBody>
      </p:sp>
      <p:pic>
        <p:nvPicPr>
          <p:cNvPr id="3" name="Imag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3" y="1"/>
            <a:ext cx="1916847" cy="85674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EC5D5BE-C45B-4A8A-823E-FCE788CAAB2F}" type="datetime1">
              <a:rPr lang="fr-FR" smtClean="0"/>
              <a:t>22/04/2012</a:t>
            </a:fld>
            <a:endParaRPr lang="fr-FR" dirty="0"/>
          </a:p>
        </p:txBody>
      </p:sp>
      <p:sp>
        <p:nvSpPr>
          <p:cNvPr id="5" name="Espace réservé du pied de page 4"/>
          <p:cNvSpPr>
            <a:spLocks noGrp="1"/>
          </p:cNvSpPr>
          <p:nvPr>
            <p:ph type="ftr" sz="quarter" idx="11"/>
          </p:nvPr>
        </p:nvSpPr>
        <p:spPr/>
        <p:txBody>
          <a:bodyPr/>
          <a:lstStyle/>
          <a:p>
            <a:r>
              <a:rPr lang="fr-FR" smtClean="0"/>
              <a:t>PERRIER Jean-Baptiste – FONTVIELLE Romain</a:t>
            </a:r>
            <a:endParaRPr lang="fr-FR" dirty="0"/>
          </a:p>
        </p:txBody>
      </p:sp>
      <p:sp>
        <p:nvSpPr>
          <p:cNvPr id="6" name="Espace réservé du numéro de diapositive 5"/>
          <p:cNvSpPr>
            <a:spLocks noGrp="1"/>
          </p:cNvSpPr>
          <p:nvPr>
            <p:ph type="sldNum" sz="quarter" idx="12"/>
          </p:nvPr>
        </p:nvSpPr>
        <p:spPr/>
        <p:txBody>
          <a:bodyPr/>
          <a:lstStyle/>
          <a:p>
            <a:fld id="{FA61F30A-BA67-4DE9-B894-62E9C655D3FC}"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3F23225A-2D2F-4177-AB49-2A6DB7E7DCED}" type="datetime1">
              <a:rPr lang="fr-FR" smtClean="0"/>
              <a:t>22/04/2012</a:t>
            </a:fld>
            <a:endParaRPr lang="fr-FR" dirty="0"/>
          </a:p>
        </p:txBody>
      </p:sp>
      <p:sp>
        <p:nvSpPr>
          <p:cNvPr id="5" name="Espace réservé du pied de page 4"/>
          <p:cNvSpPr>
            <a:spLocks noGrp="1"/>
          </p:cNvSpPr>
          <p:nvPr>
            <p:ph type="ftr" sz="quarter" idx="11"/>
          </p:nvPr>
        </p:nvSpPr>
        <p:spPr>
          <a:xfrm>
            <a:off x="457201" y="6248207"/>
            <a:ext cx="5573483" cy="365125"/>
          </a:xfrm>
        </p:spPr>
        <p:txBody>
          <a:bodyPr/>
          <a:lstStyle/>
          <a:p>
            <a:r>
              <a:rPr lang="fr-FR" smtClean="0"/>
              <a:t>PERRIER Jean-Baptiste – FONTVIELLE Romain</a:t>
            </a:r>
            <a:endParaRPr lang="fr-FR"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A61F30A-BA67-4DE9-B894-62E9C655D3FC}"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84A77A76-88AE-4712-9214-B61F4C129F66}" type="datetime1">
              <a:rPr lang="fr-FR" smtClean="0"/>
              <a:t>22/04/2012</a:t>
            </a:fld>
            <a:endParaRPr lang="fr-FR" dirty="0"/>
          </a:p>
        </p:txBody>
      </p:sp>
      <p:sp>
        <p:nvSpPr>
          <p:cNvPr id="5" name="Espace réservé du pied de page 4"/>
          <p:cNvSpPr>
            <a:spLocks noGrp="1"/>
          </p:cNvSpPr>
          <p:nvPr>
            <p:ph type="ftr" sz="quarter" idx="11"/>
          </p:nvPr>
        </p:nvSpPr>
        <p:spPr/>
        <p:txBody>
          <a:bodyPr/>
          <a:lstStyle/>
          <a:p>
            <a:r>
              <a:rPr lang="fr-FR" smtClean="0"/>
              <a:t>PERRIER Jean-Baptiste – FONTVIELLE Romain</a:t>
            </a:r>
            <a:endParaRPr lang="fr-FR" dirty="0"/>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endParaRPr lang="fr-FR" dirty="0"/>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dirty="0" smtClean="0"/>
              <a:t>Cliquez pour modifier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7" name="Rectangle 6"/>
          <p:cNvSpPr/>
          <p:nvPr userDrawn="1"/>
        </p:nvSpPr>
        <p:spPr>
          <a:xfrm>
            <a:off x="1231830" y="949424"/>
            <a:ext cx="638316" cy="307777"/>
          </a:xfrm>
          <a:prstGeom prst="rect">
            <a:avLst/>
          </a:prstGeom>
        </p:spPr>
        <p:txBody>
          <a:bodyPr wrap="none">
            <a:spAutoFit/>
          </a:bodyPr>
          <a:lstStyle/>
          <a:p>
            <a:fld id="{FA61F30A-BA67-4DE9-B894-62E9C655D3FC}" type="slidenum">
              <a:rPr kumimoji="0" lang="fr-FR" sz="1400" b="1" i="0" u="none" strike="noStrike" kern="1200" cap="none" spc="0" normalizeH="0" baseline="0" noProof="0" smtClean="0">
                <a:ln>
                  <a:noFill/>
                </a:ln>
                <a:solidFill>
                  <a:srgbClr val="FFFFFF"/>
                </a:solidFill>
                <a:effectLst/>
                <a:uLnTx/>
                <a:uFillTx/>
                <a:latin typeface="+mn-lt"/>
                <a:ea typeface="+mn-ea"/>
                <a:cs typeface="+mn-cs"/>
              </a:rPr>
              <a:pPr/>
              <a:t>‹N°›</a:t>
            </a:fld>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AFDE1538-CD9A-47EA-8529-62AA2A0FB53A}" type="datetime1">
              <a:rPr lang="fr-FR" smtClean="0"/>
              <a:t>22/04/2012</a:t>
            </a:fld>
            <a:endParaRPr lang="fr-FR" dirty="0"/>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A61F30A-BA67-4DE9-B894-62E9C655D3FC}" type="slidenum">
              <a:rPr lang="fr-FR" smtClean="0"/>
              <a:pPr/>
              <a:t>‹N°›</a:t>
            </a:fld>
            <a:endParaRPr lang="fr-FR" dirty="0"/>
          </a:p>
        </p:txBody>
      </p:sp>
      <p:sp>
        <p:nvSpPr>
          <p:cNvPr id="14" name="Espace réservé du pied de page 13"/>
          <p:cNvSpPr>
            <a:spLocks noGrp="1"/>
          </p:cNvSpPr>
          <p:nvPr>
            <p:ph type="ftr" sz="quarter" idx="12"/>
          </p:nvPr>
        </p:nvSpPr>
        <p:spPr/>
        <p:txBody>
          <a:bodyPr/>
          <a:lstStyle/>
          <a:p>
            <a:r>
              <a:rPr lang="fr-FR" smtClean="0"/>
              <a:t>PERRIER Jean-Baptiste – FONTVIELLE Romain</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3136328C-74D5-4656-9564-5D090BEBAD1B}" type="datetime1">
              <a:rPr lang="fr-FR" smtClean="0"/>
              <a:t>22/04/2012</a:t>
            </a:fld>
            <a:endParaRPr lang="fr-FR" dirty="0"/>
          </a:p>
        </p:txBody>
      </p:sp>
      <p:sp>
        <p:nvSpPr>
          <p:cNvPr id="10" name="Espace réservé du numéro de diapositive 9"/>
          <p:cNvSpPr>
            <a:spLocks noGrp="1"/>
          </p:cNvSpPr>
          <p:nvPr>
            <p:ph type="sldNum" sz="quarter" idx="16"/>
          </p:nvPr>
        </p:nvSpPr>
        <p:spPr/>
        <p:txBody>
          <a:bodyPr rtlCol="0"/>
          <a:lstStyle/>
          <a:p>
            <a:fld id="{FA61F30A-BA67-4DE9-B894-62E9C655D3FC}" type="slidenum">
              <a:rPr lang="fr-FR" smtClean="0"/>
              <a:pPr/>
              <a:t>‹N°›</a:t>
            </a:fld>
            <a:endParaRPr lang="fr-FR" dirty="0"/>
          </a:p>
        </p:txBody>
      </p:sp>
      <p:sp>
        <p:nvSpPr>
          <p:cNvPr id="12" name="Espace réservé du pied de page 11"/>
          <p:cNvSpPr>
            <a:spLocks noGrp="1"/>
          </p:cNvSpPr>
          <p:nvPr>
            <p:ph type="ftr" sz="quarter" idx="17"/>
          </p:nvPr>
        </p:nvSpPr>
        <p:spPr/>
        <p:txBody>
          <a:bodyPr rtlCol="0"/>
          <a:lstStyle/>
          <a:p>
            <a:r>
              <a:rPr lang="fr-FR" smtClean="0"/>
              <a:t>PERRIER Jean-Baptiste – FONTVIELLE Romain</a:t>
            </a: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3C093EC7-397F-4B2B-8A8D-82623199B2B6}" type="datetime1">
              <a:rPr lang="fr-FR" smtClean="0"/>
              <a:t>22/04/2012</a:t>
            </a:fld>
            <a:endParaRPr lang="fr-FR" dirty="0"/>
          </a:p>
        </p:txBody>
      </p:sp>
      <p:sp>
        <p:nvSpPr>
          <p:cNvPr id="12" name="Espace réservé du numéro de diapositive 11"/>
          <p:cNvSpPr>
            <a:spLocks noGrp="1"/>
          </p:cNvSpPr>
          <p:nvPr>
            <p:ph type="sldNum" sz="quarter" idx="16"/>
          </p:nvPr>
        </p:nvSpPr>
        <p:spPr/>
        <p:txBody>
          <a:bodyPr rtlCol="0"/>
          <a:lstStyle/>
          <a:p>
            <a:fld id="{FA61F30A-BA67-4DE9-B894-62E9C655D3FC}" type="slidenum">
              <a:rPr lang="fr-FR" smtClean="0"/>
              <a:pPr/>
              <a:t>‹N°›</a:t>
            </a:fld>
            <a:endParaRPr lang="fr-FR" dirty="0"/>
          </a:p>
        </p:txBody>
      </p:sp>
      <p:sp>
        <p:nvSpPr>
          <p:cNvPr id="14" name="Espace réservé du pied de page 13"/>
          <p:cNvSpPr>
            <a:spLocks noGrp="1"/>
          </p:cNvSpPr>
          <p:nvPr>
            <p:ph type="ftr" sz="quarter" idx="17"/>
          </p:nvPr>
        </p:nvSpPr>
        <p:spPr/>
        <p:txBody>
          <a:bodyPr rtlCol="0"/>
          <a:lstStyle/>
          <a:p>
            <a:r>
              <a:rPr lang="fr-FR" smtClean="0"/>
              <a:t>PERRIER Jean-Baptiste – FONTVIELLE Romain</a:t>
            </a:r>
            <a:endParaRPr lang="fr-FR" dirty="0"/>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4808639-0C10-44F4-A236-C55B53A15D1D}" type="datetime1">
              <a:rPr lang="fr-FR" smtClean="0"/>
              <a:t>22/04/2012</a:t>
            </a:fld>
            <a:endParaRPr lang="fr-FR" dirty="0"/>
          </a:p>
        </p:txBody>
      </p:sp>
      <p:sp>
        <p:nvSpPr>
          <p:cNvPr id="4" name="Espace réservé du pied de page 3"/>
          <p:cNvSpPr>
            <a:spLocks noGrp="1"/>
          </p:cNvSpPr>
          <p:nvPr>
            <p:ph type="ftr" sz="quarter" idx="11"/>
          </p:nvPr>
        </p:nvSpPr>
        <p:spPr/>
        <p:txBody>
          <a:bodyPr/>
          <a:lstStyle/>
          <a:p>
            <a:r>
              <a:rPr lang="fr-FR" smtClean="0"/>
              <a:t>PERRIER Jean-Baptiste – FONTVIELLE Romain</a:t>
            </a:r>
            <a:endParaRPr lang="fr-FR" dirty="0"/>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A61F30A-BA67-4DE9-B894-62E9C655D3FC}"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7ED57D-CD63-453E-8894-C18C300CBB97}" type="datetime1">
              <a:rPr lang="fr-FR" smtClean="0"/>
              <a:t>22/04/2012</a:t>
            </a:fld>
            <a:endParaRPr lang="fr-FR" dirty="0"/>
          </a:p>
        </p:txBody>
      </p:sp>
      <p:sp>
        <p:nvSpPr>
          <p:cNvPr id="3" name="Espace réservé du pied de page 2"/>
          <p:cNvSpPr>
            <a:spLocks noGrp="1"/>
          </p:cNvSpPr>
          <p:nvPr>
            <p:ph type="ftr" sz="quarter" idx="11"/>
          </p:nvPr>
        </p:nvSpPr>
        <p:spPr/>
        <p:txBody>
          <a:bodyPr/>
          <a:lstStyle/>
          <a:p>
            <a:r>
              <a:rPr lang="fr-FR" smtClean="0"/>
              <a:t>PERRIER Jean-Baptiste – FONTVIELLE Romain</a:t>
            </a:r>
            <a:endParaRPr lang="fr-FR" dirty="0"/>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A61F30A-BA67-4DE9-B894-62E9C655D3FC}"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BA297F8B-F3D8-4737-B753-18C3D5AC539F}" type="datetime1">
              <a:rPr lang="fr-FR" smtClean="0"/>
              <a:t>22/04/2012</a:t>
            </a:fld>
            <a:endParaRPr lang="fr-FR" dirty="0"/>
          </a:p>
        </p:txBody>
      </p:sp>
      <p:sp>
        <p:nvSpPr>
          <p:cNvPr id="6" name="Espace réservé du pied de page 5"/>
          <p:cNvSpPr>
            <a:spLocks noGrp="1"/>
          </p:cNvSpPr>
          <p:nvPr>
            <p:ph type="ftr" sz="quarter" idx="11"/>
          </p:nvPr>
        </p:nvSpPr>
        <p:spPr/>
        <p:txBody>
          <a:bodyPr/>
          <a:lstStyle/>
          <a:p>
            <a:r>
              <a:rPr lang="fr-FR" smtClean="0"/>
              <a:t>PERRIER Jean-Baptiste – FONTVIELLE Romain</a:t>
            </a:r>
            <a:endParaRPr lang="fr-FR" dirty="0"/>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A61F30A-BA67-4DE9-B894-62E9C655D3FC}" type="slidenum">
              <a:rPr lang="fr-FR" smtClean="0"/>
              <a:pPr/>
              <a:t>‹N°›</a:t>
            </a:fld>
            <a:endParaRPr lang="fr-FR" dirty="0"/>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Espace réservé de la date 11"/>
          <p:cNvSpPr>
            <a:spLocks noGrp="1"/>
          </p:cNvSpPr>
          <p:nvPr>
            <p:ph type="dt" sz="half" idx="10"/>
          </p:nvPr>
        </p:nvSpPr>
        <p:spPr>
          <a:xfrm>
            <a:off x="6248400" y="6248400"/>
            <a:ext cx="2667000" cy="365125"/>
          </a:xfrm>
        </p:spPr>
        <p:txBody>
          <a:bodyPr rtlCol="0"/>
          <a:lstStyle/>
          <a:p>
            <a:fld id="{5FE4DFDB-CD6A-4492-842C-A7BDC1DC524C}" type="datetime1">
              <a:rPr lang="fr-FR" smtClean="0"/>
              <a:t>22/04/2012</a:t>
            </a:fld>
            <a:endParaRPr lang="fr-FR" dirty="0"/>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A61F30A-BA67-4DE9-B894-62E9C655D3FC}" type="slidenum">
              <a:rPr lang="fr-FR" smtClean="0"/>
              <a:pPr/>
              <a:t>‹N°›</a:t>
            </a:fld>
            <a:endParaRPr lang="fr-FR" dirty="0"/>
          </a:p>
        </p:txBody>
      </p:sp>
      <p:sp>
        <p:nvSpPr>
          <p:cNvPr id="14" name="Espace réservé du pied de page 13"/>
          <p:cNvSpPr>
            <a:spLocks noGrp="1"/>
          </p:cNvSpPr>
          <p:nvPr>
            <p:ph type="ftr" sz="quarter" idx="12"/>
          </p:nvPr>
        </p:nvSpPr>
        <p:spPr>
          <a:xfrm>
            <a:off x="1600200" y="6248206"/>
            <a:ext cx="4572000" cy="365125"/>
          </a:xfrm>
        </p:spPr>
        <p:txBody>
          <a:bodyPr rtlCol="0"/>
          <a:lstStyle/>
          <a:p>
            <a:r>
              <a:rPr lang="fr-FR" smtClean="0"/>
              <a:t>PERRIER Jean-Baptiste – FONTVIELLE Romain</a:t>
            </a:r>
            <a:endParaRPr lang="fr-FR" dirty="0"/>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dirty="0"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CE355AE-A19D-4284-B9FA-5A3DE342A838}" type="datetime1">
              <a:rPr lang="fr-FR" smtClean="0"/>
              <a:t>22/04/2012</a:t>
            </a:fld>
            <a:endParaRPr lang="fr-FR" dirty="0"/>
          </a:p>
        </p:txBody>
      </p:sp>
      <p:sp>
        <p:nvSpPr>
          <p:cNvPr id="3" name="Espace réservé du pied de page 2"/>
          <p:cNvSpPr>
            <a:spLocks noGrp="1"/>
          </p:cNvSpPr>
          <p:nvPr>
            <p:ph type="ftr" sz="quarter" idx="3"/>
          </p:nvPr>
        </p:nvSpPr>
        <p:spPr>
          <a:xfrm>
            <a:off x="609600" y="6592267"/>
            <a:ext cx="5421083" cy="365125"/>
          </a:xfrm>
          <a:prstGeom prst="rect">
            <a:avLst/>
          </a:prstGeom>
        </p:spPr>
        <p:txBody>
          <a:bodyPr vert="horz" anchor="ctr"/>
          <a:lstStyle>
            <a:lvl1pPr algn="l" eaLnBrk="1" latinLnBrk="0" hangingPunct="1">
              <a:defRPr kumimoji="0" sz="1000">
                <a:solidFill>
                  <a:schemeClr val="tx2"/>
                </a:solidFill>
              </a:defRPr>
            </a:lvl1pPr>
          </a:lstStyle>
          <a:p>
            <a:r>
              <a:rPr lang="fr-FR" dirty="0" smtClean="0"/>
              <a:t>PERRIER Jean-Baptiste – FONTVIELLE Romain</a:t>
            </a:r>
            <a:endParaRPr lang="fr-FR"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A61F30A-BA67-4DE9-B894-62E9C655D3FC}" type="slidenum">
              <a:rPr lang="fr-FR" smtClean="0"/>
              <a:pPr/>
              <a:t>‹N°›</a:t>
            </a:fld>
            <a:endParaRPr lang="fr-FR" dirty="0"/>
          </a:p>
        </p:txBody>
      </p:sp>
      <p:pic>
        <p:nvPicPr>
          <p:cNvPr id="2" name="Image 1"/>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7194832" y="5986810"/>
            <a:ext cx="1949168" cy="871190"/>
          </a:xfrm>
          <a:prstGeom prst="rect">
            <a:avLst/>
          </a:prstGeom>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par>
    </p:tnLst>
  </p:timing>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764704"/>
            <a:ext cx="8305800" cy="1368152"/>
          </a:xfrm>
          <a:effectLst>
            <a:innerShdw blurRad="63500" dist="50800" dir="16200000">
              <a:prstClr val="black">
                <a:alpha val="50000"/>
              </a:prstClr>
            </a:innerShdw>
          </a:effectLst>
        </p:spPr>
        <p:txBody>
          <a:bodyPr>
            <a:normAutofit fontScale="90000"/>
          </a:bodyPr>
          <a:lstStyle/>
          <a:p>
            <a:pPr algn="ctr"/>
            <a:r>
              <a:rPr lang="fr-FR" dirty="0" smtClean="0">
                <a:solidFill>
                  <a:schemeClr val="tx1">
                    <a:lumMod val="95000"/>
                  </a:schemeClr>
                </a:solidFill>
              </a:rPr>
              <a:t>L’Histoire Géologique des Alpes</a:t>
            </a:r>
            <a:endParaRPr lang="fr-FR" dirty="0">
              <a:solidFill>
                <a:schemeClr val="tx1">
                  <a:lumMod val="95000"/>
                </a:schemeClr>
              </a:solidFill>
            </a:endParaRPr>
          </a:p>
        </p:txBody>
      </p:sp>
      <p:sp>
        <p:nvSpPr>
          <p:cNvPr id="3" name="Sous-titre 2"/>
          <p:cNvSpPr>
            <a:spLocks noGrp="1"/>
          </p:cNvSpPr>
          <p:nvPr>
            <p:ph type="subTitle" idx="1"/>
          </p:nvPr>
        </p:nvSpPr>
        <p:spPr/>
        <p:txBody>
          <a:bodyPr>
            <a:normAutofit fontScale="92500" lnSpcReduction="20000"/>
          </a:bodyPr>
          <a:lstStyle/>
          <a:p>
            <a:r>
              <a:rPr lang="fr-FR" i="1" dirty="0" smtClean="0"/>
              <a:t>Quelques millions d’années plus tôt… Jusqu’à nos jours!</a:t>
            </a:r>
            <a:endParaRPr lang="fr-FR" i="1" dirty="0"/>
          </a:p>
        </p:txBody>
      </p:sp>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5576" y="2492896"/>
            <a:ext cx="3816424" cy="2952328"/>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5940152" y="2492896"/>
            <a:ext cx="2466975" cy="1847850"/>
          </a:xfrm>
          <a:prstGeom prst="rect">
            <a:avLst/>
          </a:prstGeom>
          <a:noFill/>
          <a:ln w="9525">
            <a:noFill/>
            <a:miter lim="800000"/>
            <a:headEnd/>
            <a:tailEnd/>
          </a:ln>
        </p:spPr>
      </p:pic>
      <p:sp>
        <p:nvSpPr>
          <p:cNvPr id="5" name="Espace réservé du pied de page 4"/>
          <p:cNvSpPr>
            <a:spLocks noGrp="1"/>
          </p:cNvSpPr>
          <p:nvPr>
            <p:ph type="ftr" sz="quarter" idx="11"/>
          </p:nvPr>
        </p:nvSpPr>
        <p:spPr/>
        <p:txBody>
          <a:bodyPr/>
          <a:lstStyle/>
          <a:p>
            <a:r>
              <a:rPr lang="fr-FR" smtClean="0"/>
              <a:t>PERRIER Jean-Baptiste – FONTVIELLE Romain</a:t>
            </a:r>
            <a:endParaRPr lang="fr-FR" dirty="0"/>
          </a:p>
        </p:txBody>
      </p:sp>
      <p:sp>
        <p:nvSpPr>
          <p:cNvPr id="4" name="Espace réservé de la date 3"/>
          <p:cNvSpPr>
            <a:spLocks noGrp="1"/>
          </p:cNvSpPr>
          <p:nvPr>
            <p:ph type="dt" sz="half" idx="10"/>
          </p:nvPr>
        </p:nvSpPr>
        <p:spPr/>
        <p:txBody>
          <a:bodyPr/>
          <a:lstStyle/>
          <a:p>
            <a:r>
              <a:rPr lang="fr-FR" smtClean="0"/>
              <a:t>P44 – G1</a:t>
            </a:r>
            <a:endParaRPr lang="fr-F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solidFill>
                  <a:schemeClr val="tx1"/>
                </a:solidFill>
              </a:rPr>
              <a:t>Conclusion</a:t>
            </a:r>
            <a:endParaRPr lang="fr-FR" u="sng" dirty="0">
              <a:solidFill>
                <a:schemeClr val="tx1"/>
              </a:solidFill>
            </a:endParaRPr>
          </a:p>
        </p:txBody>
      </p:sp>
      <p:pic>
        <p:nvPicPr>
          <p:cNvPr id="2050" name="Picture 2"/>
          <p:cNvPicPr>
            <a:picLocks noGrp="1" noChangeAspect="1" noChangeArrowheads="1"/>
          </p:cNvPicPr>
          <p:nvPr>
            <p:ph sz="quarter" idx="1"/>
          </p:nvPr>
        </p:nvPicPr>
        <p:blipFill>
          <a:blip r:embed="rId3" cstate="email">
            <a:extLst>
              <a:ext uri="{28A0092B-C50C-407E-A947-70E740481C1C}">
                <a14:useLocalDpi xmlns:a14="http://schemas.microsoft.com/office/drawing/2010/main"/>
              </a:ext>
            </a:extLst>
          </a:blip>
          <a:srcRect/>
          <a:stretch>
            <a:fillRect/>
          </a:stretch>
        </p:blipFill>
        <p:spPr bwMode="auto">
          <a:xfrm>
            <a:off x="866404" y="1600200"/>
            <a:ext cx="7396611" cy="4349080"/>
          </a:xfrm>
          <a:prstGeom prst="rect">
            <a:avLst/>
          </a:prstGeom>
          <a:noFill/>
          <a:ln w="9525">
            <a:noFill/>
            <a:miter lim="800000"/>
            <a:headEnd/>
            <a:tailEnd/>
          </a:ln>
        </p:spPr>
      </p:pic>
      <p:sp>
        <p:nvSpPr>
          <p:cNvPr id="4" name="Espace réservé du pied de page 3"/>
          <p:cNvSpPr>
            <a:spLocks noGrp="1"/>
          </p:cNvSpPr>
          <p:nvPr>
            <p:ph type="ftr" sz="quarter" idx="11"/>
          </p:nvPr>
        </p:nvSpPr>
        <p:spPr/>
        <p:txBody>
          <a:bodyPr/>
          <a:lstStyle/>
          <a:p>
            <a:r>
              <a:rPr lang="fr-FR" smtClean="0"/>
              <a:t>PERRIER Jean-Baptiste – FONTVIELLE Romain</a:t>
            </a:r>
            <a:endParaRPr lang="fr-FR" dirty="0"/>
          </a:p>
        </p:txBody>
      </p:sp>
    </p:spTree>
    <p:extLst>
      <p:ext uri="{BB962C8B-B14F-4D97-AF65-F5344CB8AC3E}">
        <p14:creationId xmlns:p14="http://schemas.microsoft.com/office/powerpoint/2010/main" val="4056835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u="sng" dirty="0" smtClean="0">
                <a:solidFill>
                  <a:schemeClr val="tx1"/>
                </a:solidFill>
              </a:rPr>
              <a:t>Sources</a:t>
            </a:r>
            <a:endParaRPr lang="fr-FR" u="sng" dirty="0">
              <a:solidFill>
                <a:schemeClr val="tx1"/>
              </a:solidFill>
            </a:endParaRPr>
          </a:p>
        </p:txBody>
      </p:sp>
      <p:sp>
        <p:nvSpPr>
          <p:cNvPr id="13" name="Espace réservé du contenu 12"/>
          <p:cNvSpPr>
            <a:spLocks noGrp="1"/>
          </p:cNvSpPr>
          <p:nvPr>
            <p:ph sz="quarter" idx="2"/>
          </p:nvPr>
        </p:nvSpPr>
        <p:spPr>
          <a:xfrm>
            <a:off x="609600" y="2438400"/>
            <a:ext cx="2090192" cy="3581400"/>
          </a:xfrm>
        </p:spPr>
        <p:txBody>
          <a:bodyPr>
            <a:normAutofit/>
          </a:bodyPr>
          <a:lstStyle/>
          <a:p>
            <a:pPr>
              <a:buSzPct val="100000"/>
              <a:buFont typeface="Wingdings" pitchFamily="2" charset="2"/>
              <a:buChar char="v"/>
            </a:pPr>
            <a:r>
              <a:rPr lang="fr-FR" sz="1000" u="sng" dirty="0" smtClean="0"/>
              <a:t>Informations</a:t>
            </a:r>
          </a:p>
          <a:p>
            <a:pPr>
              <a:buSzPct val="100000"/>
              <a:buFont typeface="Courier New" pitchFamily="49" charset="0"/>
              <a:buChar char="o"/>
            </a:pPr>
            <a:r>
              <a:rPr lang="fr-FR" sz="900" dirty="0"/>
              <a:t>Sciences de la Vie et de la Terre (nouveau programme) </a:t>
            </a:r>
            <a:r>
              <a:rPr lang="fr-FR" sz="900" dirty="0" smtClean="0"/>
              <a:t>Terminale S - Hatier</a:t>
            </a:r>
            <a:endParaRPr lang="fr-FR" sz="900" dirty="0"/>
          </a:p>
          <a:p>
            <a:pPr>
              <a:buSzPct val="100000"/>
              <a:buFont typeface="Courier New" pitchFamily="49" charset="0"/>
              <a:buChar char="o"/>
            </a:pPr>
            <a:endParaRPr lang="fr-FR" sz="800" dirty="0" smtClean="0"/>
          </a:p>
          <a:p>
            <a:pPr>
              <a:buSzPct val="100000"/>
              <a:buFont typeface="Wingdings" pitchFamily="2" charset="2"/>
              <a:buChar char="v"/>
            </a:pPr>
            <a:r>
              <a:rPr lang="fr-FR" sz="1000" u="sng" dirty="0" smtClean="0"/>
              <a:t>Illustrations</a:t>
            </a:r>
          </a:p>
          <a:p>
            <a:pPr>
              <a:buSzPct val="100000"/>
              <a:buFont typeface="Courier New" pitchFamily="49" charset="0"/>
              <a:buChar char="o"/>
            </a:pPr>
            <a:r>
              <a:rPr lang="fr-FR" sz="900" dirty="0"/>
              <a:t>Sciences de la Vie et de la Terre (nouveau programme) Terminale S - Hatier</a:t>
            </a:r>
          </a:p>
          <a:p>
            <a:pPr marL="0" indent="0">
              <a:buNone/>
            </a:pPr>
            <a:endParaRPr lang="fr-FR" sz="1200" dirty="0"/>
          </a:p>
        </p:txBody>
      </p:sp>
      <p:sp>
        <p:nvSpPr>
          <p:cNvPr id="15" name="Espace réservé du contenu 14"/>
          <p:cNvSpPr>
            <a:spLocks noGrp="1"/>
          </p:cNvSpPr>
          <p:nvPr>
            <p:ph sz="quarter" idx="4"/>
          </p:nvPr>
        </p:nvSpPr>
        <p:spPr>
          <a:xfrm>
            <a:off x="2843808" y="2438400"/>
            <a:ext cx="5842992" cy="5527104"/>
          </a:xfrm>
        </p:spPr>
        <p:txBody>
          <a:bodyPr>
            <a:normAutofit/>
          </a:bodyPr>
          <a:lstStyle/>
          <a:p>
            <a:pPr>
              <a:buSzPct val="100000"/>
              <a:buFont typeface="Wingdings" pitchFamily="2" charset="2"/>
              <a:buChar char="v"/>
            </a:pPr>
            <a:r>
              <a:rPr lang="fr-FR" sz="1100" u="sng" dirty="0"/>
              <a:t>Informations</a:t>
            </a:r>
          </a:p>
          <a:p>
            <a:pPr>
              <a:buSzPct val="100000"/>
              <a:buFont typeface="Courier New" pitchFamily="49" charset="0"/>
              <a:buChar char="o"/>
            </a:pPr>
            <a:r>
              <a:rPr lang="fr-FR" sz="900" dirty="0"/>
              <a:t>http://</a:t>
            </a:r>
            <a:r>
              <a:rPr lang="fr-FR" sz="900" dirty="0" smtClean="0"/>
              <a:t>www.britannica.com/EBchecked/topic/17356/Alps</a:t>
            </a:r>
          </a:p>
          <a:p>
            <a:pPr>
              <a:buSzPct val="100000"/>
              <a:buFont typeface="Courier New" pitchFamily="49" charset="0"/>
              <a:buChar char="o"/>
            </a:pPr>
            <a:r>
              <a:rPr lang="fr-FR" sz="900" dirty="0"/>
              <a:t>http://christian.nicollet.free.fr</a:t>
            </a:r>
            <a:r>
              <a:rPr lang="fr-FR" sz="900" dirty="0" smtClean="0"/>
              <a:t>/</a:t>
            </a:r>
          </a:p>
          <a:p>
            <a:pPr>
              <a:buSzPct val="100000"/>
              <a:buFont typeface="Courier New" pitchFamily="49" charset="0"/>
              <a:buChar char="o"/>
            </a:pPr>
            <a:endParaRPr lang="fr-FR" sz="1000" dirty="0"/>
          </a:p>
          <a:p>
            <a:pPr>
              <a:buSzPct val="100000"/>
              <a:buFont typeface="Wingdings" pitchFamily="2" charset="2"/>
              <a:buChar char="v"/>
            </a:pPr>
            <a:r>
              <a:rPr lang="fr-FR" sz="1100" u="sng" dirty="0"/>
              <a:t>Illustrations</a:t>
            </a:r>
          </a:p>
          <a:p>
            <a:pPr>
              <a:buSzPct val="100000"/>
              <a:buFont typeface="Courier New" pitchFamily="49" charset="0"/>
              <a:buChar char="o"/>
            </a:pPr>
            <a:r>
              <a:rPr lang="fr-FR" sz="700" dirty="0" smtClean="0"/>
              <a:t>http</a:t>
            </a:r>
            <a:r>
              <a:rPr lang="fr-FR" sz="700" dirty="0"/>
              <a:t>://</a:t>
            </a:r>
            <a:r>
              <a:rPr lang="fr-FR" sz="700" dirty="0" smtClean="0"/>
              <a:t>eurekasophie.unblog.fr/files/2009/08/alpes20084.jpg</a:t>
            </a:r>
          </a:p>
          <a:p>
            <a:pPr>
              <a:buSzPct val="100000"/>
              <a:buFont typeface="Courier New" pitchFamily="49" charset="0"/>
              <a:buChar char="o"/>
            </a:pPr>
            <a:r>
              <a:rPr lang="fr-FR" sz="700" dirty="0"/>
              <a:t>http://</a:t>
            </a:r>
            <a:r>
              <a:rPr lang="fr-FR" sz="700" dirty="0" smtClean="0"/>
              <a:t>www.auxdelicesdesmontagnes.com/site/medias/HautesAlpesFrance.jpg</a:t>
            </a:r>
          </a:p>
          <a:p>
            <a:pPr>
              <a:buSzPct val="100000"/>
              <a:buFont typeface="Courier New" pitchFamily="49" charset="0"/>
              <a:buChar char="o"/>
            </a:pPr>
            <a:r>
              <a:rPr lang="fr-FR" sz="700" dirty="0"/>
              <a:t>http://</a:t>
            </a:r>
            <a:r>
              <a:rPr lang="fr-FR" sz="700" dirty="0" smtClean="0"/>
              <a:t>t1.gstatic.com/images?q=tbn:ANd9GcRyi_31zl0nvsrfJidtiXUT48vWpeqYlowPttaEzj_oWJKGXgkuva</a:t>
            </a:r>
          </a:p>
          <a:p>
            <a:pPr>
              <a:buSzPct val="100000"/>
              <a:buFont typeface="Courier New" pitchFamily="49" charset="0"/>
              <a:buChar char="o"/>
            </a:pPr>
            <a:r>
              <a:rPr lang="fr-FR" sz="700" dirty="0"/>
              <a:t>http://</a:t>
            </a:r>
            <a:r>
              <a:rPr lang="fr-FR" sz="700" dirty="0" smtClean="0"/>
              <a:t>www.euratlas.com/Atlasphys/alpes.jpg</a:t>
            </a:r>
          </a:p>
          <a:p>
            <a:pPr>
              <a:buSzPct val="100000"/>
              <a:buFont typeface="Courier New" pitchFamily="49" charset="0"/>
              <a:buChar char="o"/>
            </a:pPr>
            <a:r>
              <a:rPr lang="fr-FR" sz="700" dirty="0"/>
              <a:t>http://</a:t>
            </a:r>
            <a:r>
              <a:rPr lang="fr-FR" sz="700" dirty="0" smtClean="0"/>
              <a:t>t0.gstatic.com/images?q=tbn:ANd9GcRMxuZHGCimxroXv1i8yh4cgGYXMmcIX83DANRRm6MZr3q7nnee</a:t>
            </a:r>
            <a:endParaRPr lang="fr-FR" sz="700" dirty="0"/>
          </a:p>
          <a:p>
            <a:pPr>
              <a:buSzPct val="100000"/>
              <a:buFont typeface="Courier New" pitchFamily="49" charset="0"/>
              <a:buChar char="o"/>
            </a:pPr>
            <a:r>
              <a:rPr lang="fr-FR" sz="700" dirty="0"/>
              <a:t>http://</a:t>
            </a:r>
            <a:r>
              <a:rPr lang="fr-FR" sz="700" dirty="0" smtClean="0"/>
              <a:t>wheb.ac-reims.fr/ressourcesdatice/DATICE/SVT/respedlyc/TS/alpes/chenaillet/radiolar3.jpg</a:t>
            </a:r>
          </a:p>
          <a:p>
            <a:pPr>
              <a:buSzPct val="100000"/>
              <a:buFont typeface="Courier New" pitchFamily="49" charset="0"/>
              <a:buChar char="o"/>
            </a:pPr>
            <a:r>
              <a:rPr lang="fr-FR" sz="700" dirty="0"/>
              <a:t>http://</a:t>
            </a:r>
            <a:r>
              <a:rPr lang="fr-FR" sz="700" dirty="0" smtClean="0"/>
              <a:t>t0.gstatic.com/images?q=tbn:ANd9GcQFQek18sgDNguIcYBafOi4HW64hsmspkt6IXYZTuN6xhGrFsTd</a:t>
            </a:r>
          </a:p>
          <a:p>
            <a:pPr>
              <a:buSzPct val="100000"/>
              <a:buFont typeface="Courier New" pitchFamily="49" charset="0"/>
              <a:buChar char="o"/>
            </a:pPr>
            <a:r>
              <a:rPr lang="fr-FR" sz="700" dirty="0"/>
              <a:t>http://</a:t>
            </a:r>
            <a:r>
              <a:rPr lang="fr-FR" sz="700" dirty="0" smtClean="0"/>
              <a:t>t2.gstatic.com/images?q=tbn:ANd9GcSHtC6lTULYsqXq-CygIPW7hhusGJwIRcP5N5BW6QieR-OSxn8b</a:t>
            </a:r>
          </a:p>
          <a:p>
            <a:pPr>
              <a:buSzPct val="100000"/>
              <a:buFont typeface="Courier New" pitchFamily="49" charset="0"/>
              <a:buChar char="o"/>
            </a:pPr>
            <a:r>
              <a:rPr lang="fr-FR" sz="700" dirty="0"/>
              <a:t>http://</a:t>
            </a:r>
            <a:r>
              <a:rPr lang="fr-FR" sz="700" dirty="0" smtClean="0"/>
              <a:t>www3.ac-clermont.fr/pedago/svt/design/image/subduction01.jpg</a:t>
            </a:r>
          </a:p>
          <a:p>
            <a:pPr>
              <a:buSzPct val="100000"/>
              <a:buFont typeface="Courier New" pitchFamily="49" charset="0"/>
              <a:buChar char="o"/>
            </a:pPr>
            <a:r>
              <a:rPr lang="fr-FR" sz="700" dirty="0"/>
              <a:t>http://</a:t>
            </a:r>
            <a:r>
              <a:rPr lang="fr-FR" sz="700" dirty="0" smtClean="0"/>
              <a:t>t2.gstatic.com/images?q=tbn:ANd9GcTGKls0dRoGr8BQvZi1m_CROxauJtS06DWdgT-tWPTkYaQ3CkCk</a:t>
            </a:r>
            <a:endParaRPr lang="fr-FR" sz="700" dirty="0"/>
          </a:p>
          <a:p>
            <a:pPr>
              <a:buSzPct val="100000"/>
              <a:buFont typeface="Courier New" pitchFamily="49" charset="0"/>
              <a:buChar char="o"/>
            </a:pPr>
            <a:r>
              <a:rPr lang="fr-FR" sz="700" dirty="0"/>
              <a:t>http://</a:t>
            </a:r>
            <a:r>
              <a:rPr lang="fr-FR" sz="700" dirty="0" smtClean="0"/>
              <a:t>t3.gstatic.com/images?q=tbn:ANd9GcTIf1A4sSTBkPaWTTMixwkQm1ALl-kPe9W_BHOMCAyhWc_Yr4kN</a:t>
            </a:r>
          </a:p>
          <a:p>
            <a:pPr>
              <a:buSzPct val="100000"/>
              <a:buFont typeface="Courier New" pitchFamily="49" charset="0"/>
              <a:buChar char="o"/>
            </a:pPr>
            <a:r>
              <a:rPr lang="fr-FR" sz="700" dirty="0"/>
              <a:t>http://</a:t>
            </a:r>
            <a:r>
              <a:rPr lang="fr-FR" sz="700" dirty="0" smtClean="0"/>
              <a:t>t0.gstatic.com/images?q=tbn:ANd9GcQwjYejNTVfNE5z2Pa0Q0aByols2J9m5JObyGPKPzi-pwNkkvg4</a:t>
            </a:r>
          </a:p>
          <a:p>
            <a:pPr>
              <a:buSzPct val="100000"/>
              <a:buFont typeface="Courier New" pitchFamily="49" charset="0"/>
              <a:buChar char="o"/>
            </a:pPr>
            <a:r>
              <a:rPr lang="fr-FR" sz="700" dirty="0"/>
              <a:t>http://</a:t>
            </a:r>
            <a:r>
              <a:rPr lang="fr-FR" sz="700" dirty="0" smtClean="0"/>
              <a:t>t0.gstatic.com/images?q=tbn:ANd9GcS0HKz375UZjUTja1eHCJFIjAHQlUJAhonek_L4B8ebGnovr5b5wA</a:t>
            </a:r>
          </a:p>
          <a:p>
            <a:pPr>
              <a:buSzPct val="100000"/>
              <a:buFont typeface="Courier New" pitchFamily="49" charset="0"/>
              <a:buChar char="o"/>
            </a:pPr>
            <a:r>
              <a:rPr lang="fr-FR" sz="700" dirty="0"/>
              <a:t>http://</a:t>
            </a:r>
            <a:r>
              <a:rPr lang="fr-FR" sz="700" dirty="0" smtClean="0"/>
              <a:t>t0.gstatic.com/images?q=tbn:ANd9GcTJDmfMOw_tZ4WM3-lGDI8M5weU1TCi437z0UI4j1S24r-mR2PW</a:t>
            </a:r>
          </a:p>
          <a:p>
            <a:pPr>
              <a:buSzPct val="100000"/>
              <a:buFont typeface="Courier New" pitchFamily="49" charset="0"/>
              <a:buChar char="o"/>
            </a:pPr>
            <a:endParaRPr lang="fr-FR" sz="700" u="sng" dirty="0"/>
          </a:p>
          <a:p>
            <a:pPr>
              <a:buSzPct val="100000"/>
              <a:buFont typeface="Courier New" pitchFamily="49" charset="0"/>
              <a:buChar char="o"/>
            </a:pPr>
            <a:endParaRPr lang="fr-FR" sz="700" u="sng" dirty="0" smtClean="0"/>
          </a:p>
          <a:p>
            <a:pPr>
              <a:buSzPct val="100000"/>
              <a:buFont typeface="Courier New" pitchFamily="49" charset="0"/>
              <a:buChar char="o"/>
            </a:pPr>
            <a:endParaRPr lang="fr-FR" sz="700" dirty="0"/>
          </a:p>
          <a:p>
            <a:pPr>
              <a:buSzPct val="100000"/>
              <a:buFont typeface="Courier New" pitchFamily="49" charset="0"/>
              <a:buChar char="o"/>
            </a:pPr>
            <a:endParaRPr lang="fr-FR" sz="700" u="sng" dirty="0" smtClean="0"/>
          </a:p>
        </p:txBody>
      </p:sp>
      <p:sp>
        <p:nvSpPr>
          <p:cNvPr id="5" name="Espace réservé du pied de page 4"/>
          <p:cNvSpPr>
            <a:spLocks noGrp="1"/>
          </p:cNvSpPr>
          <p:nvPr>
            <p:ph type="ftr" sz="quarter" idx="17"/>
          </p:nvPr>
        </p:nvSpPr>
        <p:spPr/>
        <p:txBody>
          <a:bodyPr/>
          <a:lstStyle/>
          <a:p>
            <a:r>
              <a:rPr lang="fr-FR" smtClean="0"/>
              <a:t>PERRIER Jean-Baptiste – FONTVIELLE Romain</a:t>
            </a:r>
            <a:endParaRPr lang="fr-FR" dirty="0"/>
          </a:p>
        </p:txBody>
      </p:sp>
      <p:sp>
        <p:nvSpPr>
          <p:cNvPr id="12" name="Espace réservé du texte 11"/>
          <p:cNvSpPr>
            <a:spLocks noGrp="1"/>
          </p:cNvSpPr>
          <p:nvPr>
            <p:ph type="body" sz="quarter" idx="1"/>
          </p:nvPr>
        </p:nvSpPr>
        <p:spPr>
          <a:xfrm>
            <a:off x="609600" y="1752600"/>
            <a:ext cx="2090192" cy="640080"/>
          </a:xfrm>
        </p:spPr>
        <p:txBody>
          <a:bodyPr>
            <a:normAutofit/>
          </a:bodyPr>
          <a:lstStyle/>
          <a:p>
            <a:r>
              <a:rPr lang="fr-FR" dirty="0" smtClean="0"/>
              <a:t>Bibliographie</a:t>
            </a:r>
            <a:endParaRPr lang="fr-FR" dirty="0"/>
          </a:p>
        </p:txBody>
      </p:sp>
      <p:sp>
        <p:nvSpPr>
          <p:cNvPr id="14" name="Espace réservé du texte 13"/>
          <p:cNvSpPr>
            <a:spLocks noGrp="1"/>
          </p:cNvSpPr>
          <p:nvPr>
            <p:ph type="body" sz="quarter" idx="3"/>
          </p:nvPr>
        </p:nvSpPr>
        <p:spPr>
          <a:xfrm>
            <a:off x="2843808" y="1752600"/>
            <a:ext cx="5842992" cy="640080"/>
          </a:xfrm>
        </p:spPr>
        <p:txBody>
          <a:bodyPr/>
          <a:lstStyle/>
          <a:p>
            <a:r>
              <a:rPr lang="fr-FR" dirty="0" err="1" smtClean="0"/>
              <a:t>Sitographie</a:t>
            </a:r>
            <a:endParaRPr lang="fr-FR" dirty="0"/>
          </a:p>
        </p:txBody>
      </p:sp>
    </p:spTree>
    <p:extLst>
      <p:ext uri="{BB962C8B-B14F-4D97-AF65-F5344CB8AC3E}">
        <p14:creationId xmlns:p14="http://schemas.microsoft.com/office/powerpoint/2010/main" val="698905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4">
                    <a:lumMod val="50000"/>
                  </a:schemeClr>
                </a:solidFill>
              </a:rPr>
              <a:t>Plan</a:t>
            </a:r>
            <a:endParaRPr lang="fr-FR" dirty="0">
              <a:solidFill>
                <a:schemeClr val="accent4">
                  <a:lumMod val="50000"/>
                </a:schemeClr>
              </a:solidFill>
            </a:endParaRPr>
          </a:p>
        </p:txBody>
      </p:sp>
      <p:sp>
        <p:nvSpPr>
          <p:cNvPr id="3" name="Espace réservé du contenu 2"/>
          <p:cNvSpPr>
            <a:spLocks noGrp="1"/>
          </p:cNvSpPr>
          <p:nvPr>
            <p:ph sz="quarter" idx="1"/>
          </p:nvPr>
        </p:nvSpPr>
        <p:spPr>
          <a:xfrm>
            <a:off x="612648" y="1600200"/>
            <a:ext cx="8153400" cy="4853136"/>
          </a:xfrm>
        </p:spPr>
        <p:txBody>
          <a:bodyPr>
            <a:normAutofit/>
          </a:bodyPr>
          <a:lstStyle/>
          <a:p>
            <a:pPr>
              <a:buFont typeface="Wingdings" pitchFamily="2" charset="2"/>
              <a:buChar char="v"/>
            </a:pPr>
            <a:r>
              <a:rPr lang="fr-FR" sz="2000" u="sng" dirty="0" smtClean="0"/>
              <a:t>Introduction</a:t>
            </a:r>
          </a:p>
          <a:p>
            <a:pPr lvl="1"/>
            <a:endParaRPr lang="fr-FR" sz="1700" u="sng" dirty="0" smtClean="0"/>
          </a:p>
          <a:p>
            <a:pPr marL="765810" lvl="1" indent="-400050">
              <a:buFont typeface="+mj-lt"/>
              <a:buAutoNum type="romanUcPeriod"/>
            </a:pPr>
            <a:r>
              <a:rPr lang="fr-FR" sz="1700" b="1" u="sng" dirty="0" smtClean="0">
                <a:solidFill>
                  <a:schemeClr val="accent4">
                    <a:lumMod val="50000"/>
                  </a:schemeClr>
                </a:solidFill>
              </a:rPr>
              <a:t>L’</a:t>
            </a:r>
            <a:r>
              <a:rPr lang="fr-FR" sz="1700" b="1" u="sng" dirty="0" err="1" smtClean="0">
                <a:solidFill>
                  <a:schemeClr val="accent4">
                    <a:lumMod val="50000"/>
                  </a:schemeClr>
                </a:solidFill>
              </a:rPr>
              <a:t>anté</a:t>
            </a:r>
            <a:r>
              <a:rPr lang="fr-FR" sz="1700" b="1" u="sng" dirty="0" smtClean="0">
                <a:solidFill>
                  <a:schemeClr val="accent4">
                    <a:lumMod val="50000"/>
                  </a:schemeClr>
                </a:solidFill>
              </a:rPr>
              <a:t>-collision</a:t>
            </a:r>
          </a:p>
          <a:p>
            <a:pPr marL="1028700" lvl="2" indent="-342900">
              <a:buFont typeface="+mj-lt"/>
              <a:buAutoNum type="arabicPeriod"/>
            </a:pPr>
            <a:r>
              <a:rPr lang="fr-FR" sz="1400" dirty="0" smtClean="0"/>
              <a:t>Les témoins d’un océan disparu</a:t>
            </a:r>
          </a:p>
          <a:p>
            <a:pPr marL="1028700" lvl="2" indent="-342900">
              <a:buFont typeface="+mj-lt"/>
              <a:buAutoNum type="arabicPeriod"/>
            </a:pPr>
            <a:r>
              <a:rPr lang="fr-FR" sz="1400" dirty="0" smtClean="0"/>
              <a:t>La subduction</a:t>
            </a:r>
          </a:p>
          <a:p>
            <a:pPr marL="1028700" lvl="2" indent="-342900">
              <a:buFont typeface="+mj-lt"/>
              <a:buAutoNum type="arabicPeriod"/>
            </a:pPr>
            <a:r>
              <a:rPr lang="fr-FR" sz="1400" dirty="0" smtClean="0"/>
              <a:t>Le métamorphisme</a:t>
            </a:r>
          </a:p>
          <a:p>
            <a:pPr lvl="3">
              <a:buNone/>
            </a:pPr>
            <a:endParaRPr lang="fr-FR" sz="1100" u="sng" dirty="0" smtClean="0"/>
          </a:p>
          <a:p>
            <a:pPr marL="765810" lvl="1" indent="-400050">
              <a:buFont typeface="+mj-lt"/>
              <a:buAutoNum type="romanUcPeriod"/>
            </a:pPr>
            <a:r>
              <a:rPr lang="fr-FR" sz="1700" b="1" u="sng" dirty="0" smtClean="0">
                <a:solidFill>
                  <a:schemeClr val="accent4">
                    <a:lumMod val="50000"/>
                  </a:schemeClr>
                </a:solidFill>
              </a:rPr>
              <a:t>La collision</a:t>
            </a:r>
          </a:p>
          <a:p>
            <a:pPr marL="1028700" lvl="2" indent="-342900">
              <a:buSzPct val="80000"/>
              <a:buFont typeface="+mj-lt"/>
              <a:buAutoNum type="arabicPeriod"/>
            </a:pPr>
            <a:r>
              <a:rPr lang="fr-FR" sz="1400" dirty="0" smtClean="0"/>
              <a:t>Les marqueurs externes</a:t>
            </a:r>
          </a:p>
          <a:p>
            <a:pPr marL="1028700" lvl="2" indent="-342900">
              <a:buFont typeface="+mj-lt"/>
              <a:buAutoNum type="arabicPeriod"/>
            </a:pPr>
            <a:r>
              <a:rPr lang="fr-FR" sz="1400" dirty="0" smtClean="0"/>
              <a:t>Les marqueurs internes</a:t>
            </a:r>
          </a:p>
          <a:p>
            <a:pPr lvl="2"/>
            <a:endParaRPr lang="fr-FR" sz="1400" u="sng" dirty="0" smtClean="0"/>
          </a:p>
          <a:p>
            <a:pPr>
              <a:buFont typeface="Wingdings" pitchFamily="2" charset="2"/>
              <a:buChar char="v"/>
            </a:pPr>
            <a:r>
              <a:rPr lang="fr-FR" sz="2000" u="sng" dirty="0" smtClean="0"/>
              <a:t>Conclusion</a:t>
            </a:r>
          </a:p>
          <a:p>
            <a:pPr>
              <a:buFont typeface="Wingdings" pitchFamily="2" charset="2"/>
              <a:buChar char="v"/>
            </a:pPr>
            <a:r>
              <a:rPr lang="fr-FR" sz="2000" u="sng" dirty="0" smtClean="0"/>
              <a:t>Bibliographie</a:t>
            </a:r>
          </a:p>
          <a:p>
            <a:pPr lvl="2"/>
            <a:endParaRPr lang="fr-FR" sz="1400" u="sng" dirty="0" smtClean="0"/>
          </a:p>
        </p:txBody>
      </p:sp>
      <p:pic>
        <p:nvPicPr>
          <p:cNvPr id="1031" name="Picture 7"/>
          <p:cNvPicPr>
            <a:picLocks noChangeAspect="1" noChangeArrowheads="1"/>
          </p:cNvPicPr>
          <p:nvPr/>
        </p:nvPicPr>
        <p:blipFill>
          <a:blip r:embed="rId3" cstate="print"/>
          <a:srcRect/>
          <a:stretch>
            <a:fillRect/>
          </a:stretch>
        </p:blipFill>
        <p:spPr bwMode="auto">
          <a:xfrm>
            <a:off x="5076056" y="1844824"/>
            <a:ext cx="3460838" cy="2592288"/>
          </a:xfrm>
          <a:prstGeom prst="ellipse">
            <a:avLst/>
          </a:prstGeom>
          <a:ln>
            <a:noFill/>
          </a:ln>
          <a:effectLst>
            <a:softEdge rad="112500"/>
          </a:effectLst>
        </p:spPr>
      </p:pic>
      <p:sp>
        <p:nvSpPr>
          <p:cNvPr id="5" name="Espace réservé du pied de page 4"/>
          <p:cNvSpPr>
            <a:spLocks noGrp="1"/>
          </p:cNvSpPr>
          <p:nvPr>
            <p:ph type="ftr" sz="quarter" idx="11"/>
          </p:nvPr>
        </p:nvSpPr>
        <p:spPr/>
        <p:txBody>
          <a:bodyPr/>
          <a:lstStyle/>
          <a:p>
            <a:r>
              <a:rPr lang="fr-FR" smtClean="0"/>
              <a:t>PERRIER Jean-Baptiste – FONTVIELLE Romain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20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chor="t"/>
          <a:lstStyle/>
          <a:p>
            <a:r>
              <a:rPr lang="fr-FR" u="sng" dirty="0" smtClean="0">
                <a:solidFill>
                  <a:schemeClr val="tx2">
                    <a:lumMod val="25000"/>
                  </a:schemeClr>
                </a:solidFill>
              </a:rPr>
              <a:t>Introduction</a:t>
            </a:r>
            <a:endParaRPr lang="fr-FR" u="sng" dirty="0">
              <a:solidFill>
                <a:schemeClr val="tx2">
                  <a:lumMod val="25000"/>
                </a:schemeClr>
              </a:solidFill>
            </a:endParaRPr>
          </a:p>
        </p:txBody>
      </p:sp>
      <p:sp>
        <p:nvSpPr>
          <p:cNvPr id="5" name="Espace réservé du contenu 4"/>
          <p:cNvSpPr>
            <a:spLocks noGrp="1"/>
          </p:cNvSpPr>
          <p:nvPr>
            <p:ph sz="quarter" idx="1"/>
          </p:nvPr>
        </p:nvSpPr>
        <p:spPr/>
        <p:txBody>
          <a:bodyPr>
            <a:normAutofit/>
          </a:bodyPr>
          <a:lstStyle/>
          <a:p>
            <a:pPr>
              <a:buFont typeface="Wingdings" pitchFamily="2" charset="2"/>
              <a:buChar char="v"/>
            </a:pPr>
            <a:r>
              <a:rPr lang="fr-FR" sz="1600" dirty="0" smtClean="0"/>
              <a:t>Localisation : Italie, France, Monaco, Liechtenstein, Autriche, Allemagne, Slovénie. </a:t>
            </a:r>
          </a:p>
          <a:p>
            <a:pPr>
              <a:buFont typeface="Wingdings" pitchFamily="2" charset="2"/>
              <a:buChar char="v"/>
            </a:pPr>
            <a:r>
              <a:rPr lang="fr-FR" sz="1600" dirty="0" smtClean="0"/>
              <a:t>82 sommets s’élevant à plus de 4000 mètres d’altitude</a:t>
            </a:r>
          </a:p>
          <a:p>
            <a:pPr>
              <a:buFont typeface="Wingdings" pitchFamily="2" charset="2"/>
              <a:buChar char="v"/>
            </a:pPr>
            <a:r>
              <a:rPr lang="fr-FR" sz="1600" dirty="0" smtClean="0"/>
              <a:t>Plus haut sommet : le Mont Blanc culminant à 4810 mètres</a:t>
            </a:r>
          </a:p>
          <a:p>
            <a:pPr>
              <a:buFont typeface="Wingdings" pitchFamily="2" charset="2"/>
              <a:buChar char="v"/>
            </a:pPr>
            <a:r>
              <a:rPr lang="fr-FR" sz="1600" dirty="0" smtClean="0"/>
              <a:t>Superficie : 190 000 km</a:t>
            </a:r>
            <a:r>
              <a:rPr lang="fr-FR" sz="1600" baseline="30000" dirty="0" smtClean="0"/>
              <a:t>2</a:t>
            </a:r>
            <a:r>
              <a:rPr lang="fr-FR" sz="1600" dirty="0" smtClean="0"/>
              <a:t> </a:t>
            </a:r>
            <a:endParaRPr lang="fr-FR" sz="1600" baseline="30000" dirty="0" smtClean="0"/>
          </a:p>
          <a:p>
            <a:pPr>
              <a:buFont typeface="Wingdings" pitchFamily="2" charset="2"/>
              <a:buChar char="v"/>
            </a:pPr>
            <a:r>
              <a:rPr lang="fr-FR" sz="1600" dirty="0" smtClean="0"/>
              <a:t>Début de formation : il y a 30 millions d’années</a:t>
            </a:r>
          </a:p>
          <a:p>
            <a:pPr>
              <a:buFont typeface="Wingdings" pitchFamily="2" charset="2"/>
              <a:buChar char="v"/>
            </a:pPr>
            <a:r>
              <a:rPr lang="fr-FR" sz="1600" dirty="0" smtClean="0"/>
              <a:t>Origine : ouverture puis fermeture de l’océan Téthys</a:t>
            </a:r>
          </a:p>
          <a:p>
            <a:pPr>
              <a:buFont typeface="Wingdings" pitchFamily="2" charset="2"/>
              <a:buChar char="v"/>
            </a:pPr>
            <a:r>
              <a:rPr lang="fr-FR" sz="1600" dirty="0" smtClean="0"/>
              <a:t>Type de roches : principalement métamorphiques et sédimentaires</a:t>
            </a:r>
          </a:p>
          <a:p>
            <a:pPr>
              <a:buFont typeface="Wingdings" pitchFamily="2" charset="2"/>
              <a:buChar char="v"/>
            </a:pPr>
            <a:endParaRPr lang="fr-FR" sz="1600" dirty="0" smtClean="0"/>
          </a:p>
          <a:p>
            <a:endParaRPr lang="fr-FR" sz="1600" baseline="30000" dirty="0" smtClean="0"/>
          </a:p>
          <a:p>
            <a:pPr>
              <a:buNone/>
            </a:pPr>
            <a:endParaRPr lang="fr-FR" sz="1600" baseline="30000" dirty="0"/>
          </a:p>
        </p:txBody>
      </p:sp>
      <p:pic>
        <p:nvPicPr>
          <p:cNvPr id="1027" name="Picture 3" descr="C:\Users\Perrier\Documents\Geologie JB\1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87624" y="4221088"/>
            <a:ext cx="3384376" cy="230425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fov="1800000">
              <a:rot lat="20896277" lon="20541835" rev="546622"/>
            </a:camera>
            <a:lightRig rig="threePt" dir="t"/>
          </a:scene3d>
          <a:sp3d contourW="6350" prstMaterial="matte">
            <a:bevelT w="101600" h="101600"/>
            <a:contourClr>
              <a:srgbClr val="969696"/>
            </a:contourClr>
          </a:sp3d>
        </p:spPr>
      </p:pic>
      <p:sp>
        <p:nvSpPr>
          <p:cNvPr id="15" name="Rectangle avec flèche vers la gauche 14"/>
          <p:cNvSpPr/>
          <p:nvPr/>
        </p:nvSpPr>
        <p:spPr>
          <a:xfrm>
            <a:off x="3347864" y="4869160"/>
            <a:ext cx="3960440" cy="576064"/>
          </a:xfrm>
          <a:prstGeom prst="lef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6" name="ZoneTexte 15"/>
          <p:cNvSpPr txBox="1"/>
          <p:nvPr/>
        </p:nvSpPr>
        <p:spPr>
          <a:xfrm>
            <a:off x="4788024" y="4977172"/>
            <a:ext cx="2448272" cy="369332"/>
          </a:xfrm>
          <a:prstGeom prst="rect">
            <a:avLst/>
          </a:prstGeom>
          <a:noFill/>
        </p:spPr>
        <p:txBody>
          <a:bodyPr wrap="square" rtlCol="0" anchor="ctr">
            <a:spAutoFit/>
          </a:bodyPr>
          <a:lstStyle/>
          <a:p>
            <a:pPr algn="ctr"/>
            <a:r>
              <a:rPr lang="fr-FR" dirty="0" smtClean="0"/>
              <a:t>Massif Alpin</a:t>
            </a:r>
            <a:endParaRPr lang="fr-FR" dirty="0"/>
          </a:p>
        </p:txBody>
      </p:sp>
      <p:sp>
        <p:nvSpPr>
          <p:cNvPr id="4" name="Espace réservé du pied de page 3"/>
          <p:cNvSpPr>
            <a:spLocks noGrp="1"/>
          </p:cNvSpPr>
          <p:nvPr>
            <p:ph type="ftr" sz="quarter" idx="11"/>
          </p:nvPr>
        </p:nvSpPr>
        <p:spPr/>
        <p:txBody>
          <a:bodyPr/>
          <a:lstStyle/>
          <a:p>
            <a:r>
              <a:rPr lang="fr-FR" smtClean="0"/>
              <a:t>PERRIER Jean-Baptiste – FONTVIELLE Romain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1" presetClass="path" presetSubtype="0" accel="50000" decel="50000" fill="hold" grpId="0" nodeType="afterEffect">
                                  <p:stCondLst>
                                    <p:cond delay="0"/>
                                  </p:stCondLst>
                                  <p:childTnLst>
                                    <p:animMotion origin="layout" path="M -0.21893 -0.01064 C -0.22691 -3.33333E-6 -0.23594 0.01065 -0.23994 0.02408 C -0.24393 0.03866 -0.24601 0.05602 -0.24792 0.07338 C -0.25 0.09074 -0.24792 0.10533 -0.24601 0.1213 C -0.24393 0.13611 -0.24098 0.15209 -0.23386 0.16528 C -0.22796 0.17871 -0.21789 0.18936 -0.20695 0.19746 C -0.19688 0.20533 -0.1849 0.21065 -0.17292 0.21343 C -0.16094 0.21598 -0.14896 0.21598 -0.13785 0.21343 C -0.12587 0.21065 -0.11494 0.20394 -0.10591 0.19329 C -0.09688 0.18403 -0.08889 0.17199 -0.0849 0.15741 C -0.07987 0.14398 -0.07795 0.12547 -0.07795 0.11065 C -0.0769 0.09607 -0.07795 0.07871 -0.08299 0.06412 C -0.08784 0.0507 -0.09688 0.04005 -0.10886 0.03473 C -0.12101 0.03079 -0.13299 0.03611 -0.14098 0.04537 C -0.14792 0.05463 -0.15296 0.06945 -0.154 0.08658 C -0.154 0.10394 -0.15296 0.11991 -0.14792 0.13334 C -0.14289 0.14676 -0.14393 0.14931 -0.12396 0.16667 C -0.10591 0.18542 -0.08784 0.1801 -0.0769 0.18125 C -0.06597 0.18125 -0.05694 0.17593 -0.04601 0.17061 C -0.03386 0.16412 -0.02395 0.15209 -0.01685 0.14144 C -0.00989 0.13079 -0.00694 0.11736 -0.00295 0.09607 C 5E-6 0.07477 5E-6 0.06412 5E-6 0.04792 C 5E-6 0.03195 5E-6 0.01598 5E-6 -3.33333E-6 " pathEditMode="relative" rAng="0" ptsTypes="fffffffffffffffffffffff">
                                      <p:cBhvr>
                                        <p:cTn id="6" dur="2000" fill="hold"/>
                                        <p:tgtEl>
                                          <p:spTgt spid="15">
                                            <p:bg/>
                                          </p:spTgt>
                                        </p:tgtEl>
                                        <p:attrNameLst>
                                          <p:attrName>ppt_x</p:attrName>
                                          <p:attrName>ppt_y</p:attrName>
                                        </p:attrNameLst>
                                      </p:cBhvr>
                                      <p:rCtr x="9400" y="11300"/>
                                    </p:animMotion>
                                  </p:childTnLst>
                                </p:cTn>
                              </p:par>
                              <p:par>
                                <p:cTn id="7" presetID="61" presetClass="path" presetSubtype="0" accel="50000" decel="50000" fill="hold" grpId="0" nodeType="withEffect">
                                  <p:stCondLst>
                                    <p:cond delay="0"/>
                                  </p:stCondLst>
                                  <p:childTnLst>
                                    <p:animMotion origin="layout" path="M -0.21892 -0.01064 C -0.22691 -3.33333E-6 -0.23593 0.01065 -0.23993 0.02408 C -0.24392 0.03866 -0.246 0.05602 -0.24791 0.07338 C -0.25 0.09074 -0.24791 0.10533 -0.246 0.1213 C -0.24392 0.13611 -0.24097 0.15209 -0.23385 0.16528 C -0.22795 0.17871 -0.21788 0.18936 -0.20694 0.19746 C -0.19687 0.20533 -0.18489 0.21065 -0.17291 0.21343 C -0.16093 0.21598 -0.14895 0.21598 -0.13784 0.21343 C -0.12586 0.21065 -0.11493 0.20394 -0.1059 0.19329 C -0.09687 0.18403 -0.08888 0.17199 -0.08489 0.15741 C -0.07986 0.14398 -0.07795 0.12547 -0.07795 0.11065 C -0.07691 0.09607 -0.07795 0.07871 -0.08298 0.06412 C -0.08784 0.0507 -0.09687 0.04005 -0.10885 0.03473 C -0.121 0.03079 -0.13298 0.03611 -0.14097 0.04537 C -0.14791 0.05463 -0.15295 0.06945 -0.15399 0.08658 C -0.15399 0.10394 -0.15295 0.11991 -0.14791 0.13334 C -0.14288 0.14676 -0.14392 0.14931 -0.12395 0.16667 C -0.1059 0.18542 -0.08784 0.1801 -0.07691 0.18125 C -0.06597 0.18125 -0.05694 0.17593 -0.046 0.17061 C -0.03385 0.16412 -0.02395 0.15209 -0.01684 0.14144 C -0.00989 0.13079 -0.00694 0.11736 -0.00295 0.09607 C -4.44444E-6 0.07477 -4.44444E-6 0.06412 -4.44444E-6 0.04792 C -4.44444E-6 0.03195 -4.44444E-6 0.01598 -4.44444E-6 -3.33333E-6 " pathEditMode="relative" rAng="0" ptsTypes="fffffffffffffffffffffff">
                                      <p:cBhvr>
                                        <p:cTn id="8" dur="2000" fill="hold"/>
                                        <p:tgtEl>
                                          <p:spTgt spid="16"/>
                                        </p:tgtEl>
                                        <p:attrNameLst>
                                          <p:attrName>ppt_x</p:attrName>
                                          <p:attrName>ppt_y</p:attrName>
                                        </p:attrNameLst>
                                      </p:cBhvr>
                                      <p:rCtr x="9400" y="11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nimBg="1" autoUpdateAnimBg="0" rev="1" advAuto="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FR" u="sng" dirty="0" smtClean="0">
                <a:solidFill>
                  <a:schemeClr val="accent4">
                    <a:lumMod val="50000"/>
                  </a:schemeClr>
                </a:solidFill>
              </a:rPr>
              <a:t>L’</a:t>
            </a:r>
            <a:r>
              <a:rPr lang="fr-FR" u="sng" dirty="0" err="1" smtClean="0">
                <a:solidFill>
                  <a:schemeClr val="accent4">
                    <a:lumMod val="50000"/>
                  </a:schemeClr>
                </a:solidFill>
              </a:rPr>
              <a:t>anté</a:t>
            </a:r>
            <a:r>
              <a:rPr lang="fr-FR" u="sng" dirty="0" smtClean="0">
                <a:solidFill>
                  <a:schemeClr val="accent4">
                    <a:lumMod val="50000"/>
                  </a:schemeClr>
                </a:solidFill>
              </a:rPr>
              <a:t>-collision</a:t>
            </a:r>
            <a:endParaRPr lang="fr-FR" u="sng" dirty="0">
              <a:solidFill>
                <a:schemeClr val="accent4">
                  <a:lumMod val="50000"/>
                </a:schemeClr>
              </a:solidFill>
            </a:endParaRPr>
          </a:p>
        </p:txBody>
      </p:sp>
      <p:sp>
        <p:nvSpPr>
          <p:cNvPr id="3" name="Espace réservé du contenu 2"/>
          <p:cNvSpPr>
            <a:spLocks noGrp="1"/>
          </p:cNvSpPr>
          <p:nvPr>
            <p:ph sz="quarter" idx="1"/>
          </p:nvPr>
        </p:nvSpPr>
        <p:spPr>
          <a:xfrm>
            <a:off x="612648" y="1600200"/>
            <a:ext cx="8153400" cy="532656"/>
          </a:xfrm>
        </p:spPr>
        <p:txBody>
          <a:bodyPr>
            <a:normAutofit/>
          </a:bodyPr>
          <a:lstStyle/>
          <a:p>
            <a:pPr marL="342900" indent="-342900">
              <a:buSzPct val="100000"/>
              <a:buFont typeface="+mj-lt"/>
              <a:buAutoNum type="arabicPeriod"/>
            </a:pPr>
            <a:r>
              <a:rPr lang="fr-FR" sz="1800" u="sng" dirty="0" smtClean="0">
                <a:solidFill>
                  <a:schemeClr val="bg2">
                    <a:lumMod val="50000"/>
                  </a:schemeClr>
                </a:solidFill>
              </a:rPr>
              <a:t>Les témoins d’un océan disparu</a:t>
            </a:r>
          </a:p>
          <a:p>
            <a:pPr>
              <a:buNone/>
            </a:pPr>
            <a:endParaRPr lang="fr-FR" sz="1800" u="sng" dirty="0" smtClean="0">
              <a:solidFill>
                <a:schemeClr val="bg2">
                  <a:lumMod val="50000"/>
                </a:schemeClr>
              </a:solidFill>
            </a:endParaRPr>
          </a:p>
          <a:p>
            <a:endParaRPr lang="fr-FR" sz="1800" u="sng" dirty="0" smtClean="0">
              <a:solidFill>
                <a:schemeClr val="bg2">
                  <a:lumMod val="50000"/>
                </a:schemeClr>
              </a:solidFill>
            </a:endParaRPr>
          </a:p>
        </p:txBody>
      </p:sp>
      <p:pic>
        <p:nvPicPr>
          <p:cNvPr id="2052"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83568" y="2204864"/>
            <a:ext cx="1944216" cy="1456285"/>
          </a:xfrm>
          <a:prstGeom prst="rect">
            <a:avLst/>
          </a:prstGeom>
          <a:noFill/>
          <a:ln w="9525">
            <a:noFill/>
            <a:miter lim="800000"/>
            <a:headEnd/>
            <a:tailEnd/>
          </a:ln>
        </p:spPr>
      </p:pic>
      <p:pic>
        <p:nvPicPr>
          <p:cNvPr id="2053"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660232" y="2276872"/>
            <a:ext cx="1976220" cy="1440159"/>
          </a:xfrm>
          <a:prstGeom prst="rect">
            <a:avLst/>
          </a:prstGeom>
          <a:noFill/>
          <a:ln w="9525">
            <a:noFill/>
            <a:miter lim="800000"/>
            <a:headEnd/>
            <a:tailEnd/>
          </a:ln>
        </p:spPr>
      </p:pic>
      <p:sp>
        <p:nvSpPr>
          <p:cNvPr id="9" name="Flèche droite 8"/>
          <p:cNvSpPr/>
          <p:nvPr/>
        </p:nvSpPr>
        <p:spPr>
          <a:xfrm>
            <a:off x="-3168352" y="1916832"/>
            <a:ext cx="3168352" cy="1152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gauche 9"/>
          <p:cNvSpPr/>
          <p:nvPr/>
        </p:nvSpPr>
        <p:spPr>
          <a:xfrm>
            <a:off x="9252520" y="2708920"/>
            <a:ext cx="3240360" cy="10801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3131840" y="2996952"/>
            <a:ext cx="2592288" cy="523220"/>
          </a:xfrm>
          <a:prstGeom prst="rect">
            <a:avLst/>
          </a:prstGeom>
          <a:noFill/>
        </p:spPr>
        <p:txBody>
          <a:bodyPr wrap="square" rtlCol="0">
            <a:spAutoFit/>
          </a:bodyPr>
          <a:lstStyle/>
          <a:p>
            <a:r>
              <a:rPr lang="fr-FR" sz="1400" dirty="0" smtClean="0"/>
              <a:t>Basalte en coussin du Chenaillet</a:t>
            </a:r>
            <a:endParaRPr lang="fr-FR" sz="1400" dirty="0"/>
          </a:p>
        </p:txBody>
      </p:sp>
      <p:sp>
        <p:nvSpPr>
          <p:cNvPr id="12" name="ZoneTexte 11"/>
          <p:cNvSpPr txBox="1"/>
          <p:nvPr/>
        </p:nvSpPr>
        <p:spPr>
          <a:xfrm>
            <a:off x="3707904" y="2276872"/>
            <a:ext cx="2592288" cy="523220"/>
          </a:xfrm>
          <a:prstGeom prst="rect">
            <a:avLst/>
          </a:prstGeom>
          <a:noFill/>
        </p:spPr>
        <p:txBody>
          <a:bodyPr wrap="square" rtlCol="0">
            <a:spAutoFit/>
          </a:bodyPr>
          <a:lstStyle/>
          <a:p>
            <a:r>
              <a:rPr lang="fr-FR" sz="1400" dirty="0" smtClean="0"/>
              <a:t>Basalte en coussin dans les fonds marins</a:t>
            </a:r>
            <a:endParaRPr lang="fr-FR" sz="1400" dirty="0"/>
          </a:p>
        </p:txBody>
      </p:sp>
      <p:cxnSp>
        <p:nvCxnSpPr>
          <p:cNvPr id="15" name="Connecteur droit 14"/>
          <p:cNvCxnSpPr/>
          <p:nvPr/>
        </p:nvCxnSpPr>
        <p:spPr>
          <a:xfrm>
            <a:off x="2411760" y="4221088"/>
            <a:ext cx="432048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0883607">
            <a:off x="1317429" y="4622453"/>
            <a:ext cx="1944216" cy="1458162"/>
          </a:xfrm>
          <a:prstGeom prst="rect">
            <a:avLst/>
          </a:prstGeom>
          <a:noFill/>
          <a:ln w="9525">
            <a:noFill/>
            <a:miter lim="800000"/>
            <a:headEnd/>
            <a:tailEnd/>
          </a:ln>
        </p:spPr>
      </p:pic>
      <p:sp>
        <p:nvSpPr>
          <p:cNvPr id="17" name="ZoneTexte 16"/>
          <p:cNvSpPr txBox="1"/>
          <p:nvPr/>
        </p:nvSpPr>
        <p:spPr>
          <a:xfrm>
            <a:off x="3491880" y="4581128"/>
            <a:ext cx="3384376" cy="1169551"/>
          </a:xfrm>
          <a:prstGeom prst="rect">
            <a:avLst/>
          </a:prstGeom>
          <a:noFill/>
        </p:spPr>
        <p:txBody>
          <a:bodyPr wrap="square" rtlCol="0">
            <a:spAutoFit/>
          </a:bodyPr>
          <a:lstStyle/>
          <a:p>
            <a:r>
              <a:rPr lang="fr-FR" sz="1400" dirty="0" smtClean="0"/>
              <a:t>Radiolarites (visibles sur le Rocher de La Perdrix au mont Chenaillet), témoins d’une ancienne vie sous-marine datant de quelques millions d’années</a:t>
            </a:r>
            <a:endParaRPr lang="fr-FR" sz="1400" dirty="0"/>
          </a:p>
        </p:txBody>
      </p:sp>
      <p:sp>
        <p:nvSpPr>
          <p:cNvPr id="5" name="Espace réservé du pied de page 4"/>
          <p:cNvSpPr>
            <a:spLocks noGrp="1"/>
          </p:cNvSpPr>
          <p:nvPr>
            <p:ph type="ftr" sz="quarter" idx="11"/>
          </p:nvPr>
        </p:nvSpPr>
        <p:spPr/>
        <p:txBody>
          <a:bodyPr/>
          <a:lstStyle/>
          <a:p>
            <a:r>
              <a:rPr lang="fr-FR" smtClean="0"/>
              <a:t>PERRIER Jean-Baptiste – FONTVIELLE Romain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88889E-6 4.07407E-6 L 0.74409 4.07407E-6 " pathEditMode="relative" rAng="0" ptsTypes="AA">
                                      <p:cBhvr>
                                        <p:cTn id="6" dur="2000" fill="hold"/>
                                        <p:tgtEl>
                                          <p:spTgt spid="9"/>
                                        </p:tgtEl>
                                        <p:attrNameLst>
                                          <p:attrName>ppt_x</p:attrName>
                                          <p:attrName>ppt_y</p:attrName>
                                        </p:attrNameLst>
                                      </p:cBhvr>
                                      <p:rCtr x="372" y="0"/>
                                    </p:animMotion>
                                  </p:childTnLst>
                                </p:cTn>
                              </p:par>
                              <p:par>
                                <p:cTn id="7" presetID="35" presetClass="path" presetSubtype="0" accel="50000" decel="50000" fill="hold" grpId="0" nodeType="withEffect">
                                  <p:stCondLst>
                                    <p:cond delay="0"/>
                                  </p:stCondLst>
                                  <p:childTnLst>
                                    <p:animMotion origin="layout" path="M -0.30521 -0.00509 L -0.74427 -0.00509 " pathEditMode="relative" rAng="0" ptsTypes="AA">
                                      <p:cBhvr>
                                        <p:cTn id="8" dur="2000" fill="hold"/>
                                        <p:tgtEl>
                                          <p:spTgt spid="10"/>
                                        </p:tgtEl>
                                        <p:attrNameLst>
                                          <p:attrName>ppt_x</p:attrName>
                                          <p:attrName>ppt_y</p:attrName>
                                        </p:attrNameLst>
                                      </p:cBhvr>
                                      <p:rCtr x="-22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FR" u="sng" dirty="0" smtClean="0">
                <a:solidFill>
                  <a:schemeClr val="accent4">
                    <a:lumMod val="50000"/>
                  </a:schemeClr>
                </a:solidFill>
              </a:rPr>
              <a:t>L’</a:t>
            </a:r>
            <a:r>
              <a:rPr lang="fr-FR" u="sng" dirty="0" err="1" smtClean="0">
                <a:solidFill>
                  <a:schemeClr val="accent4">
                    <a:lumMod val="50000"/>
                  </a:schemeClr>
                </a:solidFill>
              </a:rPr>
              <a:t>anté</a:t>
            </a:r>
            <a:r>
              <a:rPr lang="fr-FR" u="sng" dirty="0" smtClean="0">
                <a:solidFill>
                  <a:schemeClr val="accent4">
                    <a:lumMod val="50000"/>
                  </a:schemeClr>
                </a:solidFill>
              </a:rPr>
              <a:t>-collision</a:t>
            </a:r>
            <a:endParaRPr lang="fr-FR" u="sng" dirty="0">
              <a:solidFill>
                <a:schemeClr val="accent4">
                  <a:lumMod val="50000"/>
                </a:schemeClr>
              </a:solidFill>
            </a:endParaRPr>
          </a:p>
        </p:txBody>
      </p:sp>
      <p:sp>
        <p:nvSpPr>
          <p:cNvPr id="3" name="Espace réservé du texte 2"/>
          <p:cNvSpPr>
            <a:spLocks noGrp="1"/>
          </p:cNvSpPr>
          <p:nvPr>
            <p:ph type="body" idx="2"/>
          </p:nvPr>
        </p:nvSpPr>
        <p:spPr/>
        <p:txBody>
          <a:bodyPr>
            <a:normAutofit/>
          </a:bodyPr>
          <a:lstStyle/>
          <a:p>
            <a:r>
              <a:rPr lang="fr-FR"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Failles normales observées sur le domaine Alpin</a:t>
            </a:r>
          </a:p>
          <a:p>
            <a:endParaRPr lang="fr-FR"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fr-FR"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fr-FR"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Ce que l’on peut en déduire : </a:t>
            </a:r>
          </a:p>
        </p:txBody>
      </p:sp>
      <p:pic>
        <p:nvPicPr>
          <p:cNvPr id="5" name="Picture 2"/>
          <p:cNvPicPr>
            <a:picLocks noGrp="1" noChangeAspect="1" noChangeArrowheads="1"/>
          </p:cNvPicPr>
          <p:nvPr>
            <p:ph sz="quarter" idx="1"/>
          </p:nvPr>
        </p:nvPicPr>
        <p:blipFill>
          <a:blip r:embed="rId3" cstate="email">
            <a:extLst>
              <a:ext uri="{28A0092B-C50C-407E-A947-70E740481C1C}">
                <a14:useLocalDpi xmlns:a14="http://schemas.microsoft.com/office/drawing/2010/main"/>
              </a:ext>
            </a:extLst>
          </a:blip>
          <a:srcRect/>
          <a:stretch>
            <a:fillRect/>
          </a:stretch>
        </p:blipFill>
        <p:spPr bwMode="auto">
          <a:xfrm>
            <a:off x="3275856" y="1916832"/>
            <a:ext cx="2376264" cy="1586057"/>
          </a:xfrm>
          <a:prstGeom prst="rect">
            <a:avLst/>
          </a:prstGeom>
          <a:noFill/>
          <a:ln w="9525">
            <a:noFill/>
            <a:miter lim="800000"/>
            <a:headEnd/>
            <a:tailEnd/>
          </a:ln>
        </p:spPr>
      </p:pic>
      <p:cxnSp>
        <p:nvCxnSpPr>
          <p:cNvPr id="7" name="Connecteur droit avec flèche 6"/>
          <p:cNvCxnSpPr/>
          <p:nvPr/>
        </p:nvCxnSpPr>
        <p:spPr>
          <a:xfrm>
            <a:off x="2195736" y="2636912"/>
            <a:ext cx="1584176" cy="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srcRect/>
          <a:stretch>
            <a:fillRect/>
          </a:stretch>
        </p:blipFill>
        <p:spPr bwMode="auto">
          <a:xfrm>
            <a:off x="3995936" y="3717032"/>
            <a:ext cx="4176464" cy="2232248"/>
          </a:xfrm>
          <a:prstGeom prst="rect">
            <a:avLst/>
          </a:prstGeom>
          <a:noFill/>
          <a:ln w="9525">
            <a:noFill/>
            <a:miter lim="800000"/>
            <a:headEnd/>
            <a:tailEnd/>
          </a:ln>
        </p:spPr>
      </p:pic>
      <p:sp>
        <p:nvSpPr>
          <p:cNvPr id="9" name="Accolade ouvrante 8"/>
          <p:cNvSpPr/>
          <p:nvPr/>
        </p:nvSpPr>
        <p:spPr>
          <a:xfrm>
            <a:off x="3635896" y="3789040"/>
            <a:ext cx="216024" cy="2160240"/>
          </a:xfrm>
          <a:prstGeom prst="leftBrace">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1" name="Connecteur droit avec flèche 10"/>
          <p:cNvCxnSpPr/>
          <p:nvPr/>
        </p:nvCxnSpPr>
        <p:spPr>
          <a:xfrm>
            <a:off x="2195736" y="4869160"/>
            <a:ext cx="1296144" cy="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a:lstStyle/>
          <a:p>
            <a:r>
              <a:rPr lang="fr-FR" smtClean="0"/>
              <a:t>PERRIER Jean-Baptiste – FONTVIELLE Romain</a:t>
            </a:r>
            <a:endParaRPr lang="fr-FR"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FR" u="sng" dirty="0" smtClean="0">
                <a:solidFill>
                  <a:schemeClr val="accent4">
                    <a:lumMod val="50000"/>
                  </a:schemeClr>
                </a:solidFill>
              </a:rPr>
              <a:t>L’</a:t>
            </a:r>
            <a:r>
              <a:rPr lang="fr-FR" u="sng" dirty="0" err="1" smtClean="0">
                <a:solidFill>
                  <a:schemeClr val="accent4">
                    <a:lumMod val="50000"/>
                  </a:schemeClr>
                </a:solidFill>
              </a:rPr>
              <a:t>anté</a:t>
            </a:r>
            <a:r>
              <a:rPr lang="fr-FR" u="sng" dirty="0" smtClean="0">
                <a:solidFill>
                  <a:schemeClr val="accent4">
                    <a:lumMod val="50000"/>
                  </a:schemeClr>
                </a:solidFill>
              </a:rPr>
              <a:t>-collision</a:t>
            </a:r>
            <a:endParaRPr lang="fr-FR" u="sng" dirty="0">
              <a:solidFill>
                <a:schemeClr val="accent4">
                  <a:lumMod val="50000"/>
                </a:schemeClr>
              </a:solidFill>
            </a:endParaRPr>
          </a:p>
        </p:txBody>
      </p:sp>
      <p:sp>
        <p:nvSpPr>
          <p:cNvPr id="3" name="Espace réservé du contenu 2"/>
          <p:cNvSpPr>
            <a:spLocks noGrp="1"/>
          </p:cNvSpPr>
          <p:nvPr>
            <p:ph sz="quarter" idx="1"/>
          </p:nvPr>
        </p:nvSpPr>
        <p:spPr>
          <a:xfrm>
            <a:off x="612648" y="1600200"/>
            <a:ext cx="8153400" cy="460648"/>
          </a:xfrm>
        </p:spPr>
        <p:txBody>
          <a:bodyPr>
            <a:normAutofit/>
          </a:bodyPr>
          <a:lstStyle/>
          <a:p>
            <a:pPr marL="342900" indent="-342900">
              <a:buSzPct val="100000"/>
              <a:buFont typeface="+mj-lt"/>
              <a:buAutoNum type="arabicPeriod" startAt="2"/>
            </a:pPr>
            <a:r>
              <a:rPr lang="fr-FR" sz="1800" u="sng" dirty="0" smtClean="0">
                <a:solidFill>
                  <a:schemeClr val="bg2">
                    <a:lumMod val="50000"/>
                  </a:schemeClr>
                </a:solidFill>
              </a:rPr>
              <a:t>La subduction </a:t>
            </a:r>
            <a:endParaRPr lang="fr-FR" sz="1800" u="sng" dirty="0">
              <a:solidFill>
                <a:schemeClr val="bg2">
                  <a:lumMod val="50000"/>
                </a:schemeClr>
              </a:solidFill>
            </a:endParaRPr>
          </a:p>
        </p:txBody>
      </p:sp>
      <p:sp>
        <p:nvSpPr>
          <p:cNvPr id="8" name="Espace réservé du pied de page 7"/>
          <p:cNvSpPr>
            <a:spLocks noGrp="1"/>
          </p:cNvSpPr>
          <p:nvPr>
            <p:ph type="ftr" sz="quarter" idx="11"/>
          </p:nvPr>
        </p:nvSpPr>
        <p:spPr/>
        <p:txBody>
          <a:bodyPr/>
          <a:lstStyle/>
          <a:p>
            <a:r>
              <a:rPr lang="fr-FR" smtClean="0"/>
              <a:t>PERRIER Jean-Baptiste – FONTVIELLE Romain</a:t>
            </a:r>
            <a:endParaRPr lang="fr-FR" dirty="0"/>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554" y="1971310"/>
            <a:ext cx="6872775" cy="43042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Flèche droite 5"/>
          <p:cNvSpPr/>
          <p:nvPr/>
        </p:nvSpPr>
        <p:spPr>
          <a:xfrm rot="1506232">
            <a:off x="3992470" y="4294617"/>
            <a:ext cx="871029" cy="288032"/>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1833214" y="5776089"/>
            <a:ext cx="4896544" cy="49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sz="1300" b="1" u="sng" dirty="0" smtClean="0">
                <a:latin typeface="Verdana" pitchFamily="34" charset="0"/>
              </a:rPr>
              <a:t>Schéma Bilan </a:t>
            </a:r>
            <a:r>
              <a:rPr lang="fr-FR" sz="1300" b="1" dirty="0" smtClean="0">
                <a:latin typeface="Verdana" pitchFamily="34" charset="0"/>
              </a:rPr>
              <a:t>: coupe au niveau d’une zone de subduction type Alpes</a:t>
            </a:r>
            <a:endParaRPr lang="fr-FR" sz="1300" b="1"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grpId="0" nodeType="withEffect">
                                  <p:stCondLst>
                                    <p:cond delay="0"/>
                                  </p:stCondLst>
                                  <p:childTnLst>
                                    <p:animMotion origin="layout" path="M 0.04184 0.02176 L 0.16788 0.1162 " pathEditMode="relative" rAng="0" ptsTypes="AA">
                                      <p:cBhvr>
                                        <p:cTn id="6" dur="2000" fill="hold"/>
                                        <p:tgtEl>
                                          <p:spTgt spid="6"/>
                                        </p:tgtEl>
                                        <p:attrNameLst>
                                          <p:attrName>ppt_x</p:attrName>
                                          <p:attrName>ppt_y</p:attrName>
                                        </p:attrNameLst>
                                      </p:cBhvr>
                                      <p:rCtr x="6300" y="4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FR" u="sng" dirty="0" smtClean="0">
                <a:solidFill>
                  <a:schemeClr val="accent4">
                    <a:lumMod val="50000"/>
                  </a:schemeClr>
                </a:solidFill>
              </a:rPr>
              <a:t>L’</a:t>
            </a:r>
            <a:r>
              <a:rPr lang="fr-FR" u="sng" dirty="0" err="1" smtClean="0">
                <a:solidFill>
                  <a:schemeClr val="accent4">
                    <a:lumMod val="50000"/>
                  </a:schemeClr>
                </a:solidFill>
              </a:rPr>
              <a:t>anté</a:t>
            </a:r>
            <a:r>
              <a:rPr lang="fr-FR" u="sng" dirty="0" smtClean="0">
                <a:solidFill>
                  <a:schemeClr val="accent4">
                    <a:lumMod val="50000"/>
                  </a:schemeClr>
                </a:solidFill>
              </a:rPr>
              <a:t>-collision</a:t>
            </a:r>
            <a:endParaRPr lang="fr-FR" u="sng" dirty="0">
              <a:solidFill>
                <a:schemeClr val="accent4">
                  <a:lumMod val="50000"/>
                </a:schemeClr>
              </a:solidFill>
            </a:endParaRPr>
          </a:p>
        </p:txBody>
      </p:sp>
      <p:sp>
        <p:nvSpPr>
          <p:cNvPr id="4" name="Espace réservé du contenu 2"/>
          <p:cNvSpPr>
            <a:spLocks noGrp="1"/>
          </p:cNvSpPr>
          <p:nvPr>
            <p:ph sz="quarter" idx="1"/>
          </p:nvPr>
        </p:nvSpPr>
        <p:spPr>
          <a:xfrm>
            <a:off x="612775" y="1600200"/>
            <a:ext cx="8153400" cy="533400"/>
          </a:xfrm>
        </p:spPr>
        <p:txBody>
          <a:bodyPr>
            <a:normAutofit/>
          </a:bodyPr>
          <a:lstStyle/>
          <a:p>
            <a:pPr marL="342900" indent="-342900">
              <a:buSzPct val="100000"/>
              <a:buFont typeface="+mj-lt"/>
              <a:buAutoNum type="arabicPeriod" startAt="3"/>
            </a:pPr>
            <a:r>
              <a:rPr lang="fr-FR" sz="1800" u="sng" dirty="0" smtClean="0">
                <a:solidFill>
                  <a:schemeClr val="bg2">
                    <a:lumMod val="50000"/>
                  </a:schemeClr>
                </a:solidFill>
              </a:rPr>
              <a:t>Métamorphisme</a:t>
            </a:r>
          </a:p>
          <a:p>
            <a:endParaRPr lang="fr-FR" sz="1800" dirty="0">
              <a:solidFill>
                <a:schemeClr val="bg2">
                  <a:lumMod val="50000"/>
                </a:schemeClr>
              </a:solidFill>
            </a:endParaRPr>
          </a:p>
        </p:txBody>
      </p:sp>
      <p:cxnSp>
        <p:nvCxnSpPr>
          <p:cNvPr id="9" name="Connecteur droit avec flèche 8"/>
          <p:cNvCxnSpPr/>
          <p:nvPr/>
        </p:nvCxnSpPr>
        <p:spPr>
          <a:xfrm>
            <a:off x="2915816" y="2602215"/>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2915816" y="5770567"/>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flipV="1">
            <a:off x="3707904" y="4221088"/>
            <a:ext cx="201622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932040" y="2132856"/>
            <a:ext cx="2880320" cy="93871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1100" dirty="0" smtClean="0">
                <a:solidFill>
                  <a:schemeClr val="accent1">
                    <a:lumMod val="50000"/>
                  </a:schemeClr>
                </a:solidFill>
              </a:rPr>
              <a:t>Lame mince d’un méta-gabbro provenant d’une lithosphère en début de subduction. </a:t>
            </a:r>
          </a:p>
          <a:p>
            <a:r>
              <a:rPr lang="fr-FR" sz="1100" b="1" u="sng" dirty="0" smtClean="0">
                <a:solidFill>
                  <a:schemeClr val="accent1">
                    <a:lumMod val="50000"/>
                  </a:schemeClr>
                </a:solidFill>
              </a:rPr>
              <a:t>Constitution</a:t>
            </a:r>
            <a:r>
              <a:rPr lang="fr-FR" sz="1100" dirty="0" smtClean="0">
                <a:solidFill>
                  <a:schemeClr val="accent1">
                    <a:lumMod val="50000"/>
                  </a:schemeClr>
                </a:solidFill>
              </a:rPr>
              <a:t> : plagioclase – hornblende - pyroxène</a:t>
            </a:r>
            <a:endParaRPr lang="fr-FR" sz="1100" dirty="0">
              <a:solidFill>
                <a:schemeClr val="accent1">
                  <a:lumMod val="50000"/>
                </a:schemeClr>
              </a:solidFill>
            </a:endParaRPr>
          </a:p>
        </p:txBody>
      </p:sp>
      <p:sp>
        <p:nvSpPr>
          <p:cNvPr id="18" name="ZoneTexte 17"/>
          <p:cNvSpPr txBox="1"/>
          <p:nvPr/>
        </p:nvSpPr>
        <p:spPr>
          <a:xfrm>
            <a:off x="4932040" y="5301208"/>
            <a:ext cx="2880320" cy="93871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1100" dirty="0" smtClean="0">
                <a:solidFill>
                  <a:schemeClr val="accent1">
                    <a:lumMod val="50000"/>
                  </a:schemeClr>
                </a:solidFill>
              </a:rPr>
              <a:t>Lame mince d’un méta-gabbro provenant d’une lithosphère en début de subduction. </a:t>
            </a:r>
          </a:p>
          <a:p>
            <a:r>
              <a:rPr lang="fr-FR" sz="1100" b="1" u="sng" dirty="0" smtClean="0">
                <a:solidFill>
                  <a:schemeClr val="accent1">
                    <a:lumMod val="50000"/>
                  </a:schemeClr>
                </a:solidFill>
              </a:rPr>
              <a:t>Constitution</a:t>
            </a:r>
            <a:r>
              <a:rPr lang="fr-FR" sz="1100" dirty="0" smtClean="0">
                <a:solidFill>
                  <a:schemeClr val="accent1">
                    <a:lumMod val="50000"/>
                  </a:schemeClr>
                </a:solidFill>
              </a:rPr>
              <a:t> : glaucophane – grenat – pyroxène – quartz.</a:t>
            </a:r>
            <a:endParaRPr lang="fr-FR" sz="1100" dirty="0">
              <a:solidFill>
                <a:schemeClr val="accent1">
                  <a:lumMod val="50000"/>
                </a:schemeClr>
              </a:solidFill>
            </a:endParaRPr>
          </a:p>
        </p:txBody>
      </p:sp>
      <p:sp>
        <p:nvSpPr>
          <p:cNvPr id="16" name="ZoneTexte 15"/>
          <p:cNvSpPr txBox="1"/>
          <p:nvPr/>
        </p:nvSpPr>
        <p:spPr>
          <a:xfrm>
            <a:off x="755576" y="3717032"/>
            <a:ext cx="2664296" cy="93871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1100" dirty="0" smtClean="0">
                <a:solidFill>
                  <a:schemeClr val="accent1">
                    <a:lumMod val="50000"/>
                  </a:schemeClr>
                </a:solidFill>
              </a:rPr>
              <a:t>Lame mince d’un méta-gabbro provenant d’une lithosphère en cours de subduction.</a:t>
            </a:r>
          </a:p>
          <a:p>
            <a:r>
              <a:rPr lang="fr-FR" sz="1100" b="1" u="sng" dirty="0" smtClean="0">
                <a:solidFill>
                  <a:schemeClr val="accent1">
                    <a:lumMod val="50000"/>
                  </a:schemeClr>
                </a:solidFill>
              </a:rPr>
              <a:t>Constitution</a:t>
            </a:r>
            <a:r>
              <a:rPr lang="fr-FR" sz="1100" dirty="0" smtClean="0">
                <a:solidFill>
                  <a:schemeClr val="accent1">
                    <a:lumMod val="50000"/>
                  </a:schemeClr>
                </a:solidFill>
              </a:rPr>
              <a:t> : plagioclase – pyroxène – glaucophane - actinote</a:t>
            </a:r>
            <a:endParaRPr lang="fr-FR" sz="1100" dirty="0">
              <a:solidFill>
                <a:schemeClr val="accent1">
                  <a:lumMod val="50000"/>
                </a:schemeClr>
              </a:solidFill>
            </a:endParaRPr>
          </a:p>
        </p:txBody>
      </p:sp>
      <p:sp>
        <p:nvSpPr>
          <p:cNvPr id="8" name="Espace réservé du pied de page 7"/>
          <p:cNvSpPr>
            <a:spLocks noGrp="1"/>
          </p:cNvSpPr>
          <p:nvPr>
            <p:ph type="ftr" sz="quarter" idx="11"/>
          </p:nvPr>
        </p:nvSpPr>
        <p:spPr/>
        <p:txBody>
          <a:bodyPr/>
          <a:lstStyle/>
          <a:p>
            <a:r>
              <a:rPr lang="fr-FR" smtClean="0"/>
              <a:t>PERRIER Jean-Baptiste – FONTVIELLE Romain</a:t>
            </a:r>
            <a:endParaRPr lang="fr-FR" dirty="0"/>
          </a:p>
        </p:txBody>
      </p:sp>
      <p:pic>
        <p:nvPicPr>
          <p:cNvPr id="14" name="Image 13" descr="C:\Users\Perrier\Documents\Scan jb.JPG"/>
          <p:cNvPicPr/>
          <p:nvPr/>
        </p:nvPicPr>
        <p:blipFill>
          <a:blip r:embed="rId3" cstate="print"/>
          <a:srcRect l="7603" t="4327" r="52231" b="79808"/>
          <a:stretch>
            <a:fillRect/>
          </a:stretch>
        </p:blipFill>
        <p:spPr bwMode="auto">
          <a:xfrm>
            <a:off x="755576" y="1973565"/>
            <a:ext cx="2314575" cy="125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Image 16" descr="C:\Users\Perrier\Documents\Scan jb.JPG"/>
          <p:cNvPicPr/>
          <p:nvPr/>
        </p:nvPicPr>
        <p:blipFill>
          <a:blip r:embed="rId3" cstate="print"/>
          <a:srcRect l="7603" t="42667" r="52562" b="41108"/>
          <a:stretch>
            <a:fillRect/>
          </a:stretch>
        </p:blipFill>
        <p:spPr bwMode="auto">
          <a:xfrm>
            <a:off x="5516835" y="3543452"/>
            <a:ext cx="2295525" cy="1285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 18" descr="C:\Users\Perrier\Documents\Scan jb.JPG"/>
          <p:cNvPicPr/>
          <p:nvPr/>
        </p:nvPicPr>
        <p:blipFill>
          <a:blip r:embed="rId3" cstate="print"/>
          <a:srcRect l="7603" t="59613" r="52562" b="23922"/>
          <a:stretch>
            <a:fillRect/>
          </a:stretch>
        </p:blipFill>
        <p:spPr bwMode="auto">
          <a:xfrm>
            <a:off x="755576" y="5118104"/>
            <a:ext cx="2295525" cy="1304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776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ppt_x</p:attrName>
                                        </p:attrNameLst>
                                      </p:cBhvr>
                                      <p:tavLst>
                                        <p:tav tm="0">
                                          <p:val>
                                            <p:strVal val="#ppt_x-.2"/>
                                          </p:val>
                                        </p:tav>
                                        <p:tav tm="100000">
                                          <p:val>
                                            <p:strVal val="#ppt_x"/>
                                          </p:val>
                                        </p:tav>
                                      </p:tavLst>
                                    </p:anim>
                                    <p:anim calcmode="lin" valueType="num">
                                      <p:cBhvr>
                                        <p:cTn id="14"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6"/>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ppt_x</p:attrName>
                                        </p:attrNameLst>
                                      </p:cBhvr>
                                      <p:tavLst>
                                        <p:tav tm="0">
                                          <p:val>
                                            <p:strVal val="#ppt_x-.2"/>
                                          </p:val>
                                        </p:tav>
                                        <p:tav tm="100000">
                                          <p:val>
                                            <p:strVal val="#ppt_x"/>
                                          </p:val>
                                        </p:tav>
                                      </p:tavLst>
                                    </p:anim>
                                    <p:anim calcmode="lin" valueType="num">
                                      <p:cBhvr>
                                        <p:cTn id="20"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pPr marL="342900" indent="-342900">
              <a:buSzPct val="100000"/>
              <a:buFont typeface="+mj-lt"/>
              <a:buAutoNum type="arabicPeriod"/>
            </a:pPr>
            <a:r>
              <a:rPr lang="fr-FR" sz="1800" u="sng" dirty="0" smtClean="0">
                <a:solidFill>
                  <a:schemeClr val="bg2">
                    <a:lumMod val="50000"/>
                  </a:schemeClr>
                </a:solidFill>
              </a:rPr>
              <a:t>Les marqueurs externes</a:t>
            </a:r>
          </a:p>
          <a:p>
            <a:endParaRPr lang="fr-FR" sz="1800" u="sng" dirty="0">
              <a:solidFill>
                <a:schemeClr val="bg2">
                  <a:lumMod val="50000"/>
                </a:schemeClr>
              </a:solidFill>
            </a:endParaRPr>
          </a:p>
        </p:txBody>
      </p:sp>
      <p:sp>
        <p:nvSpPr>
          <p:cNvPr id="4" name="Titre 1"/>
          <p:cNvSpPr>
            <a:spLocks noGrp="1"/>
          </p:cNvSpPr>
          <p:nvPr>
            <p:ph type="title"/>
          </p:nvPr>
        </p:nvSpPr>
        <p:spPr>
          <a:xfrm>
            <a:off x="251520" y="228600"/>
            <a:ext cx="8640960" cy="896144"/>
          </a:xfrm>
        </p:spPr>
        <p:txBody>
          <a:bodyPr>
            <a:noAutofit/>
          </a:bodyPr>
          <a:lstStyle/>
          <a:p>
            <a:pPr marL="857250" indent="-857250">
              <a:buFont typeface="+mj-lt"/>
              <a:buAutoNum type="romanUcPeriod" startAt="2"/>
            </a:pPr>
            <a:r>
              <a:rPr lang="fr-FR" sz="4000" u="sng" baseline="0" dirty="0" smtClean="0">
                <a:solidFill>
                  <a:schemeClr val="accent4">
                    <a:lumMod val="50000"/>
                  </a:schemeClr>
                </a:solidFill>
              </a:rPr>
              <a:t>La collision</a:t>
            </a:r>
            <a:endParaRPr lang="fr-FR" sz="4000" u="sng" dirty="0">
              <a:solidFill>
                <a:schemeClr val="accent4">
                  <a:lumMod val="50000"/>
                </a:scheme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935186" y="2132856"/>
            <a:ext cx="2487655" cy="1856173"/>
          </a:xfrm>
          <a:prstGeom prst="rect">
            <a:avLst/>
          </a:prstGeom>
          <a:noFill/>
          <a:ln w="9525">
            <a:noFill/>
            <a:miter lim="800000"/>
            <a:headEnd/>
            <a:tailEnd/>
          </a:ln>
        </p:spPr>
      </p:pic>
      <p:pic>
        <p:nvPicPr>
          <p:cNvPr id="2052"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959533" y="4598201"/>
            <a:ext cx="2282207" cy="1709452"/>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959533" y="2132856"/>
            <a:ext cx="2954718" cy="1742108"/>
          </a:xfrm>
          <a:prstGeom prst="rect">
            <a:avLst/>
          </a:prstGeom>
          <a:noFill/>
          <a:ln w="9525">
            <a:noFill/>
            <a:miter lim="800000"/>
            <a:headEnd/>
            <a:tailEnd/>
          </a:ln>
        </p:spPr>
      </p:pic>
      <p:pic>
        <p:nvPicPr>
          <p:cNvPr id="2054" name="Picture 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35186" y="4598201"/>
            <a:ext cx="2307225" cy="1728192"/>
          </a:xfrm>
          <a:prstGeom prst="rect">
            <a:avLst/>
          </a:prstGeom>
          <a:noFill/>
          <a:ln w="9525">
            <a:noFill/>
            <a:miter lim="800000"/>
            <a:headEnd/>
            <a:tailEnd/>
          </a:ln>
        </p:spPr>
      </p:pic>
      <p:sp>
        <p:nvSpPr>
          <p:cNvPr id="9" name="ZoneTexte 8"/>
          <p:cNvSpPr txBox="1"/>
          <p:nvPr/>
        </p:nvSpPr>
        <p:spPr>
          <a:xfrm>
            <a:off x="1188698" y="3989029"/>
            <a:ext cx="1800200" cy="307777"/>
          </a:xfrm>
          <a:prstGeom prst="rect">
            <a:avLst/>
          </a:prstGeom>
          <a:noFill/>
        </p:spPr>
        <p:txBody>
          <a:bodyPr wrap="square" rtlCol="0">
            <a:spAutoFit/>
          </a:bodyPr>
          <a:lstStyle/>
          <a:p>
            <a:pPr algn="ctr"/>
            <a:r>
              <a:rPr lang="fr-FR" sz="1400" b="1" dirty="0" smtClean="0">
                <a:solidFill>
                  <a:schemeClr val="tx2">
                    <a:lumMod val="75000"/>
                  </a:schemeClr>
                </a:solidFill>
              </a:rPr>
              <a:t>Des Plis</a:t>
            </a:r>
            <a:endParaRPr lang="fr-FR" sz="1400" b="1" dirty="0">
              <a:solidFill>
                <a:schemeClr val="tx2">
                  <a:lumMod val="75000"/>
                </a:schemeClr>
              </a:solidFill>
            </a:endParaRPr>
          </a:p>
        </p:txBody>
      </p:sp>
      <p:sp>
        <p:nvSpPr>
          <p:cNvPr id="10" name="ZoneTexte 9"/>
          <p:cNvSpPr txBox="1"/>
          <p:nvPr/>
        </p:nvSpPr>
        <p:spPr>
          <a:xfrm>
            <a:off x="4921015" y="3993893"/>
            <a:ext cx="2592288" cy="307777"/>
          </a:xfrm>
          <a:prstGeom prst="rect">
            <a:avLst/>
          </a:prstGeom>
          <a:noFill/>
        </p:spPr>
        <p:txBody>
          <a:bodyPr wrap="square" rtlCol="0">
            <a:spAutoFit/>
          </a:bodyPr>
          <a:lstStyle/>
          <a:p>
            <a:pPr algn="ctr"/>
            <a:r>
              <a:rPr lang="fr-FR" sz="1400" b="1" dirty="0" smtClean="0">
                <a:solidFill>
                  <a:schemeClr val="tx2">
                    <a:lumMod val="75000"/>
                  </a:schemeClr>
                </a:solidFill>
              </a:rPr>
              <a:t>Des chevauchements</a:t>
            </a:r>
            <a:endParaRPr lang="fr-FR" sz="1400" b="1" dirty="0">
              <a:solidFill>
                <a:schemeClr val="tx2">
                  <a:lumMod val="75000"/>
                </a:schemeClr>
              </a:solidFill>
            </a:endParaRPr>
          </a:p>
        </p:txBody>
      </p:sp>
      <p:sp>
        <p:nvSpPr>
          <p:cNvPr id="11" name="ZoneTexte 10"/>
          <p:cNvSpPr txBox="1"/>
          <p:nvPr/>
        </p:nvSpPr>
        <p:spPr>
          <a:xfrm>
            <a:off x="1080686" y="6328681"/>
            <a:ext cx="2016224" cy="307777"/>
          </a:xfrm>
          <a:prstGeom prst="rect">
            <a:avLst/>
          </a:prstGeom>
          <a:noFill/>
        </p:spPr>
        <p:txBody>
          <a:bodyPr wrap="square" rtlCol="0">
            <a:spAutoFit/>
          </a:bodyPr>
          <a:lstStyle/>
          <a:p>
            <a:pPr algn="ctr"/>
            <a:r>
              <a:rPr lang="fr-FR" sz="1400" b="1" dirty="0" smtClean="0">
                <a:solidFill>
                  <a:schemeClr val="tx2">
                    <a:lumMod val="75000"/>
                  </a:schemeClr>
                </a:solidFill>
              </a:rPr>
              <a:t>Des reliefs élevés</a:t>
            </a:r>
            <a:endParaRPr lang="fr-FR" sz="1400" b="1" dirty="0">
              <a:solidFill>
                <a:schemeClr val="tx2">
                  <a:lumMod val="75000"/>
                </a:schemeClr>
              </a:solidFill>
            </a:endParaRPr>
          </a:p>
        </p:txBody>
      </p:sp>
      <p:sp>
        <p:nvSpPr>
          <p:cNvPr id="15" name="ZoneTexte 14"/>
          <p:cNvSpPr txBox="1"/>
          <p:nvPr/>
        </p:nvSpPr>
        <p:spPr>
          <a:xfrm>
            <a:off x="4959533" y="6326393"/>
            <a:ext cx="2304256" cy="307777"/>
          </a:xfrm>
          <a:prstGeom prst="rect">
            <a:avLst/>
          </a:prstGeom>
          <a:noFill/>
        </p:spPr>
        <p:txBody>
          <a:bodyPr wrap="square" rtlCol="0">
            <a:spAutoFit/>
          </a:bodyPr>
          <a:lstStyle/>
          <a:p>
            <a:pPr algn="ctr"/>
            <a:r>
              <a:rPr lang="fr-FR" sz="1400" b="1" dirty="0" smtClean="0">
                <a:solidFill>
                  <a:schemeClr val="tx2">
                    <a:lumMod val="75000"/>
                  </a:schemeClr>
                </a:solidFill>
              </a:rPr>
              <a:t>Des failles inverses</a:t>
            </a:r>
            <a:endParaRPr lang="fr-FR" sz="1400" b="1" dirty="0">
              <a:solidFill>
                <a:schemeClr val="tx2">
                  <a:lumMod val="75000"/>
                </a:schemeClr>
              </a:solidFill>
            </a:endParaRPr>
          </a:p>
        </p:txBody>
      </p:sp>
      <p:sp>
        <p:nvSpPr>
          <p:cNvPr id="5" name="Espace réservé du pied de page 4"/>
          <p:cNvSpPr>
            <a:spLocks noGrp="1"/>
          </p:cNvSpPr>
          <p:nvPr>
            <p:ph type="ftr" sz="quarter" idx="11"/>
          </p:nvPr>
        </p:nvSpPr>
        <p:spPr/>
        <p:txBody>
          <a:bodyPr/>
          <a:lstStyle/>
          <a:p>
            <a:r>
              <a:rPr lang="fr-FR" smtClean="0"/>
              <a:t>PERRIER Jean-Baptiste – FONTVIELLE Romain</a:t>
            </a:r>
            <a:endParaRPr lang="fr-FR" dirty="0"/>
          </a:p>
        </p:txBody>
      </p:sp>
    </p:spTree>
    <p:extLst>
      <p:ext uri="{BB962C8B-B14F-4D97-AF65-F5344CB8AC3E}">
        <p14:creationId xmlns:p14="http://schemas.microsoft.com/office/powerpoint/2010/main" val="255199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par>
                                <p:cTn id="8" presetID="10" presetClass="entr" presetSubtype="0"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fade">
                                      <p:cBhvr>
                                        <p:cTn id="10" dur="2000"/>
                                        <p:tgtEl>
                                          <p:spTgt spid="2053"/>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2000"/>
                                        <p:tgtEl>
                                          <p:spTgt spid="2052"/>
                                        </p:tgtEl>
                                      </p:cBhvr>
                                    </p:animEffect>
                                  </p:childTnLst>
                                </p:cTn>
                              </p:par>
                              <p:par>
                                <p:cTn id="14" presetID="10" presetClass="entr" presetSubtype="0" fill="hold" nodeType="with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fade">
                                      <p:cBhvr>
                                        <p:cTn id="16"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C:\Users\Perrier\Documents\scan 3.JPG"/>
          <p:cNvPicPr>
            <a:picLocks noChangeAspect="1" noChangeArrowheads="1"/>
          </p:cNvPicPr>
          <p:nvPr/>
        </p:nvPicPr>
        <p:blipFill>
          <a:blip r:embed="rId3" cstate="print"/>
          <a:srcRect l="13115" t="46795" r="29508" b="25272"/>
          <a:stretch>
            <a:fillRect/>
          </a:stretch>
        </p:blipFill>
        <p:spPr bwMode="auto">
          <a:xfrm rot="10800000">
            <a:off x="3923928" y="4293096"/>
            <a:ext cx="3120345" cy="1872208"/>
          </a:xfrm>
          <a:prstGeom prst="rect">
            <a:avLst/>
          </a:prstGeom>
          <a:noFill/>
        </p:spPr>
      </p:pic>
      <p:sp>
        <p:nvSpPr>
          <p:cNvPr id="3" name="Espace réservé du contenu 2"/>
          <p:cNvSpPr>
            <a:spLocks noGrp="1"/>
          </p:cNvSpPr>
          <p:nvPr>
            <p:ph sz="quarter" idx="1"/>
          </p:nvPr>
        </p:nvSpPr>
        <p:spPr>
          <a:xfrm>
            <a:off x="612648" y="1600200"/>
            <a:ext cx="8153400" cy="388640"/>
          </a:xfrm>
        </p:spPr>
        <p:txBody>
          <a:bodyPr>
            <a:normAutofit/>
          </a:bodyPr>
          <a:lstStyle/>
          <a:p>
            <a:pPr marL="342900" indent="-342900">
              <a:buSzPct val="100000"/>
              <a:buFont typeface="+mj-lt"/>
              <a:buAutoNum type="arabicPeriod" startAt="2"/>
            </a:pPr>
            <a:r>
              <a:rPr lang="fr-FR" sz="1800" u="sng" dirty="0" smtClean="0">
                <a:solidFill>
                  <a:schemeClr val="bg2">
                    <a:lumMod val="50000"/>
                  </a:schemeClr>
                </a:solidFill>
              </a:rPr>
              <a:t>Les marqueurs internes</a:t>
            </a:r>
          </a:p>
          <a:p>
            <a:endParaRPr lang="fr-FR" sz="1800" u="sng" dirty="0" smtClean="0">
              <a:solidFill>
                <a:schemeClr val="bg2">
                  <a:lumMod val="50000"/>
                </a:schemeClr>
              </a:solidFill>
            </a:endParaRPr>
          </a:p>
          <a:p>
            <a:endParaRPr lang="fr-FR" sz="1800" u="sng" dirty="0" smtClean="0">
              <a:solidFill>
                <a:schemeClr val="bg2">
                  <a:lumMod val="50000"/>
                </a:schemeClr>
              </a:solidFill>
            </a:endParaRPr>
          </a:p>
          <a:p>
            <a:endParaRPr lang="fr-FR" sz="1800" u="sng" dirty="0">
              <a:solidFill>
                <a:schemeClr val="bg2">
                  <a:lumMod val="50000"/>
                </a:schemeClr>
              </a:solidFill>
            </a:endParaRPr>
          </a:p>
        </p:txBody>
      </p:sp>
      <p:sp>
        <p:nvSpPr>
          <p:cNvPr id="7" name="ZoneTexte 6"/>
          <p:cNvSpPr txBox="1"/>
          <p:nvPr/>
        </p:nvSpPr>
        <p:spPr>
          <a:xfrm>
            <a:off x="539552" y="2348880"/>
            <a:ext cx="3096344" cy="3416320"/>
          </a:xfrm>
          <a:prstGeom prst="rect">
            <a:avLst/>
          </a:prstGeom>
          <a:noFill/>
        </p:spPr>
        <p:txBody>
          <a:bodyPr wrap="square" rtlCol="0">
            <a:spAutoFit/>
          </a:bodyPr>
          <a:lstStyle/>
          <a:p>
            <a:pPr marL="285750" indent="-285750">
              <a:buFont typeface="Wingdings" pitchFamily="2" charset="2"/>
              <a:buChar char="v"/>
            </a:pPr>
            <a:r>
              <a:rPr lang="fr-FR" dirty="0" smtClean="0">
                <a:solidFill>
                  <a:schemeClr val="tx2"/>
                </a:solidFill>
              </a:rPr>
              <a:t>Des séismes dus aux forces de compression</a:t>
            </a:r>
          </a:p>
          <a:p>
            <a:pPr marL="285750" indent="-285750">
              <a:buFont typeface="Wingdings" pitchFamily="2" charset="2"/>
              <a:buChar char="v"/>
            </a:pPr>
            <a:endParaRPr lang="fr-FR" dirty="0">
              <a:solidFill>
                <a:schemeClr val="tx2"/>
              </a:solidFill>
            </a:endParaRPr>
          </a:p>
          <a:p>
            <a:pPr marL="285750" indent="-285750">
              <a:buFont typeface="Wingdings" pitchFamily="2" charset="2"/>
              <a:buChar char="v"/>
            </a:pPr>
            <a:r>
              <a:rPr lang="fr-FR" dirty="0" smtClean="0">
                <a:solidFill>
                  <a:schemeClr val="tx2"/>
                </a:solidFill>
              </a:rPr>
              <a:t>Une racine </a:t>
            </a:r>
            <a:r>
              <a:rPr lang="fr-FR" dirty="0" err="1" smtClean="0">
                <a:solidFill>
                  <a:schemeClr val="tx2"/>
                </a:solidFill>
              </a:rPr>
              <a:t>crustale</a:t>
            </a:r>
            <a:r>
              <a:rPr lang="fr-FR" dirty="0" smtClean="0">
                <a:solidFill>
                  <a:schemeClr val="tx2"/>
                </a:solidFill>
              </a:rPr>
              <a:t> nettement visible : Enfoncement du </a:t>
            </a:r>
            <a:r>
              <a:rPr lang="fr-FR" dirty="0" err="1" smtClean="0">
                <a:solidFill>
                  <a:schemeClr val="tx2"/>
                </a:solidFill>
              </a:rPr>
              <a:t>Moho</a:t>
            </a:r>
            <a:r>
              <a:rPr lang="fr-FR" dirty="0" smtClean="0">
                <a:solidFill>
                  <a:schemeClr val="tx2"/>
                </a:solidFill>
              </a:rPr>
              <a:t> jusqu’à 50km de profondeur</a:t>
            </a:r>
          </a:p>
          <a:p>
            <a:pPr marL="285750" indent="-285750">
              <a:buFont typeface="Wingdings" pitchFamily="2" charset="2"/>
              <a:buChar char="v"/>
            </a:pPr>
            <a:endParaRPr lang="fr-FR" dirty="0" smtClean="0">
              <a:solidFill>
                <a:schemeClr val="tx2"/>
              </a:solidFill>
            </a:endParaRPr>
          </a:p>
          <a:p>
            <a:pPr marL="285750" indent="-285750">
              <a:buFont typeface="Wingdings" pitchFamily="2" charset="2"/>
              <a:buChar char="v"/>
            </a:pPr>
            <a:r>
              <a:rPr lang="fr-FR" dirty="0" smtClean="0">
                <a:solidFill>
                  <a:schemeClr val="tx2"/>
                </a:solidFill>
              </a:rPr>
              <a:t>Une raccourcissement et un épaississement de la zone</a:t>
            </a:r>
            <a:endParaRPr lang="fr-FR" dirty="0">
              <a:solidFill>
                <a:schemeClr val="tx2"/>
              </a:solidFill>
            </a:endParaRPr>
          </a:p>
        </p:txBody>
      </p:sp>
      <p:pic>
        <p:nvPicPr>
          <p:cNvPr id="1029"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32240" y="1772816"/>
            <a:ext cx="2016224" cy="1827203"/>
          </a:xfrm>
          <a:prstGeom prst="rect">
            <a:avLst/>
          </a:prstGeom>
          <a:noFill/>
          <a:ln w="9525">
            <a:noFill/>
            <a:miter lim="800000"/>
            <a:headEnd/>
            <a:tailEnd/>
          </a:ln>
        </p:spPr>
      </p:pic>
      <p:cxnSp>
        <p:nvCxnSpPr>
          <p:cNvPr id="11" name="Connecteur droit 10"/>
          <p:cNvCxnSpPr/>
          <p:nvPr/>
        </p:nvCxnSpPr>
        <p:spPr>
          <a:xfrm flipV="1">
            <a:off x="4644008" y="4005064"/>
            <a:ext cx="0" cy="1080120"/>
          </a:xfrm>
          <a:prstGeom prst="line">
            <a:avLst/>
          </a:prstGeom>
        </p:spPr>
        <p:style>
          <a:lnRef idx="2">
            <a:schemeClr val="dk1"/>
          </a:lnRef>
          <a:fillRef idx="0">
            <a:schemeClr val="dk1"/>
          </a:fillRef>
          <a:effectRef idx="1">
            <a:schemeClr val="dk1"/>
          </a:effectRef>
          <a:fontRef idx="minor">
            <a:schemeClr val="tx1"/>
          </a:fontRef>
        </p:style>
      </p:cxnSp>
      <p:cxnSp>
        <p:nvCxnSpPr>
          <p:cNvPr id="12" name="Connecteur droit 11"/>
          <p:cNvCxnSpPr/>
          <p:nvPr/>
        </p:nvCxnSpPr>
        <p:spPr>
          <a:xfrm flipV="1">
            <a:off x="5940152" y="4005064"/>
            <a:ext cx="0" cy="1080120"/>
          </a:xfrm>
          <a:prstGeom prst="line">
            <a:avLst/>
          </a:prstGeom>
        </p:spPr>
        <p:style>
          <a:lnRef idx="2">
            <a:schemeClr val="dk1"/>
          </a:lnRef>
          <a:fillRef idx="0">
            <a:schemeClr val="dk1"/>
          </a:fillRef>
          <a:effectRef idx="1">
            <a:schemeClr val="dk1"/>
          </a:effectRef>
          <a:fontRef idx="minor">
            <a:schemeClr val="tx1"/>
          </a:fontRef>
        </p:style>
      </p:cxnSp>
      <p:sp>
        <p:nvSpPr>
          <p:cNvPr id="13" name="Accolade ouvrante 12"/>
          <p:cNvSpPr/>
          <p:nvPr/>
        </p:nvSpPr>
        <p:spPr>
          <a:xfrm rot="5400000">
            <a:off x="5112060" y="3104964"/>
            <a:ext cx="360040" cy="1296144"/>
          </a:xfrm>
          <a:prstGeom prst="leftBrace">
            <a:avLst>
              <a:gd name="adj1" fmla="val 833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14" name="ZoneTexte 13"/>
          <p:cNvSpPr txBox="1"/>
          <p:nvPr/>
        </p:nvSpPr>
        <p:spPr>
          <a:xfrm>
            <a:off x="4139952" y="2996952"/>
            <a:ext cx="2160240" cy="523220"/>
          </a:xfrm>
          <a:prstGeom prst="rect">
            <a:avLst/>
          </a:prstGeom>
          <a:noFill/>
        </p:spPr>
        <p:txBody>
          <a:bodyPr wrap="square" rtlCol="0">
            <a:spAutoFit/>
          </a:bodyPr>
          <a:lstStyle/>
          <a:p>
            <a:pPr algn="ctr"/>
            <a:r>
              <a:rPr lang="fr-FR" sz="1400" dirty="0" smtClean="0"/>
              <a:t>Raccourcissement et épaississement</a:t>
            </a:r>
            <a:endParaRPr lang="fr-FR" sz="1400" dirty="0"/>
          </a:p>
        </p:txBody>
      </p:sp>
      <p:sp>
        <p:nvSpPr>
          <p:cNvPr id="15" name="Flèche droite 14"/>
          <p:cNvSpPr/>
          <p:nvPr/>
        </p:nvSpPr>
        <p:spPr>
          <a:xfrm>
            <a:off x="3995936" y="4653136"/>
            <a:ext cx="288032" cy="2160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rot="10800000">
            <a:off x="6732240" y="4653136"/>
            <a:ext cx="288032" cy="2160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7"/>
          <p:cNvSpPr>
            <a:spLocks noGrp="1"/>
          </p:cNvSpPr>
          <p:nvPr>
            <p:ph type="title"/>
          </p:nvPr>
        </p:nvSpPr>
        <p:spPr/>
        <p:txBody>
          <a:bodyPr>
            <a:normAutofit/>
          </a:bodyPr>
          <a:lstStyle/>
          <a:p>
            <a:pPr marL="857250" indent="-857250">
              <a:buFont typeface="+mj-lt"/>
              <a:buAutoNum type="romanUcPeriod" startAt="2"/>
            </a:pPr>
            <a:r>
              <a:rPr lang="fr-FR" u="sng" baseline="0" dirty="0" smtClean="0">
                <a:solidFill>
                  <a:schemeClr val="accent4">
                    <a:lumMod val="50000"/>
                  </a:schemeClr>
                </a:solidFill>
              </a:rPr>
              <a:t>La collision</a:t>
            </a:r>
            <a:endParaRPr lang="fr-FR" u="sng" dirty="0">
              <a:solidFill>
                <a:schemeClr val="accent4">
                  <a:lumMod val="50000"/>
                </a:schemeClr>
              </a:solidFill>
            </a:endParaRPr>
          </a:p>
        </p:txBody>
      </p:sp>
      <p:sp>
        <p:nvSpPr>
          <p:cNvPr id="4" name="Espace réservé du pied de page 3"/>
          <p:cNvSpPr>
            <a:spLocks noGrp="1"/>
          </p:cNvSpPr>
          <p:nvPr>
            <p:ph type="ftr" sz="quarter" idx="11"/>
          </p:nvPr>
        </p:nvSpPr>
        <p:spPr/>
        <p:txBody>
          <a:bodyPr/>
          <a:lstStyle/>
          <a:p>
            <a:r>
              <a:rPr lang="fr-FR" smtClean="0"/>
              <a:t>PERRIER Jean-Baptiste – FONTVIELLE Romain</a:t>
            </a:r>
            <a:endParaRPr lang="fr-FR" dirty="0"/>
          </a:p>
        </p:txBody>
      </p:sp>
    </p:spTree>
    <p:extLst>
      <p:ext uri="{BB962C8B-B14F-4D97-AF65-F5344CB8AC3E}">
        <p14:creationId xmlns:p14="http://schemas.microsoft.com/office/powerpoint/2010/main" val="28987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fill="hold" grpId="0" nodeType="withEffect">
                                  <p:stCondLst>
                                    <p:cond delay="0"/>
                                  </p:stCondLst>
                                  <p:childTnLst>
                                    <p:animMotion origin="layout" path="M 2.22222E-6 1.11111E-6 L 0.04722 1.11111E-6 " pathEditMode="relative" rAng="0" ptsTypes="AA">
                                      <p:cBhvr>
                                        <p:cTn id="6" dur="2000" fill="hold"/>
                                        <p:tgtEl>
                                          <p:spTgt spid="15"/>
                                        </p:tgtEl>
                                        <p:attrNameLst>
                                          <p:attrName>ppt_x</p:attrName>
                                          <p:attrName>ppt_y</p:attrName>
                                        </p:attrNameLst>
                                      </p:cBhvr>
                                      <p:rCtr x="24" y="0"/>
                                    </p:animMotion>
                                  </p:childTnLst>
                                </p:cTn>
                              </p:par>
                              <p:par>
                                <p:cTn id="7" presetID="35" presetClass="path" presetSubtype="0" repeatCount="indefinite" accel="50000" decel="50000" fill="hold" grpId="0" nodeType="withEffect">
                                  <p:stCondLst>
                                    <p:cond delay="0"/>
                                  </p:stCondLst>
                                  <p:childTnLst>
                                    <p:animMotion origin="layout" path="M -3.33333E-6 2.96296E-6 L -0.04739 2.96296E-6 " pathEditMode="relative" rAng="0" ptsTypes="AA">
                                      <p:cBhvr>
                                        <p:cTn id="8" dur="2000" fill="hold"/>
                                        <p:tgtEl>
                                          <p:spTgt spid="16"/>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Fonderie">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TotalTime>
  <Words>1903</Words>
  <Application>Microsoft Office PowerPoint</Application>
  <PresentationFormat>Affichage à l'écran (4:3)</PresentationFormat>
  <Paragraphs>181</Paragraphs>
  <Slides>11</Slides>
  <Notes>11</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Médian</vt:lpstr>
      <vt:lpstr>L’Histoire Géologique des Alpes</vt:lpstr>
      <vt:lpstr>Plan</vt:lpstr>
      <vt:lpstr>Introduction</vt:lpstr>
      <vt:lpstr>L’anté-collision</vt:lpstr>
      <vt:lpstr>L’anté-collision</vt:lpstr>
      <vt:lpstr>L’anté-collision</vt:lpstr>
      <vt:lpstr>L’anté-collision</vt:lpstr>
      <vt:lpstr>La collision</vt:lpstr>
      <vt:lpstr>La collision</vt:lpstr>
      <vt:lpstr>Conclusion</vt:lpstr>
      <vt:lpstr>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L’Histoire Géologique des Alpes</dc:title>
  <dc:creator>FONTVIELLE Romain;PERRIER Jean-Baptiste</dc:creator>
  <cp:lastModifiedBy>Romain</cp:lastModifiedBy>
  <cp:revision>100</cp:revision>
  <dcterms:created xsi:type="dcterms:W3CDTF">2012-03-13T17:57:57Z</dcterms:created>
  <dcterms:modified xsi:type="dcterms:W3CDTF">2012-04-22T17:43:18Z</dcterms:modified>
  <cp:category>Géologie</cp:category>
</cp:coreProperties>
</file>