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383" r:id="rId3"/>
    <p:sldId id="434" r:id="rId4"/>
    <p:sldId id="309" r:id="rId5"/>
    <p:sldId id="311" r:id="rId6"/>
    <p:sldId id="256" r:id="rId7"/>
    <p:sldId id="427" r:id="rId8"/>
    <p:sldId id="431" r:id="rId9"/>
    <p:sldId id="315" r:id="rId10"/>
    <p:sldId id="258" r:id="rId11"/>
    <p:sldId id="316" r:id="rId12"/>
    <p:sldId id="313" r:id="rId13"/>
    <p:sldId id="320" r:id="rId14"/>
    <p:sldId id="433" r:id="rId15"/>
    <p:sldId id="317" r:id="rId16"/>
    <p:sldId id="319" r:id="rId17"/>
    <p:sldId id="318" r:id="rId18"/>
    <p:sldId id="321" r:id="rId19"/>
    <p:sldId id="348" r:id="rId20"/>
    <p:sldId id="324" r:id="rId21"/>
    <p:sldId id="326" r:id="rId22"/>
    <p:sldId id="32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1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69ACA-981C-4EF4-BA83-75C80655A962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42EC-B1DB-4FB7-9BDD-ED3CA9CE93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4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42EC-B1DB-4FB7-9BDD-ED3CA9CE93F0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42EC-B1DB-4FB7-9BDD-ED3CA9CE93F0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42EC-B1DB-4FB7-9BDD-ED3CA9CE93F0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42EC-B1DB-4FB7-9BDD-ED3CA9CE93F0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42EC-B1DB-4FB7-9BDD-ED3CA9CE93F0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42EC-B1DB-4FB7-9BDD-ED3CA9CE93F0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011B-3992-457A-AB65-7D3E7A5F2545}" type="datetimeFigureOut">
              <a:rPr lang="fr-FR" smtClean="0"/>
              <a:pPr/>
              <a:t>18/03/2013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FD2C-52BE-4617-BBD8-A9A0086F4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206084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Electricité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 b="7795"/>
          <a:stretch>
            <a:fillRect/>
          </a:stretch>
        </p:blipFill>
        <p:spPr bwMode="auto">
          <a:xfrm rot="21540000">
            <a:off x="283369" y="2745943"/>
            <a:ext cx="4274973" cy="368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61038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311)Tension composée</a:t>
            </a:r>
            <a:endParaRPr lang="fr-FR" dirty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 l="66685" t="32110" r="2876" b="13750"/>
          <a:stretch>
            <a:fillRect/>
          </a:stretch>
        </p:blipFill>
        <p:spPr bwMode="auto">
          <a:xfrm>
            <a:off x="4860032" y="2708920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683568" y="1556792"/>
          <a:ext cx="20589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8" name="Équation" r:id="rId5" imgW="787320" imgH="228600" progId="Equation.3">
                  <p:embed/>
                </p:oleObj>
              </mc:Choice>
              <mc:Fallback>
                <p:oleObj name="Équation" r:id="rId5" imgW="787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2058988" cy="592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314700" y="1557338"/>
          <a:ext cx="21256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9" name="Équation" r:id="rId7" imgW="812520" imgH="228600" progId="Equation.3">
                  <p:embed/>
                </p:oleObj>
              </mc:Choice>
              <mc:Fallback>
                <p:oleObj name="Équation" r:id="rId7" imgW="8125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557338"/>
                        <a:ext cx="2125663" cy="5921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100763" y="1557338"/>
          <a:ext cx="20256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0" name="Équation" r:id="rId9" imgW="774360" imgH="228600" progId="Equation.3">
                  <p:embed/>
                </p:oleObj>
              </mc:Choice>
              <mc:Fallback>
                <p:oleObj name="Équation" r:id="rId9" imgW="774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557338"/>
                        <a:ext cx="2025650" cy="5921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61038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311)Tension composée</a:t>
            </a:r>
            <a:endParaRPr lang="fr-FR" dirty="0"/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2" cstate="print"/>
          <a:srcRect l="47868" t="22266" r="5090" b="19657"/>
          <a:stretch>
            <a:fillRect/>
          </a:stretch>
        </p:blipFill>
        <p:spPr bwMode="auto">
          <a:xfrm>
            <a:off x="2843808" y="2609528"/>
            <a:ext cx="61206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95736" y="3284984"/>
            <a:ext cx="273630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5174" name="Picture 6"/>
          <p:cNvPicPr>
            <a:picLocks noChangeAspect="1" noChangeArrowheads="1"/>
          </p:cNvPicPr>
          <p:nvPr/>
        </p:nvPicPr>
        <p:blipFill>
          <a:blip r:embed="rId3" cstate="print"/>
          <a:srcRect l="1973" t="45078" r="23989" b="9641"/>
          <a:stretch>
            <a:fillRect/>
          </a:stretch>
        </p:blipFill>
        <p:spPr bwMode="auto">
          <a:xfrm>
            <a:off x="0" y="1628800"/>
            <a:ext cx="6452441" cy="221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67744" y="4221088"/>
            <a:ext cx="302433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 Synthèse</a:t>
            </a:r>
            <a:endParaRPr lang="fr-FR" dirty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 cstate="print"/>
          <a:srcRect t="10415" r="3217" b="8555"/>
          <a:stretch>
            <a:fillRect/>
          </a:stretch>
        </p:blipFill>
        <p:spPr bwMode="auto">
          <a:xfrm>
            <a:off x="0" y="1484784"/>
            <a:ext cx="9144000" cy="430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6833" name="Object 1"/>
          <p:cNvGraphicFramePr>
            <a:graphicFrameLocks noChangeAspect="1"/>
          </p:cNvGraphicFramePr>
          <p:nvPr/>
        </p:nvGraphicFramePr>
        <p:xfrm>
          <a:off x="3995936" y="5805264"/>
          <a:ext cx="1840904" cy="61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71" name="Équation" r:id="rId4" imgW="749160" imgH="253800" progId="Equation.3">
                  <p:embed/>
                </p:oleObj>
              </mc:Choice>
              <mc:Fallback>
                <p:oleObj name="Équation" r:id="rId4" imgW="74916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805264"/>
                        <a:ext cx="1840904" cy="61916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59920" y="3501008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</a:rPr>
              <a:t>3</a:t>
            </a:r>
            <a:endParaRPr lang="fr-FR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 Illustrations</a:t>
            </a:r>
            <a:endParaRPr lang="fr-FR" dirty="0"/>
          </a:p>
        </p:txBody>
      </p:sp>
      <p:pic>
        <p:nvPicPr>
          <p:cNvPr id="5" name="Picture 4" descr="F:\schéma-prise-triphasée.jpeg"/>
          <p:cNvPicPr>
            <a:picLocks noChangeAspect="1" noChangeArrowheads="1"/>
          </p:cNvPicPr>
          <p:nvPr/>
        </p:nvPicPr>
        <p:blipFill>
          <a:blip r:embed="rId2" cstate="print"/>
          <a:srcRect t="18047"/>
          <a:stretch>
            <a:fillRect/>
          </a:stretch>
        </p:blipFill>
        <p:spPr bwMode="auto">
          <a:xfrm>
            <a:off x="2123728" y="3829384"/>
            <a:ext cx="3518816" cy="3028616"/>
          </a:xfrm>
          <a:prstGeom prst="rect">
            <a:avLst/>
          </a:prstGeom>
          <a:noFill/>
        </p:spPr>
      </p:pic>
      <p:pic>
        <p:nvPicPr>
          <p:cNvPr id="7" name="Picture 5" descr="F:\prise-triphasé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24744"/>
            <a:ext cx="3073298" cy="3803586"/>
          </a:xfrm>
          <a:prstGeom prst="rect">
            <a:avLst/>
          </a:prstGeom>
          <a:noFill/>
        </p:spPr>
      </p:pic>
      <p:pic>
        <p:nvPicPr>
          <p:cNvPr id="8" name="Picture 6" descr="F:\monophasée.jpeg"/>
          <p:cNvPicPr>
            <a:picLocks noChangeAspect="1" noChangeArrowheads="1"/>
          </p:cNvPicPr>
          <p:nvPr/>
        </p:nvPicPr>
        <p:blipFill>
          <a:blip r:embed="rId4" cstate="print"/>
          <a:srcRect t="15144" b="14184"/>
          <a:stretch>
            <a:fillRect/>
          </a:stretch>
        </p:blipFill>
        <p:spPr bwMode="auto">
          <a:xfrm rot="20625732">
            <a:off x="611560" y="1556792"/>
            <a:ext cx="3362389" cy="2376264"/>
          </a:xfrm>
          <a:prstGeom prst="rect">
            <a:avLst/>
          </a:prstGeom>
          <a:noFill/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7308304" y="4149080"/>
            <a:ext cx="1224136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876256" y="2708920"/>
            <a:ext cx="1152128" cy="57606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6804248" y="4437112"/>
            <a:ext cx="576064" cy="1296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156176" y="1628800"/>
            <a:ext cx="288032" cy="17281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</p:cNvCxnSpPr>
          <p:nvPr/>
        </p:nvCxnSpPr>
        <p:spPr>
          <a:xfrm flipV="1">
            <a:off x="5642544" y="4149080"/>
            <a:ext cx="441624" cy="11946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683568" y="2924944"/>
            <a:ext cx="792088" cy="2115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1259632" y="1124744"/>
            <a:ext cx="8384" cy="872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0" y="508518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Phase</a:t>
            </a:r>
            <a:r>
              <a:rPr lang="fr-FR" sz="2800" dirty="0" smtClean="0"/>
              <a:t> ou  </a:t>
            </a:r>
            <a:r>
              <a:rPr lang="fr-FR" sz="2800" dirty="0" smtClean="0">
                <a:solidFill>
                  <a:srgbClr val="FF0000"/>
                </a:solidFill>
              </a:rPr>
              <a:t>Neutre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51520" y="15146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Phase</a:t>
            </a:r>
            <a:r>
              <a:rPr lang="fr-FR" sz="2800" dirty="0" smtClean="0"/>
              <a:t> ou  </a:t>
            </a:r>
            <a:r>
              <a:rPr lang="fr-FR" sz="2800" dirty="0" smtClean="0">
                <a:solidFill>
                  <a:schemeClr val="accent1"/>
                </a:solidFill>
              </a:rPr>
              <a:t>Neutre</a:t>
            </a:r>
            <a:endParaRPr lang="fr-FR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312)Distribution EDF</a:t>
            </a:r>
            <a:endParaRPr lang="fr-FR" dirty="0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 cstate="print"/>
          <a:srcRect l="23231" t="33708" r="21645" b="8301"/>
          <a:stretch>
            <a:fillRect/>
          </a:stretch>
        </p:blipFill>
        <p:spPr bwMode="auto">
          <a:xfrm>
            <a:off x="251520" y="1389314"/>
            <a:ext cx="8745328" cy="517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312)Distribution EDF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1556792"/>
            <a:ext cx="79208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800" dirty="0" smtClean="0"/>
              <a:t> Elévation en tension (THT); 400 000 V; 3 phases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800" dirty="0" smtClean="0"/>
              <a:t> Abaissement  en tension (HT); 63 000 V et 20 000V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800" dirty="0" smtClean="0"/>
              <a:t> Abaissement en tension (BT); 400 V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2800" dirty="0" smtClean="0"/>
          </a:p>
          <a:p>
            <a:pPr>
              <a:buFont typeface="Arial" pitchFamily="34" charset="0"/>
              <a:buChar char="•"/>
            </a:pPr>
            <a:endParaRPr lang="fr-FR" sz="2800" dirty="0" smtClean="0"/>
          </a:p>
          <a:p>
            <a:endParaRPr lang="fr-FR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500" t="10415" r="58468" b="67895"/>
          <a:stretch>
            <a:fillRect/>
          </a:stretch>
        </p:blipFill>
        <p:spPr bwMode="auto">
          <a:xfrm>
            <a:off x="971600" y="3717032"/>
            <a:ext cx="5904656" cy="175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312)Avantages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1556793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800" dirty="0" smtClean="0"/>
              <a:t> Production facilitée + économique (alternateur tri)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800" dirty="0" smtClean="0"/>
              <a:t> Distribution  + économique (30 %) 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fr-FR" sz="2800" dirty="0" smtClean="0"/>
              <a:t> Réception adaptée aux contraintes industrielles et pas seulement!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fr-FR" sz="2800" dirty="0" smtClean="0"/>
          </a:p>
          <a:p>
            <a:pPr>
              <a:buFont typeface="Arial" pitchFamily="34" charset="0"/>
              <a:buChar char="•"/>
            </a:pPr>
            <a:endParaRPr lang="fr-FR" sz="2800" dirty="0" smtClean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5517232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Le triphasé s’impose comme le système le plus favorable à tous les niveaux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356992"/>
            <a:ext cx="2601640" cy="19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435280" cy="16421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32)Branchement des récepteurs</a:t>
            </a:r>
            <a:br>
              <a:rPr lang="fr-FR" dirty="0" smtClean="0"/>
            </a:br>
            <a:r>
              <a:rPr lang="fr-FR" dirty="0" smtClean="0"/>
              <a:t>321)Montage étoile et montage triangle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640" y="479715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Etoile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08104" y="479715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Triangle</a:t>
            </a:r>
            <a:endParaRPr lang="fr-FR" sz="2800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 cstate="print"/>
          <a:srcRect l="8475" t="9069" r="8475" b="7047"/>
          <a:stretch>
            <a:fillRect/>
          </a:stretch>
        </p:blipFill>
        <p:spPr bwMode="auto">
          <a:xfrm>
            <a:off x="107504" y="1628800"/>
            <a:ext cx="4392488" cy="331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0" name="Picture 10"/>
          <p:cNvPicPr>
            <a:picLocks noChangeAspect="1" noChangeArrowheads="1"/>
          </p:cNvPicPr>
          <p:nvPr/>
        </p:nvPicPr>
        <p:blipFill>
          <a:blip r:embed="rId4" cstate="print"/>
          <a:srcRect l="3979" t="5922" r="7482" b="7228"/>
          <a:stretch>
            <a:fillRect/>
          </a:stretch>
        </p:blipFill>
        <p:spPr bwMode="auto">
          <a:xfrm>
            <a:off x="4716016" y="1844824"/>
            <a:ext cx="414864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899592" y="551723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Un point commun (N)</a:t>
            </a:r>
            <a:endParaRPr lang="fr-FR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724128" y="55892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Plus de neutre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435280" cy="1642194"/>
          </a:xfrm>
        </p:spPr>
        <p:txBody>
          <a:bodyPr>
            <a:normAutofit/>
          </a:bodyPr>
          <a:lstStyle/>
          <a:p>
            <a:r>
              <a:rPr lang="fr-FR" dirty="0" smtClean="0"/>
              <a:t>32)Branchement des récepteurs</a:t>
            </a:r>
            <a:br>
              <a:rPr lang="fr-FR" dirty="0" smtClean="0"/>
            </a:br>
            <a:r>
              <a:rPr lang="fr-FR" dirty="0" smtClean="0"/>
              <a:t>222)Montage équilibré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494116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Etoile</a:t>
            </a:r>
            <a:endParaRPr lang="fr-FR" sz="4000" dirty="0"/>
          </a:p>
        </p:txBody>
      </p:sp>
      <p:pic>
        <p:nvPicPr>
          <p:cNvPr id="143369" name="Picture 9"/>
          <p:cNvPicPr>
            <a:picLocks noChangeAspect="1" noChangeArrowheads="1"/>
          </p:cNvPicPr>
          <p:nvPr/>
        </p:nvPicPr>
        <p:blipFill>
          <a:blip r:embed="rId4" cstate="print"/>
          <a:srcRect l="6430" t="6006" r="7190" b="5912"/>
          <a:stretch>
            <a:fillRect/>
          </a:stretch>
        </p:blipFill>
        <p:spPr bwMode="auto">
          <a:xfrm>
            <a:off x="251520" y="1484784"/>
            <a:ext cx="475252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3203848" y="5013176"/>
          <a:ext cx="3456384" cy="76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8" name="Équation" r:id="rId5" imgW="1130040" imgH="253800" progId="Equation.3">
                  <p:embed/>
                </p:oleObj>
              </mc:Choice>
              <mc:Fallback>
                <p:oleObj name="Équation" r:id="rId5" imgW="11300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13176"/>
                        <a:ext cx="3456384" cy="76849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275856" y="6021288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Neutre inutile </a:t>
            </a:r>
            <a:r>
              <a:rPr lang="fr-FR" sz="3200" dirty="0" smtClean="0">
                <a:solidFill>
                  <a:srgbClr val="FF0000"/>
                </a:solidFill>
              </a:rPr>
              <a:t>(</a:t>
            </a:r>
            <a:r>
              <a:rPr lang="fr-FR" sz="3200" dirty="0" err="1" smtClean="0">
                <a:solidFill>
                  <a:srgbClr val="FF0000"/>
                </a:solidFill>
              </a:rPr>
              <a:t>qd</a:t>
            </a:r>
            <a:r>
              <a:rPr lang="fr-FR" sz="3200" dirty="0" smtClean="0">
                <a:solidFill>
                  <a:srgbClr val="FF0000"/>
                </a:solidFill>
              </a:rPr>
              <a:t> équilibré!)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8" name="Accolade ouvrante 7"/>
          <p:cNvSpPr/>
          <p:nvPr/>
        </p:nvSpPr>
        <p:spPr>
          <a:xfrm>
            <a:off x="2627784" y="4653136"/>
            <a:ext cx="360040" cy="1872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1556792"/>
            <a:ext cx="2772181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607321" y="295351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Z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051720" y="252147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Z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635896" y="206084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Z</a:t>
            </a:r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876256" y="1916832"/>
            <a:ext cx="144016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Z = R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435280" cy="1642194"/>
          </a:xfrm>
        </p:spPr>
        <p:txBody>
          <a:bodyPr>
            <a:normAutofit/>
          </a:bodyPr>
          <a:lstStyle/>
          <a:p>
            <a:r>
              <a:rPr lang="fr-FR" dirty="0" smtClean="0"/>
              <a:t>32)Branchement des récepteurs</a:t>
            </a:r>
            <a:br>
              <a:rPr lang="fr-FR" dirty="0" smtClean="0"/>
            </a:br>
            <a:r>
              <a:rPr lang="fr-FR" dirty="0" smtClean="0"/>
              <a:t>322)Montage équilibré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35696" y="58052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Triangle</a:t>
            </a:r>
            <a:endParaRPr lang="fr-FR" sz="3600" dirty="0"/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6300192" y="2348880"/>
          <a:ext cx="26019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2" name="Équation" r:id="rId4" imgW="850680" imgH="228600" progId="Equation.3">
                  <p:embed/>
                </p:oleObj>
              </mc:Choice>
              <mc:Fallback>
                <p:oleObj name="Équation" r:id="rId4" imgW="850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348880"/>
                        <a:ext cx="2601912" cy="692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5"/>
          <p:cNvGraphicFramePr>
            <a:graphicFrameLocks noChangeAspect="1"/>
          </p:cNvGraphicFramePr>
          <p:nvPr/>
        </p:nvGraphicFramePr>
        <p:xfrm>
          <a:off x="6804248" y="4581128"/>
          <a:ext cx="16303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3" name="Équation" r:id="rId6" imgW="533160" imgH="228600" progId="Equation.3">
                  <p:embed/>
                </p:oleObj>
              </mc:Choice>
              <mc:Fallback>
                <p:oleObj name="Équation" r:id="rId6" imgW="533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581128"/>
                        <a:ext cx="1630363" cy="692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 cstate="print"/>
          <a:srcRect l="31107" t="11900" r="10226" b="16701"/>
          <a:stretch>
            <a:fillRect/>
          </a:stretch>
        </p:blipFill>
        <p:spPr bwMode="auto">
          <a:xfrm>
            <a:off x="179512" y="1484784"/>
            <a:ext cx="588962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>
            <a:off x="4283968" y="2492896"/>
            <a:ext cx="844875" cy="81312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722128" y="253760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u</a:t>
            </a:r>
            <a:r>
              <a:rPr lang="fr-FR" sz="2800" baseline="-25000" dirty="0" smtClean="0">
                <a:solidFill>
                  <a:srgbClr val="7030A0"/>
                </a:solidFill>
              </a:rPr>
              <a:t>31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37170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730642" y="4359478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92" y="3751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03648" y="36881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12</a:t>
            </a:r>
            <a:r>
              <a:rPr lang="fr-FR" dirty="0" smtClean="0"/>
              <a:t> =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145578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23</a:t>
            </a:r>
            <a:r>
              <a:rPr lang="fr-FR" dirty="0" smtClean="0"/>
              <a:t> =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516730" y="36450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= i</a:t>
            </a:r>
            <a:r>
              <a:rPr lang="fr-FR" baseline="-25000" dirty="0" smtClean="0"/>
              <a:t>31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1772816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err="1" smtClean="0"/>
              <a:t>Chap</a:t>
            </a:r>
            <a:r>
              <a:rPr lang="fr-FR" sz="6600" dirty="0" smtClean="0"/>
              <a:t> III</a:t>
            </a:r>
          </a:p>
          <a:p>
            <a:pPr algn="ctr"/>
            <a:r>
              <a:rPr lang="fr-FR" sz="6600" dirty="0" smtClean="0"/>
              <a:t>Courants triphasés</a:t>
            </a:r>
            <a:endParaRPr lang="fr-FR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435280" cy="1642194"/>
          </a:xfrm>
        </p:spPr>
        <p:txBody>
          <a:bodyPr>
            <a:normAutofit/>
          </a:bodyPr>
          <a:lstStyle/>
          <a:p>
            <a:r>
              <a:rPr lang="fr-FR" dirty="0" smtClean="0"/>
              <a:t>33)Puissance en triphasé</a:t>
            </a:r>
            <a:br>
              <a:rPr lang="fr-FR" dirty="0" smtClean="0"/>
            </a:br>
            <a:r>
              <a:rPr lang="fr-FR" dirty="0" smtClean="0"/>
              <a:t>331)Expression des puissances</a:t>
            </a:r>
            <a:endParaRPr lang="fr-FR" dirty="0"/>
          </a:p>
        </p:txBody>
      </p:sp>
      <p:graphicFrame>
        <p:nvGraphicFramePr>
          <p:cNvPr id="152581" name="Object 3"/>
          <p:cNvGraphicFramePr>
            <a:graphicFrameLocks noChangeAspect="1"/>
          </p:cNvGraphicFramePr>
          <p:nvPr/>
        </p:nvGraphicFramePr>
        <p:xfrm>
          <a:off x="668338" y="2436192"/>
          <a:ext cx="25876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2" name="Équation" r:id="rId4" imgW="825480" imgH="203040" progId="Equation.3">
                  <p:embed/>
                </p:oleObj>
              </mc:Choice>
              <mc:Fallback>
                <p:oleObj name="Équation" r:id="rId4" imgW="825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436192"/>
                        <a:ext cx="2587625" cy="636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èche droite 10"/>
          <p:cNvSpPr/>
          <p:nvPr/>
        </p:nvSpPr>
        <p:spPr>
          <a:xfrm>
            <a:off x="4067944" y="2716237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2583" name="Object 3"/>
          <p:cNvGraphicFramePr>
            <a:graphicFrameLocks noChangeAspect="1"/>
          </p:cNvGraphicFramePr>
          <p:nvPr/>
        </p:nvGraphicFramePr>
        <p:xfrm>
          <a:off x="4996507" y="2348880"/>
          <a:ext cx="3463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3" name="Équation" r:id="rId6" imgW="1104840" imgH="253800" progId="Equation.3">
                  <p:embed/>
                </p:oleObj>
              </mc:Choice>
              <mc:Fallback>
                <p:oleObj name="Équation" r:id="rId6" imgW="110484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507" y="2348880"/>
                        <a:ext cx="3463925" cy="796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3"/>
          <p:cNvGraphicFramePr>
            <a:graphicFrameLocks noChangeAspect="1"/>
          </p:cNvGraphicFramePr>
          <p:nvPr/>
        </p:nvGraphicFramePr>
        <p:xfrm>
          <a:off x="683568" y="3436317"/>
          <a:ext cx="25876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4" name="Équation" r:id="rId8" imgW="825480" imgH="203040" progId="Equation.3">
                  <p:embed/>
                </p:oleObj>
              </mc:Choice>
              <mc:Fallback>
                <p:oleObj name="Équation" r:id="rId8" imgW="8254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436317"/>
                        <a:ext cx="2587625" cy="636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lèche droite 15"/>
          <p:cNvSpPr/>
          <p:nvPr/>
        </p:nvSpPr>
        <p:spPr>
          <a:xfrm>
            <a:off x="4067944" y="3796357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3995936" y="4948485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2587" name="Object 3"/>
          <p:cNvGraphicFramePr>
            <a:graphicFrameLocks noChangeAspect="1"/>
          </p:cNvGraphicFramePr>
          <p:nvPr/>
        </p:nvGraphicFramePr>
        <p:xfrm>
          <a:off x="5097463" y="3508375"/>
          <a:ext cx="34242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5" name="Équation" r:id="rId10" imgW="1091880" imgH="253800" progId="Equation.3">
                  <p:embed/>
                </p:oleObj>
              </mc:Choice>
              <mc:Fallback>
                <p:oleObj name="Équation" r:id="rId10" imgW="109188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3508375"/>
                        <a:ext cx="3424237" cy="796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8" name="Object 3"/>
          <p:cNvGraphicFramePr>
            <a:graphicFrameLocks noChangeAspect="1"/>
          </p:cNvGraphicFramePr>
          <p:nvPr/>
        </p:nvGraphicFramePr>
        <p:xfrm>
          <a:off x="1312863" y="4689500"/>
          <a:ext cx="1473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6" name="Équation" r:id="rId12" imgW="469800" imgH="177480" progId="Equation.3">
                  <p:embed/>
                </p:oleObj>
              </mc:Choice>
              <mc:Fallback>
                <p:oleObj name="Équation" r:id="rId12" imgW="469800" imgH="177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689500"/>
                        <a:ext cx="1473200" cy="5572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9" name="Object 3"/>
          <p:cNvGraphicFramePr>
            <a:graphicFrameLocks noChangeAspect="1"/>
          </p:cNvGraphicFramePr>
          <p:nvPr/>
        </p:nvGraphicFramePr>
        <p:xfrm>
          <a:off x="5070475" y="4612655"/>
          <a:ext cx="2349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7" name="Équation" r:id="rId14" imgW="749160" imgH="253800" progId="Equation.3">
                  <p:embed/>
                </p:oleObj>
              </mc:Choice>
              <mc:Fallback>
                <p:oleObj name="Équation" r:id="rId14" imgW="74916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4612655"/>
                        <a:ext cx="2349500" cy="796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1979712" y="141277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Analogie des expressions :</a:t>
            </a:r>
            <a:endParaRPr lang="fr-FR" sz="3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23528" y="5661248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La tension composée et le terme en racine de 3 sont indissociables du régime triphasé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435280" cy="1642194"/>
          </a:xfrm>
        </p:spPr>
        <p:txBody>
          <a:bodyPr>
            <a:normAutofit/>
          </a:bodyPr>
          <a:lstStyle/>
          <a:p>
            <a:r>
              <a:rPr lang="fr-FR" dirty="0" smtClean="0"/>
              <a:t>33)Puissance en triphasé</a:t>
            </a:r>
            <a:br>
              <a:rPr lang="fr-FR" dirty="0" smtClean="0"/>
            </a:br>
            <a:r>
              <a:rPr lang="fr-FR" dirty="0" smtClean="0"/>
              <a:t>331)Expression des puissances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499992" y="2564904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55776" y="148478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Montages équilibrés</a:t>
            </a:r>
            <a:endParaRPr lang="fr-FR" sz="3200" dirty="0"/>
          </a:p>
        </p:txBody>
      </p:sp>
      <p:sp>
        <p:nvSpPr>
          <p:cNvPr id="20" name="Triangle isocèle 19"/>
          <p:cNvSpPr/>
          <p:nvPr/>
        </p:nvSpPr>
        <p:spPr>
          <a:xfrm>
            <a:off x="6444208" y="2132856"/>
            <a:ext cx="720080" cy="7200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1691680" y="2132856"/>
            <a:ext cx="792088" cy="864096"/>
            <a:chOff x="6670129" y="2276872"/>
            <a:chExt cx="1286247" cy="1728192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7308304" y="2276872"/>
              <a:ext cx="0" cy="9361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308304" y="3212976"/>
              <a:ext cx="648072" cy="7920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6670129" y="3212976"/>
              <a:ext cx="648072" cy="7920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3059832" y="3392636"/>
          <a:ext cx="3463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6" name="Équation" r:id="rId4" imgW="1104840" imgH="253800" progId="Equation.3">
                  <p:embed/>
                </p:oleObj>
              </mc:Choice>
              <mc:Fallback>
                <p:oleObj name="Équation" r:id="rId4" imgW="110484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392636"/>
                        <a:ext cx="3463925" cy="796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3160713" y="4551363"/>
          <a:ext cx="34242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7" name="Équation" r:id="rId6" imgW="1091880" imgH="253800" progId="Equation.3">
                  <p:embed/>
                </p:oleObj>
              </mc:Choice>
              <mc:Fallback>
                <p:oleObj name="Équation" r:id="rId6" imgW="109188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551363"/>
                        <a:ext cx="3424237" cy="796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3518644" y="5656411"/>
          <a:ext cx="2349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8" name="Équation" r:id="rId8" imgW="749160" imgH="253800" progId="Equation.3">
                  <p:embed/>
                </p:oleObj>
              </mc:Choice>
              <mc:Fallback>
                <p:oleObj name="Équation" r:id="rId8" imgW="74916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644" y="5656411"/>
                        <a:ext cx="2349500" cy="796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435280" cy="1642194"/>
          </a:xfrm>
        </p:spPr>
        <p:txBody>
          <a:bodyPr>
            <a:normAutofit/>
          </a:bodyPr>
          <a:lstStyle/>
          <a:p>
            <a:r>
              <a:rPr lang="fr-FR" dirty="0" smtClean="0"/>
              <a:t>33)Puissance en triphasé</a:t>
            </a:r>
            <a:br>
              <a:rPr lang="fr-FR" dirty="0" smtClean="0"/>
            </a:br>
            <a:r>
              <a:rPr lang="fr-FR" dirty="0" smtClean="0"/>
              <a:t>331)Expression des puissances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627784" y="138924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Montages équilibrés</a:t>
            </a:r>
            <a:endParaRPr lang="fr-FR" sz="32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2915816" y="2132856"/>
            <a:ext cx="3384376" cy="2880320"/>
            <a:chOff x="2627784" y="2204864"/>
            <a:chExt cx="4320480" cy="3528392"/>
          </a:xfrm>
        </p:grpSpPr>
        <p:sp>
          <p:nvSpPr>
            <p:cNvPr id="20" name="Triangle isocèle 19"/>
            <p:cNvSpPr/>
            <p:nvPr/>
          </p:nvSpPr>
          <p:spPr>
            <a:xfrm>
              <a:off x="6379780" y="2204864"/>
              <a:ext cx="568484" cy="58806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27"/>
            <p:cNvGrpSpPr/>
            <p:nvPr/>
          </p:nvGrpSpPr>
          <p:grpSpPr>
            <a:xfrm>
              <a:off x="2627784" y="2204864"/>
              <a:ext cx="625333" cy="705678"/>
              <a:chOff x="6670129" y="2276872"/>
              <a:chExt cx="1286247" cy="1728192"/>
            </a:xfrm>
          </p:grpSpPr>
          <p:cxnSp>
            <p:nvCxnSpPr>
              <p:cNvPr id="23" name="Connecteur droit 22"/>
              <p:cNvCxnSpPr/>
              <p:nvPr/>
            </p:nvCxnSpPr>
            <p:spPr>
              <a:xfrm>
                <a:off x="7308304" y="2276872"/>
                <a:ext cx="0" cy="9361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7308304" y="3212976"/>
                <a:ext cx="648072" cy="7920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H="1">
                <a:off x="6670129" y="3212976"/>
                <a:ext cx="648072" cy="7920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4632" name="Object 8"/>
            <p:cNvGraphicFramePr>
              <a:graphicFrameLocks noChangeAspect="1"/>
            </p:cNvGraphicFramePr>
            <p:nvPr/>
          </p:nvGraphicFramePr>
          <p:xfrm>
            <a:off x="3707904" y="3233684"/>
            <a:ext cx="2734678" cy="650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64" name="Équation" r:id="rId4" imgW="1104840" imgH="253800" progId="Equation.3">
                    <p:embed/>
                  </p:oleObj>
                </mc:Choice>
                <mc:Fallback>
                  <p:oleObj name="Équation" r:id="rId4" imgW="1104840" imgH="25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3233684"/>
                          <a:ext cx="2734678" cy="65082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3" name="Object 9"/>
            <p:cNvGraphicFramePr>
              <a:graphicFrameLocks noChangeAspect="1"/>
            </p:cNvGraphicFramePr>
            <p:nvPr/>
          </p:nvGraphicFramePr>
          <p:xfrm>
            <a:off x="3787535" y="4179634"/>
            <a:ext cx="2703479" cy="65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65" name="Équation" r:id="rId6" imgW="1091880" imgH="253800" progId="Equation.3">
                    <p:embed/>
                  </p:oleObj>
                </mc:Choice>
                <mc:Fallback>
                  <p:oleObj name="Équation" r:id="rId6" imgW="1091880" imgH="25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535" y="4179634"/>
                          <a:ext cx="2703479" cy="651470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4" name="Object 10"/>
            <p:cNvGraphicFramePr>
              <a:graphicFrameLocks noChangeAspect="1"/>
            </p:cNvGraphicFramePr>
            <p:nvPr/>
          </p:nvGraphicFramePr>
          <p:xfrm>
            <a:off x="4070124" y="5082434"/>
            <a:ext cx="1854868" cy="650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66" name="Équation" r:id="rId8" imgW="749160" imgH="253800" progId="Equation.3">
                    <p:embed/>
                  </p:oleObj>
                </mc:Choice>
                <mc:Fallback>
                  <p:oleObj name="Équation" r:id="rId8" imgW="74916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124" y="5082434"/>
                          <a:ext cx="1854868" cy="65082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Flèche vers le bas 15"/>
          <p:cNvSpPr/>
          <p:nvPr/>
        </p:nvSpPr>
        <p:spPr>
          <a:xfrm>
            <a:off x="4644008" y="519813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5616" y="5799152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En triphasé : on ne parle que de tension composée (</a:t>
            </a:r>
            <a:r>
              <a:rPr lang="fr-FR" sz="2800" dirty="0" err="1" smtClean="0"/>
              <a:t>U</a:t>
            </a:r>
            <a:r>
              <a:rPr lang="fr-FR" sz="2800" baseline="-25000" dirty="0" err="1" smtClean="0"/>
              <a:t>c</a:t>
            </a:r>
            <a:r>
              <a:rPr lang="fr-FR" sz="2800" dirty="0" smtClean="0"/>
              <a:t>) et de courant de ligne (I)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832648"/>
          </a:xfrm>
        </p:spPr>
        <p:txBody>
          <a:bodyPr>
            <a:noAutofit/>
          </a:bodyPr>
          <a:lstStyle/>
          <a:p>
            <a:r>
              <a:rPr lang="fr-FR" sz="1800" dirty="0" smtClean="0"/>
              <a:t>Décrire dans le détail l’expérience de principe à la base de la production d’une tension alternative sinusoïdale triphasée</a:t>
            </a:r>
            <a:endParaRPr lang="fr-FR" sz="1800" dirty="0" smtClean="0"/>
          </a:p>
          <a:p>
            <a:r>
              <a:rPr lang="fr-FR" sz="1800" dirty="0" smtClean="0"/>
              <a:t>Définir </a:t>
            </a:r>
            <a:r>
              <a:rPr lang="fr-FR" sz="1800" dirty="0"/>
              <a:t>la notion de tension simple et de tension </a:t>
            </a:r>
            <a:r>
              <a:rPr lang="fr-FR" sz="1800" dirty="0" smtClean="0"/>
              <a:t>composée</a:t>
            </a:r>
          </a:p>
          <a:p>
            <a:r>
              <a:rPr lang="fr-FR" sz="1800" dirty="0" smtClean="0"/>
              <a:t>Ecrire les expressions des tensions simples et composées en précisant les déphasage correspondants</a:t>
            </a:r>
            <a:endParaRPr lang="fr-FR" sz="1800" dirty="0" smtClean="0"/>
          </a:p>
          <a:p>
            <a:r>
              <a:rPr lang="fr-FR" sz="1800" dirty="0" smtClean="0"/>
              <a:t>Retrouver par le dessin ces expressions</a:t>
            </a:r>
            <a:endParaRPr lang="fr-FR" sz="1800" dirty="0" smtClean="0"/>
          </a:p>
          <a:p>
            <a:r>
              <a:rPr lang="fr-FR" sz="1800" dirty="0" smtClean="0"/>
              <a:t>Citer la relation entre la tension simple et la tension composée</a:t>
            </a:r>
          </a:p>
          <a:p>
            <a:r>
              <a:rPr lang="fr-FR" sz="1800" dirty="0" smtClean="0"/>
              <a:t>Citer les quelques types de réseaux électriques existants (ex : 230/400; 400/690, ….)</a:t>
            </a:r>
          </a:p>
          <a:p>
            <a:r>
              <a:rPr lang="fr-FR" sz="1800" dirty="0" smtClean="0"/>
              <a:t>Décrire la distribution électrique de l’usine à l’utilisateur</a:t>
            </a:r>
          </a:p>
          <a:p>
            <a:r>
              <a:rPr lang="fr-FR" sz="1800" dirty="0" smtClean="0"/>
              <a:t>Citer les avantages de la distribution triphasée</a:t>
            </a:r>
            <a:endParaRPr lang="fr-FR" sz="1800" dirty="0" smtClean="0"/>
          </a:p>
          <a:p>
            <a:r>
              <a:rPr lang="fr-FR" sz="1800" dirty="0" smtClean="0"/>
              <a:t>Décrire et dessiner les branchements étoile et triangle des récepteurs de plusieurs façons</a:t>
            </a:r>
          </a:p>
          <a:p>
            <a:r>
              <a:rPr lang="fr-FR" sz="1800" dirty="0" smtClean="0"/>
              <a:t>Donner les caractéristiques d’un branchement étoile et d’un branchement triangle équilibrés</a:t>
            </a:r>
            <a:endParaRPr lang="fr-FR" sz="1800" dirty="0" smtClean="0"/>
          </a:p>
          <a:p>
            <a:r>
              <a:rPr lang="fr-FR" sz="1800" dirty="0" smtClean="0"/>
              <a:t>Citer </a:t>
            </a:r>
            <a:r>
              <a:rPr lang="fr-FR" sz="1800" dirty="0" smtClean="0"/>
              <a:t>la relation entre le courant de ligne et le courant traversant le récepteur par phase</a:t>
            </a:r>
            <a:endParaRPr lang="fr-FR" sz="1800" dirty="0" smtClean="0"/>
          </a:p>
          <a:p>
            <a:r>
              <a:rPr lang="fr-FR" sz="1800" dirty="0" smtClean="0"/>
              <a:t>Exprimer les puissances active, réactive et apparente en triphasée et leur associer le triangle des puissances</a:t>
            </a:r>
          </a:p>
          <a:p>
            <a:r>
              <a:rPr lang="fr-FR" sz="1800" dirty="0" smtClean="0"/>
              <a:t>Calculer la puissance reçue par des branchements étoile et triangle équilibrés de trois récepteurs par la méthode de BOUCHEROT et vérifier qu’elle est la même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398156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211)Définition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181" t="7700" r="32536" b="24401"/>
          <a:stretch>
            <a:fillRect/>
          </a:stretch>
        </p:blipFill>
        <p:spPr bwMode="auto">
          <a:xfrm>
            <a:off x="323528" y="1340768"/>
            <a:ext cx="8036755" cy="46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4283968" y="2155227"/>
          <a:ext cx="43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3" name="Équation" r:id="rId4" imgW="164880" imgH="215640" progId="Equation.3">
                  <p:embed/>
                </p:oleObj>
              </mc:Choice>
              <mc:Fallback>
                <p:oleObj name="Équation" r:id="rId4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155227"/>
                        <a:ext cx="431800" cy="558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211960" y="4581128"/>
          <a:ext cx="4651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4" name="Équation" r:id="rId6" imgW="177480" imgH="215640" progId="Equation.3">
                  <p:embed/>
                </p:oleObj>
              </mc:Choice>
              <mc:Fallback>
                <p:oleObj name="Équation" r:id="rId6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81128"/>
                        <a:ext cx="465138" cy="558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331640" y="3284984"/>
          <a:ext cx="4492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5" name="Équation" r:id="rId8" imgW="177480" imgH="228600" progId="Equation.3">
                  <p:embed/>
                </p:oleObj>
              </mc:Choice>
              <mc:Fallback>
                <p:oleObj name="Équation" r:id="rId8" imgW="1774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84984"/>
                        <a:ext cx="449262" cy="590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flipV="1">
            <a:off x="4139952" y="1916832"/>
            <a:ext cx="0" cy="11521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3131840" y="5775788"/>
            <a:ext cx="1152128" cy="965580"/>
            <a:chOff x="3131840" y="5775788"/>
            <a:chExt cx="1152128" cy="965580"/>
          </a:xfrm>
        </p:grpSpPr>
        <p:grpSp>
          <p:nvGrpSpPr>
            <p:cNvPr id="26" name="Groupe 25"/>
            <p:cNvGrpSpPr/>
            <p:nvPr/>
          </p:nvGrpSpPr>
          <p:grpSpPr>
            <a:xfrm>
              <a:off x="3131840" y="6165304"/>
              <a:ext cx="1152128" cy="576064"/>
              <a:chOff x="1763688" y="5877272"/>
              <a:chExt cx="1152128" cy="576064"/>
            </a:xfrm>
          </p:grpSpPr>
          <p:cxnSp>
            <p:nvCxnSpPr>
              <p:cNvPr id="15" name="Connecteur droit 14"/>
              <p:cNvCxnSpPr/>
              <p:nvPr/>
            </p:nvCxnSpPr>
            <p:spPr>
              <a:xfrm>
                <a:off x="1763688" y="5877272"/>
                <a:ext cx="11521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835696" y="6021288"/>
                <a:ext cx="9361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979712" y="616530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>
                <a:off x="2195736" y="6309320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2339752" y="64533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2267744" y="6453336"/>
                <a:ext cx="72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eur droit 27"/>
            <p:cNvCxnSpPr/>
            <p:nvPr/>
          </p:nvCxnSpPr>
          <p:spPr>
            <a:xfrm>
              <a:off x="3665372" y="577578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avec flèche 29"/>
          <p:cNvCxnSpPr/>
          <p:nvPr/>
        </p:nvCxnSpPr>
        <p:spPr>
          <a:xfrm>
            <a:off x="4283968" y="4293096"/>
            <a:ext cx="1224136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1403648" y="3717032"/>
            <a:ext cx="1080120" cy="50405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311)Tension simple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1484784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tension prise entre une phase et le neutre  = tension simple</a:t>
            </a:r>
            <a:endParaRPr lang="fr-FR" sz="2800" dirty="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315874" y="2996952"/>
          <a:ext cx="60785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4" name="Équation" r:id="rId3" imgW="2323800" imgH="228600" progId="Equation.3">
                  <p:embed/>
                </p:oleObj>
              </mc:Choice>
              <mc:Fallback>
                <p:oleObj name="Équation" r:id="rId3" imgW="2323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874" y="2996952"/>
                        <a:ext cx="6078538" cy="5921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6"/>
          <p:cNvGraphicFramePr>
            <a:graphicFrameLocks noChangeAspect="1"/>
          </p:cNvGraphicFramePr>
          <p:nvPr/>
        </p:nvGraphicFramePr>
        <p:xfrm>
          <a:off x="1287463" y="4005709"/>
          <a:ext cx="63103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5" name="Équation" r:id="rId5" imgW="2412720" imgH="228600" progId="Equation.3">
                  <p:embed/>
                </p:oleObj>
              </mc:Choice>
              <mc:Fallback>
                <p:oleObj name="Équation" r:id="rId5" imgW="24127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005709"/>
                        <a:ext cx="6310312" cy="592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6"/>
          <p:cNvGraphicFramePr>
            <a:graphicFrameLocks noChangeAspect="1"/>
          </p:cNvGraphicFramePr>
          <p:nvPr/>
        </p:nvGraphicFramePr>
        <p:xfrm>
          <a:off x="1265238" y="4940747"/>
          <a:ext cx="62118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6" name="Équation" r:id="rId7" imgW="2374560" imgH="228600" progId="Equation.3">
                  <p:embed/>
                </p:oleObj>
              </mc:Choice>
              <mc:Fallback>
                <p:oleObj name="Équation" r:id="rId7" imgW="2374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4940747"/>
                        <a:ext cx="6211887" cy="5921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39552" y="5949280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Système triphasé de 3 tensions simples </a:t>
            </a:r>
            <a:r>
              <a:rPr lang="fr-FR" sz="2800" b="1" dirty="0" smtClean="0"/>
              <a:t>monophasées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/>
          <p:cNvCxnSpPr/>
          <p:nvPr/>
        </p:nvCxnSpPr>
        <p:spPr>
          <a:xfrm>
            <a:off x="3623760" y="6200608"/>
            <a:ext cx="5256584" cy="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632760" y="5227078"/>
            <a:ext cx="180020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629370" y="5731134"/>
            <a:ext cx="3501264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7956" t="34300" r="14164" b="26501"/>
          <a:stretch>
            <a:fillRect/>
          </a:stretch>
        </p:blipFill>
        <p:spPr bwMode="auto">
          <a:xfrm>
            <a:off x="110362" y="1626678"/>
            <a:ext cx="9019002" cy="343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>
          <a:xfrm>
            <a:off x="3627642" y="5011054"/>
            <a:ext cx="528420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400284" y="3354870"/>
            <a:ext cx="2158" cy="18722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130634" y="3356344"/>
            <a:ext cx="0" cy="23747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3"/>
          <p:cNvGraphicFramePr>
            <a:graphicFrameLocks noChangeAspect="1"/>
          </p:cNvGraphicFramePr>
          <p:nvPr/>
        </p:nvGraphicFramePr>
        <p:xfrm>
          <a:off x="4307712" y="5093307"/>
          <a:ext cx="3683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Équation" r:id="rId4" imgW="164880" imgH="393480" progId="Equation.3">
                  <p:embed/>
                </p:oleObj>
              </mc:Choice>
              <mc:Fallback>
                <p:oleObj name="Équation" r:id="rId4" imgW="1648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712" y="5093307"/>
                        <a:ext cx="368300" cy="8715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3"/>
          <p:cNvGraphicFramePr>
            <a:graphicFrameLocks noChangeAspect="1"/>
          </p:cNvGraphicFramePr>
          <p:nvPr/>
        </p:nvGraphicFramePr>
        <p:xfrm>
          <a:off x="5461825" y="5409219"/>
          <a:ext cx="533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Équation" r:id="rId6" imgW="241200" imgH="393480" progId="Equation.3">
                  <p:embed/>
                </p:oleObj>
              </mc:Choice>
              <mc:Fallback>
                <p:oleObj name="Équation" r:id="rId6" imgW="2412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825" y="5409219"/>
                        <a:ext cx="533400" cy="8715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3"/>
          <p:cNvGraphicFramePr>
            <a:graphicFrameLocks noChangeAspect="1"/>
          </p:cNvGraphicFramePr>
          <p:nvPr/>
        </p:nvGraphicFramePr>
        <p:xfrm>
          <a:off x="6973125" y="5874357"/>
          <a:ext cx="5349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Équation" r:id="rId8" imgW="241200" imgH="393480" progId="Equation.3">
                  <p:embed/>
                </p:oleObj>
              </mc:Choice>
              <mc:Fallback>
                <p:oleObj name="Équation" r:id="rId8" imgW="2412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125" y="5874357"/>
                        <a:ext cx="534987" cy="8731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Connecteur droit 31"/>
          <p:cNvCxnSpPr/>
          <p:nvPr/>
        </p:nvCxnSpPr>
        <p:spPr>
          <a:xfrm flipH="1">
            <a:off x="8858826" y="3508744"/>
            <a:ext cx="0" cy="272644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8873456" y="1654796"/>
            <a:ext cx="0" cy="272644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659620" y="1626678"/>
            <a:ext cx="0" cy="460851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/>
          <p:cNvSpPr txBox="1">
            <a:spLocks/>
          </p:cNvSpPr>
          <p:nvPr/>
        </p:nvSpPr>
        <p:spPr>
          <a:xfrm>
            <a:off x="323528" y="44624"/>
            <a:ext cx="8363272" cy="135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+mj-lt"/>
                <a:ea typeface="+mj-ea"/>
                <a:cs typeface="+mj-cs"/>
              </a:rPr>
              <a:t>3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1)Systèmes triphasés</a:t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311)Tension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simple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268538" y="3039348"/>
          <a:ext cx="431254" cy="55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Équation" r:id="rId10" imgW="164880" imgH="215640" progId="Equation.3">
                  <p:embed/>
                </p:oleObj>
              </mc:Choice>
              <mc:Fallback>
                <p:oleObj name="Équation" r:id="rId10" imgW="1648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39348"/>
                        <a:ext cx="431254" cy="55951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39775" y="3860800"/>
          <a:ext cx="4651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Équation" r:id="rId12" imgW="177480" imgH="215640" progId="Equation.3">
                  <p:embed/>
                </p:oleObj>
              </mc:Choice>
              <mc:Fallback>
                <p:oleObj name="Équation" r:id="rId12" imgW="1774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860800"/>
                        <a:ext cx="465138" cy="558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827088" y="2189163"/>
          <a:ext cx="4492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Équation" r:id="rId14" imgW="177480" imgH="228600" progId="Equation.3">
                  <p:embed/>
                </p:oleObj>
              </mc:Choice>
              <mc:Fallback>
                <p:oleObj name="Équation" r:id="rId14" imgW="17748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89163"/>
                        <a:ext cx="449262" cy="590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ZoneTexte 24"/>
          <p:cNvSpPr txBox="1"/>
          <p:nvPr/>
        </p:nvSpPr>
        <p:spPr>
          <a:xfrm>
            <a:off x="539552" y="465313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Système direct</a:t>
            </a:r>
            <a:endParaRPr lang="fr-FR" sz="2800" dirty="0"/>
          </a:p>
        </p:txBody>
      </p:sp>
      <p:sp>
        <p:nvSpPr>
          <p:cNvPr id="26" name="Arc 25"/>
          <p:cNvSpPr/>
          <p:nvPr/>
        </p:nvSpPr>
        <p:spPr>
          <a:xfrm>
            <a:off x="1403648" y="2636912"/>
            <a:ext cx="504056" cy="648072"/>
          </a:xfrm>
          <a:prstGeom prst="arc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311)Tension composée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-236490" y="5127782"/>
            <a:ext cx="961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tension prise entre deux phases  = tension composée</a:t>
            </a:r>
            <a:endParaRPr lang="fr-FR" sz="2800" dirty="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652588" y="5853113"/>
          <a:ext cx="55800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6" name="Équation" r:id="rId3" imgW="2133360" imgH="241200" progId="Equation.3">
                  <p:embed/>
                </p:oleObj>
              </mc:Choice>
              <mc:Fallback>
                <p:oleObj name="É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5853113"/>
                        <a:ext cx="5580062" cy="625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 l="5807" t="9469" r="25014" b="26547"/>
          <a:stretch>
            <a:fillRect/>
          </a:stretch>
        </p:blipFill>
        <p:spPr bwMode="auto">
          <a:xfrm>
            <a:off x="467544" y="1052736"/>
            <a:ext cx="761623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596336" y="2708920"/>
            <a:ext cx="6480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1412776"/>
            <a:ext cx="176368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354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31)Systèmes triphasés</a:t>
            </a:r>
            <a:br>
              <a:rPr lang="fr-FR" dirty="0" smtClean="0"/>
            </a:br>
            <a:r>
              <a:rPr lang="fr-FR" dirty="0" smtClean="0"/>
              <a:t>311)Tension composée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31640" y="1484784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tension prise entre deux phases  = tension composée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5949280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Système triphasé de 3 tensions composées </a:t>
            </a:r>
            <a:r>
              <a:rPr lang="fr-FR" sz="2800" b="1" dirty="0" smtClean="0"/>
              <a:t>monophasées</a:t>
            </a:r>
            <a:endParaRPr lang="fr-FR" sz="2800" b="1" dirty="0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397000" y="3068638"/>
          <a:ext cx="55784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4" name="Équation" r:id="rId3" imgW="2133360" imgH="241200" progId="Equation.3">
                  <p:embed/>
                </p:oleObj>
              </mc:Choice>
              <mc:Fallback>
                <p:oleObj name="Équation" r:id="rId3" imgW="2133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068638"/>
                        <a:ext cx="5578475" cy="625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347788" y="4005263"/>
          <a:ext cx="56784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5" name="Équation" r:id="rId5" imgW="2171520" imgH="241200" progId="Equation.3">
                  <p:embed/>
                </p:oleObj>
              </mc:Choice>
              <mc:Fallback>
                <p:oleObj name="Équation" r:id="rId5" imgW="21715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005263"/>
                        <a:ext cx="5678487" cy="625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428750" y="4868863"/>
          <a:ext cx="55133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6" name="Équation" r:id="rId7" imgW="2108160" imgH="241200" progId="Equation.3">
                  <p:embed/>
                </p:oleObj>
              </mc:Choice>
              <mc:Fallback>
                <p:oleObj name="Équation" r:id="rId7" imgW="21081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868863"/>
                        <a:ext cx="5513388" cy="625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1"/>
          <p:cNvSpPr txBox="1">
            <a:spLocks/>
          </p:cNvSpPr>
          <p:nvPr/>
        </p:nvSpPr>
        <p:spPr>
          <a:xfrm>
            <a:off x="323528" y="44624"/>
            <a:ext cx="8363272" cy="135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+mj-lt"/>
                <a:ea typeface="+mj-ea"/>
                <a:cs typeface="+mj-cs"/>
              </a:rPr>
              <a:t>3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1)Systèmes triphasés</a:t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fr-FR" sz="4400" dirty="0" smtClean="0">
                <a:latin typeface="+mj-lt"/>
                <a:ea typeface="+mj-ea"/>
                <a:cs typeface="+mj-cs"/>
              </a:rPr>
              <a:t>3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11)Tension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composée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3" cstate="print"/>
          <a:srcRect l="24624" t="34078" r="13392" b="29500"/>
          <a:stretch>
            <a:fillRect/>
          </a:stretch>
        </p:blipFill>
        <p:spPr bwMode="auto">
          <a:xfrm>
            <a:off x="395536" y="1916832"/>
            <a:ext cx="80648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rc 28"/>
          <p:cNvSpPr/>
          <p:nvPr/>
        </p:nvSpPr>
        <p:spPr>
          <a:xfrm>
            <a:off x="1475656" y="2420888"/>
            <a:ext cx="504056" cy="648072"/>
          </a:xfrm>
          <a:prstGeom prst="arc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4159" name="Picture 15"/>
          <p:cNvPicPr>
            <a:picLocks noChangeAspect="1" noChangeArrowheads="1"/>
          </p:cNvPicPr>
          <p:nvPr/>
        </p:nvPicPr>
        <p:blipFill>
          <a:blip r:embed="rId4" cstate="print"/>
          <a:srcRect l="26284" t="38390" r="52685" b="35407"/>
          <a:stretch>
            <a:fillRect/>
          </a:stretch>
        </p:blipFill>
        <p:spPr bwMode="auto">
          <a:xfrm>
            <a:off x="1475656" y="4293096"/>
            <a:ext cx="2736304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1475656" y="5301208"/>
          <a:ext cx="4651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9" name="Équation" r:id="rId5" imgW="177480" imgH="215640" progId="Equation.3">
                  <p:embed/>
                </p:oleObj>
              </mc:Choice>
              <mc:Fallback>
                <p:oleObj name="Équation" r:id="rId5" imgW="1774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01208"/>
                        <a:ext cx="465138" cy="558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2915816" y="5445224"/>
          <a:ext cx="431254" cy="55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0" name="Équation" r:id="rId7" imgW="164880" imgH="215640" progId="Equation.3">
                  <p:embed/>
                </p:oleObj>
              </mc:Choice>
              <mc:Fallback>
                <p:oleObj name="Équation" r:id="rId7" imgW="1648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45224"/>
                        <a:ext cx="431254" cy="55951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2267744" y="4365104"/>
          <a:ext cx="4492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1" name="Équation" r:id="rId9" imgW="177480" imgH="228600" progId="Equation.3">
                  <p:embed/>
                </p:oleObj>
              </mc:Choice>
              <mc:Fallback>
                <p:oleObj name="Équation" r:id="rId9" imgW="17748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365104"/>
                        <a:ext cx="449262" cy="590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3851920" y="5013176"/>
          <a:ext cx="20589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2" name="Équation" r:id="rId11" imgW="787320" imgH="228600" progId="Equation.3">
                  <p:embed/>
                </p:oleObj>
              </mc:Choice>
              <mc:Fallback>
                <p:oleObj name="Équation" r:id="rId11" imgW="78732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013176"/>
                        <a:ext cx="2058988" cy="592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11162</TotalTime>
  <Words>433</Words>
  <Application>Microsoft Office PowerPoint</Application>
  <PresentationFormat>Affichage à l'écran (4:3)</PresentationFormat>
  <Paragraphs>83</Paragraphs>
  <Slides>22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Thème Office</vt:lpstr>
      <vt:lpstr>Équation</vt:lpstr>
      <vt:lpstr>Présentation PowerPoint</vt:lpstr>
      <vt:lpstr>Présentation PowerPoint</vt:lpstr>
      <vt:lpstr>Objectifs</vt:lpstr>
      <vt:lpstr>31)Systèmes triphasés 211)Définition</vt:lpstr>
      <vt:lpstr>31)Systèmes triphasés 311)Tension simple</vt:lpstr>
      <vt:lpstr>Présentation PowerPoint</vt:lpstr>
      <vt:lpstr>31)Systèmes triphasés 311)Tension composée</vt:lpstr>
      <vt:lpstr>31)Systèmes triphasés 311)Tension composée</vt:lpstr>
      <vt:lpstr>Présentation PowerPoint</vt:lpstr>
      <vt:lpstr>31)Systèmes triphasés 311)Tension composée</vt:lpstr>
      <vt:lpstr>31)Systèmes triphasés 311)Tension composée</vt:lpstr>
      <vt:lpstr>31)Systèmes triphasés 311) Synthèse</vt:lpstr>
      <vt:lpstr>31)Systèmes triphasés 311) Illustrations</vt:lpstr>
      <vt:lpstr>31)Systèmes triphasés 312)Distribution EDF</vt:lpstr>
      <vt:lpstr>31)Systèmes triphasés 312)Distribution EDF</vt:lpstr>
      <vt:lpstr>31)Systèmes triphasés 312)Avantages</vt:lpstr>
      <vt:lpstr>32)Branchement des récepteurs 321)Montage étoile et montage triangle</vt:lpstr>
      <vt:lpstr>32)Branchement des récepteurs 222)Montage équilibré</vt:lpstr>
      <vt:lpstr>32)Branchement des récepteurs 322)Montage équilibré</vt:lpstr>
      <vt:lpstr>33)Puissance en triphasé 331)Expression des puissances</vt:lpstr>
      <vt:lpstr>33)Puissance en triphasé 331)Expression des puissances</vt:lpstr>
      <vt:lpstr>33)Puissance en triphasé 331)Expression des puissances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dsarmeo</dc:creator>
  <cp:lastModifiedBy>dsarmeo</cp:lastModifiedBy>
  <cp:revision>698</cp:revision>
  <dcterms:created xsi:type="dcterms:W3CDTF">2012-01-25T07:50:15Z</dcterms:created>
  <dcterms:modified xsi:type="dcterms:W3CDTF">2013-03-18T08:14:07Z</dcterms:modified>
</cp:coreProperties>
</file>