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262" r:id="rId3"/>
    <p:sldId id="431" r:id="rId4"/>
    <p:sldId id="398" r:id="rId5"/>
    <p:sldId id="399" r:id="rId6"/>
    <p:sldId id="400" r:id="rId7"/>
    <p:sldId id="401" r:id="rId8"/>
    <p:sldId id="402" r:id="rId9"/>
    <p:sldId id="403" r:id="rId10"/>
    <p:sldId id="405" r:id="rId11"/>
    <p:sldId id="407" r:id="rId12"/>
    <p:sldId id="410" r:id="rId13"/>
    <p:sldId id="411" r:id="rId14"/>
    <p:sldId id="429" r:id="rId15"/>
    <p:sldId id="414" r:id="rId16"/>
    <p:sldId id="415" r:id="rId17"/>
    <p:sldId id="416" r:id="rId18"/>
    <p:sldId id="418" r:id="rId19"/>
    <p:sldId id="420" r:id="rId20"/>
    <p:sldId id="422" r:id="rId21"/>
    <p:sldId id="423" r:id="rId22"/>
    <p:sldId id="424" r:id="rId23"/>
    <p:sldId id="425" r:id="rId24"/>
    <p:sldId id="430" r:id="rId25"/>
    <p:sldId id="426" r:id="rId26"/>
    <p:sldId id="42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74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69ACA-981C-4EF4-BA83-75C80655A962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42EC-B1DB-4FB7-9BDD-ED3CA9CE93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02BE4C-7885-45A8-B2BC-80BF631CF4E2}" type="slidenum">
              <a:rPr lang="fr-FR" smtClean="0"/>
              <a:pPr/>
              <a:t>18</a:t>
            </a:fld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2060848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Electricité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smtClean="0">
                <a:latin typeface="Arial" charset="0"/>
              </a:rPr>
              <a:t>INTERET DES MATERIAUX FERROMAGNETIQUES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11188" y="5516563"/>
            <a:ext cx="8077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/>
              <a:t>Leur circuit magnétique sera constitué dans un </a:t>
            </a:r>
          </a:p>
          <a:p>
            <a:pPr algn="ctr"/>
            <a:r>
              <a:rPr lang="fr-FR" sz="2400" b="1">
                <a:solidFill>
                  <a:srgbClr val="FF0000"/>
                </a:solidFill>
              </a:rPr>
              <a:t>matériau ferromagnétique</a:t>
            </a:r>
            <a:r>
              <a:rPr lang="fr-FR" sz="2400"/>
              <a:t>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169275" cy="831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 dirty="0">
                <a:cs typeface="Times New Roman" pitchFamily="18" charset="0"/>
              </a:rPr>
              <a:t>Les matériaux ferromagnétiques ont pour effet </a:t>
            </a:r>
            <a:r>
              <a:rPr lang="fr-FR" sz="2400" i="1" dirty="0">
                <a:cs typeface="Times New Roman" pitchFamily="18" charset="0"/>
              </a:rPr>
              <a:t>d’augmenter la valeur du champ magnétique</a:t>
            </a:r>
            <a:r>
              <a:rPr lang="fr-FR" sz="2400" dirty="0"/>
              <a:t>.</a:t>
            </a:r>
          </a:p>
        </p:txBody>
      </p:sp>
      <p:sp>
        <p:nvSpPr>
          <p:cNvPr id="9" name="Flèche vers le bas 8"/>
          <p:cNvSpPr/>
          <p:nvPr/>
        </p:nvSpPr>
        <p:spPr>
          <a:xfrm>
            <a:off x="4284663" y="3068638"/>
            <a:ext cx="431800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611188" y="3933825"/>
            <a:ext cx="80645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/>
              <a:t>Les machines électriques ont besoin d’un champ magnétique intense pour leur fonctionnement </a:t>
            </a:r>
          </a:p>
        </p:txBody>
      </p:sp>
      <p:sp>
        <p:nvSpPr>
          <p:cNvPr id="11" name="Flèche vers le bas 10"/>
          <p:cNvSpPr/>
          <p:nvPr/>
        </p:nvSpPr>
        <p:spPr>
          <a:xfrm>
            <a:off x="4356100" y="4868863"/>
            <a:ext cx="431800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8" grpId="0" animBg="1" autoUpdateAnimBg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8472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dirty="0" smtClean="0">
                <a:latin typeface="Arial" charset="0"/>
              </a:rPr>
              <a:t>LES MATERIAUX FERROMAGNETIQUES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77863" y="1520584"/>
            <a:ext cx="7788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 dirty="0"/>
              <a:t>Les matériaux ferromagnétiques sont des alliages de fer de nickel ou de cobalt.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85800" y="2606675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/>
              <a:t>Dans le cas des machines de l’électrotechnique, on utilise de l’acier ou de la fonte (alliage de fer et de carbone).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09600" y="3807728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/>
              <a:t>Alors, le circuit magnétique sert aussi de bâti à la machine.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4701877"/>
            <a:ext cx="6546850" cy="1895475"/>
            <a:chOff x="768" y="2784"/>
            <a:chExt cx="4124" cy="1194"/>
          </a:xfrm>
        </p:grpSpPr>
        <p:pic>
          <p:nvPicPr>
            <p:cNvPr id="15367" name="Picture 6" descr="G:\Lycée\Documents internet\Locomotive\B 36000\BB 36000, locomotive multitension européenne_fichiers\photo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8" y="2784"/>
              <a:ext cx="1628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8" name="Picture 7" descr="G:\Lycée\Documents internet\Locomotive\B 36000\BB 36000, locomotive multitension européenne_fichiers\photo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2784"/>
              <a:ext cx="1628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4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>
                <a:latin typeface="Arial" charset="0"/>
              </a:rPr>
              <a:t>EXCITATION MAGNETIQUE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17525" y="2327275"/>
            <a:ext cx="3063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 dirty="0"/>
              <a:t>On considère un bobinage torique 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932363" y="1773238"/>
          <a:ext cx="27876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6" name="Image" r:id="rId3" imgW="2350865" imgH="2185669" progId="">
                  <p:embed/>
                </p:oleObj>
              </mc:Choice>
              <mc:Fallback>
                <p:oleObj name="Image" r:id="rId3" imgW="2350865" imgH="218566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773238"/>
                        <a:ext cx="27876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8313" y="4652963"/>
            <a:ext cx="6264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/>
              <a:t>Le champ magnétique est créé par les courants, on définit l’</a:t>
            </a:r>
            <a:r>
              <a:rPr lang="fr-FR" sz="2400" b="1" dirty="0"/>
              <a:t>excitation magnétique </a:t>
            </a:r>
            <a:r>
              <a:rPr lang="fr-FR" sz="2400" b="1" i="1" dirty="0"/>
              <a:t>H</a:t>
            </a:r>
            <a:r>
              <a:rPr lang="fr-FR" sz="2400" dirty="0"/>
              <a:t> par : 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7092950" y="4724400"/>
          <a:ext cx="10668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7" r:id="rId5" imgW="545863" imgH="393529" progId="Equation.3">
                  <p:embed/>
                </p:oleObj>
              </mc:Choice>
              <mc:Fallback>
                <p:oleObj r:id="rId5" imgW="545863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724400"/>
                        <a:ext cx="1066800" cy="7667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fr-FR" sz="3600" smtClean="0">
                <a:latin typeface="Arial" charset="0"/>
              </a:rPr>
              <a:t>CHAMP MAGNETIQUE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17525" y="3470275"/>
            <a:ext cx="1822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400" dirty="0"/>
              <a:t>Dans l’air : 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743200" y="3429000"/>
          <a:ext cx="16764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9" r:id="rId3" imgW="799753" imgH="393529" progId="Equation.3">
                  <p:embed/>
                </p:oleObj>
              </mc:Choice>
              <mc:Fallback>
                <p:oleObj r:id="rId3" imgW="799753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9000"/>
                        <a:ext cx="1676400" cy="8175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5503863" y="3581400"/>
          <a:ext cx="21764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0" name="Équation" r:id="rId5" imgW="990360" imgH="241200" progId="Equation.3">
                  <p:embed/>
                </p:oleObj>
              </mc:Choice>
              <mc:Fallback>
                <p:oleObj name="Équation" r:id="rId5" imgW="9903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3581400"/>
                        <a:ext cx="2176462" cy="5222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17525" y="4800600"/>
            <a:ext cx="26143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400" dirty="0"/>
              <a:t>Dans un matériau ferromagnétique : 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33400" y="1565275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/>
              <a:t>Le champ magnétique vérifie : 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5029200" y="1600200"/>
          <a:ext cx="1371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1" name="Equation" r:id="rId7" imgW="444240" imgH="177480" progId="Equation.3">
                  <p:embed/>
                </p:oleObj>
              </mc:Choice>
              <mc:Fallback>
                <p:oleObj name="Equation" r:id="rId7" imgW="44424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1371600" cy="5492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3400" y="2286000"/>
            <a:ext cx="8359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i="1">
                <a:latin typeface="Symbol" pitchFamily="18" charset="2"/>
              </a:rPr>
              <a:t>m</a:t>
            </a:r>
            <a:r>
              <a:rPr lang="fr-FR" sz="2400" b="1" i="1"/>
              <a:t> </a:t>
            </a:r>
            <a:r>
              <a:rPr lang="fr-FR" sz="2400"/>
              <a:t>est la </a:t>
            </a:r>
            <a:r>
              <a:rPr lang="fr-FR" sz="2400" b="1" i="1"/>
              <a:t>perméabilité absolue</a:t>
            </a:r>
            <a:r>
              <a:rPr lang="fr-FR" sz="2400"/>
              <a:t> du milieu qui dépend du matériau</a:t>
            </a:r>
            <a:endParaRPr lang="fr-FR" sz="2400">
              <a:latin typeface="Symbol" pitchFamily="18" charset="2"/>
            </a:endParaRP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3497263" y="4838700"/>
          <a:ext cx="14700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2" name="Equation" r:id="rId9" imgW="596880" imgH="355320" progId="Equation.3">
                  <p:embed/>
                </p:oleObj>
              </mc:Choice>
              <mc:Fallback>
                <p:oleObj name="Equation" r:id="rId9" imgW="596880" imgH="355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4838700"/>
                        <a:ext cx="1470025" cy="8683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5164138" y="4979988"/>
          <a:ext cx="37544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3" name="Équation" r:id="rId11" imgW="1434960" imgH="228600" progId="Equation.3">
                  <p:embed/>
                </p:oleObj>
              </mc:Choice>
              <mc:Fallback>
                <p:oleObj name="Équation" r:id="rId11" imgW="14349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4979988"/>
                        <a:ext cx="3754437" cy="5905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lèche droite 14"/>
          <p:cNvSpPr/>
          <p:nvPr/>
        </p:nvSpPr>
        <p:spPr>
          <a:xfrm>
            <a:off x="95250" y="6038233"/>
            <a:ext cx="935038" cy="5048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980150" y="6037263"/>
            <a:ext cx="862253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800" dirty="0"/>
              <a:t>Le champ magnétique est considérablement augmenté!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8" grpId="0" autoUpdateAnimBg="0"/>
      <p:bldP spid="10249" grpId="0" autoUpdateAnimBg="0"/>
      <p:bldP spid="10251" grpId="0" autoUpdateAnimBg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dirty="0" smtClean="0">
                <a:latin typeface="Arial" charset="0"/>
              </a:rPr>
              <a:t>COURBE DE PREMIERE  AIMANTATION</a:t>
            </a:r>
          </a:p>
        </p:txBody>
      </p:sp>
      <p:grpSp>
        <p:nvGrpSpPr>
          <p:cNvPr id="2" name="Groupe 5"/>
          <p:cNvGrpSpPr>
            <a:grpSpLocks/>
          </p:cNvGrpSpPr>
          <p:nvPr/>
        </p:nvGrpSpPr>
        <p:grpSpPr bwMode="auto">
          <a:xfrm>
            <a:off x="1115616" y="1772816"/>
            <a:ext cx="6336109" cy="3743747"/>
            <a:chOff x="1619672" y="2204864"/>
            <a:chExt cx="5832648" cy="3312368"/>
          </a:xfrm>
        </p:grpSpPr>
        <p:pic>
          <p:nvPicPr>
            <p:cNvPr id="174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7210" t="29413" r="10913" b="37985"/>
            <a:stretch>
              <a:fillRect/>
            </a:stretch>
          </p:blipFill>
          <p:spPr bwMode="auto">
            <a:xfrm>
              <a:off x="1691680" y="2204864"/>
              <a:ext cx="5760640" cy="331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1619672" y="2204864"/>
              <a:ext cx="5832648" cy="3312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60597" t="23831" r="32451" b="63801"/>
          <a:stretch>
            <a:fillRect/>
          </a:stretch>
        </p:blipFill>
        <p:spPr bwMode="auto">
          <a:xfrm>
            <a:off x="5508104" y="1844824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60597" t="40616" r="31954" b="47900"/>
          <a:stretch>
            <a:fillRect/>
          </a:stretch>
        </p:blipFill>
        <p:spPr bwMode="auto">
          <a:xfrm>
            <a:off x="539552" y="2996952"/>
            <a:ext cx="10801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60597" t="57400" r="32451" b="30568"/>
          <a:stretch>
            <a:fillRect/>
          </a:stretch>
        </p:blipFill>
        <p:spPr bwMode="auto">
          <a:xfrm>
            <a:off x="179512" y="4797152"/>
            <a:ext cx="1008112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z="3600" smtClean="0">
                <a:latin typeface="Arial" charset="0"/>
              </a:rPr>
              <a:t>COURBE DE PREMIERE  AIMANTATION POUR QUELQUES MATERIAUX</a:t>
            </a:r>
          </a:p>
        </p:txBody>
      </p:sp>
      <p:pic>
        <p:nvPicPr>
          <p:cNvPr id="12293" name="Picture 5" descr="C:\Documents and Settings\Olivier Wajsfelner\Mes documents\My eBooks\Lycée\Documents internet\Milieux ferromagnétique\tr_thcm_fichiers\tr_cm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33600"/>
            <a:ext cx="566896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fr-FR" sz="3600" smtClean="0">
                <a:latin typeface="Arial" charset="0"/>
              </a:rPr>
              <a:t>HYSTERESIS MAGNETIQUE </a:t>
            </a:r>
          </a:p>
        </p:txBody>
      </p:sp>
      <p:pic>
        <p:nvPicPr>
          <p:cNvPr id="13316" name="Picture 4" descr="Matériaux ferromagnétique\fig 5.tif"/>
          <p:cNvPicPr>
            <a:picLocks noChangeAspect="1" noChangeArrowheads="1"/>
          </p:cNvPicPr>
          <p:nvPr/>
        </p:nvPicPr>
        <p:blipFill>
          <a:blip r:embed="rId2" cstate="print"/>
          <a:srcRect b="10655"/>
          <a:stretch>
            <a:fillRect/>
          </a:stretch>
        </p:blipFill>
        <p:spPr bwMode="auto">
          <a:xfrm>
            <a:off x="0" y="1773238"/>
            <a:ext cx="3814763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572000" y="1989138"/>
            <a:ext cx="42672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>
                <a:cs typeface="Times New Roman" pitchFamily="18" charset="0"/>
              </a:rPr>
              <a:t>On appelle </a:t>
            </a:r>
            <a:r>
              <a:rPr lang="fr-FR" sz="2400" b="1" i="1" dirty="0">
                <a:cs typeface="Times New Roman" pitchFamily="18" charset="0"/>
              </a:rPr>
              <a:t>champ magnétique rémanent</a:t>
            </a:r>
            <a:r>
              <a:rPr lang="fr-FR" sz="2400" dirty="0">
                <a:cs typeface="Times New Roman" pitchFamily="18" charset="0"/>
              </a:rPr>
              <a:t>, noté </a:t>
            </a:r>
            <a:r>
              <a:rPr lang="fr-FR" sz="2400" b="1" i="1" dirty="0" err="1">
                <a:cs typeface="Times New Roman" pitchFamily="18" charset="0"/>
              </a:rPr>
              <a:t>B</a:t>
            </a:r>
            <a:r>
              <a:rPr lang="fr-FR" sz="2400" b="1" i="1" baseline="-25000" dirty="0" err="1">
                <a:cs typeface="Times New Roman" pitchFamily="18" charset="0"/>
              </a:rPr>
              <a:t>r</a:t>
            </a:r>
            <a:r>
              <a:rPr lang="fr-FR" sz="2400" dirty="0">
                <a:cs typeface="Times New Roman" pitchFamily="18" charset="0"/>
              </a:rPr>
              <a:t>, le champ magnétique dans le matériau pour une excitation nulle.</a:t>
            </a:r>
            <a:r>
              <a:rPr lang="fr-FR" sz="2400" dirty="0"/>
              <a:t> 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572000" y="4221088"/>
            <a:ext cx="42830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>
                <a:cs typeface="Times New Roman" pitchFamily="18" charset="0"/>
              </a:rPr>
              <a:t>Pour annuler totalement l’aimantation dans le matériau, il faut lui imposer </a:t>
            </a:r>
            <a:r>
              <a:rPr lang="fr-FR" sz="2400" b="1" dirty="0">
                <a:cs typeface="Times New Roman" pitchFamily="18" charset="0"/>
              </a:rPr>
              <a:t>l’</a:t>
            </a:r>
            <a:r>
              <a:rPr lang="fr-FR" sz="2400" b="1" i="1" dirty="0">
                <a:cs typeface="Times New Roman" pitchFamily="18" charset="0"/>
              </a:rPr>
              <a:t>excitation coercitive</a:t>
            </a:r>
            <a:r>
              <a:rPr lang="fr-FR" sz="2400" dirty="0">
                <a:cs typeface="Times New Roman" pitchFamily="18" charset="0"/>
              </a:rPr>
              <a:t>, notée </a:t>
            </a:r>
            <a:r>
              <a:rPr lang="fr-FR" sz="2400" b="1" i="1" dirty="0">
                <a:cs typeface="Times New Roman" pitchFamily="18" charset="0"/>
              </a:rPr>
              <a:t>H</a:t>
            </a:r>
            <a:r>
              <a:rPr lang="fr-FR" sz="2400" b="1" i="1" baseline="-25000" dirty="0">
                <a:cs typeface="Times New Roman" pitchFamily="18" charset="0"/>
              </a:rPr>
              <a:t>c</a:t>
            </a:r>
            <a:r>
              <a:rPr lang="fr-FR" sz="2400" dirty="0">
                <a:cs typeface="Times New Roman" pitchFamily="18" charset="0"/>
              </a:rPr>
              <a:t>.</a:t>
            </a:r>
            <a:r>
              <a:rPr lang="fr-FR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utoUpdateAnimBg="0"/>
      <p:bldP spid="133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4763"/>
            <a:ext cx="7772400" cy="11430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smtClean="0">
                <a:latin typeface="Arial" charset="0"/>
              </a:rPr>
              <a:t>HYSTERESIS MAGNETIQUE </a:t>
            </a:r>
            <a:br>
              <a:rPr lang="fr-FR" sz="3600" smtClean="0">
                <a:latin typeface="Arial" charset="0"/>
              </a:rPr>
            </a:br>
            <a:r>
              <a:rPr lang="fr-FR" sz="3600" smtClean="0">
                <a:latin typeface="Arial" charset="0"/>
              </a:rPr>
              <a:t>approche statistique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 cstate="print"/>
          <a:srcRect l="30711" t="22948" r="27226" b="17863"/>
          <a:stretch>
            <a:fillRect/>
          </a:stretch>
        </p:blipFill>
        <p:spPr bwMode="auto">
          <a:xfrm>
            <a:off x="1390650" y="1484313"/>
            <a:ext cx="6494463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smtClean="0">
                <a:latin typeface="Arial" charset="0"/>
              </a:rPr>
              <a:t>MATERIAUX FERROMAGNETIQUES DURS et DOUX </a:t>
            </a:r>
          </a:p>
        </p:txBody>
      </p:sp>
      <p:pic>
        <p:nvPicPr>
          <p:cNvPr id="14339" name="Picture 3" descr="Matériaux ferromagnétique\fig 6.tif"/>
          <p:cNvPicPr>
            <a:picLocks noChangeAspect="1" noChangeArrowheads="1"/>
          </p:cNvPicPr>
          <p:nvPr/>
        </p:nvPicPr>
        <p:blipFill>
          <a:blip r:embed="rId3" cstate="print"/>
          <a:srcRect b="15013"/>
          <a:stretch>
            <a:fillRect/>
          </a:stretch>
        </p:blipFill>
        <p:spPr bwMode="auto">
          <a:xfrm>
            <a:off x="60325" y="2286000"/>
            <a:ext cx="3429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635375" y="2060575"/>
            <a:ext cx="5029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>
                <a:cs typeface="Times New Roman" pitchFamily="18" charset="0"/>
              </a:rPr>
              <a:t>Les </a:t>
            </a:r>
            <a:r>
              <a:rPr lang="fr-FR" sz="2400" b="1" dirty="0">
                <a:cs typeface="Times New Roman" pitchFamily="18" charset="0"/>
              </a:rPr>
              <a:t>matériaux magnétiques durs</a:t>
            </a:r>
            <a:r>
              <a:rPr lang="fr-FR" sz="2400" dirty="0">
                <a:cs typeface="Times New Roman" pitchFamily="18" charset="0"/>
              </a:rPr>
              <a:t> se désaimantent difficilement, </a:t>
            </a:r>
          </a:p>
          <a:p>
            <a:r>
              <a:rPr lang="fr-FR" sz="2400" b="1" dirty="0">
                <a:cs typeface="Times New Roman" pitchFamily="18" charset="0"/>
                <a:sym typeface="Symbol" pitchFamily="18" charset="2"/>
              </a:rPr>
              <a:t> </a:t>
            </a:r>
            <a:r>
              <a:rPr lang="fr-FR" sz="2400" b="1" dirty="0">
                <a:cs typeface="Times New Roman" pitchFamily="18" charset="0"/>
              </a:rPr>
              <a:t>aimants permanents</a:t>
            </a:r>
            <a:r>
              <a:rPr lang="fr-FR" sz="2400" dirty="0">
                <a:cs typeface="Times New Roman" pitchFamily="18" charset="0"/>
              </a:rPr>
              <a:t> (acier)</a:t>
            </a:r>
            <a:endParaRPr lang="fr-FR" sz="2400" dirty="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657600" y="3810000"/>
            <a:ext cx="5486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>
                <a:cs typeface="Times New Roman" pitchFamily="18" charset="0"/>
              </a:rPr>
              <a:t>Les </a:t>
            </a:r>
            <a:r>
              <a:rPr lang="fr-FR" sz="2400" b="1" dirty="0">
                <a:cs typeface="Times New Roman" pitchFamily="18" charset="0"/>
              </a:rPr>
              <a:t>matériaux magnétiques doux</a:t>
            </a:r>
            <a:r>
              <a:rPr lang="fr-FR" sz="2400" dirty="0">
                <a:cs typeface="Times New Roman" pitchFamily="18" charset="0"/>
              </a:rPr>
              <a:t> se désaimantent facilement, </a:t>
            </a:r>
          </a:p>
          <a:p>
            <a:r>
              <a:rPr lang="fr-FR" sz="2400" dirty="0">
                <a:cs typeface="Times New Roman" pitchFamily="18" charset="0"/>
                <a:sym typeface="Symbol" pitchFamily="18" charset="2"/>
              </a:rPr>
              <a:t> </a:t>
            </a:r>
            <a:r>
              <a:rPr lang="fr-FR" sz="2400" dirty="0">
                <a:cs typeface="Times New Roman" pitchFamily="18" charset="0"/>
              </a:rPr>
              <a:t>circuits magnétiques des </a:t>
            </a:r>
            <a:r>
              <a:rPr lang="fr-FR" sz="2400" b="1" dirty="0">
                <a:cs typeface="Times New Roman" pitchFamily="18" charset="0"/>
              </a:rPr>
              <a:t>machines de l’électrotechnique</a:t>
            </a:r>
            <a:r>
              <a:rPr lang="fr-FR" sz="2400" dirty="0">
                <a:cs typeface="Times New Roman" pitchFamily="18" charset="0"/>
              </a:rPr>
              <a:t> (fer)</a:t>
            </a:r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smtClean="0">
                <a:latin typeface="Arial" charset="0"/>
              </a:rPr>
              <a:t>CONSEQUENCE DE L’HYSTERESIS MAGNETIQUE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5288" y="2133600"/>
            <a:ext cx="84740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>
                <a:cs typeface="Times New Roman" pitchFamily="18" charset="0"/>
              </a:rPr>
              <a:t>Création de </a:t>
            </a:r>
            <a:r>
              <a:rPr lang="fr-FR" sz="2800" b="1" i="1">
                <a:cs typeface="Times New Roman" pitchFamily="18" charset="0"/>
              </a:rPr>
              <a:t>pertes par hystérésis</a:t>
            </a:r>
            <a:endParaRPr lang="fr-FR" sz="2800" b="1" i="1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95288" y="3500438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dirty="0">
                <a:cs typeface="Times New Roman" pitchFamily="18" charset="0"/>
              </a:rPr>
              <a:t>Création de </a:t>
            </a:r>
            <a:r>
              <a:rPr lang="fr-FR" sz="2800" b="1" i="1" dirty="0">
                <a:cs typeface="Times New Roman" pitchFamily="18" charset="0"/>
              </a:rPr>
              <a:t>pertes par courant de </a:t>
            </a:r>
            <a:r>
              <a:rPr lang="fr-FR" sz="2800" b="1" i="1" dirty="0" smtClean="0">
                <a:cs typeface="Times New Roman" pitchFamily="18" charset="0"/>
              </a:rPr>
              <a:t>Foucault</a:t>
            </a:r>
            <a:endParaRPr lang="fr-FR" sz="2800" dirty="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093075" cy="8302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 dirty="0">
                <a:cs typeface="Times New Roman" pitchFamily="18" charset="0"/>
              </a:rPr>
              <a:t>L’ensemble des pertes par courant de Foucault et par hystérésis sont appelées </a:t>
            </a:r>
            <a:r>
              <a:rPr lang="fr-FR" sz="2400" b="1" i="1" dirty="0">
                <a:cs typeface="Times New Roman" pitchFamily="18" charset="0"/>
              </a:rPr>
              <a:t>pertes magnétiques ou pertes fer</a:t>
            </a:r>
            <a:r>
              <a:rPr lang="fr-FR" sz="2400" dirty="0">
                <a:cs typeface="Times New Roman" pitchFamily="18" charset="0"/>
              </a:rPr>
              <a:t>.</a:t>
            </a:r>
            <a:r>
              <a:rPr lang="fr-FR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1772816"/>
            <a:ext cx="7488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 err="1" smtClean="0"/>
              <a:t>Chap</a:t>
            </a:r>
            <a:r>
              <a:rPr lang="fr-FR" sz="6600" dirty="0" smtClean="0"/>
              <a:t> II</a:t>
            </a:r>
          </a:p>
          <a:p>
            <a:pPr algn="ctr"/>
            <a:r>
              <a:rPr lang="fr-FR" sz="6600" dirty="0" smtClean="0"/>
              <a:t>Transformateurs</a:t>
            </a:r>
            <a:endParaRPr lang="fr-FR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l="35809" t="33685" r="35211" b="41576"/>
          <a:stretch>
            <a:fillRect/>
          </a:stretch>
        </p:blipFill>
        <p:spPr bwMode="auto">
          <a:xfrm>
            <a:off x="1258888" y="2492375"/>
            <a:ext cx="73755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945224" y="1557338"/>
            <a:ext cx="77049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2800" dirty="0"/>
              <a:t>La solution : feuilletage des circuits magnétiques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9700" y="2565400"/>
            <a:ext cx="3529013" cy="3455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smtClean="0">
                <a:latin typeface="Arial" charset="0"/>
              </a:rPr>
              <a:t>PERTES PAR COURANT DE FOUCAULT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pPr eaLnBrk="1" hangingPunct="1"/>
            <a:r>
              <a:rPr lang="fr-FR" sz="3600" smtClean="0">
                <a:latin typeface="Arial" charset="0"/>
              </a:rPr>
              <a:t>LE TRANSFORMATEUR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916113"/>
            <a:ext cx="69818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ZoneTexte 5"/>
          <p:cNvSpPr txBox="1">
            <a:spLocks noChangeArrowheads="1"/>
          </p:cNvSpPr>
          <p:nvPr/>
        </p:nvSpPr>
        <p:spPr bwMode="auto">
          <a:xfrm>
            <a:off x="2484438" y="1125538"/>
            <a:ext cx="4895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3200"/>
              <a:t>Expérience de principe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627313" y="3284538"/>
            <a:ext cx="143986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4932363" y="3213100"/>
            <a:ext cx="1808162" cy="79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30992" t="42328" r="29713" b="14360"/>
          <a:stretch>
            <a:fillRect/>
          </a:stretch>
        </p:blipFill>
        <p:spPr bwMode="auto">
          <a:xfrm>
            <a:off x="1403350" y="765175"/>
            <a:ext cx="6275388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pPr eaLnBrk="1" hangingPunct="1"/>
            <a:r>
              <a:rPr lang="fr-FR" sz="3600" smtClean="0">
                <a:latin typeface="Arial" charset="0"/>
              </a:rPr>
              <a:t>LE TRANSFORMATEUR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 cstate="print"/>
          <a:srcRect l="24352" t="28546" r="22519" b="45860"/>
          <a:stretch>
            <a:fillRect/>
          </a:stretch>
        </p:blipFill>
        <p:spPr bwMode="auto">
          <a:xfrm>
            <a:off x="1042988" y="4724400"/>
            <a:ext cx="691356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2492375"/>
            <a:ext cx="600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2565400"/>
            <a:ext cx="600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l="30992" t="42328" r="29713" b="14360"/>
          <a:stretch>
            <a:fillRect/>
          </a:stretch>
        </p:blipFill>
        <p:spPr bwMode="auto">
          <a:xfrm>
            <a:off x="1835150" y="981075"/>
            <a:ext cx="5267325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pPr eaLnBrk="1" hangingPunct="1"/>
            <a:r>
              <a:rPr lang="fr-FR" sz="3600" dirty="0" smtClean="0">
                <a:latin typeface="Arial" charset="0"/>
              </a:rPr>
              <a:t>LE TRANSFORMATEUR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 cstate="print"/>
          <a:srcRect l="2715" t="8879" r="3616" b="10461"/>
          <a:stretch>
            <a:fillRect/>
          </a:stretch>
        </p:blipFill>
        <p:spPr bwMode="auto">
          <a:xfrm rot="60000">
            <a:off x="1349375" y="4441825"/>
            <a:ext cx="6594475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6" name="Picture 2" descr="http://www.mairie-benet.fr/images/Eoliennes2006/FormatJPG/16_Transformateur.jpg"/>
          <p:cNvPicPr>
            <a:picLocks noChangeAspect="1" noChangeArrowheads="1"/>
          </p:cNvPicPr>
          <p:nvPr/>
        </p:nvPicPr>
        <p:blipFill>
          <a:blip r:embed="rId2" cstate="print"/>
          <a:srcRect t="12560"/>
          <a:stretch>
            <a:fillRect/>
          </a:stretch>
        </p:blipFill>
        <p:spPr bwMode="auto">
          <a:xfrm>
            <a:off x="3923928" y="764704"/>
            <a:ext cx="4295800" cy="2817186"/>
          </a:xfrm>
          <a:prstGeom prst="rect">
            <a:avLst/>
          </a:prstGeom>
          <a:noFill/>
        </p:spPr>
      </p:pic>
      <p:pic>
        <p:nvPicPr>
          <p:cNvPr id="410628" name="Picture 4" descr="http://www.telsa.fr/telsa_transformateurs/telsa_transf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861048"/>
            <a:ext cx="3152775" cy="2847976"/>
          </a:xfrm>
          <a:prstGeom prst="rect">
            <a:avLst/>
          </a:prstGeom>
          <a:noFill/>
        </p:spPr>
      </p:pic>
      <p:pic>
        <p:nvPicPr>
          <p:cNvPr id="410630" name="Picture 6" descr="http://upload.wikimedia.org/wikipedia/commons/thumb/8/80/Drehstromtransformater_im_Schnitt_Hochspannung.jpg/220px-Drehstromtransformater_im_Schnitt_Hochspannu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420888"/>
            <a:ext cx="2095500" cy="3581400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pPr eaLnBrk="1" hangingPunct="1"/>
            <a:r>
              <a:rPr lang="fr-FR" sz="3600" dirty="0" smtClean="0">
                <a:latin typeface="Arial" charset="0"/>
              </a:rPr>
              <a:t>LE TRANSFORMATEUR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pPr eaLnBrk="1" hangingPunct="1"/>
            <a:r>
              <a:rPr lang="fr-FR" sz="3600" smtClean="0">
                <a:latin typeface="Arial" charset="0"/>
              </a:rPr>
              <a:t>LE TRANSFORMATEUR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print"/>
          <a:srcRect l="25987" t="25900" r="28339" b="41901"/>
          <a:stretch>
            <a:fillRect/>
          </a:stretch>
        </p:blipFill>
        <p:spPr bwMode="auto">
          <a:xfrm>
            <a:off x="468313" y="2205038"/>
            <a:ext cx="8351837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ZoneTexte 7"/>
          <p:cNvSpPr txBox="1">
            <a:spLocks noChangeArrowheads="1"/>
          </p:cNvSpPr>
          <p:nvPr/>
        </p:nvSpPr>
        <p:spPr bwMode="auto">
          <a:xfrm>
            <a:off x="2123728" y="1412776"/>
            <a:ext cx="540017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3200" dirty="0"/>
              <a:t>Plaque signalétique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213" y="3429000"/>
            <a:ext cx="38877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>
            <a:off x="1116013" y="3860800"/>
            <a:ext cx="215900" cy="14398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395288" y="4508500"/>
            <a:ext cx="360362" cy="2159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331913" y="3789363"/>
            <a:ext cx="7343775" cy="172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pPr eaLnBrk="1" hangingPunct="1"/>
            <a:r>
              <a:rPr lang="fr-FR" sz="3600" dirty="0" smtClean="0">
                <a:latin typeface="Arial" charset="0"/>
              </a:rPr>
              <a:t>PINCE AMPEREMETRIQUE</a:t>
            </a:r>
          </a:p>
        </p:txBody>
      </p:sp>
      <p:sp>
        <p:nvSpPr>
          <p:cNvPr id="9" name="Flèche vers le bas 8"/>
          <p:cNvSpPr/>
          <p:nvPr/>
        </p:nvSpPr>
        <p:spPr>
          <a:xfrm>
            <a:off x="4283968" y="1196752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835696" y="2132856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Application du transformateur</a:t>
            </a:r>
            <a:endParaRPr lang="fr-FR" sz="3200" dirty="0"/>
          </a:p>
        </p:txBody>
      </p:sp>
      <p:pic>
        <p:nvPicPr>
          <p:cNvPr id="351233" name="Picture 1"/>
          <p:cNvPicPr>
            <a:picLocks noChangeAspect="1" noChangeArrowheads="1"/>
          </p:cNvPicPr>
          <p:nvPr/>
        </p:nvPicPr>
        <p:blipFill>
          <a:blip r:embed="rId2" cstate="print"/>
          <a:srcRect l="7988" r="16544"/>
          <a:stretch>
            <a:fillRect/>
          </a:stretch>
        </p:blipFill>
        <p:spPr bwMode="auto">
          <a:xfrm>
            <a:off x="2699792" y="3108098"/>
            <a:ext cx="4032448" cy="303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51520" y="3789040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Cas où i</a:t>
            </a:r>
            <a:r>
              <a:rPr lang="fr-FR" sz="2400" baseline="-25000" dirty="0" smtClean="0"/>
              <a:t>1</a:t>
            </a:r>
            <a:r>
              <a:rPr lang="fr-FR" sz="2400" dirty="0" smtClean="0"/>
              <a:t> est très élevé (1000 A)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96752"/>
            <a:ext cx="9036496" cy="5184576"/>
          </a:xfrm>
        </p:spPr>
        <p:txBody>
          <a:bodyPr>
            <a:noAutofit/>
          </a:bodyPr>
          <a:lstStyle/>
          <a:p>
            <a:r>
              <a:rPr lang="fr-FR" sz="1400" dirty="0" smtClean="0"/>
              <a:t>Citer les sources de champ magnétique</a:t>
            </a:r>
          </a:p>
          <a:p>
            <a:r>
              <a:rPr lang="fr-FR" sz="1400" dirty="0" smtClean="0"/>
              <a:t>Citer les 3 principaux milieux magnétiques existants et leurs propriétés</a:t>
            </a:r>
          </a:p>
          <a:p>
            <a:r>
              <a:rPr lang="fr-FR" sz="1400" dirty="0" smtClean="0"/>
              <a:t>Définir dans le détail un milieu ferromagnétique et son intérêt pour les machines de l’électrotechnique (augmentation du champ magnétique par canalisation des lignes de champ)</a:t>
            </a:r>
          </a:p>
          <a:p>
            <a:r>
              <a:rPr lang="fr-FR" sz="1400" dirty="0" smtClean="0"/>
              <a:t>Décrire la courbe de première aimantation et préciser ses trois domaines (orientation par domaines des petits aimants microscopiques)</a:t>
            </a:r>
          </a:p>
          <a:p>
            <a:r>
              <a:rPr lang="fr-FR" sz="1400" dirty="0" smtClean="0"/>
              <a:t>Préciser la notion d’hystérésis lorsque le matériau ferromagnétique est soumis à une intensité alternative (excitation magnétique alternative)</a:t>
            </a:r>
          </a:p>
          <a:p>
            <a:r>
              <a:rPr lang="fr-FR" sz="1400" dirty="0" smtClean="0"/>
              <a:t>Distinguer les aciers doux </a:t>
            </a:r>
            <a:r>
              <a:rPr lang="fr-FR" sz="1400" dirty="0"/>
              <a:t>(désaimantation facile : hystérésis </a:t>
            </a:r>
            <a:r>
              <a:rPr lang="fr-FR" sz="1400" dirty="0" smtClean="0"/>
              <a:t>resserrée sur l’axe des ordonnée) des aciers durs </a:t>
            </a:r>
            <a:r>
              <a:rPr lang="fr-FR" sz="1400" dirty="0"/>
              <a:t>(désaimantation </a:t>
            </a:r>
            <a:r>
              <a:rPr lang="fr-FR" sz="1400" dirty="0" smtClean="0"/>
              <a:t>difficile </a:t>
            </a:r>
            <a:r>
              <a:rPr lang="fr-FR" sz="1400" dirty="0"/>
              <a:t>: hystérésis </a:t>
            </a:r>
            <a:r>
              <a:rPr lang="fr-FR" sz="1400" dirty="0" smtClean="0"/>
              <a:t>étalée par rapport </a:t>
            </a:r>
            <a:r>
              <a:rPr lang="fr-FR" sz="1400" dirty="0"/>
              <a:t>l’axe des </a:t>
            </a:r>
            <a:r>
              <a:rPr lang="fr-FR" sz="1400" dirty="0" smtClean="0"/>
              <a:t>ordonnées) </a:t>
            </a:r>
          </a:p>
          <a:p>
            <a:r>
              <a:rPr lang="fr-FR" sz="1400" dirty="0" smtClean="0"/>
              <a:t>Citer les deux conséquences du phénomène d’hystérésis :  les pertes dans le Fe  (pertes par hystérésis et pertes par courant de FOUCAULT (courants induits dans la masse))</a:t>
            </a:r>
          </a:p>
          <a:p>
            <a:r>
              <a:rPr lang="fr-FR" sz="1400" dirty="0" smtClean="0"/>
              <a:t>Citer le feuilletage des circuits électriques comme solution pour diminuer les courants de FOUCAULT</a:t>
            </a:r>
          </a:p>
          <a:p>
            <a:r>
              <a:rPr lang="fr-FR" sz="1400" dirty="0" smtClean="0"/>
              <a:t>Citer des applications des courants de FOUCAULT</a:t>
            </a:r>
            <a:endParaRPr lang="fr-FR" sz="1400" dirty="0" smtClean="0"/>
          </a:p>
          <a:p>
            <a:r>
              <a:rPr lang="fr-FR" sz="1400" dirty="0" smtClean="0"/>
              <a:t>Définir le principe de fonctionnement d’un transformateur monophasé</a:t>
            </a:r>
          </a:p>
          <a:p>
            <a:r>
              <a:rPr lang="fr-FR" sz="1400" dirty="0" smtClean="0"/>
              <a:t>Citer les trois types de transformateurs existants</a:t>
            </a:r>
            <a:endParaRPr lang="fr-FR" sz="1400" dirty="0" smtClean="0"/>
          </a:p>
          <a:p>
            <a:r>
              <a:rPr lang="fr-FR" sz="1400" dirty="0" smtClean="0"/>
              <a:t>Citer les formules du taux de transformation, des rapports de tension, d’intensité dans le cas d’un transformateur parfait</a:t>
            </a:r>
            <a:endParaRPr lang="fr-FR" sz="1400" dirty="0" smtClean="0"/>
          </a:p>
          <a:p>
            <a:r>
              <a:rPr lang="fr-FR" sz="1400" dirty="0" smtClean="0"/>
              <a:t>Expliquer pourquoi sur une plaque signalétique d’un transformateur apparaît la puissance apparente</a:t>
            </a:r>
            <a:endParaRPr lang="fr-FR" sz="1400" dirty="0" smtClean="0"/>
          </a:p>
          <a:p>
            <a:r>
              <a:rPr lang="fr-FR" sz="1400" dirty="0" smtClean="0"/>
              <a:t>Citer une application du transformateur : pince ampérométrique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844370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z="3600" smtClean="0">
                <a:latin typeface="Arial" charset="0"/>
              </a:rPr>
              <a:t>LES SOURCES DU CHAMP MAGNETIQUE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99592" y="1556792"/>
            <a:ext cx="71786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Un champ magnétique est créé par une distribution de courants électriques.</a:t>
            </a:r>
          </a:p>
        </p:txBody>
      </p:sp>
      <p:pic>
        <p:nvPicPr>
          <p:cNvPr id="3076" name="Picture 4" descr="G:\Lycée\Tsti GM\Cours\Matériaux ferromagnétique\Fil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01653"/>
            <a:ext cx="19050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88925" y="2780928"/>
            <a:ext cx="4054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800"/>
              <a:t>Intensité du champ magnétique crée par un conducteur rectiligne :</a:t>
            </a:r>
          </a:p>
        </p:txBody>
      </p:sp>
      <p:pic>
        <p:nvPicPr>
          <p:cNvPr id="3078" name="Picture 6" descr="G:\Lycée\Tsti GM\Cours\Matériaux ferromagnétique\Solénoïde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577853"/>
            <a:ext cx="25908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724400" y="2799978"/>
            <a:ext cx="4054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800"/>
              <a:t>Intensité du champ magnétique crée par un solénoïde :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28600" y="4949453"/>
            <a:ext cx="3978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800"/>
              <a:t>A une distance r du fil, le champ magnétique s’exprime :</a:t>
            </a: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1476375" y="5635253"/>
          <a:ext cx="7969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88" name="Equation" r:id="rId5" imgW="520560" imgH="355320" progId="Equation.3">
                  <p:embed/>
                </p:oleObj>
              </mc:Choice>
              <mc:Fallback>
                <p:oleObj name="Equation" r:id="rId5" imgW="520560" imgH="355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635253"/>
                        <a:ext cx="79692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6296025" y="5635253"/>
          <a:ext cx="8937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89" name="Equation" r:id="rId7" imgW="583920" imgH="355320" progId="Equation.3">
                  <p:embed/>
                </p:oleObj>
              </mc:Choice>
              <mc:Fallback>
                <p:oleObj name="Equation" r:id="rId7" imgW="583920" imgH="355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5635253"/>
                        <a:ext cx="893763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724400" y="4949453"/>
            <a:ext cx="3978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800"/>
              <a:t>Au centre du solénoïde, le champ magnétique s’exprime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7" grpId="0" autoUpdateAnimBg="0"/>
      <p:bldP spid="3079" grpId="0" autoUpdateAnimBg="0"/>
      <p:bldP spid="3080" grpId="0" autoUpdateAnimBg="0"/>
      <p:bldP spid="308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762000"/>
          </a:xfrm>
        </p:spPr>
        <p:txBody>
          <a:bodyPr/>
          <a:lstStyle/>
          <a:p>
            <a:pPr eaLnBrk="1" hangingPunct="1"/>
            <a:r>
              <a:rPr lang="fr-FR" sz="3600" smtClean="0">
                <a:latin typeface="Arial" charset="0"/>
              </a:rPr>
              <a:t>QUELQUES VALEURS NUMERIQUES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68363" y="1828800"/>
            <a:ext cx="740727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/>
              <a:t>A </a:t>
            </a:r>
            <a:r>
              <a:rPr lang="fr-FR" sz="2400" i="1" dirty="0"/>
              <a:t>1 mètre</a:t>
            </a:r>
            <a:r>
              <a:rPr lang="fr-FR" sz="2400" dirty="0"/>
              <a:t> d’un conducteur traversé par un courant d’intensité </a:t>
            </a:r>
            <a:r>
              <a:rPr lang="fr-FR" sz="2400" i="1" dirty="0"/>
              <a:t>100A</a:t>
            </a:r>
            <a:r>
              <a:rPr lang="fr-FR" sz="2400" dirty="0"/>
              <a:t> : </a:t>
            </a:r>
            <a:r>
              <a:rPr lang="fr-FR" sz="2400" b="1" i="1" dirty="0">
                <a:solidFill>
                  <a:srgbClr val="FF0000"/>
                </a:solidFill>
              </a:rPr>
              <a:t>B=20 </a:t>
            </a:r>
            <a:r>
              <a:rPr lang="fr-FR" sz="2400" b="1" i="1" dirty="0" err="1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fr-FR" sz="2400" b="1" i="1" dirty="0" err="1">
                <a:solidFill>
                  <a:srgbClr val="FF0000"/>
                </a:solidFill>
              </a:rPr>
              <a:t>T</a:t>
            </a:r>
            <a:r>
              <a:rPr lang="fr-FR" sz="2400" dirty="0"/>
              <a:t>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84238" y="2930525"/>
            <a:ext cx="740727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/>
              <a:t>Au centre d’un solénoïde de </a:t>
            </a:r>
            <a:r>
              <a:rPr lang="fr-FR" sz="2400" i="1" dirty="0"/>
              <a:t>N=1000</a:t>
            </a:r>
            <a:r>
              <a:rPr lang="fr-FR" sz="2400" dirty="0"/>
              <a:t> spires, de longueur </a:t>
            </a:r>
            <a:r>
              <a:rPr lang="fr-FR" sz="2400" i="1" dirty="0"/>
              <a:t>20 cm</a:t>
            </a:r>
            <a:r>
              <a:rPr lang="fr-FR" sz="2400" dirty="0"/>
              <a:t>, traversé par un courant d’intensité </a:t>
            </a:r>
            <a:r>
              <a:rPr lang="fr-FR" sz="2400" i="1" dirty="0"/>
              <a:t>10A</a:t>
            </a:r>
            <a:r>
              <a:rPr lang="fr-FR" sz="2400" dirty="0"/>
              <a:t> : </a:t>
            </a:r>
            <a:r>
              <a:rPr lang="fr-FR" sz="2400" b="1" i="1" dirty="0">
                <a:solidFill>
                  <a:srgbClr val="FF0000"/>
                </a:solidFill>
              </a:rPr>
              <a:t>B=63 </a:t>
            </a:r>
            <a:r>
              <a:rPr lang="fr-FR" sz="2400" b="1" i="1" dirty="0" err="1">
                <a:solidFill>
                  <a:srgbClr val="FF0000"/>
                </a:solidFill>
              </a:rPr>
              <a:t>mT</a:t>
            </a:r>
            <a:r>
              <a:rPr lang="fr-FR" sz="2400" dirty="0"/>
              <a:t>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84238" y="3997325"/>
            <a:ext cx="73914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/>
              <a:t>Composante horizontale du champ magnétique terrestre : </a:t>
            </a:r>
            <a:r>
              <a:rPr lang="fr-FR" sz="2400" b="1" i="1">
                <a:solidFill>
                  <a:srgbClr val="FF0000"/>
                </a:solidFill>
              </a:rPr>
              <a:t>B=20 </a:t>
            </a:r>
            <a:r>
              <a:rPr lang="fr-FR" sz="2400" b="1" i="1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fr-FR" sz="2400" b="1" i="1">
                <a:solidFill>
                  <a:srgbClr val="FF0000"/>
                </a:solidFill>
              </a:rPr>
              <a:t>T</a:t>
            </a:r>
            <a:r>
              <a:rPr lang="fr-FR" sz="2400"/>
              <a:t>.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84238" y="5064125"/>
            <a:ext cx="73914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/>
              <a:t>Aimants permanents ordinaires : </a:t>
            </a:r>
            <a:r>
              <a:rPr lang="fr-FR" sz="2400" b="1" i="1">
                <a:solidFill>
                  <a:srgbClr val="FF0000"/>
                </a:solidFill>
              </a:rPr>
              <a:t>B=50 mT</a:t>
            </a:r>
            <a:r>
              <a:rPr lang="fr-FR" sz="2400"/>
              <a:t>.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84238" y="5826125"/>
            <a:ext cx="73914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/>
              <a:t>Champ magnétique dans les machines électriques : </a:t>
            </a:r>
            <a:r>
              <a:rPr lang="fr-FR" sz="2400" b="1" i="1" dirty="0">
                <a:solidFill>
                  <a:srgbClr val="FF0000"/>
                </a:solidFill>
              </a:rPr>
              <a:t>B=1 T</a:t>
            </a:r>
            <a:r>
              <a:rPr lang="fr-FR" sz="2400" dirty="0"/>
              <a:t>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8220075" y="6340475"/>
            <a:ext cx="792163" cy="36036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7092950" y="5589588"/>
            <a:ext cx="1150938" cy="935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 autoUpdateAnimBg="0"/>
      <p:bldP spid="4100" grpId="0" animBg="1" autoUpdateAnimBg="0"/>
      <p:bldP spid="4101" grpId="0" animBg="1" autoUpdateAnimBg="0"/>
      <p:bldP spid="4102" grpId="0" animBg="1" autoUpdateAnimBg="0"/>
      <p:bldP spid="4103" grpId="0" animBg="1" autoUpdateAnimBg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50813" y="1087438"/>
            <a:ext cx="8820150" cy="316706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0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644650"/>
            <a:ext cx="8575675" cy="2016125"/>
          </a:xfrm>
        </p:spPr>
        <p:txBody>
          <a:bodyPr/>
          <a:lstStyle/>
          <a:p>
            <a:pPr eaLnBrk="1" hangingPunct="1"/>
            <a:r>
              <a:rPr lang="fr-FR" sz="4000" smtClean="0">
                <a:solidFill>
                  <a:schemeClr val="bg1"/>
                </a:solidFill>
                <a:latin typeface="Arial" charset="0"/>
              </a:rPr>
              <a:t>QUELS  SONT LES MILIEUX MAGNETIQUES ET LESQUELS CHOISIR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4213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3600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LES MILIEUX MAGNETIQUES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1331913" y="1916113"/>
            <a:ext cx="1223962" cy="151288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300788" y="1989138"/>
            <a:ext cx="1223962" cy="15113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356100" y="2060575"/>
            <a:ext cx="0" cy="295275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250825" y="3860800"/>
            <a:ext cx="2736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/>
              <a:t>Diamagnétiques</a:t>
            </a:r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6156325" y="3933825"/>
            <a:ext cx="27368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/>
              <a:t>Paramagnétiques</a:t>
            </a:r>
          </a:p>
        </p:txBody>
      </p:sp>
      <p:sp>
        <p:nvSpPr>
          <p:cNvPr id="15" name="ZoneTexte 14"/>
          <p:cNvSpPr txBox="1">
            <a:spLocks noChangeArrowheads="1"/>
          </p:cNvSpPr>
          <p:nvPr/>
        </p:nvSpPr>
        <p:spPr bwMode="auto">
          <a:xfrm>
            <a:off x="3059113" y="5229225"/>
            <a:ext cx="2881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/>
              <a:t>Ferromagnétiques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4213" y="-100013"/>
            <a:ext cx="77724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3600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LES MILIEUX MAGNETIQUES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 l="29886" t="48235" r="28607" b="21251"/>
          <a:stretch>
            <a:fillRect/>
          </a:stretch>
        </p:blipFill>
        <p:spPr bwMode="auto">
          <a:xfrm>
            <a:off x="827088" y="1897063"/>
            <a:ext cx="7273925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3276600" y="5157788"/>
            <a:ext cx="2879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3200"/>
              <a:t>Diamagnétiques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29884" t="37405" r="28607" b="36015"/>
          <a:stretch>
            <a:fillRect/>
          </a:stretch>
        </p:blipFill>
        <p:spPr bwMode="auto">
          <a:xfrm>
            <a:off x="539750" y="1412875"/>
            <a:ext cx="80010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2916238" y="4221163"/>
            <a:ext cx="3600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3200"/>
              <a:t>Ferromagnétiques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-100013"/>
            <a:ext cx="77724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3600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LES MILIEUX MAGNETIQUES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5157788"/>
            <a:ext cx="8169275" cy="83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>
                <a:cs typeface="Times New Roman" pitchFamily="18" charset="0"/>
              </a:rPr>
              <a:t>Les matériaux ferromagnétiques ont pour effet </a:t>
            </a:r>
            <a:r>
              <a:rPr lang="fr-FR" sz="2400" i="1">
                <a:cs typeface="Times New Roman" pitchFamily="18" charset="0"/>
              </a:rPr>
              <a:t>d’augmenter la valeur du champ magnétique</a:t>
            </a:r>
            <a:r>
              <a:rPr lang="fr-FR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 autoUpdateAnimBg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7907</TotalTime>
  <Words>701</Words>
  <Application>Microsoft Office PowerPoint</Application>
  <PresentationFormat>Affichage à l'écran (4:3)</PresentationFormat>
  <Paragraphs>86</Paragraphs>
  <Slides>26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4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Thème Office</vt:lpstr>
      <vt:lpstr>Equation</vt:lpstr>
      <vt:lpstr>Image</vt:lpstr>
      <vt:lpstr>Microsoft Éditeur d'équations 3.0</vt:lpstr>
      <vt:lpstr>Équation</vt:lpstr>
      <vt:lpstr>Présentation PowerPoint</vt:lpstr>
      <vt:lpstr>Présentation PowerPoint</vt:lpstr>
      <vt:lpstr>Objectifs</vt:lpstr>
      <vt:lpstr>LES SOURCES DU CHAMP MAGNETIQUE</vt:lpstr>
      <vt:lpstr>QUELQUES VALEURS NUMERIQUES </vt:lpstr>
      <vt:lpstr>QUELS  SONT LES MILIEUX MAGNETIQUES ET LESQUELS CHOISIR ? </vt:lpstr>
      <vt:lpstr>Présentation PowerPoint</vt:lpstr>
      <vt:lpstr>Présentation PowerPoint</vt:lpstr>
      <vt:lpstr>Présentation PowerPoint</vt:lpstr>
      <vt:lpstr>INTERET DES MATERIAUX FERROMAGNETIQUES</vt:lpstr>
      <vt:lpstr>LES MATERIAUX FERROMAGNETIQUES</vt:lpstr>
      <vt:lpstr>EXCITATION MAGNETIQUE</vt:lpstr>
      <vt:lpstr>CHAMP MAGNETIQUE</vt:lpstr>
      <vt:lpstr>COURBE DE PREMIERE  AIMANTATION</vt:lpstr>
      <vt:lpstr>COURBE DE PREMIERE  AIMANTATION POUR QUELQUES MATERIAUX</vt:lpstr>
      <vt:lpstr>HYSTERESIS MAGNETIQUE </vt:lpstr>
      <vt:lpstr>HYSTERESIS MAGNETIQUE  approche statistique</vt:lpstr>
      <vt:lpstr>MATERIAUX FERROMAGNETIQUES DURS et DOUX </vt:lpstr>
      <vt:lpstr>CONSEQUENCE DE L’HYSTERESIS MAGNETIQUE</vt:lpstr>
      <vt:lpstr>PERTES PAR COURANT DE FOUCAULT</vt:lpstr>
      <vt:lpstr>LE TRANSFORMATEUR</vt:lpstr>
      <vt:lpstr>LE TRANSFORMATEUR</vt:lpstr>
      <vt:lpstr>LE TRANSFORMATEUR</vt:lpstr>
      <vt:lpstr>LE TRANSFORMATEUR</vt:lpstr>
      <vt:lpstr>LE TRANSFORMATEUR</vt:lpstr>
      <vt:lpstr>PINCE AMPEREMETRIQUE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dsarmeo</dc:creator>
  <cp:lastModifiedBy>dsarmeo</cp:lastModifiedBy>
  <cp:revision>571</cp:revision>
  <dcterms:created xsi:type="dcterms:W3CDTF">2012-01-25T07:50:15Z</dcterms:created>
  <dcterms:modified xsi:type="dcterms:W3CDTF">2013-03-18T07:45:23Z</dcterms:modified>
</cp:coreProperties>
</file>