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2" r:id="rId4"/>
    <p:sldId id="267" r:id="rId5"/>
    <p:sldId id="256" r:id="rId6"/>
    <p:sldId id="260" r:id="rId7"/>
    <p:sldId id="258" r:id="rId8"/>
    <p:sldId id="266" r:id="rId9"/>
    <p:sldId id="265" r:id="rId10"/>
    <p:sldId id="264" r:id="rId11"/>
    <p:sldId id="259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656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DE91-F6EC-46EE-9FDD-9F8F0771AA90}" type="datetimeFigureOut">
              <a:rPr lang="fr-FR" smtClean="0"/>
              <a:t>21/01/2014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CE28-1686-438C-A1E4-9499150BC3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DE91-F6EC-46EE-9FDD-9F8F0771AA90}" type="datetimeFigureOut">
              <a:rPr lang="fr-FR" smtClean="0"/>
              <a:t>21/01/2014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CE28-1686-438C-A1E4-9499150BC3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DE91-F6EC-46EE-9FDD-9F8F0771AA90}" type="datetimeFigureOut">
              <a:rPr lang="fr-FR" smtClean="0"/>
              <a:t>21/01/2014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CE28-1686-438C-A1E4-9499150BC3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DE91-F6EC-46EE-9FDD-9F8F0771AA90}" type="datetimeFigureOut">
              <a:rPr lang="fr-FR" smtClean="0"/>
              <a:t>21/01/2014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CE28-1686-438C-A1E4-9499150BC3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DE91-F6EC-46EE-9FDD-9F8F0771AA90}" type="datetimeFigureOut">
              <a:rPr lang="fr-FR" smtClean="0"/>
              <a:t>21/01/2014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CE28-1686-438C-A1E4-9499150BC3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DE91-F6EC-46EE-9FDD-9F8F0771AA90}" type="datetimeFigureOut">
              <a:rPr lang="fr-FR" smtClean="0"/>
              <a:t>21/01/2014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CE28-1686-438C-A1E4-9499150BC3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DE91-F6EC-46EE-9FDD-9F8F0771AA90}" type="datetimeFigureOut">
              <a:rPr lang="fr-FR" smtClean="0"/>
              <a:t>21/01/2014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CE28-1686-438C-A1E4-9499150BC3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DE91-F6EC-46EE-9FDD-9F8F0771AA90}" type="datetimeFigureOut">
              <a:rPr lang="fr-FR" smtClean="0"/>
              <a:t>21/01/2014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CE28-1686-438C-A1E4-9499150BC3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DE91-F6EC-46EE-9FDD-9F8F0771AA90}" type="datetimeFigureOut">
              <a:rPr lang="fr-FR" smtClean="0"/>
              <a:t>21/01/2014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CE28-1686-438C-A1E4-9499150BC3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DE91-F6EC-46EE-9FDD-9F8F0771AA90}" type="datetimeFigureOut">
              <a:rPr lang="fr-FR" smtClean="0"/>
              <a:t>21/01/2014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CE28-1686-438C-A1E4-9499150BC3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DE91-F6EC-46EE-9FDD-9F8F0771AA90}" type="datetimeFigureOut">
              <a:rPr lang="fr-FR" smtClean="0"/>
              <a:t>21/01/2014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5CE28-1686-438C-A1E4-9499150BC3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4DE91-F6EC-46EE-9FDD-9F8F0771AA90}" type="datetimeFigureOut">
              <a:rPr lang="fr-FR" smtClean="0"/>
              <a:t>21/01/2014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5CE28-1686-438C-A1E4-9499150BC34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7.bin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.png"/><Relationship Id="rId4" Type="http://schemas.openxmlformats.org/officeDocument/2006/relationships/image" Target="../media/image11.wmf"/><Relationship Id="rId9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3717032"/>
            <a:ext cx="7632848" cy="1470025"/>
          </a:xfrm>
        </p:spPr>
        <p:txBody>
          <a:bodyPr>
            <a:normAutofit/>
          </a:bodyPr>
          <a:lstStyle/>
          <a:p>
            <a:r>
              <a:rPr lang="fr-FR" dirty="0" smtClean="0"/>
              <a:t>Intensité / Tension / Dipôles / Puissance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43608" y="620688"/>
            <a:ext cx="6768752" cy="2016224"/>
          </a:xfrm>
        </p:spPr>
        <p:txBody>
          <a:bodyPr>
            <a:noAutofit/>
          </a:bodyPr>
          <a:lstStyle/>
          <a:p>
            <a:r>
              <a:rPr lang="fr-FR" sz="4800" dirty="0" smtClean="0"/>
              <a:t>Les bases de l’électricité en continu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91616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02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Lois fondamentales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2"/>
          </a:xfrm>
        </p:spPr>
        <p:txBody>
          <a:bodyPr/>
          <a:lstStyle/>
          <a:p>
            <a:r>
              <a:rPr lang="fr-FR" dirty="0" smtClean="0"/>
              <a:t>Loi d’additivité des tensions</a:t>
            </a:r>
          </a:p>
          <a:p>
            <a:r>
              <a:rPr lang="fr-FR" dirty="0" smtClean="0"/>
              <a:t>Loi des nœuds</a:t>
            </a:r>
          </a:p>
          <a:p>
            <a:r>
              <a:rPr lang="fr-FR" dirty="0" smtClean="0"/>
              <a:t>Résistances en série</a:t>
            </a:r>
          </a:p>
          <a:p>
            <a:r>
              <a:rPr lang="fr-FR" dirty="0" smtClean="0"/>
              <a:t>Résistances en parallèle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L’intensité </a:t>
            </a:r>
            <a:r>
              <a:rPr lang="fr-FR" dirty="0"/>
              <a:t>é</a:t>
            </a:r>
            <a:r>
              <a:rPr lang="fr-FR" dirty="0" smtClean="0"/>
              <a:t>lectrique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27168" t="26600" r="46550" b="41901"/>
          <a:stretch/>
        </p:blipFill>
        <p:spPr bwMode="auto">
          <a:xfrm>
            <a:off x="2413906" y="836712"/>
            <a:ext cx="395205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107504" y="3717032"/>
            <a:ext cx="88364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fr-FR" sz="2000" dirty="0" smtClean="0"/>
              <a:t>Déplacement d’électrons « libres » dans le matériau conducteur</a:t>
            </a:r>
          </a:p>
          <a:p>
            <a:pPr marL="342900" indent="-342900">
              <a:buAutoNum type="arabicParenR"/>
            </a:pPr>
            <a:r>
              <a:rPr lang="fr-FR" sz="2000" dirty="0" smtClean="0"/>
              <a:t>Les électrons se déplacent du pôle – au pôle +</a:t>
            </a:r>
          </a:p>
          <a:p>
            <a:pPr marL="342900" indent="-342900">
              <a:buAutoNum type="arabicParenR"/>
            </a:pPr>
            <a:r>
              <a:rPr lang="fr-FR" sz="2000" dirty="0" smtClean="0"/>
              <a:t>Par convention (en 1820, par AMPERE), le courant circule du pôle + au pôle –    (à l’extérieur du générateur) </a:t>
            </a:r>
          </a:p>
          <a:p>
            <a:pPr marL="342900" indent="-342900">
              <a:buAutoNum type="arabicParenR"/>
            </a:pPr>
            <a:r>
              <a:rPr lang="fr-FR" sz="2000" dirty="0" smtClean="0"/>
              <a:t>L’intensité se mesure grâce à un ampèremètre intercalé </a:t>
            </a:r>
            <a:r>
              <a:rPr lang="fr-FR" sz="2000" b="1" dirty="0" smtClean="0"/>
              <a:t>en série </a:t>
            </a:r>
            <a:r>
              <a:rPr lang="fr-FR" sz="2000" dirty="0" smtClean="0"/>
              <a:t>dans le circuit</a:t>
            </a:r>
          </a:p>
          <a:p>
            <a:pPr marL="342900" indent="-342900">
              <a:buAutoNum type="arabicParenR"/>
            </a:pPr>
            <a:r>
              <a:rPr lang="fr-FR" sz="2000" dirty="0" smtClean="0"/>
              <a:t>L’intensité est la même en tout point d’un circuit série</a:t>
            </a:r>
          </a:p>
          <a:p>
            <a:pPr marL="342900" indent="-342900">
              <a:buAutoNum type="arabicParenR"/>
            </a:pPr>
            <a:r>
              <a:rPr lang="fr-FR" sz="2000" b="1" dirty="0" smtClean="0"/>
              <a:t>Loi des nœuds</a:t>
            </a:r>
          </a:p>
          <a:p>
            <a:pPr marL="342900" indent="-342900">
              <a:buAutoNum type="arabicParenR"/>
            </a:pPr>
            <a:r>
              <a:rPr lang="fr-FR" sz="2000" dirty="0" smtClean="0"/>
              <a:t>Unité : Ampère (A)</a:t>
            </a:r>
          </a:p>
          <a:p>
            <a:pPr marL="342900" indent="-342900">
              <a:buAutoNum type="arabicParenR"/>
            </a:pPr>
            <a:endParaRPr lang="fr-FR" sz="2000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70163"/>
              </p:ext>
            </p:extLst>
          </p:nvPr>
        </p:nvGraphicFramePr>
        <p:xfrm>
          <a:off x="323528" y="1803722"/>
          <a:ext cx="1227137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Équation" r:id="rId4" imgW="380880" imgH="393480" progId="Equation.3">
                  <p:embed/>
                </p:oleObj>
              </mc:Choice>
              <mc:Fallback>
                <p:oleObj name="Équation" r:id="rId4" imgW="38088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803722"/>
                        <a:ext cx="1227137" cy="12652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763174" y="1525288"/>
            <a:ext cx="1080120" cy="617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/>
          <p:cNvGrpSpPr/>
          <p:nvPr/>
        </p:nvGrpSpPr>
        <p:grpSpPr>
          <a:xfrm>
            <a:off x="2752272" y="1518937"/>
            <a:ext cx="621078" cy="541911"/>
            <a:chOff x="2752272" y="1518937"/>
            <a:chExt cx="621078" cy="541911"/>
          </a:xfrm>
        </p:grpSpPr>
        <p:cxnSp>
          <p:nvCxnSpPr>
            <p:cNvPr id="9" name="Connecteur droit 8"/>
            <p:cNvCxnSpPr/>
            <p:nvPr/>
          </p:nvCxnSpPr>
          <p:spPr>
            <a:xfrm>
              <a:off x="2752272" y="1518937"/>
              <a:ext cx="0" cy="5419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2752272" y="1518937"/>
              <a:ext cx="62107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525728" y="1525523"/>
            <a:ext cx="478320" cy="1593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La tension </a:t>
            </a:r>
            <a:r>
              <a:rPr lang="fr-FR" dirty="0"/>
              <a:t>é</a:t>
            </a:r>
            <a:r>
              <a:rPr lang="fr-FR" dirty="0" smtClean="0"/>
              <a:t>lectrique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27168" t="26600" r="46550" b="41901"/>
          <a:stretch/>
        </p:blipFill>
        <p:spPr bwMode="auto">
          <a:xfrm>
            <a:off x="2413906" y="836712"/>
            <a:ext cx="395205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107504" y="3717032"/>
            <a:ext cx="89289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fr-FR" sz="2000" dirty="0" smtClean="0"/>
              <a:t>Différence de « niveau » électrique : potentiel électrique</a:t>
            </a:r>
          </a:p>
          <a:p>
            <a:pPr marL="342900" indent="-342900">
              <a:buAutoNum type="arabicParenR"/>
            </a:pPr>
            <a:r>
              <a:rPr lang="fr-FR" sz="2000" dirty="0" smtClean="0"/>
              <a:t>Représentation : flèche pointant vers le potentiel le plus élevé</a:t>
            </a:r>
          </a:p>
          <a:p>
            <a:pPr marL="342900" indent="-342900">
              <a:buAutoNum type="arabicParenR"/>
            </a:pPr>
            <a:r>
              <a:rPr lang="fr-FR" sz="2000" dirty="0" smtClean="0"/>
              <a:t>La tension électrique aux bornes d’un composant se mesure grâce à un voltmètre placé </a:t>
            </a:r>
            <a:r>
              <a:rPr lang="fr-FR" sz="2000" b="1" dirty="0" smtClean="0"/>
              <a:t>en dérivation (ou parallèle) </a:t>
            </a:r>
            <a:r>
              <a:rPr lang="fr-FR" sz="2000" dirty="0" smtClean="0"/>
              <a:t>aux bornes du composant</a:t>
            </a:r>
          </a:p>
          <a:p>
            <a:pPr marL="342900" indent="-342900">
              <a:buAutoNum type="arabicParenR"/>
            </a:pPr>
            <a:r>
              <a:rPr lang="fr-FR" sz="2000" dirty="0" smtClean="0"/>
              <a:t>Loi d’additivité des tensions (montage en série)</a:t>
            </a:r>
          </a:p>
          <a:p>
            <a:pPr marL="342900" indent="-342900">
              <a:buAutoNum type="arabicParenR"/>
            </a:pPr>
            <a:r>
              <a:rPr lang="fr-FR" sz="2000" dirty="0" smtClean="0"/>
              <a:t>Les tensions aux bornes de composants montés en dérivation (ou parallèle) sont égales</a:t>
            </a:r>
          </a:p>
          <a:p>
            <a:pPr marL="342900" indent="-342900">
              <a:buAutoNum type="arabicParenR"/>
            </a:pPr>
            <a:r>
              <a:rPr lang="fr-FR" sz="2000" dirty="0" smtClean="0"/>
              <a:t>Unité : Volt (V)</a:t>
            </a:r>
            <a:endParaRPr lang="fr-FR" sz="2000" dirty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94370"/>
              </p:ext>
            </p:extLst>
          </p:nvPr>
        </p:nvGraphicFramePr>
        <p:xfrm>
          <a:off x="6446838" y="1776413"/>
          <a:ext cx="2414587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Équation" r:id="rId4" imgW="749160" imgH="215640" progId="Equation.3">
                  <p:embed/>
                </p:oleObj>
              </mc:Choice>
              <mc:Fallback>
                <p:oleObj name="Équation" r:id="rId4" imgW="749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6838" y="1776413"/>
                        <a:ext cx="2414587" cy="69373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2763174" y="1525288"/>
            <a:ext cx="1080120" cy="617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/>
          <p:cNvGrpSpPr/>
          <p:nvPr/>
        </p:nvGrpSpPr>
        <p:grpSpPr>
          <a:xfrm>
            <a:off x="2752272" y="1518937"/>
            <a:ext cx="621078" cy="541911"/>
            <a:chOff x="2752272" y="1518937"/>
            <a:chExt cx="621078" cy="541911"/>
          </a:xfrm>
        </p:grpSpPr>
        <p:cxnSp>
          <p:nvCxnSpPr>
            <p:cNvPr id="9" name="Connecteur droit 8"/>
            <p:cNvCxnSpPr/>
            <p:nvPr/>
          </p:nvCxnSpPr>
          <p:spPr>
            <a:xfrm>
              <a:off x="2752272" y="1518937"/>
              <a:ext cx="0" cy="5419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2752272" y="1518937"/>
              <a:ext cx="62107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/>
          <p:cNvSpPr/>
          <p:nvPr/>
        </p:nvSpPr>
        <p:spPr>
          <a:xfrm>
            <a:off x="5515419" y="1789892"/>
            <a:ext cx="7200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5521519" y="2735209"/>
            <a:ext cx="72008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254428" y="1628800"/>
            <a:ext cx="27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276806" y="2550543"/>
            <a:ext cx="27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3122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/>
          <a:lstStyle/>
          <a:p>
            <a:r>
              <a:rPr lang="fr-FR" dirty="0" smtClean="0"/>
              <a:t>Multimètre</a:t>
            </a:r>
            <a:endParaRPr lang="fr-FR" dirty="0"/>
          </a:p>
        </p:txBody>
      </p:sp>
      <p:pic>
        <p:nvPicPr>
          <p:cNvPr id="7170" name="Picture 2" descr="Multimètre numériq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44824"/>
            <a:ext cx="4981575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76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-219657"/>
            <a:ext cx="7772400" cy="1224136"/>
          </a:xfrm>
        </p:spPr>
        <p:txBody>
          <a:bodyPr/>
          <a:lstStyle/>
          <a:p>
            <a:r>
              <a:rPr lang="fr-FR" dirty="0" smtClean="0"/>
              <a:t>Dipôles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907704" y="126876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Caractéristique d’un dipôle                          </a:t>
            </a:r>
            <a:endParaRPr lang="fr-FR" sz="2400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2411760" y="2060848"/>
            <a:ext cx="64807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5364088" y="2060848"/>
            <a:ext cx="7200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187624" y="3140968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Récepteur 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436096" y="3140968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Générateur</a:t>
            </a:r>
            <a:endParaRPr lang="fr-FR" sz="2400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H="1">
            <a:off x="1115616" y="3933056"/>
            <a:ext cx="57606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2267744" y="3933056"/>
            <a:ext cx="57606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0" y="4653136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100 % ohmique 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483768" y="4653136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Non purement ohmique </a:t>
            </a:r>
          </a:p>
        </p:txBody>
      </p:sp>
      <p:sp>
        <p:nvSpPr>
          <p:cNvPr id="23" name="Flèche vers le bas 22"/>
          <p:cNvSpPr/>
          <p:nvPr/>
        </p:nvSpPr>
        <p:spPr>
          <a:xfrm>
            <a:off x="683568" y="5517232"/>
            <a:ext cx="14401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107504" y="616530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Résistance</a:t>
            </a:r>
            <a:endParaRPr lang="fr-FR" sz="2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2771800" y="609329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Moteur</a:t>
            </a:r>
            <a:endParaRPr lang="fr-FR" sz="2400" dirty="0" smtClean="0"/>
          </a:p>
        </p:txBody>
      </p:sp>
      <p:sp>
        <p:nvSpPr>
          <p:cNvPr id="27" name="Flèche vers le bas 26"/>
          <p:cNvSpPr/>
          <p:nvPr/>
        </p:nvSpPr>
        <p:spPr>
          <a:xfrm>
            <a:off x="3419872" y="5589240"/>
            <a:ext cx="14401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 droite 27"/>
          <p:cNvSpPr/>
          <p:nvPr/>
        </p:nvSpPr>
        <p:spPr>
          <a:xfrm>
            <a:off x="6012160" y="1422012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6732240" y="1268760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U = f(I)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1" grpId="0"/>
      <p:bldP spid="22" grpId="0"/>
      <p:bldP spid="24" grpId="0"/>
      <p:bldP spid="26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53752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Resistance  ou conducteur </a:t>
            </a:r>
            <a:br>
              <a:rPr lang="fr-FR" dirty="0" smtClean="0"/>
            </a:br>
            <a:r>
              <a:rPr lang="fr-FR" dirty="0" smtClean="0"/>
              <a:t>100 % ohmique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7168" t="26600" r="23614" b="41901"/>
          <a:stretch>
            <a:fillRect/>
          </a:stretch>
        </p:blipFill>
        <p:spPr bwMode="auto">
          <a:xfrm>
            <a:off x="467544" y="1988840"/>
            <a:ext cx="740082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163831"/>
              </p:ext>
            </p:extLst>
          </p:nvPr>
        </p:nvGraphicFramePr>
        <p:xfrm>
          <a:off x="7020272" y="2996952"/>
          <a:ext cx="15128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Équation" r:id="rId4" imgW="469800" imgH="177480" progId="Equation.3">
                  <p:embed/>
                </p:oleObj>
              </mc:Choice>
              <mc:Fallback>
                <p:oleObj name="Équation" r:id="rId4" imgW="469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2996952"/>
                        <a:ext cx="1512887" cy="5715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575246" y="433187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Dipôle linéaire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5436096" y="1311151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Caractéristique </a:t>
            </a:r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107504" y="4953801"/>
            <a:ext cx="8928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fr-FR" sz="2000" dirty="0" smtClean="0"/>
              <a:t>Loi donnant la résistance équivalente de </a:t>
            </a:r>
            <a:r>
              <a:rPr lang="fr-FR" sz="2000" dirty="0"/>
              <a:t>r</a:t>
            </a:r>
            <a:r>
              <a:rPr lang="fr-FR" sz="2000" dirty="0" smtClean="0"/>
              <a:t>ésistances montées en série</a:t>
            </a:r>
          </a:p>
          <a:p>
            <a:pPr marL="342900" indent="-342900">
              <a:buAutoNum type="arabicParenR"/>
            </a:pPr>
            <a:r>
              <a:rPr lang="fr-FR" sz="2000" dirty="0" smtClean="0"/>
              <a:t>Loi donnant la résistance équivalente de résistances montées en dérivation (ou parallèle</a:t>
            </a:r>
          </a:p>
          <a:p>
            <a:pPr marL="342900" indent="-342900">
              <a:buAutoNum type="arabicParenR"/>
            </a:pPr>
            <a:r>
              <a:rPr lang="fr-FR" sz="2000" dirty="0" smtClean="0"/>
              <a:t>La résistance électrique est mesurée grâce à un </a:t>
            </a:r>
            <a:r>
              <a:rPr lang="fr-FR" sz="2000" dirty="0" err="1" smtClean="0"/>
              <a:t>ohmètre</a:t>
            </a:r>
            <a:r>
              <a:rPr lang="fr-FR" sz="2000" dirty="0" smtClean="0"/>
              <a:t> placé en parallèle aux bornes du dipôle</a:t>
            </a:r>
          </a:p>
          <a:p>
            <a:pPr marL="342900" indent="-342900">
              <a:buAutoNum type="arabicParenR"/>
            </a:pPr>
            <a:r>
              <a:rPr lang="fr-FR" sz="2000" dirty="0" smtClean="0"/>
              <a:t>Unité : Ohm (</a:t>
            </a:r>
            <a:r>
              <a:rPr lang="fr-FR" sz="2000" dirty="0" smtClean="0">
                <a:sym typeface="Symbol"/>
              </a:rPr>
              <a:t>)</a:t>
            </a:r>
            <a:endParaRPr lang="fr-FR" sz="2000" dirty="0" smtClean="0"/>
          </a:p>
        </p:txBody>
      </p:sp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965461"/>
              </p:ext>
            </p:extLst>
          </p:nvPr>
        </p:nvGraphicFramePr>
        <p:xfrm>
          <a:off x="496537" y="909364"/>
          <a:ext cx="1717675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Équation" r:id="rId6" imgW="533160" imgH="393480" progId="Equation.3">
                  <p:embed/>
                </p:oleObj>
              </mc:Choice>
              <mc:Fallback>
                <p:oleObj name="Équation" r:id="rId6" imgW="53316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37" y="909364"/>
                        <a:ext cx="1717675" cy="126523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367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68952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Générateur et moteur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52174" t="10500" r="28339" b="59400"/>
          <a:stretch>
            <a:fillRect/>
          </a:stretch>
        </p:blipFill>
        <p:spPr bwMode="auto">
          <a:xfrm>
            <a:off x="827584" y="2348880"/>
            <a:ext cx="3563888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l="53155" t="59499" r="28538" b="10135"/>
          <a:stretch>
            <a:fillRect/>
          </a:stretch>
        </p:blipFill>
        <p:spPr bwMode="auto">
          <a:xfrm>
            <a:off x="5148064" y="2204864"/>
            <a:ext cx="3347864" cy="3123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1043608" y="162880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Caractéristique 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5652120" y="162880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Caractéristique </a:t>
            </a:r>
            <a:endParaRPr lang="fr-FR" sz="2400" dirty="0"/>
          </a:p>
        </p:txBody>
      </p:sp>
      <p:graphicFrame>
        <p:nvGraphicFramePr>
          <p:cNvPr id="307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593622"/>
              </p:ext>
            </p:extLst>
          </p:nvPr>
        </p:nvGraphicFramePr>
        <p:xfrm>
          <a:off x="6115050" y="3933825"/>
          <a:ext cx="21685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Équation" r:id="rId4" imgW="672840" imgH="177480" progId="Equation.3">
                  <p:embed/>
                </p:oleObj>
              </mc:Choice>
              <mc:Fallback>
                <p:oleObj name="Équation" r:id="rId4" imgW="672840" imgH="177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3933825"/>
                        <a:ext cx="2168525" cy="5715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477963" y="4149725"/>
          <a:ext cx="20843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Équation" r:id="rId6" imgW="647640" imgH="177480" progId="Equation.3">
                  <p:embed/>
                </p:oleObj>
              </mc:Choice>
              <mc:Fallback>
                <p:oleObj name="Équation" r:id="rId6" imgW="64764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4149725"/>
                        <a:ext cx="2084387" cy="5715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1619672" y="56612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Générateur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372200" y="55892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339848" y="2888323"/>
            <a:ext cx="14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’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68952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Générateur de tension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259632" y="162880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Caractéristique 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5652120" y="162880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Caractéristique 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364272" y="5238492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Générateur de tension continue idéal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004048" y="486916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Générateur de tension alternative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9" t="32109" r="20497" b="29167"/>
          <a:stretch/>
        </p:blipFill>
        <p:spPr bwMode="auto">
          <a:xfrm>
            <a:off x="4355976" y="2420888"/>
            <a:ext cx="4527004" cy="206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necteur droit avec flèche 5"/>
          <p:cNvCxnSpPr/>
          <p:nvPr/>
        </p:nvCxnSpPr>
        <p:spPr>
          <a:xfrm flipV="1">
            <a:off x="611560" y="1859632"/>
            <a:ext cx="0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11560" y="4595936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611560" y="2924944"/>
            <a:ext cx="25922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5496" y="204967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 (V)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2663788" y="468449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Temps (s)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8388424" y="3454360"/>
            <a:ext cx="494556" cy="982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1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568952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La puissance électrique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07504" y="3898791"/>
            <a:ext cx="89289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fr-FR" sz="2000" dirty="0" smtClean="0"/>
              <a:t>Quantité d’énergie électrique reçue par le dipôle de la part du circuit par unité de temps</a:t>
            </a:r>
          </a:p>
          <a:p>
            <a:pPr marL="342900" indent="-342900">
              <a:buAutoNum type="arabicParenR"/>
            </a:pPr>
            <a:r>
              <a:rPr lang="fr-FR" sz="2000" dirty="0" smtClean="0"/>
              <a:t>Puissance  </a:t>
            </a:r>
            <a:r>
              <a:rPr lang="fr-FR" sz="2000" dirty="0" smtClean="0">
                <a:sym typeface="Symbol"/>
              </a:rPr>
              <a:t> 0,   le dipôle consomme de l’énergie (résistance chauffante) : il fonctionne en récepteur</a:t>
            </a:r>
          </a:p>
          <a:p>
            <a:pPr marL="342900" indent="-342900">
              <a:buAutoNum type="arabicParenR"/>
            </a:pPr>
            <a:r>
              <a:rPr lang="fr-FR" sz="2000" dirty="0" smtClean="0">
                <a:sym typeface="Symbol"/>
              </a:rPr>
              <a:t>Puissance   0,   le </a:t>
            </a:r>
            <a:r>
              <a:rPr lang="fr-FR" sz="2000" smtClean="0">
                <a:sym typeface="Symbol"/>
              </a:rPr>
              <a:t>dipôle fournit </a:t>
            </a:r>
            <a:r>
              <a:rPr lang="fr-FR" sz="2000" dirty="0" smtClean="0">
                <a:sym typeface="Symbol"/>
              </a:rPr>
              <a:t>de l’énergie au circuit (il fonctionne en générateur)</a:t>
            </a:r>
            <a:endParaRPr lang="fr-FR" sz="2000" dirty="0" smtClean="0"/>
          </a:p>
          <a:p>
            <a:pPr marL="342900" indent="-342900">
              <a:buFontTx/>
              <a:buAutoNum type="arabicParenR"/>
            </a:pPr>
            <a:r>
              <a:rPr lang="fr-FR" sz="2000" dirty="0"/>
              <a:t>Unité : Watt (W</a:t>
            </a:r>
            <a:r>
              <a:rPr lang="fr-FR" sz="2000" dirty="0" smtClean="0"/>
              <a:t>)</a:t>
            </a:r>
          </a:p>
          <a:p>
            <a:pPr marL="342900" indent="-342900">
              <a:buFontTx/>
              <a:buAutoNum type="arabicParenR"/>
            </a:pPr>
            <a:endParaRPr lang="fr-FR" sz="2000" dirty="0"/>
          </a:p>
          <a:p>
            <a:pPr marL="342900" indent="-342900">
              <a:buAutoNum type="arabicParenR"/>
            </a:pPr>
            <a:endParaRPr lang="fr-FR" sz="2000" dirty="0" smtClean="0"/>
          </a:p>
          <a:p>
            <a:endParaRPr lang="fr-FR" sz="2000" dirty="0" smtClean="0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652540"/>
              </p:ext>
            </p:extLst>
          </p:nvPr>
        </p:nvGraphicFramePr>
        <p:xfrm>
          <a:off x="108271" y="1595039"/>
          <a:ext cx="2059138" cy="717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Équation" r:id="rId3" imgW="507960" imgH="177480" progId="Equation.3">
                  <p:embed/>
                </p:oleObj>
              </mc:Choice>
              <mc:Fallback>
                <p:oleObj name="Équation" r:id="rId3" imgW="5079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71" y="1595039"/>
                        <a:ext cx="2059138" cy="717004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e 15"/>
          <p:cNvGrpSpPr/>
          <p:nvPr/>
        </p:nvGrpSpPr>
        <p:grpSpPr>
          <a:xfrm>
            <a:off x="2504977" y="1002119"/>
            <a:ext cx="3952056" cy="2664296"/>
            <a:chOff x="2413906" y="836712"/>
            <a:chExt cx="3952056" cy="266429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5" cstate="print"/>
            <a:srcRect l="27168" t="26600" r="46550" b="41901"/>
            <a:stretch/>
          </p:blipFill>
          <p:spPr bwMode="auto">
            <a:xfrm>
              <a:off x="2413906" y="836712"/>
              <a:ext cx="3952056" cy="2664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Groupe 11"/>
            <p:cNvGrpSpPr/>
            <p:nvPr/>
          </p:nvGrpSpPr>
          <p:grpSpPr>
            <a:xfrm>
              <a:off x="2752272" y="1518937"/>
              <a:ext cx="2841255" cy="1400938"/>
              <a:chOff x="2752272" y="1518937"/>
              <a:chExt cx="2841255" cy="140093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763174" y="1525288"/>
                <a:ext cx="1080120" cy="6176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4" name="Groupe 13"/>
              <p:cNvGrpSpPr/>
              <p:nvPr/>
            </p:nvGrpSpPr>
            <p:grpSpPr>
              <a:xfrm>
                <a:off x="2752272" y="1518937"/>
                <a:ext cx="621078" cy="541911"/>
                <a:chOff x="2752272" y="1518937"/>
                <a:chExt cx="621078" cy="541911"/>
              </a:xfrm>
            </p:grpSpPr>
            <p:cxnSp>
              <p:nvCxnSpPr>
                <p:cNvPr id="9" name="Connecteur droit 8"/>
                <p:cNvCxnSpPr/>
                <p:nvPr/>
              </p:nvCxnSpPr>
              <p:spPr>
                <a:xfrm>
                  <a:off x="2752272" y="1518937"/>
                  <a:ext cx="0" cy="5419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/>
                <p:cNvCxnSpPr/>
                <p:nvPr/>
              </p:nvCxnSpPr>
              <p:spPr>
                <a:xfrm>
                  <a:off x="2752272" y="1518937"/>
                  <a:ext cx="621078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Ellipse 5"/>
              <p:cNvSpPr/>
              <p:nvPr/>
            </p:nvSpPr>
            <p:spPr>
              <a:xfrm>
                <a:off x="5515419" y="1789892"/>
                <a:ext cx="72008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Ellipse 10"/>
              <p:cNvSpPr/>
              <p:nvPr/>
            </p:nvSpPr>
            <p:spPr>
              <a:xfrm>
                <a:off x="5521519" y="2735209"/>
                <a:ext cx="72008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ZoneTexte 6"/>
              <p:cNvSpPr txBox="1"/>
              <p:nvPr/>
            </p:nvSpPr>
            <p:spPr>
              <a:xfrm>
                <a:off x="5254428" y="1628800"/>
                <a:ext cx="274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1</a:t>
                </a:r>
                <a:endParaRPr lang="fr-FR" dirty="0"/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5276806" y="2550543"/>
                <a:ext cx="274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2</a:t>
                </a:r>
              </a:p>
            </p:txBody>
          </p:sp>
        </p:grpSp>
      </p:grpSp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387876"/>
              </p:ext>
            </p:extLst>
          </p:nvPr>
        </p:nvGraphicFramePr>
        <p:xfrm>
          <a:off x="6365962" y="1245942"/>
          <a:ext cx="19558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Équation" r:id="rId6" imgW="482400" imgH="177480" progId="Equation.3">
                  <p:embed/>
                </p:oleObj>
              </mc:Choice>
              <mc:Fallback>
                <p:oleObj name="Équation" r:id="rId6" imgW="482400" imgH="177480" progId="Equation.3">
                  <p:embed/>
                  <p:pic>
                    <p:nvPicPr>
                      <p:cNvPr id="0" name="Obje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962" y="1245942"/>
                        <a:ext cx="1955800" cy="7159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518726"/>
              </p:ext>
            </p:extLst>
          </p:nvPr>
        </p:nvGraphicFramePr>
        <p:xfrm>
          <a:off x="6156176" y="2607192"/>
          <a:ext cx="2127371" cy="893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Équation" r:id="rId8" imgW="571320" imgH="241200" progId="Equation.3">
                  <p:embed/>
                </p:oleObj>
              </mc:Choice>
              <mc:Fallback>
                <p:oleObj name="Équation" r:id="rId8" imgW="571320" imgH="241200" progId="Equation.3">
                  <p:embed/>
                  <p:pic>
                    <p:nvPicPr>
                      <p:cNvPr id="0" name="Obje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2607192"/>
                        <a:ext cx="2127371" cy="893816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058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205</Words>
  <Application>Microsoft Office PowerPoint</Application>
  <PresentationFormat>Affichage à l'écran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3" baseType="lpstr">
      <vt:lpstr>Thème Office</vt:lpstr>
      <vt:lpstr>Équation</vt:lpstr>
      <vt:lpstr>Intensité / Tension / Dipôles / Puissance </vt:lpstr>
      <vt:lpstr>L’intensité électrique</vt:lpstr>
      <vt:lpstr>La tension électrique</vt:lpstr>
      <vt:lpstr>Multimètre</vt:lpstr>
      <vt:lpstr>Dipôles</vt:lpstr>
      <vt:lpstr>Resistance  ou conducteur  100 % ohmique</vt:lpstr>
      <vt:lpstr>Générateur et moteur</vt:lpstr>
      <vt:lpstr>Générateur de tension</vt:lpstr>
      <vt:lpstr>La puissance électrique</vt:lpstr>
      <vt:lpstr>Présentation PowerPoint</vt:lpstr>
      <vt:lpstr>Lois fondamentales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Courant continu : rappels</dc:title>
  <dc:creator>dsarmeo</dc:creator>
  <cp:lastModifiedBy>dsarmeo</cp:lastModifiedBy>
  <cp:revision>30</cp:revision>
  <dcterms:created xsi:type="dcterms:W3CDTF">2013-01-10T06:21:49Z</dcterms:created>
  <dcterms:modified xsi:type="dcterms:W3CDTF">2014-01-21T08:31:32Z</dcterms:modified>
</cp:coreProperties>
</file>