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64" r:id="rId4"/>
    <p:sldId id="260" r:id="rId5"/>
    <p:sldId id="258" r:id="rId6"/>
    <p:sldId id="268" r:id="rId7"/>
  </p:sldIdLst>
  <p:sldSz cx="9144000" cy="6858000" type="screen4x3"/>
  <p:notesSz cx="666908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43890-FD6F-48A3-BE1B-0C213DE86BF9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2B205-94C0-45C4-BAFC-EDC215352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8ECD-C598-44C4-901F-70063FA3DFBA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4ED61-87EE-494D-B4D5-BD7F2DB02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4ED61-87EE-494D-B4D5-BD7F2DB020A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4ED61-87EE-494D-B4D5-BD7F2DB020A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4ED61-87EE-494D-B4D5-BD7F2DB020A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382A-861A-47B4-A317-3677ED44E791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642790"/>
            <a:ext cx="8147248" cy="3442394"/>
          </a:xfrm>
        </p:spPr>
        <p:txBody>
          <a:bodyPr>
            <a:normAutofit/>
          </a:bodyPr>
          <a:lstStyle/>
          <a:p>
            <a:r>
              <a:rPr lang="fr-FR" dirty="0" smtClean="0"/>
              <a:t>QCM</a:t>
            </a:r>
            <a:br>
              <a:rPr lang="fr-FR" dirty="0" smtClean="0"/>
            </a:b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Tension superficielle / Poussée d’Archimède / Electricité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528" y="33265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NOM:							Note :         /20</a:t>
            </a:r>
          </a:p>
          <a:p>
            <a:r>
              <a:rPr lang="fr-FR" dirty="0" smtClean="0"/>
              <a:t>Prénom:</a:t>
            </a:r>
          </a:p>
          <a:p>
            <a:r>
              <a:rPr lang="fr-FR" dirty="0" smtClean="0"/>
              <a:t>N° groupe:</a:t>
            </a:r>
          </a:p>
          <a:p>
            <a:r>
              <a:rPr lang="fr-FR" dirty="0" smtClean="0"/>
              <a:t>Date: 11/06/2012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179512" y="44624"/>
            <a:ext cx="896448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200" b="1" dirty="0" smtClean="0"/>
              <a:t>1) Préciser sur la photo 1, la ou les zones à percer,  pour obtenir la photo 2.</a:t>
            </a:r>
          </a:p>
          <a:p>
            <a:pPr>
              <a:spcAft>
                <a:spcPts val="600"/>
              </a:spcAft>
            </a:pPr>
            <a:r>
              <a:rPr lang="fr-FR" sz="2200" b="1" dirty="0" smtClean="0"/>
              <a:t>Le liquide est de l’eau savonneuse et l’expérience est réalisée dans l’air sec à température ambiante.  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 l="34586" t="36047" r="32762" b="21625"/>
          <a:stretch>
            <a:fillRect/>
          </a:stretch>
        </p:blipFill>
        <p:spPr bwMode="auto">
          <a:xfrm>
            <a:off x="179512" y="2233022"/>
            <a:ext cx="3672408" cy="267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ZoneTexte 21"/>
          <p:cNvSpPr txBox="1"/>
          <p:nvPr/>
        </p:nvSpPr>
        <p:spPr>
          <a:xfrm>
            <a:off x="1403648" y="48598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Photo 1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372200" y="454808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Photo 2</a:t>
            </a:r>
            <a:endParaRPr lang="fr-FR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/>
          <a:srcRect l="51427" t="31608" r="19736" b="31297"/>
          <a:stretch>
            <a:fillRect/>
          </a:stretch>
        </p:blipFill>
        <p:spPr bwMode="auto">
          <a:xfrm>
            <a:off x="5364088" y="2449046"/>
            <a:ext cx="2842104" cy="205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Flèche droite 25"/>
          <p:cNvSpPr/>
          <p:nvPr/>
        </p:nvSpPr>
        <p:spPr>
          <a:xfrm>
            <a:off x="4211960" y="332243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13750" y="1196752"/>
            <a:ext cx="8892480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sz="2200" b="1" dirty="0" smtClean="0"/>
              <a:t>Expliquer en deux lignes maximum le phénomène physique associé à cette expérience. (4 pts)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79512" y="5517233"/>
            <a:ext cx="87849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Explications : Avant le perçage les forces de tension superficielles étaient</a:t>
            </a:r>
            <a:r>
              <a:rPr lang="fr-FR" dirty="0" smtClean="0">
                <a:solidFill>
                  <a:srgbClr val="FF0000"/>
                </a:solidFill>
              </a:rPr>
              <a:t> les mêmes </a:t>
            </a:r>
            <a:r>
              <a:rPr lang="fr-FR" dirty="0" smtClean="0"/>
              <a:t>de </a:t>
            </a:r>
            <a:r>
              <a:rPr lang="fr-FR" dirty="0" smtClean="0">
                <a:solidFill>
                  <a:srgbClr val="FF0000"/>
                </a:solidFill>
              </a:rPr>
              <a:t>part et d’autre du fil</a:t>
            </a:r>
            <a:r>
              <a:rPr lang="fr-FR" dirty="0" smtClean="0"/>
              <a:t>. Ces forces </a:t>
            </a:r>
            <a:r>
              <a:rPr lang="fr-FR" dirty="0" smtClean="0">
                <a:solidFill>
                  <a:srgbClr val="FF0000"/>
                </a:solidFill>
              </a:rPr>
              <a:t>sont tangentes à la surface </a:t>
            </a:r>
            <a:r>
              <a:rPr lang="fr-FR" dirty="0" smtClean="0"/>
              <a:t>et s’expriment sur </a:t>
            </a:r>
            <a:r>
              <a:rPr lang="fr-FR" dirty="0" smtClean="0"/>
              <a:t>toute </a:t>
            </a:r>
            <a:r>
              <a:rPr lang="fr-FR" dirty="0" smtClean="0"/>
              <a:t>la </a:t>
            </a:r>
            <a:r>
              <a:rPr lang="fr-FR" dirty="0" smtClean="0">
                <a:solidFill>
                  <a:srgbClr val="FF0000"/>
                </a:solidFill>
              </a:rPr>
              <a:t>longueur du fil </a:t>
            </a:r>
            <a:r>
              <a:rPr lang="fr-FR" dirty="0" smtClean="0"/>
              <a:t>en direction du </a:t>
            </a:r>
            <a:r>
              <a:rPr lang="fr-FR" dirty="0" smtClean="0">
                <a:solidFill>
                  <a:srgbClr val="FF0000"/>
                </a:solidFill>
              </a:rPr>
              <a:t>centre du fluide </a:t>
            </a:r>
            <a:r>
              <a:rPr lang="fr-FR" dirty="0" smtClean="0"/>
              <a:t>: elles tendent le fil.</a:t>
            </a:r>
          </a:p>
          <a:p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2411760" y="1916832"/>
            <a:ext cx="1944216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2483768" y="4077072"/>
            <a:ext cx="223224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73"/>
          <p:cNvSpPr txBox="1"/>
          <p:nvPr/>
        </p:nvSpPr>
        <p:spPr>
          <a:xfrm>
            <a:off x="61528" y="260648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2) Un glaçon de volume </a:t>
            </a:r>
            <a:r>
              <a:rPr lang="fr-FR" sz="2400" b="1" dirty="0" err="1" smtClean="0"/>
              <a:t>V</a:t>
            </a:r>
            <a:r>
              <a:rPr lang="fr-FR" sz="2400" b="1" baseline="-25000" dirty="0" err="1" smtClean="0"/>
              <a:t>g</a:t>
            </a:r>
            <a:r>
              <a:rPr lang="fr-FR" sz="2400" b="1" dirty="0" smtClean="0"/>
              <a:t>, de masse volumique </a:t>
            </a:r>
            <a:r>
              <a:rPr lang="fr-FR" sz="2400" b="1" dirty="0" smtClean="0">
                <a:sym typeface="Symbol"/>
              </a:rPr>
              <a:t></a:t>
            </a:r>
            <a:r>
              <a:rPr lang="fr-FR" sz="2400" b="1" baseline="-25000" dirty="0" smtClean="0">
                <a:sym typeface="Symbol"/>
              </a:rPr>
              <a:t>g</a:t>
            </a:r>
            <a:r>
              <a:rPr lang="fr-FR" sz="2400" b="1" dirty="0" smtClean="0"/>
              <a:t> flotte dans un verre d’eau pure de masse volumique </a:t>
            </a:r>
            <a:r>
              <a:rPr lang="fr-FR" sz="2400" b="1" dirty="0" smtClean="0">
                <a:sym typeface="Symbol"/>
              </a:rPr>
              <a:t></a:t>
            </a:r>
            <a:r>
              <a:rPr lang="fr-FR" sz="2400" b="1" baseline="-25000" dirty="0" smtClean="0">
                <a:sym typeface="Symbol"/>
              </a:rPr>
              <a:t>e</a:t>
            </a:r>
            <a:r>
              <a:rPr lang="fr-FR" sz="2400" b="1" dirty="0" smtClean="0">
                <a:sym typeface="Symbol"/>
              </a:rPr>
              <a:t>.</a:t>
            </a:r>
          </a:p>
          <a:p>
            <a:r>
              <a:rPr lang="fr-FR" sz="2400" b="1" dirty="0" smtClean="0">
                <a:sym typeface="Symbol"/>
              </a:rPr>
              <a:t>Entourer l’expression donnant le volume de glaçon immergé. (4 pts)</a:t>
            </a:r>
            <a:endParaRPr lang="fr-FR" sz="2400" b="1" dirty="0" smtClean="0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971600" y="2276872"/>
          <a:ext cx="2044700" cy="1196975"/>
        </p:xfrm>
        <a:graphic>
          <a:graphicData uri="http://schemas.openxmlformats.org/presentationml/2006/ole">
            <p:oleObj spid="_x0000_s21515" name="Équation" r:id="rId3" imgW="812520" imgH="444240" progId="Equation.3">
              <p:embed/>
            </p:oleObj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4716016" y="2204864"/>
          <a:ext cx="3067050" cy="1368425"/>
        </p:xfrm>
        <a:graphic>
          <a:graphicData uri="http://schemas.openxmlformats.org/presentationml/2006/ole">
            <p:oleObj spid="_x0000_s21520" name="Équation" r:id="rId4" imgW="1218960" imgH="507960" progId="Equation.3">
              <p:embed/>
            </p:oleObj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5724128" y="4653136"/>
          <a:ext cx="2044700" cy="1230313"/>
        </p:xfrm>
        <a:graphic>
          <a:graphicData uri="http://schemas.openxmlformats.org/presentationml/2006/ole">
            <p:oleObj spid="_x0000_s21521" name="Équation" r:id="rId5" imgW="812520" imgH="457200" progId="Equation.3">
              <p:embed/>
            </p:oleObj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827584" y="4581128"/>
          <a:ext cx="2843213" cy="1298575"/>
        </p:xfrm>
        <a:graphic>
          <a:graphicData uri="http://schemas.openxmlformats.org/presentationml/2006/ole">
            <p:oleObj spid="_x0000_s21522" name="Équation" r:id="rId6" imgW="1130040" imgH="4824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076056" y="4221088"/>
            <a:ext cx="3168352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ZoneTexte 81"/>
          <p:cNvSpPr txBox="1"/>
          <p:nvPr/>
        </p:nvSpPr>
        <p:spPr>
          <a:xfrm>
            <a:off x="179512" y="620688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ym typeface="Symbol"/>
              </a:rPr>
              <a:t>3) Compléter le tableau suivant :  4 pts (0,25 pt / bonne réponse)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9184" y="2924944"/>
          <a:ext cx="8892480" cy="292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624"/>
                <a:gridCol w="1035496"/>
                <a:gridCol w="1111560"/>
                <a:gridCol w="1111560"/>
                <a:gridCol w="1384728"/>
                <a:gridCol w="838392"/>
                <a:gridCol w="2223120"/>
              </a:tblGrid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Dipôles parfaits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Z</a:t>
                      </a:r>
                    </a:p>
                    <a:p>
                      <a:pPr algn="ctr"/>
                      <a:r>
                        <a:rPr lang="fr-FR" sz="2400" baseline="0" dirty="0" smtClean="0"/>
                        <a:t> (</a:t>
                      </a:r>
                      <a:r>
                        <a:rPr lang="fr-FR" sz="2400" baseline="0" dirty="0" smtClean="0">
                          <a:sym typeface="Symbol"/>
                        </a:rPr>
                        <a:t>)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ym typeface="Symbol"/>
                        </a:rPr>
                        <a:t></a:t>
                      </a:r>
                      <a:r>
                        <a:rPr lang="fr-FR" sz="2400" baseline="-25000" dirty="0" smtClean="0">
                          <a:sym typeface="Symbol"/>
                        </a:rPr>
                        <a:t>(u/i) </a:t>
                      </a:r>
                    </a:p>
                    <a:p>
                      <a:pPr algn="ctr"/>
                      <a:r>
                        <a:rPr lang="fr-FR" sz="2400" dirty="0" smtClean="0">
                          <a:sym typeface="Symbol"/>
                        </a:rPr>
                        <a:t>(rad)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cos</a:t>
                      </a:r>
                      <a:r>
                        <a:rPr lang="fr-FR" sz="2400" dirty="0" smtClean="0">
                          <a:sym typeface="Symbol"/>
                        </a:rPr>
                        <a:t>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P</a:t>
                      </a:r>
                      <a:r>
                        <a:rPr lang="fr-FR" sz="2400" baseline="-25000" dirty="0" err="1" smtClean="0"/>
                        <a:t>active</a:t>
                      </a:r>
                      <a:endParaRPr lang="fr-FR" sz="2400" baseline="-25000" dirty="0" smtClean="0"/>
                    </a:p>
                    <a:p>
                      <a:pPr algn="ctr"/>
                      <a:r>
                        <a:rPr lang="fr-FR" sz="2400" dirty="0" smtClean="0"/>
                        <a:t>(W)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sin</a:t>
                      </a:r>
                      <a:r>
                        <a:rPr lang="fr-FR" sz="2400" dirty="0" smtClean="0">
                          <a:sym typeface="Symbol"/>
                        </a:rPr>
                        <a:t>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Q</a:t>
                      </a:r>
                    </a:p>
                    <a:p>
                      <a:pPr algn="ctr"/>
                      <a:r>
                        <a:rPr lang="fr-FR" sz="2400" dirty="0" smtClean="0"/>
                        <a:t>(VAR)</a:t>
                      </a:r>
                      <a:endParaRPr lang="fr-FR" sz="2400" dirty="0"/>
                    </a:p>
                  </a:txBody>
                  <a:tcPr/>
                </a:tc>
              </a:tr>
              <a:tr h="84058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R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R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RI</a:t>
                      </a:r>
                      <a:r>
                        <a:rPr lang="fr-FR" sz="2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fr-FR" sz="2400" baseline="0" dirty="0" smtClean="0">
                          <a:solidFill>
                            <a:srgbClr val="FF0000"/>
                          </a:solidFill>
                        </a:rPr>
                        <a:t>= U</a:t>
                      </a:r>
                      <a:r>
                        <a:rPr lang="fr-FR" sz="2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sz="2400" baseline="0" dirty="0" smtClean="0">
                          <a:solidFill>
                            <a:srgbClr val="FF0000"/>
                          </a:solidFill>
                        </a:rPr>
                        <a:t>/R</a:t>
                      </a:r>
                      <a:endParaRPr lang="fr-FR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328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L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Lw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fr-FR" sz="2400" dirty="0" smtClean="0">
                          <a:solidFill>
                            <a:srgbClr val="FF0000"/>
                          </a:solidFill>
                          <a:sym typeface="Symbol"/>
                        </a:rPr>
                        <a:t>/2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+ Lw</a:t>
                      </a:r>
                      <a:r>
                        <a:rPr lang="fr-FR" sz="2400" baseline="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fr-FR" sz="2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fr-FR" sz="2400" baseline="0" dirty="0" smtClean="0">
                          <a:solidFill>
                            <a:srgbClr val="FF0000"/>
                          </a:solidFill>
                        </a:rPr>
                        <a:t>= U</a:t>
                      </a:r>
                      <a:r>
                        <a:rPr lang="fr-FR" sz="2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sz="2400" baseline="0" dirty="0" smtClean="0">
                          <a:solidFill>
                            <a:srgbClr val="FF0000"/>
                          </a:solidFill>
                        </a:rPr>
                        <a:t>/Lw</a:t>
                      </a:r>
                      <a:endParaRPr lang="fr-FR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328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C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1/</a:t>
                      </a:r>
                      <a:r>
                        <a:rPr lang="fr-FR" sz="2400" dirty="0" err="1" smtClean="0">
                          <a:solidFill>
                            <a:srgbClr val="FF0000"/>
                          </a:solidFill>
                        </a:rPr>
                        <a:t>Cw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fr-FR" sz="2400" dirty="0" smtClean="0">
                          <a:solidFill>
                            <a:srgbClr val="FF0000"/>
                          </a:solidFill>
                          <a:sym typeface="Symbol"/>
                        </a:rPr>
                        <a:t>/2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- I</a:t>
                      </a:r>
                      <a:r>
                        <a:rPr lang="fr-FR" sz="2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fr-FR" sz="2400" dirty="0" err="1" smtClean="0">
                          <a:solidFill>
                            <a:srgbClr val="FF0000"/>
                          </a:solidFill>
                        </a:rPr>
                        <a:t>Cw</a:t>
                      </a:r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 = -U</a:t>
                      </a:r>
                      <a:r>
                        <a:rPr lang="fr-FR" sz="2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Cw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 flipH="1">
            <a:off x="3131840" y="1988840"/>
            <a:ext cx="1215400" cy="11732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763849" y="3180723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99992" y="170080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 pris comme axe de référence (horizontal)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1520" y="260648"/>
            <a:ext cx="86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4) A partir de la plaque signalétique du moteur asynchrone triphasé ci-dessous, exprimer  la puissance active, la fréquence de synchronisme, le glissement relatif et la fréquence du réseau d’alimentation avec les </a:t>
            </a:r>
            <a:r>
              <a:rPr lang="fr-FR" sz="2400" b="1" u="sng" dirty="0" smtClean="0"/>
              <a:t>valeurs numériques </a:t>
            </a:r>
            <a:r>
              <a:rPr lang="fr-FR" sz="2400" b="1" dirty="0" smtClean="0"/>
              <a:t>et </a:t>
            </a:r>
            <a:r>
              <a:rPr lang="fr-FR" sz="2400" b="1" u="sng" dirty="0" smtClean="0"/>
              <a:t>les bonnes unités </a:t>
            </a:r>
            <a:r>
              <a:rPr lang="fr-FR" sz="2400" b="1" cap="all" dirty="0" smtClean="0"/>
              <a:t>mais sans faire le calcul</a:t>
            </a:r>
            <a:r>
              <a:rPr lang="fr-FR" sz="2400" b="1" dirty="0" smtClean="0"/>
              <a:t>. (4 pts)</a:t>
            </a:r>
            <a:endParaRPr lang="fr-FR" sz="2400" b="1" baseline="-250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0" y="2876686"/>
            <a:ext cx="5328592" cy="350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5652120" y="2780928"/>
            <a:ext cx="331236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 =1,8 /0,79 kW                      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652120" y="3501008"/>
            <a:ext cx="331236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 =(3)</a:t>
            </a:r>
            <a:r>
              <a:rPr lang="fr-FR" baseline="30000" dirty="0" smtClean="0">
                <a:solidFill>
                  <a:srgbClr val="FF0000"/>
                </a:solidFill>
              </a:rPr>
              <a:t>1/2</a:t>
            </a:r>
            <a:r>
              <a:rPr lang="fr-FR" dirty="0" smtClean="0">
                <a:solidFill>
                  <a:srgbClr val="FF0000"/>
                </a:solidFill>
              </a:rPr>
              <a:t>.400.4,3. 0,82 W                      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16216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 (au choix)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652120" y="5733256"/>
            <a:ext cx="331236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f = 50 Hz                      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652120" y="5157192"/>
            <a:ext cx="331236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g = (1500-1410)/1500  %                      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652120" y="4581128"/>
            <a:ext cx="331236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Ns = 1500 tour/min                      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Accolade ouvrante 13"/>
          <p:cNvSpPr/>
          <p:nvPr/>
        </p:nvSpPr>
        <p:spPr>
          <a:xfrm>
            <a:off x="5436096" y="3416367"/>
            <a:ext cx="144016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652120" y="4005064"/>
            <a:ext cx="331236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 =(3)</a:t>
            </a:r>
            <a:r>
              <a:rPr lang="fr-FR" baseline="30000" dirty="0" smtClean="0">
                <a:solidFill>
                  <a:srgbClr val="FF0000"/>
                </a:solidFill>
              </a:rPr>
              <a:t>1/2</a:t>
            </a:r>
            <a:r>
              <a:rPr lang="fr-FR" dirty="0" smtClean="0">
                <a:solidFill>
                  <a:srgbClr val="FF0000"/>
                </a:solidFill>
              </a:rPr>
              <a:t>.230.7,5. 0,82 W                       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-47500" y="692696"/>
            <a:ext cx="9360024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1" dirty="0" smtClean="0"/>
              <a:t>5) Entourer les définitions exactes : (4 pts)</a:t>
            </a:r>
          </a:p>
          <a:p>
            <a:pPr>
              <a:spcAft>
                <a:spcPts val="600"/>
              </a:spcAft>
            </a:pPr>
            <a:endParaRPr lang="fr-FR" sz="2200" dirty="0" smtClean="0"/>
          </a:p>
          <a:p>
            <a:r>
              <a:rPr lang="fr-FR" sz="2400" dirty="0" smtClean="0"/>
              <a:t>Sur la plaque d’un moteur asynchrone triphasé, on peut lire: 230V/380V</a:t>
            </a:r>
          </a:p>
          <a:p>
            <a:endParaRPr lang="fr-FR" sz="2400" dirty="0" smtClean="0"/>
          </a:p>
          <a:p>
            <a:pPr>
              <a:spcAft>
                <a:spcPts val="1800"/>
              </a:spcAft>
            </a:pPr>
            <a:r>
              <a:rPr lang="fr-FR" sz="2000" dirty="0" smtClean="0"/>
              <a:t>A) La plus petite tension correspond à la tension maximale que peut supporter un enroulement, soit 230V.</a:t>
            </a:r>
            <a:endParaRPr lang="fr-FR" sz="2200" dirty="0" smtClean="0"/>
          </a:p>
          <a:p>
            <a:pPr>
              <a:spcAft>
                <a:spcPts val="1800"/>
              </a:spcAft>
            </a:pPr>
            <a:r>
              <a:rPr lang="fr-FR" sz="2000" dirty="0" smtClean="0"/>
              <a:t>B) Le moteur peut être branché en étoile sur un réseau EDF 127/230V.</a:t>
            </a:r>
          </a:p>
          <a:p>
            <a:pPr>
              <a:spcAft>
                <a:spcPts val="1800"/>
              </a:spcAft>
            </a:pPr>
            <a:r>
              <a:rPr lang="fr-FR" sz="2000" dirty="0" smtClean="0"/>
              <a:t>C) Le stator en cage d’écureuil est le siège de courant induit.</a:t>
            </a:r>
          </a:p>
          <a:p>
            <a:pPr>
              <a:spcAft>
                <a:spcPts val="1800"/>
              </a:spcAft>
            </a:pPr>
            <a:r>
              <a:rPr lang="fr-FR" sz="2000" dirty="0" smtClean="0"/>
              <a:t>D) Le moteur démarre grâce à des bobines auxiliaires.</a:t>
            </a:r>
          </a:p>
          <a:p>
            <a:pPr>
              <a:spcAft>
                <a:spcPts val="1800"/>
              </a:spcAft>
            </a:pPr>
            <a:r>
              <a:rPr lang="fr-FR" sz="2000" dirty="0" smtClean="0"/>
              <a:t>E) Le moteur subit une surintensité au démarrage de l’ordre de 3 fois le courant nominal.</a:t>
            </a:r>
          </a:p>
          <a:p>
            <a:pPr>
              <a:spcAft>
                <a:spcPts val="1200"/>
              </a:spcAft>
            </a:pPr>
            <a:r>
              <a:rPr lang="fr-FR" sz="2000" dirty="0" smtClean="0"/>
              <a:t>F) Le rotor tourne à la fréquence du réseau électrique.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509120"/>
            <a:ext cx="914400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3750" y="2276872"/>
            <a:ext cx="88204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441</Words>
  <Application>Microsoft Office PowerPoint</Application>
  <PresentationFormat>Affichage à l'écran (4:3)</PresentationFormat>
  <Paragraphs>68</Paragraphs>
  <Slides>6</Slides>
  <Notes>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Thème Office</vt:lpstr>
      <vt:lpstr>Équation</vt:lpstr>
      <vt:lpstr>QCM   Tension superficielle / Poussée d’Archimède / Electricité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  Froid mécanique MOLLIER</dc:title>
  <dc:creator>dsarmeo</dc:creator>
  <cp:lastModifiedBy>dsarmeo</cp:lastModifiedBy>
  <cp:revision>158</cp:revision>
  <dcterms:created xsi:type="dcterms:W3CDTF">2012-01-16T06:16:46Z</dcterms:created>
  <dcterms:modified xsi:type="dcterms:W3CDTF">2012-06-11T22:55:12Z</dcterms:modified>
</cp:coreProperties>
</file>