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82" r:id="rId5"/>
    <p:sldId id="259" r:id="rId6"/>
    <p:sldId id="260" r:id="rId7"/>
    <p:sldId id="261" r:id="rId8"/>
    <p:sldId id="278" r:id="rId9"/>
    <p:sldId id="262" r:id="rId10"/>
    <p:sldId id="276" r:id="rId11"/>
    <p:sldId id="263" r:id="rId12"/>
    <p:sldId id="277" r:id="rId13"/>
    <p:sldId id="264" r:id="rId14"/>
    <p:sldId id="265" r:id="rId15"/>
    <p:sldId id="283" r:id="rId16"/>
    <p:sldId id="271" r:id="rId17"/>
    <p:sldId id="279" r:id="rId18"/>
    <p:sldId id="280" r:id="rId19"/>
    <p:sldId id="281" r:id="rId20"/>
    <p:sldId id="273" r:id="rId21"/>
    <p:sldId id="274" r:id="rId22"/>
    <p:sldId id="275" r:id="rId2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AA12"/>
    <a:srgbClr val="008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Style léger 3 - Accentuation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0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6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DB5777-EEBF-4CCF-BD23-F542CC73190C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8057EEB7-4E96-4E40-B7F7-BC6F90580A0F}">
      <dgm:prSet phldrT="[Texte]" custT="1"/>
      <dgm:spPr/>
      <dgm:t>
        <a:bodyPr/>
        <a:lstStyle/>
        <a:p>
          <a:r>
            <a:rPr lang="en-GB" sz="1800" dirty="0"/>
            <a:t>Before shopping</a:t>
          </a:r>
        </a:p>
      </dgm:t>
    </dgm:pt>
    <dgm:pt modelId="{48214FF8-5E9D-4B81-9106-06296F561D37}" type="parTrans" cxnId="{9E483818-6BDA-4DB8-BFE5-8B9F166B8F02}">
      <dgm:prSet/>
      <dgm:spPr/>
      <dgm:t>
        <a:bodyPr/>
        <a:lstStyle/>
        <a:p>
          <a:endParaRPr lang="en-GB"/>
        </a:p>
      </dgm:t>
    </dgm:pt>
    <dgm:pt modelId="{1586F282-DE1F-4D75-8862-C4631C7C5B90}" type="sibTrans" cxnId="{9E483818-6BDA-4DB8-BFE5-8B9F166B8F02}">
      <dgm:prSet/>
      <dgm:spPr/>
      <dgm:t>
        <a:bodyPr/>
        <a:lstStyle/>
        <a:p>
          <a:endParaRPr lang="en-GB"/>
        </a:p>
      </dgm:t>
    </dgm:pt>
    <dgm:pt modelId="{BACCEE4C-8B7B-42BE-8081-1FCEB547837E}">
      <dgm:prSet phldrT="[Texte]" custT="1"/>
      <dgm:spPr/>
      <dgm:t>
        <a:bodyPr/>
        <a:lstStyle/>
        <a:p>
          <a:r>
            <a:rPr lang="en-GB" sz="1600" dirty="0"/>
            <a:t>Plan meals before shopping</a:t>
          </a:r>
        </a:p>
      </dgm:t>
    </dgm:pt>
    <dgm:pt modelId="{0FC9EB7A-E758-4076-923A-22DCEEB9D01E}" type="parTrans" cxnId="{49812C65-4493-44CE-9665-F6151E000EE7}">
      <dgm:prSet/>
      <dgm:spPr/>
      <dgm:t>
        <a:bodyPr/>
        <a:lstStyle/>
        <a:p>
          <a:endParaRPr lang="en-GB"/>
        </a:p>
      </dgm:t>
    </dgm:pt>
    <dgm:pt modelId="{5C579C06-9AB3-4C25-8DA7-06C5BDE7727C}" type="sibTrans" cxnId="{49812C65-4493-44CE-9665-F6151E000EE7}">
      <dgm:prSet/>
      <dgm:spPr/>
      <dgm:t>
        <a:bodyPr/>
        <a:lstStyle/>
        <a:p>
          <a:endParaRPr lang="en-GB"/>
        </a:p>
      </dgm:t>
    </dgm:pt>
    <dgm:pt modelId="{FD4A5E1E-47FD-44A4-8DDE-F2EB2583AD91}">
      <dgm:prSet phldrT="[Texte]" custT="1"/>
      <dgm:spPr/>
      <dgm:t>
        <a:bodyPr/>
        <a:lstStyle/>
        <a:p>
          <a:r>
            <a:rPr lang="en-GB" sz="1600" dirty="0"/>
            <a:t>Check your cabinets and your fridge and try to use what you already have</a:t>
          </a:r>
        </a:p>
      </dgm:t>
    </dgm:pt>
    <dgm:pt modelId="{4A0B7117-EFA2-40A4-9004-87A1D8D0BEB6}" type="parTrans" cxnId="{15968BD3-8D65-4E68-94E1-9AF9660E48B6}">
      <dgm:prSet/>
      <dgm:spPr/>
      <dgm:t>
        <a:bodyPr/>
        <a:lstStyle/>
        <a:p>
          <a:endParaRPr lang="en-GB"/>
        </a:p>
      </dgm:t>
    </dgm:pt>
    <dgm:pt modelId="{C63FF594-EC9D-43B6-A4D9-30AA34D12B00}" type="sibTrans" cxnId="{15968BD3-8D65-4E68-94E1-9AF9660E48B6}">
      <dgm:prSet/>
      <dgm:spPr/>
      <dgm:t>
        <a:bodyPr/>
        <a:lstStyle/>
        <a:p>
          <a:endParaRPr lang="en-GB"/>
        </a:p>
      </dgm:t>
    </dgm:pt>
    <dgm:pt modelId="{FC2AF28B-6121-4BB8-951C-4C1398DFA6DC}">
      <dgm:prSet phldrT="[Texte]" custT="1"/>
      <dgm:spPr/>
      <dgm:t>
        <a:bodyPr/>
        <a:lstStyle/>
        <a:p>
          <a:r>
            <a:rPr lang="en-GB" sz="1800" dirty="0"/>
            <a:t>At the grocery</a:t>
          </a:r>
        </a:p>
      </dgm:t>
    </dgm:pt>
    <dgm:pt modelId="{37EDCC29-ADF1-4865-9F29-201D8C12DE9B}" type="parTrans" cxnId="{F5A66FBF-3885-4001-9AE3-ABCD90D32383}">
      <dgm:prSet/>
      <dgm:spPr/>
      <dgm:t>
        <a:bodyPr/>
        <a:lstStyle/>
        <a:p>
          <a:endParaRPr lang="en-GB"/>
        </a:p>
      </dgm:t>
    </dgm:pt>
    <dgm:pt modelId="{2822BDDC-0B57-46FB-A593-5D0BBD25A566}" type="sibTrans" cxnId="{F5A66FBF-3885-4001-9AE3-ABCD90D32383}">
      <dgm:prSet/>
      <dgm:spPr/>
      <dgm:t>
        <a:bodyPr/>
        <a:lstStyle/>
        <a:p>
          <a:endParaRPr lang="en-GB"/>
        </a:p>
      </dgm:t>
    </dgm:pt>
    <dgm:pt modelId="{E40AE64D-C941-49D6-B1C5-3741B90CFD79}">
      <dgm:prSet phldrT="[Texte]" custT="1"/>
      <dgm:spPr/>
      <dgm:t>
        <a:bodyPr/>
        <a:lstStyle/>
        <a:p>
          <a:r>
            <a:rPr lang="en-GB" sz="1600" dirty="0"/>
            <a:t>Buy only what you need, in realistic quantities</a:t>
          </a:r>
        </a:p>
      </dgm:t>
    </dgm:pt>
    <dgm:pt modelId="{98363D09-706B-4A12-A1F4-22E1D1024A8A}" type="parTrans" cxnId="{21EEB997-05E5-4C68-B783-71BDC181D09D}">
      <dgm:prSet/>
      <dgm:spPr/>
      <dgm:t>
        <a:bodyPr/>
        <a:lstStyle/>
        <a:p>
          <a:endParaRPr lang="en-GB"/>
        </a:p>
      </dgm:t>
    </dgm:pt>
    <dgm:pt modelId="{F71A0F30-CF23-4CF1-83E8-2B5F884BE916}" type="sibTrans" cxnId="{21EEB997-05E5-4C68-B783-71BDC181D09D}">
      <dgm:prSet/>
      <dgm:spPr/>
      <dgm:t>
        <a:bodyPr/>
        <a:lstStyle/>
        <a:p>
          <a:endParaRPr lang="en-GB"/>
        </a:p>
      </dgm:t>
    </dgm:pt>
    <dgm:pt modelId="{9DDB5DA1-3CEB-45AE-8CD8-4DA46C7B3944}">
      <dgm:prSet phldrT="[Texte]" custT="1"/>
      <dgm:spPr/>
      <dgm:t>
        <a:bodyPr/>
        <a:lstStyle/>
        <a:p>
          <a:r>
            <a:rPr lang="en-GB" sz="1600" dirty="0"/>
            <a:t>Buy ugly fruit and vegetable (30% cheaper)                                                                                              = </a:t>
          </a:r>
          <a:r>
            <a:rPr lang="en-GB" sz="1600" dirty="0" err="1"/>
            <a:t>SubOptimal</a:t>
          </a:r>
          <a:r>
            <a:rPr lang="en-GB" sz="1600" dirty="0"/>
            <a:t> Food (SOF)</a:t>
          </a:r>
        </a:p>
      </dgm:t>
    </dgm:pt>
    <dgm:pt modelId="{DD6915C0-1DA6-4611-9B6E-F8DF11C213FE}" type="parTrans" cxnId="{4283308B-41ED-49D1-ACA1-D05744D2B87C}">
      <dgm:prSet/>
      <dgm:spPr/>
      <dgm:t>
        <a:bodyPr/>
        <a:lstStyle/>
        <a:p>
          <a:endParaRPr lang="en-GB"/>
        </a:p>
      </dgm:t>
    </dgm:pt>
    <dgm:pt modelId="{B1DA8A3C-CF07-486E-92FC-2A4462D1E1AC}" type="sibTrans" cxnId="{4283308B-41ED-49D1-ACA1-D05744D2B87C}">
      <dgm:prSet/>
      <dgm:spPr/>
      <dgm:t>
        <a:bodyPr/>
        <a:lstStyle/>
        <a:p>
          <a:endParaRPr lang="en-GB"/>
        </a:p>
      </dgm:t>
    </dgm:pt>
    <dgm:pt modelId="{CD99C02F-F7B2-4AC9-9AA0-95E33D46E785}">
      <dgm:prSet phldrT="[Texte]" custT="1"/>
      <dgm:spPr/>
      <dgm:t>
        <a:bodyPr/>
        <a:lstStyle/>
        <a:p>
          <a:r>
            <a:rPr lang="en-GB" sz="2000" dirty="0"/>
            <a:t>At home</a:t>
          </a:r>
        </a:p>
      </dgm:t>
    </dgm:pt>
    <dgm:pt modelId="{8154EAA0-70F7-45FE-84B4-D2701D8E8BF3}" type="parTrans" cxnId="{7457950C-DFB1-4304-A275-015F19C9263B}">
      <dgm:prSet/>
      <dgm:spPr/>
      <dgm:t>
        <a:bodyPr/>
        <a:lstStyle/>
        <a:p>
          <a:endParaRPr lang="en-GB"/>
        </a:p>
      </dgm:t>
    </dgm:pt>
    <dgm:pt modelId="{25FE754D-C6D2-406D-98D0-6D7B7CC1F0EC}" type="sibTrans" cxnId="{7457950C-DFB1-4304-A275-015F19C9263B}">
      <dgm:prSet/>
      <dgm:spPr/>
      <dgm:t>
        <a:bodyPr/>
        <a:lstStyle/>
        <a:p>
          <a:endParaRPr lang="en-GB"/>
        </a:p>
      </dgm:t>
    </dgm:pt>
    <dgm:pt modelId="{B3EE613A-590D-4756-85F8-33E06C56DE79}">
      <dgm:prSet phldrT="[Texte]" custT="1"/>
      <dgm:spPr/>
      <dgm:t>
        <a:bodyPr/>
        <a:lstStyle/>
        <a:p>
          <a:r>
            <a:rPr lang="en-GB" sz="1600" dirty="0"/>
            <a:t>Use all edible parts of food, like the radish tops or cucumber peels</a:t>
          </a:r>
        </a:p>
      </dgm:t>
    </dgm:pt>
    <dgm:pt modelId="{934321B4-8BB3-4DAA-B733-1E2942AEC8F9}" type="parTrans" cxnId="{C5A67AEB-9AC1-4CDB-88C1-9A40D53EB2CA}">
      <dgm:prSet/>
      <dgm:spPr/>
      <dgm:t>
        <a:bodyPr/>
        <a:lstStyle/>
        <a:p>
          <a:endParaRPr lang="en-GB"/>
        </a:p>
      </dgm:t>
    </dgm:pt>
    <dgm:pt modelId="{CBE25E1B-E3C6-4086-98D4-FAB97403E742}" type="sibTrans" cxnId="{C5A67AEB-9AC1-4CDB-88C1-9A40D53EB2CA}">
      <dgm:prSet/>
      <dgm:spPr/>
      <dgm:t>
        <a:bodyPr/>
        <a:lstStyle/>
        <a:p>
          <a:endParaRPr lang="en-GB"/>
        </a:p>
      </dgm:t>
    </dgm:pt>
    <dgm:pt modelId="{D7E1D933-8873-4ADC-9E40-BEE277217158}">
      <dgm:prSet phldrT="[Texte]" custT="1"/>
      <dgm:spPr/>
      <dgm:t>
        <a:bodyPr/>
        <a:lstStyle/>
        <a:p>
          <a:r>
            <a:rPr lang="en-GB" sz="1600" dirty="0"/>
            <a:t>Freeze anything you can’t eat before it spoils</a:t>
          </a:r>
        </a:p>
      </dgm:t>
    </dgm:pt>
    <dgm:pt modelId="{C6048A16-78B0-4C94-B62E-5F786897EB65}" type="parTrans" cxnId="{0B0F1E24-854D-47F0-85B3-377739BD08FD}">
      <dgm:prSet/>
      <dgm:spPr/>
      <dgm:t>
        <a:bodyPr/>
        <a:lstStyle/>
        <a:p>
          <a:endParaRPr lang="en-GB"/>
        </a:p>
      </dgm:t>
    </dgm:pt>
    <dgm:pt modelId="{69060621-E721-4D48-9ABE-9FF8ED47A599}" type="sibTrans" cxnId="{0B0F1E24-854D-47F0-85B3-377739BD08FD}">
      <dgm:prSet/>
      <dgm:spPr/>
      <dgm:t>
        <a:bodyPr/>
        <a:lstStyle/>
        <a:p>
          <a:endParaRPr lang="en-GB"/>
        </a:p>
      </dgm:t>
    </dgm:pt>
    <dgm:pt modelId="{7D5B179A-5587-4D69-A1C1-E366945E8240}">
      <dgm:prSet phldrT="[Texte]" custT="1"/>
      <dgm:spPr/>
      <dgm:t>
        <a:bodyPr/>
        <a:lstStyle/>
        <a:p>
          <a:r>
            <a:rPr lang="en-GB" sz="1600" dirty="0"/>
            <a:t>Find ways to use items past their prime</a:t>
          </a:r>
        </a:p>
      </dgm:t>
    </dgm:pt>
    <dgm:pt modelId="{9D93B05A-C17A-41FD-BAFC-0202BA1521AD}" type="parTrans" cxnId="{4BBD3C90-9014-4C47-B6CE-FDF5EEB60659}">
      <dgm:prSet/>
      <dgm:spPr/>
      <dgm:t>
        <a:bodyPr/>
        <a:lstStyle/>
        <a:p>
          <a:endParaRPr lang="en-GB"/>
        </a:p>
      </dgm:t>
    </dgm:pt>
    <dgm:pt modelId="{02164FB3-4F8B-4E78-B77A-E78236E8F230}" type="sibTrans" cxnId="{4BBD3C90-9014-4C47-B6CE-FDF5EEB60659}">
      <dgm:prSet/>
      <dgm:spPr/>
      <dgm:t>
        <a:bodyPr/>
        <a:lstStyle/>
        <a:p>
          <a:endParaRPr lang="en-GB"/>
        </a:p>
      </dgm:t>
    </dgm:pt>
    <dgm:pt modelId="{515BA5FF-1F72-4279-BB97-C662607CF794}">
      <dgm:prSet phldrT="[Texte]" custT="1"/>
      <dgm:spPr/>
      <dgm:t>
        <a:bodyPr/>
        <a:lstStyle/>
        <a:p>
          <a:r>
            <a:rPr lang="en-GB" sz="1600" dirty="0"/>
            <a:t>Store your ingredients correctly for prolonged freshness</a:t>
          </a:r>
        </a:p>
      </dgm:t>
    </dgm:pt>
    <dgm:pt modelId="{502E9AB3-14AA-4EDD-A2C2-46924F984EC1}" type="parTrans" cxnId="{70E02FFA-B9EE-4454-8179-53E308A48A87}">
      <dgm:prSet/>
      <dgm:spPr/>
      <dgm:t>
        <a:bodyPr/>
        <a:lstStyle/>
        <a:p>
          <a:endParaRPr lang="en-GB"/>
        </a:p>
      </dgm:t>
    </dgm:pt>
    <dgm:pt modelId="{6216875F-4DF1-43B3-8D99-2D1B519919F6}" type="sibTrans" cxnId="{70E02FFA-B9EE-4454-8179-53E308A48A87}">
      <dgm:prSet/>
      <dgm:spPr/>
      <dgm:t>
        <a:bodyPr/>
        <a:lstStyle/>
        <a:p>
          <a:endParaRPr lang="en-GB"/>
        </a:p>
      </dgm:t>
    </dgm:pt>
    <dgm:pt modelId="{5D9EB05D-4314-4722-AA9A-7FB857D64B05}">
      <dgm:prSet phldrT="[Texte]" custT="1"/>
      <dgm:spPr/>
      <dgm:t>
        <a:bodyPr/>
        <a:lstStyle/>
        <a:p>
          <a:r>
            <a:rPr lang="en-GB" sz="1600" dirty="0"/>
            <a:t>Clean out your pantry and donate any items  you don’t use</a:t>
          </a:r>
        </a:p>
      </dgm:t>
    </dgm:pt>
    <dgm:pt modelId="{C1CC14D6-D7DD-4C19-85D9-18E0274454D4}" type="parTrans" cxnId="{E99D76F8-B2C5-414D-A15D-CA1FC16917C1}">
      <dgm:prSet/>
      <dgm:spPr/>
      <dgm:t>
        <a:bodyPr/>
        <a:lstStyle/>
        <a:p>
          <a:endParaRPr lang="en-GB"/>
        </a:p>
      </dgm:t>
    </dgm:pt>
    <dgm:pt modelId="{9AA27668-4B05-4B5D-A780-E842E74C8530}" type="sibTrans" cxnId="{E99D76F8-B2C5-414D-A15D-CA1FC16917C1}">
      <dgm:prSet/>
      <dgm:spPr/>
      <dgm:t>
        <a:bodyPr/>
        <a:lstStyle/>
        <a:p>
          <a:endParaRPr lang="en-GB"/>
        </a:p>
      </dgm:t>
    </dgm:pt>
    <dgm:pt modelId="{F8A2373F-F553-47CE-9D98-AFE084C963BA}">
      <dgm:prSet phldrT="[Texte]"/>
      <dgm:spPr/>
      <dgm:t>
        <a:bodyPr/>
        <a:lstStyle/>
        <a:p>
          <a:endParaRPr lang="en-GB" sz="900" dirty="0"/>
        </a:p>
      </dgm:t>
    </dgm:pt>
    <dgm:pt modelId="{A2D01C87-6137-4BD6-A5EA-73D47A9317CF}" type="parTrans" cxnId="{661CA4AF-2854-4F54-98D6-5365991EDFE4}">
      <dgm:prSet/>
      <dgm:spPr/>
      <dgm:t>
        <a:bodyPr/>
        <a:lstStyle/>
        <a:p>
          <a:endParaRPr lang="en-GB"/>
        </a:p>
      </dgm:t>
    </dgm:pt>
    <dgm:pt modelId="{F42C7B39-841F-4535-856F-B30586F3D798}" type="sibTrans" cxnId="{661CA4AF-2854-4F54-98D6-5365991EDFE4}">
      <dgm:prSet/>
      <dgm:spPr/>
      <dgm:t>
        <a:bodyPr/>
        <a:lstStyle/>
        <a:p>
          <a:endParaRPr lang="en-GB"/>
        </a:p>
      </dgm:t>
    </dgm:pt>
    <dgm:pt modelId="{7EADD2E0-C959-4F08-ABDE-81CAAA16F0F8}" type="pres">
      <dgm:prSet presAssocID="{82DB5777-EEBF-4CCF-BD23-F542CC73190C}" presName="linearFlow" presStyleCnt="0">
        <dgm:presLayoutVars>
          <dgm:dir/>
          <dgm:animLvl val="lvl"/>
          <dgm:resizeHandles val="exact"/>
        </dgm:presLayoutVars>
      </dgm:prSet>
      <dgm:spPr/>
    </dgm:pt>
    <dgm:pt modelId="{A5A36D23-A9C3-44FB-9ECF-A2495CA01933}" type="pres">
      <dgm:prSet presAssocID="{8057EEB7-4E96-4E40-B7F7-BC6F90580A0F}" presName="composite" presStyleCnt="0"/>
      <dgm:spPr/>
    </dgm:pt>
    <dgm:pt modelId="{510637BA-AD87-4000-AF6D-2666CA4F2791}" type="pres">
      <dgm:prSet presAssocID="{8057EEB7-4E96-4E40-B7F7-BC6F90580A0F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CC4CDF9E-582A-4D27-A504-EB8E76D1FB3A}" type="pres">
      <dgm:prSet presAssocID="{8057EEB7-4E96-4E40-B7F7-BC6F90580A0F}" presName="descendantText" presStyleLbl="alignAcc1" presStyleIdx="0" presStyleCnt="3">
        <dgm:presLayoutVars>
          <dgm:bulletEnabled val="1"/>
        </dgm:presLayoutVars>
      </dgm:prSet>
      <dgm:spPr/>
    </dgm:pt>
    <dgm:pt modelId="{B84A65CE-B21E-45A4-9015-AFA821DC8D47}" type="pres">
      <dgm:prSet presAssocID="{1586F282-DE1F-4D75-8862-C4631C7C5B90}" presName="sp" presStyleCnt="0"/>
      <dgm:spPr/>
    </dgm:pt>
    <dgm:pt modelId="{209ED579-85EB-4FC7-A921-AB0B3D770C32}" type="pres">
      <dgm:prSet presAssocID="{FC2AF28B-6121-4BB8-951C-4C1398DFA6DC}" presName="composite" presStyleCnt="0"/>
      <dgm:spPr/>
    </dgm:pt>
    <dgm:pt modelId="{9D7D142E-159D-4938-8973-43A5EAE7ADB1}" type="pres">
      <dgm:prSet presAssocID="{FC2AF28B-6121-4BB8-951C-4C1398DFA6DC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6B96C382-E8BC-4462-B7AA-4A4DBBF04F35}" type="pres">
      <dgm:prSet presAssocID="{FC2AF28B-6121-4BB8-951C-4C1398DFA6DC}" presName="descendantText" presStyleLbl="alignAcc1" presStyleIdx="1" presStyleCnt="3">
        <dgm:presLayoutVars>
          <dgm:bulletEnabled val="1"/>
        </dgm:presLayoutVars>
      </dgm:prSet>
      <dgm:spPr/>
    </dgm:pt>
    <dgm:pt modelId="{A780B30E-5F15-4781-8FF5-97827086989D}" type="pres">
      <dgm:prSet presAssocID="{2822BDDC-0B57-46FB-A593-5D0BBD25A566}" presName="sp" presStyleCnt="0"/>
      <dgm:spPr/>
    </dgm:pt>
    <dgm:pt modelId="{BAD49D46-EE5D-4552-AD59-2225C6104CAB}" type="pres">
      <dgm:prSet presAssocID="{CD99C02F-F7B2-4AC9-9AA0-95E33D46E785}" presName="composite" presStyleCnt="0"/>
      <dgm:spPr/>
    </dgm:pt>
    <dgm:pt modelId="{76312C32-9551-4B8B-93EE-F5DB2B1413D0}" type="pres">
      <dgm:prSet presAssocID="{CD99C02F-F7B2-4AC9-9AA0-95E33D46E785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46DB30AA-BED7-4A70-991D-28F1D602E65F}" type="pres">
      <dgm:prSet presAssocID="{CD99C02F-F7B2-4AC9-9AA0-95E33D46E785}" presName="descendantText" presStyleLbl="alignAcc1" presStyleIdx="2" presStyleCnt="3" custScaleY="195425">
        <dgm:presLayoutVars>
          <dgm:bulletEnabled val="1"/>
        </dgm:presLayoutVars>
      </dgm:prSet>
      <dgm:spPr/>
    </dgm:pt>
  </dgm:ptLst>
  <dgm:cxnLst>
    <dgm:cxn modelId="{EC9A615C-8E90-463C-9597-B71C9F028C40}" type="presOf" srcId="{FC2AF28B-6121-4BB8-951C-4C1398DFA6DC}" destId="{9D7D142E-159D-4938-8973-43A5EAE7ADB1}" srcOrd="0" destOrd="0" presId="urn:microsoft.com/office/officeart/2005/8/layout/chevron2"/>
    <dgm:cxn modelId="{7DE9D08F-6A31-4DB3-9ED6-BCB1BCFE820E}" type="presOf" srcId="{FD4A5E1E-47FD-44A4-8DDE-F2EB2583AD91}" destId="{CC4CDF9E-582A-4D27-A504-EB8E76D1FB3A}" srcOrd="0" destOrd="1" presId="urn:microsoft.com/office/officeart/2005/8/layout/chevron2"/>
    <dgm:cxn modelId="{79C45C1B-DE8D-49C9-8A4E-9A71845A2C9F}" type="presOf" srcId="{5D9EB05D-4314-4722-AA9A-7FB857D64B05}" destId="{46DB30AA-BED7-4A70-991D-28F1D602E65F}" srcOrd="0" destOrd="4" presId="urn:microsoft.com/office/officeart/2005/8/layout/chevron2"/>
    <dgm:cxn modelId="{B222B18C-E604-4768-B668-8B98023D4D43}" type="presOf" srcId="{BACCEE4C-8B7B-42BE-8081-1FCEB547837E}" destId="{CC4CDF9E-582A-4D27-A504-EB8E76D1FB3A}" srcOrd="0" destOrd="0" presId="urn:microsoft.com/office/officeart/2005/8/layout/chevron2"/>
    <dgm:cxn modelId="{661CA4AF-2854-4F54-98D6-5365991EDFE4}" srcId="{CD99C02F-F7B2-4AC9-9AA0-95E33D46E785}" destId="{F8A2373F-F553-47CE-9D98-AFE084C963BA}" srcOrd="5" destOrd="0" parTransId="{A2D01C87-6137-4BD6-A5EA-73D47A9317CF}" sibTransId="{F42C7B39-841F-4535-856F-B30586F3D798}"/>
    <dgm:cxn modelId="{2A3A8778-B62B-4B76-A7F4-9FB2E58F1CD8}" type="presOf" srcId="{F8A2373F-F553-47CE-9D98-AFE084C963BA}" destId="{46DB30AA-BED7-4A70-991D-28F1D602E65F}" srcOrd="0" destOrd="5" presId="urn:microsoft.com/office/officeart/2005/8/layout/chevron2"/>
    <dgm:cxn modelId="{F5A66FBF-3885-4001-9AE3-ABCD90D32383}" srcId="{82DB5777-EEBF-4CCF-BD23-F542CC73190C}" destId="{FC2AF28B-6121-4BB8-951C-4C1398DFA6DC}" srcOrd="1" destOrd="0" parTransId="{37EDCC29-ADF1-4865-9F29-201D8C12DE9B}" sibTransId="{2822BDDC-0B57-46FB-A593-5D0BBD25A566}"/>
    <dgm:cxn modelId="{E51EE13E-0711-4379-B5AC-B288AB07DE2D}" type="presOf" srcId="{9DDB5DA1-3CEB-45AE-8CD8-4DA46C7B3944}" destId="{6B96C382-E8BC-4462-B7AA-4A4DBBF04F35}" srcOrd="0" destOrd="1" presId="urn:microsoft.com/office/officeart/2005/8/layout/chevron2"/>
    <dgm:cxn modelId="{4BBD3C90-9014-4C47-B6CE-FDF5EEB60659}" srcId="{CD99C02F-F7B2-4AC9-9AA0-95E33D46E785}" destId="{7D5B179A-5587-4D69-A1C1-E366945E8240}" srcOrd="1" destOrd="0" parTransId="{9D93B05A-C17A-41FD-BAFC-0202BA1521AD}" sibTransId="{02164FB3-4F8B-4E78-B77A-E78236E8F230}"/>
    <dgm:cxn modelId="{E0448EB4-6F03-4E67-9190-2AD5BD197E5D}" type="presOf" srcId="{D7E1D933-8873-4ADC-9E40-BEE277217158}" destId="{46DB30AA-BED7-4A70-991D-28F1D602E65F}" srcOrd="0" destOrd="2" presId="urn:microsoft.com/office/officeart/2005/8/layout/chevron2"/>
    <dgm:cxn modelId="{9E483818-6BDA-4DB8-BFE5-8B9F166B8F02}" srcId="{82DB5777-EEBF-4CCF-BD23-F542CC73190C}" destId="{8057EEB7-4E96-4E40-B7F7-BC6F90580A0F}" srcOrd="0" destOrd="0" parTransId="{48214FF8-5E9D-4B81-9106-06296F561D37}" sibTransId="{1586F282-DE1F-4D75-8862-C4631C7C5B90}"/>
    <dgm:cxn modelId="{398343A3-7F70-4231-A569-C500B80A28BF}" type="presOf" srcId="{82DB5777-EEBF-4CCF-BD23-F542CC73190C}" destId="{7EADD2E0-C959-4F08-ABDE-81CAAA16F0F8}" srcOrd="0" destOrd="0" presId="urn:microsoft.com/office/officeart/2005/8/layout/chevron2"/>
    <dgm:cxn modelId="{273B3F04-B3D1-40F5-988A-0B1F06BFA2DB}" type="presOf" srcId="{515BA5FF-1F72-4279-BB97-C662607CF794}" destId="{46DB30AA-BED7-4A70-991D-28F1D602E65F}" srcOrd="0" destOrd="3" presId="urn:microsoft.com/office/officeart/2005/8/layout/chevron2"/>
    <dgm:cxn modelId="{C97FCABC-28C8-4AED-B9AC-D12033547E5E}" type="presOf" srcId="{B3EE613A-590D-4756-85F8-33E06C56DE79}" destId="{46DB30AA-BED7-4A70-991D-28F1D602E65F}" srcOrd="0" destOrd="0" presId="urn:microsoft.com/office/officeart/2005/8/layout/chevron2"/>
    <dgm:cxn modelId="{EEB2D95F-E177-4E09-B4EB-18830E28E2A6}" type="presOf" srcId="{CD99C02F-F7B2-4AC9-9AA0-95E33D46E785}" destId="{76312C32-9551-4B8B-93EE-F5DB2B1413D0}" srcOrd="0" destOrd="0" presId="urn:microsoft.com/office/officeart/2005/8/layout/chevron2"/>
    <dgm:cxn modelId="{15968BD3-8D65-4E68-94E1-9AF9660E48B6}" srcId="{8057EEB7-4E96-4E40-B7F7-BC6F90580A0F}" destId="{FD4A5E1E-47FD-44A4-8DDE-F2EB2583AD91}" srcOrd="1" destOrd="0" parTransId="{4A0B7117-EFA2-40A4-9004-87A1D8D0BEB6}" sibTransId="{C63FF594-EC9D-43B6-A4D9-30AA34D12B00}"/>
    <dgm:cxn modelId="{E99D76F8-B2C5-414D-A15D-CA1FC16917C1}" srcId="{CD99C02F-F7B2-4AC9-9AA0-95E33D46E785}" destId="{5D9EB05D-4314-4722-AA9A-7FB857D64B05}" srcOrd="4" destOrd="0" parTransId="{C1CC14D6-D7DD-4C19-85D9-18E0274454D4}" sibTransId="{9AA27668-4B05-4B5D-A780-E842E74C8530}"/>
    <dgm:cxn modelId="{C5A67AEB-9AC1-4CDB-88C1-9A40D53EB2CA}" srcId="{CD99C02F-F7B2-4AC9-9AA0-95E33D46E785}" destId="{B3EE613A-590D-4756-85F8-33E06C56DE79}" srcOrd="0" destOrd="0" parTransId="{934321B4-8BB3-4DAA-B733-1E2942AEC8F9}" sibTransId="{CBE25E1B-E3C6-4086-98D4-FAB97403E742}"/>
    <dgm:cxn modelId="{D174FC12-AF4C-4EB5-A43F-B8B3220330FF}" type="presOf" srcId="{E40AE64D-C941-49D6-B1C5-3741B90CFD79}" destId="{6B96C382-E8BC-4462-B7AA-4A4DBBF04F35}" srcOrd="0" destOrd="0" presId="urn:microsoft.com/office/officeart/2005/8/layout/chevron2"/>
    <dgm:cxn modelId="{456FBC7C-D902-460E-B06E-B102A3C253C5}" type="presOf" srcId="{8057EEB7-4E96-4E40-B7F7-BC6F90580A0F}" destId="{510637BA-AD87-4000-AF6D-2666CA4F2791}" srcOrd="0" destOrd="0" presId="urn:microsoft.com/office/officeart/2005/8/layout/chevron2"/>
    <dgm:cxn modelId="{70E02FFA-B9EE-4454-8179-53E308A48A87}" srcId="{CD99C02F-F7B2-4AC9-9AA0-95E33D46E785}" destId="{515BA5FF-1F72-4279-BB97-C662607CF794}" srcOrd="3" destOrd="0" parTransId="{502E9AB3-14AA-4EDD-A2C2-46924F984EC1}" sibTransId="{6216875F-4DF1-43B3-8D99-2D1B519919F6}"/>
    <dgm:cxn modelId="{49812C65-4493-44CE-9665-F6151E000EE7}" srcId="{8057EEB7-4E96-4E40-B7F7-BC6F90580A0F}" destId="{BACCEE4C-8B7B-42BE-8081-1FCEB547837E}" srcOrd="0" destOrd="0" parTransId="{0FC9EB7A-E758-4076-923A-22DCEEB9D01E}" sibTransId="{5C579C06-9AB3-4C25-8DA7-06C5BDE7727C}"/>
    <dgm:cxn modelId="{0B0F1E24-854D-47F0-85B3-377739BD08FD}" srcId="{CD99C02F-F7B2-4AC9-9AA0-95E33D46E785}" destId="{D7E1D933-8873-4ADC-9E40-BEE277217158}" srcOrd="2" destOrd="0" parTransId="{C6048A16-78B0-4C94-B62E-5F786897EB65}" sibTransId="{69060621-E721-4D48-9ABE-9FF8ED47A599}"/>
    <dgm:cxn modelId="{3953A8C2-FD1C-4677-9791-6CAB9012A6DF}" type="presOf" srcId="{7D5B179A-5587-4D69-A1C1-E366945E8240}" destId="{46DB30AA-BED7-4A70-991D-28F1D602E65F}" srcOrd="0" destOrd="1" presId="urn:microsoft.com/office/officeart/2005/8/layout/chevron2"/>
    <dgm:cxn modelId="{7457950C-DFB1-4304-A275-015F19C9263B}" srcId="{82DB5777-EEBF-4CCF-BD23-F542CC73190C}" destId="{CD99C02F-F7B2-4AC9-9AA0-95E33D46E785}" srcOrd="2" destOrd="0" parTransId="{8154EAA0-70F7-45FE-84B4-D2701D8E8BF3}" sibTransId="{25FE754D-C6D2-406D-98D0-6D7B7CC1F0EC}"/>
    <dgm:cxn modelId="{21EEB997-05E5-4C68-B783-71BDC181D09D}" srcId="{FC2AF28B-6121-4BB8-951C-4C1398DFA6DC}" destId="{E40AE64D-C941-49D6-B1C5-3741B90CFD79}" srcOrd="0" destOrd="0" parTransId="{98363D09-706B-4A12-A1F4-22E1D1024A8A}" sibTransId="{F71A0F30-CF23-4CF1-83E8-2B5F884BE916}"/>
    <dgm:cxn modelId="{4283308B-41ED-49D1-ACA1-D05744D2B87C}" srcId="{FC2AF28B-6121-4BB8-951C-4C1398DFA6DC}" destId="{9DDB5DA1-3CEB-45AE-8CD8-4DA46C7B3944}" srcOrd="1" destOrd="0" parTransId="{DD6915C0-1DA6-4611-9B6E-F8DF11C213FE}" sibTransId="{B1DA8A3C-CF07-486E-92FC-2A4462D1E1AC}"/>
    <dgm:cxn modelId="{0E5638E3-D83A-4225-B16D-3D4709F56D31}" type="presParOf" srcId="{7EADD2E0-C959-4F08-ABDE-81CAAA16F0F8}" destId="{A5A36D23-A9C3-44FB-9ECF-A2495CA01933}" srcOrd="0" destOrd="0" presId="urn:microsoft.com/office/officeart/2005/8/layout/chevron2"/>
    <dgm:cxn modelId="{0E8F40A1-8DAD-4D89-97EE-EDCD3F971F46}" type="presParOf" srcId="{A5A36D23-A9C3-44FB-9ECF-A2495CA01933}" destId="{510637BA-AD87-4000-AF6D-2666CA4F2791}" srcOrd="0" destOrd="0" presId="urn:microsoft.com/office/officeart/2005/8/layout/chevron2"/>
    <dgm:cxn modelId="{78160ECA-F09D-4853-8B58-3250997CCAC8}" type="presParOf" srcId="{A5A36D23-A9C3-44FB-9ECF-A2495CA01933}" destId="{CC4CDF9E-582A-4D27-A504-EB8E76D1FB3A}" srcOrd="1" destOrd="0" presId="urn:microsoft.com/office/officeart/2005/8/layout/chevron2"/>
    <dgm:cxn modelId="{A91AE0D1-B618-43C3-926F-F1B49703CA86}" type="presParOf" srcId="{7EADD2E0-C959-4F08-ABDE-81CAAA16F0F8}" destId="{B84A65CE-B21E-45A4-9015-AFA821DC8D47}" srcOrd="1" destOrd="0" presId="urn:microsoft.com/office/officeart/2005/8/layout/chevron2"/>
    <dgm:cxn modelId="{F131A32F-0572-4C0D-84AB-7FF5821C8059}" type="presParOf" srcId="{7EADD2E0-C959-4F08-ABDE-81CAAA16F0F8}" destId="{209ED579-85EB-4FC7-A921-AB0B3D770C32}" srcOrd="2" destOrd="0" presId="urn:microsoft.com/office/officeart/2005/8/layout/chevron2"/>
    <dgm:cxn modelId="{B1C4A947-8794-4048-A228-78586DEDEE8D}" type="presParOf" srcId="{209ED579-85EB-4FC7-A921-AB0B3D770C32}" destId="{9D7D142E-159D-4938-8973-43A5EAE7ADB1}" srcOrd="0" destOrd="0" presId="urn:microsoft.com/office/officeart/2005/8/layout/chevron2"/>
    <dgm:cxn modelId="{CE571B7C-9269-4384-AD29-613415547F22}" type="presParOf" srcId="{209ED579-85EB-4FC7-A921-AB0B3D770C32}" destId="{6B96C382-E8BC-4462-B7AA-4A4DBBF04F35}" srcOrd="1" destOrd="0" presId="urn:microsoft.com/office/officeart/2005/8/layout/chevron2"/>
    <dgm:cxn modelId="{F8A167B2-EE2D-4202-9569-42BA3A757035}" type="presParOf" srcId="{7EADD2E0-C959-4F08-ABDE-81CAAA16F0F8}" destId="{A780B30E-5F15-4781-8FF5-97827086989D}" srcOrd="3" destOrd="0" presId="urn:microsoft.com/office/officeart/2005/8/layout/chevron2"/>
    <dgm:cxn modelId="{5800D71F-C2D4-4A47-B6AD-7DE9E63F9604}" type="presParOf" srcId="{7EADD2E0-C959-4F08-ABDE-81CAAA16F0F8}" destId="{BAD49D46-EE5D-4552-AD59-2225C6104CAB}" srcOrd="4" destOrd="0" presId="urn:microsoft.com/office/officeart/2005/8/layout/chevron2"/>
    <dgm:cxn modelId="{F8F24416-1ED2-4E71-8F27-C5908CACBEAE}" type="presParOf" srcId="{BAD49D46-EE5D-4552-AD59-2225C6104CAB}" destId="{76312C32-9551-4B8B-93EE-F5DB2B1413D0}" srcOrd="0" destOrd="0" presId="urn:microsoft.com/office/officeart/2005/8/layout/chevron2"/>
    <dgm:cxn modelId="{563A3DC5-4F0C-4947-83FD-31CA34DFCB44}" type="presParOf" srcId="{BAD49D46-EE5D-4552-AD59-2225C6104CAB}" destId="{46DB30AA-BED7-4A70-991D-28F1D602E65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0637BA-AD87-4000-AF6D-2666CA4F2791}">
      <dsp:nvSpPr>
        <dsp:cNvPr id="0" name=""/>
        <dsp:cNvSpPr/>
      </dsp:nvSpPr>
      <dsp:spPr>
        <a:xfrm rot="5400000">
          <a:off x="-242720" y="253630"/>
          <a:ext cx="1618137" cy="113269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Before shopping</a:t>
          </a:r>
        </a:p>
      </dsp:txBody>
      <dsp:txXfrm rot="-5400000">
        <a:off x="1" y="577257"/>
        <a:ext cx="1132696" cy="485441"/>
      </dsp:txXfrm>
    </dsp:sp>
    <dsp:sp modelId="{CC4CDF9E-582A-4D27-A504-EB8E76D1FB3A}">
      <dsp:nvSpPr>
        <dsp:cNvPr id="0" name=""/>
        <dsp:cNvSpPr/>
      </dsp:nvSpPr>
      <dsp:spPr>
        <a:xfrm rot="5400000">
          <a:off x="4281528" y="-3137922"/>
          <a:ext cx="1052342" cy="73500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Plan meals before shopping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Check your cabinets and your fridge and try to use what you already have</a:t>
          </a:r>
        </a:p>
      </dsp:txBody>
      <dsp:txXfrm rot="-5400000">
        <a:off x="1132696" y="62281"/>
        <a:ext cx="7298636" cy="949600"/>
      </dsp:txXfrm>
    </dsp:sp>
    <dsp:sp modelId="{9D7D142E-159D-4938-8973-43A5EAE7ADB1}">
      <dsp:nvSpPr>
        <dsp:cNvPr id="0" name=""/>
        <dsp:cNvSpPr/>
      </dsp:nvSpPr>
      <dsp:spPr>
        <a:xfrm rot="5400000">
          <a:off x="-242720" y="1699567"/>
          <a:ext cx="1618137" cy="113269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At the grocery</a:t>
          </a:r>
        </a:p>
      </dsp:txBody>
      <dsp:txXfrm rot="-5400000">
        <a:off x="1" y="2023194"/>
        <a:ext cx="1132696" cy="485441"/>
      </dsp:txXfrm>
    </dsp:sp>
    <dsp:sp modelId="{6B96C382-E8BC-4462-B7AA-4A4DBBF04F35}">
      <dsp:nvSpPr>
        <dsp:cNvPr id="0" name=""/>
        <dsp:cNvSpPr/>
      </dsp:nvSpPr>
      <dsp:spPr>
        <a:xfrm rot="5400000">
          <a:off x="4281805" y="-1692262"/>
          <a:ext cx="1051789" cy="73500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Buy only what you need, in realistic quantities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Buy ugly fruit and vegetable (30% cheaper)                                                                                              = </a:t>
          </a:r>
          <a:r>
            <a:rPr lang="en-GB" sz="1600" kern="1200" dirty="0" err="1"/>
            <a:t>SubOptimal</a:t>
          </a:r>
          <a:r>
            <a:rPr lang="en-GB" sz="1600" kern="1200" dirty="0"/>
            <a:t> Food (SOF)</a:t>
          </a:r>
        </a:p>
      </dsp:txBody>
      <dsp:txXfrm rot="-5400000">
        <a:off x="1132696" y="1508191"/>
        <a:ext cx="7298663" cy="949101"/>
      </dsp:txXfrm>
    </dsp:sp>
    <dsp:sp modelId="{76312C32-9551-4B8B-93EE-F5DB2B1413D0}">
      <dsp:nvSpPr>
        <dsp:cNvPr id="0" name=""/>
        <dsp:cNvSpPr/>
      </dsp:nvSpPr>
      <dsp:spPr>
        <a:xfrm rot="5400000">
          <a:off x="-242720" y="3647338"/>
          <a:ext cx="1618137" cy="113269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At home</a:t>
          </a:r>
        </a:p>
      </dsp:txBody>
      <dsp:txXfrm rot="-5400000">
        <a:off x="1" y="3970965"/>
        <a:ext cx="1132696" cy="485441"/>
      </dsp:txXfrm>
    </dsp:sp>
    <dsp:sp modelId="{46DB30AA-BED7-4A70-991D-28F1D602E65F}">
      <dsp:nvSpPr>
        <dsp:cNvPr id="0" name=""/>
        <dsp:cNvSpPr/>
      </dsp:nvSpPr>
      <dsp:spPr>
        <a:xfrm rot="5400000">
          <a:off x="3779970" y="255509"/>
          <a:ext cx="2055459" cy="73500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Use all edible parts of food, like the radish tops or cucumber peels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Find ways to use items past their prime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Freeze anything you can’t eat before it spoils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Store your ingredients correctly for prolonged freshness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Clean out your pantry and donate any items  you don’t use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900" kern="1200" dirty="0"/>
        </a:p>
      </dsp:txBody>
      <dsp:txXfrm rot="-5400000">
        <a:off x="1132697" y="3003122"/>
        <a:ext cx="7249668" cy="18547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A6662A-913F-426E-A032-B7B8AD2BEA36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E03B2-81E8-4639-8B5B-F82C13F2D0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061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4832-42E7-4D55-B3B9-A771DBED280A}" type="datetime1">
              <a:rPr lang="fr-FR" smtClean="0"/>
              <a:t>12/03/2018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64753-7A3A-4298-B48C-12B5781B83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521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0082-AB7D-41D3-93D0-5FBA5C7DFE6B}" type="datetime1">
              <a:rPr lang="fr-FR" smtClean="0"/>
              <a:t>12/03/2018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64753-7A3A-4298-B48C-12B5781B83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437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A3F0-6618-4D5C-9E68-4B5351EF024D}" type="datetime1">
              <a:rPr lang="fr-FR" smtClean="0"/>
              <a:t>12/03/2018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64753-7A3A-4298-B48C-12B5781B83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614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FD939-230C-4F39-B9CC-EBCCFEC78A02}" type="datetime1">
              <a:rPr lang="fr-FR" smtClean="0"/>
              <a:t>12/03/2018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64753-7A3A-4298-B48C-12B5781B83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4128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FD86D-D900-4103-9438-E825CD0C571F}" type="datetime1">
              <a:rPr lang="fr-FR" smtClean="0"/>
              <a:t>12/03/2018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64753-7A3A-4298-B48C-12B5781B83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674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7104-61E5-4CF3-9398-A128082E5F46}" type="datetime1">
              <a:rPr lang="fr-FR" smtClean="0"/>
              <a:t>12/03/2018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64753-7A3A-4298-B48C-12B5781B83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9886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5262-C973-4256-B252-8F09284A1BDE}" type="datetime1">
              <a:rPr lang="fr-FR" smtClean="0"/>
              <a:t>12/03/2018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64753-7A3A-4298-B48C-12B5781B83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810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BDBA-0C81-45BC-861A-F7CAA7F88DF6}" type="datetime1">
              <a:rPr lang="fr-FR" smtClean="0"/>
              <a:t>12/03/2018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64753-7A3A-4298-B48C-12B5781B83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0506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755A-2ADD-4E46-AEC6-FD1FA2740B21}" type="datetime1">
              <a:rPr lang="fr-FR" smtClean="0"/>
              <a:t>12/03/2018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64753-7A3A-4298-B48C-12B5781B83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5980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90B3-B0F4-4A7B-BCC5-0C4F35B11426}" type="datetime1">
              <a:rPr lang="fr-FR" smtClean="0"/>
              <a:t>12/03/2018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64753-7A3A-4298-B48C-12B5781B83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4069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19E05-8050-4DCF-A40F-ADCE1CC42A23}" type="datetime1">
              <a:rPr lang="fr-FR" smtClean="0"/>
              <a:t>12/03/2018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64753-7A3A-4298-B48C-12B5781B83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136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54B7F-EFF3-4C38-AD61-95AB1C11F956}" type="datetime1">
              <a:rPr lang="fr-FR" smtClean="0"/>
              <a:t>12/03/2018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64753-7A3A-4298-B48C-12B5781B83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7663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528121"/>
            <a:ext cx="7772400" cy="140931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b="1" kern="1200" baseline="0">
                <a:solidFill>
                  <a:srgbClr val="04834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FOOD WASTE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1194486" y="1969488"/>
            <a:ext cx="675502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dirty="0">
                <a:solidFill>
                  <a:srgbClr val="048346"/>
                </a:solidFill>
              </a:rPr>
              <a:t>- Anne de JERPHANION &amp; Claire MAGNIEN -</a:t>
            </a:r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19"/>
          <a:stretch/>
        </p:blipFill>
        <p:spPr>
          <a:xfrm>
            <a:off x="-1" y="2817475"/>
            <a:ext cx="9144000" cy="27313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5680597"/>
            <a:ext cx="9144000" cy="1177404"/>
          </a:xfrm>
          <a:prstGeom prst="rect">
            <a:avLst/>
          </a:prstGeom>
          <a:solidFill>
            <a:srgbClr val="A4AA12"/>
          </a:solidFill>
          <a:ln>
            <a:solidFill>
              <a:srgbClr val="A4A9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048347"/>
                </a:solidFill>
              </a:rPr>
              <a:t>LYON</a:t>
            </a:r>
            <a:r>
              <a:rPr lang="fr-FR" sz="2800" b="1" baseline="0" dirty="0">
                <a:solidFill>
                  <a:srgbClr val="048347"/>
                </a:solidFill>
              </a:rPr>
              <a:t> </a:t>
            </a:r>
            <a:r>
              <a:rPr lang="en-US" altLang="fr-FR" sz="2800" b="1" dirty="0">
                <a:solidFill>
                  <a:srgbClr val="048347"/>
                </a:solidFill>
              </a:rPr>
              <a:t>| </a:t>
            </a:r>
            <a:r>
              <a:rPr lang="fr-FR" sz="2800" b="1" baseline="0" dirty="0">
                <a:solidFill>
                  <a:srgbClr val="048347"/>
                </a:solidFill>
              </a:rPr>
              <a:t>MARCH 5, 2018</a:t>
            </a:r>
            <a:endParaRPr lang="fr-FR" sz="2800" b="1" dirty="0">
              <a:solidFill>
                <a:srgbClr val="048347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5548791"/>
            <a:ext cx="9144000" cy="131806"/>
          </a:xfrm>
          <a:prstGeom prst="rect">
            <a:avLst/>
          </a:prstGeom>
          <a:solidFill>
            <a:srgbClr val="048347"/>
          </a:solidFill>
          <a:ln>
            <a:solidFill>
              <a:srgbClr val="0080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404" y="5719363"/>
            <a:ext cx="2051221" cy="109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133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64753-7A3A-4298-B48C-12B5781B8315}" type="slidenum">
              <a:rPr lang="fr-FR" smtClean="0"/>
              <a:t>10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889462"/>
          </a:xfrm>
          <a:prstGeom prst="rect">
            <a:avLst/>
          </a:prstGeom>
          <a:solidFill>
            <a:srgbClr val="A4AA12"/>
          </a:solidFill>
          <a:ln>
            <a:solidFill>
              <a:srgbClr val="A4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7107382" y="0"/>
            <a:ext cx="2036618" cy="889462"/>
          </a:xfrm>
          <a:prstGeom prst="rect">
            <a:avLst/>
          </a:prstGeom>
          <a:solidFill>
            <a:schemeClr val="bg1"/>
          </a:solidFill>
          <a:ln>
            <a:solidFill>
              <a:srgbClr val="A4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701" y="0"/>
            <a:ext cx="1531100" cy="820981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2279559" y="1073308"/>
            <a:ext cx="4584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u="sng" dirty="0"/>
              <a:t>a) Agricultural production</a:t>
            </a: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323641"/>
              </p:ext>
            </p:extLst>
          </p:nvPr>
        </p:nvGraphicFramePr>
        <p:xfrm>
          <a:off x="824959" y="1881056"/>
          <a:ext cx="7974842" cy="4190767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987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7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5701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Developed countries</a:t>
                      </a:r>
                    </a:p>
                    <a:p>
                      <a:pPr algn="ctr"/>
                      <a:r>
                        <a:rPr lang="en-GB" sz="1800" dirty="0"/>
                        <a:t>INDUSTRIALIZED AGRICULTURE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Developing countries</a:t>
                      </a:r>
                    </a:p>
                    <a:p>
                      <a:pPr algn="ctr"/>
                      <a:r>
                        <a:rPr lang="en-GB" sz="1800" dirty="0"/>
                        <a:t>THE MOST AFFECTED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0037">
                <a:tc rowSpan="3"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Economic factors </a:t>
                      </a:r>
                      <a:r>
                        <a:rPr lang="en-GB" sz="1800" b="0" dirty="0"/>
                        <a:t>:</a:t>
                      </a:r>
                      <a:r>
                        <a:rPr lang="en-GB" sz="1800" dirty="0"/>
                        <a:t> regulation and standards</a:t>
                      </a:r>
                      <a:r>
                        <a:rPr lang="en-GB" sz="1800" baseline="0" dirty="0"/>
                        <a:t> for quality and appearance</a:t>
                      </a:r>
                    </a:p>
                    <a:p>
                      <a:pPr algn="ctr"/>
                      <a:r>
                        <a:rPr lang="en-GB" sz="1800" baseline="0" dirty="0"/>
                        <a:t>→ </a:t>
                      </a:r>
                      <a:r>
                        <a:rPr lang="en-GB" sz="1800" b="1" baseline="0" dirty="0"/>
                        <a:t>CULLING</a:t>
                      </a:r>
                      <a:r>
                        <a:rPr lang="en-GB" sz="1800" baseline="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800" baseline="0" dirty="0"/>
                        <a:t>Lack of infrastructures and financial limitations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4652">
                <a:tc vMerge="1">
                  <a:txBody>
                    <a:bodyPr/>
                    <a:lstStyle/>
                    <a:p>
                      <a:pPr algn="ctr"/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aseline="0" dirty="0"/>
                        <a:t>Lack of knowledge and technical limitations in harvesting</a:t>
                      </a:r>
                    </a:p>
                    <a:p>
                      <a:pPr algn="ctr"/>
                      <a:endParaRPr lang="en-GB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618">
                <a:tc vMerge="1">
                  <a:txBody>
                    <a:bodyPr/>
                    <a:lstStyle/>
                    <a:p>
                      <a:pPr algn="ctr"/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800" baseline="0" dirty="0"/>
                        <a:t>Natural forces : severe weather (temperature, precipitation)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9011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Pest infestation, diseases,</a:t>
                      </a:r>
                      <a:r>
                        <a:rPr lang="en-GB" sz="1800" baseline="0" dirty="0"/>
                        <a:t> weeds, climatic variations</a:t>
                      </a:r>
                      <a:endParaRPr lang="en-GB" sz="1800" dirty="0"/>
                    </a:p>
                    <a:p>
                      <a:pPr algn="ctr"/>
                      <a:endParaRPr lang="en-GB" sz="1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GB" sz="18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AutoShape 2" descr="Résultat de recherche d'images pour &quot;calibrage fruits et légumes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20" y="3564095"/>
            <a:ext cx="33432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ZoneTexte 11"/>
          <p:cNvSpPr txBox="1"/>
          <p:nvPr/>
        </p:nvSpPr>
        <p:spPr>
          <a:xfrm>
            <a:off x="415636" y="183121"/>
            <a:ext cx="5804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III) THE CAUSES OF FOOD WASTE</a:t>
            </a:r>
          </a:p>
        </p:txBody>
      </p:sp>
    </p:spTree>
    <p:extLst>
      <p:ext uri="{BB962C8B-B14F-4D97-AF65-F5344CB8AC3E}">
        <p14:creationId xmlns:p14="http://schemas.microsoft.com/office/powerpoint/2010/main" val="4180990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7016" y="820981"/>
            <a:ext cx="7098675" cy="1325563"/>
          </a:xfrm>
        </p:spPr>
        <p:txBody>
          <a:bodyPr>
            <a:normAutofit/>
          </a:bodyPr>
          <a:lstStyle/>
          <a:p>
            <a:pPr algn="ctr"/>
            <a:r>
              <a:rPr lang="fr-FR" sz="2800" b="1" u="sng" dirty="0">
                <a:latin typeface="+mn-lt"/>
              </a:rPr>
              <a:t>b) Post harvest handling and storage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64753-7A3A-4298-B48C-12B5781B8315}" type="slidenum">
              <a:rPr lang="fr-FR" smtClean="0"/>
              <a:t>11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889462"/>
          </a:xfrm>
          <a:prstGeom prst="rect">
            <a:avLst/>
          </a:prstGeom>
          <a:solidFill>
            <a:srgbClr val="A4AA12"/>
          </a:solidFill>
          <a:ln>
            <a:solidFill>
              <a:srgbClr val="A4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7107382" y="0"/>
            <a:ext cx="2036618" cy="889462"/>
          </a:xfrm>
          <a:prstGeom prst="rect">
            <a:avLst/>
          </a:prstGeom>
          <a:solidFill>
            <a:schemeClr val="bg1"/>
          </a:solidFill>
          <a:ln>
            <a:solidFill>
              <a:srgbClr val="A4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701" y="0"/>
            <a:ext cx="1531100" cy="820981"/>
          </a:xfrm>
          <a:prstGeom prst="rect">
            <a:avLst/>
          </a:prstGeom>
        </p:spPr>
      </p:pic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566450"/>
              </p:ext>
            </p:extLst>
          </p:nvPr>
        </p:nvGraphicFramePr>
        <p:xfrm>
          <a:off x="824959" y="1890111"/>
          <a:ext cx="7974842" cy="3986814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987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7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5701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Developed countries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Developing countries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0037">
                <a:tc rowSpan="3">
                  <a:txBody>
                    <a:bodyPr/>
                    <a:lstStyle/>
                    <a:p>
                      <a:pPr algn="ctr"/>
                      <a:endParaRPr lang="en-GB" sz="1800" b="1" dirty="0"/>
                    </a:p>
                    <a:p>
                      <a:pPr algn="ctr"/>
                      <a:r>
                        <a:rPr lang="en-GB" sz="1800" dirty="0"/>
                        <a:t>Harvest sorting because of regulation and standards</a:t>
                      </a:r>
                      <a:r>
                        <a:rPr lang="en-GB" sz="1800" baseline="0" dirty="0"/>
                        <a:t> for quality and appearance.</a:t>
                      </a:r>
                    </a:p>
                    <a:p>
                      <a:pPr algn="ctr"/>
                      <a:endParaRPr lang="en-GB" sz="1800" baseline="0" dirty="0"/>
                    </a:p>
                    <a:p>
                      <a:pPr algn="ctr"/>
                      <a:endParaRPr lang="en-GB" sz="1800" baseline="0" dirty="0"/>
                    </a:p>
                    <a:p>
                      <a:pPr algn="ctr"/>
                      <a:endParaRPr lang="en-GB" sz="1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800" baseline="0" dirty="0"/>
                        <a:t>Financial difficulties, lack of technology, insufficient knowledge and management.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4652">
                <a:tc vMerge="1">
                  <a:txBody>
                    <a:bodyPr/>
                    <a:lstStyle/>
                    <a:p>
                      <a:pPr algn="ctr"/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aseline="0" dirty="0"/>
                        <a:t>Lack or poor cooling facilities and hot climates -&gt; break in the cold chain.</a:t>
                      </a:r>
                    </a:p>
                    <a:p>
                      <a:pPr algn="ctr"/>
                      <a:endParaRPr lang="en-GB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618">
                <a:tc vMerge="1">
                  <a:txBody>
                    <a:bodyPr/>
                    <a:lstStyle/>
                    <a:p>
                      <a:pPr algn="ctr"/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800" baseline="0" dirty="0"/>
                        <a:t>Poor storage facilities : sun exposure, parasites and insects.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058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Pest infestation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GB" sz="18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824959" y="6171685"/>
            <a:ext cx="813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Amounts of </a:t>
            </a:r>
            <a:r>
              <a:rPr lang="en-GB" u="sng" dirty="0"/>
              <a:t>post harvest loss</a:t>
            </a:r>
            <a:r>
              <a:rPr lang="en-GB" dirty="0"/>
              <a:t> involved are relatively unknown and difficult to estimate. 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415636" y="183121"/>
            <a:ext cx="5804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III) THE CAUSES OF FOOD WASTE</a:t>
            </a:r>
          </a:p>
        </p:txBody>
      </p:sp>
    </p:spTree>
    <p:extLst>
      <p:ext uri="{BB962C8B-B14F-4D97-AF65-F5344CB8AC3E}">
        <p14:creationId xmlns:p14="http://schemas.microsoft.com/office/powerpoint/2010/main" val="3637860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64753-7A3A-4298-B48C-12B5781B8315}" type="slidenum">
              <a:rPr lang="fr-FR" smtClean="0"/>
              <a:t>12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1" y="0"/>
            <a:ext cx="9144000" cy="889462"/>
          </a:xfrm>
          <a:prstGeom prst="rect">
            <a:avLst/>
          </a:prstGeom>
          <a:solidFill>
            <a:srgbClr val="A4AA12"/>
          </a:solidFill>
          <a:ln>
            <a:solidFill>
              <a:srgbClr val="A4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7107381" y="0"/>
            <a:ext cx="2036618" cy="889462"/>
          </a:xfrm>
          <a:prstGeom prst="rect">
            <a:avLst/>
          </a:prstGeom>
          <a:solidFill>
            <a:schemeClr val="bg1"/>
          </a:solidFill>
          <a:ln>
            <a:solidFill>
              <a:srgbClr val="A4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700" y="0"/>
            <a:ext cx="1531100" cy="820981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3219718" y="1210614"/>
            <a:ext cx="300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u="sng" dirty="0"/>
              <a:t>c) Processing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52400" y="1981201"/>
            <a:ext cx="630555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2000" dirty="0"/>
              <a:t>Food standards for processing capability -&gt; sorting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Errors during food processing.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Losses during peeling, slicing, boiling and sorting. But also during fish canning, smoking and salting.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Human error</a:t>
            </a:r>
          </a:p>
          <a:p>
            <a:pPr algn="ctr">
              <a:defRPr/>
            </a:pPr>
            <a:endParaRPr lang="en-GB" dirty="0"/>
          </a:p>
          <a:p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152400" y="5926119"/>
            <a:ext cx="800306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u="sng" dirty="0"/>
              <a:t>Developing countries</a:t>
            </a:r>
            <a:r>
              <a:rPr lang="en-GB" sz="2000" dirty="0"/>
              <a:t>: Lack of processing facilities, lack of technology, poor infrastructure.</a:t>
            </a:r>
          </a:p>
          <a:p>
            <a:pPr algn="ctr"/>
            <a:endParaRPr lang="en-GB" dirty="0"/>
          </a:p>
        </p:txBody>
      </p:sp>
      <p:pic>
        <p:nvPicPr>
          <p:cNvPr id="1026" name="Picture 2" descr="Résultat de recherche d'images pour &quot;food waste processing industry&quot;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02"/>
          <a:stretch/>
        </p:blipFill>
        <p:spPr bwMode="auto">
          <a:xfrm>
            <a:off x="2600118" y="3355801"/>
            <a:ext cx="4384988" cy="223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/>
        </p:nvSpPr>
        <p:spPr>
          <a:xfrm>
            <a:off x="3804072" y="5618342"/>
            <a:ext cx="1977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/>
              <a:t>(Food waste, Wrap.org.uk)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15636" y="183121"/>
            <a:ext cx="5804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III) THE CAUSES OF FOOD WASTE</a:t>
            </a:r>
          </a:p>
        </p:txBody>
      </p:sp>
    </p:spTree>
    <p:extLst>
      <p:ext uri="{BB962C8B-B14F-4D97-AF65-F5344CB8AC3E}">
        <p14:creationId xmlns:p14="http://schemas.microsoft.com/office/powerpoint/2010/main" val="2169350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04425" y="820981"/>
            <a:ext cx="3016071" cy="1218975"/>
          </a:xfrm>
        </p:spPr>
        <p:txBody>
          <a:bodyPr>
            <a:normAutofit/>
          </a:bodyPr>
          <a:lstStyle/>
          <a:p>
            <a:r>
              <a:rPr lang="fr-FR" sz="2800" b="1" u="sng" dirty="0">
                <a:latin typeface="+mn-lt"/>
              </a:rPr>
              <a:t>d) Distribution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64753-7A3A-4298-B48C-12B5781B8315}" type="slidenum">
              <a:rPr lang="fr-FR" smtClean="0"/>
              <a:t>13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889462"/>
          </a:xfrm>
          <a:prstGeom prst="rect">
            <a:avLst/>
          </a:prstGeom>
          <a:solidFill>
            <a:srgbClr val="A4AA12"/>
          </a:solidFill>
          <a:ln>
            <a:solidFill>
              <a:srgbClr val="A4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7107382" y="0"/>
            <a:ext cx="2036618" cy="889462"/>
          </a:xfrm>
          <a:prstGeom prst="rect">
            <a:avLst/>
          </a:prstGeom>
          <a:solidFill>
            <a:schemeClr val="bg1"/>
          </a:solidFill>
          <a:ln>
            <a:solidFill>
              <a:srgbClr val="A4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701" y="0"/>
            <a:ext cx="1531100" cy="820981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903143" y="2078126"/>
            <a:ext cx="666299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2000" dirty="0"/>
              <a:t>Over-ordering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/>
              <a:t>Difficulty in planning the customers’ desires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/>
              <a:t>Break in the cold chain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/>
              <a:t>Products that is approaching the best before date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/>
              <a:t>Products damaged by the customers or during the shelving</a:t>
            </a:r>
            <a:endParaRPr lang="en-GB" dirty="0"/>
          </a:p>
          <a:p>
            <a:pPr marL="285750" indent="-285750">
              <a:buFont typeface="Arial" pitchFamily="34" charset="0"/>
              <a:buChar char="•"/>
            </a:pPr>
            <a:endParaRPr lang="en-GB" dirty="0"/>
          </a:p>
        </p:txBody>
      </p:sp>
      <p:pic>
        <p:nvPicPr>
          <p:cNvPr id="5126" name="Picture 6" descr="Résultat de recherche d'images pour &quot;supermarket fruit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08"/>
          <a:stretch/>
        </p:blipFill>
        <p:spPr bwMode="auto">
          <a:xfrm>
            <a:off x="2138323" y="3986341"/>
            <a:ext cx="5130378" cy="244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415636" y="183121"/>
            <a:ext cx="5804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III) THE CAUSES OF FOOD WASTE</a:t>
            </a:r>
          </a:p>
        </p:txBody>
      </p:sp>
    </p:spTree>
    <p:extLst>
      <p:ext uri="{BB962C8B-B14F-4D97-AF65-F5344CB8AC3E}">
        <p14:creationId xmlns:p14="http://schemas.microsoft.com/office/powerpoint/2010/main" val="3600257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07455" y="820981"/>
            <a:ext cx="2837757" cy="1090187"/>
          </a:xfrm>
        </p:spPr>
        <p:txBody>
          <a:bodyPr>
            <a:normAutofit/>
          </a:bodyPr>
          <a:lstStyle/>
          <a:p>
            <a:r>
              <a:rPr lang="fr-FR" sz="2800" b="1" u="sng" dirty="0">
                <a:latin typeface="+mn-lt"/>
              </a:rPr>
              <a:t>e) </a:t>
            </a:r>
            <a:r>
              <a:rPr lang="fr-FR" sz="2800" b="1" u="sng" dirty="0" err="1">
                <a:latin typeface="+mn-lt"/>
              </a:rPr>
              <a:t>Consumption</a:t>
            </a:r>
            <a:endParaRPr lang="fr-FR" sz="2800" b="1" u="sng" dirty="0">
              <a:latin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64753-7A3A-4298-B48C-12B5781B8315}" type="slidenum">
              <a:rPr lang="fr-FR" smtClean="0"/>
              <a:t>14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889462"/>
          </a:xfrm>
          <a:prstGeom prst="rect">
            <a:avLst/>
          </a:prstGeom>
          <a:solidFill>
            <a:srgbClr val="A4AA12"/>
          </a:solidFill>
          <a:ln>
            <a:solidFill>
              <a:srgbClr val="A4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7107382" y="0"/>
            <a:ext cx="2036618" cy="889462"/>
          </a:xfrm>
          <a:prstGeom prst="rect">
            <a:avLst/>
          </a:prstGeom>
          <a:solidFill>
            <a:schemeClr val="bg1"/>
          </a:solidFill>
          <a:ln>
            <a:solidFill>
              <a:srgbClr val="A4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701" y="0"/>
            <a:ext cx="1531100" cy="820981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62" b="8043"/>
          <a:stretch/>
        </p:blipFill>
        <p:spPr bwMode="auto">
          <a:xfrm>
            <a:off x="674942" y="1733266"/>
            <a:ext cx="7998401" cy="4107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llipse 2"/>
          <p:cNvSpPr/>
          <p:nvPr/>
        </p:nvSpPr>
        <p:spPr>
          <a:xfrm>
            <a:off x="1228298" y="2217760"/>
            <a:ext cx="3166281" cy="1978925"/>
          </a:xfrm>
          <a:prstGeom prst="ellipse">
            <a:avLst/>
          </a:prstGeom>
          <a:noFill/>
          <a:ln w="38100">
            <a:solidFill>
              <a:srgbClr val="A4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1419367" y="5036024"/>
            <a:ext cx="2838734" cy="573206"/>
          </a:xfrm>
          <a:prstGeom prst="rect">
            <a:avLst/>
          </a:prstGeom>
          <a:noFill/>
          <a:ln w="28575">
            <a:solidFill>
              <a:srgbClr val="A4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ZoneTexte 10"/>
          <p:cNvSpPr txBox="1"/>
          <p:nvPr/>
        </p:nvSpPr>
        <p:spPr>
          <a:xfrm>
            <a:off x="934872" y="5841242"/>
            <a:ext cx="727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u="sng" dirty="0"/>
              <a:t>Figure 2</a:t>
            </a:r>
            <a:r>
              <a:rPr lang="en-GB" dirty="0"/>
              <a:t> : </a:t>
            </a:r>
            <a:r>
              <a:rPr lang="en-GB" b="1" dirty="0"/>
              <a:t>Food loss and food waste around the word </a:t>
            </a:r>
          </a:p>
          <a:p>
            <a:pPr algn="ctr"/>
            <a:r>
              <a:rPr lang="en-GB" dirty="0"/>
              <a:t>(The Global Food and Waste Report 2011, FAO)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15636" y="183121"/>
            <a:ext cx="5804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III) THE CAUSES OF FOOD WASTE</a:t>
            </a:r>
          </a:p>
        </p:txBody>
      </p:sp>
    </p:spTree>
    <p:extLst>
      <p:ext uri="{BB962C8B-B14F-4D97-AF65-F5344CB8AC3E}">
        <p14:creationId xmlns:p14="http://schemas.microsoft.com/office/powerpoint/2010/main" val="50176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64753-7A3A-4298-B48C-12B5781B8315}" type="slidenum">
              <a:rPr lang="fr-FR" smtClean="0"/>
              <a:t>15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3307455" y="820981"/>
            <a:ext cx="2837757" cy="1090187"/>
          </a:xfrm>
        </p:spPr>
        <p:txBody>
          <a:bodyPr>
            <a:normAutofit/>
          </a:bodyPr>
          <a:lstStyle/>
          <a:p>
            <a:r>
              <a:rPr lang="fr-FR" sz="2800" b="1" u="sng" dirty="0">
                <a:latin typeface="+mn-lt"/>
              </a:rPr>
              <a:t>e) </a:t>
            </a:r>
            <a:r>
              <a:rPr lang="fr-FR" sz="2800" b="1" u="sng" dirty="0" err="1">
                <a:latin typeface="+mn-lt"/>
              </a:rPr>
              <a:t>Consumption</a:t>
            </a:r>
            <a:endParaRPr lang="fr-FR" sz="2800" b="1" u="sng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889462"/>
          </a:xfrm>
          <a:prstGeom prst="rect">
            <a:avLst/>
          </a:prstGeom>
          <a:solidFill>
            <a:srgbClr val="A4AA12"/>
          </a:solidFill>
          <a:ln>
            <a:solidFill>
              <a:srgbClr val="A4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107382" y="0"/>
            <a:ext cx="2036618" cy="889462"/>
          </a:xfrm>
          <a:prstGeom prst="rect">
            <a:avLst/>
          </a:prstGeom>
          <a:solidFill>
            <a:schemeClr val="bg1"/>
          </a:solidFill>
          <a:ln>
            <a:solidFill>
              <a:srgbClr val="A4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701" y="0"/>
            <a:ext cx="1531100" cy="820981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023582" y="2047163"/>
            <a:ext cx="6810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GB" dirty="0"/>
              <a:t>Buying and stocking too much food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/>
              <a:t>Over preparing or not cooking it properly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/>
              <a:t>Leaving food on dishes after meals or not willing to consume leftovers</a:t>
            </a:r>
          </a:p>
        </p:txBody>
      </p:sp>
      <p:pic>
        <p:nvPicPr>
          <p:cNvPr id="4100" name="Picture 4" descr="Résultat d’images pour supermarket trolley overload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916" y="3405863"/>
            <a:ext cx="6198167" cy="281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/>
          <p:cNvSpPr txBox="1"/>
          <p:nvPr/>
        </p:nvSpPr>
        <p:spPr>
          <a:xfrm>
            <a:off x="736978" y="1696647"/>
            <a:ext cx="2893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Top three reasons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6073254" y="6318913"/>
            <a:ext cx="1760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(All event, 2017)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415636" y="183121"/>
            <a:ext cx="5804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III) THE CAUSES OF FOOD WASTE</a:t>
            </a:r>
          </a:p>
        </p:txBody>
      </p:sp>
    </p:spTree>
    <p:extLst>
      <p:ext uri="{BB962C8B-B14F-4D97-AF65-F5344CB8AC3E}">
        <p14:creationId xmlns:p14="http://schemas.microsoft.com/office/powerpoint/2010/main" val="3459714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64753-7A3A-4298-B48C-12B5781B8315}" type="slidenum">
              <a:rPr lang="fr-FR" smtClean="0"/>
              <a:t>16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889462"/>
          </a:xfrm>
          <a:prstGeom prst="rect">
            <a:avLst/>
          </a:prstGeom>
          <a:solidFill>
            <a:srgbClr val="A4AA12"/>
          </a:solidFill>
          <a:ln>
            <a:solidFill>
              <a:srgbClr val="A4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7107382" y="0"/>
            <a:ext cx="2036618" cy="889462"/>
          </a:xfrm>
          <a:prstGeom prst="rect">
            <a:avLst/>
          </a:prstGeom>
          <a:solidFill>
            <a:schemeClr val="bg1"/>
          </a:solidFill>
          <a:ln>
            <a:solidFill>
              <a:srgbClr val="A4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701" y="0"/>
            <a:ext cx="1531100" cy="820981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415636" y="99453"/>
            <a:ext cx="3050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IV) SOLUTIONS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217927" y="1853960"/>
            <a:ext cx="7566829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u="sng" dirty="0"/>
              <a:t>Developing countries </a:t>
            </a:r>
            <a:r>
              <a:rPr lang="fr-FR" dirty="0"/>
              <a:t>:</a:t>
            </a:r>
          </a:p>
          <a:p>
            <a:pPr marL="1657350" lvl="3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 err="1"/>
              <a:t>Premature</a:t>
            </a:r>
            <a:r>
              <a:rPr lang="fr-FR" dirty="0"/>
              <a:t> </a:t>
            </a:r>
            <a:r>
              <a:rPr lang="fr-FR" dirty="0" err="1"/>
              <a:t>harvesting</a:t>
            </a:r>
            <a:r>
              <a:rPr lang="fr-FR" dirty="0"/>
              <a:t>  : </a:t>
            </a:r>
            <a:r>
              <a:rPr lang="fr-FR" dirty="0" err="1"/>
              <a:t>organizing</a:t>
            </a:r>
            <a:r>
              <a:rPr lang="fr-FR" dirty="0"/>
              <a:t> groups of </a:t>
            </a:r>
            <a:r>
              <a:rPr lang="fr-FR" dirty="0" err="1"/>
              <a:t>small</a:t>
            </a:r>
            <a:r>
              <a:rPr lang="fr-FR" dirty="0"/>
              <a:t> </a:t>
            </a:r>
            <a:r>
              <a:rPr lang="fr-FR" dirty="0" err="1"/>
              <a:t>farmers</a:t>
            </a:r>
            <a:r>
              <a:rPr lang="fr-FR" dirty="0"/>
              <a:t>. </a:t>
            </a:r>
            <a:r>
              <a:rPr lang="fr-FR" dirty="0" err="1"/>
              <a:t>bring</a:t>
            </a:r>
            <a:r>
              <a:rPr lang="fr-FR" dirty="0"/>
              <a:t> </a:t>
            </a:r>
            <a:r>
              <a:rPr lang="fr-FR" dirty="0" err="1"/>
              <a:t>knowledge</a:t>
            </a:r>
            <a:r>
              <a:rPr lang="fr-FR" dirty="0"/>
              <a:t>.</a:t>
            </a:r>
          </a:p>
          <a:p>
            <a:pPr marL="1657350" lvl="3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/>
              <a:t>Investment in infrastructure, </a:t>
            </a:r>
            <a:r>
              <a:rPr lang="fr-FR" dirty="0" err="1"/>
              <a:t>technical</a:t>
            </a:r>
            <a:r>
              <a:rPr lang="fr-FR" dirty="0"/>
              <a:t> and transportation. </a:t>
            </a:r>
            <a:r>
              <a:rPr lang="fr-FR" dirty="0" err="1"/>
              <a:t>Sensitize</a:t>
            </a:r>
            <a:r>
              <a:rPr lang="fr-FR" dirty="0"/>
              <a:t> about the </a:t>
            </a:r>
            <a:r>
              <a:rPr lang="fr-FR" dirty="0" err="1"/>
              <a:t>preservation</a:t>
            </a:r>
            <a:r>
              <a:rPr lang="fr-FR" dirty="0"/>
              <a:t> of the cold </a:t>
            </a:r>
            <a:r>
              <a:rPr lang="fr-FR" dirty="0" err="1"/>
              <a:t>chain</a:t>
            </a:r>
            <a:r>
              <a:rPr lang="fr-FR" dirty="0"/>
              <a:t>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u="sng" dirty="0" err="1"/>
              <a:t>Developed</a:t>
            </a:r>
            <a:r>
              <a:rPr lang="fr-FR" u="sng" dirty="0"/>
              <a:t> countries</a:t>
            </a:r>
            <a:r>
              <a:rPr lang="fr-FR" dirty="0"/>
              <a:t>: </a:t>
            </a:r>
          </a:p>
          <a:p>
            <a:pPr marL="1657350" lvl="3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 err="1"/>
              <a:t>When</a:t>
            </a:r>
            <a:r>
              <a:rPr lang="fr-FR" dirty="0"/>
              <a:t> production </a:t>
            </a:r>
            <a:r>
              <a:rPr lang="fr-FR" dirty="0" err="1"/>
              <a:t>exceeds</a:t>
            </a:r>
            <a:r>
              <a:rPr lang="fr-FR" dirty="0"/>
              <a:t> </a:t>
            </a:r>
            <a:r>
              <a:rPr lang="fr-FR" dirty="0" err="1"/>
              <a:t>demand</a:t>
            </a:r>
            <a:r>
              <a:rPr lang="fr-FR" dirty="0"/>
              <a:t> : </a:t>
            </a:r>
            <a:r>
              <a:rPr lang="fr-FR" dirty="0" err="1"/>
              <a:t>cooperation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farmers</a:t>
            </a:r>
            <a:r>
              <a:rPr lang="fr-FR" dirty="0"/>
              <a:t>.</a:t>
            </a:r>
          </a:p>
          <a:p>
            <a:pPr marL="1657350" lvl="3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Using appropriate packaging.</a:t>
            </a:r>
          </a:p>
          <a:p>
            <a:pPr marL="1657350" lvl="3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/>
              <a:t>Value the </a:t>
            </a:r>
            <a:r>
              <a:rPr lang="fr-FR" dirty="0" err="1"/>
              <a:t>whole</a:t>
            </a:r>
            <a:r>
              <a:rPr lang="fr-FR" dirty="0"/>
              <a:t> </a:t>
            </a:r>
            <a:r>
              <a:rPr lang="fr-FR" dirty="0" err="1"/>
              <a:t>commodity</a:t>
            </a:r>
            <a:r>
              <a:rPr lang="fr-FR" dirty="0"/>
              <a:t>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2471351" y="1304608"/>
            <a:ext cx="4201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/>
              <a:t>Agricultural production to processing:</a:t>
            </a:r>
          </a:p>
        </p:txBody>
      </p:sp>
      <p:pic>
        <p:nvPicPr>
          <p:cNvPr id="2050" name="Picture 2" descr="Résultat de recherche d'images pour &quot;cold chain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6" t="12866" r="13101" b="2170"/>
          <a:stretch/>
        </p:blipFill>
        <p:spPr bwMode="auto">
          <a:xfrm>
            <a:off x="6504343" y="4811381"/>
            <a:ext cx="1528716" cy="172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6193662" y="6356351"/>
            <a:ext cx="2321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(Packaginginfair.com, Cold Chain)</a:t>
            </a:r>
          </a:p>
        </p:txBody>
      </p:sp>
    </p:spTree>
    <p:extLst>
      <p:ext uri="{BB962C8B-B14F-4D97-AF65-F5344CB8AC3E}">
        <p14:creationId xmlns:p14="http://schemas.microsoft.com/office/powerpoint/2010/main" val="2903749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889462"/>
          </a:xfrm>
          <a:prstGeom prst="rect">
            <a:avLst/>
          </a:prstGeom>
          <a:solidFill>
            <a:srgbClr val="A4AA12"/>
          </a:solidFill>
          <a:ln>
            <a:solidFill>
              <a:srgbClr val="A4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7107382" y="0"/>
            <a:ext cx="2036618" cy="889462"/>
          </a:xfrm>
          <a:prstGeom prst="rect">
            <a:avLst/>
          </a:prstGeom>
          <a:solidFill>
            <a:schemeClr val="bg1"/>
          </a:solidFill>
          <a:ln>
            <a:solidFill>
              <a:srgbClr val="A4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701" y="0"/>
            <a:ext cx="1531100" cy="820981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568747" y="2187146"/>
            <a:ext cx="653863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u="sng" dirty="0" err="1"/>
              <a:t>Supermarkets</a:t>
            </a:r>
            <a:r>
              <a:rPr lang="fr-FR" sz="2000" dirty="0"/>
              <a:t> : redistribution to </a:t>
            </a:r>
            <a:r>
              <a:rPr lang="fr-FR" sz="2000" dirty="0" err="1"/>
              <a:t>charities</a:t>
            </a:r>
            <a:r>
              <a:rPr lang="fr-FR" sz="2000" dirty="0"/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	Take measures: For example, a French law (February 	2016) forbids food waste by supermarkets.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fr-FR" sz="2000" dirty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u="sng" dirty="0"/>
              <a:t>Restaurant</a:t>
            </a:r>
            <a:r>
              <a:rPr lang="fr-FR" sz="2000" dirty="0"/>
              <a:t> : </a:t>
            </a:r>
            <a:r>
              <a:rPr lang="fr-FR" sz="2000" dirty="0" err="1"/>
              <a:t>Doggy</a:t>
            </a:r>
            <a:r>
              <a:rPr lang="fr-FR" sz="2000" dirty="0"/>
              <a:t> bag: </a:t>
            </a:r>
            <a:r>
              <a:rPr lang="fr-FR" sz="2000" dirty="0" err="1"/>
              <a:t>it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en-US" sz="2000" dirty="0"/>
              <a:t>a container for leftover food to be carried home from a meal eaten at a restaurant</a:t>
            </a:r>
            <a:r>
              <a:rPr lang="en-US" dirty="0"/>
              <a:t>.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850253" y="1361441"/>
            <a:ext cx="1443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/>
              <a:t>Distribution</a:t>
            </a:r>
            <a:r>
              <a:rPr lang="fr-FR" dirty="0"/>
              <a:t>: </a:t>
            </a:r>
          </a:p>
        </p:txBody>
      </p:sp>
      <p:pic>
        <p:nvPicPr>
          <p:cNvPr id="2050" name="Picture 2" descr="Résultat de recherche d'images pour &quot;doggy bag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87" t="6632" r="31523" b="4526"/>
          <a:stretch/>
        </p:blipFill>
        <p:spPr bwMode="auto">
          <a:xfrm>
            <a:off x="2886426" y="4587803"/>
            <a:ext cx="1927654" cy="194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415636" y="148880"/>
            <a:ext cx="3050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IV) SOLUTIONS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3076832" y="6527815"/>
            <a:ext cx="2515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(Atabula.com, Doggy Bag)</a:t>
            </a:r>
          </a:p>
        </p:txBody>
      </p:sp>
    </p:spTree>
    <p:extLst>
      <p:ext uri="{BB962C8B-B14F-4D97-AF65-F5344CB8AC3E}">
        <p14:creationId xmlns:p14="http://schemas.microsoft.com/office/powerpoint/2010/main" val="3749016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64753-7A3A-4298-B48C-12B5781B8315}" type="slidenum">
              <a:rPr lang="fr-FR" smtClean="0"/>
              <a:t>18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889462"/>
          </a:xfrm>
          <a:prstGeom prst="rect">
            <a:avLst/>
          </a:prstGeom>
          <a:solidFill>
            <a:srgbClr val="A4AA12"/>
          </a:solidFill>
          <a:ln>
            <a:solidFill>
              <a:srgbClr val="A4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7107382" y="0"/>
            <a:ext cx="2036618" cy="889462"/>
          </a:xfrm>
          <a:prstGeom prst="rect">
            <a:avLst/>
          </a:prstGeom>
          <a:solidFill>
            <a:schemeClr val="bg1"/>
          </a:solidFill>
          <a:ln>
            <a:solidFill>
              <a:srgbClr val="A4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701" y="0"/>
            <a:ext cx="1531100" cy="82098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80407" y="1099066"/>
            <a:ext cx="69452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u="sng" dirty="0" err="1"/>
              <a:t>Consumers</a:t>
            </a:r>
            <a:r>
              <a:rPr lang="fr-FR" sz="2400" b="1" u="sng" dirty="0"/>
              <a:t> </a:t>
            </a:r>
            <a:r>
              <a:rPr lang="fr-FR" sz="2400" b="1" dirty="0"/>
              <a:t>: Homo </a:t>
            </a:r>
            <a:r>
              <a:rPr lang="fr-FR" sz="2400" b="1" dirty="0" err="1"/>
              <a:t>Economicus</a:t>
            </a:r>
            <a:r>
              <a:rPr lang="fr-FR" sz="2400" b="1" dirty="0"/>
              <a:t> vs. Homo </a:t>
            </a:r>
            <a:r>
              <a:rPr lang="fr-FR" sz="2400" b="1" dirty="0" err="1"/>
              <a:t>Moralis</a:t>
            </a:r>
            <a:endParaRPr lang="fr-FR" sz="2400" b="1" dirty="0"/>
          </a:p>
          <a:p>
            <a:pPr algn="just"/>
            <a:endParaRPr lang="fr-FR" u="sng" dirty="0"/>
          </a:p>
        </p:txBody>
      </p:sp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2091798483"/>
              </p:ext>
            </p:extLst>
          </p:nvPr>
        </p:nvGraphicFramePr>
        <p:xfrm>
          <a:off x="330648" y="1638815"/>
          <a:ext cx="8482704" cy="5033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400" y="2586142"/>
            <a:ext cx="772851" cy="682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5740420" y="3445871"/>
            <a:ext cx="337328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“Best before [date]” </a:t>
            </a:r>
          </a:p>
          <a:p>
            <a:pPr algn="ctr"/>
            <a:r>
              <a:rPr lang="en-GB" sz="2400" b="1" dirty="0"/>
              <a:t>≠ </a:t>
            </a:r>
          </a:p>
          <a:p>
            <a:pPr algn="ctr"/>
            <a:r>
              <a:rPr lang="en-GB" sz="2400" b="1" dirty="0"/>
              <a:t>“Use by [date]”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15636" y="148880"/>
            <a:ext cx="3050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IV) SOLUTIONS</a:t>
            </a:r>
          </a:p>
        </p:txBody>
      </p:sp>
    </p:spTree>
    <p:extLst>
      <p:ext uri="{BB962C8B-B14F-4D97-AF65-F5344CB8AC3E}">
        <p14:creationId xmlns:p14="http://schemas.microsoft.com/office/powerpoint/2010/main" val="39266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à coins arrondis 24"/>
          <p:cNvSpPr/>
          <p:nvPr/>
        </p:nvSpPr>
        <p:spPr>
          <a:xfrm>
            <a:off x="4688361" y="4312693"/>
            <a:ext cx="4093512" cy="22655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à coins arrondis 23"/>
          <p:cNvSpPr/>
          <p:nvPr/>
        </p:nvSpPr>
        <p:spPr>
          <a:xfrm>
            <a:off x="460375" y="4312693"/>
            <a:ext cx="4111624" cy="22655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à coins arrondis 22"/>
          <p:cNvSpPr/>
          <p:nvPr/>
        </p:nvSpPr>
        <p:spPr>
          <a:xfrm>
            <a:off x="460375" y="1815152"/>
            <a:ext cx="8339426" cy="235031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64753-7A3A-4298-B48C-12B5781B8315}" type="slidenum">
              <a:rPr lang="fr-FR" smtClean="0"/>
              <a:t>19</a:t>
            </a:fld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889462"/>
          </a:xfrm>
          <a:prstGeom prst="rect">
            <a:avLst/>
          </a:prstGeom>
          <a:solidFill>
            <a:srgbClr val="A4AA12"/>
          </a:solidFill>
          <a:ln>
            <a:solidFill>
              <a:srgbClr val="A4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7107382" y="0"/>
            <a:ext cx="2036618" cy="889462"/>
          </a:xfrm>
          <a:prstGeom prst="rect">
            <a:avLst/>
          </a:prstGeom>
          <a:solidFill>
            <a:schemeClr val="bg1"/>
          </a:solidFill>
          <a:ln>
            <a:solidFill>
              <a:srgbClr val="A4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701" y="0"/>
            <a:ext cx="1531100" cy="820981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612775" y="1207859"/>
            <a:ext cx="8187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Tackling food waste around the world through technology : </a:t>
            </a:r>
          </a:p>
        </p:txBody>
      </p:sp>
      <p:sp>
        <p:nvSpPr>
          <p:cNvPr id="3" name="AutoShape 4" descr="Résultat de recherche d'images pour &quot;toogoodtogo logo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225" y="2091560"/>
            <a:ext cx="1085453" cy="1085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AutoShape 7" descr="Résultat de recherche d'images pour &quot;winnow logo food waste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29" b="21401"/>
          <a:stretch/>
        </p:blipFill>
        <p:spPr bwMode="auto">
          <a:xfrm>
            <a:off x="3882698" y="2519003"/>
            <a:ext cx="1378604" cy="682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380" y="1996845"/>
            <a:ext cx="1533619" cy="1180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786103" y="3237974"/>
            <a:ext cx="20756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TooGoodToGo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(Europe and the US)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59873" y="3237974"/>
            <a:ext cx="24242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Winnow </a:t>
            </a:r>
          </a:p>
          <a:p>
            <a:pPr algn="ctr"/>
            <a:r>
              <a:rPr lang="en-GB" dirty="0"/>
              <a:t>(Europe, Asia, Australia)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3240976" y="1826440"/>
            <a:ext cx="266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Applications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395188" y="3237974"/>
            <a:ext cx="2078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FoodCloud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(Ireland and the UK)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779007" y="4435493"/>
            <a:ext cx="3848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The Bump Mark</a:t>
            </a:r>
          </a:p>
          <a:p>
            <a:pPr algn="ctr"/>
            <a:r>
              <a:rPr lang="en-GB" dirty="0"/>
              <a:t>A bio reactive food expiry label</a:t>
            </a:r>
          </a:p>
        </p:txBody>
      </p:sp>
      <p:pic>
        <p:nvPicPr>
          <p:cNvPr id="1036" name="Picture 12" descr="Résultat de recherche d'images pour &quot;the bump mark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07" y="5081825"/>
            <a:ext cx="1970329" cy="131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ésultat de recherche d'images pour &quot;the bump mark&quot;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261"/>
          <a:stretch/>
        </p:blipFill>
        <p:spPr bwMode="auto">
          <a:xfrm>
            <a:off x="2861799" y="5081825"/>
            <a:ext cx="1465313" cy="1315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AutoShape 16" descr="Résultat de recherche d'images pour &quot;bosch smart connect fridge&quot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AutoShape 19" descr="Résultat de recherche d'images pour &quot;bosch smart connect fridge&quot;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44" name="Picture 20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3" r="19593"/>
          <a:stretch/>
        </p:blipFill>
        <p:spPr bwMode="auto">
          <a:xfrm>
            <a:off x="4876460" y="4440569"/>
            <a:ext cx="1378604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ZoneTexte 27"/>
          <p:cNvSpPr txBox="1"/>
          <p:nvPr/>
        </p:nvSpPr>
        <p:spPr>
          <a:xfrm>
            <a:off x="6255063" y="4845291"/>
            <a:ext cx="2544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Bosch Smart Connect Fridge</a:t>
            </a:r>
          </a:p>
          <a:p>
            <a:pPr algn="ctr"/>
            <a:endParaRPr lang="en-GB" b="1" dirty="0"/>
          </a:p>
          <a:p>
            <a:pPr algn="ctr"/>
            <a:r>
              <a:rPr lang="en-GB" dirty="0"/>
              <a:t>A very cool smart fridge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415636" y="148880"/>
            <a:ext cx="3050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IV) SOLUTIONS</a:t>
            </a:r>
          </a:p>
        </p:txBody>
      </p:sp>
    </p:spTree>
    <p:extLst>
      <p:ext uri="{BB962C8B-B14F-4D97-AF65-F5344CB8AC3E}">
        <p14:creationId xmlns:p14="http://schemas.microsoft.com/office/powerpoint/2010/main" val="3957967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33789" y="820981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fr-FR" sz="5400" b="1" dirty="0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37744" y="1838504"/>
            <a:ext cx="68539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I) Definitions</a:t>
            </a:r>
          </a:p>
          <a:p>
            <a:pPr marL="0" indent="0">
              <a:buNone/>
            </a:pPr>
            <a:r>
              <a:rPr lang="fr-FR" sz="2400" dirty="0"/>
              <a:t>II) </a:t>
            </a:r>
            <a:r>
              <a:rPr lang="fr-FR" sz="2400" dirty="0" err="1"/>
              <a:t>Current</a:t>
            </a:r>
            <a:r>
              <a:rPr lang="fr-FR" sz="2400" dirty="0"/>
              <a:t> situation </a:t>
            </a:r>
            <a:r>
              <a:rPr lang="fr-FR" sz="2400" dirty="0" err="1"/>
              <a:t>around</a:t>
            </a:r>
            <a:r>
              <a:rPr lang="fr-FR" sz="2400" dirty="0"/>
              <a:t> the </a:t>
            </a:r>
            <a:r>
              <a:rPr lang="fr-FR" sz="2400" dirty="0" err="1"/>
              <a:t>word</a:t>
            </a:r>
            <a:endParaRPr lang="fr-FR" sz="2400" dirty="0"/>
          </a:p>
          <a:p>
            <a:pPr marL="0" indent="0">
              <a:buNone/>
            </a:pPr>
            <a:r>
              <a:rPr lang="fr-FR" sz="2400" dirty="0"/>
              <a:t>III)The causes of </a:t>
            </a:r>
            <a:r>
              <a:rPr lang="fr-FR" sz="2400" dirty="0" err="1"/>
              <a:t>food</a:t>
            </a:r>
            <a:r>
              <a:rPr lang="fr-FR" sz="2400" dirty="0"/>
              <a:t> waste – </a:t>
            </a:r>
            <a:r>
              <a:rPr lang="fr-FR" sz="2400" dirty="0" err="1"/>
              <a:t>different</a:t>
            </a:r>
            <a:r>
              <a:rPr lang="fr-FR" sz="2400" dirty="0"/>
              <a:t> </a:t>
            </a:r>
            <a:r>
              <a:rPr lang="fr-FR" sz="2400" dirty="0" err="1"/>
              <a:t>players</a:t>
            </a:r>
            <a:endParaRPr lang="fr-FR" sz="2400" dirty="0"/>
          </a:p>
          <a:p>
            <a:pPr marL="1428750" lvl="2" indent="-514350">
              <a:buAutoNum type="alphaLcParenR"/>
            </a:pPr>
            <a:r>
              <a:rPr lang="fr-FR" sz="2400" dirty="0"/>
              <a:t>Agricultural production</a:t>
            </a:r>
          </a:p>
          <a:p>
            <a:pPr marL="1428750" lvl="2" indent="-514350">
              <a:buAutoNum type="alphaLcParenR"/>
            </a:pPr>
            <a:r>
              <a:rPr lang="fr-FR" sz="2400" dirty="0"/>
              <a:t>Post-harvest handling and storage</a:t>
            </a:r>
          </a:p>
          <a:p>
            <a:pPr marL="1428750" lvl="2" indent="-514350">
              <a:buAutoNum type="alphaLcParenR"/>
            </a:pPr>
            <a:r>
              <a:rPr lang="fr-FR" sz="2400" dirty="0"/>
              <a:t>Processing</a:t>
            </a:r>
          </a:p>
          <a:p>
            <a:pPr marL="1428750" lvl="2" indent="-514350">
              <a:buAutoNum type="alphaLcParenR"/>
            </a:pPr>
            <a:r>
              <a:rPr lang="fr-FR" sz="2400" dirty="0"/>
              <a:t>Distribution</a:t>
            </a:r>
          </a:p>
          <a:p>
            <a:pPr marL="1428750" lvl="2" indent="-514350">
              <a:buAutoNum type="alphaLcParenR"/>
            </a:pPr>
            <a:r>
              <a:rPr lang="fr-FR" sz="2400" dirty="0" err="1"/>
              <a:t>Consumption</a:t>
            </a:r>
            <a:endParaRPr lang="fr-FR" sz="2400" dirty="0"/>
          </a:p>
          <a:p>
            <a:pPr marL="0" indent="0">
              <a:buNone/>
            </a:pPr>
            <a:r>
              <a:rPr lang="fr-FR" sz="2400" dirty="0"/>
              <a:t>IV) Solutions</a:t>
            </a:r>
          </a:p>
          <a:p>
            <a:pPr marL="0" indent="0">
              <a:buNone/>
            </a:pPr>
            <a:r>
              <a:rPr lang="fr-FR" sz="2400" dirty="0"/>
              <a:t>V) Conclusion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889462"/>
          </a:xfrm>
          <a:prstGeom prst="rect">
            <a:avLst/>
          </a:prstGeom>
          <a:solidFill>
            <a:srgbClr val="A4AA12"/>
          </a:solidFill>
          <a:ln>
            <a:solidFill>
              <a:srgbClr val="A4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7107382" y="0"/>
            <a:ext cx="2036618" cy="889462"/>
          </a:xfrm>
          <a:prstGeom prst="rect">
            <a:avLst/>
          </a:prstGeom>
          <a:solidFill>
            <a:schemeClr val="bg1"/>
          </a:solidFill>
          <a:ln>
            <a:solidFill>
              <a:srgbClr val="A4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701" y="0"/>
            <a:ext cx="1531100" cy="820981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415636" y="148880"/>
            <a:ext cx="3050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PLAN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64753-7A3A-4298-B48C-12B5781B831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4992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43061" y="820981"/>
            <a:ext cx="2938798" cy="1325563"/>
          </a:xfrm>
        </p:spPr>
        <p:txBody>
          <a:bodyPr/>
          <a:lstStyle/>
          <a:p>
            <a:r>
              <a:rPr lang="fr-FR" b="1" u="sng" dirty="0">
                <a:latin typeface="+mn-lt"/>
              </a:rPr>
              <a:t>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64753-7A3A-4298-B48C-12B5781B8315}" type="slidenum">
              <a:rPr lang="fr-FR" smtClean="0"/>
              <a:t>20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889462"/>
          </a:xfrm>
          <a:prstGeom prst="rect">
            <a:avLst/>
          </a:prstGeom>
          <a:solidFill>
            <a:srgbClr val="A4AA12"/>
          </a:solidFill>
          <a:ln>
            <a:solidFill>
              <a:srgbClr val="A4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7107382" y="0"/>
            <a:ext cx="2036618" cy="889462"/>
          </a:xfrm>
          <a:prstGeom prst="rect">
            <a:avLst/>
          </a:prstGeom>
          <a:solidFill>
            <a:schemeClr val="bg1"/>
          </a:solidFill>
          <a:ln>
            <a:solidFill>
              <a:srgbClr val="A4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701" y="0"/>
            <a:ext cx="1531100" cy="820981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415636" y="148880"/>
            <a:ext cx="3050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V) CONCLUSION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84205" y="2191745"/>
            <a:ext cx="82311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Developing </a:t>
            </a:r>
            <a:r>
              <a:rPr lang="en-GB" dirty="0"/>
              <a:t>countries: Food</a:t>
            </a:r>
            <a:r>
              <a:rPr lang="fr-FR" dirty="0"/>
              <a:t> waste </a:t>
            </a:r>
            <a:r>
              <a:rPr lang="en-GB" dirty="0"/>
              <a:t>occurs</a:t>
            </a:r>
            <a:r>
              <a:rPr lang="fr-FR" dirty="0"/>
              <a:t> </a:t>
            </a:r>
            <a:r>
              <a:rPr lang="fr-FR" dirty="0" err="1"/>
              <a:t>mainly</a:t>
            </a:r>
            <a:r>
              <a:rPr lang="fr-FR" dirty="0"/>
              <a:t> at </a:t>
            </a:r>
            <a:r>
              <a:rPr lang="fr-FR" dirty="0" err="1"/>
              <a:t>early</a:t>
            </a:r>
            <a:r>
              <a:rPr lang="fr-FR" dirty="0"/>
              <a:t> stages of the </a:t>
            </a:r>
            <a:r>
              <a:rPr lang="fr-FR" dirty="0" err="1"/>
              <a:t>food</a:t>
            </a:r>
            <a:r>
              <a:rPr lang="fr-FR" dirty="0"/>
              <a:t> </a:t>
            </a:r>
            <a:r>
              <a:rPr lang="fr-FR" dirty="0" err="1"/>
              <a:t>supply</a:t>
            </a:r>
            <a:r>
              <a:rPr lang="fr-FR" dirty="0"/>
              <a:t> </a:t>
            </a:r>
            <a:r>
              <a:rPr lang="fr-FR" dirty="0" err="1"/>
              <a:t>chain</a:t>
            </a:r>
            <a:r>
              <a:rPr lang="fr-FR" dirty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err="1"/>
              <a:t>Developed</a:t>
            </a:r>
            <a:r>
              <a:rPr lang="fr-FR" dirty="0"/>
              <a:t> countries: </a:t>
            </a:r>
            <a:r>
              <a:rPr lang="en-GB" dirty="0"/>
              <a:t>Food</a:t>
            </a:r>
            <a:r>
              <a:rPr lang="fr-FR" dirty="0"/>
              <a:t> waste </a:t>
            </a:r>
            <a:r>
              <a:rPr lang="en-GB" dirty="0"/>
              <a:t>occurs</a:t>
            </a:r>
            <a:r>
              <a:rPr lang="fr-FR" dirty="0"/>
              <a:t> </a:t>
            </a:r>
            <a:r>
              <a:rPr lang="fr-FR" dirty="0" err="1"/>
              <a:t>mainly</a:t>
            </a:r>
            <a:r>
              <a:rPr lang="fr-FR" dirty="0"/>
              <a:t> at the end of the </a:t>
            </a:r>
            <a:r>
              <a:rPr lang="fr-FR" dirty="0" err="1"/>
              <a:t>food</a:t>
            </a:r>
            <a:r>
              <a:rPr lang="fr-FR" dirty="0"/>
              <a:t> </a:t>
            </a:r>
            <a:r>
              <a:rPr lang="fr-FR" dirty="0" err="1"/>
              <a:t>supply</a:t>
            </a:r>
            <a:r>
              <a:rPr lang="fr-FR" dirty="0"/>
              <a:t> </a:t>
            </a:r>
            <a:r>
              <a:rPr lang="fr-FR" dirty="0" err="1"/>
              <a:t>chain</a:t>
            </a:r>
            <a:r>
              <a:rPr lang="fr-F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There are lots of solutions.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All </a:t>
            </a:r>
            <a:r>
              <a:rPr lang="fr-FR" dirty="0" err="1"/>
              <a:t>actors</a:t>
            </a:r>
            <a:r>
              <a:rPr lang="fr-FR" dirty="0"/>
              <a:t> of the </a:t>
            </a:r>
            <a:r>
              <a:rPr lang="fr-FR" dirty="0" err="1"/>
              <a:t>food</a:t>
            </a:r>
            <a:r>
              <a:rPr lang="fr-FR" dirty="0"/>
              <a:t> </a:t>
            </a:r>
            <a:r>
              <a:rPr lang="fr-FR" dirty="0" err="1"/>
              <a:t>supply</a:t>
            </a:r>
            <a:r>
              <a:rPr lang="fr-FR" dirty="0"/>
              <a:t> </a:t>
            </a:r>
            <a:r>
              <a:rPr lang="fr-FR" dirty="0" err="1"/>
              <a:t>chain</a:t>
            </a:r>
            <a:r>
              <a:rPr lang="fr-FR" dirty="0"/>
              <a:t> </a:t>
            </a:r>
            <a:r>
              <a:rPr lang="fr-FR" dirty="0" err="1"/>
              <a:t>play</a:t>
            </a:r>
            <a:r>
              <a:rPr lang="fr-FR" dirty="0"/>
              <a:t> a part in </a:t>
            </a:r>
            <a:r>
              <a:rPr lang="fr-FR" dirty="0" err="1"/>
              <a:t>food</a:t>
            </a:r>
            <a:r>
              <a:rPr lang="fr-FR" dirty="0"/>
              <a:t> waste. In </a:t>
            </a:r>
            <a:r>
              <a:rPr lang="fr-FR" dirty="0" err="1"/>
              <a:t>developed</a:t>
            </a:r>
            <a:r>
              <a:rPr lang="fr-FR" dirty="0"/>
              <a:t> countries, </a:t>
            </a:r>
            <a:r>
              <a:rPr lang="fr-FR" dirty="0" err="1"/>
              <a:t>consumers</a:t>
            </a:r>
            <a:r>
              <a:rPr lang="fr-FR" dirty="0"/>
              <a:t> must </a:t>
            </a:r>
            <a:r>
              <a:rPr lang="fr-FR" dirty="0" err="1"/>
              <a:t>react</a:t>
            </a:r>
            <a:r>
              <a:rPr lang="fr-FR" dirty="0"/>
              <a:t> and </a:t>
            </a:r>
            <a:r>
              <a:rPr lang="fr-FR" dirty="0" err="1"/>
              <a:t>reduce</a:t>
            </a:r>
            <a:r>
              <a:rPr lang="fr-FR" dirty="0"/>
              <a:t> </a:t>
            </a:r>
            <a:r>
              <a:rPr lang="fr-FR" dirty="0" err="1"/>
              <a:t>wastage</a:t>
            </a:r>
            <a:r>
              <a:rPr lang="fr-FR" dirty="0"/>
              <a:t>.</a:t>
            </a:r>
          </a:p>
          <a:p>
            <a:endParaRPr lang="fr-FR" dirty="0"/>
          </a:p>
        </p:txBody>
      </p:sp>
      <p:pic>
        <p:nvPicPr>
          <p:cNvPr id="1026" name="Picture 2" descr="Résultat de recherche d'images pour &quot;no waste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668" y="4433202"/>
            <a:ext cx="2105711" cy="2105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5225384" y="6538913"/>
            <a:ext cx="2172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(Madaily.com, Eliminate waste.)</a:t>
            </a:r>
          </a:p>
        </p:txBody>
      </p:sp>
    </p:spTree>
    <p:extLst>
      <p:ext uri="{BB962C8B-B14F-4D97-AF65-F5344CB8AC3E}">
        <p14:creationId xmlns:p14="http://schemas.microsoft.com/office/powerpoint/2010/main" val="2936944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49878" y="576282"/>
            <a:ext cx="3441074" cy="1325563"/>
          </a:xfrm>
        </p:spPr>
        <p:txBody>
          <a:bodyPr/>
          <a:lstStyle/>
          <a:p>
            <a:r>
              <a:rPr lang="fr-FR" u="sng" dirty="0" err="1">
                <a:latin typeface="+mn-lt"/>
              </a:rPr>
              <a:t>Bibliography</a:t>
            </a:r>
            <a:endParaRPr lang="fr-FR" u="sng" dirty="0"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735471"/>
            <a:ext cx="7886700" cy="4678207"/>
          </a:xfrm>
        </p:spPr>
        <p:txBody>
          <a:bodyPr>
            <a:normAutofit lnSpcReduction="10000"/>
          </a:bodyPr>
          <a:lstStyle/>
          <a:p>
            <a:pPr algn="just">
              <a:buFontTx/>
              <a:buChar char="-"/>
            </a:pPr>
            <a:r>
              <a:rPr lang="en-GB" sz="1800" b="1" dirty="0"/>
              <a:t>Food and Agriculture organisation of the United Nations</a:t>
            </a:r>
            <a:r>
              <a:rPr lang="en-GB" sz="1800" dirty="0"/>
              <a:t>. Food loss and food waste. [Online]. Available from: http://www.fao.org/food-loss-and-food-waste/en/?em_pos=large&amp;emc=edit_nn_20161125&amp;nl=morning-briefing [Accessed on 18 February 2018].</a:t>
            </a:r>
          </a:p>
          <a:p>
            <a:pPr algn="just">
              <a:buFontTx/>
              <a:buChar char="-"/>
            </a:pPr>
            <a:r>
              <a:rPr lang="en-GB" sz="1800" b="1" dirty="0"/>
              <a:t>United Nations</a:t>
            </a:r>
            <a:r>
              <a:rPr lang="en-GB" sz="1800" dirty="0"/>
              <a:t>. Zero hunger challenge. [Online]. Available from: http://www.un.org/en/zerohunger/challenge.shtml [Accessed on 18 February 2018].</a:t>
            </a:r>
          </a:p>
          <a:p>
            <a:pPr algn="just">
              <a:buFontTx/>
              <a:buChar char="-"/>
            </a:pPr>
            <a:r>
              <a:rPr lang="fr-FR" sz="1800" b="1" dirty="0" err="1"/>
              <a:t>Galanakis</a:t>
            </a:r>
            <a:r>
              <a:rPr lang="fr-FR" sz="1800" b="1" dirty="0"/>
              <a:t>, </a:t>
            </a:r>
            <a:r>
              <a:rPr lang="fr-FR" sz="1800" b="1" dirty="0" err="1"/>
              <a:t>Charis</a:t>
            </a:r>
            <a:r>
              <a:rPr lang="fr-FR" sz="1800" b="1" dirty="0"/>
              <a:t> M</a:t>
            </a:r>
            <a:r>
              <a:rPr lang="fr-FR" sz="1800" dirty="0"/>
              <a:t>. </a:t>
            </a:r>
            <a:r>
              <a:rPr lang="en-US" sz="1800" dirty="0"/>
              <a:t>Food Waste Recovery : Processing Technologies and Industrial Techniques [Online] Elsevier Science, 2015, 412 pages, Available from: http://unr-ra.scholarvox.com/ [Accessed on 20 February 2018]. </a:t>
            </a:r>
            <a:r>
              <a:rPr lang="fr-FR" sz="1800" dirty="0"/>
              <a:t>ISBN: 978-0-12-800351-0.</a:t>
            </a:r>
          </a:p>
          <a:p>
            <a:pPr algn="just">
              <a:buFontTx/>
              <a:buChar char="-"/>
            </a:pPr>
            <a:r>
              <a:rPr lang="fr-FR" sz="1800" b="1" dirty="0" err="1"/>
              <a:t>European</a:t>
            </a:r>
            <a:r>
              <a:rPr lang="fr-FR" sz="1800" b="1" dirty="0"/>
              <a:t> </a:t>
            </a:r>
            <a:r>
              <a:rPr lang="fr-FR" sz="1800" b="1" dirty="0" err="1"/>
              <a:t>Comission</a:t>
            </a:r>
            <a:r>
              <a:rPr lang="fr-FR" sz="1800" dirty="0"/>
              <a:t>. Food Waste. [Online]. </a:t>
            </a:r>
            <a:r>
              <a:rPr lang="fr-FR" sz="1800" dirty="0" err="1"/>
              <a:t>Available</a:t>
            </a:r>
            <a:r>
              <a:rPr lang="fr-FR" sz="1800" dirty="0"/>
              <a:t> </a:t>
            </a:r>
            <a:r>
              <a:rPr lang="fr-FR" sz="1800" dirty="0" err="1"/>
              <a:t>from</a:t>
            </a:r>
            <a:r>
              <a:rPr lang="fr-FR" sz="1800" dirty="0"/>
              <a:t>: https://ec.europa.eu/food/safety/food_waste_en [</a:t>
            </a:r>
            <a:r>
              <a:rPr lang="fr-FR" sz="1800" dirty="0" err="1"/>
              <a:t>Accessed</a:t>
            </a:r>
            <a:r>
              <a:rPr lang="fr-FR" sz="1800" dirty="0"/>
              <a:t> on 19 </a:t>
            </a:r>
            <a:r>
              <a:rPr lang="fr-FR" sz="1800" dirty="0" err="1"/>
              <a:t>February</a:t>
            </a:r>
            <a:r>
              <a:rPr lang="fr-FR" sz="1800" dirty="0"/>
              <a:t> 2018].</a:t>
            </a:r>
          </a:p>
          <a:p>
            <a:pPr algn="just">
              <a:buFontTx/>
              <a:buChar char="-"/>
            </a:pPr>
            <a:r>
              <a:rPr lang="fr-FR" sz="1800" b="1" dirty="0"/>
              <a:t>World Wide Life </a:t>
            </a:r>
            <a:r>
              <a:rPr lang="fr-FR" sz="1800" b="1" dirty="0" err="1"/>
              <a:t>Foundation</a:t>
            </a:r>
            <a:r>
              <a:rPr lang="fr-FR" sz="1800" b="1" dirty="0"/>
              <a:t> (WWF). </a:t>
            </a:r>
            <a:r>
              <a:rPr lang="fr-FR" sz="1800" dirty="0"/>
              <a:t>Food Waste. [Online]. </a:t>
            </a:r>
            <a:r>
              <a:rPr lang="fr-FR" sz="1800" dirty="0" err="1"/>
              <a:t>Available</a:t>
            </a:r>
            <a:r>
              <a:rPr lang="fr-FR" sz="1800" dirty="0"/>
              <a:t> </a:t>
            </a:r>
            <a:r>
              <a:rPr lang="fr-FR" sz="1800" dirty="0" err="1"/>
              <a:t>from</a:t>
            </a:r>
            <a:r>
              <a:rPr lang="fr-FR" sz="1800" dirty="0"/>
              <a:t>: https://www.worldwildlife.org/initiatives/food-waste [</a:t>
            </a:r>
            <a:r>
              <a:rPr lang="fr-FR" sz="1800" dirty="0" err="1"/>
              <a:t>Accessed</a:t>
            </a:r>
            <a:r>
              <a:rPr lang="fr-FR" sz="1800" dirty="0"/>
              <a:t> on 22 </a:t>
            </a:r>
            <a:r>
              <a:rPr lang="fr-FR" sz="1800" dirty="0" err="1"/>
              <a:t>February</a:t>
            </a:r>
            <a:r>
              <a:rPr lang="fr-FR" sz="1800" dirty="0"/>
              <a:t> 2018]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64753-7A3A-4298-B48C-12B5781B8315}" type="slidenum">
              <a:rPr lang="fr-FR" smtClean="0"/>
              <a:t>21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889462"/>
          </a:xfrm>
          <a:prstGeom prst="rect">
            <a:avLst/>
          </a:prstGeom>
          <a:solidFill>
            <a:srgbClr val="A4AA12"/>
          </a:solidFill>
          <a:ln>
            <a:solidFill>
              <a:srgbClr val="A4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7107382" y="0"/>
            <a:ext cx="2036618" cy="889462"/>
          </a:xfrm>
          <a:prstGeom prst="rect">
            <a:avLst/>
          </a:prstGeom>
          <a:solidFill>
            <a:schemeClr val="bg1"/>
          </a:solidFill>
          <a:ln>
            <a:solidFill>
              <a:srgbClr val="A4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701" y="0"/>
            <a:ext cx="1531100" cy="820981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415636" y="148880"/>
            <a:ext cx="3050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2324602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101" y="1395436"/>
            <a:ext cx="7886700" cy="1325563"/>
          </a:xfrm>
        </p:spPr>
        <p:txBody>
          <a:bodyPr/>
          <a:lstStyle/>
          <a:p>
            <a:pPr algn="ctr"/>
            <a:r>
              <a:rPr lang="fr-FR" b="1" dirty="0" err="1">
                <a:latin typeface="+mn-lt"/>
              </a:rPr>
              <a:t>Thank</a:t>
            </a:r>
            <a:r>
              <a:rPr lang="fr-FR" b="1" dirty="0">
                <a:latin typeface="+mn-lt"/>
              </a:rPr>
              <a:t> </a:t>
            </a:r>
            <a:r>
              <a:rPr lang="fr-FR" b="1" dirty="0" err="1">
                <a:latin typeface="+mn-lt"/>
              </a:rPr>
              <a:t>you</a:t>
            </a:r>
            <a:r>
              <a:rPr lang="fr-FR" b="1" dirty="0">
                <a:latin typeface="+mn-lt"/>
              </a:rPr>
              <a:t> for </a:t>
            </a:r>
            <a:r>
              <a:rPr lang="fr-FR" b="1" dirty="0" err="1">
                <a:latin typeface="+mn-lt"/>
              </a:rPr>
              <a:t>your</a:t>
            </a:r>
            <a:r>
              <a:rPr lang="fr-FR" b="1" dirty="0">
                <a:latin typeface="+mn-lt"/>
              </a:rPr>
              <a:t> attention. </a:t>
            </a:r>
            <a:br>
              <a:rPr lang="fr-FR" b="1" dirty="0">
                <a:latin typeface="+mn-lt"/>
              </a:rPr>
            </a:br>
            <a:r>
              <a:rPr lang="fr-FR" b="1" dirty="0">
                <a:latin typeface="+mn-lt"/>
              </a:rPr>
              <a:t>Do </a:t>
            </a:r>
            <a:r>
              <a:rPr lang="fr-FR" b="1" dirty="0" err="1">
                <a:latin typeface="+mn-lt"/>
              </a:rPr>
              <a:t>you</a:t>
            </a:r>
            <a:r>
              <a:rPr lang="fr-FR" b="1" dirty="0">
                <a:latin typeface="+mn-lt"/>
              </a:rPr>
              <a:t> have </a:t>
            </a:r>
            <a:r>
              <a:rPr lang="fr-FR" b="1" dirty="0" err="1">
                <a:latin typeface="+mn-lt"/>
              </a:rPr>
              <a:t>any</a:t>
            </a:r>
            <a:r>
              <a:rPr lang="fr-FR" b="1" dirty="0">
                <a:latin typeface="+mn-lt"/>
              </a:rPr>
              <a:t> question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64753-7A3A-4298-B48C-12B5781B8315}" type="slidenum">
              <a:rPr lang="fr-FR" smtClean="0"/>
              <a:t>22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889462"/>
          </a:xfrm>
          <a:prstGeom prst="rect">
            <a:avLst/>
          </a:prstGeom>
          <a:solidFill>
            <a:srgbClr val="A4AA12"/>
          </a:solidFill>
          <a:ln>
            <a:solidFill>
              <a:srgbClr val="A4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7107382" y="0"/>
            <a:ext cx="2036618" cy="889462"/>
          </a:xfrm>
          <a:prstGeom prst="rect">
            <a:avLst/>
          </a:prstGeom>
          <a:solidFill>
            <a:schemeClr val="bg1"/>
          </a:solidFill>
          <a:ln>
            <a:solidFill>
              <a:srgbClr val="A4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701" y="0"/>
            <a:ext cx="1531100" cy="820981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415636" y="148880"/>
            <a:ext cx="3050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QUESTIONS</a:t>
            </a:r>
          </a:p>
        </p:txBody>
      </p:sp>
      <p:pic>
        <p:nvPicPr>
          <p:cNvPr id="10" name="Picture 2" descr="Image associé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151469"/>
            <a:ext cx="3600400" cy="300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190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23839" y="884053"/>
            <a:ext cx="3556984" cy="1018589"/>
          </a:xfrm>
        </p:spPr>
        <p:txBody>
          <a:bodyPr>
            <a:normAutofit/>
          </a:bodyPr>
          <a:lstStyle/>
          <a:p>
            <a:pPr algn="ctr"/>
            <a:r>
              <a:rPr lang="fr-FR" sz="4800" u="sng" dirty="0">
                <a:latin typeface="+mn-lt"/>
              </a:rPr>
              <a:t>I - Definitions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64753-7A3A-4298-B48C-12B5781B8315}" type="slidenum">
              <a:rPr lang="fr-FR" smtClean="0"/>
              <a:t>3</a:t>
            </a:fld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889462"/>
          </a:xfrm>
          <a:prstGeom prst="rect">
            <a:avLst/>
          </a:prstGeom>
          <a:solidFill>
            <a:srgbClr val="A4AA12"/>
          </a:solidFill>
          <a:ln>
            <a:solidFill>
              <a:srgbClr val="A4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7107382" y="0"/>
            <a:ext cx="2036618" cy="889462"/>
          </a:xfrm>
          <a:prstGeom prst="rect">
            <a:avLst/>
          </a:prstGeom>
          <a:solidFill>
            <a:schemeClr val="bg1"/>
          </a:solidFill>
          <a:ln>
            <a:solidFill>
              <a:srgbClr val="A4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701" y="0"/>
            <a:ext cx="1531100" cy="820981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415636" y="148880"/>
            <a:ext cx="3050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I) DEFINITIONS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6696" y="3011660"/>
            <a:ext cx="37056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u="sng" dirty="0"/>
              <a:t>Food wastage </a:t>
            </a:r>
            <a:r>
              <a:rPr lang="en-US" dirty="0"/>
              <a:t> </a:t>
            </a:r>
          </a:p>
          <a:p>
            <a:r>
              <a:rPr lang="en-US" dirty="0"/>
              <a:t>“</a:t>
            </a:r>
            <a:r>
              <a:rPr lang="en-US" b="1" dirty="0"/>
              <a:t>Any food lost by deterioration or waste. </a:t>
            </a:r>
            <a:r>
              <a:rPr lang="en-US" dirty="0"/>
              <a:t>The term “wastage” encompasses both food loss and food waste.”</a:t>
            </a:r>
            <a:r>
              <a:rPr lang="en-GB" sz="1600" i="1" dirty="0"/>
              <a:t>(Food and Agriculture Organisation FAO, 2010)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22804" y="4255225"/>
            <a:ext cx="3979950" cy="17741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u="sng" dirty="0">
                <a:solidFill>
                  <a:schemeClr val="tx1"/>
                </a:solidFill>
              </a:rPr>
              <a:t>Food Loss</a:t>
            </a:r>
            <a:endParaRPr lang="en-GB" u="sn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“</a:t>
            </a:r>
            <a:r>
              <a:rPr lang="en-GB" b="1" dirty="0">
                <a:solidFill>
                  <a:schemeClr val="tx1"/>
                </a:solidFill>
              </a:rPr>
              <a:t>A decrease in quality </a:t>
            </a:r>
            <a:r>
              <a:rPr lang="en-GB" dirty="0">
                <a:solidFill>
                  <a:schemeClr val="tx1"/>
                </a:solidFill>
              </a:rPr>
              <a:t>(e.g. nutritional value) </a:t>
            </a:r>
            <a:r>
              <a:rPr lang="en-GB" b="1" dirty="0">
                <a:solidFill>
                  <a:schemeClr val="tx1"/>
                </a:solidFill>
              </a:rPr>
              <a:t>or quantity </a:t>
            </a:r>
            <a:r>
              <a:rPr lang="en-GB" dirty="0">
                <a:solidFill>
                  <a:schemeClr val="tx1"/>
                </a:solidFill>
              </a:rPr>
              <a:t>(dry matter) of food that was originally intended for human consumption.” </a:t>
            </a:r>
            <a:r>
              <a:rPr lang="en-GB" sz="1600" i="1" dirty="0">
                <a:solidFill>
                  <a:schemeClr val="tx1"/>
                </a:solidFill>
              </a:rPr>
              <a:t>(</a:t>
            </a:r>
            <a:r>
              <a:rPr lang="en-US" sz="1600" i="1" dirty="0">
                <a:solidFill>
                  <a:schemeClr val="tx1"/>
                </a:solidFill>
              </a:rPr>
              <a:t>FAO, 2010)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51493" y="2020609"/>
            <a:ext cx="4051261" cy="1571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u="sng" dirty="0">
                <a:solidFill>
                  <a:schemeClr val="tx1"/>
                </a:solidFill>
              </a:rPr>
              <a:t>Food Waste</a:t>
            </a:r>
            <a:endParaRPr lang="en-GB" u="sn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“Food thrown away that was earlier good enough for people to eat.” </a:t>
            </a:r>
            <a:r>
              <a:rPr lang="en-GB" sz="1600" i="1" dirty="0">
                <a:solidFill>
                  <a:schemeClr val="tx1"/>
                </a:solidFill>
              </a:rPr>
              <a:t>(FAO, 2010)</a:t>
            </a:r>
          </a:p>
          <a:p>
            <a:r>
              <a:rPr lang="en-GB" i="1" dirty="0">
                <a:solidFill>
                  <a:schemeClr val="tx1"/>
                </a:solidFill>
              </a:rPr>
              <a:t> = “</a:t>
            </a:r>
            <a:r>
              <a:rPr lang="en-GB" b="1" i="1" dirty="0">
                <a:solidFill>
                  <a:schemeClr val="tx1"/>
                </a:solidFill>
              </a:rPr>
              <a:t>any removal of food from the food supply chain</a:t>
            </a:r>
            <a:r>
              <a:rPr lang="en-GB" i="1" dirty="0">
                <a:solidFill>
                  <a:schemeClr val="tx1"/>
                </a:solidFill>
              </a:rPr>
              <a:t>” </a:t>
            </a:r>
            <a:r>
              <a:rPr lang="en-GB" sz="1600" i="1" dirty="0">
                <a:solidFill>
                  <a:schemeClr val="tx1"/>
                </a:solidFill>
              </a:rPr>
              <a:t>(EU Fusions)</a:t>
            </a:r>
          </a:p>
        </p:txBody>
      </p:sp>
      <p:sp>
        <p:nvSpPr>
          <p:cNvPr id="9" name="Flèche droite 8"/>
          <p:cNvSpPr/>
          <p:nvPr/>
        </p:nvSpPr>
        <p:spPr>
          <a:xfrm rot="18921976" flipV="1">
            <a:off x="3571413" y="3128134"/>
            <a:ext cx="1256333" cy="501622"/>
          </a:xfrm>
          <a:prstGeom prst="rightArrow">
            <a:avLst/>
          </a:prstGeom>
          <a:solidFill>
            <a:srgbClr val="A4AA12"/>
          </a:solidFill>
          <a:ln>
            <a:solidFill>
              <a:srgbClr val="A4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lèche droite 16"/>
          <p:cNvSpPr/>
          <p:nvPr/>
        </p:nvSpPr>
        <p:spPr>
          <a:xfrm rot="2691937" flipV="1">
            <a:off x="3659271" y="3916947"/>
            <a:ext cx="1256333" cy="501622"/>
          </a:xfrm>
          <a:prstGeom prst="rightArrow">
            <a:avLst/>
          </a:prstGeom>
          <a:solidFill>
            <a:srgbClr val="A4AA12"/>
          </a:solidFill>
          <a:ln>
            <a:solidFill>
              <a:srgbClr val="A4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lus 10"/>
          <p:cNvSpPr/>
          <p:nvPr/>
        </p:nvSpPr>
        <p:spPr>
          <a:xfrm>
            <a:off x="6425059" y="3557171"/>
            <a:ext cx="704128" cy="663303"/>
          </a:xfrm>
          <a:prstGeom prst="mathPlus">
            <a:avLst/>
          </a:prstGeom>
          <a:solidFill>
            <a:srgbClr val="A4AA12"/>
          </a:solidFill>
          <a:ln>
            <a:solidFill>
              <a:srgbClr val="A4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586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64753-7A3A-4298-B48C-12B5781B8315}" type="slidenum">
              <a:rPr lang="fr-FR" smtClean="0"/>
              <a:t>4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889462"/>
          </a:xfrm>
          <a:prstGeom prst="rect">
            <a:avLst/>
          </a:prstGeom>
          <a:solidFill>
            <a:srgbClr val="A4AA12"/>
          </a:solidFill>
          <a:ln>
            <a:solidFill>
              <a:srgbClr val="A4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7107382" y="0"/>
            <a:ext cx="2036618" cy="889462"/>
          </a:xfrm>
          <a:prstGeom prst="rect">
            <a:avLst/>
          </a:prstGeom>
          <a:solidFill>
            <a:schemeClr val="bg1"/>
          </a:solidFill>
          <a:ln>
            <a:solidFill>
              <a:srgbClr val="A4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701" y="0"/>
            <a:ext cx="1531100" cy="820981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415636" y="148880"/>
            <a:ext cx="3050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I) DEFINITIONS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797348" y="1227857"/>
            <a:ext cx="7618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u="sng" dirty="0"/>
              <a:t>Difference between Food Loss and Food Waste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19" y="1758178"/>
            <a:ext cx="8257882" cy="290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ZoneTexte 12"/>
          <p:cNvSpPr txBox="1"/>
          <p:nvPr/>
        </p:nvSpPr>
        <p:spPr>
          <a:xfrm>
            <a:off x="1597205" y="5506899"/>
            <a:ext cx="6918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Food Loss </a:t>
            </a:r>
            <a:r>
              <a:rPr lang="en-GB" dirty="0"/>
              <a:t>takes place at </a:t>
            </a:r>
            <a:r>
              <a:rPr lang="en-GB" b="1" dirty="0"/>
              <a:t>the beginning </a:t>
            </a:r>
            <a:r>
              <a:rPr lang="en-GB" dirty="0"/>
              <a:t>of the food supply chain.</a:t>
            </a:r>
          </a:p>
          <a:p>
            <a:pPr algn="ctr"/>
            <a:r>
              <a:rPr lang="en-GB" b="1" dirty="0"/>
              <a:t>≠</a:t>
            </a:r>
          </a:p>
          <a:p>
            <a:pPr algn="ctr"/>
            <a:r>
              <a:rPr lang="en-GB" b="1" dirty="0"/>
              <a:t>Food Waste </a:t>
            </a:r>
            <a:r>
              <a:rPr lang="en-GB" dirty="0"/>
              <a:t>occurs at </a:t>
            </a:r>
            <a:r>
              <a:rPr lang="en-GB" b="1" dirty="0"/>
              <a:t>the end </a:t>
            </a:r>
            <a:r>
              <a:rPr lang="en-GB" dirty="0"/>
              <a:t>of the food supply chain.</a:t>
            </a:r>
          </a:p>
          <a:p>
            <a:pPr algn="ctr"/>
            <a:r>
              <a:rPr lang="en-GB" dirty="0"/>
              <a:t>(FAO, 2017)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19" y="5453401"/>
            <a:ext cx="1022773" cy="90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4287954" y="4421875"/>
            <a:ext cx="4193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*Catering = providing and serving meals, as for a party or wedding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920178" y="4460178"/>
            <a:ext cx="3146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*Harvest = the gathering of crops</a:t>
            </a:r>
          </a:p>
        </p:txBody>
      </p:sp>
    </p:spTree>
    <p:extLst>
      <p:ext uri="{BB962C8B-B14F-4D97-AF65-F5344CB8AC3E}">
        <p14:creationId xmlns:p14="http://schemas.microsoft.com/office/powerpoint/2010/main" val="34705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64753-7A3A-4298-B48C-12B5781B8315}" type="slidenum">
              <a:rPr lang="fr-FR" smtClean="0"/>
              <a:t>5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889462"/>
          </a:xfrm>
          <a:prstGeom prst="rect">
            <a:avLst/>
          </a:prstGeom>
          <a:solidFill>
            <a:srgbClr val="A4AA12"/>
          </a:solidFill>
          <a:ln>
            <a:solidFill>
              <a:srgbClr val="A4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7107382" y="0"/>
            <a:ext cx="2036618" cy="889462"/>
          </a:xfrm>
          <a:prstGeom prst="rect">
            <a:avLst/>
          </a:prstGeom>
          <a:solidFill>
            <a:schemeClr val="bg1"/>
          </a:solidFill>
          <a:ln>
            <a:solidFill>
              <a:srgbClr val="A4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701" y="0"/>
            <a:ext cx="1531100" cy="820981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547664" y="3402388"/>
            <a:ext cx="1728192" cy="1731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25 %</a:t>
            </a:r>
          </a:p>
          <a:p>
            <a:pPr marL="342900" indent="-342900">
              <a:buAutoNum type="alphaLcParenR"/>
            </a:pPr>
            <a:endParaRPr lang="en-GB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lphaLcParenR"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33 %</a:t>
            </a:r>
          </a:p>
          <a:p>
            <a:pPr marL="342900" indent="-342900">
              <a:buAutoNum type="alphaLcParenR"/>
            </a:pPr>
            <a:endParaRPr lang="en-GB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lphaLcParenR"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50 %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547664" y="3539481"/>
            <a:ext cx="2483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b="1" dirty="0">
                <a:solidFill>
                  <a:srgbClr val="008000"/>
                </a:solidFill>
              </a:rPr>
              <a:t>33 %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974" y="3305984"/>
            <a:ext cx="23812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ZoneTexte 14"/>
          <p:cNvSpPr txBox="1"/>
          <p:nvPr/>
        </p:nvSpPr>
        <p:spPr>
          <a:xfrm>
            <a:off x="273519" y="1268760"/>
            <a:ext cx="8280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According to the United Nations Food and Agricultural Organisation, what percentage of food is wasted each year?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093660" y="3571401"/>
            <a:ext cx="45230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One-third of food produced for human consumption is lost or wasted globally, which amounts to about 1.3 billion tons per year.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8031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64753-7A3A-4298-B48C-12B5781B8315}" type="slidenum">
              <a:rPr lang="fr-FR" smtClean="0"/>
              <a:t>6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889462"/>
          </a:xfrm>
          <a:prstGeom prst="rect">
            <a:avLst/>
          </a:prstGeom>
          <a:solidFill>
            <a:srgbClr val="A4AA12"/>
          </a:solidFill>
          <a:ln>
            <a:solidFill>
              <a:srgbClr val="A4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7107382" y="0"/>
            <a:ext cx="2036618" cy="889462"/>
          </a:xfrm>
          <a:prstGeom prst="rect">
            <a:avLst/>
          </a:prstGeom>
          <a:solidFill>
            <a:schemeClr val="bg1"/>
          </a:solidFill>
          <a:ln>
            <a:solidFill>
              <a:srgbClr val="A4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701" y="0"/>
            <a:ext cx="1531100" cy="820981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06543" y="183121"/>
            <a:ext cx="6691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II) CURRENT SITUATION AROUND THE WORLD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963" y="2123414"/>
            <a:ext cx="5445586" cy="2674884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27" y="1583269"/>
            <a:ext cx="8501449" cy="4412965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1579814" y="5996234"/>
            <a:ext cx="6190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Figure 1 (The Global Food Losses and Food Waste Report, 2011, FAO.org)</a:t>
            </a:r>
            <a:endParaRPr lang="fr-FR" sz="1600" dirty="0"/>
          </a:p>
        </p:txBody>
      </p:sp>
      <p:sp>
        <p:nvSpPr>
          <p:cNvPr id="9" name="Rectangle 8"/>
          <p:cNvSpPr/>
          <p:nvPr/>
        </p:nvSpPr>
        <p:spPr>
          <a:xfrm>
            <a:off x="1458097" y="1816443"/>
            <a:ext cx="1000898" cy="3863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547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64753-7A3A-4298-B48C-12B5781B8315}" type="slidenum">
              <a:rPr lang="fr-FR" smtClean="0"/>
              <a:t>7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889462"/>
          </a:xfrm>
          <a:prstGeom prst="rect">
            <a:avLst/>
          </a:prstGeom>
          <a:solidFill>
            <a:srgbClr val="A4AA12"/>
          </a:solidFill>
          <a:ln>
            <a:solidFill>
              <a:srgbClr val="A4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7107382" y="0"/>
            <a:ext cx="2036618" cy="889462"/>
          </a:xfrm>
          <a:prstGeom prst="rect">
            <a:avLst/>
          </a:prstGeom>
          <a:solidFill>
            <a:schemeClr val="bg1"/>
          </a:solidFill>
          <a:ln>
            <a:solidFill>
              <a:srgbClr val="A4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701" y="0"/>
            <a:ext cx="1531100" cy="820981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06543" y="214740"/>
            <a:ext cx="6691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/>
              <a:t>II) CURRENT SITUATION AROUND THE WORLD</a:t>
            </a:r>
            <a:endParaRPr lang="fr-FR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543697" y="1578889"/>
            <a:ext cx="805660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u="sng" dirty="0"/>
              <a:t>Global quantitative food losses and waste for each commodity group per year:</a:t>
            </a:r>
          </a:p>
          <a:p>
            <a:pPr algn="ctr"/>
            <a:endParaRPr lang="en-GB" u="sng" dirty="0"/>
          </a:p>
          <a:p>
            <a:pPr algn="ctr"/>
            <a:endParaRPr lang="en-GB" b="1" dirty="0"/>
          </a:p>
          <a:p>
            <a:r>
              <a:rPr lang="en-GB" sz="2000" b="1" dirty="0"/>
              <a:t>	30%</a:t>
            </a:r>
            <a:r>
              <a:rPr lang="en-GB" sz="2000" dirty="0"/>
              <a:t>  cereals</a:t>
            </a:r>
          </a:p>
          <a:p>
            <a:endParaRPr lang="fr-FR" sz="2000" b="1" dirty="0"/>
          </a:p>
          <a:p>
            <a:r>
              <a:rPr lang="en-GB" sz="2000" b="1" dirty="0"/>
              <a:t>	35%</a:t>
            </a:r>
            <a:r>
              <a:rPr lang="en-GB" sz="2000" dirty="0"/>
              <a:t>  fish and seafood</a:t>
            </a:r>
          </a:p>
          <a:p>
            <a:endParaRPr lang="fr-FR" sz="2000" b="1" dirty="0"/>
          </a:p>
          <a:p>
            <a:r>
              <a:rPr lang="en-GB" sz="2000" b="1" dirty="0"/>
              <a:t>	45%</a:t>
            </a:r>
            <a:r>
              <a:rPr lang="en-GB" sz="2000" dirty="0"/>
              <a:t>  fruits and vegetables</a:t>
            </a:r>
          </a:p>
          <a:p>
            <a:endParaRPr lang="fr-FR" sz="2000" b="1" dirty="0"/>
          </a:p>
          <a:p>
            <a:r>
              <a:rPr lang="en-GB" sz="2000" b="1" dirty="0"/>
              <a:t>	45%</a:t>
            </a:r>
            <a:r>
              <a:rPr lang="en-GB" sz="2000" dirty="0"/>
              <a:t>  roots and tubers </a:t>
            </a:r>
            <a:endParaRPr lang="fr-FR" sz="2000" dirty="0"/>
          </a:p>
          <a:p>
            <a:pPr lvl="0" algn="ctr"/>
            <a:endParaRPr lang="en-GB" sz="1400" dirty="0"/>
          </a:p>
          <a:p>
            <a:pPr lvl="0" algn="ctr"/>
            <a:endParaRPr lang="en-GB" sz="1400" dirty="0"/>
          </a:p>
          <a:p>
            <a:pPr lvl="0" algn="ctr"/>
            <a:endParaRPr lang="en-GB" sz="1400" dirty="0"/>
          </a:p>
          <a:p>
            <a:pPr lvl="0" algn="ctr"/>
            <a:endParaRPr lang="en-GB" sz="1400" dirty="0"/>
          </a:p>
          <a:p>
            <a:pPr lvl="0"/>
            <a:r>
              <a:rPr lang="en-GB" dirty="0"/>
              <a:t>-&gt; Industrialized and developing countries dissipate roughly the </a:t>
            </a:r>
            <a:r>
              <a:rPr lang="en-GB" b="1" dirty="0"/>
              <a:t>same</a:t>
            </a:r>
            <a:r>
              <a:rPr lang="en-GB" dirty="0"/>
              <a:t> quantities of food, respectively 670 and 630 million tonnes. </a:t>
            </a:r>
          </a:p>
          <a:p>
            <a:pPr algn="ctr"/>
            <a:endParaRPr lang="en-GB" sz="1400" b="1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87661">
            <a:off x="3376737" y="1999469"/>
            <a:ext cx="420330" cy="846934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56547" y="2757397"/>
            <a:ext cx="430905" cy="880018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66249">
            <a:off x="5131319" y="3478520"/>
            <a:ext cx="461331" cy="663752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176" y="4205159"/>
            <a:ext cx="429628" cy="82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322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64753-7A3A-4298-B48C-12B5781B8315}" type="slidenum">
              <a:rPr lang="fr-FR" smtClean="0"/>
              <a:t>8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889462"/>
          </a:xfrm>
          <a:prstGeom prst="rect">
            <a:avLst/>
          </a:prstGeom>
          <a:solidFill>
            <a:srgbClr val="A4AA12"/>
          </a:solidFill>
          <a:ln>
            <a:solidFill>
              <a:srgbClr val="A4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7107382" y="0"/>
            <a:ext cx="2036618" cy="889462"/>
          </a:xfrm>
          <a:prstGeom prst="rect">
            <a:avLst/>
          </a:prstGeom>
          <a:solidFill>
            <a:schemeClr val="bg1"/>
          </a:solidFill>
          <a:ln>
            <a:solidFill>
              <a:srgbClr val="A4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701" y="0"/>
            <a:ext cx="1531100" cy="820981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06543" y="214740"/>
            <a:ext cx="6691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CURRENT SITUATION AROUND THE WORLD  2/5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08919" y="1545049"/>
            <a:ext cx="8206431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Globally we </a:t>
            </a:r>
            <a:r>
              <a:rPr lang="en-GB" b="1" dirty="0"/>
              <a:t>produce enough food </a:t>
            </a:r>
            <a:r>
              <a:rPr lang="en-GB" dirty="0"/>
              <a:t>to feed everyone. 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/>
              <a:t>¼</a:t>
            </a:r>
            <a:r>
              <a:rPr lang="en-GB" dirty="0"/>
              <a:t> of what we waste is enough to </a:t>
            </a:r>
            <a:r>
              <a:rPr lang="en-GB" b="1" dirty="0"/>
              <a:t>end world hunger</a:t>
            </a:r>
            <a:endParaRPr lang="fr-FR" b="1" dirty="0"/>
          </a:p>
          <a:p>
            <a:pPr marL="342900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Food waste amounts to : </a:t>
            </a:r>
            <a:r>
              <a:rPr lang="en-GB" b="1" dirty="0"/>
              <a:t>US$ 680 billion</a:t>
            </a:r>
            <a:r>
              <a:rPr lang="en-GB" dirty="0"/>
              <a:t> in </a:t>
            </a:r>
            <a:r>
              <a:rPr lang="en-GB" b="1" dirty="0"/>
              <a:t>industrialized</a:t>
            </a:r>
            <a:r>
              <a:rPr lang="en-GB" dirty="0"/>
              <a:t> countries				                </a:t>
            </a:r>
            <a:r>
              <a:rPr lang="en-GB" b="1" dirty="0"/>
              <a:t>US$ 310 billion</a:t>
            </a:r>
            <a:r>
              <a:rPr lang="en-GB" dirty="0"/>
              <a:t> in </a:t>
            </a:r>
            <a:r>
              <a:rPr lang="en-GB" b="1" dirty="0"/>
              <a:t>developing</a:t>
            </a:r>
            <a:r>
              <a:rPr lang="en-GB" dirty="0"/>
              <a:t> countries.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/>
              <a:t>Developing</a:t>
            </a:r>
            <a:r>
              <a:rPr lang="en-GB" dirty="0"/>
              <a:t> countries: </a:t>
            </a:r>
            <a:r>
              <a:rPr lang="en-GB" b="1" dirty="0"/>
              <a:t>40%</a:t>
            </a:r>
            <a:r>
              <a:rPr lang="en-GB" dirty="0"/>
              <a:t> of losses -&gt; at </a:t>
            </a:r>
            <a:r>
              <a:rPr lang="en-GB" b="1" dirty="0"/>
              <a:t>post-harvest and processing levels Industrialized</a:t>
            </a:r>
            <a:r>
              <a:rPr lang="en-GB" dirty="0"/>
              <a:t> countries : </a:t>
            </a:r>
            <a:r>
              <a:rPr lang="en-GB" b="1" dirty="0"/>
              <a:t>more than 40%</a:t>
            </a:r>
            <a:r>
              <a:rPr lang="en-GB" dirty="0"/>
              <a:t> of losses -&gt;at </a:t>
            </a:r>
            <a:r>
              <a:rPr lang="en-GB" b="1" dirty="0"/>
              <a:t>retail and consumer levels</a:t>
            </a:r>
            <a:r>
              <a:rPr lang="en-GB" dirty="0"/>
              <a:t>. </a:t>
            </a:r>
            <a:endParaRPr lang="fr-FR" dirty="0"/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b="1" dirty="0"/>
          </a:p>
          <a:p>
            <a:pPr lvl="0" fontAlgn="t"/>
            <a:endParaRPr lang="fr-FR" dirty="0"/>
          </a:p>
          <a:p>
            <a:pPr algn="ctr"/>
            <a:endParaRPr lang="en-GB" sz="9600" dirty="0"/>
          </a:p>
        </p:txBody>
      </p:sp>
      <p:sp>
        <p:nvSpPr>
          <p:cNvPr id="2" name="ZoneTexte 1"/>
          <p:cNvSpPr txBox="1"/>
          <p:nvPr/>
        </p:nvSpPr>
        <p:spPr>
          <a:xfrm>
            <a:off x="3386523" y="6454606"/>
            <a:ext cx="2051222" cy="284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(sbs.com.au, Reduce Waste)</a:t>
            </a:r>
          </a:p>
        </p:txBody>
      </p:sp>
      <p:pic>
        <p:nvPicPr>
          <p:cNvPr id="3076" name="Picture 4" descr="Résultat de recherche d'images pour &quot;food waste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950" y="4720476"/>
            <a:ext cx="3082898" cy="173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217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64753-7A3A-4298-B48C-12B5781B8315}" type="slidenum">
              <a:rPr lang="fr-FR" smtClean="0"/>
              <a:t>9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889462"/>
          </a:xfrm>
          <a:prstGeom prst="rect">
            <a:avLst/>
          </a:prstGeom>
          <a:solidFill>
            <a:srgbClr val="A4AA12"/>
          </a:solidFill>
          <a:ln>
            <a:solidFill>
              <a:srgbClr val="A4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7107382" y="0"/>
            <a:ext cx="2036618" cy="889462"/>
          </a:xfrm>
          <a:prstGeom prst="rect">
            <a:avLst/>
          </a:prstGeom>
          <a:solidFill>
            <a:schemeClr val="bg1"/>
          </a:solidFill>
          <a:ln>
            <a:solidFill>
              <a:srgbClr val="A4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701" y="0"/>
            <a:ext cx="1531100" cy="820981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415636" y="183121"/>
            <a:ext cx="5804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III) THE CAUSES OF FOOD WASTE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56"/>
          <a:stretch/>
        </p:blipFill>
        <p:spPr bwMode="auto">
          <a:xfrm>
            <a:off x="1121429" y="1118722"/>
            <a:ext cx="7170964" cy="2345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529" y="3972193"/>
            <a:ext cx="5084763" cy="221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3318066" y="3464418"/>
            <a:ext cx="2374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(Food Safety Magazine, 2018)</a:t>
            </a:r>
          </a:p>
        </p:txBody>
      </p:sp>
    </p:spTree>
    <p:extLst>
      <p:ext uri="{BB962C8B-B14F-4D97-AF65-F5344CB8AC3E}">
        <p14:creationId xmlns:p14="http://schemas.microsoft.com/office/powerpoint/2010/main" val="10983692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1672</TotalTime>
  <Words>1207</Words>
  <Application>Microsoft Office PowerPoint</Application>
  <PresentationFormat>Affichage à l'écran (4:3)</PresentationFormat>
  <Paragraphs>205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Thème Office</vt:lpstr>
      <vt:lpstr>Présentation PowerPoint</vt:lpstr>
      <vt:lpstr>PLAN</vt:lpstr>
      <vt:lpstr>I - Definitions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b) Post harvest handling and storage</vt:lpstr>
      <vt:lpstr>Présentation PowerPoint</vt:lpstr>
      <vt:lpstr>d) Distribution </vt:lpstr>
      <vt:lpstr>e) Consumption</vt:lpstr>
      <vt:lpstr>e) Consumption</vt:lpstr>
      <vt:lpstr>Présentation PowerPoint</vt:lpstr>
      <vt:lpstr>Présentation PowerPoint</vt:lpstr>
      <vt:lpstr>Présentation PowerPoint</vt:lpstr>
      <vt:lpstr>Présentation PowerPoint</vt:lpstr>
      <vt:lpstr>Conclusion</vt:lpstr>
      <vt:lpstr>Bibliography</vt:lpstr>
      <vt:lpstr>Thank you for your attention.  Do you have any question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Anne DE JERPHANION</dc:creator>
  <cp:lastModifiedBy>Anne deJ</cp:lastModifiedBy>
  <cp:revision>110</cp:revision>
  <dcterms:created xsi:type="dcterms:W3CDTF">2018-02-08T15:20:37Z</dcterms:created>
  <dcterms:modified xsi:type="dcterms:W3CDTF">2018-03-12T19:27:38Z</dcterms:modified>
</cp:coreProperties>
</file>