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  <p:sldMasterId id="2147483828" r:id="rId3"/>
  </p:sldMasterIdLst>
  <p:notesMasterIdLst>
    <p:notesMasterId r:id="rId24"/>
  </p:notesMasterIdLst>
  <p:sldIdLst>
    <p:sldId id="256" r:id="rId4"/>
    <p:sldId id="258" r:id="rId5"/>
    <p:sldId id="257" r:id="rId6"/>
    <p:sldId id="259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1" r:id="rId20"/>
    <p:sldId id="270" r:id="rId21"/>
    <p:sldId id="272" r:id="rId22"/>
    <p:sldId id="27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86" autoAdjust="0"/>
    <p:restoredTop sz="94660"/>
  </p:normalViewPr>
  <p:slideViewPr>
    <p:cSldViewPr>
      <p:cViewPr>
        <p:scale>
          <a:sx n="75" d="100"/>
          <a:sy n="75" d="100"/>
        </p:scale>
        <p:origin x="-1704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91768-7A7B-4A08-825F-8C7E3A85E17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449CE-58CD-476E-831D-6DC71DFD0F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4FAB32-7239-4813-99FA-03EB085AF5DF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0CF55-3197-4A27-94EC-09AA96264B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6939-72F0-4EAC-AF67-B904205AD24A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27F8-68B3-4E8C-8841-E2FF056A88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65-E728-4E1B-BBE6-3908039A09CE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B73D-86EE-4A1E-A319-E46157A759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xfordscholarship.com/view/10.1093/acprof:oso/" TargetMode="External"/><Relationship Id="rId3" Type="http://schemas.openxmlformats.org/officeDocument/2006/relationships/hyperlink" Target="https://en.wikipedia.org/wiki/History_of_agriculture" TargetMode="External"/><Relationship Id="rId7" Type="http://schemas.openxmlformats.org/officeDocument/2006/relationships/hyperlink" Target="http://www.lordsandladies.org/farming-middle-ages.htm" TargetMode="External"/><Relationship Id="rId12" Type="http://schemas.openxmlformats.org/officeDocument/2006/relationships/hyperlink" Target="https://www.youtube.com/watch?v=7t04_FGBt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oman_agriculture" TargetMode="External"/><Relationship Id="rId11" Type="http://schemas.openxmlformats.org/officeDocument/2006/relationships/hyperlink" Target="https://www.theguardian.com/inequality/2017/dec/05/how-neolithic-farming-sowed-the-seeds-of-modern-inequality-10000-years-ago" TargetMode="External"/><Relationship Id="rId5" Type="http://schemas.openxmlformats.org/officeDocument/2006/relationships/hyperlink" Target="http://www.newworldencyclopedia.org/entry/History_of_agriculture" TargetMode="External"/><Relationship Id="rId10" Type="http://schemas.openxmlformats.org/officeDocument/2006/relationships/hyperlink" Target="http://www.encyclopedias3.com/encyclopedia-of-food-and-culture-volume-1/18061-from-renaissance-to-agricultural-revolution.html" TargetMode="External"/><Relationship Id="rId4" Type="http://schemas.openxmlformats.org/officeDocument/2006/relationships/hyperlink" Target="https://www.ancient.eu/Fertile_Crescent/" TargetMode="External"/><Relationship Id="rId9" Type="http://schemas.openxmlformats.org/officeDocument/2006/relationships/hyperlink" Target="http://www.flowofhistory.com/units/west/10/FC6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l.facebook.com/l.php?u=http://musee-fenaille.rodezagglo.fr/oeuvre/meule-et-grains-de-ble-2/&amp;h=ATPlAbKL9d1_GO9nm77crxJI9CpT9PzN7_o2YlQXXWtEird24oHAC5-Ub3sbkMkjo08CibqOF8GgmPGVtD-PuKhl2WwTehzJnyoaKzFXdxE84a7lAGeqj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s://l.facebook.com/l.php?u=https://a.1stdibscdn.com/archivesE/upload/1121189/f_87743331510647410897/8774333_master.jpg?width=768&amp;h=ATPlAbKL9d1_GO9nm77crxJI9CpT9PzN7_o2YlQXXWtEird24oHAC5-Ub3sbkMkjo08CibqOF8GgmPGVtD-PuKhl2WwTehzJnyoaKzFXdxE84a7lAGeqjQ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https://l.facebook.com/l.php?u=http://www.patrimoine-lyon.org/colline-de-fourviere/saint-irenee/les-aqueducs&amp;h=ATPlAbKL9d1_GO9nm77crxJI9CpT9PzN7_o2YlQXXWtEird24oHAC5-Ub3sbkMkjo08CibqOF8GgmPGVtD-PuKhl2WwTehzJnyoaKzFXdxE84a7lAGeqj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pic>
        <p:nvPicPr>
          <p:cNvPr id="9" name="Image 8" descr="fotolia_66603841_seeds_green_11454_1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643050"/>
            <a:ext cx="5363213" cy="3571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7356" y="0"/>
            <a:ext cx="55293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BRIEF HISTORY OF </a:t>
            </a:r>
          </a:p>
          <a:p>
            <a:pPr algn="ctr"/>
            <a:r>
              <a:rPr lang="fr-FR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AGRICULTURE</a:t>
            </a:r>
            <a:endParaRPr lang="fr-FR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1802" y="5214950"/>
            <a:ext cx="2184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https://www.euromontana.org/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929522" y="0"/>
            <a:ext cx="121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Pauline rode </a:t>
            </a:r>
          </a:p>
          <a:p>
            <a:r>
              <a:rPr lang="fr-FR" sz="1200" dirty="0" smtClean="0"/>
              <a:t>Arthur </a:t>
            </a:r>
            <a:r>
              <a:rPr lang="fr-FR" sz="1200" dirty="0" err="1" smtClean="0"/>
              <a:t>jaccard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0100" y="1142984"/>
            <a:ext cx="651062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u="sng" dirty="0" smtClean="0"/>
              <a:t>c) </a:t>
            </a:r>
            <a:r>
              <a:rPr lang="fr-FR" sz="3600" b="1" u="sng" dirty="0" err="1" smtClean="0"/>
              <a:t>Consequences</a:t>
            </a:r>
            <a:endParaRPr lang="fr-FR" sz="3600" b="1" u="sng" dirty="0" smtClean="0"/>
          </a:p>
          <a:p>
            <a:endParaRPr lang="fr-FR" sz="3600" b="1" u="sng" dirty="0" smtClean="0"/>
          </a:p>
          <a:p>
            <a:pPr>
              <a:buFontTx/>
              <a:buChar char="-"/>
            </a:pPr>
            <a:r>
              <a:rPr lang="fr-FR" sz="2800" dirty="0" smtClean="0"/>
              <a:t> Distinction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rich</a:t>
            </a:r>
            <a:r>
              <a:rPr lang="fr-FR" sz="2800" dirty="0" smtClean="0"/>
              <a:t> and </a:t>
            </a:r>
            <a:r>
              <a:rPr lang="fr-FR" sz="2800" dirty="0" err="1" smtClean="0"/>
              <a:t>poor</a:t>
            </a:r>
            <a:r>
              <a:rPr lang="fr-FR" sz="2800" dirty="0" smtClean="0"/>
              <a:t> people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 </a:t>
            </a:r>
            <a:r>
              <a:rPr lang="fr-FR" sz="2800" dirty="0" err="1" smtClean="0"/>
              <a:t>Rising</a:t>
            </a:r>
            <a:r>
              <a:rPr lang="fr-FR" sz="2800" dirty="0" smtClean="0"/>
              <a:t> of commerces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Impact on </a:t>
            </a:r>
            <a:r>
              <a:rPr lang="fr-FR" sz="2800" dirty="0" err="1" smtClean="0"/>
              <a:t>economy</a:t>
            </a:r>
            <a:r>
              <a:rPr lang="fr-FR" sz="2800" dirty="0" smtClean="0"/>
              <a:t> and size of </a:t>
            </a:r>
            <a:r>
              <a:rPr lang="fr-FR" sz="2800" dirty="0" err="1" smtClean="0"/>
              <a:t>farm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4348" y="0"/>
            <a:ext cx="744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Agriculture in Middle </a:t>
            </a:r>
            <a:r>
              <a:rPr lang="fr-F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00100" y="1357298"/>
            <a:ext cx="56641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fr-FR" sz="3600" b="1" u="sng" dirty="0" err="1" smtClean="0"/>
              <a:t>Crops</a:t>
            </a:r>
            <a:r>
              <a:rPr lang="fr-FR" sz="3600" b="1" u="sng" dirty="0" smtClean="0"/>
              <a:t> </a:t>
            </a:r>
          </a:p>
          <a:p>
            <a:pPr marL="742950" indent="-742950"/>
            <a:endParaRPr lang="fr-FR" sz="2800" dirty="0" smtClean="0"/>
          </a:p>
          <a:p>
            <a:pPr marL="742950" indent="-742950">
              <a:buFontTx/>
              <a:buChar char="-"/>
            </a:pPr>
            <a:r>
              <a:rPr lang="fr-FR" sz="2800" dirty="0" smtClean="0"/>
              <a:t>Fields and </a:t>
            </a:r>
            <a:r>
              <a:rPr lang="fr-FR" sz="2800" dirty="0" err="1" smtClean="0"/>
              <a:t>orchards</a:t>
            </a:r>
            <a:r>
              <a:rPr lang="fr-FR" sz="2800" dirty="0" smtClean="0"/>
              <a:t> </a:t>
            </a:r>
          </a:p>
          <a:p>
            <a:pPr marL="742950" indent="-742950">
              <a:buFontTx/>
              <a:buChar char="-"/>
            </a:pPr>
            <a:endParaRPr lang="fr-FR" sz="2800" dirty="0"/>
          </a:p>
          <a:p>
            <a:pPr marL="742950" indent="-742950">
              <a:buFontTx/>
              <a:buChar char="-"/>
            </a:pPr>
            <a:r>
              <a:rPr lang="fr-FR" sz="2800" dirty="0" smtClean="0"/>
              <a:t>Tools: </a:t>
            </a:r>
            <a:r>
              <a:rPr lang="en-US" sz="2800" dirty="0" smtClean="0"/>
              <a:t>Shovels, forks, hammers…</a:t>
            </a:r>
            <a:endParaRPr lang="fr-FR" sz="2800" dirty="0" smtClean="0"/>
          </a:p>
        </p:txBody>
      </p:sp>
      <p:pic>
        <p:nvPicPr>
          <p:cNvPr id="6" name="Image 5" descr="shovel_PNG76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3571876"/>
            <a:ext cx="1549794" cy="1882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5429264"/>
            <a:ext cx="2757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http://pngimg.com/imgs/technic/shovel/</a:t>
            </a:r>
            <a:endParaRPr lang="fr-FR" sz="1200" dirty="0"/>
          </a:p>
        </p:txBody>
      </p:sp>
      <p:pic>
        <p:nvPicPr>
          <p:cNvPr id="9" name="Image 8" descr="PKS-copper-arden-fork-gardeni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3786190"/>
            <a:ext cx="2416498" cy="17897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6116" y="550070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 smtClean="0"/>
              <a:t>https://www.gardenista.com/posts/best-tools-10-favorite-garden-digging-forks/</a:t>
            </a:r>
            <a:endParaRPr lang="fr-FR" sz="800" dirty="0"/>
          </a:p>
        </p:txBody>
      </p:sp>
      <p:pic>
        <p:nvPicPr>
          <p:cNvPr id="11" name="Image 10" descr="hammer_PNG389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2198" y="3786190"/>
            <a:ext cx="2768811" cy="1534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57950" y="5286388"/>
            <a:ext cx="25523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http://pngimg.com/imgs/technic/hammer/</a:t>
            </a:r>
            <a:endParaRPr lang="fr-F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57488" y="214290"/>
            <a:ext cx="2743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u="sng" dirty="0" err="1" smtClean="0"/>
              <a:t>Crop</a:t>
            </a:r>
            <a:r>
              <a:rPr lang="fr-FR" sz="3600" b="1" u="sng" dirty="0" smtClean="0"/>
              <a:t> </a:t>
            </a:r>
            <a:r>
              <a:rPr lang="fr-FR" sz="3600" b="1" u="sng" dirty="0" smtClean="0"/>
              <a:t>rotation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714348" y="1428736"/>
            <a:ext cx="34672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New </a:t>
            </a:r>
            <a:r>
              <a:rPr lang="fr-FR" sz="2800" dirty="0" err="1" smtClean="0"/>
              <a:t>way</a:t>
            </a:r>
            <a:r>
              <a:rPr lang="fr-FR" sz="2800" dirty="0" smtClean="0"/>
              <a:t> of </a:t>
            </a:r>
            <a:r>
              <a:rPr lang="fr-FR" sz="2800" dirty="0" err="1" smtClean="0"/>
              <a:t>thinking</a:t>
            </a:r>
            <a:r>
              <a:rPr lang="fr-FR" sz="2800" dirty="0" smtClean="0"/>
              <a:t>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3 </a:t>
            </a:r>
            <a:r>
              <a:rPr lang="fr-FR" sz="2800" dirty="0" err="1" smtClean="0"/>
              <a:t>Different</a:t>
            </a:r>
            <a:r>
              <a:rPr lang="fr-FR" sz="2800" dirty="0" smtClean="0"/>
              <a:t> </a:t>
            </a:r>
            <a:r>
              <a:rPr lang="fr-FR" sz="2800" dirty="0" err="1" smtClean="0"/>
              <a:t>fields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Circle</a:t>
            </a:r>
            <a:r>
              <a:rPr lang="fr-FR" sz="2800" dirty="0" smtClean="0"/>
              <a:t> on 3 </a:t>
            </a:r>
            <a:r>
              <a:rPr lang="fr-FR" sz="2800" dirty="0" err="1" smtClean="0"/>
              <a:t>years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fallow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essential </a:t>
            </a:r>
          </a:p>
        </p:txBody>
      </p:sp>
      <p:pic>
        <p:nvPicPr>
          <p:cNvPr id="7" name="Image 6" descr="open_fiel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571612"/>
            <a:ext cx="4007322" cy="28051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29124" y="442913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https://www.thinglink.com/scene/459450321295376385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43240" y="642918"/>
            <a:ext cx="253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b) </a:t>
            </a:r>
            <a:r>
              <a:rPr lang="fr-FR" sz="3600" b="1" u="sng" dirty="0" err="1" smtClean="0"/>
              <a:t>Livestock</a:t>
            </a:r>
            <a:r>
              <a:rPr lang="fr-FR" sz="3600" b="1" u="sng" dirty="0" smtClean="0"/>
              <a:t> </a:t>
            </a:r>
            <a:endParaRPr lang="fr-FR" sz="36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642910" y="2071678"/>
            <a:ext cx="61066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err="1" smtClean="0"/>
              <a:t>Animals</a:t>
            </a:r>
            <a:r>
              <a:rPr lang="fr-FR" sz="2800" dirty="0" smtClean="0"/>
              <a:t> </a:t>
            </a:r>
            <a:r>
              <a:rPr lang="fr-FR" sz="2800" dirty="0" err="1" smtClean="0"/>
              <a:t>were</a:t>
            </a:r>
            <a:r>
              <a:rPr lang="fr-FR" sz="2800" dirty="0" smtClean="0"/>
              <a:t> </a:t>
            </a:r>
            <a:r>
              <a:rPr lang="fr-FR" sz="2800" dirty="0" err="1" smtClean="0"/>
              <a:t>tools</a:t>
            </a:r>
            <a:r>
              <a:rPr lang="fr-FR" sz="2800" dirty="0" smtClean="0"/>
              <a:t>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Easier</a:t>
            </a:r>
            <a:r>
              <a:rPr lang="fr-FR" sz="2800" dirty="0" smtClean="0"/>
              <a:t> to </a:t>
            </a:r>
            <a:r>
              <a:rPr lang="fr-FR" sz="2800" dirty="0" err="1" smtClean="0"/>
              <a:t>feed</a:t>
            </a:r>
            <a:r>
              <a:rPr lang="fr-FR" sz="2800" dirty="0" smtClean="0"/>
              <a:t> the </a:t>
            </a:r>
            <a:r>
              <a:rPr lang="fr-FR" sz="2800" dirty="0" err="1" smtClean="0"/>
              <a:t>animals</a:t>
            </a:r>
            <a:r>
              <a:rPr lang="fr-FR" sz="2800" dirty="0" smtClean="0"/>
              <a:t>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Dogs</a:t>
            </a:r>
            <a:r>
              <a:rPr lang="fr-FR" sz="2800" dirty="0" smtClean="0"/>
              <a:t> to </a:t>
            </a:r>
            <a:r>
              <a:rPr lang="fr-FR" sz="2800" dirty="0" err="1" smtClean="0"/>
              <a:t>keep</a:t>
            </a:r>
            <a:r>
              <a:rPr lang="fr-FR" sz="2800" dirty="0" smtClean="0"/>
              <a:t> the </a:t>
            </a:r>
            <a:r>
              <a:rPr lang="fr-FR" sz="2800" dirty="0" err="1" smtClean="0"/>
              <a:t>herds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Excrement</a:t>
            </a:r>
            <a:r>
              <a:rPr lang="fr-FR" sz="2800" dirty="0" smtClean="0"/>
              <a:t> </a:t>
            </a:r>
            <a:r>
              <a:rPr lang="fr-FR" sz="2800" dirty="0" err="1" smtClean="0"/>
              <a:t>helped</a:t>
            </a:r>
            <a:r>
              <a:rPr lang="fr-FR" sz="2800" dirty="0" smtClean="0"/>
              <a:t> the </a:t>
            </a:r>
            <a:r>
              <a:rPr lang="fr-FR" sz="2800" dirty="0" err="1" smtClean="0"/>
              <a:t>crops</a:t>
            </a:r>
            <a:r>
              <a:rPr lang="fr-FR" sz="2800" dirty="0" smtClean="0"/>
              <a:t> agriculture</a:t>
            </a:r>
            <a:endParaRPr lang="fr-FR" sz="2800" dirty="0"/>
          </a:p>
        </p:txBody>
      </p:sp>
      <p:pic>
        <p:nvPicPr>
          <p:cNvPr id="6" name="Image 5" descr="Crop-Ro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1500174"/>
            <a:ext cx="3857653" cy="2571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41433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/>
              <a:t>http://www.allotment-garden.org/crop-rotation/history-principles-crop-rotation/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71604" y="642918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C) </a:t>
            </a:r>
            <a:r>
              <a:rPr lang="fr-FR" sz="3600" b="1" u="sng" dirty="0" err="1" smtClean="0"/>
              <a:t>Consequences</a:t>
            </a:r>
            <a:r>
              <a:rPr lang="fr-FR" sz="3600" b="1" u="sng" dirty="0" smtClean="0"/>
              <a:t> </a:t>
            </a:r>
            <a:endParaRPr lang="fr-FR" sz="36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357158" y="1643050"/>
            <a:ext cx="466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- 	Crucial for the </a:t>
            </a:r>
            <a:r>
              <a:rPr lang="fr-FR" sz="2800" dirty="0" err="1" smtClean="0"/>
              <a:t>economy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pic>
        <p:nvPicPr>
          <p:cNvPr id="6" name="Image 5" descr="interiorpeasa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2285992"/>
            <a:ext cx="4426020" cy="3125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7422" y="542926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https://johnwhye.com/2015/10/14/castles-of-europe-part-2/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158" y="0"/>
            <a:ext cx="80010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From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enaissance 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fr-F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Industrial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revolution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596" y="1643050"/>
            <a:ext cx="46695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fr-FR" sz="3600" b="1" u="sng" dirty="0" err="1" smtClean="0"/>
              <a:t>Crops</a:t>
            </a:r>
            <a:endParaRPr lang="fr-FR" sz="3600" b="1" u="sng" dirty="0" smtClean="0"/>
          </a:p>
          <a:p>
            <a:pPr marL="742950" indent="-742950"/>
            <a:r>
              <a:rPr lang="fr-FR" sz="2400" dirty="0" smtClean="0"/>
              <a:t>-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dirty="0" err="1" smtClean="0"/>
              <a:t>Chocolate</a:t>
            </a:r>
            <a:r>
              <a:rPr lang="fr-FR" sz="2400" dirty="0" smtClean="0"/>
              <a:t> in </a:t>
            </a:r>
            <a:r>
              <a:rPr lang="fr-FR" sz="2400" dirty="0" err="1" smtClean="0"/>
              <a:t>Switzerland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742950" indent="-742950"/>
            <a:endParaRPr lang="fr-FR" sz="3600" b="1" u="sng" dirty="0" smtClean="0"/>
          </a:p>
          <a:p>
            <a:pPr marL="742950" indent="-742950"/>
            <a:r>
              <a:rPr lang="fr-FR" dirty="0" smtClean="0"/>
              <a:t>- </a:t>
            </a:r>
            <a:r>
              <a:rPr lang="fr-FR" sz="2400" dirty="0" smtClean="0"/>
              <a:t>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 of </a:t>
            </a:r>
            <a:r>
              <a:rPr lang="fr-FR" sz="2400" dirty="0" smtClean="0"/>
              <a:t>the exchange </a:t>
            </a:r>
          </a:p>
          <a:p>
            <a:pPr marL="742950" indent="-742950"/>
            <a:endParaRPr lang="fr-FR" sz="2400" dirty="0" smtClean="0"/>
          </a:p>
          <a:p>
            <a:pPr marL="742950" indent="-742950"/>
            <a:r>
              <a:rPr lang="fr-FR" sz="2400" dirty="0" smtClean="0"/>
              <a:t>- </a:t>
            </a:r>
            <a:r>
              <a:rPr lang="fr-FR" sz="2400" dirty="0" err="1" smtClean="0"/>
              <a:t>Columbian</a:t>
            </a:r>
            <a:r>
              <a:rPr lang="fr-FR" sz="2400" dirty="0" smtClean="0"/>
              <a:t> exchange</a:t>
            </a:r>
          </a:p>
          <a:p>
            <a:pPr marL="742950" indent="-742950">
              <a:buFontTx/>
              <a:buChar char="-"/>
            </a:pPr>
            <a:endParaRPr lang="fr-FR" sz="2400" dirty="0" smtClean="0"/>
          </a:p>
          <a:p>
            <a:pPr marL="742950" indent="-742950"/>
            <a:r>
              <a:rPr lang="fr-FR" sz="2400" dirty="0" smtClean="0"/>
              <a:t> </a:t>
            </a:r>
            <a:r>
              <a:rPr lang="fr-FR" sz="2800" dirty="0" smtClean="0"/>
              <a:t> </a:t>
            </a:r>
            <a:endParaRPr lang="fr-FR" dirty="0" smtClean="0"/>
          </a:p>
        </p:txBody>
      </p:sp>
      <p:pic>
        <p:nvPicPr>
          <p:cNvPr id="5" name="Image 4" descr="Columbian-Exchange-Facts-Featured-932x3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88" y="3143248"/>
            <a:ext cx="4335779" cy="2143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6248" y="52863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https://learnodo-newtonic.com/columbian-exchange-facts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00166" y="164305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fr-FR" sz="2400" dirty="0" smtClean="0"/>
              <a:t> </a:t>
            </a:r>
            <a:r>
              <a:rPr lang="fr-FR" sz="2800" dirty="0" smtClean="0"/>
              <a:t> 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786050" y="285728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Glass </a:t>
            </a:r>
            <a:r>
              <a:rPr lang="fr-FR" sz="3600" b="1" u="sng" dirty="0" err="1" smtClean="0"/>
              <a:t>houses</a:t>
            </a:r>
            <a:r>
              <a:rPr lang="fr-FR" sz="3600" b="1" u="sng" dirty="0" smtClean="0"/>
              <a:t> </a:t>
            </a:r>
            <a:endParaRPr lang="fr-FR" sz="3600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571472" y="1785926"/>
            <a:ext cx="35178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Transparent </a:t>
            </a:r>
            <a:r>
              <a:rPr lang="fr-FR" sz="2800" dirty="0" smtClean="0"/>
              <a:t>glass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Extend</a:t>
            </a:r>
            <a:r>
              <a:rPr lang="fr-FR" sz="2800" dirty="0" smtClean="0"/>
              <a:t> </a:t>
            </a:r>
            <a:r>
              <a:rPr lang="fr-FR" sz="2800" dirty="0" smtClean="0"/>
              <a:t>time </a:t>
            </a:r>
            <a:r>
              <a:rPr lang="fr-FR" sz="2800" dirty="0" smtClean="0"/>
              <a:t>to </a:t>
            </a:r>
            <a:r>
              <a:rPr lang="fr-FR" sz="2800" dirty="0" err="1" smtClean="0"/>
              <a:t>grow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Protect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weather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/>
          </a:p>
        </p:txBody>
      </p:sp>
      <p:pic>
        <p:nvPicPr>
          <p:cNvPr id="9" name="Image 8" descr="1280px-Laeken_Se1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428736"/>
            <a:ext cx="4572000" cy="2961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4429132"/>
            <a:ext cx="2691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https://fr.wikipedia.org/wiki/Serre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8926" y="428604"/>
            <a:ext cx="243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fr-FR" sz="3600" b="1" u="sng" dirty="0" smtClean="0"/>
              <a:t>b) </a:t>
            </a:r>
            <a:r>
              <a:rPr lang="fr-FR" sz="3600" b="1" u="sng" dirty="0" err="1" smtClean="0"/>
              <a:t>Livestock</a:t>
            </a:r>
            <a:endParaRPr lang="fr-FR" sz="3600" b="1" u="sng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428728" y="1071546"/>
            <a:ext cx="6327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Exchanges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err="1" smtClean="0"/>
              <a:t>Examples</a:t>
            </a:r>
            <a:r>
              <a:rPr lang="fr-FR" sz="2800" dirty="0" smtClean="0"/>
              <a:t>: </a:t>
            </a:r>
            <a:r>
              <a:rPr lang="fr-FR" sz="2800" dirty="0" err="1" smtClean="0"/>
              <a:t>horses</a:t>
            </a:r>
            <a:r>
              <a:rPr lang="fr-FR" sz="2800" dirty="0" smtClean="0"/>
              <a:t> and </a:t>
            </a:r>
            <a:r>
              <a:rPr lang="fr-FR" sz="2800" dirty="0" err="1" smtClean="0"/>
              <a:t>chicken</a:t>
            </a:r>
            <a:r>
              <a:rPr lang="fr-FR" sz="2800" dirty="0" smtClean="0"/>
              <a:t> in </a:t>
            </a:r>
            <a:r>
              <a:rPr lang="fr-FR" sz="2800" dirty="0" err="1" smtClean="0"/>
              <a:t>America</a:t>
            </a:r>
            <a:r>
              <a:rPr lang="fr-FR" sz="2800" dirty="0" smtClean="0"/>
              <a:t>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endParaRPr lang="fr-FR" dirty="0"/>
          </a:p>
        </p:txBody>
      </p:sp>
      <p:pic>
        <p:nvPicPr>
          <p:cNvPr id="5" name="Image 4" descr="Vincen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48" y="2571744"/>
            <a:ext cx="4271656" cy="3071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0298" y="564357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/>
              <a:t>http://www.culture.gouv.fr/cgi-bin/chronologique-eng?args,Vincent,Lacour,David,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500298" y="357166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c) </a:t>
            </a:r>
            <a:r>
              <a:rPr lang="fr-FR" sz="3600" b="1" u="sng" dirty="0" err="1" smtClean="0"/>
              <a:t>Consequences</a:t>
            </a:r>
            <a:endParaRPr lang="fr-FR" sz="3600" b="1" u="sng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2143116"/>
            <a:ext cx="4779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Monoculture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Irish famine </a:t>
            </a:r>
            <a:r>
              <a:rPr lang="fr-FR" sz="2800" dirty="0" err="1" smtClean="0"/>
              <a:t>caused</a:t>
            </a:r>
            <a:r>
              <a:rPr lang="fr-FR" sz="2800" dirty="0" smtClean="0"/>
              <a:t> by </a:t>
            </a:r>
            <a:r>
              <a:rPr lang="fr-FR" sz="2800" dirty="0" err="1" smtClean="0"/>
              <a:t>mildew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A lot of </a:t>
            </a:r>
            <a:r>
              <a:rPr lang="fr-FR" sz="2800" dirty="0" err="1" smtClean="0"/>
              <a:t>death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pic>
        <p:nvPicPr>
          <p:cNvPr id="5" name="Image 4" descr="Irish-Fam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785926"/>
            <a:ext cx="3595686" cy="2416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6380" y="421481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/>
              <a:t>http://celticthoughts.com/ireland-and-sins-of-the-irish-famine/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1736" y="142852"/>
            <a:ext cx="31180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Bibliography</a:t>
            </a:r>
            <a:endParaRPr lang="fr-FR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928670"/>
            <a:ext cx="7786742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u="sng" dirty="0" smtClean="0">
                <a:hlinkClick r:id="rId3"/>
              </a:rPr>
              <a:t> https://en.wikipedia.org/wiki/History_of_agriculture</a:t>
            </a:r>
            <a:r>
              <a:rPr lang="fr-FR" dirty="0" smtClean="0"/>
              <a:t>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u="sng" dirty="0" smtClean="0">
                <a:hlinkClick r:id="rId4"/>
              </a:rPr>
              <a:t> https://www.ancient.eu/Fertile_Crescent/</a:t>
            </a:r>
            <a:r>
              <a:rPr lang="fr-FR" dirty="0" smtClean="0"/>
              <a:t>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5"/>
              </a:rPr>
              <a:t>http://www.newworldencyclopedia.org/entry/History_of_agriculture</a:t>
            </a:r>
            <a:endParaRPr lang="fr-FR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6"/>
              </a:rPr>
              <a:t>https://en.wikipedia.org/wiki/Roman_agriculture</a:t>
            </a:r>
            <a:endParaRPr lang="fr-FR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7"/>
              </a:rPr>
              <a:t>http://www.lordsandladies.org/farming-middle-ages.htm</a:t>
            </a:r>
            <a:endParaRPr lang="fr-FR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hlinkClick r:id="rId8"/>
              </a:rPr>
              <a:t> http://www.oxfordscholarship.com/view/10.1093/acprof:oso/</a:t>
            </a:r>
            <a:r>
              <a:rPr lang="fr-FR" dirty="0" smtClean="0"/>
              <a:t>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9"/>
              </a:rPr>
              <a:t>http://www.flowofhistory.com/units/west/10/FC63</a:t>
            </a:r>
            <a:endParaRPr lang="fr-FR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10"/>
              </a:rPr>
              <a:t>http://www.encyclopedias3.com/encyclopedia-of-food-and-culture-volume-1/18061-from-renaissance-to-agricultural-revolution.html</a:t>
            </a:r>
            <a:endParaRPr lang="fr-FR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11"/>
              </a:rPr>
              <a:t>https://www.theguardian.com/inequality/2017/dec/05/how-neolithic-farming-sowed-the-seeds-of-modern-inequality-10000-years-ago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b="1" u="sng" dirty="0" smtClean="0"/>
              <a:t>VIDEO :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hlinkClick r:id="rId12"/>
              </a:rPr>
              <a:t>https://www.youtube.com/watch?v=7t04_FGBtSA</a:t>
            </a:r>
            <a:endParaRPr lang="fr-FR" dirty="0" smtClean="0"/>
          </a:p>
          <a:p>
            <a:pPr>
              <a:spcBef>
                <a:spcPts val="600"/>
              </a:spcBef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00298" y="0"/>
            <a:ext cx="3930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3286124"/>
            <a:ext cx="55735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 Definition of agriculture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 Harvesting, fishing, hunting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 err="1" smtClean="0"/>
              <a:t>Homosapiens</a:t>
            </a:r>
            <a:endParaRPr lang="en-US" sz="28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 6 centers of agriculture in Neolithic </a:t>
            </a:r>
          </a:p>
        </p:txBody>
      </p:sp>
      <p:pic>
        <p:nvPicPr>
          <p:cNvPr id="9" name="Image 8" descr="Foyers_de_l'agricul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857232"/>
            <a:ext cx="8358214" cy="42492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14942" y="3286124"/>
            <a:ext cx="3478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http://fracademic.com/dic.nsf/frwiki/780922</a:t>
            </a:r>
            <a:endParaRPr lang="fr-FR" sz="1400" dirty="0"/>
          </a:p>
        </p:txBody>
      </p:sp>
      <p:pic>
        <p:nvPicPr>
          <p:cNvPr id="7" name="Image 6" descr="tmp9753578935848796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857232"/>
            <a:ext cx="2466385" cy="23574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34" y="300037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https://www.thinglink.com/scene/975357893584879618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0034" y="2000240"/>
            <a:ext cx="84446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</a:t>
            </a:r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</a:t>
            </a:r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for </a:t>
            </a:r>
            <a:r>
              <a:rPr lang="fr-FR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your</a:t>
            </a:r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attention</a:t>
            </a:r>
          </a:p>
          <a:p>
            <a:pPr algn="ctr"/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 </a:t>
            </a:r>
            <a:r>
              <a:rPr lang="fr-FR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</a:t>
            </a:r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have </a:t>
            </a:r>
            <a:r>
              <a:rPr lang="fr-FR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any</a:t>
            </a:r>
            <a:r>
              <a:rPr lang="fr-F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questions?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3306" y="0"/>
            <a:ext cx="1436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Plan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596" y="1285860"/>
            <a:ext cx="768229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Introduction</a:t>
            </a:r>
          </a:p>
          <a:p>
            <a:endParaRPr lang="en-US" dirty="0" smtClean="0"/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1- Neolithic revolution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2- Roman agriculture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3- Middles ages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4- From Renaissance to industrial revolution</a:t>
            </a:r>
          </a:p>
          <a:p>
            <a:endParaRPr lang="en-US" dirty="0" smtClean="0"/>
          </a:p>
          <a:p>
            <a:r>
              <a:rPr lang="en-US" sz="2800" dirty="0" smtClean="0"/>
              <a:t>- Conclusion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1604" y="0"/>
            <a:ext cx="5902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Neolithic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revolution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785794"/>
            <a:ext cx="7599260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UcParenR"/>
            </a:pPr>
            <a:r>
              <a:rPr lang="fr-FR" sz="3600" b="1" u="sng" dirty="0" err="1" smtClean="0">
                <a:solidFill>
                  <a:schemeClr val="accent1">
                    <a:lumMod val="10000"/>
                  </a:schemeClr>
                </a:solidFill>
              </a:rPr>
              <a:t>Crops</a:t>
            </a:r>
            <a:endParaRPr lang="fr-FR" sz="3600" b="1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>
              <a:buAutoNum type="alphaUcParenR"/>
            </a:pPr>
            <a:endParaRPr lang="fr-FR" sz="3600" b="1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>
              <a:buFontTx/>
              <a:buChar char="-"/>
            </a:pP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Domestication of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crops</a:t>
            </a:r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/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 marL="742950" indent="-742950">
              <a:buFontTx/>
              <a:buChar char="-"/>
            </a:pP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Wind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energy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hydraulic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energy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solar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energy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…</a:t>
            </a:r>
          </a:p>
          <a:p>
            <a:pPr marL="742950" indent="-742950">
              <a:buFontTx/>
              <a:buChar char="-"/>
            </a:pPr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>
              <a:buFontTx/>
              <a:buChar char="-"/>
            </a:pP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Wheat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sorghum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rice</a:t>
            </a: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accent1">
                    <a:lumMod val="10000"/>
                  </a:schemeClr>
                </a:solidFill>
              </a:rPr>
              <a:t>fig</a:t>
            </a:r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>
              <a:buFontTx/>
              <a:buChar char="-"/>
            </a:pPr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>
              <a:buFontTx/>
              <a:buChar char="-"/>
            </a:pPr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Optimal climat</a:t>
            </a:r>
          </a:p>
          <a:p>
            <a:pPr marL="742950" indent="-742950"/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/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/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 marL="742950" indent="-742950"/>
            <a:endParaRPr lang="fr-FR" sz="3600" b="1" dirty="0" smtClean="0">
              <a:solidFill>
                <a:srgbClr val="FFC000"/>
              </a:solidFill>
            </a:endParaRPr>
          </a:p>
          <a:p>
            <a:pPr marL="742950" indent="-742950"/>
            <a:r>
              <a:rPr lang="fr-FR" sz="3600" b="1" dirty="0" smtClean="0">
                <a:solidFill>
                  <a:srgbClr val="FFC000"/>
                </a:solidFill>
              </a:rPr>
              <a:t> </a:t>
            </a:r>
            <a:endParaRPr lang="fr-FR" sz="3600" b="1" dirty="0">
              <a:solidFill>
                <a:srgbClr val="FFC000"/>
              </a:solidFill>
            </a:endParaRPr>
          </a:p>
        </p:txBody>
      </p:sp>
      <p:pic>
        <p:nvPicPr>
          <p:cNvPr id="5" name="Image 4" descr="Wheat li jingwang istockphoto_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429000"/>
            <a:ext cx="3683453" cy="2073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714744" y="214290"/>
            <a:ext cx="1169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fr-FR" sz="3600" b="1" u="sng" dirty="0" smtClean="0">
                <a:solidFill>
                  <a:schemeClr val="accent1">
                    <a:lumMod val="10000"/>
                  </a:schemeClr>
                </a:solidFill>
              </a:rPr>
              <a:t>Tools</a:t>
            </a:r>
          </a:p>
          <a:p>
            <a:pPr marL="742950" indent="-742950">
              <a:buAutoNum type="alphaUcParenR"/>
            </a:pPr>
            <a:endParaRPr lang="fr-FR" sz="3600" b="1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/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	</a:t>
            </a:r>
          </a:p>
          <a:p>
            <a:pPr marL="742950" indent="-742950"/>
            <a:endParaRPr lang="fr-FR" sz="2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742950" indent="-742950"/>
            <a:r>
              <a:rPr lang="fr-FR" sz="2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 marL="742950" indent="-742950"/>
            <a:endParaRPr lang="fr-FR" sz="3600" b="1" dirty="0" smtClean="0">
              <a:solidFill>
                <a:srgbClr val="FFC000"/>
              </a:solidFill>
            </a:endParaRPr>
          </a:p>
          <a:p>
            <a:pPr marL="742950" indent="-742950"/>
            <a:r>
              <a:rPr lang="fr-FR" sz="3600" b="1" dirty="0" smtClean="0">
                <a:solidFill>
                  <a:srgbClr val="FFC000"/>
                </a:solidFill>
              </a:rPr>
              <a:t> </a:t>
            </a:r>
            <a:endParaRPr lang="fr-FR" sz="36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s://scontent-cdt1-1.xx.fbcdn.net/v/t34.0-12/27157624_1704873252929882_1772069176_n.png?oh=d775bbb6937eecb84423f1a1bd1da36e&amp;oe=5A6BB9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00108"/>
            <a:ext cx="5190676" cy="2252343"/>
          </a:xfrm>
          <a:prstGeom prst="rect">
            <a:avLst/>
          </a:prstGeom>
          <a:noFill/>
        </p:spPr>
      </p:pic>
      <p:pic>
        <p:nvPicPr>
          <p:cNvPr id="1028" name="Picture 4" descr="https://scontent-cdt1-1.xx.fbcdn.net/v/t34.0-12/27394914_1704878136262727_1350496567_n.jpg?oh=b07b3852cd04b9b6925167544c6df235&amp;oe=5A6ACB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000108"/>
            <a:ext cx="2286016" cy="22860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500826" y="3214686"/>
            <a:ext cx="221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hlinkClick r:id="rId5"/>
              </a:rPr>
              <a:t>https://a.1stdibscdn.com/</a:t>
            </a:r>
            <a:endParaRPr lang="fr-FR" sz="1400" dirty="0"/>
          </a:p>
        </p:txBody>
      </p:sp>
      <p:pic>
        <p:nvPicPr>
          <p:cNvPr id="1030" name="Picture 6" descr="https://scontent-cdt1-1.xx.fbcdn.net/v/t34.0-12/27157236_1704879026262638_236009525_n.jpg?oh=9a5d3b7d1538f69b31af790dc5ec8916&amp;oe=5A6A927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3429000"/>
            <a:ext cx="2925021" cy="185738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143240" y="5286388"/>
            <a:ext cx="3071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u="sng" dirty="0" smtClean="0">
                <a:solidFill>
                  <a:srgbClr val="365899"/>
                </a:solidFill>
                <a:latin typeface="Helvetica"/>
                <a:hlinkClick r:id="rId7"/>
              </a:rPr>
              <a:t>http://musee-fenaille.rodezagglo.fr/oeuvre/meule-et-grains-de-ble-2/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14348" y="214290"/>
            <a:ext cx="629646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B) </a:t>
            </a:r>
            <a:r>
              <a:rPr lang="en-US" sz="3600" b="1" u="sng" dirty="0" smtClean="0"/>
              <a:t>Livestock</a:t>
            </a:r>
          </a:p>
          <a:p>
            <a:endParaRPr lang="en-US" sz="3600" b="1" u="sng" dirty="0" smtClean="0"/>
          </a:p>
          <a:p>
            <a:pPr>
              <a:buFontTx/>
              <a:buChar char="-"/>
            </a:pPr>
            <a:r>
              <a:rPr lang="en-US" sz="2800" dirty="0" smtClean="0"/>
              <a:t> First domesticated animals : </a:t>
            </a:r>
            <a:r>
              <a:rPr lang="en-US" sz="2800" dirty="0" err="1" smtClean="0"/>
              <a:t>sheeps</a:t>
            </a:r>
            <a:r>
              <a:rPr lang="en-US" sz="2800" dirty="0" smtClean="0"/>
              <a:t>, pigs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 Primary food and accessories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Image 4" descr="shee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714620"/>
            <a:ext cx="4643470" cy="27860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5500702"/>
            <a:ext cx="56436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http://www.animalsaustralia.org/issues/secret-lives-of-sheep.php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57224" y="0"/>
            <a:ext cx="467108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u="sng" dirty="0" smtClean="0"/>
              <a:t>c) </a:t>
            </a:r>
            <a:r>
              <a:rPr lang="fr-FR" sz="3600" b="1" u="sng" dirty="0" err="1" smtClean="0"/>
              <a:t>Consequences</a:t>
            </a:r>
            <a:r>
              <a:rPr lang="fr-FR" sz="3600" b="1" u="sng" dirty="0" smtClean="0"/>
              <a:t> </a:t>
            </a:r>
          </a:p>
          <a:p>
            <a:endParaRPr lang="fr-FR" sz="3600" b="1" u="sng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Better</a:t>
            </a:r>
            <a:r>
              <a:rPr lang="fr-FR" sz="2800" dirty="0" smtClean="0"/>
              <a:t> conditions </a:t>
            </a:r>
            <a:r>
              <a:rPr lang="fr-FR" sz="2800" dirty="0" err="1" smtClean="0"/>
              <a:t>than</a:t>
            </a:r>
            <a:r>
              <a:rPr lang="fr-FR" sz="2800" dirty="0" smtClean="0"/>
              <a:t> </a:t>
            </a:r>
            <a:r>
              <a:rPr lang="fr-FR" sz="2800" dirty="0" err="1" smtClean="0"/>
              <a:t>before</a:t>
            </a: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nomadic</a:t>
            </a:r>
            <a:r>
              <a:rPr lang="fr-FR" sz="2800" dirty="0" smtClean="0"/>
              <a:t> to </a:t>
            </a:r>
            <a:r>
              <a:rPr lang="fr-FR" sz="2800" dirty="0" err="1" smtClean="0"/>
              <a:t>sedentary</a:t>
            </a:r>
            <a:r>
              <a:rPr lang="fr-FR" sz="2800" dirty="0" smtClean="0"/>
              <a:t>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first </a:t>
            </a:r>
            <a:r>
              <a:rPr lang="fr-FR" sz="2800" dirty="0" err="1" smtClean="0"/>
              <a:t>communities</a:t>
            </a:r>
            <a:r>
              <a:rPr lang="fr-FR" sz="2800" dirty="0" smtClean="0"/>
              <a:t>   </a:t>
            </a:r>
            <a:endParaRPr lang="fr-FR" sz="2800" dirty="0"/>
          </a:p>
        </p:txBody>
      </p:sp>
      <p:pic>
        <p:nvPicPr>
          <p:cNvPr id="4" name="Image 3" descr="cq7vn-HIS_NeoliticNE_0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571744"/>
            <a:ext cx="3913852" cy="28258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340" y="5357826"/>
            <a:ext cx="50006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http://theodore-despeyrous.entmip.fr/espace-pedagogique/histoire-geographie-education-civique/6e/la-quot-revolution-quot-neolithique-14251.htm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1604" y="0"/>
            <a:ext cx="564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Roman 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agriculture 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928670"/>
            <a:ext cx="619855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LcParenR"/>
            </a:pPr>
            <a:r>
              <a:rPr lang="fr-FR" sz="3600" b="1" u="sng" dirty="0" err="1" smtClean="0"/>
              <a:t>Crops</a:t>
            </a:r>
            <a:r>
              <a:rPr lang="fr-FR" sz="3600" b="1" u="sng" dirty="0" smtClean="0"/>
              <a:t> </a:t>
            </a:r>
          </a:p>
          <a:p>
            <a:pPr marL="742950" indent="-742950">
              <a:buAutoNum type="alphaLcParenR"/>
            </a:pPr>
            <a:endParaRPr lang="fr-FR" sz="3600" b="1" u="sng" dirty="0" smtClean="0"/>
          </a:p>
          <a:p>
            <a:pPr marL="742950" indent="-742950">
              <a:buFontTx/>
              <a:buChar char="-"/>
            </a:pPr>
            <a:r>
              <a:rPr lang="fr-FR" sz="2800" dirty="0" smtClean="0"/>
              <a:t>Grains, olives and </a:t>
            </a:r>
            <a:r>
              <a:rPr lang="fr-FR" sz="2800" dirty="0" err="1" smtClean="0"/>
              <a:t>grapes</a:t>
            </a:r>
            <a:r>
              <a:rPr lang="fr-FR" sz="2800" dirty="0" smtClean="0"/>
              <a:t> </a:t>
            </a:r>
          </a:p>
          <a:p>
            <a:pPr marL="742950" indent="-742950">
              <a:buFontTx/>
              <a:buChar char="-"/>
            </a:pPr>
            <a:endParaRPr lang="fr-FR" sz="2800" dirty="0" smtClean="0"/>
          </a:p>
          <a:p>
            <a:pPr marL="742950" indent="-742950"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/>
              <a:t>Mustards</a:t>
            </a:r>
            <a:r>
              <a:rPr lang="fr-FR" sz="2800" dirty="0" smtClean="0"/>
              <a:t>, </a:t>
            </a:r>
            <a:r>
              <a:rPr lang="fr-FR" sz="2800" dirty="0" err="1" smtClean="0"/>
              <a:t>aromatical</a:t>
            </a:r>
            <a:r>
              <a:rPr lang="fr-FR" sz="2800" dirty="0" smtClean="0"/>
              <a:t> </a:t>
            </a:r>
            <a:r>
              <a:rPr lang="fr-FR" sz="2800" smtClean="0"/>
              <a:t>herbs, </a:t>
            </a:r>
            <a:r>
              <a:rPr lang="fr-FR" sz="2800" dirty="0" err="1" smtClean="0"/>
              <a:t>figs</a:t>
            </a:r>
            <a:r>
              <a:rPr lang="fr-FR" sz="2800" dirty="0" smtClean="0"/>
              <a:t>…</a:t>
            </a:r>
          </a:p>
          <a:p>
            <a:pPr marL="742950" indent="-742950">
              <a:buFontTx/>
              <a:buChar char="-"/>
            </a:pPr>
            <a:endParaRPr lang="fr-FR" sz="2800" dirty="0" smtClean="0"/>
          </a:p>
          <a:p>
            <a:pPr marL="742950" indent="-742950">
              <a:buFontTx/>
              <a:buChar char="-"/>
            </a:pPr>
            <a:r>
              <a:rPr lang="fr-FR" sz="2800" dirty="0" smtClean="0"/>
              <a:t> New </a:t>
            </a:r>
            <a:r>
              <a:rPr lang="fr-FR" sz="2800" dirty="0" err="1" smtClean="0"/>
              <a:t>sophisticated</a:t>
            </a:r>
            <a:r>
              <a:rPr lang="fr-FR" sz="2800" dirty="0" smtClean="0"/>
              <a:t> </a:t>
            </a:r>
            <a:r>
              <a:rPr lang="fr-FR" sz="2800" dirty="0" err="1" smtClean="0"/>
              <a:t>tools</a:t>
            </a:r>
            <a:r>
              <a:rPr lang="fr-FR" sz="2800" dirty="0" smtClean="0"/>
              <a:t> ( irrigation)</a:t>
            </a:r>
            <a:endParaRPr lang="fr-FR" sz="2800" dirty="0"/>
          </a:p>
        </p:txBody>
      </p:sp>
      <p:pic>
        <p:nvPicPr>
          <p:cNvPr id="7" name="Image 6" descr="27292893_1704897776260763_803867443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1071546"/>
            <a:ext cx="2904058" cy="19457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857232"/>
            <a:ext cx="55261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>
                <a:hlinkClick r:id="rId4"/>
              </a:rPr>
              <a:t>http://www.patrimoine-lyon.org/colline-de-fourviere/saint-irenee/les-aqueducs</a:t>
            </a:r>
            <a:endParaRPr lang="fr-FR" sz="900" dirty="0"/>
          </a:p>
        </p:txBody>
      </p:sp>
      <p:pic>
        <p:nvPicPr>
          <p:cNvPr id="12" name="Image 11" descr="Mosaic_in_Villa_Romana_del_Casale,_by_Jerzy_Strzelecki,_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2" y="4214818"/>
            <a:ext cx="4286280" cy="15674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00232" y="564357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https://en.wikipedia.org/wiki/Ancient_Roman_cuisine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7ih0LqvIINJ2W19LzGcLu0FEbq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57356" y="214290"/>
            <a:ext cx="48125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 smtClean="0"/>
              <a:t>b) </a:t>
            </a:r>
            <a:r>
              <a:rPr lang="fr-FR" sz="3600" b="1" u="sng" dirty="0" err="1" smtClean="0"/>
              <a:t>Livestock</a:t>
            </a:r>
            <a:r>
              <a:rPr lang="fr-FR" sz="3600" b="1" u="sng" dirty="0" smtClean="0"/>
              <a:t> </a:t>
            </a:r>
          </a:p>
          <a:p>
            <a:endParaRPr lang="fr-FR" sz="3600" b="1" u="sng" dirty="0" smtClean="0"/>
          </a:p>
          <a:p>
            <a:pPr>
              <a:buFontTx/>
              <a:buChar char="-"/>
            </a:pPr>
            <a:r>
              <a:rPr lang="fr-FR" sz="2800" dirty="0" smtClean="0"/>
              <a:t> Important place in the society 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 One  animal  </a:t>
            </a:r>
            <a:r>
              <a:rPr lang="fr-FR" sz="2800" dirty="0" smtClean="0">
                <a:sym typeface="Wingdings" pitchFamily="2" charset="2"/>
              </a:rPr>
              <a:t> one utility </a:t>
            </a:r>
          </a:p>
          <a:p>
            <a:pPr>
              <a:buFontTx/>
              <a:buChar char="-"/>
            </a:pPr>
            <a:endParaRPr lang="fr-FR" sz="2800" dirty="0" smtClean="0">
              <a:sym typeface="Wingdings" pitchFamily="2" charset="2"/>
            </a:endParaRPr>
          </a:p>
          <a:p>
            <a:endParaRPr lang="fr-FR" sz="2800" dirty="0"/>
          </a:p>
        </p:txBody>
      </p:sp>
      <p:pic>
        <p:nvPicPr>
          <p:cNvPr id="4" name="Image 3" descr="Roman_harvester,_Tri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3429000"/>
            <a:ext cx="5546097" cy="18947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3042" y="5286388"/>
            <a:ext cx="4929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https://en.wikipedia.org/wiki/Roman_agriculture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419</Words>
  <Application>Microsoft Office PowerPoint</Application>
  <PresentationFormat>Affichage à l'écran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Thème Office</vt:lpstr>
      <vt:lpstr>Conception personnalisée</vt:lpstr>
      <vt:lpstr>1_Conception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arthur jaccard</dc:creator>
  <cp:lastModifiedBy>arthur jaccard</cp:lastModifiedBy>
  <cp:revision>12</cp:revision>
  <dcterms:created xsi:type="dcterms:W3CDTF">2018-01-02T13:55:47Z</dcterms:created>
  <dcterms:modified xsi:type="dcterms:W3CDTF">2018-01-29T13:21:43Z</dcterms:modified>
</cp:coreProperties>
</file>