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1"/>
  </p:handoutMasterIdLst>
  <p:sldIdLst>
    <p:sldId id="350" r:id="rId2"/>
    <p:sldId id="385" r:id="rId3"/>
    <p:sldId id="386" r:id="rId4"/>
    <p:sldId id="341" r:id="rId5"/>
    <p:sldId id="387" r:id="rId6"/>
    <p:sldId id="363" r:id="rId7"/>
    <p:sldId id="342" r:id="rId8"/>
    <p:sldId id="356" r:id="rId9"/>
    <p:sldId id="343" r:id="rId10"/>
    <p:sldId id="360" r:id="rId11"/>
    <p:sldId id="364" r:id="rId12"/>
    <p:sldId id="355" r:id="rId13"/>
    <p:sldId id="389" r:id="rId14"/>
    <p:sldId id="319" r:id="rId15"/>
    <p:sldId id="359" r:id="rId16"/>
    <p:sldId id="365" r:id="rId17"/>
    <p:sldId id="320" r:id="rId18"/>
    <p:sldId id="375" r:id="rId19"/>
    <p:sldId id="376" r:id="rId20"/>
    <p:sldId id="377" r:id="rId21"/>
    <p:sldId id="390" r:id="rId22"/>
    <p:sldId id="289" r:id="rId23"/>
    <p:sldId id="396" r:id="rId24"/>
    <p:sldId id="259" r:id="rId25"/>
    <p:sldId id="260" r:id="rId26"/>
    <p:sldId id="261" r:id="rId27"/>
    <p:sldId id="262" r:id="rId28"/>
    <p:sldId id="263" r:id="rId29"/>
    <p:sldId id="264" r:id="rId30"/>
    <p:sldId id="392" r:id="rId31"/>
    <p:sldId id="265" r:id="rId32"/>
    <p:sldId id="266" r:id="rId33"/>
    <p:sldId id="393" r:id="rId34"/>
    <p:sldId id="286" r:id="rId35"/>
    <p:sldId id="301" r:id="rId36"/>
    <p:sldId id="302" r:id="rId37"/>
    <p:sldId id="303" r:id="rId38"/>
    <p:sldId id="296" r:id="rId39"/>
    <p:sldId id="304" r:id="rId40"/>
    <p:sldId id="305" r:id="rId41"/>
    <p:sldId id="297" r:id="rId42"/>
    <p:sldId id="298" r:id="rId43"/>
    <p:sldId id="306" r:id="rId44"/>
    <p:sldId id="307" r:id="rId45"/>
    <p:sldId id="299" r:id="rId46"/>
    <p:sldId id="300" r:id="rId47"/>
    <p:sldId id="308" r:id="rId48"/>
    <p:sldId id="267" r:id="rId49"/>
    <p:sldId id="268" r:id="rId50"/>
    <p:sldId id="270" r:id="rId51"/>
    <p:sldId id="269" r:id="rId52"/>
    <p:sldId id="272" r:id="rId53"/>
    <p:sldId id="374" r:id="rId54"/>
    <p:sldId id="394" r:id="rId55"/>
    <p:sldId id="373" r:id="rId56"/>
    <p:sldId id="288" r:id="rId57"/>
    <p:sldId id="395" r:id="rId58"/>
    <p:sldId id="345" r:id="rId59"/>
    <p:sldId id="346" r:id="rId6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26356"/>
    <a:srgbClr val="0033CC"/>
    <a:srgbClr val="00FF00"/>
    <a:srgbClr val="FF0000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9" autoAdjust="0"/>
    <p:restoredTop sz="9466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3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255F14-057D-4242-87C3-554FED49495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B1C7-C922-41F6-9E3A-B72D1DBDEA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E7D1E-5000-48B4-8485-9993BDF3EA1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272C1-6B67-4FDB-A4BA-CFDF231AF8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5888A-CEFE-4B19-9255-212AF6A2C2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C8B69-ACD4-4F40-AEEA-9720187DA5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F8E54-0C78-4B91-B558-1AD7BA978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33474-A858-4347-81AE-0348D1770A5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6A786-DC09-4E12-9AED-ED0B1F1DCA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C57E-216D-4224-8BBE-B0A04996EF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E0F1F-15FE-45B3-AD77-AB622D2887B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0017E-B61C-487E-B246-18922628C3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1D33A-235F-4934-9871-DC3891BE8B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61B846C-2E26-4D27-8D3F-2F3D53A715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 Erosion des sols et stabilité structurale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Erosion diffuse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3713" y="1882775"/>
            <a:ext cx="5616575" cy="4243388"/>
          </a:xfrm>
        </p:spPr>
      </p:pic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859338" y="6453188"/>
            <a:ext cx="4284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i="1">
                <a:solidFill>
                  <a:schemeClr val="bg1"/>
                </a:solidFill>
              </a:rPr>
              <a:t>Source : Y. Le Bissonais in Leguédois,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Erosion concentrée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28900" y="1484313"/>
            <a:ext cx="3887788" cy="5041900"/>
          </a:xfrm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859338" y="6548438"/>
            <a:ext cx="4284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i="1">
                <a:solidFill>
                  <a:schemeClr val="bg1"/>
                </a:solidFill>
              </a:rPr>
              <a:t>Source : Y. Le Bissonais in Leguédois,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Erosion des talus et chemins</a:t>
            </a:r>
          </a:p>
        </p:txBody>
      </p:sp>
      <p:pic>
        <p:nvPicPr>
          <p:cNvPr id="17411" name="Picture 3" descr="erosion8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77925" y="1600200"/>
            <a:ext cx="6786563" cy="4525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V- Erosion des sols et stabilité structurale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alphaUcPeriod"/>
            </a:pPr>
            <a:r>
              <a:rPr lang="fr-FR" sz="2000" b="1" smtClean="0">
                <a:solidFill>
                  <a:srgbClr val="FFFF00"/>
                </a:solidFill>
              </a:rPr>
              <a:t>Phénomène de battance, ruissellement et 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intervenant dans l’érosion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des différents types d’érosion</a:t>
            </a:r>
          </a:p>
          <a:p>
            <a:pPr marL="1168400" lvl="1" indent="-711200" algn="just" eaLnBrk="1" hangingPunct="1">
              <a:buFontTx/>
              <a:buAutoNum type="arabicPeriod" startAt="3"/>
            </a:pPr>
            <a:r>
              <a:rPr lang="fr-FR" sz="1800" b="1" smtClean="0">
                <a:solidFill>
                  <a:srgbClr val="FFFF00"/>
                </a:solidFill>
              </a:rPr>
              <a:t>Le rôle de l’agriculture dans le développement de l’érosion</a:t>
            </a:r>
          </a:p>
          <a:p>
            <a:pPr marL="1168400" lvl="1" indent="-711200" eaLnBrk="1" hangingPunct="1">
              <a:buFontTx/>
              <a:buAutoNum type="arabicPeriod" startAt="3"/>
            </a:pPr>
            <a:endParaRPr lang="fr-FR" sz="1800" b="1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Etude de la propriété du sol :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de la stabilité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d’évaluation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basées sur le suivi de l’évolution structurale en condition contrôlée</a:t>
            </a:r>
          </a:p>
          <a:p>
            <a:pPr marL="1168400" lvl="1" indent="-711200" eaLnBrk="1" hangingPunct="1">
              <a:buFontTx/>
              <a:buAutoNum type="arabicPeriod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Lutte contre l’érosion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Rôle de l’agriculture dans le développement de l’érosion en France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Augmentation de la taille des parcelles et suppression des haies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Diminution des surfaces en prairies et extension de cultures  peu couvrantes (type maïs)</a:t>
            </a:r>
          </a:p>
          <a:p>
            <a:pPr eaLnBrk="1" hangingPunct="1"/>
            <a:endParaRPr lang="fr-FR" smtClean="0"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Episode pluvieux sur culture de maïs</a:t>
            </a:r>
          </a:p>
        </p:txBody>
      </p:sp>
      <p:pic>
        <p:nvPicPr>
          <p:cNvPr id="20483" name="Picture 3" descr="erosion1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0625" y="1600200"/>
            <a:ext cx="6762750" cy="4525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Episode pluvieux sur culture de maïs</a:t>
            </a:r>
          </a:p>
        </p:txBody>
      </p:sp>
      <p:pic>
        <p:nvPicPr>
          <p:cNvPr id="21507" name="Picture 3" descr="erosion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49313" y="1600200"/>
            <a:ext cx="7445375" cy="4525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Rôle de l’agriculture dans le développement de l’érosion en France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mtClean="0"/>
              <a:t>Modification des méthodes de travail du sol : </a:t>
            </a:r>
          </a:p>
          <a:p>
            <a:pPr lvl="1" algn="just" eaLnBrk="1" hangingPunct="1"/>
            <a:r>
              <a:rPr lang="fr-FR" smtClean="0"/>
              <a:t>Augmentation du poids des machines </a:t>
            </a:r>
            <a:r>
              <a:rPr lang="fr-FR" smtClean="0">
                <a:sym typeface="Wingdings 3" pitchFamily="18" charset="2"/>
              </a:rPr>
              <a:t> amorces de rigoles</a:t>
            </a:r>
          </a:p>
          <a:p>
            <a:pPr lvl="1" algn="just" eaLnBrk="1" hangingPunct="1"/>
            <a:r>
              <a:rPr lang="fr-FR" smtClean="0">
                <a:sym typeface="Wingdings 3" pitchFamily="18" charset="2"/>
              </a:rPr>
              <a:t>Augmentation de la vitesse de travail  terre fine abondante </a:t>
            </a:r>
          </a:p>
          <a:p>
            <a:pPr lvl="1" algn="just" eaLnBrk="1" hangingPunct="1"/>
            <a:r>
              <a:rPr lang="fr-FR" smtClean="0">
                <a:sym typeface="Wingdings 3" pitchFamily="18" charset="2"/>
              </a:rPr>
              <a:t>Augmentation de la profondeur du travail du sol  diminution de la teneur en matière organique et de la stabilité structurale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Rôle de l’agriculture dans le développement de l’érosion en France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fr-FR" smtClean="0"/>
          </a:p>
          <a:p>
            <a:pPr algn="just" eaLnBrk="1" hangingPunct="1"/>
            <a:r>
              <a:rPr lang="fr-FR" smtClean="0"/>
              <a:t>Modification des méthodes de travail du sol mais techniques améliorantes : </a:t>
            </a:r>
          </a:p>
          <a:p>
            <a:pPr lvl="1" algn="just" eaLnBrk="1" hangingPunct="1"/>
            <a:r>
              <a:rPr lang="fr-FR" smtClean="0">
                <a:sym typeface="Wingdings 3" pitchFamily="18" charset="2"/>
              </a:rPr>
              <a:t>Drainage</a:t>
            </a:r>
          </a:p>
          <a:p>
            <a:pPr lvl="1" algn="just" eaLnBrk="1" hangingPunct="1"/>
            <a:r>
              <a:rPr lang="fr-FR" smtClean="0">
                <a:sym typeface="Wingdings 3" pitchFamily="18" charset="2"/>
              </a:rPr>
              <a:t>Sous-solage</a:t>
            </a:r>
          </a:p>
          <a:p>
            <a:pPr lvl="1" algn="just" eaLnBrk="1" hangingPunct="1"/>
            <a:r>
              <a:rPr lang="fr-FR" smtClean="0">
                <a:sym typeface="Wingdings 3" pitchFamily="18" charset="2"/>
              </a:rPr>
              <a:t>Non labour, désherbage chimique.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Rôle de l’agriculture dans le développement de l’érosion en France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fr-FR" smtClean="0"/>
          </a:p>
          <a:p>
            <a:pPr algn="just" eaLnBrk="1" hangingPunct="1"/>
            <a:r>
              <a:rPr lang="fr-FR" smtClean="0"/>
              <a:t>Fertilisation et amendements des terres : </a:t>
            </a:r>
          </a:p>
          <a:p>
            <a:pPr lvl="1" algn="just" eaLnBrk="1" hangingPunct="1"/>
            <a:r>
              <a:rPr lang="fr-FR" smtClean="0">
                <a:sym typeface="Wingdings 3" pitchFamily="18" charset="2"/>
              </a:rPr>
              <a:t>Diminution des restitutions humiques,</a:t>
            </a:r>
          </a:p>
          <a:p>
            <a:pPr lvl="1" algn="just" eaLnBrk="1" hangingPunct="1"/>
            <a:r>
              <a:rPr lang="fr-FR" smtClean="0">
                <a:sym typeface="Wingdings 3" pitchFamily="18" charset="2"/>
              </a:rPr>
              <a:t>Baisse de l’activité biologique des sols,</a:t>
            </a:r>
          </a:p>
          <a:p>
            <a:pPr lvl="1" algn="just" eaLnBrk="1" hangingPunct="1"/>
            <a:r>
              <a:rPr lang="fr-FR" smtClean="0">
                <a:sym typeface="Wingdings 3" pitchFamily="18" charset="2"/>
              </a:rPr>
              <a:t>Chaulage insuffisant. </a:t>
            </a:r>
          </a:p>
          <a:p>
            <a:pPr lvl="1" algn="just" eaLnBrk="1" hangingPunct="1"/>
            <a:endParaRPr lang="fr-FR" smtClean="0">
              <a:sym typeface="Wingdings 3" pitchFamily="18" charset="2"/>
            </a:endParaRPr>
          </a:p>
          <a:p>
            <a:pPr lvl="1" algn="just" eaLnBrk="1" hangingPunct="1"/>
            <a:endParaRPr lang="fr-FR" smtClean="0"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V- Erosion des sols et stabilité structurale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Phénomène de battance, ruissellement et 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intervenant dans l’érosion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des différents types d’érosion</a:t>
            </a:r>
          </a:p>
          <a:p>
            <a:pPr marL="1168400" lvl="1" indent="-711200" algn="just" eaLnBrk="1" hangingPunct="1">
              <a:buFontTx/>
              <a:buAutoNum type="arabicPeriod" startAt="3"/>
            </a:pPr>
            <a:r>
              <a:rPr lang="fr-FR" sz="1800" smtClean="0"/>
              <a:t>Le rôle de l’agriculture dans le développement de l’érosion</a:t>
            </a:r>
          </a:p>
          <a:p>
            <a:pPr marL="1168400" lvl="1" indent="-711200" eaLnBrk="1" hangingPunct="1">
              <a:buFontTx/>
              <a:buAutoNum type="arabicPeriod" startAt="3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Etude de la propriété du sol :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de la stabilité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d’évaluation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basées sur le suivi de l’évolution structurale observées en condition contrôlée</a:t>
            </a:r>
          </a:p>
          <a:p>
            <a:pPr marL="1168400" lvl="1" indent="-711200" eaLnBrk="1" hangingPunct="1">
              <a:buFontTx/>
              <a:buAutoNum type="arabicPeriod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Lutte contre l’érosion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>
                <a:sym typeface="Wingdings 3" pitchFamily="18" charset="2"/>
              </a:rPr>
              <a:t/>
            </a:r>
            <a:br>
              <a:rPr lang="fr-FR" sz="4000" smtClean="0">
                <a:sym typeface="Wingdings 3" pitchFamily="18" charset="2"/>
              </a:rPr>
            </a:br>
            <a:r>
              <a:rPr lang="fr-FR" sz="4000" smtClean="0">
                <a:sym typeface="Wingdings 3" pitchFamily="18" charset="2"/>
              </a:rPr>
              <a:t>Causes non agricoles….</a:t>
            </a:r>
            <a:br>
              <a:rPr lang="fr-FR" sz="4000" smtClean="0">
                <a:sym typeface="Wingdings 3" pitchFamily="18" charset="2"/>
              </a:rPr>
            </a:br>
            <a:endParaRPr lang="fr-FR" sz="4000" smtClean="0">
              <a:sym typeface="Wingdings 3" pitchFamily="18" charset="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9388" lvl="1" indent="0" algn="just" eaLnBrk="1" hangingPunct="1">
              <a:buFontTx/>
              <a:buNone/>
            </a:pPr>
            <a:endParaRPr lang="fr-FR" smtClean="0">
              <a:sym typeface="Wingdings 3" pitchFamily="18" charset="2"/>
            </a:endParaRPr>
          </a:p>
          <a:p>
            <a:pPr marL="179388" lvl="1" indent="0" algn="just" eaLnBrk="1" hangingPunct="1">
              <a:buFontTx/>
              <a:buNone/>
            </a:pPr>
            <a:endParaRPr lang="fr-FR" smtClean="0">
              <a:sym typeface="Wingdings 3" pitchFamily="18" charset="2"/>
            </a:endParaRPr>
          </a:p>
          <a:p>
            <a:pPr marL="179388" lvl="1" indent="0" algn="just" eaLnBrk="1" hangingPunct="1">
              <a:buFontTx/>
              <a:buNone/>
            </a:pPr>
            <a:r>
              <a:rPr lang="fr-FR" smtClean="0">
                <a:sym typeface="Wingdings 3" pitchFamily="18" charset="2"/>
              </a:rPr>
              <a:t>Urbanisation et routes  imperméabilisation des surfaces et ruissellement / fossés mal entretenus</a:t>
            </a:r>
          </a:p>
          <a:p>
            <a:pPr marL="179388" lvl="1" indent="0" algn="just" eaLnBrk="1" hangingPunct="1">
              <a:buFontTx/>
              <a:buNone/>
            </a:pPr>
            <a:r>
              <a:rPr lang="fr-FR" smtClean="0">
                <a:sym typeface="Wingdings 3" pitchFamily="18" charset="2"/>
              </a:rPr>
              <a:t>…</a:t>
            </a:r>
          </a:p>
          <a:p>
            <a:pPr marL="0" indent="0" algn="just" eaLnBrk="1" hangingPunct="1">
              <a:buFontTx/>
              <a:buNone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V- Erosion des sols et stabilité structurale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Phénomène de battance, ruissellement et 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intervenant dans l’érosion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des différents types d’érosion</a:t>
            </a:r>
          </a:p>
          <a:p>
            <a:pPr marL="1168400" lvl="1" indent="-711200" algn="just" eaLnBrk="1" hangingPunct="1">
              <a:buFontTx/>
              <a:buAutoNum type="arabicPeriod" startAt="3"/>
            </a:pPr>
            <a:r>
              <a:rPr lang="fr-FR" sz="1800" smtClean="0"/>
              <a:t>Le rôle de l’agriculture dans le développement de l’érosion</a:t>
            </a:r>
          </a:p>
          <a:p>
            <a:pPr marL="1168400" lvl="1" indent="-711200" eaLnBrk="1" hangingPunct="1">
              <a:buFontTx/>
              <a:buAutoNum type="arabicPeriod" startAt="3"/>
            </a:pPr>
            <a:endParaRPr lang="fr-FR" sz="1800" b="1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b="1" smtClean="0">
                <a:solidFill>
                  <a:srgbClr val="FFFF00"/>
                </a:solidFill>
              </a:rPr>
              <a:t>Etude de la propriété du sol :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Définition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de la stabilité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d’évaluation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basées sur le suivi de l’évolution structurale en condition contrôlée</a:t>
            </a:r>
          </a:p>
          <a:p>
            <a:pPr marL="1168400" lvl="1" indent="-711200" eaLnBrk="1" hangingPunct="1">
              <a:buFontTx/>
              <a:buAutoNum type="arabicPeriod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Lutte contre l’érosion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Définition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smtClean="0"/>
              <a:t>La stabilité structurale : </a:t>
            </a:r>
          </a:p>
          <a:p>
            <a:pPr eaLnBrk="1" hangingPunct="1">
              <a:buFontTx/>
              <a:buNone/>
            </a:pPr>
            <a:endParaRPr lang="fr-FR" smtClean="0"/>
          </a:p>
          <a:p>
            <a:pPr algn="ctr" eaLnBrk="1" hangingPunct="1">
              <a:buFontTx/>
              <a:buNone/>
            </a:pPr>
            <a:r>
              <a:rPr lang="fr-FR" sz="2800" b="1" smtClean="0"/>
              <a:t>C’est l’aptitude à résister à l’action dégradantes des pluies.</a:t>
            </a:r>
            <a:r>
              <a:rPr lang="fr-FR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V- Erosion des sols et stabilité structurale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Phénomène de battance, ruissellement et 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intervenant dans l’érosion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des différents types d’érosion</a:t>
            </a:r>
          </a:p>
          <a:p>
            <a:pPr marL="1168400" lvl="1" indent="-711200" algn="just" eaLnBrk="1" hangingPunct="1">
              <a:buFontTx/>
              <a:buAutoNum type="arabicPeriod" startAt="3"/>
            </a:pPr>
            <a:r>
              <a:rPr lang="fr-FR" sz="1800" smtClean="0"/>
              <a:t>Le rôle de l’agriculture dans le développement de l’érosion</a:t>
            </a:r>
          </a:p>
          <a:p>
            <a:pPr marL="1168400" lvl="1" indent="-711200" eaLnBrk="1" hangingPunct="1">
              <a:buFontTx/>
              <a:buAutoNum type="arabicPeriod" startAt="3"/>
            </a:pPr>
            <a:endParaRPr lang="fr-FR" sz="1800" b="1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b="1" smtClean="0">
                <a:solidFill>
                  <a:srgbClr val="FFFF00"/>
                </a:solidFill>
              </a:rPr>
              <a:t>Etude de la propriété du sol :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>
                <a:solidFill>
                  <a:srgbClr val="FFFF00"/>
                </a:solidFill>
              </a:rPr>
              <a:t>Mécanismes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de la stabilité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d’évaluation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basées sur le suivi de l’évolution structurale observées au champ ou en condition contrôlée</a:t>
            </a:r>
          </a:p>
          <a:p>
            <a:pPr marL="1168400" lvl="1" indent="-711200" eaLnBrk="1" hangingPunct="1">
              <a:buFontTx/>
              <a:buAutoNum type="arabicPeriod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Lutte contre l’érosion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78"/>
          <p:cNvSpPr>
            <a:spLocks noChangeArrowheads="1"/>
          </p:cNvSpPr>
          <p:nvPr/>
        </p:nvSpPr>
        <p:spPr bwMode="auto">
          <a:xfrm>
            <a:off x="6227763" y="3644900"/>
            <a:ext cx="1657350" cy="863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Relation gonflement / stabilité structurale</a:t>
            </a:r>
          </a:p>
        </p:txBody>
      </p:sp>
      <p:graphicFrame>
        <p:nvGraphicFramePr>
          <p:cNvPr id="5197" name="Group 77"/>
          <p:cNvGraphicFramePr>
            <a:graphicFrameLocks noGrp="1"/>
          </p:cNvGraphicFramePr>
          <p:nvPr>
            <p:ph idx="1"/>
          </p:nvPr>
        </p:nvGraphicFramePr>
        <p:xfrm>
          <a:off x="457200" y="2636838"/>
          <a:ext cx="8223250" cy="1870076"/>
        </p:xfrm>
        <a:graphic>
          <a:graphicData uri="http://schemas.openxmlformats.org/drawingml/2006/table">
            <a:tbl>
              <a:tblPr/>
              <a:tblGrid>
                <a:gridCol w="3394075"/>
                <a:gridCol w="804863"/>
                <a:gridCol w="804862"/>
                <a:gridCol w="804863"/>
                <a:gridCol w="804862"/>
                <a:gridCol w="804863"/>
                <a:gridCol w="804862"/>
              </a:tblGrid>
              <a:tr h="935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Indice de gonflement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3,5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2,5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Agrégats stables en %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88,8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80,8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77,6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4,7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4" name="Line 79"/>
          <p:cNvSpPr>
            <a:spLocks noChangeShapeType="1"/>
          </p:cNvSpPr>
          <p:nvPr/>
        </p:nvSpPr>
        <p:spPr bwMode="auto">
          <a:xfrm>
            <a:off x="6300788" y="4652963"/>
            <a:ext cx="0" cy="143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2795" name="Text Box 80"/>
          <p:cNvSpPr txBox="1">
            <a:spLocks noChangeArrowheads="1"/>
          </p:cNvSpPr>
          <p:nvPr/>
        </p:nvSpPr>
        <p:spPr bwMode="auto">
          <a:xfrm>
            <a:off x="5903913" y="6092825"/>
            <a:ext cx="3240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Henin (1964)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Mécanisme d’éclatement des particules</a:t>
            </a:r>
          </a:p>
        </p:txBody>
      </p:sp>
      <p:sp>
        <p:nvSpPr>
          <p:cNvPr id="33795" name="AutoShape 4"/>
          <p:cNvSpPr>
            <a:spLocks noChangeAspect="1" noChangeArrowheads="1"/>
          </p:cNvSpPr>
          <p:nvPr/>
        </p:nvSpPr>
        <p:spPr bwMode="auto">
          <a:xfrm>
            <a:off x="468313" y="1822450"/>
            <a:ext cx="8135937" cy="4775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33796" name="Group 23"/>
          <p:cNvGrpSpPr>
            <a:grpSpLocks/>
          </p:cNvGrpSpPr>
          <p:nvPr/>
        </p:nvGrpSpPr>
        <p:grpSpPr bwMode="auto">
          <a:xfrm>
            <a:off x="593725" y="1844675"/>
            <a:ext cx="7391400" cy="4608513"/>
            <a:chOff x="374" y="1162"/>
            <a:chExt cx="4656" cy="2903"/>
          </a:xfrm>
        </p:grpSpPr>
        <p:sp>
          <p:nvSpPr>
            <p:cNvPr id="33798" name="AutoShape 5"/>
            <p:cNvSpPr>
              <a:spLocks noChangeArrowheads="1"/>
            </p:cNvSpPr>
            <p:nvPr/>
          </p:nvSpPr>
          <p:spPr bwMode="auto">
            <a:xfrm rot="-5141259">
              <a:off x="1095" y="735"/>
              <a:ext cx="1504" cy="2945"/>
            </a:xfrm>
            <a:custGeom>
              <a:avLst/>
              <a:gdLst>
                <a:gd name="T0" fmla="*/ 52 w 21600"/>
                <a:gd name="T1" fmla="*/ 0 h 21600"/>
                <a:gd name="T2" fmla="*/ 27 w 21600"/>
                <a:gd name="T3" fmla="*/ 300 h 21600"/>
                <a:gd name="T4" fmla="*/ 52 w 21600"/>
                <a:gd name="T5" fmla="*/ 125 h 21600"/>
                <a:gd name="T6" fmla="*/ 77 w 21600"/>
                <a:gd name="T7" fmla="*/ 30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67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7948" y="13744"/>
                  </a:moveTo>
                  <a:cubicBezTo>
                    <a:pt x="7151" y="12972"/>
                    <a:pt x="6701" y="11909"/>
                    <a:pt x="6701" y="10800"/>
                  </a:cubicBezTo>
                  <a:cubicBezTo>
                    <a:pt x="6701" y="8536"/>
                    <a:pt x="8536" y="6701"/>
                    <a:pt x="10800" y="6701"/>
                  </a:cubicBezTo>
                  <a:cubicBezTo>
                    <a:pt x="13063" y="6701"/>
                    <a:pt x="14899" y="8536"/>
                    <a:pt x="14899" y="10800"/>
                  </a:cubicBezTo>
                  <a:cubicBezTo>
                    <a:pt x="14899" y="11909"/>
                    <a:pt x="14448" y="12972"/>
                    <a:pt x="13651" y="13744"/>
                  </a:cubicBezTo>
                  <a:lnTo>
                    <a:pt x="18313" y="18558"/>
                  </a:lnTo>
                  <a:cubicBezTo>
                    <a:pt x="20414" y="16523"/>
                    <a:pt x="21600" y="1372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3724"/>
                    <a:pt x="1185" y="16523"/>
                    <a:pt x="3286" y="1855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799" name="Freeform 6"/>
            <p:cNvSpPr>
              <a:spLocks/>
            </p:cNvSpPr>
            <p:nvPr/>
          </p:nvSpPr>
          <p:spPr bwMode="auto">
            <a:xfrm>
              <a:off x="1861" y="1933"/>
              <a:ext cx="367" cy="542"/>
            </a:xfrm>
            <a:custGeom>
              <a:avLst/>
              <a:gdLst>
                <a:gd name="T0" fmla="*/ 0 w 180"/>
                <a:gd name="T1" fmla="*/ 0 h 540"/>
                <a:gd name="T2" fmla="*/ 367 w 180"/>
                <a:gd name="T3" fmla="*/ 361 h 540"/>
                <a:gd name="T4" fmla="*/ 0 w 180"/>
                <a:gd name="T5" fmla="*/ 542 h 540"/>
                <a:gd name="T6" fmla="*/ 0 60000 65536"/>
                <a:gd name="T7" fmla="*/ 0 60000 65536"/>
                <a:gd name="T8" fmla="*/ 0 60000 65536"/>
                <a:gd name="T9" fmla="*/ 0 w 180"/>
                <a:gd name="T10" fmla="*/ 0 h 540"/>
                <a:gd name="T11" fmla="*/ 180 w 180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540">
                  <a:moveTo>
                    <a:pt x="0" y="0"/>
                  </a:moveTo>
                  <a:cubicBezTo>
                    <a:pt x="90" y="135"/>
                    <a:pt x="180" y="270"/>
                    <a:pt x="180" y="360"/>
                  </a:cubicBezTo>
                  <a:cubicBezTo>
                    <a:pt x="180" y="450"/>
                    <a:pt x="30" y="510"/>
                    <a:pt x="0" y="54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00" name="Line 7"/>
            <p:cNvSpPr>
              <a:spLocks noChangeShapeType="1"/>
            </p:cNvSpPr>
            <p:nvPr/>
          </p:nvSpPr>
          <p:spPr bwMode="auto">
            <a:xfrm>
              <a:off x="2768" y="1472"/>
              <a:ext cx="1079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01" name="Line 8"/>
            <p:cNvSpPr>
              <a:spLocks noChangeShapeType="1"/>
            </p:cNvSpPr>
            <p:nvPr/>
          </p:nvSpPr>
          <p:spPr bwMode="auto">
            <a:xfrm>
              <a:off x="2768" y="2074"/>
              <a:ext cx="809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02" name="Line 9"/>
            <p:cNvSpPr>
              <a:spLocks noChangeShapeType="1"/>
            </p:cNvSpPr>
            <p:nvPr/>
          </p:nvSpPr>
          <p:spPr bwMode="auto">
            <a:xfrm>
              <a:off x="3307" y="1873"/>
              <a:ext cx="1619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03" name="Line 10"/>
            <p:cNvSpPr>
              <a:spLocks noChangeShapeType="1"/>
            </p:cNvSpPr>
            <p:nvPr/>
          </p:nvSpPr>
          <p:spPr bwMode="auto">
            <a:xfrm>
              <a:off x="2498" y="2274"/>
              <a:ext cx="1079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04" name="Line 11"/>
            <p:cNvSpPr>
              <a:spLocks noChangeShapeType="1"/>
            </p:cNvSpPr>
            <p:nvPr/>
          </p:nvSpPr>
          <p:spPr bwMode="auto">
            <a:xfrm>
              <a:off x="3037" y="1673"/>
              <a:ext cx="81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>
              <a:off x="4116" y="1270"/>
              <a:ext cx="810" cy="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06" name="Line 13"/>
            <p:cNvSpPr>
              <a:spLocks noChangeShapeType="1"/>
            </p:cNvSpPr>
            <p:nvPr/>
          </p:nvSpPr>
          <p:spPr bwMode="auto">
            <a:xfrm>
              <a:off x="4221" y="1532"/>
              <a:ext cx="809" cy="1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07" name="Line 14"/>
            <p:cNvSpPr>
              <a:spLocks noChangeShapeType="1"/>
            </p:cNvSpPr>
            <p:nvPr/>
          </p:nvSpPr>
          <p:spPr bwMode="auto">
            <a:xfrm>
              <a:off x="3307" y="2475"/>
              <a:ext cx="809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08" name="Line 15"/>
            <p:cNvSpPr>
              <a:spLocks noChangeShapeType="1"/>
            </p:cNvSpPr>
            <p:nvPr/>
          </p:nvSpPr>
          <p:spPr bwMode="auto">
            <a:xfrm>
              <a:off x="3037" y="2675"/>
              <a:ext cx="54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09" name="Line 16"/>
            <p:cNvSpPr>
              <a:spLocks noChangeShapeType="1"/>
            </p:cNvSpPr>
            <p:nvPr/>
          </p:nvSpPr>
          <p:spPr bwMode="auto">
            <a:xfrm>
              <a:off x="3524" y="2184"/>
              <a:ext cx="1349" cy="1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10" name="Text Box 17"/>
            <p:cNvSpPr txBox="1">
              <a:spLocks noChangeArrowheads="1"/>
            </p:cNvSpPr>
            <p:nvPr/>
          </p:nvSpPr>
          <p:spPr bwMode="auto">
            <a:xfrm>
              <a:off x="3061" y="1162"/>
              <a:ext cx="1079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fr-FR" sz="2800">
                  <a:solidFill>
                    <a:schemeClr val="bg1"/>
                  </a:solidFill>
                </a:rPr>
                <a:t>Eau</a:t>
              </a:r>
            </a:p>
          </p:txBody>
        </p:sp>
        <p:sp>
          <p:nvSpPr>
            <p:cNvPr id="33811" name="Line 18"/>
            <p:cNvSpPr>
              <a:spLocks noChangeShapeType="1"/>
            </p:cNvSpPr>
            <p:nvPr/>
          </p:nvSpPr>
          <p:spPr bwMode="auto">
            <a:xfrm>
              <a:off x="1689" y="2274"/>
              <a:ext cx="0" cy="120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12" name="Text Box 19"/>
            <p:cNvSpPr txBox="1">
              <a:spLocks noChangeArrowheads="1"/>
            </p:cNvSpPr>
            <p:nvPr/>
          </p:nvSpPr>
          <p:spPr bwMode="auto">
            <a:xfrm>
              <a:off x="879" y="3464"/>
              <a:ext cx="215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fr-FR" sz="2800">
                  <a:solidFill>
                    <a:schemeClr val="bg1"/>
                  </a:solidFill>
                </a:rPr>
                <a:t>Air piégé</a:t>
              </a:r>
            </a:p>
          </p:txBody>
        </p:sp>
        <p:sp>
          <p:nvSpPr>
            <p:cNvPr id="33813" name="Line 20"/>
            <p:cNvSpPr>
              <a:spLocks noChangeShapeType="1"/>
            </p:cNvSpPr>
            <p:nvPr/>
          </p:nvSpPr>
          <p:spPr bwMode="auto">
            <a:xfrm flipH="1" flipV="1">
              <a:off x="879" y="1873"/>
              <a:ext cx="540" cy="20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 flipV="1">
              <a:off x="1855" y="1555"/>
              <a:ext cx="270" cy="40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3797" name="Text Box 22"/>
          <p:cNvSpPr txBox="1">
            <a:spLocks noChangeArrowheads="1"/>
          </p:cNvSpPr>
          <p:nvPr/>
        </p:nvSpPr>
        <p:spPr bwMode="auto">
          <a:xfrm>
            <a:off x="0" y="3860800"/>
            <a:ext cx="34258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/>
              <a:t>Particule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 modèle théorique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fr-FR" sz="3600" smtClean="0">
                <a:solidFill>
                  <a:srgbClr val="FFFF00"/>
                </a:solidFill>
              </a:rPr>
              <a:t>S = C – Pi </a:t>
            </a:r>
          </a:p>
          <a:p>
            <a:pPr eaLnBrk="1" hangingPunct="1">
              <a:buFontTx/>
              <a:buNone/>
            </a:pPr>
            <a:r>
              <a:rPr lang="fr-FR" sz="2800" smtClean="0"/>
              <a:t>Avec : </a:t>
            </a:r>
          </a:p>
          <a:p>
            <a:pPr eaLnBrk="1" hangingPunct="1">
              <a:buFontTx/>
              <a:buNone/>
            </a:pPr>
            <a:r>
              <a:rPr lang="fr-FR" sz="2800" smtClean="0"/>
              <a:t>S : stabilité</a:t>
            </a:r>
          </a:p>
          <a:p>
            <a:pPr eaLnBrk="1" hangingPunct="1">
              <a:buFontTx/>
              <a:buNone/>
            </a:pPr>
            <a:r>
              <a:rPr lang="fr-FR" sz="2800" smtClean="0"/>
              <a:t>C : cohésion à l’état humide</a:t>
            </a:r>
          </a:p>
          <a:p>
            <a:pPr eaLnBrk="1" hangingPunct="1">
              <a:buFontTx/>
              <a:buNone/>
            </a:pPr>
            <a:r>
              <a:rPr lang="fr-FR" sz="2800" smtClean="0"/>
              <a:t>Pi : Pression interne</a:t>
            </a:r>
          </a:p>
          <a:p>
            <a:pPr eaLnBrk="1" hangingPunct="1">
              <a:buFontTx/>
              <a:buNone/>
            </a:pPr>
            <a:endParaRPr lang="fr-F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Variation de la cohésion C avec la teneur en eau</a:t>
            </a:r>
          </a:p>
        </p:txBody>
      </p:sp>
      <p:sp>
        <p:nvSpPr>
          <p:cNvPr id="35843" name="AutoShape 4"/>
          <p:cNvSpPr>
            <a:spLocks noChangeAspect="1" noChangeArrowheads="1"/>
          </p:cNvSpPr>
          <p:nvPr/>
        </p:nvSpPr>
        <p:spPr bwMode="auto">
          <a:xfrm>
            <a:off x="468313" y="2911475"/>
            <a:ext cx="4824412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1096963" y="3956050"/>
            <a:ext cx="1587" cy="15668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887413" y="5522913"/>
            <a:ext cx="3355975" cy="15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>
            <a:off x="1228725" y="4010025"/>
            <a:ext cx="2727325" cy="1306513"/>
          </a:xfrm>
          <a:custGeom>
            <a:avLst/>
            <a:gdLst>
              <a:gd name="T0" fmla="*/ 0 w 2340"/>
              <a:gd name="T1" fmla="*/ 0 h 900"/>
              <a:gd name="T2" fmla="*/ 629383 w 2340"/>
              <a:gd name="T3" fmla="*/ 1045210 h 900"/>
              <a:gd name="T4" fmla="*/ 2727325 w 2340"/>
              <a:gd name="T5" fmla="*/ 1306513 h 900"/>
              <a:gd name="T6" fmla="*/ 0 60000 65536"/>
              <a:gd name="T7" fmla="*/ 0 60000 65536"/>
              <a:gd name="T8" fmla="*/ 0 60000 65536"/>
              <a:gd name="T9" fmla="*/ 0 w 2340"/>
              <a:gd name="T10" fmla="*/ 0 h 900"/>
              <a:gd name="T11" fmla="*/ 2340 w 2340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40" h="900">
                <a:moveTo>
                  <a:pt x="0" y="0"/>
                </a:moveTo>
                <a:cubicBezTo>
                  <a:pt x="75" y="285"/>
                  <a:pt x="150" y="570"/>
                  <a:pt x="540" y="720"/>
                </a:cubicBezTo>
                <a:cubicBezTo>
                  <a:pt x="930" y="870"/>
                  <a:pt x="2040" y="870"/>
                  <a:pt x="2340" y="90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4213225" y="5287963"/>
            <a:ext cx="104933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2400">
                <a:solidFill>
                  <a:schemeClr val="bg1"/>
                </a:solidFill>
              </a:rPr>
              <a:t>H2O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396875" y="3343275"/>
            <a:ext cx="15128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2400">
                <a:solidFill>
                  <a:schemeClr val="bg1"/>
                </a:solidFill>
              </a:rPr>
              <a:t>Cohésion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5219700" y="2133600"/>
            <a:ext cx="33131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>
                <a:solidFill>
                  <a:schemeClr val="bg1"/>
                </a:solidFill>
                <a:latin typeface="Times New Roman" pitchFamily="18" charset="0"/>
              </a:rPr>
              <a:t>Remarque : la cohésion varie avec la teneur en argile, globalement plus la teneur en argile est grande plus il y a cohésion des particules…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Rôle du piégeage de l’air</a:t>
            </a:r>
          </a:p>
        </p:txBody>
      </p:sp>
      <p:graphicFrame>
        <p:nvGraphicFramePr>
          <p:cNvPr id="9311" name="Group 9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03740"/>
        </p:xfrm>
        <a:graphic>
          <a:graphicData uri="http://schemas.openxmlformats.org/drawingml/2006/table">
            <a:tbl>
              <a:tblPr/>
              <a:tblGrid>
                <a:gridCol w="3035300"/>
                <a:gridCol w="2597150"/>
                <a:gridCol w="2597150"/>
              </a:tblGrid>
              <a:tr h="6461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Nature de la terre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Agrégats stables &gt; 0,2 mm en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477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Mouillé sous air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Mouillé sous vide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Limon rouge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Versailles 42 p . Fumier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Versailles 42 p. Na NO3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Horizon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Argilo calcaire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Oval 58"/>
          <p:cNvSpPr>
            <a:spLocks noChangeArrowheads="1"/>
          </p:cNvSpPr>
          <p:nvPr/>
        </p:nvSpPr>
        <p:spPr bwMode="auto">
          <a:xfrm>
            <a:off x="4067175" y="2708275"/>
            <a:ext cx="3960813" cy="863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900" name="Text Box 96"/>
          <p:cNvSpPr txBox="1">
            <a:spLocks noChangeArrowheads="1"/>
          </p:cNvSpPr>
          <p:nvPr/>
        </p:nvSpPr>
        <p:spPr bwMode="auto">
          <a:xfrm>
            <a:off x="4500563" y="6237288"/>
            <a:ext cx="4643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Henin, Gras et Monnier (1969)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Formule de calcul de Pi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22225" eaLnBrk="1" hangingPunct="1">
              <a:lnSpc>
                <a:spcPct val="8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</a:rPr>
              <a:t>Pi = F/S </a:t>
            </a:r>
          </a:p>
          <a:p>
            <a:pPr indent="22225" eaLnBrk="1" hangingPunct="1">
              <a:lnSpc>
                <a:spcPct val="8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</a:rPr>
              <a:t>    = (2 </a:t>
            </a:r>
            <a:r>
              <a:rPr lang="fr-FR" sz="2800" smtClean="0">
                <a:solidFill>
                  <a:srgbClr val="FFFF00"/>
                </a:solidFill>
                <a:sym typeface="Symbol" pitchFamily="18" charset="2"/>
              </a:rPr>
              <a:t> R T cos) / ( R</a:t>
            </a:r>
            <a:r>
              <a:rPr lang="fr-FR" sz="2800" baseline="30000" smtClean="0">
                <a:solidFill>
                  <a:srgbClr val="FFFF00"/>
                </a:solidFill>
                <a:sym typeface="Symbol" pitchFamily="18" charset="2"/>
              </a:rPr>
              <a:t>2</a:t>
            </a:r>
            <a:r>
              <a:rPr lang="fr-FR" sz="2800" smtClean="0">
                <a:solidFill>
                  <a:srgbClr val="FFFF00"/>
                </a:solidFill>
                <a:sym typeface="Symbol" pitchFamily="18" charset="2"/>
              </a:rPr>
              <a:t>)</a:t>
            </a:r>
          </a:p>
          <a:p>
            <a:pPr indent="22225" eaLnBrk="1" hangingPunct="1">
              <a:lnSpc>
                <a:spcPct val="8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  <a:sym typeface="Symbol" pitchFamily="18" charset="2"/>
              </a:rPr>
              <a:t>    = 2 (T cos  / R)</a:t>
            </a:r>
          </a:p>
          <a:p>
            <a:pPr indent="22225" eaLnBrk="1" hangingPunct="1">
              <a:lnSpc>
                <a:spcPct val="80000"/>
              </a:lnSpc>
              <a:buFontTx/>
              <a:buNone/>
            </a:pPr>
            <a:endParaRPr lang="fr-FR" sz="2800" smtClean="0">
              <a:sym typeface="Symbol" pitchFamily="18" charset="2"/>
            </a:endParaRPr>
          </a:p>
          <a:p>
            <a:pPr indent="22225" eaLnBrk="1" hangingPunct="1">
              <a:lnSpc>
                <a:spcPct val="80000"/>
              </a:lnSpc>
              <a:buFontTx/>
              <a:buNone/>
            </a:pPr>
            <a:r>
              <a:rPr lang="fr-FR" sz="2800" smtClean="0">
                <a:sym typeface="Symbol" pitchFamily="18" charset="2"/>
              </a:rPr>
              <a:t>Avec : </a:t>
            </a:r>
          </a:p>
          <a:p>
            <a:pPr indent="22225" eaLnBrk="1" hangingPunct="1">
              <a:lnSpc>
                <a:spcPct val="80000"/>
              </a:lnSpc>
              <a:buFontTx/>
              <a:buNone/>
            </a:pPr>
            <a:r>
              <a:rPr lang="fr-FR" sz="2800" smtClean="0">
                <a:sym typeface="Symbol" pitchFamily="18" charset="2"/>
              </a:rPr>
              <a:t>Pi : Pression interne</a:t>
            </a:r>
          </a:p>
          <a:p>
            <a:pPr indent="22225" eaLnBrk="1" hangingPunct="1">
              <a:lnSpc>
                <a:spcPct val="80000"/>
              </a:lnSpc>
              <a:buFontTx/>
              <a:buNone/>
            </a:pPr>
            <a:r>
              <a:rPr lang="fr-FR" sz="2800" smtClean="0">
                <a:sym typeface="Symbol" pitchFamily="18" charset="2"/>
              </a:rPr>
              <a:t>R : Rayon des plus gros pores</a:t>
            </a:r>
          </a:p>
          <a:p>
            <a:pPr indent="22225" eaLnBrk="1" hangingPunct="1">
              <a:lnSpc>
                <a:spcPct val="80000"/>
              </a:lnSpc>
              <a:buFontTx/>
              <a:buNone/>
            </a:pPr>
            <a:r>
              <a:rPr lang="fr-FR" sz="2800" smtClean="0">
                <a:sym typeface="Symbol" pitchFamily="18" charset="2"/>
              </a:rPr>
              <a:t>T : tension superficielle</a:t>
            </a:r>
          </a:p>
          <a:p>
            <a:pPr indent="22225" eaLnBrk="1" hangingPunct="1">
              <a:lnSpc>
                <a:spcPct val="8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  <a:sym typeface="Symbol" pitchFamily="18" charset="2"/>
              </a:rPr>
              <a:t> : angle de raccordement entre le sol et l’eau </a:t>
            </a:r>
            <a:r>
              <a:rPr lang="fr-FR" sz="2800" smtClean="0">
                <a:solidFill>
                  <a:srgbClr val="FFFF00"/>
                </a:solidFill>
                <a:sym typeface="Wingdings 3" pitchFamily="18" charset="2"/>
              </a:rPr>
              <a:t> mouillabilité de la terre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V- Erosion des sols et stabilité structurale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alphaUcPeriod"/>
            </a:pPr>
            <a:r>
              <a:rPr lang="fr-FR" sz="2000" b="1" smtClean="0">
                <a:solidFill>
                  <a:srgbClr val="FFFF00"/>
                </a:solidFill>
              </a:rPr>
              <a:t>Phénomène de battance, ruissellement et 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Les facteurs intervenant dans l’érosion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des différents types d’érosion</a:t>
            </a:r>
          </a:p>
          <a:p>
            <a:pPr marL="1168400" lvl="1" indent="-711200" algn="just" eaLnBrk="1" hangingPunct="1">
              <a:buFontTx/>
              <a:buAutoNum type="arabicPeriod" startAt="3"/>
            </a:pPr>
            <a:r>
              <a:rPr lang="fr-FR" sz="1800" smtClean="0"/>
              <a:t>Le rôle de l’agriculture dans le développement de l’érosion</a:t>
            </a:r>
          </a:p>
          <a:p>
            <a:pPr marL="1168400" lvl="1" indent="-711200" eaLnBrk="1" hangingPunct="1">
              <a:buFontTx/>
              <a:buAutoNum type="arabicPeriod" startAt="3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Etude de la propriété du sol :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de la stabilité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d’évaluation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basées sur le suivi de l’évolution structurale en condition contrôlée</a:t>
            </a:r>
          </a:p>
          <a:p>
            <a:pPr marL="1168400" lvl="1" indent="-711200" eaLnBrk="1" hangingPunct="1">
              <a:buFontTx/>
              <a:buAutoNum type="arabicPeriod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Lutte contre l’érosion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V- Erosion des sols et stabilité structurale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Phénomène de battance, ruissellement et 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intervenant dans l’érosion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des différents types d’érosion</a:t>
            </a:r>
          </a:p>
          <a:p>
            <a:pPr marL="1168400" lvl="1" indent="-711200" algn="just" eaLnBrk="1" hangingPunct="1">
              <a:buFontTx/>
              <a:buAutoNum type="arabicPeriod" startAt="3"/>
            </a:pPr>
            <a:r>
              <a:rPr lang="fr-FR" sz="1800" smtClean="0"/>
              <a:t>Le rôle de l’agriculture dans le développement de l’érosion</a:t>
            </a:r>
          </a:p>
          <a:p>
            <a:pPr marL="1168400" lvl="1" indent="-711200" eaLnBrk="1" hangingPunct="1">
              <a:buFontTx/>
              <a:buAutoNum type="arabicPeriod" startAt="3"/>
            </a:pPr>
            <a:endParaRPr lang="fr-FR" sz="1800" b="1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b="1" smtClean="0">
                <a:solidFill>
                  <a:srgbClr val="FFFF00"/>
                </a:solidFill>
              </a:rPr>
              <a:t>Etude de la propriété du sol :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Les facteurs de la stabilité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d’évaluation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basées sur le suivi de l’évolution structurale en condition contrôlée</a:t>
            </a:r>
          </a:p>
          <a:p>
            <a:pPr marL="1168400" lvl="1" indent="-711200" eaLnBrk="1" hangingPunct="1">
              <a:buFontTx/>
              <a:buAutoNum type="arabicPeriod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Lutte contre l’érosion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Texture et stabilité structurale</a:t>
            </a:r>
          </a:p>
        </p:txBody>
      </p:sp>
      <p:graphicFrame>
        <p:nvGraphicFramePr>
          <p:cNvPr id="11322" name="Group 5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46238"/>
                <a:gridCol w="1646237"/>
                <a:gridCol w="1644650"/>
                <a:gridCol w="1646238"/>
                <a:gridCol w="1646237"/>
              </a:tblGrid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Argile en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60,7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29,0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16,8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Limon en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28,7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19,5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20,6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Agrégats stables en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38,8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10,9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5" name="Line 60"/>
          <p:cNvSpPr>
            <a:spLocks noChangeShapeType="1"/>
          </p:cNvSpPr>
          <p:nvPr/>
        </p:nvSpPr>
        <p:spPr bwMode="auto">
          <a:xfrm>
            <a:off x="2268538" y="1989138"/>
            <a:ext cx="604837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9966" name="Line 61"/>
          <p:cNvSpPr>
            <a:spLocks noChangeShapeType="1"/>
          </p:cNvSpPr>
          <p:nvPr/>
        </p:nvSpPr>
        <p:spPr bwMode="auto">
          <a:xfrm>
            <a:off x="2268538" y="5805488"/>
            <a:ext cx="604837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9967" name="Text Box 62"/>
          <p:cNvSpPr txBox="1">
            <a:spLocks noChangeArrowheads="1"/>
          </p:cNvSpPr>
          <p:nvPr/>
        </p:nvSpPr>
        <p:spPr bwMode="auto">
          <a:xfrm>
            <a:off x="4500563" y="6237288"/>
            <a:ext cx="4643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 Monnier (1969)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Garniture ionique et stabilité structurale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Sol limons argileux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33,5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2,5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Sol limoneux humifère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37,5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1" name="Oval 47"/>
          <p:cNvSpPr>
            <a:spLocks noChangeArrowheads="1"/>
          </p:cNvSpPr>
          <p:nvPr/>
        </p:nvSpPr>
        <p:spPr bwMode="auto">
          <a:xfrm>
            <a:off x="3203575" y="3068638"/>
            <a:ext cx="5111750" cy="15128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982" name="Text Box 49"/>
          <p:cNvSpPr txBox="1">
            <a:spLocks noChangeArrowheads="1"/>
          </p:cNvSpPr>
          <p:nvPr/>
        </p:nvSpPr>
        <p:spPr bwMode="auto">
          <a:xfrm>
            <a:off x="4500563" y="6237288"/>
            <a:ext cx="4643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 Monnier (1969)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V- Erosion des sols et stabilité structurale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Phénomène de battance, ruissellement et 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intervenant dans l’érosion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des différents types d’érosion</a:t>
            </a:r>
          </a:p>
          <a:p>
            <a:pPr marL="1168400" lvl="1" indent="-711200" algn="just" eaLnBrk="1" hangingPunct="1">
              <a:buFontTx/>
              <a:buAutoNum type="arabicPeriod" startAt="3"/>
            </a:pPr>
            <a:r>
              <a:rPr lang="fr-FR" sz="1800" smtClean="0"/>
              <a:t>Le rôle de l’agriculture dans le développement de l’érosion</a:t>
            </a:r>
          </a:p>
          <a:p>
            <a:pPr marL="1168400" lvl="1" indent="-711200" eaLnBrk="1" hangingPunct="1">
              <a:buFontTx/>
              <a:buAutoNum type="arabicPeriod" startAt="3"/>
            </a:pPr>
            <a:endParaRPr lang="fr-FR" sz="1800" b="1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b="1" smtClean="0">
                <a:solidFill>
                  <a:srgbClr val="FFFF00"/>
                </a:solidFill>
              </a:rPr>
              <a:t>Etude de la propriété du sol :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de la stabilité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Méthodes d’évaluation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basées sur le suivi de l’évolution structurale en condition contrôlée</a:t>
            </a:r>
          </a:p>
          <a:p>
            <a:pPr marL="1168400" lvl="1" indent="-711200" eaLnBrk="1" hangingPunct="1">
              <a:buFontTx/>
              <a:buAutoNum type="arabicPeriod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Lutte contre l’érosion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642350" cy="5649913"/>
          </a:xfrm>
        </p:spPr>
        <p:txBody>
          <a:bodyPr/>
          <a:lstStyle/>
          <a:p>
            <a:pPr marL="812800" indent="-812800" algn="ctr" eaLnBrk="1" hangingPunct="1">
              <a:lnSpc>
                <a:spcPct val="80000"/>
              </a:lnSpc>
              <a:buFontTx/>
              <a:buNone/>
            </a:pPr>
            <a:r>
              <a:rPr lang="fr-FR" sz="3600" smtClean="0"/>
              <a:t>Méthodes d’évaluation de la stabilité structurale</a:t>
            </a:r>
          </a:p>
          <a:p>
            <a:pPr marL="812800" indent="-812800" eaLnBrk="1" hangingPunct="1">
              <a:lnSpc>
                <a:spcPct val="80000"/>
              </a:lnSpc>
              <a:buFontTx/>
              <a:buAutoNum type="alphaUcPeriod" startAt="4"/>
            </a:pPr>
            <a:endParaRPr lang="fr-FR" sz="3600" smtClean="0"/>
          </a:p>
          <a:p>
            <a:pPr marL="1168400" lvl="1" indent="-711200" eaLnBrk="1" hangingPunct="1">
              <a:lnSpc>
                <a:spcPct val="80000"/>
              </a:lnSpc>
              <a:buFontTx/>
              <a:buAutoNum type="arabicPeriod"/>
            </a:pPr>
            <a:r>
              <a:rPr lang="fr-FR" smtClean="0"/>
              <a:t>Analyse d’agrégats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</a:pPr>
            <a:endParaRPr lang="fr-FR" smtClean="0"/>
          </a:p>
          <a:p>
            <a:pPr marL="1168400" lvl="1" indent="-711200" eaLnBrk="1" hangingPunct="1">
              <a:lnSpc>
                <a:spcPct val="80000"/>
              </a:lnSpc>
              <a:buFontTx/>
              <a:buAutoNum type="arabicPeriod"/>
            </a:pPr>
            <a:r>
              <a:rPr lang="fr-FR" smtClean="0"/>
              <a:t>Test de percolation</a:t>
            </a:r>
          </a:p>
          <a:p>
            <a:pPr marL="1168400" lvl="1" indent="-711200" eaLnBrk="1" hangingPunct="1">
              <a:lnSpc>
                <a:spcPct val="80000"/>
              </a:lnSpc>
              <a:buFontTx/>
              <a:buAutoNum type="arabicPeriod"/>
            </a:pPr>
            <a:endParaRPr lang="fr-FR" smtClean="0"/>
          </a:p>
          <a:p>
            <a:pPr marL="1168400" lvl="1" indent="-711200" eaLnBrk="1" hangingPunct="1">
              <a:lnSpc>
                <a:spcPct val="80000"/>
              </a:lnSpc>
              <a:buFontTx/>
              <a:buAutoNum type="arabicPeriod"/>
            </a:pPr>
            <a:r>
              <a:rPr lang="fr-FR" smtClean="0"/>
              <a:t>Complémentarité des deux tests</a:t>
            </a:r>
          </a:p>
          <a:p>
            <a:pPr marL="1168400" lvl="1" indent="-711200" eaLnBrk="1" hangingPunct="1">
              <a:lnSpc>
                <a:spcPct val="80000"/>
              </a:lnSpc>
              <a:buFontTx/>
              <a:buAutoNum type="arabicPeriod"/>
            </a:pPr>
            <a:endParaRPr lang="fr-FR" smtClean="0"/>
          </a:p>
          <a:p>
            <a:pPr marL="1168400" lvl="1" indent="-711200" eaLnBrk="1" hangingPunct="1">
              <a:lnSpc>
                <a:spcPct val="80000"/>
              </a:lnSpc>
              <a:buFontTx/>
              <a:buAutoNum type="arabicPeriod"/>
            </a:pPr>
            <a:r>
              <a:rPr lang="fr-FR" smtClean="0"/>
              <a:t>Critiques de ces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Analyse d’agrégats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800" smtClean="0"/>
              <a:t>Mottes de terres non broyées, séchées à l’air </a:t>
            </a:r>
            <a:r>
              <a:rPr lang="fr-FR" sz="2800" smtClean="0">
                <a:sym typeface="Wingdings" pitchFamily="2" charset="2"/>
              </a:rPr>
              <a:t> choix d’agrégats secs dont le diamètre est inférieure à 2 mm</a:t>
            </a:r>
          </a:p>
          <a:p>
            <a:pPr eaLnBrk="1" hangingPunct="1"/>
            <a:endParaRPr lang="fr-FR" sz="2800" smtClean="0">
              <a:sym typeface="Wingdings" pitchFamily="2" charset="2"/>
            </a:endParaRPr>
          </a:p>
          <a:p>
            <a:pPr eaLnBrk="1" hangingPunct="1"/>
            <a:r>
              <a:rPr lang="fr-FR" sz="2800" smtClean="0">
                <a:sym typeface="Wingdings" pitchFamily="2" charset="2"/>
              </a:rPr>
              <a:t>Action brutale de l’eau sur les agrégats :</a:t>
            </a:r>
          </a:p>
          <a:p>
            <a:pPr lvl="1" eaLnBrk="1" hangingPunct="1"/>
            <a:r>
              <a:rPr lang="fr-FR" sz="2400" smtClean="0">
                <a:sym typeface="Wingdings" pitchFamily="2" charset="2"/>
              </a:rPr>
              <a:t>Mesure des agrégats qui conservent un diamètre &gt; 200 </a:t>
            </a:r>
            <a:r>
              <a:rPr lang="fr-FR" sz="2400" smtClean="0">
                <a:latin typeface="Symbol" pitchFamily="18" charset="2"/>
                <a:sym typeface="Wingdings" pitchFamily="2" charset="2"/>
              </a:rPr>
              <a:t>m</a:t>
            </a:r>
            <a:r>
              <a:rPr lang="fr-FR" sz="2400" smtClean="0">
                <a:sym typeface="Wingdings" pitchFamily="2" charset="2"/>
              </a:rPr>
              <a:t>m = </a:t>
            </a:r>
            <a:r>
              <a:rPr lang="fr-FR" sz="2400" smtClean="0">
                <a:solidFill>
                  <a:srgbClr val="FF0000"/>
                </a:solidFill>
                <a:sym typeface="Wingdings" pitchFamily="2" charset="2"/>
              </a:rPr>
              <a:t>agrégats dits stables</a:t>
            </a:r>
          </a:p>
          <a:p>
            <a:pPr lvl="1" eaLnBrk="1" hangingPunct="1"/>
            <a:r>
              <a:rPr lang="fr-FR" sz="2400" smtClean="0">
                <a:sym typeface="Wingdings" pitchFamily="2" charset="2"/>
              </a:rPr>
              <a:t>Mesure des éléments dont le diamètre &lt; 20 </a:t>
            </a:r>
            <a:r>
              <a:rPr lang="fr-FR" sz="2400" smtClean="0">
                <a:latin typeface="Symbol" pitchFamily="18" charset="2"/>
                <a:sym typeface="Wingdings" pitchFamily="2" charset="2"/>
              </a:rPr>
              <a:t>m</a:t>
            </a:r>
            <a:r>
              <a:rPr lang="fr-FR" sz="2400" smtClean="0">
                <a:sym typeface="Wingdings" pitchFamily="2" charset="2"/>
              </a:rPr>
              <a:t>m</a:t>
            </a:r>
            <a:r>
              <a:rPr lang="en-US" sz="2400" smtClean="0">
                <a:sym typeface="Wingdings" pitchFamily="2" charset="2"/>
              </a:rPr>
              <a:t> = A+L</a:t>
            </a:r>
          </a:p>
          <a:p>
            <a:pPr lvl="1" eaLnBrk="1" hangingPunct="1"/>
            <a:r>
              <a:rPr lang="fr-FR" sz="2400" smtClean="0">
                <a:sym typeface="Wingdings" pitchFamily="2" charset="2"/>
              </a:rPr>
              <a:t>Mesure sable grossier (SG) (pour différencier sables et agrégats dits stables)</a:t>
            </a:r>
          </a:p>
          <a:p>
            <a:pPr lvl="1" eaLnBrk="1" hangingPunct="1"/>
            <a:endParaRPr lang="fr-FR" sz="24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Analyse d’agrégats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smtClean="0"/>
              <a:t>Trois traitements sont pratiqués : </a:t>
            </a:r>
          </a:p>
          <a:p>
            <a:pPr eaLnBrk="1" hangingPunct="1">
              <a:lnSpc>
                <a:spcPct val="80000"/>
              </a:lnSpc>
            </a:pPr>
            <a:endParaRPr lang="fr-FR" sz="280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smtClean="0"/>
              <a:t>Traitement 1 : aucun prétraitement avant action brutale de l’eau </a:t>
            </a:r>
            <a:r>
              <a:rPr lang="fr-FR" sz="2400" smtClean="0">
                <a:sym typeface="Wingdings" pitchFamily="2" charset="2"/>
              </a:rPr>
              <a:t> mesure des agrégats stables à l’eau seule (</a:t>
            </a:r>
            <a:r>
              <a:rPr lang="en-US" sz="2400" smtClean="0"/>
              <a:t>Ø &gt; 200 </a:t>
            </a:r>
            <a:r>
              <a:rPr lang="en-US" sz="2400" smtClean="0">
                <a:latin typeface="Symbol" pitchFamily="18" charset="2"/>
              </a:rPr>
              <a:t>m</a:t>
            </a:r>
            <a:r>
              <a:rPr lang="en-US" sz="2400" smtClean="0"/>
              <a:t>m) </a:t>
            </a:r>
            <a:r>
              <a:rPr lang="fr-FR" sz="2400" smtClean="0"/>
              <a:t>notés </a:t>
            </a:r>
            <a:r>
              <a:rPr lang="en-US" sz="2400" smtClean="0"/>
              <a:t>Ag</a:t>
            </a:r>
            <a:r>
              <a:rPr lang="en-US" sz="2400" baseline="-25000" smtClean="0"/>
              <a:t>e</a:t>
            </a:r>
          </a:p>
          <a:p>
            <a:pPr lvl="1" eaLnBrk="1" hangingPunct="1">
              <a:lnSpc>
                <a:spcPct val="80000"/>
              </a:lnSpc>
            </a:pPr>
            <a:endParaRPr lang="fr-FR" sz="240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smtClean="0"/>
              <a:t>Traitement 2 : prétraitement à l’alcool puis action brutale de l’eau </a:t>
            </a:r>
            <a:r>
              <a:rPr lang="fr-FR" sz="2400" smtClean="0">
                <a:sym typeface="Wingdings" pitchFamily="2" charset="2"/>
              </a:rPr>
              <a:t> mesure des agrégats stables à l’alcool et l’eau (</a:t>
            </a:r>
            <a:r>
              <a:rPr lang="en-US" sz="2400" smtClean="0"/>
              <a:t>Ø &gt; 200 </a:t>
            </a:r>
            <a:r>
              <a:rPr lang="en-US" sz="2400" smtClean="0">
                <a:latin typeface="Symbol" pitchFamily="18" charset="2"/>
              </a:rPr>
              <a:t>m</a:t>
            </a:r>
            <a:r>
              <a:rPr lang="en-US" sz="2400" smtClean="0"/>
              <a:t>m) </a:t>
            </a:r>
            <a:r>
              <a:rPr lang="fr-FR" sz="2400" smtClean="0"/>
              <a:t>notés </a:t>
            </a:r>
            <a:r>
              <a:rPr lang="en-US" sz="2400" smtClean="0"/>
              <a:t>Ag</a:t>
            </a:r>
            <a:r>
              <a:rPr lang="en-US" sz="2400" baseline="-25000" smtClean="0"/>
              <a:t>a</a:t>
            </a:r>
          </a:p>
          <a:p>
            <a:pPr lvl="1" eaLnBrk="1" hangingPunct="1">
              <a:lnSpc>
                <a:spcPct val="80000"/>
              </a:lnSpc>
            </a:pPr>
            <a:endParaRPr lang="fr-FR" sz="240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smtClean="0"/>
              <a:t>Traitement 3 : prétraitement au benzène puis action brutale de l’eau</a:t>
            </a:r>
            <a:r>
              <a:rPr lang="fr-FR" sz="2400" smtClean="0">
                <a:sym typeface="Wingdings" pitchFamily="2" charset="2"/>
              </a:rPr>
              <a:t> mesure des agrégats stables au benzène et à l’eau (</a:t>
            </a:r>
            <a:r>
              <a:rPr lang="en-US" sz="2400" smtClean="0"/>
              <a:t>Ø &gt; 200 </a:t>
            </a:r>
            <a:r>
              <a:rPr lang="en-US" sz="2400" smtClean="0">
                <a:latin typeface="Symbol" pitchFamily="18" charset="2"/>
              </a:rPr>
              <a:t>m</a:t>
            </a:r>
            <a:r>
              <a:rPr lang="en-US" sz="2400" smtClean="0"/>
              <a:t>m) </a:t>
            </a:r>
            <a:r>
              <a:rPr lang="fr-FR" sz="2400" smtClean="0"/>
              <a:t>notés </a:t>
            </a:r>
            <a:r>
              <a:rPr lang="en-US" sz="2400" smtClean="0"/>
              <a:t>Ag</a:t>
            </a:r>
            <a:r>
              <a:rPr lang="en-US" sz="2400" baseline="-25000" smtClean="0"/>
              <a:t>b</a:t>
            </a:r>
            <a:endParaRPr lang="fr-FR" sz="2400" baseline="-25000" smtClean="0"/>
          </a:p>
          <a:p>
            <a:pPr lvl="1" eaLnBrk="1" hangingPunct="1">
              <a:lnSpc>
                <a:spcPct val="80000"/>
              </a:lnSpc>
            </a:pPr>
            <a:endParaRPr 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Traitement 1 : action de l’eau sans prétraitement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773238"/>
            <a:ext cx="7067550" cy="706437"/>
          </a:xfrm>
        </p:spPr>
        <p:txBody>
          <a:bodyPr/>
          <a:lstStyle/>
          <a:p>
            <a:pPr eaLnBrk="1" hangingPunct="1"/>
            <a:r>
              <a:rPr lang="fr-FR" sz="4000" smtClean="0"/>
              <a:t>Traitement 1 à l’eau</a:t>
            </a:r>
          </a:p>
        </p:txBody>
      </p:sp>
      <p:sp>
        <p:nvSpPr>
          <p:cNvPr id="47107" name="AutoShape 5"/>
          <p:cNvSpPr>
            <a:spLocks noChangeArrowheads="1"/>
          </p:cNvSpPr>
          <p:nvPr/>
        </p:nvSpPr>
        <p:spPr bwMode="auto">
          <a:xfrm rot="-5141259">
            <a:off x="3669506" y="-738980"/>
            <a:ext cx="1343025" cy="3198812"/>
          </a:xfrm>
          <a:custGeom>
            <a:avLst/>
            <a:gdLst>
              <a:gd name="T0" fmla="*/ 41752720 w 21600"/>
              <a:gd name="T1" fmla="*/ 0 h 21600"/>
              <a:gd name="T2" fmla="*/ 21715284 w 21600"/>
              <a:gd name="T3" fmla="*/ 354216913 h 21600"/>
              <a:gd name="T4" fmla="*/ 41752720 w 21600"/>
              <a:gd name="T5" fmla="*/ 146963477 h 21600"/>
              <a:gd name="T6" fmla="*/ 61790086 w 21600"/>
              <a:gd name="T7" fmla="*/ 3542169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48" y="13744"/>
                </a:moveTo>
                <a:cubicBezTo>
                  <a:pt x="7151" y="12972"/>
                  <a:pt x="6701" y="11909"/>
                  <a:pt x="6701" y="10800"/>
                </a:cubicBezTo>
                <a:cubicBezTo>
                  <a:pt x="6701" y="8536"/>
                  <a:pt x="8536" y="6701"/>
                  <a:pt x="10800" y="6701"/>
                </a:cubicBezTo>
                <a:cubicBezTo>
                  <a:pt x="13063" y="6701"/>
                  <a:pt x="14899" y="8536"/>
                  <a:pt x="14899" y="10800"/>
                </a:cubicBezTo>
                <a:cubicBezTo>
                  <a:pt x="14899" y="11909"/>
                  <a:pt x="14448" y="12972"/>
                  <a:pt x="13651" y="13744"/>
                </a:cubicBezTo>
                <a:lnTo>
                  <a:pt x="18313" y="18558"/>
                </a:lnTo>
                <a:cubicBezTo>
                  <a:pt x="20414" y="16523"/>
                  <a:pt x="21600" y="137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4"/>
                  <a:pt x="1185" y="16523"/>
                  <a:pt x="3286" y="1855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08" name="AutoShape 23"/>
          <p:cNvSpPr>
            <a:spLocks noChangeArrowheads="1"/>
          </p:cNvSpPr>
          <p:nvPr/>
        </p:nvSpPr>
        <p:spPr bwMode="auto">
          <a:xfrm rot="-5141259">
            <a:off x="3594894" y="3267869"/>
            <a:ext cx="1343025" cy="3198813"/>
          </a:xfrm>
          <a:custGeom>
            <a:avLst/>
            <a:gdLst>
              <a:gd name="T0" fmla="*/ 41752720 w 21600"/>
              <a:gd name="T1" fmla="*/ 0 h 21600"/>
              <a:gd name="T2" fmla="*/ 21715284 w 21600"/>
              <a:gd name="T3" fmla="*/ 354217023 h 21600"/>
              <a:gd name="T4" fmla="*/ 41752720 w 21600"/>
              <a:gd name="T5" fmla="*/ 146963523 h 21600"/>
              <a:gd name="T6" fmla="*/ 61790086 w 21600"/>
              <a:gd name="T7" fmla="*/ 35421702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48" y="13744"/>
                </a:moveTo>
                <a:cubicBezTo>
                  <a:pt x="7151" y="12972"/>
                  <a:pt x="6701" y="11909"/>
                  <a:pt x="6701" y="10800"/>
                </a:cubicBezTo>
                <a:cubicBezTo>
                  <a:pt x="6701" y="8536"/>
                  <a:pt x="8536" y="6701"/>
                  <a:pt x="10800" y="6701"/>
                </a:cubicBezTo>
                <a:cubicBezTo>
                  <a:pt x="13063" y="6701"/>
                  <a:pt x="14899" y="8536"/>
                  <a:pt x="14899" y="10800"/>
                </a:cubicBezTo>
                <a:cubicBezTo>
                  <a:pt x="14899" y="11909"/>
                  <a:pt x="14448" y="12972"/>
                  <a:pt x="13651" y="13744"/>
                </a:cubicBezTo>
                <a:lnTo>
                  <a:pt x="18313" y="18558"/>
                </a:lnTo>
                <a:cubicBezTo>
                  <a:pt x="20414" y="16523"/>
                  <a:pt x="21600" y="137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4"/>
                  <a:pt x="1185" y="16523"/>
                  <a:pt x="3286" y="1855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09" name="Freeform 24"/>
          <p:cNvSpPr>
            <a:spLocks/>
          </p:cNvSpPr>
          <p:nvPr/>
        </p:nvSpPr>
        <p:spPr bwMode="auto">
          <a:xfrm>
            <a:off x="4283075" y="4622800"/>
            <a:ext cx="398463" cy="484188"/>
          </a:xfrm>
          <a:custGeom>
            <a:avLst/>
            <a:gdLst>
              <a:gd name="T0" fmla="*/ 0 w 180"/>
              <a:gd name="T1" fmla="*/ 0 h 540"/>
              <a:gd name="T2" fmla="*/ 398463 w 180"/>
              <a:gd name="T3" fmla="*/ 322792 h 540"/>
              <a:gd name="T4" fmla="*/ 0 w 180"/>
              <a:gd name="T5" fmla="*/ 484188 h 540"/>
              <a:gd name="T6" fmla="*/ 0 60000 65536"/>
              <a:gd name="T7" fmla="*/ 0 60000 65536"/>
              <a:gd name="T8" fmla="*/ 0 60000 65536"/>
              <a:gd name="T9" fmla="*/ 0 w 180"/>
              <a:gd name="T10" fmla="*/ 0 h 540"/>
              <a:gd name="T11" fmla="*/ 180 w 180"/>
              <a:gd name="T12" fmla="*/ 540 h 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540">
                <a:moveTo>
                  <a:pt x="0" y="0"/>
                </a:moveTo>
                <a:cubicBezTo>
                  <a:pt x="90" y="135"/>
                  <a:pt x="180" y="270"/>
                  <a:pt x="180" y="360"/>
                </a:cubicBezTo>
                <a:cubicBezTo>
                  <a:pt x="180" y="450"/>
                  <a:pt x="30" y="510"/>
                  <a:pt x="0" y="54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0" name="Line 25"/>
          <p:cNvSpPr>
            <a:spLocks noChangeShapeType="1"/>
          </p:cNvSpPr>
          <p:nvPr/>
        </p:nvSpPr>
        <p:spPr bwMode="auto">
          <a:xfrm>
            <a:off x="5267325" y="4210050"/>
            <a:ext cx="11715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1" name="Line 26"/>
          <p:cNvSpPr>
            <a:spLocks noChangeShapeType="1"/>
          </p:cNvSpPr>
          <p:nvPr/>
        </p:nvSpPr>
        <p:spPr bwMode="auto">
          <a:xfrm>
            <a:off x="5267325" y="4748213"/>
            <a:ext cx="8794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2" name="Line 27"/>
          <p:cNvSpPr>
            <a:spLocks noChangeShapeType="1"/>
          </p:cNvSpPr>
          <p:nvPr/>
        </p:nvSpPr>
        <p:spPr bwMode="auto">
          <a:xfrm>
            <a:off x="5292725" y="4568825"/>
            <a:ext cx="17589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3" name="Line 28"/>
          <p:cNvSpPr>
            <a:spLocks noChangeShapeType="1"/>
          </p:cNvSpPr>
          <p:nvPr/>
        </p:nvSpPr>
        <p:spPr bwMode="auto">
          <a:xfrm>
            <a:off x="4973638" y="4927600"/>
            <a:ext cx="1173162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4" name="Line 29"/>
          <p:cNvSpPr>
            <a:spLocks noChangeShapeType="1"/>
          </p:cNvSpPr>
          <p:nvPr/>
        </p:nvSpPr>
        <p:spPr bwMode="auto">
          <a:xfrm>
            <a:off x="5559425" y="4389438"/>
            <a:ext cx="8794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5" name="Line 30"/>
          <p:cNvSpPr>
            <a:spLocks noChangeShapeType="1"/>
          </p:cNvSpPr>
          <p:nvPr/>
        </p:nvSpPr>
        <p:spPr bwMode="auto">
          <a:xfrm>
            <a:off x="6172200" y="4030663"/>
            <a:ext cx="879475" cy="1587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6" name="Line 31"/>
          <p:cNvSpPr>
            <a:spLocks noChangeShapeType="1"/>
          </p:cNvSpPr>
          <p:nvPr/>
        </p:nvSpPr>
        <p:spPr bwMode="auto">
          <a:xfrm>
            <a:off x="6284913" y="4264025"/>
            <a:ext cx="879475" cy="1588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7" name="Line 32"/>
          <p:cNvSpPr>
            <a:spLocks noChangeShapeType="1"/>
          </p:cNvSpPr>
          <p:nvPr/>
        </p:nvSpPr>
        <p:spPr bwMode="auto">
          <a:xfrm>
            <a:off x="5853113" y="5106988"/>
            <a:ext cx="8794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8" name="Line 33"/>
          <p:cNvSpPr>
            <a:spLocks noChangeShapeType="1"/>
          </p:cNvSpPr>
          <p:nvPr/>
        </p:nvSpPr>
        <p:spPr bwMode="auto">
          <a:xfrm>
            <a:off x="5559425" y="5284788"/>
            <a:ext cx="5873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9" name="Line 34"/>
          <p:cNvSpPr>
            <a:spLocks noChangeShapeType="1"/>
          </p:cNvSpPr>
          <p:nvPr/>
        </p:nvSpPr>
        <p:spPr bwMode="auto">
          <a:xfrm>
            <a:off x="5527675" y="4846638"/>
            <a:ext cx="14668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20" name="Text Box 35"/>
          <p:cNvSpPr txBox="1">
            <a:spLocks noChangeArrowheads="1"/>
          </p:cNvSpPr>
          <p:nvPr/>
        </p:nvSpPr>
        <p:spPr bwMode="auto">
          <a:xfrm>
            <a:off x="5675313" y="3933825"/>
            <a:ext cx="32178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Action brutale de l’eau</a:t>
            </a:r>
          </a:p>
        </p:txBody>
      </p:sp>
      <p:sp>
        <p:nvSpPr>
          <p:cNvPr id="47121" name="Line 36"/>
          <p:cNvSpPr>
            <a:spLocks noChangeShapeType="1"/>
          </p:cNvSpPr>
          <p:nvPr/>
        </p:nvSpPr>
        <p:spPr bwMode="auto">
          <a:xfrm>
            <a:off x="4095750" y="4927600"/>
            <a:ext cx="0" cy="1073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22" name="Text Box 37"/>
          <p:cNvSpPr txBox="1">
            <a:spLocks noChangeArrowheads="1"/>
          </p:cNvSpPr>
          <p:nvPr/>
        </p:nvSpPr>
        <p:spPr bwMode="auto">
          <a:xfrm>
            <a:off x="2473325" y="6132513"/>
            <a:ext cx="32353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rgbClr val="FF0000"/>
                </a:solidFill>
              </a:rPr>
              <a:t>Air piégé </a:t>
            </a:r>
            <a:r>
              <a:rPr lang="fr-FR" sz="2800">
                <a:solidFill>
                  <a:srgbClr val="FF0000"/>
                </a:solidFill>
                <a:sym typeface="Wingdings" pitchFamily="2" charset="2"/>
              </a:rPr>
              <a:t> Pi </a:t>
            </a:r>
          </a:p>
        </p:txBody>
      </p:sp>
      <p:sp>
        <p:nvSpPr>
          <p:cNvPr id="47123" name="Line 38"/>
          <p:cNvSpPr>
            <a:spLocks noChangeShapeType="1"/>
          </p:cNvSpPr>
          <p:nvPr/>
        </p:nvSpPr>
        <p:spPr bwMode="auto">
          <a:xfrm flipH="1" flipV="1">
            <a:off x="3203575" y="4221163"/>
            <a:ext cx="598488" cy="5270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24" name="Line 39"/>
          <p:cNvSpPr>
            <a:spLocks noChangeShapeType="1"/>
          </p:cNvSpPr>
          <p:nvPr/>
        </p:nvSpPr>
        <p:spPr bwMode="auto">
          <a:xfrm flipV="1">
            <a:off x="4275138" y="4221163"/>
            <a:ext cx="368300" cy="42227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25" name="Text Box 40"/>
          <p:cNvSpPr txBox="1">
            <a:spLocks noChangeArrowheads="1"/>
          </p:cNvSpPr>
          <p:nvPr/>
        </p:nvSpPr>
        <p:spPr bwMode="auto">
          <a:xfrm>
            <a:off x="5867400" y="515938"/>
            <a:ext cx="280828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Agrégats avec </a:t>
            </a:r>
            <a:r>
              <a:rPr lang="en-US" sz="2800">
                <a:solidFill>
                  <a:schemeClr val="bg1"/>
                </a:solidFill>
                <a:latin typeface="Sylfaen" pitchFamily="18" charset="0"/>
              </a:rPr>
              <a:t>Ø &lt; 2 mm</a:t>
            </a:r>
          </a:p>
        </p:txBody>
      </p:sp>
      <p:sp>
        <p:nvSpPr>
          <p:cNvPr id="47126" name="Line 42"/>
          <p:cNvSpPr>
            <a:spLocks noChangeShapeType="1"/>
          </p:cNvSpPr>
          <p:nvPr/>
        </p:nvSpPr>
        <p:spPr bwMode="auto">
          <a:xfrm>
            <a:off x="2252663" y="5084763"/>
            <a:ext cx="935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27" name="Text Box 43"/>
          <p:cNvSpPr txBox="1">
            <a:spLocks noChangeArrowheads="1"/>
          </p:cNvSpPr>
          <p:nvPr/>
        </p:nvSpPr>
        <p:spPr bwMode="auto">
          <a:xfrm>
            <a:off x="73025" y="4795838"/>
            <a:ext cx="219551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rgbClr val="FF0000"/>
                </a:solidFill>
              </a:rPr>
              <a:t>Cohésion</a:t>
            </a:r>
            <a:r>
              <a:rPr lang="fr-FR" sz="2800">
                <a:solidFill>
                  <a:srgbClr val="FF0000"/>
                </a:solidFill>
                <a:sym typeface="Wingdings" pitchFamily="2" charset="2"/>
              </a:rPr>
              <a:t> </a:t>
            </a:r>
          </a:p>
        </p:txBody>
      </p:sp>
      <p:sp>
        <p:nvSpPr>
          <p:cNvPr id="47128" name="Line 44"/>
          <p:cNvSpPr>
            <a:spLocks noChangeShapeType="1"/>
          </p:cNvSpPr>
          <p:nvPr/>
        </p:nvSpPr>
        <p:spPr bwMode="auto">
          <a:xfrm>
            <a:off x="4572000" y="2492375"/>
            <a:ext cx="0" cy="158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29" name="Text Box 45"/>
          <p:cNvSpPr txBox="1">
            <a:spLocks noChangeArrowheads="1"/>
          </p:cNvSpPr>
          <p:nvPr/>
        </p:nvSpPr>
        <p:spPr bwMode="auto">
          <a:xfrm>
            <a:off x="287338" y="354806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>
                <a:solidFill>
                  <a:srgbClr val="00FF00"/>
                </a:solidFill>
              </a:rPr>
              <a:t>Eclatement si agrégat instable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Effet du traitement 1 sur le modèle théorique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37025"/>
          </a:xfrm>
          <a:noFill/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endParaRPr lang="fr-FR" sz="4000" smtClean="0"/>
          </a:p>
          <a:p>
            <a:pPr marL="609600" indent="-609600" algn="ctr" eaLnBrk="1" hangingPunct="1">
              <a:buFontTx/>
              <a:buNone/>
            </a:pPr>
            <a:r>
              <a:rPr lang="fr-FR" sz="4000" smtClean="0"/>
              <a:t>S = </a:t>
            </a:r>
            <a:r>
              <a:rPr lang="fr-FR" sz="4000" smtClean="0">
                <a:solidFill>
                  <a:srgbClr val="FF0000"/>
                </a:solidFill>
              </a:rPr>
              <a:t>C (</a:t>
            </a:r>
            <a:r>
              <a:rPr lang="fr-FR" sz="4000" smtClean="0">
                <a:solidFill>
                  <a:srgbClr val="FF0000"/>
                </a:solidFill>
                <a:sym typeface="Wingdings" pitchFamily="2" charset="2"/>
              </a:rPr>
              <a:t>)</a:t>
            </a:r>
            <a:r>
              <a:rPr lang="fr-FR" sz="4000" smtClean="0">
                <a:solidFill>
                  <a:srgbClr val="FF0000"/>
                </a:solidFill>
              </a:rPr>
              <a:t> – Pi (</a:t>
            </a:r>
            <a:r>
              <a:rPr lang="fr-FR" sz="4000" smtClean="0">
                <a:solidFill>
                  <a:srgbClr val="FF0000"/>
                </a:solidFill>
                <a:sym typeface="Wingdings" pitchFamily="2" charset="2"/>
              </a:rPr>
              <a:t>)</a:t>
            </a:r>
            <a:endParaRPr lang="fr-FR" sz="1800" smtClean="0">
              <a:solidFill>
                <a:srgbClr val="FF0000"/>
              </a:solidFill>
              <a:sym typeface="Wingdings" pitchFamily="2" charset="2"/>
            </a:endParaRPr>
          </a:p>
          <a:p>
            <a:pPr marL="609600" indent="-609600" eaLnBrk="1" hangingPunct="1">
              <a:buFontTx/>
              <a:buNone/>
            </a:pPr>
            <a:endParaRPr lang="fr-FR" sz="1800" smtClean="0">
              <a:solidFill>
                <a:srgbClr val="FF0000"/>
              </a:solidFill>
            </a:endParaRPr>
          </a:p>
          <a:p>
            <a:pPr marL="609600" indent="-609600" eaLnBrk="1" hangingPunct="1"/>
            <a:r>
              <a:rPr lang="fr-FR" sz="2800" smtClean="0"/>
              <a:t>Si terre stable alors C diminue peu et/ou Pi n’augmente pas trop (terre peu mouillable)</a:t>
            </a:r>
          </a:p>
          <a:p>
            <a:pPr marL="609600" indent="-609600" eaLnBrk="1" hangingPunct="1"/>
            <a:r>
              <a:rPr lang="fr-FR" sz="2800" smtClean="0"/>
              <a:t>Si terre instable alors C diminue beaucoup et/ou Pi augmente beaucoup (terre mouillable)</a:t>
            </a:r>
          </a:p>
          <a:p>
            <a:pPr marL="609600" indent="-609600" eaLnBrk="1" hangingPunct="1">
              <a:buFontTx/>
              <a:buNone/>
            </a:pPr>
            <a:endParaRPr lang="fr-FR" sz="1800" smtClean="0"/>
          </a:p>
          <a:p>
            <a:pPr marL="609600" indent="-609600" eaLnBrk="1" hangingPunct="1">
              <a:buFontTx/>
              <a:buNone/>
            </a:pPr>
            <a:endParaRPr lang="fr-FR" sz="1800" smtClean="0"/>
          </a:p>
          <a:p>
            <a:pPr marL="609600" indent="-609600" eaLnBrk="1" hangingPunct="1">
              <a:buFontTx/>
              <a:buNone/>
            </a:pPr>
            <a:r>
              <a:rPr lang="fr-FR" sz="1800" smtClean="0"/>
              <a:t>Avec : S : stabilité, C : cohésion à l’état humide et Pi : Pression interne</a:t>
            </a:r>
          </a:p>
          <a:p>
            <a:pPr marL="609600" indent="-609600" eaLnBrk="1" hangingPunct="1">
              <a:buFontTx/>
              <a:buNone/>
            </a:pPr>
            <a:endParaRPr lang="fr-F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fr-FR" smtClean="0"/>
              <a:t>Les facteurs de l’érosion</a:t>
            </a:r>
          </a:p>
        </p:txBody>
      </p:sp>
      <p:pic>
        <p:nvPicPr>
          <p:cNvPr id="6147" name="Picture 3" descr="érosion20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1244600"/>
            <a:ext cx="6048375" cy="5429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Traitement 2 : prétraitement à l’alcool puis action de l’eau </a:t>
            </a:r>
            <a:br>
              <a:rPr lang="fr-FR" sz="4000" smtClean="0"/>
            </a:br>
            <a:r>
              <a:rPr lang="fr-FR" sz="4000" smtClean="0"/>
              <a:t>(2 phases)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773238"/>
            <a:ext cx="8893175" cy="706437"/>
          </a:xfrm>
        </p:spPr>
        <p:txBody>
          <a:bodyPr/>
          <a:lstStyle/>
          <a:p>
            <a:pPr eaLnBrk="1" hangingPunct="1"/>
            <a:r>
              <a:rPr lang="fr-FR" sz="4000" smtClean="0"/>
              <a:t>Traitement 2: prétraitement à l’alcool</a:t>
            </a:r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 rot="-5141259">
            <a:off x="3669506" y="-738980"/>
            <a:ext cx="1343025" cy="3198812"/>
          </a:xfrm>
          <a:custGeom>
            <a:avLst/>
            <a:gdLst>
              <a:gd name="T0" fmla="*/ 41752720 w 21600"/>
              <a:gd name="T1" fmla="*/ 0 h 21600"/>
              <a:gd name="T2" fmla="*/ 21715284 w 21600"/>
              <a:gd name="T3" fmla="*/ 354216913 h 21600"/>
              <a:gd name="T4" fmla="*/ 41752720 w 21600"/>
              <a:gd name="T5" fmla="*/ 146963477 h 21600"/>
              <a:gd name="T6" fmla="*/ 61790086 w 21600"/>
              <a:gd name="T7" fmla="*/ 3542169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48" y="13744"/>
                </a:moveTo>
                <a:cubicBezTo>
                  <a:pt x="7151" y="12972"/>
                  <a:pt x="6701" y="11909"/>
                  <a:pt x="6701" y="10800"/>
                </a:cubicBezTo>
                <a:cubicBezTo>
                  <a:pt x="6701" y="8536"/>
                  <a:pt x="8536" y="6701"/>
                  <a:pt x="10800" y="6701"/>
                </a:cubicBezTo>
                <a:cubicBezTo>
                  <a:pt x="13063" y="6701"/>
                  <a:pt x="14899" y="8536"/>
                  <a:pt x="14899" y="10800"/>
                </a:cubicBezTo>
                <a:cubicBezTo>
                  <a:pt x="14899" y="11909"/>
                  <a:pt x="14448" y="12972"/>
                  <a:pt x="13651" y="13744"/>
                </a:cubicBezTo>
                <a:lnTo>
                  <a:pt x="18313" y="18558"/>
                </a:lnTo>
                <a:cubicBezTo>
                  <a:pt x="20414" y="16523"/>
                  <a:pt x="21600" y="137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4"/>
                  <a:pt x="1185" y="16523"/>
                  <a:pt x="3286" y="1855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 rot="-5141259">
            <a:off x="3810794" y="2186781"/>
            <a:ext cx="1343025" cy="3198813"/>
          </a:xfrm>
          <a:custGeom>
            <a:avLst/>
            <a:gdLst>
              <a:gd name="T0" fmla="*/ 41752720 w 21600"/>
              <a:gd name="T1" fmla="*/ 0 h 21600"/>
              <a:gd name="T2" fmla="*/ 21715284 w 21600"/>
              <a:gd name="T3" fmla="*/ 354217023 h 21600"/>
              <a:gd name="T4" fmla="*/ 41752720 w 21600"/>
              <a:gd name="T5" fmla="*/ 146963523 h 21600"/>
              <a:gd name="T6" fmla="*/ 61790086 w 21600"/>
              <a:gd name="T7" fmla="*/ 35421702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48" y="13744"/>
                </a:moveTo>
                <a:cubicBezTo>
                  <a:pt x="7151" y="12972"/>
                  <a:pt x="6701" y="11909"/>
                  <a:pt x="6701" y="10800"/>
                </a:cubicBezTo>
                <a:cubicBezTo>
                  <a:pt x="6701" y="8536"/>
                  <a:pt x="8536" y="6701"/>
                  <a:pt x="10800" y="6701"/>
                </a:cubicBezTo>
                <a:cubicBezTo>
                  <a:pt x="13063" y="6701"/>
                  <a:pt x="14899" y="8536"/>
                  <a:pt x="14899" y="10800"/>
                </a:cubicBezTo>
                <a:cubicBezTo>
                  <a:pt x="14899" y="11909"/>
                  <a:pt x="14448" y="12972"/>
                  <a:pt x="13651" y="13744"/>
                </a:cubicBezTo>
                <a:lnTo>
                  <a:pt x="18313" y="18558"/>
                </a:lnTo>
                <a:cubicBezTo>
                  <a:pt x="20414" y="16523"/>
                  <a:pt x="21600" y="137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4"/>
                  <a:pt x="1185" y="16523"/>
                  <a:pt x="3286" y="1855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>
            <a:off x="5483225" y="3128963"/>
            <a:ext cx="11715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>
            <a:off x="5148263" y="3644900"/>
            <a:ext cx="1214437" cy="222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5508625" y="3487738"/>
            <a:ext cx="17589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 flipV="1">
            <a:off x="4356100" y="3846513"/>
            <a:ext cx="2006600" cy="142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5775325" y="3308350"/>
            <a:ext cx="8794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6388100" y="2949575"/>
            <a:ext cx="879475" cy="15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6500813" y="3182938"/>
            <a:ext cx="879475" cy="15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8" name="Line 13"/>
          <p:cNvSpPr>
            <a:spLocks noChangeShapeType="1"/>
          </p:cNvSpPr>
          <p:nvPr/>
        </p:nvSpPr>
        <p:spPr bwMode="auto">
          <a:xfrm>
            <a:off x="6069013" y="4025900"/>
            <a:ext cx="8794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>
            <a:off x="5775325" y="4203700"/>
            <a:ext cx="5873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90" name="Line 15"/>
          <p:cNvSpPr>
            <a:spLocks noChangeShapeType="1"/>
          </p:cNvSpPr>
          <p:nvPr/>
        </p:nvSpPr>
        <p:spPr bwMode="auto">
          <a:xfrm flipV="1">
            <a:off x="4572000" y="3765550"/>
            <a:ext cx="2638425" cy="2381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91" name="Text Box 16"/>
          <p:cNvSpPr txBox="1">
            <a:spLocks noChangeArrowheads="1"/>
          </p:cNvSpPr>
          <p:nvPr/>
        </p:nvSpPr>
        <p:spPr bwMode="auto">
          <a:xfrm>
            <a:off x="5891213" y="2852738"/>
            <a:ext cx="32178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Lente immersion dans l’alcool </a:t>
            </a:r>
          </a:p>
        </p:txBody>
      </p:sp>
      <p:sp>
        <p:nvSpPr>
          <p:cNvPr id="50192" name="Line 17"/>
          <p:cNvSpPr>
            <a:spLocks noChangeShapeType="1"/>
          </p:cNvSpPr>
          <p:nvPr/>
        </p:nvSpPr>
        <p:spPr bwMode="auto">
          <a:xfrm>
            <a:off x="4311650" y="3846513"/>
            <a:ext cx="0" cy="1073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93" name="Text Box 18"/>
          <p:cNvSpPr txBox="1">
            <a:spLocks noChangeArrowheads="1"/>
          </p:cNvSpPr>
          <p:nvPr/>
        </p:nvSpPr>
        <p:spPr bwMode="auto">
          <a:xfrm>
            <a:off x="2339975" y="5051425"/>
            <a:ext cx="4319588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rgbClr val="FF0000"/>
                </a:solidFill>
              </a:rPr>
              <a:t>Alcool prend la place de l’air sans</a:t>
            </a:r>
            <a:r>
              <a:rPr lang="fr-FR" sz="2800">
                <a:solidFill>
                  <a:srgbClr val="FF0000"/>
                </a:solidFill>
                <a:sym typeface="Wingdings" pitchFamily="2" charset="2"/>
              </a:rPr>
              <a:t> Pi </a:t>
            </a:r>
          </a:p>
        </p:txBody>
      </p:sp>
      <p:sp>
        <p:nvSpPr>
          <p:cNvPr id="50194" name="Text Box 21"/>
          <p:cNvSpPr txBox="1">
            <a:spLocks noChangeArrowheads="1"/>
          </p:cNvSpPr>
          <p:nvPr/>
        </p:nvSpPr>
        <p:spPr bwMode="auto">
          <a:xfrm>
            <a:off x="5003800" y="515938"/>
            <a:ext cx="41402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Agrégats avec </a:t>
            </a:r>
            <a:r>
              <a:rPr lang="en-US" sz="2800">
                <a:solidFill>
                  <a:schemeClr val="bg1"/>
                </a:solidFill>
                <a:latin typeface="Sylfaen" pitchFamily="18" charset="0"/>
              </a:rPr>
              <a:t>Ø &lt; 2 mm</a:t>
            </a:r>
          </a:p>
        </p:txBody>
      </p:sp>
      <p:sp>
        <p:nvSpPr>
          <p:cNvPr id="50195" name="Line 24"/>
          <p:cNvSpPr>
            <a:spLocks noChangeShapeType="1"/>
          </p:cNvSpPr>
          <p:nvPr/>
        </p:nvSpPr>
        <p:spPr bwMode="auto">
          <a:xfrm>
            <a:off x="4572000" y="2492375"/>
            <a:ext cx="0" cy="5762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893175" cy="706437"/>
          </a:xfrm>
        </p:spPr>
        <p:txBody>
          <a:bodyPr/>
          <a:lstStyle/>
          <a:p>
            <a:pPr eaLnBrk="1" hangingPunct="1"/>
            <a:r>
              <a:rPr lang="fr-FR" sz="4000" smtClean="0"/>
              <a:t>Traitement 2: prétraitement à l’alcool</a:t>
            </a:r>
          </a:p>
        </p:txBody>
      </p:sp>
      <p:sp>
        <p:nvSpPr>
          <p:cNvPr id="51203" name="AutoShape 4"/>
          <p:cNvSpPr>
            <a:spLocks noChangeArrowheads="1"/>
          </p:cNvSpPr>
          <p:nvPr/>
        </p:nvSpPr>
        <p:spPr bwMode="auto">
          <a:xfrm rot="-5141259">
            <a:off x="3810794" y="99219"/>
            <a:ext cx="1343025" cy="3198813"/>
          </a:xfrm>
          <a:custGeom>
            <a:avLst/>
            <a:gdLst>
              <a:gd name="T0" fmla="*/ 41752720 w 21600"/>
              <a:gd name="T1" fmla="*/ 0 h 21600"/>
              <a:gd name="T2" fmla="*/ 21715284 w 21600"/>
              <a:gd name="T3" fmla="*/ 354217023 h 21600"/>
              <a:gd name="T4" fmla="*/ 41752720 w 21600"/>
              <a:gd name="T5" fmla="*/ 146963523 h 21600"/>
              <a:gd name="T6" fmla="*/ 61790086 w 21600"/>
              <a:gd name="T7" fmla="*/ 35421702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48" y="13744"/>
                </a:moveTo>
                <a:cubicBezTo>
                  <a:pt x="7151" y="12972"/>
                  <a:pt x="6701" y="11909"/>
                  <a:pt x="6701" y="10800"/>
                </a:cubicBezTo>
                <a:cubicBezTo>
                  <a:pt x="6701" y="8536"/>
                  <a:pt x="8536" y="6701"/>
                  <a:pt x="10800" y="6701"/>
                </a:cubicBezTo>
                <a:cubicBezTo>
                  <a:pt x="13063" y="6701"/>
                  <a:pt x="14899" y="8536"/>
                  <a:pt x="14899" y="10800"/>
                </a:cubicBezTo>
                <a:cubicBezTo>
                  <a:pt x="14899" y="11909"/>
                  <a:pt x="14448" y="12972"/>
                  <a:pt x="13651" y="13744"/>
                </a:cubicBezTo>
                <a:lnTo>
                  <a:pt x="18313" y="18558"/>
                </a:lnTo>
                <a:cubicBezTo>
                  <a:pt x="20414" y="16523"/>
                  <a:pt x="21600" y="137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4"/>
                  <a:pt x="1185" y="16523"/>
                  <a:pt x="3286" y="1855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04" name="Line 5"/>
          <p:cNvSpPr>
            <a:spLocks noChangeShapeType="1"/>
          </p:cNvSpPr>
          <p:nvPr/>
        </p:nvSpPr>
        <p:spPr bwMode="auto">
          <a:xfrm>
            <a:off x="5003800" y="981075"/>
            <a:ext cx="1651000" cy="603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 flipV="1">
            <a:off x="4067175" y="1579563"/>
            <a:ext cx="2295525" cy="49212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5508625" y="1400175"/>
            <a:ext cx="17589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V="1">
            <a:off x="4572000" y="1758950"/>
            <a:ext cx="1790700" cy="142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5775325" y="1220788"/>
            <a:ext cx="8794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6388100" y="862013"/>
            <a:ext cx="879475" cy="15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>
            <a:off x="6500813" y="1095375"/>
            <a:ext cx="879475" cy="15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 flipV="1">
            <a:off x="5292725" y="1938338"/>
            <a:ext cx="1655763" cy="50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>
            <a:off x="5775325" y="2116138"/>
            <a:ext cx="5873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13" name="Line 14"/>
          <p:cNvSpPr>
            <a:spLocks noChangeShapeType="1"/>
          </p:cNvSpPr>
          <p:nvPr/>
        </p:nvSpPr>
        <p:spPr bwMode="auto">
          <a:xfrm>
            <a:off x="5743575" y="1677988"/>
            <a:ext cx="14668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14" name="Text Box 15"/>
          <p:cNvSpPr txBox="1">
            <a:spLocks noChangeArrowheads="1"/>
          </p:cNvSpPr>
          <p:nvPr/>
        </p:nvSpPr>
        <p:spPr bwMode="auto">
          <a:xfrm>
            <a:off x="5891213" y="765175"/>
            <a:ext cx="32178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Lente immersion dans l’alcool </a:t>
            </a:r>
          </a:p>
        </p:txBody>
      </p:sp>
      <p:sp>
        <p:nvSpPr>
          <p:cNvPr id="51215" name="Line 16"/>
          <p:cNvSpPr>
            <a:spLocks noChangeShapeType="1"/>
          </p:cNvSpPr>
          <p:nvPr/>
        </p:nvSpPr>
        <p:spPr bwMode="auto">
          <a:xfrm flipH="1">
            <a:off x="4284663" y="1758950"/>
            <a:ext cx="26987" cy="733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16" name="Text Box 17"/>
          <p:cNvSpPr txBox="1">
            <a:spLocks noChangeArrowheads="1"/>
          </p:cNvSpPr>
          <p:nvPr/>
        </p:nvSpPr>
        <p:spPr bwMode="auto">
          <a:xfrm>
            <a:off x="2339975" y="2349500"/>
            <a:ext cx="4319588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rgbClr val="FF0000"/>
                </a:solidFill>
              </a:rPr>
              <a:t>Alcool prend la place de l’air sans</a:t>
            </a:r>
            <a:r>
              <a:rPr lang="fr-FR" sz="2800">
                <a:solidFill>
                  <a:srgbClr val="FF0000"/>
                </a:solidFill>
                <a:sym typeface="Wingdings" pitchFamily="2" charset="2"/>
              </a:rPr>
              <a:t> Pi </a:t>
            </a:r>
          </a:p>
        </p:txBody>
      </p:sp>
      <p:sp>
        <p:nvSpPr>
          <p:cNvPr id="51217" name="Line 21"/>
          <p:cNvSpPr>
            <a:spLocks noChangeShapeType="1"/>
          </p:cNvSpPr>
          <p:nvPr/>
        </p:nvSpPr>
        <p:spPr bwMode="auto">
          <a:xfrm>
            <a:off x="4572000" y="3213100"/>
            <a:ext cx="0" cy="9366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1218" name="AutoShape 23"/>
          <p:cNvSpPr>
            <a:spLocks noChangeArrowheads="1"/>
          </p:cNvSpPr>
          <p:nvPr/>
        </p:nvSpPr>
        <p:spPr bwMode="auto">
          <a:xfrm rot="-5141259">
            <a:off x="3521869" y="3267869"/>
            <a:ext cx="1343025" cy="3198813"/>
          </a:xfrm>
          <a:custGeom>
            <a:avLst/>
            <a:gdLst>
              <a:gd name="T0" fmla="*/ 41752720 w 21600"/>
              <a:gd name="T1" fmla="*/ 0 h 21600"/>
              <a:gd name="T2" fmla="*/ 21715284 w 21600"/>
              <a:gd name="T3" fmla="*/ 354217023 h 21600"/>
              <a:gd name="T4" fmla="*/ 41752720 w 21600"/>
              <a:gd name="T5" fmla="*/ 146963523 h 21600"/>
              <a:gd name="T6" fmla="*/ 61790086 w 21600"/>
              <a:gd name="T7" fmla="*/ 35421702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48" y="13744"/>
                </a:moveTo>
                <a:cubicBezTo>
                  <a:pt x="7151" y="12972"/>
                  <a:pt x="6701" y="11909"/>
                  <a:pt x="6701" y="10800"/>
                </a:cubicBezTo>
                <a:cubicBezTo>
                  <a:pt x="6701" y="8536"/>
                  <a:pt x="8536" y="6701"/>
                  <a:pt x="10800" y="6701"/>
                </a:cubicBezTo>
                <a:cubicBezTo>
                  <a:pt x="13063" y="6701"/>
                  <a:pt x="14899" y="8536"/>
                  <a:pt x="14899" y="10800"/>
                </a:cubicBezTo>
                <a:cubicBezTo>
                  <a:pt x="14899" y="11909"/>
                  <a:pt x="14448" y="12972"/>
                  <a:pt x="13651" y="13744"/>
                </a:cubicBezTo>
                <a:lnTo>
                  <a:pt x="18313" y="18558"/>
                </a:lnTo>
                <a:cubicBezTo>
                  <a:pt x="20414" y="16523"/>
                  <a:pt x="21600" y="137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4"/>
                  <a:pt x="1185" y="16523"/>
                  <a:pt x="3286" y="1855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19" name="Line 25"/>
          <p:cNvSpPr>
            <a:spLocks noChangeShapeType="1"/>
          </p:cNvSpPr>
          <p:nvPr/>
        </p:nvSpPr>
        <p:spPr bwMode="auto">
          <a:xfrm>
            <a:off x="5194300" y="4210050"/>
            <a:ext cx="11715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20" name="Line 26"/>
          <p:cNvSpPr>
            <a:spLocks noChangeShapeType="1"/>
          </p:cNvSpPr>
          <p:nvPr/>
        </p:nvSpPr>
        <p:spPr bwMode="auto">
          <a:xfrm>
            <a:off x="5194300" y="4748213"/>
            <a:ext cx="8794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21" name="Line 27"/>
          <p:cNvSpPr>
            <a:spLocks noChangeShapeType="1"/>
          </p:cNvSpPr>
          <p:nvPr/>
        </p:nvSpPr>
        <p:spPr bwMode="auto">
          <a:xfrm>
            <a:off x="5219700" y="4568825"/>
            <a:ext cx="17589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22" name="Line 29"/>
          <p:cNvSpPr>
            <a:spLocks noChangeShapeType="1"/>
          </p:cNvSpPr>
          <p:nvPr/>
        </p:nvSpPr>
        <p:spPr bwMode="auto">
          <a:xfrm>
            <a:off x="5486400" y="4389438"/>
            <a:ext cx="8794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23" name="Line 30"/>
          <p:cNvSpPr>
            <a:spLocks noChangeShapeType="1"/>
          </p:cNvSpPr>
          <p:nvPr/>
        </p:nvSpPr>
        <p:spPr bwMode="auto">
          <a:xfrm>
            <a:off x="6099175" y="4030663"/>
            <a:ext cx="879475" cy="1587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24" name="Line 31"/>
          <p:cNvSpPr>
            <a:spLocks noChangeShapeType="1"/>
          </p:cNvSpPr>
          <p:nvPr/>
        </p:nvSpPr>
        <p:spPr bwMode="auto">
          <a:xfrm>
            <a:off x="6211888" y="4264025"/>
            <a:ext cx="879475" cy="1588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25" name="Line 32"/>
          <p:cNvSpPr>
            <a:spLocks noChangeShapeType="1"/>
          </p:cNvSpPr>
          <p:nvPr/>
        </p:nvSpPr>
        <p:spPr bwMode="auto">
          <a:xfrm>
            <a:off x="4040188" y="5013325"/>
            <a:ext cx="8794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26" name="Line 33"/>
          <p:cNvSpPr>
            <a:spLocks noChangeShapeType="1"/>
          </p:cNvSpPr>
          <p:nvPr/>
        </p:nvSpPr>
        <p:spPr bwMode="auto">
          <a:xfrm>
            <a:off x="4041775" y="4916488"/>
            <a:ext cx="5873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27" name="Line 34"/>
          <p:cNvSpPr>
            <a:spLocks noChangeShapeType="1"/>
          </p:cNvSpPr>
          <p:nvPr/>
        </p:nvSpPr>
        <p:spPr bwMode="auto">
          <a:xfrm>
            <a:off x="3862388" y="4797425"/>
            <a:ext cx="709612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28" name="Text Box 35"/>
          <p:cNvSpPr txBox="1">
            <a:spLocks noChangeArrowheads="1"/>
          </p:cNvSpPr>
          <p:nvPr/>
        </p:nvSpPr>
        <p:spPr bwMode="auto">
          <a:xfrm>
            <a:off x="5602288" y="3933825"/>
            <a:ext cx="32178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Action brutale de l’eau : miscible à l’alcool</a:t>
            </a:r>
          </a:p>
        </p:txBody>
      </p:sp>
      <p:sp>
        <p:nvSpPr>
          <p:cNvPr id="51229" name="Line 36"/>
          <p:cNvSpPr>
            <a:spLocks noChangeShapeType="1"/>
          </p:cNvSpPr>
          <p:nvPr/>
        </p:nvSpPr>
        <p:spPr bwMode="auto">
          <a:xfrm>
            <a:off x="4022725" y="4927600"/>
            <a:ext cx="0" cy="1073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30" name="Text Box 37"/>
          <p:cNvSpPr txBox="1">
            <a:spLocks noChangeArrowheads="1"/>
          </p:cNvSpPr>
          <p:nvPr/>
        </p:nvSpPr>
        <p:spPr bwMode="auto">
          <a:xfrm>
            <a:off x="2182813" y="6021388"/>
            <a:ext cx="368458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rgbClr val="FF0000"/>
                </a:solidFill>
              </a:rPr>
              <a:t>Pas d’air piégé </a:t>
            </a:r>
            <a:r>
              <a:rPr lang="fr-FR" sz="2800">
                <a:solidFill>
                  <a:srgbClr val="FF0000"/>
                </a:solidFill>
                <a:sym typeface="Wingdings" pitchFamily="2" charset="2"/>
              </a:rPr>
              <a:t> Pi </a:t>
            </a:r>
            <a:r>
              <a:rPr lang="fr-FR">
                <a:solidFill>
                  <a:srgbClr val="FF0000"/>
                </a:solidFill>
                <a:sym typeface="Wingdings" pitchFamily="2" charset="2"/>
              </a:rPr>
              <a:t></a:t>
            </a:r>
          </a:p>
        </p:txBody>
      </p:sp>
      <p:sp>
        <p:nvSpPr>
          <p:cNvPr id="51231" name="Line 38"/>
          <p:cNvSpPr>
            <a:spLocks noChangeShapeType="1"/>
          </p:cNvSpPr>
          <p:nvPr/>
        </p:nvSpPr>
        <p:spPr bwMode="auto">
          <a:xfrm flipH="1" flipV="1">
            <a:off x="3130550" y="4221163"/>
            <a:ext cx="598488" cy="5270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1232" name="Line 39"/>
          <p:cNvSpPr>
            <a:spLocks noChangeShapeType="1"/>
          </p:cNvSpPr>
          <p:nvPr/>
        </p:nvSpPr>
        <p:spPr bwMode="auto">
          <a:xfrm flipV="1">
            <a:off x="4202113" y="4221163"/>
            <a:ext cx="368300" cy="42227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1233" name="Line 40"/>
          <p:cNvSpPr>
            <a:spLocks noChangeShapeType="1"/>
          </p:cNvSpPr>
          <p:nvPr/>
        </p:nvSpPr>
        <p:spPr bwMode="auto">
          <a:xfrm>
            <a:off x="2179638" y="5084763"/>
            <a:ext cx="935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1234" name="Text Box 41"/>
          <p:cNvSpPr txBox="1">
            <a:spLocks noChangeArrowheads="1"/>
          </p:cNvSpPr>
          <p:nvPr/>
        </p:nvSpPr>
        <p:spPr bwMode="auto">
          <a:xfrm>
            <a:off x="0" y="4795838"/>
            <a:ext cx="219551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rgbClr val="FF0000"/>
                </a:solidFill>
              </a:rPr>
              <a:t>Cohésion</a:t>
            </a:r>
            <a:r>
              <a:rPr lang="fr-FR" sz="2800">
                <a:solidFill>
                  <a:srgbClr val="FF0000"/>
                </a:solidFill>
                <a:sym typeface="Wingdings" pitchFamily="2" charset="2"/>
              </a:rPr>
              <a:t> </a:t>
            </a:r>
          </a:p>
        </p:txBody>
      </p:sp>
      <p:sp>
        <p:nvSpPr>
          <p:cNvPr id="51235" name="Text Box 42"/>
          <p:cNvSpPr txBox="1">
            <a:spLocks noChangeArrowheads="1"/>
          </p:cNvSpPr>
          <p:nvPr/>
        </p:nvSpPr>
        <p:spPr bwMode="auto">
          <a:xfrm>
            <a:off x="214313" y="354806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>
                <a:solidFill>
                  <a:srgbClr val="00FF00"/>
                </a:solidFill>
              </a:rPr>
              <a:t>Eclatement si agrégat instable</a:t>
            </a:r>
          </a:p>
        </p:txBody>
      </p:sp>
      <p:sp>
        <p:nvSpPr>
          <p:cNvPr id="51236" name="Line 44"/>
          <p:cNvSpPr>
            <a:spLocks noChangeShapeType="1"/>
          </p:cNvSpPr>
          <p:nvPr/>
        </p:nvSpPr>
        <p:spPr bwMode="auto">
          <a:xfrm>
            <a:off x="4932363" y="5013325"/>
            <a:ext cx="1439862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37" name="Line 45"/>
          <p:cNvSpPr>
            <a:spLocks noChangeShapeType="1"/>
          </p:cNvSpPr>
          <p:nvPr/>
        </p:nvSpPr>
        <p:spPr bwMode="auto">
          <a:xfrm>
            <a:off x="4284663" y="4868863"/>
            <a:ext cx="1366837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38" name="Line 46"/>
          <p:cNvSpPr>
            <a:spLocks noChangeShapeType="1"/>
          </p:cNvSpPr>
          <p:nvPr/>
        </p:nvSpPr>
        <p:spPr bwMode="auto">
          <a:xfrm>
            <a:off x="5580063" y="5229225"/>
            <a:ext cx="1008062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239" name="Line 47"/>
          <p:cNvSpPr>
            <a:spLocks noChangeShapeType="1"/>
          </p:cNvSpPr>
          <p:nvPr/>
        </p:nvSpPr>
        <p:spPr bwMode="auto">
          <a:xfrm>
            <a:off x="3708400" y="4724400"/>
            <a:ext cx="57626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Effet du traitement 2 sur le modèle théorique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37025"/>
          </a:xfrm>
          <a:noFill/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endParaRPr lang="fr-FR" sz="4000" smtClean="0"/>
          </a:p>
          <a:p>
            <a:pPr marL="609600" indent="-609600" algn="ctr" eaLnBrk="1" hangingPunct="1">
              <a:buFontTx/>
              <a:buNone/>
            </a:pPr>
            <a:r>
              <a:rPr lang="fr-FR" sz="4000" smtClean="0"/>
              <a:t>S = </a:t>
            </a:r>
            <a:r>
              <a:rPr lang="fr-FR" sz="4000" smtClean="0">
                <a:solidFill>
                  <a:srgbClr val="FF0000"/>
                </a:solidFill>
              </a:rPr>
              <a:t>C (</a:t>
            </a:r>
            <a:r>
              <a:rPr lang="fr-FR" sz="4000" smtClean="0">
                <a:solidFill>
                  <a:srgbClr val="FF0000"/>
                </a:solidFill>
                <a:sym typeface="Wingdings" pitchFamily="2" charset="2"/>
              </a:rPr>
              <a:t>)</a:t>
            </a:r>
            <a:r>
              <a:rPr lang="fr-FR" sz="4000" smtClean="0"/>
              <a:t> – Pi</a:t>
            </a:r>
          </a:p>
          <a:p>
            <a:pPr marL="609600" indent="-609600" algn="ctr" eaLnBrk="1" hangingPunct="1">
              <a:buFontTx/>
              <a:buNone/>
            </a:pPr>
            <a:endParaRPr lang="fr-FR" sz="1800" smtClean="0">
              <a:solidFill>
                <a:srgbClr val="FF0000"/>
              </a:solidFill>
            </a:endParaRPr>
          </a:p>
          <a:p>
            <a:pPr marL="609600" indent="-609600" eaLnBrk="1" hangingPunct="1"/>
            <a:r>
              <a:rPr lang="fr-FR" sz="2800" smtClean="0"/>
              <a:t>Si terre stable alors C diminue peu </a:t>
            </a:r>
          </a:p>
          <a:p>
            <a:pPr marL="609600" indent="-609600" eaLnBrk="1" hangingPunct="1"/>
            <a:r>
              <a:rPr lang="fr-FR" sz="2800" smtClean="0"/>
              <a:t>Si terre instable alors C diminue beaucoup</a:t>
            </a:r>
            <a:endParaRPr lang="fr-FR" sz="1800" smtClean="0"/>
          </a:p>
          <a:p>
            <a:pPr marL="609600" indent="-609600" eaLnBrk="1" hangingPunct="1">
              <a:buFontTx/>
              <a:buNone/>
            </a:pPr>
            <a:endParaRPr lang="fr-FR" sz="1800" smtClean="0"/>
          </a:p>
          <a:p>
            <a:pPr marL="609600" indent="-609600" eaLnBrk="1" hangingPunct="1">
              <a:buFontTx/>
              <a:buNone/>
            </a:pPr>
            <a:r>
              <a:rPr lang="fr-FR" sz="1800" smtClean="0"/>
              <a:t>Avec : S : stabilité, C : cohésion à l’état humide et Pi : Pression interne</a:t>
            </a:r>
          </a:p>
          <a:p>
            <a:pPr marL="609600" indent="-609600" eaLnBrk="1" hangingPunct="1">
              <a:buFontTx/>
              <a:buNone/>
            </a:pPr>
            <a:endParaRPr lang="fr-F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Traitement 3 : prétraitement au benzène puis action de l’eau </a:t>
            </a:r>
            <a:br>
              <a:rPr lang="fr-FR" sz="4000" smtClean="0"/>
            </a:br>
            <a:r>
              <a:rPr lang="fr-FR" sz="4000" smtClean="0"/>
              <a:t>(2 phases)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3238"/>
            <a:ext cx="9144000" cy="706437"/>
          </a:xfrm>
        </p:spPr>
        <p:txBody>
          <a:bodyPr/>
          <a:lstStyle/>
          <a:p>
            <a:pPr eaLnBrk="1" hangingPunct="1"/>
            <a:r>
              <a:rPr lang="fr-FR" sz="3600" smtClean="0"/>
              <a:t>Traitement 3 : prétraitement au benzène </a:t>
            </a: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 rot="-5141259">
            <a:off x="3669506" y="-738980"/>
            <a:ext cx="1343025" cy="3198812"/>
          </a:xfrm>
          <a:custGeom>
            <a:avLst/>
            <a:gdLst>
              <a:gd name="T0" fmla="*/ 41752720 w 21600"/>
              <a:gd name="T1" fmla="*/ 0 h 21600"/>
              <a:gd name="T2" fmla="*/ 21715284 w 21600"/>
              <a:gd name="T3" fmla="*/ 354216913 h 21600"/>
              <a:gd name="T4" fmla="*/ 41752720 w 21600"/>
              <a:gd name="T5" fmla="*/ 146963477 h 21600"/>
              <a:gd name="T6" fmla="*/ 61790086 w 21600"/>
              <a:gd name="T7" fmla="*/ 3542169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48" y="13744"/>
                </a:moveTo>
                <a:cubicBezTo>
                  <a:pt x="7151" y="12972"/>
                  <a:pt x="6701" y="11909"/>
                  <a:pt x="6701" y="10800"/>
                </a:cubicBezTo>
                <a:cubicBezTo>
                  <a:pt x="6701" y="8536"/>
                  <a:pt x="8536" y="6701"/>
                  <a:pt x="10800" y="6701"/>
                </a:cubicBezTo>
                <a:cubicBezTo>
                  <a:pt x="13063" y="6701"/>
                  <a:pt x="14899" y="8536"/>
                  <a:pt x="14899" y="10800"/>
                </a:cubicBezTo>
                <a:cubicBezTo>
                  <a:pt x="14899" y="11909"/>
                  <a:pt x="14448" y="12972"/>
                  <a:pt x="13651" y="13744"/>
                </a:cubicBezTo>
                <a:lnTo>
                  <a:pt x="18313" y="18558"/>
                </a:lnTo>
                <a:cubicBezTo>
                  <a:pt x="20414" y="16523"/>
                  <a:pt x="21600" y="137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4"/>
                  <a:pt x="1185" y="16523"/>
                  <a:pt x="3286" y="1855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 rot="-5141259">
            <a:off x="3594894" y="3267869"/>
            <a:ext cx="1343025" cy="3198813"/>
          </a:xfrm>
          <a:custGeom>
            <a:avLst/>
            <a:gdLst>
              <a:gd name="T0" fmla="*/ 41752720 w 21600"/>
              <a:gd name="T1" fmla="*/ 0 h 21600"/>
              <a:gd name="T2" fmla="*/ 21715284 w 21600"/>
              <a:gd name="T3" fmla="*/ 354217023 h 21600"/>
              <a:gd name="T4" fmla="*/ 41752720 w 21600"/>
              <a:gd name="T5" fmla="*/ 146963523 h 21600"/>
              <a:gd name="T6" fmla="*/ 61790086 w 21600"/>
              <a:gd name="T7" fmla="*/ 35421702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48" y="13744"/>
                </a:moveTo>
                <a:cubicBezTo>
                  <a:pt x="7151" y="12972"/>
                  <a:pt x="6701" y="11909"/>
                  <a:pt x="6701" y="10800"/>
                </a:cubicBezTo>
                <a:cubicBezTo>
                  <a:pt x="6701" y="8536"/>
                  <a:pt x="8536" y="6701"/>
                  <a:pt x="10800" y="6701"/>
                </a:cubicBezTo>
                <a:cubicBezTo>
                  <a:pt x="13063" y="6701"/>
                  <a:pt x="14899" y="8536"/>
                  <a:pt x="14899" y="10800"/>
                </a:cubicBezTo>
                <a:cubicBezTo>
                  <a:pt x="14899" y="11909"/>
                  <a:pt x="14448" y="12972"/>
                  <a:pt x="13651" y="13744"/>
                </a:cubicBezTo>
                <a:lnTo>
                  <a:pt x="18313" y="18558"/>
                </a:lnTo>
                <a:cubicBezTo>
                  <a:pt x="20414" y="16523"/>
                  <a:pt x="21600" y="137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4"/>
                  <a:pt x="1185" y="16523"/>
                  <a:pt x="3286" y="1855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77" name="Line 6"/>
          <p:cNvSpPr>
            <a:spLocks noChangeShapeType="1"/>
          </p:cNvSpPr>
          <p:nvPr/>
        </p:nvSpPr>
        <p:spPr bwMode="auto">
          <a:xfrm>
            <a:off x="5267325" y="4210050"/>
            <a:ext cx="1171575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3967163" y="4748213"/>
            <a:ext cx="2179637" cy="1587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5292725" y="4568825"/>
            <a:ext cx="175895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 flipV="1">
            <a:off x="4217988" y="4927600"/>
            <a:ext cx="1928812" cy="12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5559425" y="4389438"/>
            <a:ext cx="879475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6172200" y="4030663"/>
            <a:ext cx="879475" cy="1587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6284913" y="4264025"/>
            <a:ext cx="879475" cy="1588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>
            <a:off x="5029200" y="5094288"/>
            <a:ext cx="1703388" cy="12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>
            <a:off x="5559425" y="5284788"/>
            <a:ext cx="587375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5527675" y="4846638"/>
            <a:ext cx="146685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87" name="Text Box 16"/>
          <p:cNvSpPr txBox="1">
            <a:spLocks noChangeArrowheads="1"/>
          </p:cNvSpPr>
          <p:nvPr/>
        </p:nvSpPr>
        <p:spPr bwMode="auto">
          <a:xfrm>
            <a:off x="5675313" y="3933825"/>
            <a:ext cx="32178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Lente immersion benzène</a:t>
            </a:r>
          </a:p>
        </p:txBody>
      </p:sp>
      <p:sp>
        <p:nvSpPr>
          <p:cNvPr id="54288" name="Line 17"/>
          <p:cNvSpPr>
            <a:spLocks noChangeShapeType="1"/>
          </p:cNvSpPr>
          <p:nvPr/>
        </p:nvSpPr>
        <p:spPr bwMode="auto">
          <a:xfrm>
            <a:off x="4095750" y="4927600"/>
            <a:ext cx="0" cy="1073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289" name="Text Box 18"/>
          <p:cNvSpPr txBox="1">
            <a:spLocks noChangeArrowheads="1"/>
          </p:cNvSpPr>
          <p:nvPr/>
        </p:nvSpPr>
        <p:spPr bwMode="auto">
          <a:xfrm>
            <a:off x="1692275" y="6132513"/>
            <a:ext cx="48958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rgbClr val="FF0000"/>
                </a:solidFill>
              </a:rPr>
              <a:t>Air </a:t>
            </a:r>
            <a:r>
              <a:rPr lang="fr-FR" sz="2800">
                <a:solidFill>
                  <a:srgbClr val="FF0000"/>
                </a:solidFill>
                <a:sym typeface="Wingdings" pitchFamily="2" charset="2"/>
              </a:rPr>
              <a:t>remplacé par le benzène</a:t>
            </a:r>
          </a:p>
        </p:txBody>
      </p:sp>
      <p:sp>
        <p:nvSpPr>
          <p:cNvPr id="54290" name="Text Box 21"/>
          <p:cNvSpPr txBox="1">
            <a:spLocks noChangeArrowheads="1"/>
          </p:cNvSpPr>
          <p:nvPr/>
        </p:nvSpPr>
        <p:spPr bwMode="auto">
          <a:xfrm>
            <a:off x="5867400" y="515938"/>
            <a:ext cx="280828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Agrégats avec </a:t>
            </a:r>
            <a:r>
              <a:rPr lang="en-US" sz="2800">
                <a:solidFill>
                  <a:schemeClr val="bg1"/>
                </a:solidFill>
                <a:latin typeface="Sylfaen" pitchFamily="18" charset="0"/>
              </a:rPr>
              <a:t>Ø &lt; 2 mm</a:t>
            </a:r>
          </a:p>
        </p:txBody>
      </p:sp>
      <p:sp>
        <p:nvSpPr>
          <p:cNvPr id="54291" name="Line 22"/>
          <p:cNvSpPr>
            <a:spLocks noChangeShapeType="1"/>
          </p:cNvSpPr>
          <p:nvPr/>
        </p:nvSpPr>
        <p:spPr bwMode="auto">
          <a:xfrm>
            <a:off x="2124075" y="4724400"/>
            <a:ext cx="9350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4292" name="Text Box 23"/>
          <p:cNvSpPr txBox="1">
            <a:spLocks noChangeArrowheads="1"/>
          </p:cNvSpPr>
          <p:nvPr/>
        </p:nvSpPr>
        <p:spPr bwMode="auto">
          <a:xfrm>
            <a:off x="73025" y="3213100"/>
            <a:ext cx="248285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400">
                <a:solidFill>
                  <a:srgbClr val="FF0000"/>
                </a:solidFill>
              </a:rPr>
              <a:t>Cohésion</a:t>
            </a:r>
            <a:r>
              <a:rPr lang="fr-FR" sz="2400">
                <a:solidFill>
                  <a:srgbClr val="FF0000"/>
                </a:solidFill>
                <a:sym typeface="Wingdings" pitchFamily="2" charset="2"/>
              </a:rPr>
              <a:t> stabilisée caractère hydrophobe des substances organiques  par le benzène</a:t>
            </a:r>
          </a:p>
        </p:txBody>
      </p:sp>
      <p:sp>
        <p:nvSpPr>
          <p:cNvPr id="54293" name="Line 24"/>
          <p:cNvSpPr>
            <a:spLocks noChangeShapeType="1"/>
          </p:cNvSpPr>
          <p:nvPr/>
        </p:nvSpPr>
        <p:spPr bwMode="auto">
          <a:xfrm>
            <a:off x="4572000" y="2492375"/>
            <a:ext cx="0" cy="158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706438"/>
          </a:xfrm>
        </p:spPr>
        <p:txBody>
          <a:bodyPr/>
          <a:lstStyle/>
          <a:p>
            <a:pPr eaLnBrk="1" hangingPunct="1"/>
            <a:r>
              <a:rPr lang="fr-FR" sz="3600" smtClean="0"/>
              <a:t>Traitement 3 : prétraitement au benzène </a:t>
            </a:r>
          </a:p>
        </p:txBody>
      </p:sp>
      <p:sp>
        <p:nvSpPr>
          <p:cNvPr id="55299" name="AutoShape 4"/>
          <p:cNvSpPr>
            <a:spLocks noChangeArrowheads="1"/>
          </p:cNvSpPr>
          <p:nvPr/>
        </p:nvSpPr>
        <p:spPr bwMode="auto">
          <a:xfrm rot="-5141259">
            <a:off x="3594894" y="532606"/>
            <a:ext cx="1343025" cy="3198813"/>
          </a:xfrm>
          <a:custGeom>
            <a:avLst/>
            <a:gdLst>
              <a:gd name="T0" fmla="*/ 41752720 w 21600"/>
              <a:gd name="T1" fmla="*/ 0 h 21600"/>
              <a:gd name="T2" fmla="*/ 21715284 w 21600"/>
              <a:gd name="T3" fmla="*/ 354217023 h 21600"/>
              <a:gd name="T4" fmla="*/ 41752720 w 21600"/>
              <a:gd name="T5" fmla="*/ 146963523 h 21600"/>
              <a:gd name="T6" fmla="*/ 61790086 w 21600"/>
              <a:gd name="T7" fmla="*/ 35421702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48" y="13744"/>
                </a:moveTo>
                <a:cubicBezTo>
                  <a:pt x="7151" y="12972"/>
                  <a:pt x="6701" y="11909"/>
                  <a:pt x="6701" y="10800"/>
                </a:cubicBezTo>
                <a:cubicBezTo>
                  <a:pt x="6701" y="8536"/>
                  <a:pt x="8536" y="6701"/>
                  <a:pt x="10800" y="6701"/>
                </a:cubicBezTo>
                <a:cubicBezTo>
                  <a:pt x="13063" y="6701"/>
                  <a:pt x="14899" y="8536"/>
                  <a:pt x="14899" y="10800"/>
                </a:cubicBezTo>
                <a:cubicBezTo>
                  <a:pt x="14899" y="11909"/>
                  <a:pt x="14448" y="12972"/>
                  <a:pt x="13651" y="13744"/>
                </a:cubicBezTo>
                <a:lnTo>
                  <a:pt x="18313" y="18558"/>
                </a:lnTo>
                <a:cubicBezTo>
                  <a:pt x="20414" y="16523"/>
                  <a:pt x="21600" y="137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4"/>
                  <a:pt x="1185" y="16523"/>
                  <a:pt x="3286" y="1855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00" name="Line 5"/>
          <p:cNvSpPr>
            <a:spLocks noChangeShapeType="1"/>
          </p:cNvSpPr>
          <p:nvPr/>
        </p:nvSpPr>
        <p:spPr bwMode="auto">
          <a:xfrm>
            <a:off x="5267325" y="1474788"/>
            <a:ext cx="1171575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01" name="Line 6"/>
          <p:cNvSpPr>
            <a:spLocks noChangeShapeType="1"/>
          </p:cNvSpPr>
          <p:nvPr/>
        </p:nvSpPr>
        <p:spPr bwMode="auto">
          <a:xfrm flipV="1">
            <a:off x="3967163" y="2012950"/>
            <a:ext cx="2179637" cy="1587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02" name="Line 7"/>
          <p:cNvSpPr>
            <a:spLocks noChangeShapeType="1"/>
          </p:cNvSpPr>
          <p:nvPr/>
        </p:nvSpPr>
        <p:spPr bwMode="auto">
          <a:xfrm>
            <a:off x="5292725" y="1833563"/>
            <a:ext cx="175895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 flipV="1">
            <a:off x="4217988" y="2192338"/>
            <a:ext cx="1928812" cy="12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5559425" y="1654175"/>
            <a:ext cx="879475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6172200" y="1295400"/>
            <a:ext cx="879475" cy="1588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6284913" y="1528763"/>
            <a:ext cx="879475" cy="1587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5029200" y="2359025"/>
            <a:ext cx="1703388" cy="12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5559425" y="2549525"/>
            <a:ext cx="587375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>
            <a:off x="5527675" y="2111375"/>
            <a:ext cx="146685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10" name="Text Box 15"/>
          <p:cNvSpPr txBox="1">
            <a:spLocks noChangeArrowheads="1"/>
          </p:cNvSpPr>
          <p:nvPr/>
        </p:nvSpPr>
        <p:spPr bwMode="auto">
          <a:xfrm>
            <a:off x="5675313" y="1198563"/>
            <a:ext cx="32178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Lente immersion benzène</a:t>
            </a:r>
          </a:p>
        </p:txBody>
      </p:sp>
      <p:sp>
        <p:nvSpPr>
          <p:cNvPr id="55311" name="Line 16"/>
          <p:cNvSpPr>
            <a:spLocks noChangeShapeType="1"/>
          </p:cNvSpPr>
          <p:nvPr/>
        </p:nvSpPr>
        <p:spPr bwMode="auto">
          <a:xfrm>
            <a:off x="4095750" y="2192338"/>
            <a:ext cx="0" cy="1073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12" name="Text Box 17"/>
          <p:cNvSpPr txBox="1">
            <a:spLocks noChangeArrowheads="1"/>
          </p:cNvSpPr>
          <p:nvPr/>
        </p:nvSpPr>
        <p:spPr bwMode="auto">
          <a:xfrm>
            <a:off x="1619250" y="3213100"/>
            <a:ext cx="48958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>
                <a:solidFill>
                  <a:srgbClr val="FF0000"/>
                </a:solidFill>
              </a:rPr>
              <a:t>Air </a:t>
            </a:r>
            <a:r>
              <a:rPr lang="fr-FR">
                <a:solidFill>
                  <a:srgbClr val="FF0000"/>
                </a:solidFill>
                <a:sym typeface="Wingdings" pitchFamily="2" charset="2"/>
              </a:rPr>
              <a:t>remplacé par le benzène</a:t>
            </a:r>
          </a:p>
        </p:txBody>
      </p:sp>
      <p:sp>
        <p:nvSpPr>
          <p:cNvPr id="55313" name="Line 19"/>
          <p:cNvSpPr>
            <a:spLocks noChangeShapeType="1"/>
          </p:cNvSpPr>
          <p:nvPr/>
        </p:nvSpPr>
        <p:spPr bwMode="auto">
          <a:xfrm>
            <a:off x="2124075" y="1989138"/>
            <a:ext cx="9350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5314" name="Text Box 20"/>
          <p:cNvSpPr txBox="1">
            <a:spLocks noChangeArrowheads="1"/>
          </p:cNvSpPr>
          <p:nvPr/>
        </p:nvSpPr>
        <p:spPr bwMode="auto">
          <a:xfrm>
            <a:off x="34925" y="1125538"/>
            <a:ext cx="248285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>
                <a:solidFill>
                  <a:srgbClr val="FF0000"/>
                </a:solidFill>
              </a:rPr>
              <a:t>Cohésion</a:t>
            </a:r>
            <a:r>
              <a:rPr lang="fr-FR">
                <a:solidFill>
                  <a:srgbClr val="FF0000"/>
                </a:solidFill>
                <a:sym typeface="Wingdings" pitchFamily="2" charset="2"/>
              </a:rPr>
              <a:t> stabilisée caractère hydrophobe des substances organiques  par le benzène</a:t>
            </a:r>
          </a:p>
        </p:txBody>
      </p:sp>
      <p:sp>
        <p:nvSpPr>
          <p:cNvPr id="55315" name="Line 21"/>
          <p:cNvSpPr>
            <a:spLocks noChangeShapeType="1"/>
          </p:cNvSpPr>
          <p:nvPr/>
        </p:nvSpPr>
        <p:spPr bwMode="auto">
          <a:xfrm>
            <a:off x="4572000" y="692150"/>
            <a:ext cx="0" cy="5762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5316" name="Line 22"/>
          <p:cNvSpPr>
            <a:spLocks noChangeShapeType="1"/>
          </p:cNvSpPr>
          <p:nvPr/>
        </p:nvSpPr>
        <p:spPr bwMode="auto">
          <a:xfrm>
            <a:off x="4572000" y="3573463"/>
            <a:ext cx="0" cy="5762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5317" name="AutoShape 23"/>
          <p:cNvSpPr>
            <a:spLocks noChangeArrowheads="1"/>
          </p:cNvSpPr>
          <p:nvPr/>
        </p:nvSpPr>
        <p:spPr bwMode="auto">
          <a:xfrm rot="-5141259">
            <a:off x="3628231" y="3288507"/>
            <a:ext cx="1343025" cy="3198812"/>
          </a:xfrm>
          <a:custGeom>
            <a:avLst/>
            <a:gdLst>
              <a:gd name="T0" fmla="*/ 41752720 w 21600"/>
              <a:gd name="T1" fmla="*/ 0 h 21600"/>
              <a:gd name="T2" fmla="*/ 21715284 w 21600"/>
              <a:gd name="T3" fmla="*/ 354216913 h 21600"/>
              <a:gd name="T4" fmla="*/ 41752720 w 21600"/>
              <a:gd name="T5" fmla="*/ 146963477 h 21600"/>
              <a:gd name="T6" fmla="*/ 61790086 w 21600"/>
              <a:gd name="T7" fmla="*/ 3542169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48" y="13744"/>
                </a:moveTo>
                <a:cubicBezTo>
                  <a:pt x="7151" y="12972"/>
                  <a:pt x="6701" y="11909"/>
                  <a:pt x="6701" y="10800"/>
                </a:cubicBezTo>
                <a:cubicBezTo>
                  <a:pt x="6701" y="8536"/>
                  <a:pt x="8536" y="6701"/>
                  <a:pt x="10800" y="6701"/>
                </a:cubicBezTo>
                <a:cubicBezTo>
                  <a:pt x="13063" y="6701"/>
                  <a:pt x="14899" y="8536"/>
                  <a:pt x="14899" y="10800"/>
                </a:cubicBezTo>
                <a:cubicBezTo>
                  <a:pt x="14899" y="11909"/>
                  <a:pt x="14448" y="12972"/>
                  <a:pt x="13651" y="13744"/>
                </a:cubicBezTo>
                <a:lnTo>
                  <a:pt x="18313" y="18558"/>
                </a:lnTo>
                <a:cubicBezTo>
                  <a:pt x="20414" y="16523"/>
                  <a:pt x="21600" y="137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4"/>
                  <a:pt x="1185" y="16523"/>
                  <a:pt x="3286" y="1855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18" name="Line 24"/>
          <p:cNvSpPr>
            <a:spLocks noChangeShapeType="1"/>
          </p:cNvSpPr>
          <p:nvPr/>
        </p:nvSpPr>
        <p:spPr bwMode="auto">
          <a:xfrm>
            <a:off x="5300663" y="4230688"/>
            <a:ext cx="11715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19" name="Line 25"/>
          <p:cNvSpPr>
            <a:spLocks noChangeShapeType="1"/>
          </p:cNvSpPr>
          <p:nvPr/>
        </p:nvSpPr>
        <p:spPr bwMode="auto">
          <a:xfrm>
            <a:off x="4000500" y="4784725"/>
            <a:ext cx="571500" cy="12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20" name="Line 26"/>
          <p:cNvSpPr>
            <a:spLocks noChangeShapeType="1"/>
          </p:cNvSpPr>
          <p:nvPr/>
        </p:nvSpPr>
        <p:spPr bwMode="auto">
          <a:xfrm>
            <a:off x="5326063" y="4589463"/>
            <a:ext cx="17589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21" name="Line 27"/>
          <p:cNvSpPr>
            <a:spLocks noChangeShapeType="1"/>
          </p:cNvSpPr>
          <p:nvPr/>
        </p:nvSpPr>
        <p:spPr bwMode="auto">
          <a:xfrm flipV="1">
            <a:off x="4251325" y="4941888"/>
            <a:ext cx="320675" cy="1905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22" name="Line 28"/>
          <p:cNvSpPr>
            <a:spLocks noChangeShapeType="1"/>
          </p:cNvSpPr>
          <p:nvPr/>
        </p:nvSpPr>
        <p:spPr bwMode="auto">
          <a:xfrm>
            <a:off x="5592763" y="4410075"/>
            <a:ext cx="8794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6205538" y="4051300"/>
            <a:ext cx="879475" cy="1588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24" name="Line 30"/>
          <p:cNvSpPr>
            <a:spLocks noChangeShapeType="1"/>
          </p:cNvSpPr>
          <p:nvPr/>
        </p:nvSpPr>
        <p:spPr bwMode="auto">
          <a:xfrm>
            <a:off x="6318250" y="4284663"/>
            <a:ext cx="879475" cy="1587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25" name="Line 31"/>
          <p:cNvSpPr>
            <a:spLocks noChangeShapeType="1"/>
          </p:cNvSpPr>
          <p:nvPr/>
        </p:nvSpPr>
        <p:spPr bwMode="auto">
          <a:xfrm>
            <a:off x="4211638" y="5013325"/>
            <a:ext cx="360362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26" name="Line 32"/>
          <p:cNvSpPr>
            <a:spLocks noChangeShapeType="1"/>
          </p:cNvSpPr>
          <p:nvPr/>
        </p:nvSpPr>
        <p:spPr bwMode="auto">
          <a:xfrm>
            <a:off x="3779838" y="4868863"/>
            <a:ext cx="587375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5561013" y="4797425"/>
            <a:ext cx="14668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28" name="Text Box 34"/>
          <p:cNvSpPr txBox="1">
            <a:spLocks noChangeArrowheads="1"/>
          </p:cNvSpPr>
          <p:nvPr/>
        </p:nvSpPr>
        <p:spPr bwMode="auto">
          <a:xfrm>
            <a:off x="5708650" y="3429000"/>
            <a:ext cx="321786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Action brutale de l’eau : benzène non miscible</a:t>
            </a:r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>
            <a:off x="4129088" y="4948238"/>
            <a:ext cx="0" cy="1073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30" name="Line 36"/>
          <p:cNvSpPr>
            <a:spLocks noChangeShapeType="1"/>
          </p:cNvSpPr>
          <p:nvPr/>
        </p:nvSpPr>
        <p:spPr bwMode="auto">
          <a:xfrm>
            <a:off x="5003800" y="5083175"/>
            <a:ext cx="14668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31" name="Line 37"/>
          <p:cNvSpPr>
            <a:spLocks noChangeShapeType="1"/>
          </p:cNvSpPr>
          <p:nvPr/>
        </p:nvSpPr>
        <p:spPr bwMode="auto">
          <a:xfrm>
            <a:off x="5776913" y="5229225"/>
            <a:ext cx="14668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32" name="Line 38"/>
          <p:cNvSpPr>
            <a:spLocks noChangeShapeType="1"/>
          </p:cNvSpPr>
          <p:nvPr/>
        </p:nvSpPr>
        <p:spPr bwMode="auto">
          <a:xfrm>
            <a:off x="4932363" y="4941888"/>
            <a:ext cx="14668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33" name="Freeform 39"/>
          <p:cNvSpPr>
            <a:spLocks/>
          </p:cNvSpPr>
          <p:nvPr/>
        </p:nvSpPr>
        <p:spPr bwMode="auto">
          <a:xfrm>
            <a:off x="4643438" y="4725988"/>
            <a:ext cx="157162" cy="358775"/>
          </a:xfrm>
          <a:custGeom>
            <a:avLst/>
            <a:gdLst>
              <a:gd name="T0" fmla="*/ 0 w 99"/>
              <a:gd name="T1" fmla="*/ 0 h 226"/>
              <a:gd name="T2" fmla="*/ 144462 w 99"/>
              <a:gd name="T3" fmla="*/ 215900 h 226"/>
              <a:gd name="T4" fmla="*/ 73025 w 99"/>
              <a:gd name="T5" fmla="*/ 358775 h 226"/>
              <a:gd name="T6" fmla="*/ 0 60000 65536"/>
              <a:gd name="T7" fmla="*/ 0 60000 65536"/>
              <a:gd name="T8" fmla="*/ 0 60000 65536"/>
              <a:gd name="T9" fmla="*/ 0 w 99"/>
              <a:gd name="T10" fmla="*/ 0 h 226"/>
              <a:gd name="T11" fmla="*/ 99 w 99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226">
                <a:moveTo>
                  <a:pt x="0" y="0"/>
                </a:moveTo>
                <a:cubicBezTo>
                  <a:pt x="41" y="49"/>
                  <a:pt x="83" y="98"/>
                  <a:pt x="91" y="136"/>
                </a:cubicBezTo>
                <a:cubicBezTo>
                  <a:pt x="99" y="174"/>
                  <a:pt x="53" y="211"/>
                  <a:pt x="46" y="226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334" name="Text Box 40"/>
          <p:cNvSpPr txBox="1">
            <a:spLocks noChangeArrowheads="1"/>
          </p:cNvSpPr>
          <p:nvPr/>
        </p:nvSpPr>
        <p:spPr bwMode="auto">
          <a:xfrm>
            <a:off x="2052638" y="6157913"/>
            <a:ext cx="403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55335" name="Text Box 41"/>
          <p:cNvSpPr txBox="1">
            <a:spLocks noChangeArrowheads="1"/>
          </p:cNvSpPr>
          <p:nvPr/>
        </p:nvSpPr>
        <p:spPr bwMode="auto">
          <a:xfrm>
            <a:off x="323850" y="6092825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>
                <a:solidFill>
                  <a:srgbClr val="FF0000"/>
                </a:solidFill>
              </a:rPr>
              <a:t>Brutale </a:t>
            </a:r>
            <a:r>
              <a:rPr lang="fr-FR" sz="2400">
                <a:solidFill>
                  <a:srgbClr val="FF0000"/>
                </a:solidFill>
                <a:sym typeface="Wingdings" pitchFamily="2" charset="2"/>
              </a:rPr>
              <a:t> Pi car eau fait compression sur le benzène</a:t>
            </a:r>
          </a:p>
        </p:txBody>
      </p:sp>
      <p:sp>
        <p:nvSpPr>
          <p:cNvPr id="55336" name="Text Box 42"/>
          <p:cNvSpPr txBox="1">
            <a:spLocks noChangeArrowheads="1"/>
          </p:cNvSpPr>
          <p:nvPr/>
        </p:nvSpPr>
        <p:spPr bwMode="auto">
          <a:xfrm>
            <a:off x="323850" y="4257675"/>
            <a:ext cx="19446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C stabilisé par action du benzène si beaucoup de matière organique</a:t>
            </a:r>
          </a:p>
        </p:txBody>
      </p:sp>
      <p:sp>
        <p:nvSpPr>
          <p:cNvPr id="55337" name="Line 43"/>
          <p:cNvSpPr>
            <a:spLocks noChangeShapeType="1"/>
          </p:cNvSpPr>
          <p:nvPr/>
        </p:nvSpPr>
        <p:spPr bwMode="auto">
          <a:xfrm>
            <a:off x="2051050" y="5013325"/>
            <a:ext cx="9350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Effet du traitement 3 sur le modèle théorique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37025"/>
          </a:xfrm>
          <a:noFill/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endParaRPr lang="fr-FR" sz="4000" smtClean="0"/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fr-FR" sz="4000" smtClean="0"/>
              <a:t>S = C – </a:t>
            </a:r>
            <a:r>
              <a:rPr lang="fr-FR" sz="4000" smtClean="0">
                <a:solidFill>
                  <a:srgbClr val="FF0000"/>
                </a:solidFill>
              </a:rPr>
              <a:t>Pi (</a:t>
            </a:r>
            <a:r>
              <a:rPr lang="fr-FR" sz="4000" smtClean="0">
                <a:solidFill>
                  <a:srgbClr val="FF0000"/>
                </a:solidFill>
                <a:sym typeface="Wingdings" pitchFamily="2" charset="2"/>
              </a:rPr>
              <a:t>)</a:t>
            </a:r>
            <a:endParaRPr lang="fr-FR" sz="1800" smtClean="0">
              <a:solidFill>
                <a:srgbClr val="FF0000"/>
              </a:solidFill>
              <a:sym typeface="Wingdings" pitchFamily="2" charset="2"/>
            </a:endParaRP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endParaRPr lang="fr-FR" sz="180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fr-FR" sz="2800" smtClean="0"/>
              <a:t>Si terre stable alors Pi  augmente peu (terre peu mouillable)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fr-FR" sz="2800" smtClean="0"/>
              <a:t>Si terre instable alors Pi augmente beaucoup (terre très mouillable)</a:t>
            </a:r>
            <a:endParaRPr lang="fr-FR" sz="1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fr-FR" sz="1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fr-FR" sz="1800" smtClean="0"/>
              <a:t>Avec : S : stabilité, C : cohésion à l’état humide et Pi : Pression interne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fr-F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Evaluation de la stabilité structurale : analyse d’agrégats</a:t>
            </a:r>
          </a:p>
        </p:txBody>
      </p:sp>
      <p:pic>
        <p:nvPicPr>
          <p:cNvPr id="57347" name="Picture 6" descr="Numériser0022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2349500"/>
            <a:ext cx="8558213" cy="2355850"/>
          </a:xfrm>
          <a:noFill/>
        </p:spPr>
      </p:pic>
      <p:sp>
        <p:nvSpPr>
          <p:cNvPr id="57348" name="Oval 7"/>
          <p:cNvSpPr>
            <a:spLocks noChangeArrowheads="1"/>
          </p:cNvSpPr>
          <p:nvPr/>
        </p:nvSpPr>
        <p:spPr bwMode="auto">
          <a:xfrm>
            <a:off x="1835150" y="3500438"/>
            <a:ext cx="1079500" cy="7207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49" name="Oval 8"/>
          <p:cNvSpPr>
            <a:spLocks noChangeArrowheads="1"/>
          </p:cNvSpPr>
          <p:nvPr/>
        </p:nvSpPr>
        <p:spPr bwMode="auto">
          <a:xfrm>
            <a:off x="6372225" y="3573463"/>
            <a:ext cx="1079500" cy="7207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0" name="Oval 11"/>
          <p:cNvSpPr>
            <a:spLocks noChangeArrowheads="1"/>
          </p:cNvSpPr>
          <p:nvPr/>
        </p:nvSpPr>
        <p:spPr bwMode="auto">
          <a:xfrm>
            <a:off x="3995738" y="3213100"/>
            <a:ext cx="1079500" cy="720725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1" name="Oval 12"/>
          <p:cNvSpPr>
            <a:spLocks noChangeArrowheads="1"/>
          </p:cNvSpPr>
          <p:nvPr/>
        </p:nvSpPr>
        <p:spPr bwMode="auto">
          <a:xfrm>
            <a:off x="7380288" y="3213100"/>
            <a:ext cx="1079500" cy="720725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Indice global de Stabilité : Is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sz="3600" smtClean="0">
                <a:solidFill>
                  <a:srgbClr val="FFFF00"/>
                </a:solidFill>
              </a:rPr>
              <a:t>Is =</a:t>
            </a:r>
            <a:r>
              <a:rPr lang="fr-FR" sz="2800" smtClean="0">
                <a:solidFill>
                  <a:srgbClr val="FFFF00"/>
                </a:solidFill>
              </a:rPr>
              <a:t> 		</a:t>
            </a:r>
            <a:r>
              <a:rPr lang="en-GB" sz="2800" smtClean="0">
                <a:solidFill>
                  <a:srgbClr val="FFFF00"/>
                </a:solidFill>
              </a:rPr>
              <a:t>(A + L) max en % </a:t>
            </a:r>
          </a:p>
          <a:p>
            <a:pPr eaLnBrk="1" hangingPunct="1">
              <a:buFontTx/>
              <a:buNone/>
            </a:pPr>
            <a:r>
              <a:rPr lang="en-GB" sz="2800" smtClean="0">
                <a:solidFill>
                  <a:srgbClr val="FFFF00"/>
                </a:solidFill>
              </a:rPr>
              <a:t>		((Age+Aga+Agb) / 3 – 0,9 SG)</a:t>
            </a:r>
            <a:r>
              <a:rPr lang="fr-FR" sz="2800" smtClean="0">
                <a:solidFill>
                  <a:srgbClr val="FFFF00"/>
                </a:solidFill>
              </a:rPr>
              <a:t> )</a:t>
            </a:r>
            <a:endParaRPr lang="fr-FR" sz="2800" smtClean="0">
              <a:solidFill>
                <a:srgbClr val="FFFF00"/>
              </a:solidFill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fr-FR" sz="2800" smtClean="0">
              <a:solidFill>
                <a:srgbClr val="FFFF00"/>
              </a:solidFill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fr-FR" sz="2400" smtClean="0">
                <a:sym typeface="Symbol" pitchFamily="18" charset="2"/>
              </a:rPr>
              <a:t>Avec : </a:t>
            </a:r>
          </a:p>
          <a:p>
            <a:pPr eaLnBrk="1" hangingPunct="1">
              <a:buFontTx/>
              <a:buNone/>
            </a:pPr>
            <a:r>
              <a:rPr lang="fr-FR" sz="2400" smtClean="0">
                <a:sym typeface="Symbol" pitchFamily="18" charset="2"/>
              </a:rPr>
              <a:t>A + L : taux d’éléments fins (argiles + limons)</a:t>
            </a:r>
          </a:p>
          <a:p>
            <a:pPr eaLnBrk="1" hangingPunct="1">
              <a:buFontTx/>
              <a:buNone/>
            </a:pPr>
            <a:r>
              <a:rPr lang="fr-FR" sz="2400" smtClean="0">
                <a:sym typeface="Symbol" pitchFamily="18" charset="2"/>
              </a:rPr>
              <a:t>Ag</a:t>
            </a:r>
            <a:r>
              <a:rPr lang="fr-FR" sz="2400" baseline="-25000" smtClean="0">
                <a:sym typeface="Symbol" pitchFamily="18" charset="2"/>
              </a:rPr>
              <a:t>e</a:t>
            </a:r>
            <a:r>
              <a:rPr lang="fr-FR" sz="2400" smtClean="0">
                <a:sym typeface="Symbol" pitchFamily="18" charset="2"/>
              </a:rPr>
              <a:t> : taux d’agrégats stables à l’eau</a:t>
            </a:r>
          </a:p>
          <a:p>
            <a:pPr eaLnBrk="1" hangingPunct="1">
              <a:buFontTx/>
              <a:buNone/>
            </a:pPr>
            <a:r>
              <a:rPr lang="fr-FR" sz="2400" smtClean="0">
                <a:sym typeface="Symbol" pitchFamily="18" charset="2"/>
              </a:rPr>
              <a:t>Ag</a:t>
            </a:r>
            <a:r>
              <a:rPr lang="fr-FR" sz="2400" baseline="-25000" smtClean="0">
                <a:sym typeface="Symbol" pitchFamily="18" charset="2"/>
              </a:rPr>
              <a:t>a</a:t>
            </a:r>
            <a:r>
              <a:rPr lang="fr-FR" sz="2400" smtClean="0">
                <a:sym typeface="Symbol" pitchFamily="18" charset="2"/>
              </a:rPr>
              <a:t> : taux d’agrégats stables à l’alcool</a:t>
            </a:r>
          </a:p>
          <a:p>
            <a:pPr eaLnBrk="1" hangingPunct="1">
              <a:buFontTx/>
              <a:buNone/>
            </a:pPr>
            <a:r>
              <a:rPr lang="fr-FR" sz="2400" smtClean="0">
                <a:sym typeface="Symbol" pitchFamily="18" charset="2"/>
              </a:rPr>
              <a:t>Ag</a:t>
            </a:r>
            <a:r>
              <a:rPr lang="fr-FR" sz="2400" baseline="-25000" smtClean="0">
                <a:sym typeface="Symbol" pitchFamily="18" charset="2"/>
              </a:rPr>
              <a:t>b</a:t>
            </a:r>
            <a:r>
              <a:rPr lang="fr-FR" sz="2400" smtClean="0">
                <a:sym typeface="Symbol" pitchFamily="18" charset="2"/>
              </a:rPr>
              <a:t> : taux d’agrégats stables au benzène</a:t>
            </a:r>
          </a:p>
          <a:p>
            <a:pPr eaLnBrk="1" hangingPunct="1">
              <a:buFontTx/>
              <a:buNone/>
            </a:pPr>
            <a:r>
              <a:rPr lang="fr-FR" sz="2400" smtClean="0">
                <a:sym typeface="Symbol" pitchFamily="18" charset="2"/>
              </a:rPr>
              <a:t>SG : taux de sables grossiers</a:t>
            </a:r>
          </a:p>
          <a:p>
            <a:pPr eaLnBrk="1" hangingPunct="1">
              <a:buFontTx/>
              <a:buNone/>
            </a:pPr>
            <a:endParaRPr lang="fr-FR" sz="2400" smtClean="0">
              <a:sym typeface="Symbol" pitchFamily="18" charset="2"/>
            </a:endParaRPr>
          </a:p>
        </p:txBody>
      </p:sp>
      <p:sp>
        <p:nvSpPr>
          <p:cNvPr id="58372" name="Line 6"/>
          <p:cNvSpPr>
            <a:spLocks noChangeShapeType="1"/>
          </p:cNvSpPr>
          <p:nvPr/>
        </p:nvSpPr>
        <p:spPr bwMode="auto">
          <a:xfrm>
            <a:off x="1187450" y="2205038"/>
            <a:ext cx="518477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V- Erosion des sols et stabilité structurale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alphaUcPeriod"/>
            </a:pPr>
            <a:r>
              <a:rPr lang="fr-FR" sz="2000" b="1" smtClean="0">
                <a:solidFill>
                  <a:srgbClr val="FFFF00"/>
                </a:solidFill>
              </a:rPr>
              <a:t>Phénomène de battance, ruissellement et 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intervenant dans l’érosion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Mécanismes des différents types d’érosion</a:t>
            </a:r>
          </a:p>
          <a:p>
            <a:pPr marL="1168400" lvl="1" indent="-711200" algn="just" eaLnBrk="1" hangingPunct="1">
              <a:buFontTx/>
              <a:buAutoNum type="arabicPeriod" startAt="3"/>
            </a:pPr>
            <a:r>
              <a:rPr lang="fr-FR" sz="1800" smtClean="0"/>
              <a:t>Le rôle de l’agriculture dans le développement de l’érosion</a:t>
            </a:r>
          </a:p>
          <a:p>
            <a:pPr marL="1168400" lvl="1" indent="-711200" eaLnBrk="1" hangingPunct="1">
              <a:buFontTx/>
              <a:buAutoNum type="arabicPeriod" startAt="3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Etude de la propriété du sol :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de la stabilité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d’évaluation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basées sur le suivi de l’évolution structurale en condition contrôlée</a:t>
            </a:r>
          </a:p>
          <a:p>
            <a:pPr marL="1168400" lvl="1" indent="-711200" eaLnBrk="1" hangingPunct="1">
              <a:buFontTx/>
              <a:buAutoNum type="arabicPeriod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Lutte contre l’érosion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Test de percolation : indice K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1268413"/>
            <a:ext cx="4610100" cy="5184775"/>
          </a:xfrm>
          <a:noFill/>
        </p:spPr>
      </p:pic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4678363" y="6553200"/>
            <a:ext cx="4465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i="1">
                <a:solidFill>
                  <a:schemeClr val="bg1"/>
                </a:solidFill>
              </a:rPr>
              <a:t>Source : C. Mathieu, F. Pieltain, 1998</a:t>
            </a:r>
          </a:p>
        </p:txBody>
      </p:sp>
      <p:sp>
        <p:nvSpPr>
          <p:cNvPr id="59397" name="Text Box 8"/>
          <p:cNvSpPr txBox="1">
            <a:spLocks noChangeArrowheads="1"/>
          </p:cNvSpPr>
          <p:nvPr/>
        </p:nvSpPr>
        <p:spPr bwMode="auto">
          <a:xfrm>
            <a:off x="5795963" y="1268413"/>
            <a:ext cx="3348037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sz="2400">
                <a:solidFill>
                  <a:schemeClr val="bg1"/>
                </a:solidFill>
              </a:rPr>
              <a:t>   	 I ☓</a:t>
            </a:r>
            <a:r>
              <a:rPr lang="fr-FR" sz="24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sz="2400">
                <a:solidFill>
                  <a:schemeClr val="bg1"/>
                </a:solidFill>
              </a:rPr>
              <a:t>K =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sz="2400">
                <a:solidFill>
                  <a:schemeClr val="bg1"/>
                </a:solidFill>
              </a:rPr>
              <a:t>	H ☓ 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sz="2400">
                <a:solidFill>
                  <a:schemeClr val="bg1"/>
                </a:solidFill>
              </a:rPr>
              <a:t>Avec :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fr-FR" sz="1600">
                <a:solidFill>
                  <a:schemeClr val="bg1"/>
                </a:solidFill>
              </a:rPr>
              <a:t>I : hauteur en cm de la colonne terre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fr-FR" sz="1600">
                <a:solidFill>
                  <a:schemeClr val="bg1"/>
                </a:solidFill>
              </a:rPr>
              <a:t>V : Volume en cm</a:t>
            </a:r>
            <a:r>
              <a:rPr lang="fr-FR" sz="1600" baseline="30000">
                <a:solidFill>
                  <a:schemeClr val="bg1"/>
                </a:solidFill>
              </a:rPr>
              <a:t>3</a:t>
            </a:r>
            <a:r>
              <a:rPr lang="fr-FR" sz="1600">
                <a:solidFill>
                  <a:schemeClr val="bg1"/>
                </a:solidFill>
              </a:rPr>
              <a:t> recueilli au cours de la première heure en percolation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fr-FR" sz="1600">
                <a:solidFill>
                  <a:schemeClr val="bg1"/>
                </a:solidFill>
              </a:rPr>
              <a:t>H : Hauteur en cm dans le tube</a:t>
            </a:r>
            <a:r>
              <a:rPr lang="fr-FR" sz="2400">
                <a:solidFill>
                  <a:schemeClr val="bg1"/>
                </a:solidFill>
              </a:rPr>
              <a:t> </a:t>
            </a:r>
            <a:r>
              <a:rPr lang="fr-FR" sz="1600">
                <a:solidFill>
                  <a:schemeClr val="bg1"/>
                </a:solidFill>
              </a:rPr>
              <a:t>entre la toile filtrante et la surface libre de l’eau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fr-FR" sz="1600">
                <a:solidFill>
                  <a:schemeClr val="bg1"/>
                </a:solidFill>
              </a:rPr>
              <a:t>S : section intérieure du tube en cm</a:t>
            </a:r>
            <a:r>
              <a:rPr lang="fr-FR" sz="1600" baseline="30000">
                <a:solidFill>
                  <a:schemeClr val="bg1"/>
                </a:solidFill>
              </a:rPr>
              <a:t>2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fr-FR" sz="1600" baseline="30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fr-FR" sz="1600">
                <a:solidFill>
                  <a:schemeClr val="bg1"/>
                </a:solidFill>
              </a:rPr>
              <a:t>K : s’exprime donc en cm/h</a:t>
            </a:r>
          </a:p>
        </p:txBody>
      </p:sp>
      <p:sp>
        <p:nvSpPr>
          <p:cNvPr id="59398" name="Line 10"/>
          <p:cNvSpPr>
            <a:spLocks noChangeShapeType="1"/>
          </p:cNvSpPr>
          <p:nvPr/>
        </p:nvSpPr>
        <p:spPr bwMode="auto">
          <a:xfrm>
            <a:off x="6588125" y="1700213"/>
            <a:ext cx="15128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Relation entre Is et K</a:t>
            </a:r>
          </a:p>
        </p:txBody>
      </p:sp>
      <p:pic>
        <p:nvPicPr>
          <p:cNvPr id="60419" name="Picture 8" descr="Numériser0023c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628775"/>
            <a:ext cx="8135937" cy="5022850"/>
          </a:xfrm>
          <a:noFill/>
        </p:spPr>
      </p:pic>
      <p:sp>
        <p:nvSpPr>
          <p:cNvPr id="60420" name="Oval 10"/>
          <p:cNvSpPr>
            <a:spLocks noChangeArrowheads="1"/>
          </p:cNvSpPr>
          <p:nvPr/>
        </p:nvSpPr>
        <p:spPr bwMode="auto">
          <a:xfrm>
            <a:off x="1979613" y="2349500"/>
            <a:ext cx="142875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0421" name="Text Box 12"/>
          <p:cNvSpPr txBox="1">
            <a:spLocks noChangeArrowheads="1"/>
          </p:cNvSpPr>
          <p:nvPr/>
        </p:nvSpPr>
        <p:spPr bwMode="auto">
          <a:xfrm>
            <a:off x="2051050" y="2205038"/>
            <a:ext cx="223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Rendzines (Ca</a:t>
            </a:r>
            <a:r>
              <a:rPr lang="fr-FR" baseline="30000">
                <a:solidFill>
                  <a:srgbClr val="FF0000"/>
                </a:solidFill>
              </a:rPr>
              <a:t>++</a:t>
            </a:r>
            <a:r>
              <a:rPr lang="fr-FR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422" name="Oval 13"/>
          <p:cNvSpPr>
            <a:spLocks noChangeArrowheads="1"/>
          </p:cNvSpPr>
          <p:nvPr/>
        </p:nvSpPr>
        <p:spPr bwMode="auto">
          <a:xfrm>
            <a:off x="3779838" y="4868863"/>
            <a:ext cx="215900" cy="360362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0423" name="Text Box 14"/>
          <p:cNvSpPr txBox="1">
            <a:spLocks noChangeArrowheads="1"/>
          </p:cNvSpPr>
          <p:nvPr/>
        </p:nvSpPr>
        <p:spPr bwMode="auto">
          <a:xfrm>
            <a:off x="1979613" y="4933950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Terres sodiques</a:t>
            </a:r>
          </a:p>
        </p:txBody>
      </p:sp>
      <p:sp>
        <p:nvSpPr>
          <p:cNvPr id="60424" name="Oval 15"/>
          <p:cNvSpPr>
            <a:spLocks noChangeArrowheads="1"/>
          </p:cNvSpPr>
          <p:nvPr/>
        </p:nvSpPr>
        <p:spPr bwMode="auto">
          <a:xfrm>
            <a:off x="4211638" y="3573463"/>
            <a:ext cx="288925" cy="360362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0425" name="Text Box 16"/>
          <p:cNvSpPr txBox="1">
            <a:spLocks noChangeArrowheads="1"/>
          </p:cNvSpPr>
          <p:nvPr/>
        </p:nvSpPr>
        <p:spPr bwMode="auto">
          <a:xfrm>
            <a:off x="3995738" y="313372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0033CC"/>
                </a:solidFill>
              </a:rPr>
              <a:t>Terres de limon</a:t>
            </a:r>
          </a:p>
        </p:txBody>
      </p:sp>
      <p:sp>
        <p:nvSpPr>
          <p:cNvPr id="60426" name="Oval 17"/>
          <p:cNvSpPr>
            <a:spLocks noChangeArrowheads="1"/>
          </p:cNvSpPr>
          <p:nvPr/>
        </p:nvSpPr>
        <p:spPr bwMode="auto">
          <a:xfrm>
            <a:off x="2339975" y="2997200"/>
            <a:ext cx="215900" cy="287338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0427" name="Text Box 18"/>
          <p:cNvSpPr txBox="1">
            <a:spLocks noChangeArrowheads="1"/>
          </p:cNvSpPr>
          <p:nvPr/>
        </p:nvSpPr>
        <p:spPr bwMode="auto">
          <a:xfrm>
            <a:off x="2555875" y="2565400"/>
            <a:ext cx="1584325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Terres noires de Limagne</a:t>
            </a:r>
          </a:p>
        </p:txBody>
      </p:sp>
      <p:sp>
        <p:nvSpPr>
          <p:cNvPr id="60428" name="Text Box 19"/>
          <p:cNvSpPr txBox="1">
            <a:spLocks noChangeArrowheads="1"/>
          </p:cNvSpPr>
          <p:nvPr/>
        </p:nvSpPr>
        <p:spPr bwMode="auto">
          <a:xfrm>
            <a:off x="6516688" y="5799138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instable</a:t>
            </a:r>
          </a:p>
        </p:txBody>
      </p:sp>
      <p:sp>
        <p:nvSpPr>
          <p:cNvPr id="60429" name="Text Box 20"/>
          <p:cNvSpPr txBox="1">
            <a:spLocks noChangeArrowheads="1"/>
          </p:cNvSpPr>
          <p:nvPr/>
        </p:nvSpPr>
        <p:spPr bwMode="auto">
          <a:xfrm>
            <a:off x="1331913" y="1700213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54137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2800" smtClean="0"/>
              <a:t>Influence de la teneur en eau des fragments sur la sensibilité à la désagrégation des deux types de terre</a:t>
            </a:r>
          </a:p>
        </p:txBody>
      </p:sp>
      <p:pic>
        <p:nvPicPr>
          <p:cNvPr id="61443" name="Picture 8" descr="comapraison terres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27100" y="1782763"/>
            <a:ext cx="7288213" cy="4525962"/>
          </a:xfrm>
          <a:noFill/>
        </p:spPr>
      </p:pic>
      <p:sp>
        <p:nvSpPr>
          <p:cNvPr id="61444" name="Line 9"/>
          <p:cNvSpPr>
            <a:spLocks noChangeShapeType="1"/>
          </p:cNvSpPr>
          <p:nvPr/>
        </p:nvSpPr>
        <p:spPr bwMode="auto">
          <a:xfrm>
            <a:off x="2555875" y="2349500"/>
            <a:ext cx="0" cy="230346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445" name="Text Box 10"/>
          <p:cNvSpPr txBox="1">
            <a:spLocks noChangeArrowheads="1"/>
          </p:cNvSpPr>
          <p:nvPr/>
        </p:nvSpPr>
        <p:spPr bwMode="auto">
          <a:xfrm>
            <a:off x="6516688" y="6524625"/>
            <a:ext cx="2951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Boiffin 1984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Conclusion sur les mécanismes existants….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fr-FR" sz="2400" smtClean="0"/>
              <a:t>La microfissuration : alternances gonflement – retrait (Cf. régénération des sols)</a:t>
            </a:r>
          </a:p>
          <a:p>
            <a:pPr algn="just" eaLnBrk="1" hangingPunct="1">
              <a:lnSpc>
                <a:spcPct val="90000"/>
              </a:lnSpc>
            </a:pPr>
            <a:endParaRPr lang="fr-FR" sz="2400" smtClean="0"/>
          </a:p>
          <a:p>
            <a:pPr algn="just" eaLnBrk="1" hangingPunct="1">
              <a:lnSpc>
                <a:spcPct val="90000"/>
              </a:lnSpc>
            </a:pPr>
            <a:r>
              <a:rPr lang="fr-FR" sz="2400" smtClean="0"/>
              <a:t>La dispersion  (SCHLOESING -1885) </a:t>
            </a:r>
          </a:p>
          <a:p>
            <a:pPr algn="just" eaLnBrk="1" hangingPunct="1">
              <a:lnSpc>
                <a:spcPct val="90000"/>
              </a:lnSpc>
            </a:pPr>
            <a:endParaRPr lang="fr-FR" sz="2400" smtClean="0"/>
          </a:p>
          <a:p>
            <a:pPr algn="just" eaLnBrk="1" hangingPunct="1">
              <a:lnSpc>
                <a:spcPct val="90000"/>
              </a:lnSpc>
            </a:pPr>
            <a:r>
              <a:rPr lang="fr-FR" sz="2400" smtClean="0"/>
              <a:t>La désagrégation par éclatement dans le cas d’agrégats secs (HENIN)</a:t>
            </a:r>
          </a:p>
          <a:p>
            <a:pPr algn="just" eaLnBrk="1" hangingPunct="1">
              <a:lnSpc>
                <a:spcPct val="90000"/>
              </a:lnSpc>
            </a:pPr>
            <a:endParaRPr lang="fr-FR" sz="2400" smtClean="0"/>
          </a:p>
          <a:p>
            <a:pPr algn="just" eaLnBrk="1" hangingPunct="1">
              <a:lnSpc>
                <a:spcPct val="90000"/>
              </a:lnSpc>
            </a:pPr>
            <a:r>
              <a:rPr lang="fr-FR" sz="2400" smtClean="0"/>
              <a:t>La désagrégation sans éclatement : arrachement / chocs de gouttes de pluie (comportement terres humides)</a:t>
            </a:r>
          </a:p>
          <a:p>
            <a:pPr algn="just" eaLnBrk="1" hangingPunct="1">
              <a:lnSpc>
                <a:spcPct val="90000"/>
              </a:lnSpc>
            </a:pPr>
            <a:endParaRPr lang="fr-FR" sz="2400" smtClean="0"/>
          </a:p>
          <a:p>
            <a:pPr algn="just" eaLnBrk="1" hangingPunct="1">
              <a:lnSpc>
                <a:spcPct val="90000"/>
              </a:lnSpc>
            </a:pPr>
            <a:endParaRPr 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V- Erosion des sols et stabilité structurale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Phénomène de battance, ruissellement et 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intervenant dans l’érosion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des différents types d’érosion</a:t>
            </a:r>
          </a:p>
          <a:p>
            <a:pPr marL="1168400" lvl="1" indent="-711200" algn="just" eaLnBrk="1" hangingPunct="1">
              <a:buFontTx/>
              <a:buAutoNum type="arabicPeriod" startAt="3"/>
            </a:pPr>
            <a:r>
              <a:rPr lang="fr-FR" sz="1800" smtClean="0"/>
              <a:t>Le rôle de l’agriculture dans le développement de l’érosion</a:t>
            </a:r>
          </a:p>
          <a:p>
            <a:pPr marL="1168400" lvl="1" indent="-711200" eaLnBrk="1" hangingPunct="1">
              <a:buFontTx/>
              <a:buAutoNum type="arabicPeriod" startAt="3"/>
            </a:pPr>
            <a:endParaRPr lang="fr-FR" sz="1800" b="1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b="1" smtClean="0">
                <a:solidFill>
                  <a:srgbClr val="FFFF00"/>
                </a:solidFill>
              </a:rPr>
              <a:t>Etude de la propriété du sol :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de la stabilité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d’évaluation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Méthodes basées sur le suivi de l’évolution structurale en condition contrôlée</a:t>
            </a:r>
          </a:p>
          <a:p>
            <a:pPr marL="1168400" lvl="1" indent="-711200" eaLnBrk="1" hangingPunct="1">
              <a:buFontTx/>
              <a:buAutoNum type="arabicPeriod"/>
            </a:pPr>
            <a:endParaRPr lang="fr-FR" sz="1800" b="1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Lutte contre l’érosion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Méthode Le Bissonais – Le Souder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fr-FR" sz="2400" smtClean="0"/>
              <a:t>Méthode tenant compte de trois situations de désagrégation : </a:t>
            </a:r>
          </a:p>
          <a:p>
            <a:pPr algn="just" eaLnBrk="1" hangingPunct="1">
              <a:lnSpc>
                <a:spcPct val="90000"/>
              </a:lnSpc>
            </a:pPr>
            <a:endParaRPr lang="fr-FR" sz="2400" smtClean="0"/>
          </a:p>
          <a:p>
            <a:pPr lvl="1" algn="just" eaLnBrk="1" hangingPunct="1">
              <a:lnSpc>
                <a:spcPct val="90000"/>
              </a:lnSpc>
            </a:pPr>
            <a:r>
              <a:rPr lang="fr-FR" sz="2000" smtClean="0"/>
              <a:t>Traitement 1 : comportement de matériaux secs soumis à une irrigation par submersion ou des pluies intenses (éclatement + action mécanique)</a:t>
            </a:r>
          </a:p>
          <a:p>
            <a:pPr lvl="1" algn="just" eaLnBrk="1" hangingPunct="1">
              <a:lnSpc>
                <a:spcPct val="90000"/>
              </a:lnSpc>
            </a:pPr>
            <a:endParaRPr lang="fr-FR" sz="2000" smtClean="0"/>
          </a:p>
          <a:p>
            <a:pPr lvl="1" algn="just" eaLnBrk="1" hangingPunct="1">
              <a:lnSpc>
                <a:spcPct val="90000"/>
              </a:lnSpc>
            </a:pPr>
            <a:r>
              <a:rPr lang="fr-FR" sz="2000" smtClean="0"/>
              <a:t>Traitement 2 : comportement de matériaux secs ou peu humides soumis à des pluies modérées (éclatement, peu d’action mécanique)</a:t>
            </a:r>
          </a:p>
          <a:p>
            <a:pPr lvl="1" algn="just" eaLnBrk="1" hangingPunct="1">
              <a:lnSpc>
                <a:spcPct val="90000"/>
              </a:lnSpc>
            </a:pPr>
            <a:endParaRPr lang="fr-FR" sz="2000" smtClean="0"/>
          </a:p>
          <a:p>
            <a:pPr lvl="1" algn="just" eaLnBrk="1" hangingPunct="1">
              <a:lnSpc>
                <a:spcPct val="90000"/>
              </a:lnSpc>
            </a:pPr>
            <a:r>
              <a:rPr lang="fr-FR" sz="2000" smtClean="0"/>
              <a:t>Traitement 3 : comportement de matériaux humides, réhumectés préalablement sans provoquer d’éclatement</a:t>
            </a:r>
          </a:p>
          <a:p>
            <a:pPr algn="just" eaLnBrk="1" hangingPunct="1">
              <a:lnSpc>
                <a:spcPct val="90000"/>
              </a:lnSpc>
            </a:pPr>
            <a:endParaRPr lang="fr-FR" sz="2400" smtClean="0"/>
          </a:p>
          <a:p>
            <a:pPr lvl="1" algn="just" eaLnBrk="1" hangingPunct="1">
              <a:lnSpc>
                <a:spcPct val="90000"/>
              </a:lnSpc>
            </a:pPr>
            <a:endParaRPr lang="fr-F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Conclusions pratiques / </a:t>
            </a:r>
            <a:br>
              <a:rPr lang="fr-FR" sz="4000" smtClean="0"/>
            </a:br>
            <a:r>
              <a:rPr lang="fr-FR" sz="4000" smtClean="0"/>
              <a:t>Méthode Le Bissonais – Le Souder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98416"/>
        </p:xfrm>
        <a:graphic>
          <a:graphicData uri="http://schemas.openxmlformats.org/drawingml/2006/table">
            <a:tbl>
              <a:tblPr/>
              <a:tblGrid>
                <a:gridCol w="1377950"/>
                <a:gridCol w="1657350"/>
                <a:gridCol w="1871663"/>
                <a:gridCol w="3322637"/>
              </a:tblGrid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MWD en mm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Stabilité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Battance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Ruissellement et érosion diffuse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&lt; 0,4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Très instable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Systématique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Risque important et permanent en toutes conditions topographiques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0,4 – 0,8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Instable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Très fréquente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Risque fréquent en toute situation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0,8 – 1,3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Moyennement stable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Fréquente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Risque variable en fonction des paramètres climatiques et topographiques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1,3 - 2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Occasionnelle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Risque limité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&gt;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Très stable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Très rare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Risque très faible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V- Erosion des sols et stabilité structurale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Phénomène de battance, ruissellement et 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intervenant dans l’érosion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des différents types d’érosion</a:t>
            </a:r>
          </a:p>
          <a:p>
            <a:pPr marL="1168400" lvl="1" indent="-711200" algn="just" eaLnBrk="1" hangingPunct="1">
              <a:buFontTx/>
              <a:buAutoNum type="arabicPeriod" startAt="3"/>
            </a:pPr>
            <a:r>
              <a:rPr lang="fr-FR" sz="1800" smtClean="0"/>
              <a:t>Le rôle de l’agriculture dans le développement de l’érosion</a:t>
            </a:r>
          </a:p>
          <a:p>
            <a:pPr marL="1168400" lvl="1" indent="-711200" eaLnBrk="1" hangingPunct="1">
              <a:buFontTx/>
              <a:buAutoNum type="arabicPeriod" startAt="3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smtClean="0"/>
              <a:t>Etude de la propriété du sol :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Mécanismes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Les facteurs de la stabilité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d’évaluation de la stabilité Structurale</a:t>
            </a:r>
          </a:p>
          <a:p>
            <a:pPr marL="1168400" lvl="1" indent="-711200" algn="just" eaLnBrk="1" hangingPunct="1">
              <a:buFontTx/>
              <a:buAutoNum type="arabicPeriod"/>
            </a:pPr>
            <a:r>
              <a:rPr lang="fr-FR" sz="1800" smtClean="0"/>
              <a:t>Méthodes basées sur le suivi de l’évolution structurale en condition contrôlée</a:t>
            </a:r>
          </a:p>
          <a:p>
            <a:pPr marL="1168400" lvl="1" indent="-711200" eaLnBrk="1" hangingPunct="1">
              <a:buFontTx/>
              <a:buAutoNum type="arabicPeriod"/>
            </a:pPr>
            <a:endParaRPr lang="fr-FR" sz="1800" smtClean="0"/>
          </a:p>
          <a:p>
            <a:pPr marL="812800" indent="-812800" eaLnBrk="1" hangingPunct="1">
              <a:buFontTx/>
              <a:buAutoNum type="alphaUcPeriod"/>
            </a:pPr>
            <a:r>
              <a:rPr lang="fr-FR" sz="2000" b="1" smtClean="0">
                <a:solidFill>
                  <a:srgbClr val="FFFF00"/>
                </a:solidFill>
              </a:rPr>
              <a:t>Lutte contre l’érosion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200" smtClean="0"/>
              <a:t>Moyens de lutte sur le plan agronomique : action sur les </a:t>
            </a:r>
            <a:r>
              <a:rPr lang="fr-FR" sz="3200" smtClean="0">
                <a:solidFill>
                  <a:srgbClr val="FF0000"/>
                </a:solidFill>
              </a:rPr>
              <a:t>surfaces exposées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smtClean="0">
              <a:sym typeface="Wingdings 3" pitchFamily="18" charset="2"/>
            </a:endParaRPr>
          </a:p>
          <a:p>
            <a:pPr lvl="1" eaLnBrk="1" hangingPunct="1"/>
            <a:endParaRPr lang="fr-FR" smtClean="0">
              <a:sym typeface="Wingdings 3" pitchFamily="18" charset="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73100" y="18161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fr-FR" sz="3200">
                <a:solidFill>
                  <a:schemeClr val="bg1"/>
                </a:solidFill>
                <a:sym typeface="Wingdings 3" pitchFamily="18" charset="2"/>
              </a:rPr>
              <a:t>Protéger la surface du sol 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fr-FR" sz="2400">
                <a:solidFill>
                  <a:schemeClr val="bg1"/>
                </a:solidFill>
                <a:sym typeface="Wingdings 3" pitchFamily="18" charset="2"/>
              </a:rPr>
              <a:t>Abri, couvert naturel, couvert artificiel…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fr-FR" sz="3200">
                <a:solidFill>
                  <a:schemeClr val="bg1"/>
                </a:solidFill>
                <a:sym typeface="Wingdings 3" pitchFamily="18" charset="2"/>
              </a:rPr>
              <a:t>Augmenter la résistance de la surface du sol 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fr-FR" sz="2400">
                <a:solidFill>
                  <a:schemeClr val="bg1"/>
                </a:solidFill>
                <a:sym typeface="Wingdings 3" pitchFamily="18" charset="2"/>
              </a:rPr>
              <a:t>Amendements, conditionneurs de sol, matière organique, techniques agricoles…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fr-FR" sz="3200">
                <a:solidFill>
                  <a:schemeClr val="bg1"/>
                </a:solidFill>
                <a:sym typeface="Wingdings 3" pitchFamily="18" charset="2"/>
              </a:rPr>
              <a:t>Accroître l’infiltration et diminuer les écoulements 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fr-FR" sz="2400">
                <a:solidFill>
                  <a:schemeClr val="bg1"/>
                </a:solidFill>
                <a:sym typeface="Wingdings 3" pitchFamily="18" charset="2"/>
              </a:rPr>
              <a:t>Infiltration instantanée, retardée…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endParaRPr lang="fr-FR" sz="2400">
              <a:solidFill>
                <a:schemeClr val="bg1"/>
              </a:solidFill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200" smtClean="0"/>
              <a:t>Moyens de lutte sur le plan agronomique : action sur les </a:t>
            </a:r>
            <a:r>
              <a:rPr lang="fr-FR" sz="3200" smtClean="0">
                <a:solidFill>
                  <a:srgbClr val="FF0000"/>
                </a:solidFill>
              </a:rPr>
              <a:t>écoulements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smtClean="0">
              <a:sym typeface="Wingdings 3" pitchFamily="18" charset="2"/>
            </a:endParaRPr>
          </a:p>
          <a:p>
            <a:pPr lvl="1" eaLnBrk="1" hangingPunct="1"/>
            <a:endParaRPr lang="fr-FR" smtClean="0">
              <a:sym typeface="Wingdings 3" pitchFamily="18" charset="2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73100" y="18161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3200">
                <a:solidFill>
                  <a:schemeClr val="bg1"/>
                </a:solidFill>
                <a:sym typeface="Wingdings 3" pitchFamily="18" charset="2"/>
              </a:rPr>
              <a:t>Limiter les concentrations 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400">
                <a:solidFill>
                  <a:schemeClr val="bg1"/>
                </a:solidFill>
                <a:sym typeface="Wingdings 3" pitchFamily="18" charset="2"/>
              </a:rPr>
              <a:t>Parcellaire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800">
                <a:solidFill>
                  <a:schemeClr val="bg1"/>
                </a:solidFill>
                <a:sym typeface="Wingdings 3" pitchFamily="18" charset="2"/>
              </a:rPr>
              <a:t>Etaler les écoulements concentrées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800">
                <a:solidFill>
                  <a:schemeClr val="bg1"/>
                </a:solidFill>
                <a:sym typeface="Wingdings 3" pitchFamily="18" charset="2"/>
              </a:rPr>
              <a:t>Maîtriser les écoulements et leurs vitesse et énergies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800">
                <a:solidFill>
                  <a:schemeClr val="bg1"/>
                </a:solidFill>
                <a:sym typeface="Wingdings 3" pitchFamily="18" charset="2"/>
              </a:rPr>
              <a:t>Augmenter la résistance du lit et de ses abords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800">
                <a:solidFill>
                  <a:schemeClr val="bg1"/>
                </a:solidFill>
                <a:sym typeface="Wingdings 3" pitchFamily="18" charset="2"/>
              </a:rPr>
              <a:t>Maîtriser la sédimentation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800">
                <a:solidFill>
                  <a:schemeClr val="bg1"/>
                </a:solidFill>
                <a:sym typeface="Wingdings 3" pitchFamily="18" charset="2"/>
              </a:rPr>
              <a:t>Artificialiser les écoulements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fr-FR" sz="2800">
              <a:solidFill>
                <a:schemeClr val="bg1"/>
              </a:solidFill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Mécanismes de l’érosion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pic>
        <p:nvPicPr>
          <p:cNvPr id="8196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1557338"/>
            <a:ext cx="8280400" cy="4967287"/>
          </a:xfrm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6227763" y="6092825"/>
            <a:ext cx="2987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i="1"/>
              <a:t>Source : Leguédois,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fr-FR" sz="4000" smtClean="0"/>
              <a:t>Mécanismes de l’érosion: formation d’une croûte de battance</a:t>
            </a:r>
          </a:p>
        </p:txBody>
      </p:sp>
      <p:pic>
        <p:nvPicPr>
          <p:cNvPr id="9219" name="Picture 3" descr="croûte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39975" y="1484313"/>
            <a:ext cx="4464050" cy="4924425"/>
          </a:xfrm>
          <a:noFill/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-34925" y="6548438"/>
            <a:ext cx="4319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i="1">
                <a:solidFill>
                  <a:schemeClr val="bg1"/>
                </a:solidFill>
              </a:rPr>
              <a:t>Y. Le Bissonais et Le Souder (1995)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Formation d’une croûte de battance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989138"/>
            <a:ext cx="8229600" cy="2552700"/>
          </a:xfrm>
        </p:spPr>
      </p:pic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5148263" y="5949950"/>
            <a:ext cx="3529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Source : Y. Le Bissonais, 2002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Effet ‘splash’</a:t>
            </a:r>
          </a:p>
        </p:txBody>
      </p:sp>
      <p:pic>
        <p:nvPicPr>
          <p:cNvPr id="11267" name="Picture 3" descr="structure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600200"/>
            <a:ext cx="8280400" cy="5172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2177</Words>
  <Application>Microsoft Office PowerPoint</Application>
  <PresentationFormat>Affichage à l'écran (4:3)</PresentationFormat>
  <Paragraphs>443</Paragraphs>
  <Slides>59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8" baseType="lpstr">
      <vt:lpstr>Arial</vt:lpstr>
      <vt:lpstr>Calibri</vt:lpstr>
      <vt:lpstr>Wingdings 3</vt:lpstr>
      <vt:lpstr>Times New Roman</vt:lpstr>
      <vt:lpstr>Symbol</vt:lpstr>
      <vt:lpstr>Wingdings</vt:lpstr>
      <vt:lpstr>Sylfaen</vt:lpstr>
      <vt:lpstr>Arial Unicode MS</vt:lpstr>
      <vt:lpstr>Modèle par défaut</vt:lpstr>
      <vt:lpstr>V Erosion des sols et stabilité structurale</vt:lpstr>
      <vt:lpstr>V- Erosion des sols et stabilité structurale </vt:lpstr>
      <vt:lpstr>V- Erosion des sols et stabilité structurale </vt:lpstr>
      <vt:lpstr>Les facteurs de l’érosion</vt:lpstr>
      <vt:lpstr>V- Erosion des sols et stabilité structurale </vt:lpstr>
      <vt:lpstr>Mécanismes de l’érosion</vt:lpstr>
      <vt:lpstr>Mécanismes de l’érosion: formation d’une croûte de battance</vt:lpstr>
      <vt:lpstr>Formation d’une croûte de battance</vt:lpstr>
      <vt:lpstr>Effet ‘splash’</vt:lpstr>
      <vt:lpstr>Erosion diffuse</vt:lpstr>
      <vt:lpstr>Erosion concentrée</vt:lpstr>
      <vt:lpstr>Erosion des talus et chemins</vt:lpstr>
      <vt:lpstr>V- Erosion des sols et stabilité structurale </vt:lpstr>
      <vt:lpstr>Rôle de l’agriculture dans le développement de l’érosion en France</vt:lpstr>
      <vt:lpstr>Episode pluvieux sur culture de maïs</vt:lpstr>
      <vt:lpstr>Episode pluvieux sur culture de maïs</vt:lpstr>
      <vt:lpstr>Rôle de l’agriculture dans le développement de l’érosion en France</vt:lpstr>
      <vt:lpstr>Rôle de l’agriculture dans le développement de l’érosion en France</vt:lpstr>
      <vt:lpstr>Rôle de l’agriculture dans le développement de l’érosion en France</vt:lpstr>
      <vt:lpstr> Causes non agricoles…. </vt:lpstr>
      <vt:lpstr>V- Erosion des sols et stabilité structurale </vt:lpstr>
      <vt:lpstr>Définition</vt:lpstr>
      <vt:lpstr>V- Erosion des sols et stabilité structurale </vt:lpstr>
      <vt:lpstr>Relation gonflement / stabilité structurale</vt:lpstr>
      <vt:lpstr>Mécanisme d’éclatement des particules</vt:lpstr>
      <vt:lpstr>Le modèle théorique</vt:lpstr>
      <vt:lpstr>Variation de la cohésion C avec la teneur en eau</vt:lpstr>
      <vt:lpstr>Rôle du piégeage de l’air</vt:lpstr>
      <vt:lpstr>Formule de calcul de Pi</vt:lpstr>
      <vt:lpstr>V- Erosion des sols et stabilité structurale </vt:lpstr>
      <vt:lpstr>Texture et stabilité structurale</vt:lpstr>
      <vt:lpstr>Garniture ionique et stabilité structurale</vt:lpstr>
      <vt:lpstr>V- Erosion des sols et stabilité structurale </vt:lpstr>
      <vt:lpstr>Diapositive 34</vt:lpstr>
      <vt:lpstr>Analyse d’agrégats</vt:lpstr>
      <vt:lpstr>Analyse d’agrégats</vt:lpstr>
      <vt:lpstr>Traitement 1 : action de l’eau sans prétraitement</vt:lpstr>
      <vt:lpstr>Traitement 1 à l’eau</vt:lpstr>
      <vt:lpstr>Effet du traitement 1 sur le modèle théorique</vt:lpstr>
      <vt:lpstr>Traitement 2 : prétraitement à l’alcool puis action de l’eau  (2 phases)</vt:lpstr>
      <vt:lpstr>Traitement 2: prétraitement à l’alcool</vt:lpstr>
      <vt:lpstr>Traitement 2: prétraitement à l’alcool</vt:lpstr>
      <vt:lpstr>Effet du traitement 2 sur le modèle théorique </vt:lpstr>
      <vt:lpstr>Traitement 3 : prétraitement au benzène puis action de l’eau  (2 phases)</vt:lpstr>
      <vt:lpstr>Traitement 3 : prétraitement au benzène </vt:lpstr>
      <vt:lpstr>Traitement 3 : prétraitement au benzène </vt:lpstr>
      <vt:lpstr>Effet du traitement 3 sur le modèle théorique </vt:lpstr>
      <vt:lpstr>Evaluation de la stabilité structurale : analyse d’agrégats</vt:lpstr>
      <vt:lpstr>Indice global de Stabilité : Is</vt:lpstr>
      <vt:lpstr>Test de percolation : indice K</vt:lpstr>
      <vt:lpstr>Relation entre Is et K</vt:lpstr>
      <vt:lpstr>Influence de la teneur en eau des fragments sur la sensibilité à la désagrégation des deux types de terre</vt:lpstr>
      <vt:lpstr>Conclusion sur les mécanismes existants….</vt:lpstr>
      <vt:lpstr>V- Erosion des sols et stabilité structurale </vt:lpstr>
      <vt:lpstr>Méthode Le Bissonais – Le Souder</vt:lpstr>
      <vt:lpstr>Conclusions pratiques /  Méthode Le Bissonais – Le Souder</vt:lpstr>
      <vt:lpstr>V- Erosion des sols et stabilité structurale </vt:lpstr>
      <vt:lpstr>Moyens de lutte sur le plan agronomique : action sur les surfaces exposées</vt:lpstr>
      <vt:lpstr>Moyens de lutte sur le plan agronomique : action sur les écoulements</vt:lpstr>
    </vt:vector>
  </TitlesOfParts>
  <Company>ISARA-Lyon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stabilité structurale</dc:title>
  <dc:creator>jpeigne</dc:creator>
  <cp:lastModifiedBy>jpeigne</cp:lastModifiedBy>
  <cp:revision>93</cp:revision>
  <dcterms:created xsi:type="dcterms:W3CDTF">2004-02-02T09:00:06Z</dcterms:created>
  <dcterms:modified xsi:type="dcterms:W3CDTF">2011-12-01T10:10:33Z</dcterms:modified>
</cp:coreProperties>
</file>