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8" r:id="rId8"/>
    <p:sldId id="269" r:id="rId9"/>
    <p:sldId id="271" r:id="rId10"/>
    <p:sldId id="273" r:id="rId11"/>
    <p:sldId id="275" r:id="rId12"/>
    <p:sldId id="277"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1542775-A22C-4148-8842-CE771E646B33}" type="datetimeFigureOut">
              <a:rPr lang="fr-FR" smtClean="0"/>
              <a:t>08/12/2011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1542775-A22C-4148-8842-CE771E646B33}" type="datetimeFigureOut">
              <a:rPr lang="fr-FR" smtClean="0"/>
              <a:t>08/12/2011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1542775-A22C-4148-8842-CE771E646B33}" type="datetimeFigureOut">
              <a:rPr lang="fr-FR" smtClean="0"/>
              <a:t>08/12/2011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1542775-A22C-4148-8842-CE771E646B33}" type="datetimeFigureOut">
              <a:rPr lang="fr-FR" smtClean="0"/>
              <a:t>08/12/2011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1542775-A22C-4148-8842-CE771E646B33}" type="datetimeFigureOut">
              <a:rPr lang="fr-FR" smtClean="0"/>
              <a:t>08/12/2011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1542775-A22C-4148-8842-CE771E646B33}" type="datetimeFigureOut">
              <a:rPr lang="fr-FR" smtClean="0"/>
              <a:t>08/12/2011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1542775-A22C-4148-8842-CE771E646B33}" type="datetimeFigureOut">
              <a:rPr lang="fr-FR" smtClean="0"/>
              <a:t>08/12/2011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91542775-A22C-4148-8842-CE771E646B33}" type="datetimeFigureOut">
              <a:rPr lang="fr-FR" smtClean="0"/>
              <a:t>08/12/2011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1542775-A22C-4148-8842-CE771E646B33}" type="datetimeFigureOut">
              <a:rPr lang="fr-FR" smtClean="0"/>
              <a:t>08/12/2011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1542775-A22C-4148-8842-CE771E646B33}" type="datetimeFigureOut">
              <a:rPr lang="fr-FR" smtClean="0"/>
              <a:t>08/12/2011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1542775-A22C-4148-8842-CE771E646B33}" type="datetimeFigureOut">
              <a:rPr lang="fr-FR" smtClean="0"/>
              <a:t>08/12/2011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B5F60B1-410F-4E9E-B7A3-A3A5FB0599EB}"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42775-A22C-4148-8842-CE771E646B33}" type="datetimeFigureOut">
              <a:rPr lang="fr-FR" smtClean="0"/>
              <a:t>08/12/2011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F60B1-410F-4E9E-B7A3-A3A5FB0599EB}"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1642790"/>
            <a:ext cx="8147248" cy="3442394"/>
          </a:xfrm>
        </p:spPr>
        <p:txBody>
          <a:bodyPr>
            <a:normAutofit/>
          </a:bodyPr>
          <a:lstStyle/>
          <a:p>
            <a:r>
              <a:rPr lang="fr-FR" dirty="0" smtClean="0"/>
              <a:t>QCM </a:t>
            </a:r>
            <a:br>
              <a:rPr lang="fr-FR" dirty="0" smtClean="0"/>
            </a:br>
            <a:r>
              <a:rPr lang="fr-FR" dirty="0" err="1" smtClean="0"/>
              <a:t>Chap</a:t>
            </a:r>
            <a:r>
              <a:rPr lang="fr-FR" dirty="0" smtClean="0"/>
              <a:t> I</a:t>
            </a:r>
            <a:br>
              <a:rPr lang="fr-FR" dirty="0" smtClean="0"/>
            </a:br>
            <a:r>
              <a:rPr lang="fr-FR" dirty="0" smtClean="0"/>
              <a:t>Fluide parfait</a:t>
            </a:r>
            <a:br>
              <a:rPr lang="fr-FR" dirty="0" smtClean="0"/>
            </a:br>
            <a:r>
              <a:rPr lang="fr-FR" dirty="0" smtClean="0"/>
              <a:t>Th BERNOUILLI</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p:cNvSpPr txBox="1"/>
          <p:nvPr/>
        </p:nvSpPr>
        <p:spPr>
          <a:xfrm>
            <a:off x="179512" y="696464"/>
            <a:ext cx="8712968" cy="6858288"/>
          </a:xfrm>
          <a:prstGeom prst="rect">
            <a:avLst/>
          </a:prstGeom>
          <a:noFill/>
        </p:spPr>
        <p:txBody>
          <a:bodyPr wrap="square" rtlCol="0">
            <a:spAutoFit/>
          </a:bodyPr>
          <a:lstStyle/>
          <a:p>
            <a:pPr>
              <a:spcAft>
                <a:spcPts val="600"/>
              </a:spcAft>
            </a:pPr>
            <a:r>
              <a:rPr lang="fr-FR" sz="2200" dirty="0" smtClean="0">
                <a:solidFill>
                  <a:srgbClr val="FF0000"/>
                </a:solidFill>
              </a:rPr>
              <a:t>Choisissez la définition exacte</a:t>
            </a:r>
            <a:endParaRPr lang="fr-FR" sz="2200" dirty="0" smtClean="0"/>
          </a:p>
          <a:p>
            <a:r>
              <a:rPr lang="fr-FR" sz="2200" dirty="0" smtClean="0"/>
              <a:t>A)En régime laminaire, le nombre de </a:t>
            </a:r>
            <a:r>
              <a:rPr lang="fr-FR" sz="2200" dirty="0" err="1" smtClean="0"/>
              <a:t>Re</a:t>
            </a:r>
            <a:r>
              <a:rPr lang="fr-FR" sz="2200" dirty="0" smtClean="0"/>
              <a:t> est inférieur à 2000, le profil de vitesse est parabolique, la vitesse au centre de la canalisation est égale à </a:t>
            </a:r>
            <a:r>
              <a:rPr lang="fr-FR" sz="2200" dirty="0" err="1" smtClean="0"/>
              <a:t>umoy</a:t>
            </a:r>
            <a:r>
              <a:rPr lang="fr-FR" sz="2200" dirty="0" smtClean="0"/>
              <a:t>/2, les pertes de charges sont proportionnelles à la vitesse moyenne, l’expression du  coefficient </a:t>
            </a:r>
            <a:r>
              <a:rPr lang="fr-FR" sz="2200" dirty="0" smtClean="0">
                <a:sym typeface="Symbol"/>
              </a:rPr>
              <a:t> de perte de charge peut s’écrire :  </a:t>
            </a:r>
          </a:p>
          <a:p>
            <a:pPr>
              <a:spcAft>
                <a:spcPts val="1000"/>
              </a:spcAft>
            </a:pPr>
            <a:r>
              <a:rPr lang="fr-FR" sz="2200" dirty="0" smtClean="0">
                <a:sym typeface="Symbol"/>
              </a:rPr>
              <a:t>log = log64 – log </a:t>
            </a:r>
            <a:r>
              <a:rPr lang="fr-FR" sz="2200" dirty="0" err="1" smtClean="0">
                <a:sym typeface="Symbol"/>
              </a:rPr>
              <a:t>Re</a:t>
            </a:r>
            <a:endParaRPr lang="fr-FR" sz="2200" dirty="0" smtClean="0"/>
          </a:p>
          <a:p>
            <a:pPr>
              <a:spcAft>
                <a:spcPts val="1000"/>
              </a:spcAft>
            </a:pPr>
            <a:r>
              <a:rPr lang="fr-FR" sz="2200" dirty="0" smtClean="0"/>
              <a:t>B)En régime turbulent lisse, les forces de viscosité l’emportent sur les forces d’inertie, la vitesse sur toute la section de la canalisation est pratiquement constante, le gradient de vitesse aux bords de la canalisation est important, la rugosité de la canalisation est englobée par un film laminaire</a:t>
            </a:r>
          </a:p>
          <a:p>
            <a:r>
              <a:rPr lang="fr-FR" sz="2200" dirty="0" smtClean="0"/>
              <a:t>C)En régime turbulent rugueux, le </a:t>
            </a:r>
            <a:r>
              <a:rPr lang="fr-FR" sz="2200" dirty="0" err="1" smtClean="0"/>
              <a:t>Re</a:t>
            </a:r>
            <a:r>
              <a:rPr lang="fr-FR" sz="2200" dirty="0" smtClean="0"/>
              <a:t> est très supérieur à 4000, les lignes de courant se mélangent, les transferts thermiques par convection sont favorisés, les couches limites aux bords de la canalisation sont pratiquement inexistantes, l’expression du coefficient </a:t>
            </a:r>
            <a:r>
              <a:rPr lang="fr-FR" sz="2200" dirty="0" smtClean="0">
                <a:sym typeface="Symbol"/>
              </a:rPr>
              <a:t> </a:t>
            </a:r>
            <a:r>
              <a:rPr lang="fr-FR" sz="2200" dirty="0" smtClean="0"/>
              <a:t>de perte de charge </a:t>
            </a:r>
            <a:r>
              <a:rPr lang="fr-FR" sz="2200" dirty="0" smtClean="0">
                <a:sym typeface="Symbol"/>
              </a:rPr>
              <a:t>est fonction de /D</a:t>
            </a:r>
            <a:endParaRPr lang="fr-FR" sz="2200" dirty="0" smtClean="0"/>
          </a:p>
          <a:p>
            <a:endParaRPr lang="fr-FR" sz="2200" dirty="0" smtClean="0"/>
          </a:p>
          <a:p>
            <a:endParaRPr lang="fr-FR" sz="2200" dirty="0" smtClean="0"/>
          </a:p>
          <a:p>
            <a:endParaRPr lang="fr-FR" sz="2200" dirty="0"/>
          </a:p>
        </p:txBody>
      </p:sp>
      <p:pic>
        <p:nvPicPr>
          <p:cNvPr id="4" name="Picture 2"/>
          <p:cNvPicPr>
            <a:picLocks noChangeAspect="1" noChangeArrowheads="1"/>
          </p:cNvPicPr>
          <p:nvPr/>
        </p:nvPicPr>
        <p:blipFill>
          <a:blip r:embed="rId2" cstate="print"/>
          <a:srcRect t="8763" r="48378" b="47424"/>
          <a:stretch>
            <a:fillRect/>
          </a:stretch>
        </p:blipFill>
        <p:spPr bwMode="auto">
          <a:xfrm>
            <a:off x="3995936" y="116632"/>
            <a:ext cx="2736304" cy="1080120"/>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l="50263" t="49655" r="2190" b="9453"/>
          <a:stretch>
            <a:fillRect/>
          </a:stretch>
        </p:blipFill>
        <p:spPr bwMode="auto">
          <a:xfrm>
            <a:off x="6588224" y="52160"/>
            <a:ext cx="2520280" cy="1008112"/>
          </a:xfrm>
          <a:prstGeom prst="rect">
            <a:avLst/>
          </a:prstGeom>
          <a:noFill/>
          <a:ln w="9525">
            <a:noFill/>
            <a:miter lim="800000"/>
            <a:headEnd/>
            <a:tailEnd/>
          </a:ln>
        </p:spPr>
      </p:pic>
      <p:sp>
        <p:nvSpPr>
          <p:cNvPr id="6" name="ZoneTexte 5"/>
          <p:cNvSpPr txBox="1"/>
          <p:nvPr/>
        </p:nvSpPr>
        <p:spPr>
          <a:xfrm>
            <a:off x="683568" y="188640"/>
            <a:ext cx="504056" cy="369332"/>
          </a:xfrm>
          <a:prstGeom prst="rect">
            <a:avLst/>
          </a:prstGeom>
          <a:noFill/>
        </p:spPr>
        <p:txBody>
          <a:bodyPr wrap="square" rtlCol="0">
            <a:spAutoFit/>
          </a:bodyPr>
          <a:lstStyle/>
          <a:p>
            <a:pPr algn="ctr"/>
            <a:r>
              <a:rPr lang="fr-FR" dirty="0" smtClean="0"/>
              <a:t>3a</a:t>
            </a:r>
            <a:endParaRPr lang="fr-FR" dirty="0"/>
          </a:p>
        </p:txBody>
      </p:sp>
      <p:sp>
        <p:nvSpPr>
          <p:cNvPr id="7" name="Rectangle 6"/>
          <p:cNvSpPr/>
          <p:nvPr/>
        </p:nvSpPr>
        <p:spPr>
          <a:xfrm>
            <a:off x="179512" y="4725144"/>
            <a:ext cx="8640960" cy="18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403648" y="1124744"/>
            <a:ext cx="7560840" cy="5119350"/>
          </a:xfrm>
          <a:prstGeom prst="rect">
            <a:avLst/>
          </a:prstGeom>
          <a:noFill/>
        </p:spPr>
        <p:txBody>
          <a:bodyPr wrap="square" rtlCol="0">
            <a:spAutoFit/>
          </a:bodyPr>
          <a:lstStyle/>
          <a:p>
            <a:r>
              <a:rPr lang="fr-FR" sz="2800" dirty="0" smtClean="0">
                <a:solidFill>
                  <a:srgbClr val="FF0000"/>
                </a:solidFill>
              </a:rPr>
              <a:t>L’unité SI de la viscosité dynamique est :</a:t>
            </a:r>
          </a:p>
          <a:p>
            <a:endParaRPr lang="fr-FR" sz="2800" dirty="0" smtClean="0"/>
          </a:p>
          <a:p>
            <a:r>
              <a:rPr lang="fr-FR" sz="2800" dirty="0" smtClean="0"/>
              <a:t>A)</a:t>
            </a:r>
            <a:r>
              <a:rPr lang="fr-FR" sz="2800" dirty="0" err="1" smtClean="0"/>
              <a:t>Pa.s</a:t>
            </a:r>
            <a:r>
              <a:rPr lang="fr-FR" sz="2800" baseline="30000" dirty="0" err="1" smtClean="0"/>
              <a:t>-1</a:t>
            </a:r>
            <a:endParaRPr lang="fr-FR" sz="2800" dirty="0" smtClean="0"/>
          </a:p>
          <a:p>
            <a:endParaRPr lang="fr-FR" sz="2800" dirty="0" smtClean="0"/>
          </a:p>
          <a:p>
            <a:r>
              <a:rPr lang="fr-FR" sz="2800" dirty="0" smtClean="0"/>
              <a:t>B) m</a:t>
            </a:r>
            <a:r>
              <a:rPr lang="fr-FR" sz="2800" baseline="30000" dirty="0" smtClean="0"/>
              <a:t>2</a:t>
            </a:r>
            <a:r>
              <a:rPr lang="fr-FR" sz="2800" dirty="0" smtClean="0"/>
              <a:t>.s</a:t>
            </a:r>
            <a:r>
              <a:rPr lang="fr-FR" sz="2800" baseline="30000" dirty="0" smtClean="0"/>
              <a:t>-1</a:t>
            </a:r>
          </a:p>
          <a:p>
            <a:endParaRPr lang="fr-FR" sz="2800" dirty="0" smtClean="0"/>
          </a:p>
          <a:p>
            <a:r>
              <a:rPr lang="fr-FR" sz="2800" dirty="0" smtClean="0"/>
              <a:t>C) </a:t>
            </a:r>
            <a:r>
              <a:rPr lang="fr-FR" sz="2800" dirty="0" err="1" smtClean="0"/>
              <a:t>Pa.s</a:t>
            </a:r>
            <a:endParaRPr lang="fr-FR" sz="2800" baseline="30000" dirty="0" smtClean="0"/>
          </a:p>
          <a:p>
            <a:endParaRPr lang="fr-FR" sz="2800" baseline="30000" dirty="0" smtClean="0"/>
          </a:p>
          <a:p>
            <a:r>
              <a:rPr lang="fr-FR" sz="2800" dirty="0" smtClean="0"/>
              <a:t>Le miel de châtaignier a pour valeur de </a:t>
            </a:r>
            <a:r>
              <a:rPr lang="fr-FR" sz="2800" dirty="0" smtClean="0">
                <a:sym typeface="Symbol"/>
              </a:rPr>
              <a:t> : 0,75 10</a:t>
            </a:r>
            <a:r>
              <a:rPr lang="fr-FR" sz="2800" baseline="30000" dirty="0" smtClean="0">
                <a:sym typeface="Symbol"/>
              </a:rPr>
              <a:t>1</a:t>
            </a:r>
            <a:r>
              <a:rPr lang="fr-FR" sz="2800" dirty="0" smtClean="0">
                <a:sym typeface="Symbol"/>
              </a:rPr>
              <a:t> Pl (Poiseuille). Quelle est sa valeur en </a:t>
            </a:r>
            <a:r>
              <a:rPr lang="fr-FR" sz="2800" dirty="0" err="1" smtClean="0">
                <a:sym typeface="Symbol"/>
              </a:rPr>
              <a:t>cPo</a:t>
            </a:r>
            <a:r>
              <a:rPr lang="fr-FR" sz="2800" dirty="0" smtClean="0">
                <a:sym typeface="Symbol"/>
              </a:rPr>
              <a:t>?</a:t>
            </a:r>
          </a:p>
          <a:p>
            <a:endParaRPr lang="fr-FR" sz="2800" dirty="0" smtClean="0"/>
          </a:p>
          <a:p>
            <a:endParaRPr lang="fr-FR" sz="2800" dirty="0"/>
          </a:p>
        </p:txBody>
      </p:sp>
      <p:sp>
        <p:nvSpPr>
          <p:cNvPr id="4" name="ZoneTexte 3"/>
          <p:cNvSpPr txBox="1"/>
          <p:nvPr/>
        </p:nvSpPr>
        <p:spPr>
          <a:xfrm>
            <a:off x="611560" y="548680"/>
            <a:ext cx="504056" cy="369332"/>
          </a:xfrm>
          <a:prstGeom prst="rect">
            <a:avLst/>
          </a:prstGeom>
          <a:noFill/>
        </p:spPr>
        <p:txBody>
          <a:bodyPr wrap="square" rtlCol="0">
            <a:spAutoFit/>
          </a:bodyPr>
          <a:lstStyle/>
          <a:p>
            <a:pPr algn="ctr"/>
            <a:r>
              <a:rPr lang="fr-FR" dirty="0" smtClean="0"/>
              <a:t>4a</a:t>
            </a:r>
            <a:endParaRPr lang="fr-FR" dirty="0"/>
          </a:p>
        </p:txBody>
      </p:sp>
      <p:sp>
        <p:nvSpPr>
          <p:cNvPr id="6" name="Rectangle 5"/>
          <p:cNvSpPr/>
          <p:nvPr/>
        </p:nvSpPr>
        <p:spPr>
          <a:xfrm>
            <a:off x="1259632" y="3717032"/>
            <a:ext cx="158417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699792" y="5733256"/>
            <a:ext cx="2376264" cy="369332"/>
          </a:xfrm>
          <a:prstGeom prst="rect">
            <a:avLst/>
          </a:prstGeom>
          <a:noFill/>
        </p:spPr>
        <p:txBody>
          <a:bodyPr wrap="square" rtlCol="0">
            <a:spAutoFit/>
          </a:bodyPr>
          <a:lstStyle/>
          <a:p>
            <a:r>
              <a:rPr lang="fr-FR" dirty="0" smtClean="0"/>
              <a:t>0, 7510</a:t>
            </a:r>
            <a:r>
              <a:rPr lang="fr-FR" baseline="30000" dirty="0" smtClean="0"/>
              <a:t>4</a:t>
            </a:r>
            <a:r>
              <a:rPr lang="fr-FR" dirty="0" smtClean="0"/>
              <a:t> </a:t>
            </a:r>
            <a:r>
              <a:rPr lang="fr-FR" dirty="0" err="1" smtClean="0"/>
              <a:t>cPo</a:t>
            </a:r>
            <a:endParaRPr lang="fr-FR" dirty="0"/>
          </a:p>
        </p:txBody>
      </p:sp>
      <p:sp>
        <p:nvSpPr>
          <p:cNvPr id="8" name="Rectangle 7"/>
          <p:cNvSpPr/>
          <p:nvPr/>
        </p:nvSpPr>
        <p:spPr>
          <a:xfrm>
            <a:off x="2483768" y="5589240"/>
            <a:ext cx="158417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p:cNvSpPr txBox="1"/>
          <p:nvPr/>
        </p:nvSpPr>
        <p:spPr>
          <a:xfrm>
            <a:off x="107504" y="1268760"/>
            <a:ext cx="8964488" cy="5432256"/>
          </a:xfrm>
          <a:prstGeom prst="rect">
            <a:avLst/>
          </a:prstGeom>
          <a:noFill/>
        </p:spPr>
        <p:txBody>
          <a:bodyPr wrap="square" rtlCol="0">
            <a:spAutoFit/>
          </a:bodyPr>
          <a:lstStyle/>
          <a:p>
            <a:r>
              <a:rPr lang="fr-FR" dirty="0" smtClean="0">
                <a:solidFill>
                  <a:srgbClr val="FF0000"/>
                </a:solidFill>
              </a:rPr>
              <a:t>De la loi de POISEUILLE établit pour un régime _________ dans une conduite cylindrique de rayon R de longueur L, la vitesse maximale du fluide dans la conduite peut être exprimée selon : </a:t>
            </a:r>
          </a:p>
          <a:p>
            <a:endParaRPr lang="fr-FR" dirty="0" smtClean="0">
              <a:solidFill>
                <a:srgbClr val="FF0000"/>
              </a:solidFill>
            </a:endParaRPr>
          </a:p>
          <a:p>
            <a:endParaRPr lang="fr-FR" dirty="0" smtClean="0"/>
          </a:p>
          <a:p>
            <a:r>
              <a:rPr lang="fr-FR" dirty="0" smtClean="0"/>
              <a:t>A)</a:t>
            </a:r>
          </a:p>
          <a:p>
            <a:endParaRPr lang="fr-FR" dirty="0" smtClean="0"/>
          </a:p>
          <a:p>
            <a:endParaRPr lang="fr-FR" dirty="0" smtClean="0"/>
          </a:p>
          <a:p>
            <a:endParaRPr lang="fr-FR" dirty="0" smtClean="0"/>
          </a:p>
          <a:p>
            <a:r>
              <a:rPr lang="fr-FR" dirty="0" smtClean="0"/>
              <a:t>B)</a:t>
            </a:r>
          </a:p>
          <a:p>
            <a:endParaRPr lang="fr-FR" dirty="0" smtClean="0"/>
          </a:p>
          <a:p>
            <a:endParaRPr lang="fr-FR" dirty="0" smtClean="0"/>
          </a:p>
          <a:p>
            <a:endParaRPr lang="fr-FR" dirty="0" smtClean="0"/>
          </a:p>
          <a:p>
            <a:r>
              <a:rPr lang="fr-FR" dirty="0" smtClean="0"/>
              <a:t>C)</a:t>
            </a:r>
          </a:p>
          <a:p>
            <a:endParaRPr lang="fr-FR" dirty="0" smtClean="0"/>
          </a:p>
          <a:p>
            <a:pPr algn="just">
              <a:spcBef>
                <a:spcPts val="600"/>
              </a:spcBef>
            </a:pPr>
            <a:r>
              <a:rPr lang="fr-FR" dirty="0" smtClean="0">
                <a:solidFill>
                  <a:srgbClr val="FF0000"/>
                </a:solidFill>
              </a:rPr>
              <a:t>Compléter la phrase à trou et justifier votre réponse (A, B ou C) par un raisonnement simple (Réponse: Une ligne max)</a:t>
            </a:r>
          </a:p>
          <a:p>
            <a:pPr algn="just"/>
            <a:r>
              <a:rPr lang="fr-FR" dirty="0" smtClean="0"/>
              <a:t> </a:t>
            </a:r>
          </a:p>
          <a:p>
            <a:pPr algn="just"/>
            <a:r>
              <a:rPr lang="fr-FR" dirty="0" err="1" smtClean="0"/>
              <a:t>Umax</a:t>
            </a:r>
            <a:r>
              <a:rPr lang="fr-FR" dirty="0" smtClean="0"/>
              <a:t> = u(0) vitesse maximale au centre de la canalisation</a:t>
            </a:r>
            <a:endParaRPr lang="fr-FR" dirty="0"/>
          </a:p>
        </p:txBody>
      </p:sp>
      <p:graphicFrame>
        <p:nvGraphicFramePr>
          <p:cNvPr id="2941954" name="Object 6"/>
          <p:cNvGraphicFramePr>
            <a:graphicFrameLocks noChangeAspect="1"/>
          </p:cNvGraphicFramePr>
          <p:nvPr/>
        </p:nvGraphicFramePr>
        <p:xfrm>
          <a:off x="2483768" y="116632"/>
          <a:ext cx="3409826" cy="1010706"/>
        </p:xfrm>
        <a:graphic>
          <a:graphicData uri="http://schemas.openxmlformats.org/presentationml/2006/ole">
            <p:oleObj spid="_x0000_s6146" name="Équation" r:id="rId3" imgW="1523880" imgH="419040" progId="Equation.3">
              <p:embed/>
            </p:oleObj>
          </a:graphicData>
        </a:graphic>
      </p:graphicFrame>
      <p:graphicFrame>
        <p:nvGraphicFramePr>
          <p:cNvPr id="2941956" name="Object 6"/>
          <p:cNvGraphicFramePr>
            <a:graphicFrameLocks noChangeAspect="1"/>
          </p:cNvGraphicFramePr>
          <p:nvPr/>
        </p:nvGraphicFramePr>
        <p:xfrm>
          <a:off x="611560" y="2205236"/>
          <a:ext cx="2895600" cy="858838"/>
        </p:xfrm>
        <a:graphic>
          <a:graphicData uri="http://schemas.openxmlformats.org/presentationml/2006/ole">
            <p:oleObj spid="_x0000_s6147" name="Équation" r:id="rId4" imgW="1523880" imgH="419040" progId="Equation.3">
              <p:embed/>
            </p:oleObj>
          </a:graphicData>
        </a:graphic>
      </p:graphicFrame>
      <p:graphicFrame>
        <p:nvGraphicFramePr>
          <p:cNvPr id="2941957" name="Object 6"/>
          <p:cNvGraphicFramePr>
            <a:graphicFrameLocks noChangeAspect="1"/>
          </p:cNvGraphicFramePr>
          <p:nvPr/>
        </p:nvGraphicFramePr>
        <p:xfrm>
          <a:off x="611560" y="4365104"/>
          <a:ext cx="2727325" cy="858838"/>
        </p:xfrm>
        <a:graphic>
          <a:graphicData uri="http://schemas.openxmlformats.org/presentationml/2006/ole">
            <p:oleObj spid="_x0000_s6148" name="Équation" r:id="rId5" imgW="1434960" imgH="419040" progId="Equation.3">
              <p:embed/>
            </p:oleObj>
          </a:graphicData>
        </a:graphic>
      </p:graphicFrame>
      <p:graphicFrame>
        <p:nvGraphicFramePr>
          <p:cNvPr id="2941958" name="Object 6"/>
          <p:cNvGraphicFramePr>
            <a:graphicFrameLocks noChangeAspect="1"/>
          </p:cNvGraphicFramePr>
          <p:nvPr/>
        </p:nvGraphicFramePr>
        <p:xfrm>
          <a:off x="683568" y="3290243"/>
          <a:ext cx="2147887" cy="858837"/>
        </p:xfrm>
        <a:graphic>
          <a:graphicData uri="http://schemas.openxmlformats.org/presentationml/2006/ole">
            <p:oleObj spid="_x0000_s6149" name="Équation" r:id="rId6" imgW="1130040" imgH="419040" progId="Equation.3">
              <p:embed/>
            </p:oleObj>
          </a:graphicData>
        </a:graphic>
      </p:graphicFrame>
      <p:sp>
        <p:nvSpPr>
          <p:cNvPr id="9" name="ZoneTexte 8"/>
          <p:cNvSpPr txBox="1"/>
          <p:nvPr/>
        </p:nvSpPr>
        <p:spPr>
          <a:xfrm>
            <a:off x="683568" y="404664"/>
            <a:ext cx="504056" cy="369332"/>
          </a:xfrm>
          <a:prstGeom prst="rect">
            <a:avLst/>
          </a:prstGeom>
          <a:noFill/>
        </p:spPr>
        <p:txBody>
          <a:bodyPr wrap="square" rtlCol="0">
            <a:spAutoFit/>
          </a:bodyPr>
          <a:lstStyle/>
          <a:p>
            <a:pPr algn="ctr"/>
            <a:r>
              <a:rPr lang="fr-FR" dirty="0" smtClean="0"/>
              <a:t>5a</a:t>
            </a:r>
            <a:endParaRPr lang="fr-FR" dirty="0"/>
          </a:p>
        </p:txBody>
      </p:sp>
      <p:sp>
        <p:nvSpPr>
          <p:cNvPr id="8" name="ZoneTexte 7"/>
          <p:cNvSpPr txBox="1"/>
          <p:nvPr/>
        </p:nvSpPr>
        <p:spPr>
          <a:xfrm>
            <a:off x="4427984" y="1268760"/>
            <a:ext cx="1152128" cy="369332"/>
          </a:xfrm>
          <a:prstGeom prst="rect">
            <a:avLst/>
          </a:prstGeom>
          <a:noFill/>
        </p:spPr>
        <p:txBody>
          <a:bodyPr wrap="square" rtlCol="0">
            <a:spAutoFit/>
          </a:bodyPr>
          <a:lstStyle/>
          <a:p>
            <a:r>
              <a:rPr lang="fr-FR" dirty="0" smtClean="0"/>
              <a:t>laminaire</a:t>
            </a:r>
            <a:endParaRPr lang="fr-FR" dirty="0"/>
          </a:p>
        </p:txBody>
      </p:sp>
      <p:sp>
        <p:nvSpPr>
          <p:cNvPr id="10" name="Rectangle 9"/>
          <p:cNvSpPr/>
          <p:nvPr/>
        </p:nvSpPr>
        <p:spPr>
          <a:xfrm>
            <a:off x="539552" y="3140968"/>
            <a:ext cx="2592288"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3"/>
          <p:cNvGrpSpPr/>
          <p:nvPr/>
        </p:nvGrpSpPr>
        <p:grpSpPr>
          <a:xfrm>
            <a:off x="108158" y="1196752"/>
            <a:ext cx="4103802" cy="4608512"/>
            <a:chOff x="51916" y="1484784"/>
            <a:chExt cx="4247818" cy="4824536"/>
          </a:xfrm>
        </p:grpSpPr>
        <p:grpSp>
          <p:nvGrpSpPr>
            <p:cNvPr id="3" name="Groupe 5"/>
            <p:cNvGrpSpPr/>
            <p:nvPr/>
          </p:nvGrpSpPr>
          <p:grpSpPr>
            <a:xfrm>
              <a:off x="611560" y="1484784"/>
              <a:ext cx="3688174" cy="4824536"/>
              <a:chOff x="2699792" y="908720"/>
              <a:chExt cx="4480262" cy="5400600"/>
            </a:xfrm>
          </p:grpSpPr>
          <p:pic>
            <p:nvPicPr>
              <p:cNvPr id="10" name="Picture 2"/>
              <p:cNvPicPr>
                <a:picLocks noChangeAspect="1" noChangeArrowheads="1"/>
              </p:cNvPicPr>
              <p:nvPr/>
            </p:nvPicPr>
            <p:blipFill>
              <a:blip r:embed="rId2" cstate="print"/>
              <a:srcRect l="24211" r="17895" b="3916"/>
              <a:stretch>
                <a:fillRect/>
              </a:stretch>
            </p:blipFill>
            <p:spPr bwMode="auto">
              <a:xfrm>
                <a:off x="2699792" y="908720"/>
                <a:ext cx="3960440" cy="5400600"/>
              </a:xfrm>
              <a:prstGeom prst="rect">
                <a:avLst/>
              </a:prstGeom>
              <a:noFill/>
              <a:ln w="9525">
                <a:noFill/>
                <a:miter lim="800000"/>
                <a:headEnd/>
                <a:tailEnd/>
              </a:ln>
            </p:spPr>
          </p:pic>
          <p:cxnSp>
            <p:nvCxnSpPr>
              <p:cNvPr id="11" name="Connecteur droit avec flèche 10"/>
              <p:cNvCxnSpPr/>
              <p:nvPr/>
            </p:nvCxnSpPr>
            <p:spPr>
              <a:xfrm rot="5400000">
                <a:off x="4067944" y="3500214"/>
                <a:ext cx="3312368" cy="1588"/>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149030" y="3187098"/>
                <a:ext cx="673709" cy="623436"/>
              </a:xfrm>
              <a:prstGeom prst="rect">
                <a:avLst/>
              </a:prstGeom>
              <a:noFill/>
            </p:spPr>
            <p:txBody>
              <a:bodyPr wrap="square" rtlCol="0">
                <a:spAutoFit/>
              </a:bodyPr>
              <a:lstStyle/>
              <a:p>
                <a:r>
                  <a:rPr lang="fr-FR" sz="2800" dirty="0" smtClean="0"/>
                  <a:t>h’</a:t>
                </a:r>
                <a:endParaRPr lang="fr-FR" sz="2800" dirty="0"/>
              </a:p>
            </p:txBody>
          </p:sp>
          <p:sp>
            <p:nvSpPr>
              <p:cNvPr id="13" name="Rectangle 12"/>
              <p:cNvSpPr/>
              <p:nvPr/>
            </p:nvSpPr>
            <p:spPr>
              <a:xfrm>
                <a:off x="6243950" y="2060848"/>
                <a:ext cx="936104"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3588598" y="1772816"/>
                <a:ext cx="1152128"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avec flèche 14"/>
              <p:cNvCxnSpPr/>
              <p:nvPr/>
            </p:nvCxnSpPr>
            <p:spPr>
              <a:xfrm rot="5400000">
                <a:off x="2498753" y="3902305"/>
                <a:ext cx="2562318" cy="1588"/>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779912" y="3365376"/>
                <a:ext cx="504056" cy="523220"/>
              </a:xfrm>
              <a:prstGeom prst="rect">
                <a:avLst/>
              </a:prstGeom>
              <a:noFill/>
            </p:spPr>
            <p:txBody>
              <a:bodyPr wrap="square" rtlCol="0">
                <a:spAutoFit/>
              </a:bodyPr>
              <a:lstStyle/>
              <a:p>
                <a:r>
                  <a:rPr lang="fr-FR" sz="2800" dirty="0" smtClean="0"/>
                  <a:t>h</a:t>
                </a:r>
                <a:endParaRPr lang="fr-FR" sz="2800" dirty="0"/>
              </a:p>
            </p:txBody>
          </p:sp>
          <p:sp>
            <p:nvSpPr>
              <p:cNvPr id="17" name="ZoneTexte 16"/>
              <p:cNvSpPr txBox="1"/>
              <p:nvPr/>
            </p:nvSpPr>
            <p:spPr>
              <a:xfrm>
                <a:off x="4693428" y="1916832"/>
                <a:ext cx="792088" cy="523220"/>
              </a:xfrm>
              <a:prstGeom prst="rect">
                <a:avLst/>
              </a:prstGeom>
              <a:noFill/>
            </p:spPr>
            <p:txBody>
              <a:bodyPr wrap="square" rtlCol="0">
                <a:spAutoFit/>
              </a:bodyPr>
              <a:lstStyle/>
              <a:p>
                <a:pPr algn="ctr"/>
                <a:r>
                  <a:rPr lang="fr-FR" sz="2800" dirty="0" smtClean="0">
                    <a:sym typeface="Symbol"/>
                  </a:rPr>
                  <a:t>h</a:t>
                </a:r>
                <a:endParaRPr lang="fr-FR" sz="2800" dirty="0"/>
              </a:p>
            </p:txBody>
          </p:sp>
        </p:grpSp>
        <p:sp>
          <p:nvSpPr>
            <p:cNvPr id="6" name="Flèche droite 5"/>
            <p:cNvSpPr/>
            <p:nvPr/>
          </p:nvSpPr>
          <p:spPr>
            <a:xfrm>
              <a:off x="51916" y="4746410"/>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7" name="Flèche droite 6"/>
            <p:cNvSpPr/>
            <p:nvPr/>
          </p:nvSpPr>
          <p:spPr>
            <a:xfrm>
              <a:off x="51916" y="5034442"/>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8" name="Flèche droite 7"/>
            <p:cNvSpPr/>
            <p:nvPr/>
          </p:nvSpPr>
          <p:spPr>
            <a:xfrm>
              <a:off x="51916" y="5322474"/>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a:off x="51916" y="5610506"/>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 name="ZoneTexte 18"/>
          <p:cNvSpPr txBox="1"/>
          <p:nvPr/>
        </p:nvSpPr>
        <p:spPr>
          <a:xfrm>
            <a:off x="3995936" y="1916832"/>
            <a:ext cx="5472608" cy="3046988"/>
          </a:xfrm>
          <a:prstGeom prst="rect">
            <a:avLst/>
          </a:prstGeom>
          <a:noFill/>
        </p:spPr>
        <p:txBody>
          <a:bodyPr wrap="square" rtlCol="0">
            <a:spAutoFit/>
          </a:bodyPr>
          <a:lstStyle/>
          <a:p>
            <a:r>
              <a:rPr lang="fr-FR" sz="1600" dirty="0" smtClean="0">
                <a:solidFill>
                  <a:srgbClr val="FF0000"/>
                </a:solidFill>
              </a:rPr>
              <a:t>Les tubes suivant permettent de mesurer des pressions de natures  différentes.  </a:t>
            </a:r>
          </a:p>
          <a:p>
            <a:r>
              <a:rPr lang="fr-FR" sz="1600" dirty="0" smtClean="0">
                <a:solidFill>
                  <a:srgbClr val="FF0000"/>
                </a:solidFill>
              </a:rPr>
              <a:t>Choisissez la réponse correcte</a:t>
            </a:r>
          </a:p>
          <a:p>
            <a:endParaRPr lang="fr-FR" sz="1600" dirty="0" smtClean="0"/>
          </a:p>
          <a:p>
            <a:r>
              <a:rPr lang="fr-FR" sz="1600" dirty="0" smtClean="0"/>
              <a:t>A)Le tube 2 mesure la pression statique</a:t>
            </a:r>
          </a:p>
          <a:p>
            <a:endParaRPr lang="fr-FR" sz="1600" dirty="0" smtClean="0"/>
          </a:p>
          <a:p>
            <a:r>
              <a:rPr lang="fr-FR" sz="1600" dirty="0" smtClean="0"/>
              <a:t>B)La pression totale est donnée par la relation: </a:t>
            </a:r>
            <a:r>
              <a:rPr lang="fr-FR" sz="1600" dirty="0" smtClean="0">
                <a:sym typeface="Symbol"/>
              </a:rPr>
              <a:t>gh = </a:t>
            </a:r>
            <a:r>
              <a:rPr lang="fr-FR" sz="1600" dirty="0" err="1" smtClean="0">
                <a:sym typeface="Symbol"/>
              </a:rPr>
              <a:t>Ptot</a:t>
            </a:r>
            <a:endParaRPr lang="fr-FR" sz="1600" dirty="0" smtClean="0">
              <a:sym typeface="Symbol"/>
            </a:endParaRPr>
          </a:p>
          <a:p>
            <a:endParaRPr lang="fr-FR" sz="1600" dirty="0" smtClean="0">
              <a:sym typeface="Symbol"/>
            </a:endParaRPr>
          </a:p>
          <a:p>
            <a:r>
              <a:rPr lang="fr-FR" sz="1600" dirty="0" smtClean="0"/>
              <a:t>C)La pression dynamique est donnée par la relation: </a:t>
            </a:r>
          </a:p>
          <a:p>
            <a:r>
              <a:rPr lang="fr-FR" sz="1600" dirty="0" smtClean="0">
                <a:sym typeface="Symbol"/>
              </a:rPr>
              <a:t>gh  = </a:t>
            </a:r>
            <a:r>
              <a:rPr lang="fr-FR" sz="1600" dirty="0" err="1" smtClean="0">
                <a:sym typeface="Symbol"/>
              </a:rPr>
              <a:t>Pdyn</a:t>
            </a:r>
            <a:endParaRPr lang="fr-FR" sz="1600" dirty="0" smtClean="0"/>
          </a:p>
          <a:p>
            <a:r>
              <a:rPr lang="fr-FR" sz="1600" dirty="0" smtClean="0"/>
              <a:t> </a:t>
            </a:r>
          </a:p>
          <a:p>
            <a:endParaRPr lang="fr-FR" sz="1600" dirty="0"/>
          </a:p>
        </p:txBody>
      </p:sp>
      <p:sp>
        <p:nvSpPr>
          <p:cNvPr id="20" name="ZoneTexte 19"/>
          <p:cNvSpPr txBox="1"/>
          <p:nvPr/>
        </p:nvSpPr>
        <p:spPr>
          <a:xfrm>
            <a:off x="611560" y="692696"/>
            <a:ext cx="792088" cy="369332"/>
          </a:xfrm>
          <a:prstGeom prst="rect">
            <a:avLst/>
          </a:prstGeom>
          <a:noFill/>
        </p:spPr>
        <p:txBody>
          <a:bodyPr wrap="square" rtlCol="0">
            <a:spAutoFit/>
          </a:bodyPr>
          <a:lstStyle/>
          <a:p>
            <a:pPr algn="ctr"/>
            <a:r>
              <a:rPr lang="fr-FR" dirty="0" smtClean="0"/>
              <a:t>1a</a:t>
            </a:r>
            <a:endParaRPr lang="fr-FR" dirty="0"/>
          </a:p>
        </p:txBody>
      </p:sp>
      <p:sp>
        <p:nvSpPr>
          <p:cNvPr id="21" name="Rectangle 20"/>
          <p:cNvSpPr/>
          <p:nvPr/>
        </p:nvSpPr>
        <p:spPr>
          <a:xfrm>
            <a:off x="3923928" y="3789040"/>
            <a:ext cx="4752528"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611560" y="836712"/>
            <a:ext cx="3024336" cy="5553781"/>
          </a:xfrm>
          <a:prstGeom prst="rect">
            <a:avLst/>
          </a:prstGeom>
          <a:noFill/>
          <a:ln w="9525">
            <a:noFill/>
            <a:miter lim="800000"/>
            <a:headEnd/>
            <a:tailEnd/>
          </a:ln>
        </p:spPr>
      </p:pic>
      <p:sp>
        <p:nvSpPr>
          <p:cNvPr id="5" name="ZoneTexte 4"/>
          <p:cNvSpPr txBox="1"/>
          <p:nvPr/>
        </p:nvSpPr>
        <p:spPr>
          <a:xfrm>
            <a:off x="3563888" y="836712"/>
            <a:ext cx="5472608" cy="2554545"/>
          </a:xfrm>
          <a:prstGeom prst="rect">
            <a:avLst/>
          </a:prstGeom>
          <a:noFill/>
        </p:spPr>
        <p:txBody>
          <a:bodyPr wrap="square" rtlCol="0">
            <a:spAutoFit/>
          </a:bodyPr>
          <a:lstStyle/>
          <a:p>
            <a:r>
              <a:rPr lang="fr-FR" sz="1600" dirty="0" smtClean="0">
                <a:solidFill>
                  <a:srgbClr val="FF0000"/>
                </a:solidFill>
              </a:rPr>
              <a:t>Le fonctionnement du dispositif ci-contre est basé sur:</a:t>
            </a:r>
            <a:endParaRPr lang="fr-FR" sz="1600" dirty="0" smtClean="0"/>
          </a:p>
          <a:p>
            <a:endParaRPr lang="fr-FR" sz="1600" dirty="0" smtClean="0"/>
          </a:p>
          <a:p>
            <a:r>
              <a:rPr lang="fr-FR" sz="1600" dirty="0" smtClean="0"/>
              <a:t>A)L’effet VENTURI</a:t>
            </a:r>
            <a:endParaRPr lang="fr-FR" sz="1600" baseline="-25000" dirty="0" smtClean="0"/>
          </a:p>
          <a:p>
            <a:endParaRPr lang="fr-FR" sz="1600" dirty="0" smtClean="0"/>
          </a:p>
          <a:p>
            <a:r>
              <a:rPr lang="fr-FR" sz="1600" dirty="0" smtClean="0"/>
              <a:t>B)L’effet WEISSENBERG</a:t>
            </a:r>
            <a:endParaRPr lang="fr-FR" sz="1600" baseline="-25000" dirty="0" smtClean="0"/>
          </a:p>
          <a:p>
            <a:endParaRPr lang="fr-FR" sz="1600" dirty="0" smtClean="0"/>
          </a:p>
          <a:p>
            <a:r>
              <a:rPr lang="fr-FR" sz="1600" dirty="0" smtClean="0"/>
              <a:t>C)L’effet MAGNUS</a:t>
            </a:r>
          </a:p>
          <a:p>
            <a:endParaRPr lang="fr-FR" sz="1600" dirty="0" smtClean="0"/>
          </a:p>
          <a:p>
            <a:endParaRPr lang="fr-FR" sz="1600" dirty="0" smtClean="0"/>
          </a:p>
          <a:p>
            <a:endParaRPr lang="fr-FR" sz="1600" dirty="0" smtClean="0"/>
          </a:p>
        </p:txBody>
      </p:sp>
      <p:sp>
        <p:nvSpPr>
          <p:cNvPr id="6" name="ZoneTexte 5"/>
          <p:cNvSpPr txBox="1"/>
          <p:nvPr/>
        </p:nvSpPr>
        <p:spPr>
          <a:xfrm>
            <a:off x="755576" y="692696"/>
            <a:ext cx="504056" cy="369332"/>
          </a:xfrm>
          <a:prstGeom prst="rect">
            <a:avLst/>
          </a:prstGeom>
          <a:noFill/>
        </p:spPr>
        <p:txBody>
          <a:bodyPr wrap="square" rtlCol="0">
            <a:spAutoFit/>
          </a:bodyPr>
          <a:lstStyle/>
          <a:p>
            <a:pPr algn="ctr"/>
            <a:r>
              <a:rPr lang="fr-FR" dirty="0" smtClean="0"/>
              <a:t>2a</a:t>
            </a:r>
            <a:endParaRPr lang="fr-FR" dirty="0"/>
          </a:p>
        </p:txBody>
      </p:sp>
      <p:sp>
        <p:nvSpPr>
          <p:cNvPr id="7" name="Rectangle 6"/>
          <p:cNvSpPr/>
          <p:nvPr/>
        </p:nvSpPr>
        <p:spPr>
          <a:xfrm>
            <a:off x="3419872" y="1268760"/>
            <a:ext cx="223224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51720" y="3140968"/>
            <a:ext cx="6408712" cy="3416320"/>
          </a:xfrm>
          <a:prstGeom prst="rect">
            <a:avLst/>
          </a:prstGeom>
          <a:noFill/>
        </p:spPr>
        <p:txBody>
          <a:bodyPr wrap="square" rtlCol="0">
            <a:spAutoFit/>
          </a:bodyPr>
          <a:lstStyle/>
          <a:p>
            <a:r>
              <a:rPr lang="fr-FR" dirty="0" smtClean="0">
                <a:solidFill>
                  <a:srgbClr val="FF0000"/>
                </a:solidFill>
              </a:rPr>
              <a:t>L’écriture du théorème de BERNOUILLI entre 1 et 2 dans le sens de l’écoulement donne:</a:t>
            </a:r>
          </a:p>
          <a:p>
            <a:endParaRPr lang="fr-FR" dirty="0" smtClean="0"/>
          </a:p>
          <a:p>
            <a:r>
              <a:rPr lang="fr-FR" dirty="0" smtClean="0"/>
              <a:t>A)</a:t>
            </a:r>
          </a:p>
          <a:p>
            <a:endParaRPr lang="fr-FR" dirty="0" smtClean="0"/>
          </a:p>
          <a:p>
            <a:endParaRPr lang="fr-FR" dirty="0" smtClean="0"/>
          </a:p>
          <a:p>
            <a:endParaRPr lang="fr-FR" dirty="0" smtClean="0"/>
          </a:p>
          <a:p>
            <a:r>
              <a:rPr lang="fr-FR" dirty="0" smtClean="0"/>
              <a:t>B)</a:t>
            </a:r>
          </a:p>
          <a:p>
            <a:endParaRPr lang="fr-FR" dirty="0" smtClean="0"/>
          </a:p>
          <a:p>
            <a:endParaRPr lang="fr-FR" dirty="0" smtClean="0"/>
          </a:p>
          <a:p>
            <a:r>
              <a:rPr lang="fr-FR" dirty="0" smtClean="0"/>
              <a:t>C)</a:t>
            </a:r>
          </a:p>
          <a:p>
            <a:endParaRPr lang="fr-FR" dirty="0"/>
          </a:p>
        </p:txBody>
      </p:sp>
      <p:grpSp>
        <p:nvGrpSpPr>
          <p:cNvPr id="2" name="Groupe 23"/>
          <p:cNvGrpSpPr/>
          <p:nvPr/>
        </p:nvGrpSpPr>
        <p:grpSpPr>
          <a:xfrm>
            <a:off x="2807296" y="404664"/>
            <a:ext cx="3780928" cy="2513713"/>
            <a:chOff x="1331640" y="1472606"/>
            <a:chExt cx="6696744" cy="5239523"/>
          </a:xfrm>
        </p:grpSpPr>
        <p:grpSp>
          <p:nvGrpSpPr>
            <p:cNvPr id="3" name="Groupe 7"/>
            <p:cNvGrpSpPr/>
            <p:nvPr/>
          </p:nvGrpSpPr>
          <p:grpSpPr>
            <a:xfrm>
              <a:off x="1331640" y="2420888"/>
              <a:ext cx="6188109" cy="4032448"/>
              <a:chOff x="1691680" y="1628800"/>
              <a:chExt cx="5828069" cy="3786834"/>
            </a:xfrm>
          </p:grpSpPr>
          <p:pic>
            <p:nvPicPr>
              <p:cNvPr id="19" name="Picture 2"/>
              <p:cNvPicPr>
                <a:picLocks noChangeAspect="1" noChangeArrowheads="1"/>
              </p:cNvPicPr>
              <p:nvPr/>
            </p:nvPicPr>
            <p:blipFill>
              <a:blip r:embed="rId3" cstate="print"/>
              <a:srcRect l="39567" t="18612" r="34422" b="55094"/>
              <a:stretch>
                <a:fillRect/>
              </a:stretch>
            </p:blipFill>
            <p:spPr bwMode="auto">
              <a:xfrm>
                <a:off x="1691680" y="1628800"/>
                <a:ext cx="5828069" cy="3312368"/>
              </a:xfrm>
              <a:prstGeom prst="rect">
                <a:avLst/>
              </a:prstGeom>
              <a:noFill/>
              <a:ln w="9525">
                <a:noFill/>
                <a:miter lim="800000"/>
                <a:headEnd/>
                <a:tailEnd/>
              </a:ln>
            </p:spPr>
          </p:pic>
          <p:grpSp>
            <p:nvGrpSpPr>
              <p:cNvPr id="4" name="Groupe 6"/>
              <p:cNvGrpSpPr/>
              <p:nvPr/>
            </p:nvGrpSpPr>
            <p:grpSpPr>
              <a:xfrm>
                <a:off x="4248343" y="3429000"/>
                <a:ext cx="144016" cy="1986634"/>
                <a:chOff x="4248343" y="3429000"/>
                <a:chExt cx="144016" cy="1986634"/>
              </a:xfrm>
            </p:grpSpPr>
            <p:sp>
              <p:nvSpPr>
                <p:cNvPr id="21" name="Rectangle 4"/>
                <p:cNvSpPr/>
                <p:nvPr/>
              </p:nvSpPr>
              <p:spPr>
                <a:xfrm>
                  <a:off x="4248343" y="3759450"/>
                  <a:ext cx="144016"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2" name="Rectangle 5"/>
                <p:cNvSpPr/>
                <p:nvPr/>
              </p:nvSpPr>
              <p:spPr>
                <a:xfrm>
                  <a:off x="4259460" y="3429000"/>
                  <a:ext cx="72008"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grpSp>
        </p:grpSp>
        <p:sp>
          <p:nvSpPr>
            <p:cNvPr id="8" name="ZoneTexte 7"/>
            <p:cNvSpPr txBox="1"/>
            <p:nvPr/>
          </p:nvSpPr>
          <p:spPr>
            <a:xfrm>
              <a:off x="1691681" y="3429001"/>
              <a:ext cx="648072" cy="1988718"/>
            </a:xfrm>
            <a:prstGeom prst="rect">
              <a:avLst/>
            </a:prstGeom>
            <a:noFill/>
          </p:spPr>
          <p:txBody>
            <a:bodyPr wrap="square" rtlCol="0">
              <a:spAutoFit/>
            </a:bodyPr>
            <a:lstStyle/>
            <a:p>
              <a:r>
                <a:rPr lang="fr-FR" sz="1400" dirty="0" smtClean="0"/>
                <a:t>S</a:t>
              </a:r>
              <a:r>
                <a:rPr lang="fr-FR" sz="1400" baseline="-25000" dirty="0" smtClean="0"/>
                <a:t>1</a:t>
              </a:r>
            </a:p>
            <a:p>
              <a:r>
                <a:rPr lang="fr-FR" sz="1400" dirty="0" smtClean="0"/>
                <a:t>u</a:t>
              </a:r>
              <a:r>
                <a:rPr lang="fr-FR" sz="1400" baseline="-25000" dirty="0" smtClean="0"/>
                <a:t>1</a:t>
              </a:r>
            </a:p>
            <a:p>
              <a:r>
                <a:rPr lang="fr-FR" sz="1400" dirty="0" smtClean="0"/>
                <a:t>z</a:t>
              </a:r>
              <a:r>
                <a:rPr lang="fr-FR" sz="1400" baseline="-25000" dirty="0" smtClean="0"/>
                <a:t>1</a:t>
              </a:r>
            </a:p>
            <a:p>
              <a:r>
                <a:rPr lang="fr-FR" sz="1400" dirty="0" smtClean="0"/>
                <a:t>P</a:t>
              </a:r>
              <a:r>
                <a:rPr lang="fr-FR" sz="1400" baseline="-25000" dirty="0" smtClean="0"/>
                <a:t>1</a:t>
              </a:r>
              <a:endParaRPr lang="fr-FR" sz="1400" baseline="-25000" dirty="0"/>
            </a:p>
          </p:txBody>
        </p:sp>
        <p:grpSp>
          <p:nvGrpSpPr>
            <p:cNvPr id="6" name="Groupe 14"/>
            <p:cNvGrpSpPr/>
            <p:nvPr/>
          </p:nvGrpSpPr>
          <p:grpSpPr>
            <a:xfrm>
              <a:off x="1402853" y="1472606"/>
              <a:ext cx="6337499" cy="5239523"/>
              <a:chOff x="1402853" y="-82331"/>
              <a:chExt cx="6841555" cy="5239523"/>
            </a:xfrm>
          </p:grpSpPr>
          <p:cxnSp>
            <p:nvCxnSpPr>
              <p:cNvPr id="17" name="Connecteur droit 16"/>
              <p:cNvCxnSpPr/>
              <p:nvPr/>
            </p:nvCxnSpPr>
            <p:spPr>
              <a:xfrm>
                <a:off x="1403648" y="5157192"/>
                <a:ext cx="6840760"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rot="5400000" flipH="1" flipV="1">
                <a:off x="-1210953" y="2531475"/>
                <a:ext cx="5228406"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e 17"/>
            <p:cNvGrpSpPr/>
            <p:nvPr/>
          </p:nvGrpSpPr>
          <p:grpSpPr>
            <a:xfrm>
              <a:off x="1763688" y="5301203"/>
              <a:ext cx="504000" cy="641523"/>
              <a:chOff x="8100392" y="2276872"/>
              <a:chExt cx="648072" cy="824909"/>
            </a:xfrm>
          </p:grpSpPr>
          <p:sp>
            <p:nvSpPr>
              <p:cNvPr id="15" name="ZoneTexte 14"/>
              <p:cNvSpPr txBox="1"/>
              <p:nvPr/>
            </p:nvSpPr>
            <p:spPr>
              <a:xfrm>
                <a:off x="8244407" y="2276872"/>
                <a:ext cx="360041" cy="824909"/>
              </a:xfrm>
              <a:prstGeom prst="rect">
                <a:avLst/>
              </a:prstGeom>
              <a:noFill/>
            </p:spPr>
            <p:txBody>
              <a:bodyPr wrap="square" rtlCol="0">
                <a:spAutoFit/>
              </a:bodyPr>
              <a:lstStyle/>
              <a:p>
                <a:pPr algn="ctr"/>
                <a:r>
                  <a:rPr lang="fr-FR" sz="1400" dirty="0" smtClean="0"/>
                  <a:t>1</a:t>
                </a:r>
                <a:endParaRPr lang="fr-FR" sz="1400" dirty="0"/>
              </a:p>
            </p:txBody>
          </p:sp>
          <p:sp>
            <p:nvSpPr>
              <p:cNvPr id="16" name="Ellipse 15"/>
              <p:cNvSpPr/>
              <p:nvPr/>
            </p:nvSpPr>
            <p:spPr>
              <a:xfrm>
                <a:off x="8100392" y="2276872"/>
                <a:ext cx="648072"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grpSp>
        <p:grpSp>
          <p:nvGrpSpPr>
            <p:cNvPr id="9" name="Groupe 18"/>
            <p:cNvGrpSpPr/>
            <p:nvPr/>
          </p:nvGrpSpPr>
          <p:grpSpPr>
            <a:xfrm>
              <a:off x="6516216" y="2564904"/>
              <a:ext cx="504000" cy="641523"/>
              <a:chOff x="8100392" y="2276872"/>
              <a:chExt cx="648072" cy="837381"/>
            </a:xfrm>
          </p:grpSpPr>
          <p:sp>
            <p:nvSpPr>
              <p:cNvPr id="13" name="ZoneTexte 12"/>
              <p:cNvSpPr txBox="1"/>
              <p:nvPr/>
            </p:nvSpPr>
            <p:spPr>
              <a:xfrm>
                <a:off x="8244407" y="2276872"/>
                <a:ext cx="360041" cy="837381"/>
              </a:xfrm>
              <a:prstGeom prst="rect">
                <a:avLst/>
              </a:prstGeom>
              <a:noFill/>
            </p:spPr>
            <p:txBody>
              <a:bodyPr wrap="square" rtlCol="0">
                <a:spAutoFit/>
              </a:bodyPr>
              <a:lstStyle/>
              <a:p>
                <a:pPr algn="ctr"/>
                <a:r>
                  <a:rPr lang="fr-FR" sz="1400" dirty="0" smtClean="0"/>
                  <a:t>2</a:t>
                </a:r>
                <a:endParaRPr lang="fr-FR" sz="1400" dirty="0"/>
              </a:p>
            </p:txBody>
          </p:sp>
          <p:sp>
            <p:nvSpPr>
              <p:cNvPr id="14" name="Ellipse 13"/>
              <p:cNvSpPr/>
              <p:nvPr/>
            </p:nvSpPr>
            <p:spPr>
              <a:xfrm>
                <a:off x="8100392" y="2276872"/>
                <a:ext cx="648072"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grpSp>
        <p:sp>
          <p:nvSpPr>
            <p:cNvPr id="12" name="ZoneTexte 11"/>
            <p:cNvSpPr txBox="1"/>
            <p:nvPr/>
          </p:nvSpPr>
          <p:spPr>
            <a:xfrm>
              <a:off x="7380312" y="2348880"/>
              <a:ext cx="648072" cy="1988718"/>
            </a:xfrm>
            <a:prstGeom prst="rect">
              <a:avLst/>
            </a:prstGeom>
            <a:noFill/>
          </p:spPr>
          <p:txBody>
            <a:bodyPr wrap="square" rtlCol="0">
              <a:spAutoFit/>
            </a:bodyPr>
            <a:lstStyle/>
            <a:p>
              <a:r>
                <a:rPr lang="fr-FR" sz="1400" dirty="0" smtClean="0"/>
                <a:t>S</a:t>
              </a:r>
              <a:r>
                <a:rPr lang="fr-FR" sz="1400" baseline="-25000" dirty="0" smtClean="0"/>
                <a:t>2</a:t>
              </a:r>
            </a:p>
            <a:p>
              <a:r>
                <a:rPr lang="fr-FR" sz="1400" dirty="0" smtClean="0"/>
                <a:t>u</a:t>
              </a:r>
              <a:r>
                <a:rPr lang="fr-FR" sz="1400" baseline="-25000" dirty="0" smtClean="0"/>
                <a:t>2</a:t>
              </a:r>
            </a:p>
            <a:p>
              <a:r>
                <a:rPr lang="fr-FR" sz="1400" dirty="0" smtClean="0"/>
                <a:t>z</a:t>
              </a:r>
              <a:r>
                <a:rPr lang="fr-FR" sz="1400" baseline="-25000" dirty="0" smtClean="0"/>
                <a:t>2</a:t>
              </a:r>
            </a:p>
            <a:p>
              <a:r>
                <a:rPr lang="fr-FR" sz="1400" dirty="0" smtClean="0"/>
                <a:t>P</a:t>
              </a:r>
              <a:r>
                <a:rPr lang="fr-FR" sz="1400" baseline="-25000" dirty="0" smtClean="0"/>
                <a:t>2</a:t>
              </a:r>
              <a:endParaRPr lang="fr-FR" sz="1400" baseline="-25000" dirty="0"/>
            </a:p>
          </p:txBody>
        </p:sp>
      </p:grpSp>
      <p:graphicFrame>
        <p:nvGraphicFramePr>
          <p:cNvPr id="1577987" name="Object 1"/>
          <p:cNvGraphicFramePr>
            <a:graphicFrameLocks noChangeAspect="1"/>
          </p:cNvGraphicFramePr>
          <p:nvPr/>
        </p:nvGraphicFramePr>
        <p:xfrm>
          <a:off x="2699792" y="3789040"/>
          <a:ext cx="5157788" cy="896937"/>
        </p:xfrm>
        <a:graphic>
          <a:graphicData uri="http://schemas.openxmlformats.org/presentationml/2006/ole">
            <p:oleObj spid="_x0000_s1026" name="Équation" r:id="rId4" imgW="2412720" imgH="419040" progId="Equation.3">
              <p:embed/>
            </p:oleObj>
          </a:graphicData>
        </a:graphic>
      </p:graphicFrame>
      <p:graphicFrame>
        <p:nvGraphicFramePr>
          <p:cNvPr id="1577988" name="Object 1"/>
          <p:cNvGraphicFramePr>
            <a:graphicFrameLocks noChangeAspect="1"/>
          </p:cNvGraphicFramePr>
          <p:nvPr/>
        </p:nvGraphicFramePr>
        <p:xfrm>
          <a:off x="2699792" y="4797152"/>
          <a:ext cx="5238750" cy="842962"/>
        </p:xfrm>
        <a:graphic>
          <a:graphicData uri="http://schemas.openxmlformats.org/presentationml/2006/ole">
            <p:oleObj spid="_x0000_s1027" name="Équation" r:id="rId5" imgW="2450880" imgH="393480" progId="Equation.3">
              <p:embed/>
            </p:oleObj>
          </a:graphicData>
        </a:graphic>
      </p:graphicFrame>
      <p:graphicFrame>
        <p:nvGraphicFramePr>
          <p:cNvPr id="1577989" name="Object 1"/>
          <p:cNvGraphicFramePr>
            <a:graphicFrameLocks noChangeAspect="1"/>
          </p:cNvGraphicFramePr>
          <p:nvPr/>
        </p:nvGraphicFramePr>
        <p:xfrm>
          <a:off x="2699792" y="5805264"/>
          <a:ext cx="5211762" cy="842962"/>
        </p:xfrm>
        <a:graphic>
          <a:graphicData uri="http://schemas.openxmlformats.org/presentationml/2006/ole">
            <p:oleObj spid="_x0000_s1028" name="Équation" r:id="rId6" imgW="2438280" imgH="393480" progId="Equation.3">
              <p:embed/>
            </p:oleObj>
          </a:graphicData>
        </a:graphic>
      </p:graphicFrame>
      <p:sp>
        <p:nvSpPr>
          <p:cNvPr id="25" name="ZoneTexte 24"/>
          <p:cNvSpPr txBox="1"/>
          <p:nvPr/>
        </p:nvSpPr>
        <p:spPr>
          <a:xfrm>
            <a:off x="755576" y="692696"/>
            <a:ext cx="504056" cy="369332"/>
          </a:xfrm>
          <a:prstGeom prst="rect">
            <a:avLst/>
          </a:prstGeom>
          <a:noFill/>
        </p:spPr>
        <p:txBody>
          <a:bodyPr wrap="square" rtlCol="0">
            <a:spAutoFit/>
          </a:bodyPr>
          <a:lstStyle/>
          <a:p>
            <a:pPr algn="ctr"/>
            <a:r>
              <a:rPr lang="fr-FR" dirty="0" smtClean="0"/>
              <a:t>3a</a:t>
            </a:r>
            <a:endParaRPr lang="fr-FR" dirty="0"/>
          </a:p>
        </p:txBody>
      </p:sp>
      <p:sp>
        <p:nvSpPr>
          <p:cNvPr id="24" name="Rectangle 23"/>
          <p:cNvSpPr/>
          <p:nvPr/>
        </p:nvSpPr>
        <p:spPr>
          <a:xfrm>
            <a:off x="2339752" y="4725144"/>
            <a:ext cx="6264696"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l="28350" t="28433" r="39363" b="52667"/>
          <a:stretch>
            <a:fillRect/>
          </a:stretch>
        </p:blipFill>
        <p:spPr bwMode="auto">
          <a:xfrm>
            <a:off x="899592" y="404664"/>
            <a:ext cx="6123347" cy="2016224"/>
          </a:xfrm>
          <a:prstGeom prst="rect">
            <a:avLst/>
          </a:prstGeom>
          <a:noFill/>
          <a:ln w="9525">
            <a:noFill/>
            <a:miter lim="800000"/>
            <a:headEnd/>
            <a:tailEnd/>
          </a:ln>
        </p:spPr>
      </p:pic>
      <p:grpSp>
        <p:nvGrpSpPr>
          <p:cNvPr id="2" name="Groupe 7"/>
          <p:cNvGrpSpPr/>
          <p:nvPr/>
        </p:nvGrpSpPr>
        <p:grpSpPr>
          <a:xfrm>
            <a:off x="3059832" y="2780928"/>
            <a:ext cx="5472608" cy="3539430"/>
            <a:chOff x="3059832" y="2780928"/>
            <a:chExt cx="5472608" cy="3539430"/>
          </a:xfrm>
        </p:grpSpPr>
        <p:sp>
          <p:nvSpPr>
            <p:cNvPr id="5" name="ZoneTexte 4"/>
            <p:cNvSpPr txBox="1"/>
            <p:nvPr/>
          </p:nvSpPr>
          <p:spPr>
            <a:xfrm>
              <a:off x="3059832" y="2780928"/>
              <a:ext cx="5472608" cy="3539430"/>
            </a:xfrm>
            <a:prstGeom prst="rect">
              <a:avLst/>
            </a:prstGeom>
            <a:noFill/>
          </p:spPr>
          <p:txBody>
            <a:bodyPr wrap="square" rtlCol="0">
              <a:spAutoFit/>
            </a:bodyPr>
            <a:lstStyle/>
            <a:p>
              <a:r>
                <a:rPr lang="fr-FR" sz="1600" dirty="0" smtClean="0">
                  <a:solidFill>
                    <a:srgbClr val="FF0000"/>
                  </a:solidFill>
                </a:rPr>
                <a:t>La relation entre la pression P</a:t>
              </a:r>
              <a:r>
                <a:rPr lang="fr-FR" sz="1600" baseline="-25000" dirty="0" smtClean="0">
                  <a:solidFill>
                    <a:srgbClr val="FF0000"/>
                  </a:solidFill>
                </a:rPr>
                <a:t>H</a:t>
              </a:r>
              <a:r>
                <a:rPr lang="fr-FR" sz="1600" dirty="0" smtClean="0">
                  <a:solidFill>
                    <a:srgbClr val="FF0000"/>
                  </a:solidFill>
                </a:rPr>
                <a:t> et P</a:t>
              </a:r>
              <a:r>
                <a:rPr lang="fr-FR" sz="1600" baseline="-25000" dirty="0" smtClean="0">
                  <a:solidFill>
                    <a:srgbClr val="FF0000"/>
                  </a:solidFill>
                </a:rPr>
                <a:t>B</a:t>
              </a:r>
              <a:r>
                <a:rPr lang="fr-FR" sz="1600" dirty="0" smtClean="0">
                  <a:solidFill>
                    <a:srgbClr val="FF0000"/>
                  </a:solidFill>
                </a:rPr>
                <a:t> est:</a:t>
              </a:r>
            </a:p>
            <a:p>
              <a:endParaRPr lang="fr-FR" sz="1600" dirty="0" smtClean="0">
                <a:solidFill>
                  <a:srgbClr val="FF0000"/>
                </a:solidFill>
              </a:endParaRPr>
            </a:p>
            <a:p>
              <a:endParaRPr lang="fr-FR" sz="1600" dirty="0" smtClean="0">
                <a:solidFill>
                  <a:srgbClr val="FF0000"/>
                </a:solidFill>
              </a:endParaRPr>
            </a:p>
            <a:p>
              <a:endParaRPr lang="fr-FR" sz="1600" dirty="0" smtClean="0"/>
            </a:p>
            <a:p>
              <a:r>
                <a:rPr lang="fr-FR" sz="1600" dirty="0" smtClean="0"/>
                <a:t>Les approximations qui permettent de la trouver sont:</a:t>
              </a:r>
            </a:p>
            <a:p>
              <a:endParaRPr lang="fr-FR" sz="1600" dirty="0" smtClean="0"/>
            </a:p>
            <a:p>
              <a:r>
                <a:rPr lang="fr-FR" sz="1600" dirty="0" smtClean="0"/>
                <a:t>A)P</a:t>
              </a:r>
              <a:r>
                <a:rPr lang="fr-FR" sz="1600" baseline="-25000" dirty="0" smtClean="0"/>
                <a:t>A</a:t>
              </a:r>
              <a:r>
                <a:rPr lang="fr-FR" sz="1600" dirty="0" smtClean="0"/>
                <a:t> = P</a:t>
              </a:r>
              <a:r>
                <a:rPr lang="fr-FR" sz="1600" baseline="-25000" dirty="0" smtClean="0"/>
                <a:t>A’</a:t>
              </a:r>
              <a:r>
                <a:rPr lang="fr-FR" sz="1600" dirty="0" smtClean="0"/>
                <a:t> = P</a:t>
              </a:r>
              <a:r>
                <a:rPr lang="fr-FR" sz="1600" baseline="-25000" dirty="0" smtClean="0"/>
                <a:t>B</a:t>
              </a:r>
              <a:r>
                <a:rPr lang="fr-FR" sz="1600" dirty="0" smtClean="0"/>
                <a:t>; </a:t>
              </a:r>
              <a:r>
                <a:rPr lang="fr-FR" sz="1600" dirty="0" err="1" smtClean="0"/>
                <a:t>v</a:t>
              </a:r>
              <a:r>
                <a:rPr lang="fr-FR" sz="1600" baseline="-25000" dirty="0" err="1" smtClean="0"/>
                <a:t>A</a:t>
              </a:r>
              <a:r>
                <a:rPr lang="fr-FR" sz="1600" baseline="-25000" dirty="0" smtClean="0"/>
                <a:t>’</a:t>
              </a:r>
              <a:r>
                <a:rPr lang="fr-FR" sz="1600" dirty="0" smtClean="0"/>
                <a:t> = </a:t>
              </a:r>
              <a:r>
                <a:rPr lang="fr-FR" sz="1600" dirty="0" err="1" smtClean="0"/>
                <a:t>v</a:t>
              </a:r>
              <a:r>
                <a:rPr lang="fr-FR" sz="1600" baseline="-25000" dirty="0" err="1" smtClean="0"/>
                <a:t>A</a:t>
              </a:r>
              <a:r>
                <a:rPr lang="fr-FR" sz="1600" dirty="0" smtClean="0"/>
                <a:t> et </a:t>
              </a:r>
              <a:r>
                <a:rPr lang="fr-FR" sz="1600" dirty="0" err="1" smtClean="0"/>
                <a:t>z</a:t>
              </a:r>
              <a:r>
                <a:rPr lang="fr-FR" sz="1600" baseline="-25000" dirty="0" err="1" smtClean="0"/>
                <a:t>B</a:t>
              </a:r>
              <a:r>
                <a:rPr lang="fr-FR" sz="1600" baseline="-25000" dirty="0" smtClean="0"/>
                <a:t>’</a:t>
              </a:r>
              <a:r>
                <a:rPr lang="fr-FR" sz="1600" dirty="0" smtClean="0"/>
                <a:t> ≈ </a:t>
              </a:r>
              <a:r>
                <a:rPr lang="fr-FR" sz="1600" dirty="0" err="1" smtClean="0"/>
                <a:t>z</a:t>
              </a:r>
              <a:r>
                <a:rPr lang="fr-FR" sz="1600" baseline="-25000" dirty="0" err="1" smtClean="0"/>
                <a:t>B</a:t>
              </a:r>
              <a:endParaRPr lang="fr-FR" sz="1600" baseline="-25000" dirty="0" smtClean="0"/>
            </a:p>
            <a:p>
              <a:endParaRPr lang="fr-FR" sz="1600" dirty="0" smtClean="0"/>
            </a:p>
            <a:p>
              <a:r>
                <a:rPr lang="fr-FR" sz="1600" dirty="0" smtClean="0"/>
                <a:t>B)Les points A et </a:t>
              </a:r>
              <a:r>
                <a:rPr lang="fr-FR" sz="1600" dirty="0" smtClean="0"/>
                <a:t>A’ </a:t>
              </a:r>
              <a:r>
                <a:rPr lang="fr-FR" sz="1600" dirty="0" smtClean="0"/>
                <a:t>sont équivalents en vitesse et pression et </a:t>
              </a:r>
              <a:r>
                <a:rPr lang="fr-FR" sz="1600" dirty="0" err="1" smtClean="0"/>
                <a:t>z</a:t>
              </a:r>
              <a:r>
                <a:rPr lang="fr-FR" sz="1600" baseline="-25000" dirty="0" err="1" smtClean="0"/>
                <a:t>A</a:t>
              </a:r>
              <a:r>
                <a:rPr lang="fr-FR" sz="1600" dirty="0" smtClean="0"/>
                <a:t> ≈ </a:t>
              </a:r>
              <a:r>
                <a:rPr lang="fr-FR" sz="1600" dirty="0" err="1" smtClean="0"/>
                <a:t>z</a:t>
              </a:r>
              <a:r>
                <a:rPr lang="fr-FR" sz="1600" baseline="-25000" dirty="0" err="1" smtClean="0"/>
                <a:t>B</a:t>
              </a:r>
              <a:r>
                <a:rPr lang="fr-FR" sz="1600" dirty="0" smtClean="0"/>
                <a:t> et  </a:t>
              </a:r>
              <a:r>
                <a:rPr lang="fr-FR" sz="1600" dirty="0" err="1" smtClean="0"/>
                <a:t>z</a:t>
              </a:r>
              <a:r>
                <a:rPr lang="fr-FR" sz="1600" baseline="-25000" dirty="0" err="1" smtClean="0"/>
                <a:t>B</a:t>
              </a:r>
              <a:r>
                <a:rPr lang="fr-FR" sz="1600" baseline="-25000" dirty="0" smtClean="0"/>
                <a:t>’</a:t>
              </a:r>
              <a:r>
                <a:rPr lang="fr-FR" sz="1600" dirty="0" smtClean="0"/>
                <a:t>≈ </a:t>
              </a:r>
              <a:r>
                <a:rPr lang="fr-FR" sz="1600" dirty="0" err="1" smtClean="0"/>
                <a:t>z</a:t>
              </a:r>
              <a:r>
                <a:rPr lang="fr-FR" sz="1600" baseline="-25000" dirty="0" err="1" smtClean="0"/>
                <a:t>A</a:t>
              </a:r>
              <a:r>
                <a:rPr lang="fr-FR" sz="1600" baseline="-25000" dirty="0" smtClean="0"/>
                <a:t>’</a:t>
              </a:r>
            </a:p>
            <a:p>
              <a:endParaRPr lang="fr-FR" sz="1600" dirty="0" smtClean="0"/>
            </a:p>
            <a:p>
              <a:r>
                <a:rPr lang="fr-FR" sz="1600" dirty="0" smtClean="0"/>
                <a:t>C)Les points B et B’ sont équivalents en vitesse et pression </a:t>
              </a:r>
            </a:p>
            <a:p>
              <a:r>
                <a:rPr lang="fr-FR" sz="1600" dirty="0" smtClean="0"/>
                <a:t>et </a:t>
              </a:r>
              <a:r>
                <a:rPr lang="fr-FR" sz="1600" dirty="0" err="1" smtClean="0"/>
                <a:t>z</a:t>
              </a:r>
              <a:r>
                <a:rPr lang="fr-FR" sz="1600" baseline="-25000" dirty="0" err="1" smtClean="0"/>
                <a:t>B</a:t>
              </a:r>
              <a:r>
                <a:rPr lang="fr-FR" sz="1600" baseline="-25000" dirty="0" smtClean="0"/>
                <a:t>’</a:t>
              </a:r>
              <a:r>
                <a:rPr lang="fr-FR" sz="1600" dirty="0" smtClean="0"/>
                <a:t> ≈ </a:t>
              </a:r>
              <a:r>
                <a:rPr lang="fr-FR" sz="1600" dirty="0" err="1" smtClean="0"/>
                <a:t>z</a:t>
              </a:r>
              <a:r>
                <a:rPr lang="fr-FR" sz="1600" baseline="-25000" dirty="0" err="1" smtClean="0"/>
                <a:t>B</a:t>
              </a:r>
              <a:endParaRPr lang="fr-FR" sz="1600" dirty="0" smtClean="0"/>
            </a:p>
            <a:p>
              <a:endParaRPr lang="fr-FR" sz="1600" dirty="0"/>
            </a:p>
          </p:txBody>
        </p:sp>
        <p:pic>
          <p:nvPicPr>
            <p:cNvPr id="6" name="Picture 3"/>
            <p:cNvPicPr>
              <a:picLocks noChangeAspect="1" noChangeArrowheads="1"/>
            </p:cNvPicPr>
            <p:nvPr/>
          </p:nvPicPr>
          <p:blipFill>
            <a:blip r:embed="rId2" cstate="print"/>
            <a:srcRect l="30713" t="71833" r="55506" b="21167"/>
            <a:stretch>
              <a:fillRect/>
            </a:stretch>
          </p:blipFill>
          <p:spPr bwMode="auto">
            <a:xfrm>
              <a:off x="4067944" y="3068960"/>
              <a:ext cx="2520280" cy="720080"/>
            </a:xfrm>
            <a:prstGeom prst="rect">
              <a:avLst/>
            </a:prstGeom>
            <a:solidFill>
              <a:schemeClr val="accent1"/>
            </a:solidFill>
            <a:ln w="9525">
              <a:noFill/>
              <a:miter lim="800000"/>
              <a:headEnd/>
              <a:tailEnd/>
            </a:ln>
          </p:spPr>
        </p:pic>
      </p:grpSp>
      <p:sp>
        <p:nvSpPr>
          <p:cNvPr id="9" name="ZoneTexte 8"/>
          <p:cNvSpPr txBox="1"/>
          <p:nvPr/>
        </p:nvSpPr>
        <p:spPr>
          <a:xfrm>
            <a:off x="755576" y="692696"/>
            <a:ext cx="504056" cy="369332"/>
          </a:xfrm>
          <a:prstGeom prst="rect">
            <a:avLst/>
          </a:prstGeom>
          <a:noFill/>
        </p:spPr>
        <p:txBody>
          <a:bodyPr wrap="square" rtlCol="0">
            <a:spAutoFit/>
          </a:bodyPr>
          <a:lstStyle/>
          <a:p>
            <a:pPr algn="ctr"/>
            <a:r>
              <a:rPr lang="fr-FR" dirty="0" smtClean="0"/>
              <a:t>4a</a:t>
            </a:r>
            <a:endParaRPr lang="fr-FR" dirty="0"/>
          </a:p>
        </p:txBody>
      </p:sp>
      <p:sp>
        <p:nvSpPr>
          <p:cNvPr id="7" name="Rectangle 6"/>
          <p:cNvSpPr/>
          <p:nvPr/>
        </p:nvSpPr>
        <p:spPr>
          <a:xfrm>
            <a:off x="2987824" y="4653136"/>
            <a:ext cx="5832648"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sarmeo\AppData\Local\Microsoft\Windows\Temporary Internet Files\Content.Outlook\BLUX0L0U\1803_001.jpg"/>
          <p:cNvPicPr>
            <a:picLocks noChangeAspect="1" noChangeArrowheads="1"/>
          </p:cNvPicPr>
          <p:nvPr/>
        </p:nvPicPr>
        <p:blipFill>
          <a:blip r:embed="rId2" cstate="print"/>
          <a:srcRect l="50285" t="5250" r="2641" b="68500"/>
          <a:stretch>
            <a:fillRect/>
          </a:stretch>
        </p:blipFill>
        <p:spPr bwMode="auto">
          <a:xfrm>
            <a:off x="2987824" y="44624"/>
            <a:ext cx="2739227" cy="2160240"/>
          </a:xfrm>
          <a:prstGeom prst="rect">
            <a:avLst/>
          </a:prstGeom>
          <a:noFill/>
        </p:spPr>
      </p:pic>
      <p:sp>
        <p:nvSpPr>
          <p:cNvPr id="24" name="ZoneTexte 23"/>
          <p:cNvSpPr txBox="1"/>
          <p:nvPr/>
        </p:nvSpPr>
        <p:spPr>
          <a:xfrm>
            <a:off x="2483768" y="2348880"/>
            <a:ext cx="5472608" cy="1815882"/>
          </a:xfrm>
          <a:prstGeom prst="rect">
            <a:avLst/>
          </a:prstGeom>
          <a:noFill/>
        </p:spPr>
        <p:txBody>
          <a:bodyPr wrap="square" rtlCol="0">
            <a:spAutoFit/>
          </a:bodyPr>
          <a:lstStyle/>
          <a:p>
            <a:r>
              <a:rPr lang="fr-FR" sz="1600" dirty="0" smtClean="0">
                <a:solidFill>
                  <a:srgbClr val="FF0000"/>
                </a:solidFill>
              </a:rPr>
              <a:t>Le diagramme piézométrique qui correspond à la forme de la conduite ci-dessus est:</a:t>
            </a:r>
          </a:p>
          <a:p>
            <a:endParaRPr lang="fr-FR" sz="1600" dirty="0" smtClean="0"/>
          </a:p>
          <a:p>
            <a:r>
              <a:rPr lang="fr-FR" sz="1600" dirty="0" smtClean="0"/>
              <a:t>A)</a:t>
            </a:r>
          </a:p>
          <a:p>
            <a:r>
              <a:rPr lang="fr-FR" sz="1600" dirty="0" smtClean="0"/>
              <a:t>B)</a:t>
            </a:r>
          </a:p>
          <a:p>
            <a:r>
              <a:rPr lang="fr-FR" sz="1600" dirty="0" smtClean="0"/>
              <a:t>C)</a:t>
            </a:r>
          </a:p>
          <a:p>
            <a:endParaRPr lang="fr-FR" sz="1600" dirty="0"/>
          </a:p>
        </p:txBody>
      </p:sp>
      <p:grpSp>
        <p:nvGrpSpPr>
          <p:cNvPr id="2" name="Groupe 16"/>
          <p:cNvGrpSpPr/>
          <p:nvPr/>
        </p:nvGrpSpPr>
        <p:grpSpPr>
          <a:xfrm>
            <a:off x="0" y="4653136"/>
            <a:ext cx="9144000" cy="1944216"/>
            <a:chOff x="0" y="4653136"/>
            <a:chExt cx="9144000" cy="1944216"/>
          </a:xfrm>
        </p:grpSpPr>
        <p:pic>
          <p:nvPicPr>
            <p:cNvPr id="16" name="Picture 2" descr="F:\procura4.jpeg"/>
            <p:cNvPicPr>
              <a:picLocks noChangeAspect="1" noChangeArrowheads="1"/>
            </p:cNvPicPr>
            <p:nvPr/>
          </p:nvPicPr>
          <p:blipFill>
            <a:blip r:embed="rId3" cstate="print"/>
            <a:srcRect l="57578" t="28018" b="48388"/>
            <a:stretch>
              <a:fillRect/>
            </a:stretch>
          </p:blipFill>
          <p:spPr bwMode="auto">
            <a:xfrm>
              <a:off x="3347864" y="4797152"/>
              <a:ext cx="2415575" cy="1778178"/>
            </a:xfrm>
            <a:prstGeom prst="rect">
              <a:avLst/>
            </a:prstGeom>
            <a:noFill/>
          </p:spPr>
        </p:pic>
        <p:grpSp>
          <p:nvGrpSpPr>
            <p:cNvPr id="3" name="Groupe 4"/>
            <p:cNvGrpSpPr/>
            <p:nvPr/>
          </p:nvGrpSpPr>
          <p:grpSpPr>
            <a:xfrm>
              <a:off x="6191672" y="4653136"/>
              <a:ext cx="2952328" cy="1944216"/>
              <a:chOff x="3059832" y="4293096"/>
              <a:chExt cx="3240360" cy="2016224"/>
            </a:xfrm>
          </p:grpSpPr>
          <p:pic>
            <p:nvPicPr>
              <p:cNvPr id="6" name="Picture 2"/>
              <p:cNvPicPr>
                <a:picLocks noChangeAspect="1" noChangeArrowheads="1"/>
              </p:cNvPicPr>
              <p:nvPr/>
            </p:nvPicPr>
            <p:blipFill>
              <a:blip r:embed="rId4" cstate="print"/>
              <a:srcRect l="51977" t="30352" r="5097" b="50762"/>
              <a:stretch>
                <a:fillRect/>
              </a:stretch>
            </p:blipFill>
            <p:spPr bwMode="auto">
              <a:xfrm>
                <a:off x="3059832" y="4293096"/>
                <a:ext cx="3240360" cy="2016224"/>
              </a:xfrm>
              <a:prstGeom prst="rect">
                <a:avLst/>
              </a:prstGeom>
              <a:noFill/>
              <a:ln w="9525">
                <a:noFill/>
                <a:miter lim="800000"/>
                <a:headEnd/>
                <a:tailEnd/>
              </a:ln>
              <a:effectLst/>
            </p:spPr>
          </p:pic>
          <p:sp>
            <p:nvSpPr>
              <p:cNvPr id="7" name="Rectangle 6"/>
              <p:cNvSpPr/>
              <p:nvPr/>
            </p:nvSpPr>
            <p:spPr>
              <a:xfrm rot="18900045">
                <a:off x="5084219" y="4810257"/>
                <a:ext cx="21602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 name="Groupe 9"/>
            <p:cNvGrpSpPr/>
            <p:nvPr/>
          </p:nvGrpSpPr>
          <p:grpSpPr>
            <a:xfrm>
              <a:off x="0" y="4725144"/>
              <a:ext cx="2664296" cy="1824926"/>
              <a:chOff x="251520" y="3933056"/>
              <a:chExt cx="3600400" cy="2256974"/>
            </a:xfrm>
          </p:grpSpPr>
          <p:pic>
            <p:nvPicPr>
              <p:cNvPr id="11" name="Picture 2" descr="C:\Users\dsarmeo\AppData\Local\Microsoft\Windows\Temporary Internet Files\Content.Outlook\BLUX0L0U\1803_002.jpg"/>
              <p:cNvPicPr>
                <a:picLocks noChangeAspect="1" noChangeArrowheads="1"/>
              </p:cNvPicPr>
              <p:nvPr/>
            </p:nvPicPr>
            <p:blipFill>
              <a:blip r:embed="rId5" cstate="print"/>
              <a:srcRect l="51260" t="25850" r="6723" b="57350"/>
              <a:stretch>
                <a:fillRect/>
              </a:stretch>
            </p:blipFill>
            <p:spPr bwMode="auto">
              <a:xfrm>
                <a:off x="251520" y="3933056"/>
                <a:ext cx="3600400" cy="2256974"/>
              </a:xfrm>
              <a:prstGeom prst="rect">
                <a:avLst/>
              </a:prstGeom>
              <a:noFill/>
            </p:spPr>
          </p:pic>
          <p:sp>
            <p:nvSpPr>
              <p:cNvPr id="12" name="Rectangle 11"/>
              <p:cNvSpPr/>
              <p:nvPr/>
            </p:nvSpPr>
            <p:spPr>
              <a:xfrm rot="20208156" flipV="1">
                <a:off x="1561919" y="4634484"/>
                <a:ext cx="1095180" cy="20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570634" y="4305796"/>
                <a:ext cx="360040" cy="97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483768" y="4437112"/>
                <a:ext cx="28803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2051720" y="5733256"/>
              <a:ext cx="576064" cy="369332"/>
            </a:xfrm>
            <a:prstGeom prst="rect">
              <a:avLst/>
            </a:prstGeom>
            <a:noFill/>
          </p:spPr>
          <p:txBody>
            <a:bodyPr wrap="square" rtlCol="0">
              <a:spAutoFit/>
            </a:bodyPr>
            <a:lstStyle/>
            <a:p>
              <a:pPr algn="ctr"/>
              <a:r>
                <a:rPr lang="fr-FR" dirty="0" smtClean="0"/>
                <a:t>A)</a:t>
              </a:r>
              <a:endParaRPr lang="fr-FR" dirty="0"/>
            </a:p>
          </p:txBody>
        </p:sp>
        <p:sp>
          <p:nvSpPr>
            <p:cNvPr id="27" name="ZoneTexte 26"/>
            <p:cNvSpPr txBox="1"/>
            <p:nvPr/>
          </p:nvSpPr>
          <p:spPr>
            <a:xfrm>
              <a:off x="5220072" y="5877272"/>
              <a:ext cx="576064" cy="369332"/>
            </a:xfrm>
            <a:prstGeom prst="rect">
              <a:avLst/>
            </a:prstGeom>
            <a:noFill/>
          </p:spPr>
          <p:txBody>
            <a:bodyPr wrap="square" rtlCol="0">
              <a:spAutoFit/>
            </a:bodyPr>
            <a:lstStyle/>
            <a:p>
              <a:pPr algn="ctr"/>
              <a:r>
                <a:rPr lang="fr-FR" dirty="0" smtClean="0"/>
                <a:t>B)</a:t>
              </a:r>
              <a:endParaRPr lang="fr-FR" dirty="0"/>
            </a:p>
          </p:txBody>
        </p:sp>
        <p:sp>
          <p:nvSpPr>
            <p:cNvPr id="28" name="ZoneTexte 27"/>
            <p:cNvSpPr txBox="1"/>
            <p:nvPr/>
          </p:nvSpPr>
          <p:spPr>
            <a:xfrm>
              <a:off x="8316416" y="5589240"/>
              <a:ext cx="576064" cy="369332"/>
            </a:xfrm>
            <a:prstGeom prst="rect">
              <a:avLst/>
            </a:prstGeom>
            <a:noFill/>
          </p:spPr>
          <p:txBody>
            <a:bodyPr wrap="square" rtlCol="0">
              <a:spAutoFit/>
            </a:bodyPr>
            <a:lstStyle/>
            <a:p>
              <a:pPr algn="ctr"/>
              <a:r>
                <a:rPr lang="fr-FR" dirty="0" smtClean="0"/>
                <a:t>C)</a:t>
              </a:r>
              <a:endParaRPr lang="fr-FR" dirty="0"/>
            </a:p>
          </p:txBody>
        </p:sp>
      </p:grpSp>
      <p:sp>
        <p:nvSpPr>
          <p:cNvPr id="29" name="ZoneTexte 28"/>
          <p:cNvSpPr txBox="1"/>
          <p:nvPr/>
        </p:nvSpPr>
        <p:spPr>
          <a:xfrm>
            <a:off x="611560" y="692696"/>
            <a:ext cx="792088" cy="369332"/>
          </a:xfrm>
          <a:prstGeom prst="rect">
            <a:avLst/>
          </a:prstGeom>
          <a:noFill/>
        </p:spPr>
        <p:txBody>
          <a:bodyPr wrap="square" rtlCol="0">
            <a:spAutoFit/>
          </a:bodyPr>
          <a:lstStyle/>
          <a:p>
            <a:pPr algn="ctr"/>
            <a:r>
              <a:rPr lang="fr-FR" dirty="0" smtClean="0"/>
              <a:t>5a</a:t>
            </a:r>
            <a:endParaRPr lang="fr-FR" dirty="0"/>
          </a:p>
        </p:txBody>
      </p:sp>
      <p:sp>
        <p:nvSpPr>
          <p:cNvPr id="18" name="Rectangle 17"/>
          <p:cNvSpPr/>
          <p:nvPr/>
        </p:nvSpPr>
        <p:spPr>
          <a:xfrm>
            <a:off x="6156176" y="4653136"/>
            <a:ext cx="2987824" cy="1944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1642790"/>
            <a:ext cx="8147248" cy="3442394"/>
          </a:xfrm>
        </p:spPr>
        <p:txBody>
          <a:bodyPr>
            <a:normAutofit/>
          </a:bodyPr>
          <a:lstStyle/>
          <a:p>
            <a:r>
              <a:rPr lang="fr-FR" dirty="0" smtClean="0"/>
              <a:t>QCM </a:t>
            </a:r>
            <a:br>
              <a:rPr lang="fr-FR" dirty="0" smtClean="0"/>
            </a:br>
            <a:r>
              <a:rPr lang="fr-FR" dirty="0" err="1" smtClean="0"/>
              <a:t>Chap</a:t>
            </a:r>
            <a:r>
              <a:rPr lang="fr-FR" dirty="0" smtClean="0"/>
              <a:t> II et </a:t>
            </a:r>
            <a:r>
              <a:rPr lang="fr-FR" dirty="0" err="1" smtClean="0"/>
              <a:t>Chap</a:t>
            </a:r>
            <a:r>
              <a:rPr lang="fr-FR" dirty="0" smtClean="0"/>
              <a:t> III</a:t>
            </a:r>
            <a:br>
              <a:rPr lang="fr-FR" dirty="0" smtClean="0"/>
            </a:br>
            <a:r>
              <a:rPr lang="fr-FR" dirty="0" smtClean="0"/>
              <a:t>Th BERNOUILLI généralisé</a:t>
            </a:r>
            <a:br>
              <a:rPr lang="fr-FR" dirty="0" smtClean="0"/>
            </a:br>
            <a:r>
              <a:rPr lang="fr-FR" dirty="0" smtClean="0"/>
              <a:t>Fluides visqueux</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4592" y="2852936"/>
            <a:ext cx="8964488" cy="3785652"/>
          </a:xfrm>
          <a:prstGeom prst="rect">
            <a:avLst/>
          </a:prstGeom>
          <a:noFill/>
        </p:spPr>
        <p:txBody>
          <a:bodyPr wrap="square" rtlCol="0">
            <a:spAutoFit/>
          </a:bodyPr>
          <a:lstStyle/>
          <a:p>
            <a:r>
              <a:rPr lang="fr-FR" sz="2000" dirty="0" smtClean="0">
                <a:solidFill>
                  <a:srgbClr val="FF0000"/>
                </a:solidFill>
              </a:rPr>
              <a:t>L’écriture du théorème de BERNOUILLI généralisé entre 1 et 2 dans le sens de l’écoulement donne:</a:t>
            </a:r>
          </a:p>
          <a:p>
            <a:endParaRPr lang="fr-FR" sz="2000" dirty="0" smtClean="0"/>
          </a:p>
          <a:p>
            <a:r>
              <a:rPr lang="fr-FR" sz="2000" dirty="0" smtClean="0"/>
              <a:t>A)</a:t>
            </a:r>
          </a:p>
          <a:p>
            <a:endParaRPr lang="fr-FR" sz="2000" dirty="0" smtClean="0"/>
          </a:p>
          <a:p>
            <a:endParaRPr lang="fr-FR" sz="2000" dirty="0" smtClean="0"/>
          </a:p>
          <a:p>
            <a:endParaRPr lang="fr-FR" sz="2000" dirty="0" smtClean="0"/>
          </a:p>
          <a:p>
            <a:r>
              <a:rPr lang="fr-FR" sz="2000" dirty="0" smtClean="0"/>
              <a:t>B)</a:t>
            </a:r>
          </a:p>
          <a:p>
            <a:endParaRPr lang="fr-FR" sz="2000" dirty="0" smtClean="0"/>
          </a:p>
          <a:p>
            <a:endParaRPr lang="fr-FR" sz="2000" dirty="0" smtClean="0"/>
          </a:p>
          <a:p>
            <a:r>
              <a:rPr lang="fr-FR" sz="2000" dirty="0" smtClean="0"/>
              <a:t>C)</a:t>
            </a:r>
          </a:p>
          <a:p>
            <a:endParaRPr lang="fr-FR" sz="2000" dirty="0"/>
          </a:p>
        </p:txBody>
      </p:sp>
      <p:graphicFrame>
        <p:nvGraphicFramePr>
          <p:cNvPr id="1577987" name="Object 1"/>
          <p:cNvGraphicFramePr>
            <a:graphicFrameLocks noChangeAspect="1"/>
          </p:cNvGraphicFramePr>
          <p:nvPr/>
        </p:nvGraphicFramePr>
        <p:xfrm>
          <a:off x="841375" y="4714875"/>
          <a:ext cx="6791325" cy="854075"/>
        </p:xfrm>
        <a:graphic>
          <a:graphicData uri="http://schemas.openxmlformats.org/presentationml/2006/ole">
            <p:oleObj spid="_x0000_s3074" name="Équation" r:id="rId3" imgW="3340080" imgH="419040" progId="Equation.3">
              <p:embed/>
            </p:oleObj>
          </a:graphicData>
        </a:graphic>
      </p:graphicFrame>
      <p:graphicFrame>
        <p:nvGraphicFramePr>
          <p:cNvPr id="1577989" name="Object 1"/>
          <p:cNvGraphicFramePr>
            <a:graphicFrameLocks noChangeAspect="1"/>
          </p:cNvGraphicFramePr>
          <p:nvPr/>
        </p:nvGraphicFramePr>
        <p:xfrm>
          <a:off x="766763" y="5795963"/>
          <a:ext cx="7854950" cy="787400"/>
        </p:xfrm>
        <a:graphic>
          <a:graphicData uri="http://schemas.openxmlformats.org/presentationml/2006/ole">
            <p:oleObj spid="_x0000_s3075" name="Équation" r:id="rId4" imgW="3936960" imgH="393480" progId="Equation.3">
              <p:embed/>
            </p:oleObj>
          </a:graphicData>
        </a:graphic>
      </p:graphicFrame>
      <p:sp>
        <p:nvSpPr>
          <p:cNvPr id="25" name="ZoneTexte 24"/>
          <p:cNvSpPr txBox="1"/>
          <p:nvPr/>
        </p:nvSpPr>
        <p:spPr>
          <a:xfrm>
            <a:off x="755576" y="692696"/>
            <a:ext cx="504056" cy="369332"/>
          </a:xfrm>
          <a:prstGeom prst="rect">
            <a:avLst/>
          </a:prstGeom>
          <a:noFill/>
        </p:spPr>
        <p:txBody>
          <a:bodyPr wrap="square" rtlCol="0">
            <a:spAutoFit/>
          </a:bodyPr>
          <a:lstStyle/>
          <a:p>
            <a:pPr algn="ctr"/>
            <a:r>
              <a:rPr lang="fr-FR" dirty="0" smtClean="0"/>
              <a:t>1a</a:t>
            </a:r>
            <a:endParaRPr lang="fr-FR" dirty="0"/>
          </a:p>
        </p:txBody>
      </p:sp>
      <p:graphicFrame>
        <p:nvGraphicFramePr>
          <p:cNvPr id="2938885" name="Object 1"/>
          <p:cNvGraphicFramePr>
            <a:graphicFrameLocks noChangeAspect="1"/>
          </p:cNvGraphicFramePr>
          <p:nvPr/>
        </p:nvGraphicFramePr>
        <p:xfrm>
          <a:off x="838200" y="3706813"/>
          <a:ext cx="6651625" cy="836612"/>
        </p:xfrm>
        <a:graphic>
          <a:graphicData uri="http://schemas.openxmlformats.org/presentationml/2006/ole">
            <p:oleObj spid="_x0000_s3076" name="Équation" r:id="rId5" imgW="3340080" imgH="419040" progId="Equation.3">
              <p:embed/>
            </p:oleObj>
          </a:graphicData>
        </a:graphic>
      </p:graphicFrame>
      <p:grpSp>
        <p:nvGrpSpPr>
          <p:cNvPr id="2" name="Groupe 68"/>
          <p:cNvGrpSpPr/>
          <p:nvPr/>
        </p:nvGrpSpPr>
        <p:grpSpPr>
          <a:xfrm>
            <a:off x="2699792" y="110362"/>
            <a:ext cx="3448822" cy="2454542"/>
            <a:chOff x="2699792" y="110362"/>
            <a:chExt cx="3448822" cy="2454542"/>
          </a:xfrm>
        </p:grpSpPr>
        <p:sp>
          <p:nvSpPr>
            <p:cNvPr id="49" name="ZoneTexte 48"/>
            <p:cNvSpPr txBox="1"/>
            <p:nvPr/>
          </p:nvSpPr>
          <p:spPr>
            <a:xfrm>
              <a:off x="5292080" y="1268760"/>
              <a:ext cx="411584" cy="1012900"/>
            </a:xfrm>
            <a:prstGeom prst="rect">
              <a:avLst/>
            </a:prstGeom>
            <a:noFill/>
          </p:spPr>
          <p:txBody>
            <a:bodyPr wrap="square" rtlCol="0">
              <a:spAutoFit/>
            </a:bodyPr>
            <a:lstStyle/>
            <a:p>
              <a:r>
                <a:rPr lang="fr-FR" sz="1400" dirty="0" smtClean="0"/>
                <a:t>S</a:t>
              </a:r>
              <a:r>
                <a:rPr lang="fr-FR" sz="1400" baseline="-25000" dirty="0" smtClean="0"/>
                <a:t>2</a:t>
              </a:r>
            </a:p>
            <a:p>
              <a:r>
                <a:rPr lang="fr-FR" sz="1400" dirty="0" smtClean="0"/>
                <a:t>u</a:t>
              </a:r>
              <a:r>
                <a:rPr lang="fr-FR" sz="1400" baseline="-25000" dirty="0" smtClean="0"/>
                <a:t>2</a:t>
              </a:r>
            </a:p>
            <a:p>
              <a:r>
                <a:rPr lang="fr-FR" sz="1400" dirty="0" smtClean="0"/>
                <a:t>z</a:t>
              </a:r>
              <a:r>
                <a:rPr lang="fr-FR" sz="1400" baseline="-25000" dirty="0" smtClean="0"/>
                <a:t>2</a:t>
              </a:r>
            </a:p>
            <a:p>
              <a:r>
                <a:rPr lang="fr-FR" sz="1400" dirty="0" smtClean="0"/>
                <a:t>P</a:t>
              </a:r>
              <a:r>
                <a:rPr lang="fr-FR" sz="1400" baseline="-25000" dirty="0" smtClean="0"/>
                <a:t>2</a:t>
              </a:r>
              <a:endParaRPr lang="fr-FR" sz="1400" baseline="-25000" dirty="0"/>
            </a:p>
          </p:txBody>
        </p:sp>
        <p:sp>
          <p:nvSpPr>
            <p:cNvPr id="53" name="ZoneTexte 52"/>
            <p:cNvSpPr txBox="1"/>
            <p:nvPr/>
          </p:nvSpPr>
          <p:spPr>
            <a:xfrm>
              <a:off x="2771800" y="1268760"/>
              <a:ext cx="411584" cy="1012900"/>
            </a:xfrm>
            <a:prstGeom prst="rect">
              <a:avLst/>
            </a:prstGeom>
            <a:noFill/>
          </p:spPr>
          <p:txBody>
            <a:bodyPr wrap="square" rtlCol="0">
              <a:spAutoFit/>
            </a:bodyPr>
            <a:lstStyle/>
            <a:p>
              <a:r>
                <a:rPr lang="fr-FR" sz="1400" dirty="0" smtClean="0"/>
                <a:t>S</a:t>
              </a:r>
              <a:r>
                <a:rPr lang="fr-FR" sz="1400" baseline="-25000" dirty="0" smtClean="0"/>
                <a:t>1</a:t>
              </a:r>
            </a:p>
            <a:p>
              <a:r>
                <a:rPr lang="fr-FR" sz="1400" dirty="0" smtClean="0"/>
                <a:t>u</a:t>
              </a:r>
              <a:r>
                <a:rPr lang="fr-FR" sz="1400" baseline="-25000" dirty="0" smtClean="0"/>
                <a:t>1</a:t>
              </a:r>
            </a:p>
            <a:p>
              <a:r>
                <a:rPr lang="fr-FR" sz="1400" dirty="0" smtClean="0"/>
                <a:t>z</a:t>
              </a:r>
              <a:r>
                <a:rPr lang="fr-FR" sz="1400" baseline="-25000" dirty="0" smtClean="0"/>
                <a:t>1</a:t>
              </a:r>
            </a:p>
            <a:p>
              <a:r>
                <a:rPr lang="fr-FR" sz="1400" dirty="0" smtClean="0"/>
                <a:t>P</a:t>
              </a:r>
              <a:r>
                <a:rPr lang="fr-FR" sz="1400" baseline="-25000" dirty="0" smtClean="0"/>
                <a:t>1</a:t>
              </a:r>
              <a:endParaRPr lang="fr-FR" sz="1400" baseline="-25000" dirty="0"/>
            </a:p>
          </p:txBody>
        </p:sp>
        <p:grpSp>
          <p:nvGrpSpPr>
            <p:cNvPr id="3" name="Groupe 67"/>
            <p:cNvGrpSpPr/>
            <p:nvPr/>
          </p:nvGrpSpPr>
          <p:grpSpPr>
            <a:xfrm>
              <a:off x="2699792" y="114891"/>
              <a:ext cx="3448822" cy="2450013"/>
              <a:chOff x="2771800" y="122272"/>
              <a:chExt cx="4024886" cy="2806987"/>
            </a:xfrm>
          </p:grpSpPr>
          <p:pic>
            <p:nvPicPr>
              <p:cNvPr id="47" name="Picture 2"/>
              <p:cNvPicPr>
                <a:picLocks noChangeAspect="1" noChangeArrowheads="1"/>
              </p:cNvPicPr>
              <p:nvPr/>
            </p:nvPicPr>
            <p:blipFill>
              <a:blip r:embed="rId6" cstate="print"/>
              <a:srcRect l="39504" t="18461" r="34422" b="55094"/>
              <a:stretch>
                <a:fillRect/>
              </a:stretch>
            </p:blipFill>
            <p:spPr bwMode="auto">
              <a:xfrm rot="2860378">
                <a:off x="2990764" y="795105"/>
                <a:ext cx="2774009" cy="1428343"/>
              </a:xfrm>
              <a:prstGeom prst="rect">
                <a:avLst/>
              </a:prstGeom>
              <a:noFill/>
              <a:ln w="9525">
                <a:noFill/>
                <a:miter lim="800000"/>
                <a:headEnd/>
                <a:tailEnd/>
              </a:ln>
            </p:spPr>
          </p:pic>
          <p:grpSp>
            <p:nvGrpSpPr>
              <p:cNvPr id="4" name="Groupe 6"/>
              <p:cNvGrpSpPr/>
              <p:nvPr/>
            </p:nvGrpSpPr>
            <p:grpSpPr>
              <a:xfrm rot="1796848">
                <a:off x="3851350" y="1587141"/>
                <a:ext cx="524119" cy="426385"/>
                <a:chOff x="4248343" y="3429000"/>
                <a:chExt cx="144016" cy="1986634"/>
              </a:xfrm>
              <a:solidFill>
                <a:schemeClr val="bg1"/>
              </a:solidFill>
            </p:grpSpPr>
            <p:sp>
              <p:nvSpPr>
                <p:cNvPr id="65" name="Rectangle 4"/>
                <p:cNvSpPr/>
                <p:nvPr/>
              </p:nvSpPr>
              <p:spPr>
                <a:xfrm>
                  <a:off x="4248343" y="3759450"/>
                  <a:ext cx="144016"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6" name="Rectangle 5"/>
                <p:cNvSpPr/>
                <p:nvPr/>
              </p:nvSpPr>
              <p:spPr>
                <a:xfrm>
                  <a:off x="4259460" y="3429000"/>
                  <a:ext cx="72008" cy="2160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grpSp>
          <p:grpSp>
            <p:nvGrpSpPr>
              <p:cNvPr id="6" name="Groupe 14"/>
              <p:cNvGrpSpPr/>
              <p:nvPr/>
            </p:nvGrpSpPr>
            <p:grpSpPr>
              <a:xfrm>
                <a:off x="2771800" y="260648"/>
                <a:ext cx="4024886" cy="2668611"/>
                <a:chOff x="1402853" y="-82331"/>
                <a:chExt cx="6841555" cy="5239523"/>
              </a:xfrm>
            </p:grpSpPr>
            <p:cxnSp>
              <p:nvCxnSpPr>
                <p:cNvPr id="63" name="Connecteur droit 62"/>
                <p:cNvCxnSpPr/>
                <p:nvPr/>
              </p:nvCxnSpPr>
              <p:spPr>
                <a:xfrm>
                  <a:off x="1403648" y="5157192"/>
                  <a:ext cx="6840760"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rot="5400000" flipH="1" flipV="1">
                  <a:off x="-1210953" y="2531475"/>
                  <a:ext cx="5228406"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rot="18909948">
                <a:off x="4331238" y="2495952"/>
                <a:ext cx="940913" cy="67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rot="20816079">
                <a:off x="5113226" y="2021484"/>
                <a:ext cx="330434" cy="1556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Rectangle 55"/>
            <p:cNvSpPr/>
            <p:nvPr/>
          </p:nvSpPr>
          <p:spPr>
            <a:xfrm rot="1380000">
              <a:off x="3943629" y="1226196"/>
              <a:ext cx="485996" cy="17427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7" name="Connecteur droit avec flèche 56"/>
            <p:cNvCxnSpPr/>
            <p:nvPr/>
          </p:nvCxnSpPr>
          <p:spPr>
            <a:xfrm flipH="1">
              <a:off x="4115999" y="429374"/>
              <a:ext cx="728994" cy="8408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4932040" y="110362"/>
              <a:ext cx="1052992" cy="392091"/>
            </a:xfrm>
            <a:prstGeom prst="rect">
              <a:avLst/>
            </a:prstGeom>
            <a:noFill/>
          </p:spPr>
          <p:txBody>
            <a:bodyPr wrap="square" rtlCol="0">
              <a:spAutoFit/>
            </a:bodyPr>
            <a:lstStyle/>
            <a:p>
              <a:r>
                <a:rPr lang="fr-FR" dirty="0" smtClean="0"/>
                <a:t>Turbine</a:t>
              </a:r>
              <a:endParaRPr lang="fr-FR" dirty="0"/>
            </a:p>
          </p:txBody>
        </p:sp>
        <p:grpSp>
          <p:nvGrpSpPr>
            <p:cNvPr id="7" name="Groupe 18"/>
            <p:cNvGrpSpPr/>
            <p:nvPr/>
          </p:nvGrpSpPr>
          <p:grpSpPr>
            <a:xfrm>
              <a:off x="2843808" y="692696"/>
              <a:ext cx="320085" cy="326743"/>
              <a:chOff x="8100392" y="2276872"/>
              <a:chExt cx="648072" cy="837381"/>
            </a:xfrm>
          </p:grpSpPr>
          <p:sp>
            <p:nvSpPr>
              <p:cNvPr id="59" name="ZoneTexte 58"/>
              <p:cNvSpPr txBox="1"/>
              <p:nvPr/>
            </p:nvSpPr>
            <p:spPr>
              <a:xfrm>
                <a:off x="8244407" y="2276872"/>
                <a:ext cx="360041" cy="837381"/>
              </a:xfrm>
              <a:prstGeom prst="rect">
                <a:avLst/>
              </a:prstGeom>
              <a:noFill/>
            </p:spPr>
            <p:txBody>
              <a:bodyPr wrap="square" rtlCol="0">
                <a:spAutoFit/>
              </a:bodyPr>
              <a:lstStyle/>
              <a:p>
                <a:pPr algn="ctr"/>
                <a:r>
                  <a:rPr lang="fr-FR" sz="1400" dirty="0" smtClean="0"/>
                  <a:t>1</a:t>
                </a:r>
                <a:endParaRPr lang="fr-FR" sz="1400" dirty="0"/>
              </a:p>
            </p:txBody>
          </p:sp>
          <p:sp>
            <p:nvSpPr>
              <p:cNvPr id="60" name="Ellipse 59"/>
              <p:cNvSpPr/>
              <p:nvPr/>
            </p:nvSpPr>
            <p:spPr>
              <a:xfrm>
                <a:off x="8100392" y="2336579"/>
                <a:ext cx="648072"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grpSp>
        <p:grpSp>
          <p:nvGrpSpPr>
            <p:cNvPr id="8" name="Groupe 17"/>
            <p:cNvGrpSpPr/>
            <p:nvPr/>
          </p:nvGrpSpPr>
          <p:grpSpPr>
            <a:xfrm>
              <a:off x="4860032" y="1844824"/>
              <a:ext cx="320085" cy="326743"/>
              <a:chOff x="8100392" y="2276872"/>
              <a:chExt cx="648072" cy="824909"/>
            </a:xfrm>
          </p:grpSpPr>
          <p:sp>
            <p:nvSpPr>
              <p:cNvPr id="61" name="ZoneTexte 60"/>
              <p:cNvSpPr txBox="1"/>
              <p:nvPr/>
            </p:nvSpPr>
            <p:spPr>
              <a:xfrm>
                <a:off x="8244407" y="2276872"/>
                <a:ext cx="360041" cy="824909"/>
              </a:xfrm>
              <a:prstGeom prst="rect">
                <a:avLst/>
              </a:prstGeom>
              <a:noFill/>
            </p:spPr>
            <p:txBody>
              <a:bodyPr wrap="square" rtlCol="0">
                <a:spAutoFit/>
              </a:bodyPr>
              <a:lstStyle/>
              <a:p>
                <a:pPr algn="ctr"/>
                <a:r>
                  <a:rPr lang="fr-FR" sz="1400" dirty="0" smtClean="0"/>
                  <a:t>2</a:t>
                </a:r>
                <a:endParaRPr lang="fr-FR" sz="1400" dirty="0"/>
              </a:p>
            </p:txBody>
          </p:sp>
          <p:sp>
            <p:nvSpPr>
              <p:cNvPr id="62" name="Ellipse 61"/>
              <p:cNvSpPr/>
              <p:nvPr/>
            </p:nvSpPr>
            <p:spPr>
              <a:xfrm>
                <a:off x="8100392" y="2355295"/>
                <a:ext cx="648072" cy="6480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grpSp>
      </p:grpSp>
      <p:sp>
        <p:nvSpPr>
          <p:cNvPr id="29" name="Rectangle 28"/>
          <p:cNvSpPr/>
          <p:nvPr/>
        </p:nvSpPr>
        <p:spPr>
          <a:xfrm>
            <a:off x="611560" y="4653136"/>
            <a:ext cx="7272808"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p:cNvSpPr txBox="1"/>
          <p:nvPr/>
        </p:nvSpPr>
        <p:spPr>
          <a:xfrm>
            <a:off x="179512" y="2924944"/>
            <a:ext cx="8964488" cy="4708981"/>
          </a:xfrm>
          <a:prstGeom prst="rect">
            <a:avLst/>
          </a:prstGeom>
          <a:noFill/>
        </p:spPr>
        <p:txBody>
          <a:bodyPr wrap="square" rtlCol="0">
            <a:spAutoFit/>
          </a:bodyPr>
          <a:lstStyle/>
          <a:p>
            <a:r>
              <a:rPr lang="fr-FR" sz="2000" dirty="0" smtClean="0">
                <a:solidFill>
                  <a:srgbClr val="FF0000"/>
                </a:solidFill>
              </a:rPr>
              <a:t>Un fluide agroalimentaire obtient le rhéogramme ci-dessus. Ce fluide est : </a:t>
            </a:r>
          </a:p>
          <a:p>
            <a:endParaRPr lang="fr-FR" sz="2000" dirty="0" smtClean="0"/>
          </a:p>
          <a:p>
            <a:r>
              <a:rPr lang="fr-FR" sz="2000" dirty="0" smtClean="0"/>
              <a:t>A)</a:t>
            </a:r>
            <a:r>
              <a:rPr lang="fr-FR" sz="2000" dirty="0" err="1" smtClean="0"/>
              <a:t>Rhéoépaississant</a:t>
            </a:r>
            <a:endParaRPr lang="fr-FR" sz="2000" dirty="0" smtClean="0"/>
          </a:p>
          <a:p>
            <a:endParaRPr lang="fr-FR" sz="2000" dirty="0" smtClean="0"/>
          </a:p>
          <a:p>
            <a:r>
              <a:rPr lang="fr-FR" sz="2000" dirty="0" smtClean="0"/>
              <a:t>B)Newtonien</a:t>
            </a:r>
          </a:p>
          <a:p>
            <a:endParaRPr lang="fr-FR" sz="2000" dirty="0" smtClean="0"/>
          </a:p>
          <a:p>
            <a:r>
              <a:rPr lang="fr-FR" sz="2000" dirty="0" smtClean="0"/>
              <a:t>C)</a:t>
            </a:r>
            <a:r>
              <a:rPr lang="fr-FR" sz="2000" dirty="0" err="1" smtClean="0"/>
              <a:t>Rhéofluidifiant</a:t>
            </a:r>
            <a:endParaRPr lang="fr-FR" sz="2000" dirty="0" smtClean="0"/>
          </a:p>
          <a:p>
            <a:endParaRPr lang="fr-FR" sz="2000" dirty="0" smtClean="0"/>
          </a:p>
          <a:p>
            <a:r>
              <a:rPr lang="fr-FR" sz="2000" dirty="0" smtClean="0">
                <a:solidFill>
                  <a:srgbClr val="FF0000"/>
                </a:solidFill>
              </a:rPr>
              <a:t>Quelle précaution prendre quand il devra, pour les besoins du </a:t>
            </a:r>
            <a:r>
              <a:rPr lang="fr-FR" sz="2000" dirty="0" err="1" smtClean="0">
                <a:solidFill>
                  <a:srgbClr val="FF0000"/>
                </a:solidFill>
              </a:rPr>
              <a:t>process</a:t>
            </a:r>
            <a:r>
              <a:rPr lang="fr-FR" sz="2000" dirty="0" smtClean="0">
                <a:solidFill>
                  <a:srgbClr val="FF0000"/>
                </a:solidFill>
              </a:rPr>
              <a:t>, circuler dans des canalisations afin de remplir un tank de dépotage (= réservoir) ? (Réponse: une ligne max)</a:t>
            </a:r>
          </a:p>
          <a:p>
            <a:r>
              <a:rPr lang="fr-FR" sz="2000" dirty="0" smtClean="0"/>
              <a:t>Vitesse de transfert réduite pour éviter de faire augmenter </a:t>
            </a:r>
            <a:r>
              <a:rPr lang="fr-FR" sz="2000" smtClean="0"/>
              <a:t>sa viscosité</a:t>
            </a:r>
            <a:endParaRPr lang="fr-FR" sz="2000" dirty="0" smtClean="0"/>
          </a:p>
          <a:p>
            <a:endParaRPr lang="fr-FR" sz="2000" dirty="0" smtClean="0">
              <a:solidFill>
                <a:srgbClr val="FF0000"/>
              </a:solidFill>
            </a:endParaRPr>
          </a:p>
          <a:p>
            <a:endParaRPr lang="fr-FR" sz="2000" dirty="0" smtClean="0"/>
          </a:p>
          <a:p>
            <a:endParaRPr lang="fr-FR" sz="2000" dirty="0"/>
          </a:p>
        </p:txBody>
      </p:sp>
      <p:pic>
        <p:nvPicPr>
          <p:cNvPr id="18" name="Image 8" descr="rheo_1_34.gif"/>
          <p:cNvPicPr>
            <a:picLocks noChangeAspect="1"/>
          </p:cNvPicPr>
          <p:nvPr/>
        </p:nvPicPr>
        <p:blipFill>
          <a:blip r:embed="rId2" cstate="print"/>
          <a:srcRect r="53169"/>
          <a:stretch>
            <a:fillRect/>
          </a:stretch>
        </p:blipFill>
        <p:spPr bwMode="auto">
          <a:xfrm>
            <a:off x="2771800" y="332656"/>
            <a:ext cx="3145897" cy="2481917"/>
          </a:xfrm>
          <a:prstGeom prst="rect">
            <a:avLst/>
          </a:prstGeom>
          <a:noFill/>
          <a:ln w="9525">
            <a:noFill/>
            <a:miter lim="800000"/>
            <a:headEnd/>
            <a:tailEnd/>
          </a:ln>
        </p:spPr>
      </p:pic>
      <p:sp>
        <p:nvSpPr>
          <p:cNvPr id="22" name="ZoneTexte 21"/>
          <p:cNvSpPr txBox="1"/>
          <p:nvPr/>
        </p:nvSpPr>
        <p:spPr>
          <a:xfrm>
            <a:off x="755576" y="692696"/>
            <a:ext cx="504056" cy="369332"/>
          </a:xfrm>
          <a:prstGeom prst="rect">
            <a:avLst/>
          </a:prstGeom>
          <a:noFill/>
        </p:spPr>
        <p:txBody>
          <a:bodyPr wrap="square" rtlCol="0">
            <a:spAutoFit/>
          </a:bodyPr>
          <a:lstStyle/>
          <a:p>
            <a:pPr algn="ctr"/>
            <a:r>
              <a:rPr lang="fr-FR" dirty="0" smtClean="0"/>
              <a:t>2a</a:t>
            </a:r>
            <a:endParaRPr lang="fr-FR" dirty="0"/>
          </a:p>
        </p:txBody>
      </p:sp>
      <p:sp>
        <p:nvSpPr>
          <p:cNvPr id="5" name="Rectangle 4"/>
          <p:cNvSpPr/>
          <p:nvPr/>
        </p:nvSpPr>
        <p:spPr>
          <a:xfrm>
            <a:off x="179512" y="3501008"/>
            <a:ext cx="252028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605</Words>
  <Application>Microsoft Office PowerPoint</Application>
  <PresentationFormat>Affichage à l'écran (4:3)</PresentationFormat>
  <Paragraphs>138</Paragraphs>
  <Slides>12</Slides>
  <Notes>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12</vt:i4>
      </vt:variant>
    </vt:vector>
  </HeadingPairs>
  <TitlesOfParts>
    <vt:vector size="14" baseType="lpstr">
      <vt:lpstr>Thème Office</vt:lpstr>
      <vt:lpstr>Équation</vt:lpstr>
      <vt:lpstr>QCM  Chap I Fluide parfait Th BERNOUILLI</vt:lpstr>
      <vt:lpstr>Diapositive 2</vt:lpstr>
      <vt:lpstr>Diapositive 3</vt:lpstr>
      <vt:lpstr>Diapositive 4</vt:lpstr>
      <vt:lpstr>Diapositive 5</vt:lpstr>
      <vt:lpstr>Diapositive 6</vt:lpstr>
      <vt:lpstr>QCM  Chap II et Chap III Th BERNOUILLI généralisé Fluides visqueux</vt:lpstr>
      <vt:lpstr>Diapositive 8</vt:lpstr>
      <vt:lpstr>Diapositive 9</vt:lpstr>
      <vt:lpstr>Diapositive 10</vt:lpstr>
      <vt:lpstr>Diapositive 11</vt:lpstr>
      <vt:lpstr>Diapositive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QCM  Chap I Fluide parfait Th BERNOUILLI</dc:title>
  <dc:creator>dsarmeo</dc:creator>
  <cp:lastModifiedBy>dsarmeo</cp:lastModifiedBy>
  <cp:revision>2</cp:revision>
  <dcterms:created xsi:type="dcterms:W3CDTF">2011-12-08T17:51:00Z</dcterms:created>
  <dcterms:modified xsi:type="dcterms:W3CDTF">2011-12-08T18:06:31Z</dcterms:modified>
</cp:coreProperties>
</file>