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7" r:id="rId2"/>
    <p:sldId id="258" r:id="rId3"/>
    <p:sldId id="260" r:id="rId4"/>
    <p:sldId id="269" r:id="rId5"/>
    <p:sldId id="264" r:id="rId6"/>
    <p:sldId id="268" r:id="rId7"/>
  </p:sldIdLst>
  <p:sldSz cx="9144000" cy="6858000" type="screen4x3"/>
  <p:notesSz cx="6669088"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216"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01843890-FD6F-48A3-BE1B-0C213DE86BF9}" type="datetimeFigureOut">
              <a:rPr lang="fr-FR" smtClean="0"/>
              <a:pPr/>
              <a:t>10/02/2013</a:t>
            </a:fld>
            <a:endParaRPr lang="fr-FR"/>
          </a:p>
        </p:txBody>
      </p:sp>
      <p:sp>
        <p:nvSpPr>
          <p:cNvPr id="4" name="Espace réservé du pied de page 3"/>
          <p:cNvSpPr>
            <a:spLocks noGrp="1"/>
          </p:cNvSpPr>
          <p:nvPr>
            <p:ph type="ftr" sz="quarter" idx="2"/>
          </p:nvPr>
        </p:nvSpPr>
        <p:spPr>
          <a:xfrm>
            <a:off x="0" y="9428163"/>
            <a:ext cx="2889250" cy="4968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778250" y="9428163"/>
            <a:ext cx="2889250" cy="496887"/>
          </a:xfrm>
          <a:prstGeom prst="rect">
            <a:avLst/>
          </a:prstGeom>
        </p:spPr>
        <p:txBody>
          <a:bodyPr vert="horz" lIns="91440" tIns="45720" rIns="91440" bIns="45720" rtlCol="0" anchor="b"/>
          <a:lstStyle>
            <a:lvl1pPr algn="r">
              <a:defRPr sz="1200"/>
            </a:lvl1pPr>
          </a:lstStyle>
          <a:p>
            <a:fld id="{17D2B205-94C0-45C4-BAFC-EDC215352882}" type="slidenum">
              <a:rPr lang="fr-FR" smtClean="0"/>
              <a:pPr/>
              <a:t>‹N°›</a:t>
            </a:fld>
            <a:endParaRPr lang="fr-FR"/>
          </a:p>
        </p:txBody>
      </p:sp>
    </p:spTree>
    <p:extLst>
      <p:ext uri="{BB962C8B-B14F-4D97-AF65-F5344CB8AC3E}">
        <p14:creationId xmlns:p14="http://schemas.microsoft.com/office/powerpoint/2010/main" val="3883079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778250" y="0"/>
            <a:ext cx="2889250" cy="496888"/>
          </a:xfrm>
          <a:prstGeom prst="rect">
            <a:avLst/>
          </a:prstGeom>
        </p:spPr>
        <p:txBody>
          <a:bodyPr vert="horz" lIns="91440" tIns="45720" rIns="91440" bIns="45720" rtlCol="0"/>
          <a:lstStyle>
            <a:lvl1pPr algn="r">
              <a:defRPr sz="1200"/>
            </a:lvl1pPr>
          </a:lstStyle>
          <a:p>
            <a:fld id="{37E18ECD-C598-44C4-901F-70063FA3DFBA}" type="datetimeFigureOut">
              <a:rPr lang="fr-FR" smtClean="0"/>
              <a:pPr/>
              <a:t>10/02/2013</a:t>
            </a:fld>
            <a:endParaRPr lang="fr-FR"/>
          </a:p>
        </p:txBody>
      </p:sp>
      <p:sp>
        <p:nvSpPr>
          <p:cNvPr id="4" name="Espace réservé de l'image des diapositives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66750" y="4714875"/>
            <a:ext cx="5335588" cy="4467225"/>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8163"/>
            <a:ext cx="2889250" cy="4968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778250" y="9428163"/>
            <a:ext cx="2889250" cy="496887"/>
          </a:xfrm>
          <a:prstGeom prst="rect">
            <a:avLst/>
          </a:prstGeom>
        </p:spPr>
        <p:txBody>
          <a:bodyPr vert="horz" lIns="91440" tIns="45720" rIns="91440" bIns="45720" rtlCol="0" anchor="b"/>
          <a:lstStyle>
            <a:lvl1pPr algn="r">
              <a:defRPr sz="1200"/>
            </a:lvl1pPr>
          </a:lstStyle>
          <a:p>
            <a:fld id="{D2D4ED61-87EE-494D-B4D5-BD7F2DB020A4}" type="slidenum">
              <a:rPr lang="fr-FR" smtClean="0"/>
              <a:pPr/>
              <a:t>‹N°›</a:t>
            </a:fld>
            <a:endParaRPr lang="fr-FR"/>
          </a:p>
        </p:txBody>
      </p:sp>
    </p:spTree>
    <p:extLst>
      <p:ext uri="{BB962C8B-B14F-4D97-AF65-F5344CB8AC3E}">
        <p14:creationId xmlns:p14="http://schemas.microsoft.com/office/powerpoint/2010/main" val="2330217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2D4ED61-87EE-494D-B4D5-BD7F2DB020A4}" type="slidenum">
              <a:rPr lang="fr-FR" smtClean="0"/>
              <a:pPr/>
              <a:t>3</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D2D4ED61-87EE-494D-B4D5-BD7F2DB020A4}" type="slidenum">
              <a:rPr lang="fr-FR" smtClean="0"/>
              <a:pPr/>
              <a:t>6</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0FF2382A-861A-47B4-A317-3677ED44E791}" type="datetimeFigureOut">
              <a:rPr lang="fr-FR" smtClean="0"/>
              <a:pPr/>
              <a:t>10/02/2013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173004A-E459-437E-8A45-557DA4C0622C}"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FF2382A-861A-47B4-A317-3677ED44E791}" type="datetimeFigureOut">
              <a:rPr lang="fr-FR" smtClean="0"/>
              <a:pPr/>
              <a:t>10/02/2013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173004A-E459-437E-8A45-557DA4C0622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FF2382A-861A-47B4-A317-3677ED44E791}" type="datetimeFigureOut">
              <a:rPr lang="fr-FR" smtClean="0"/>
              <a:pPr/>
              <a:t>10/02/2013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173004A-E459-437E-8A45-557DA4C0622C}"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FF2382A-861A-47B4-A317-3677ED44E791}" type="datetimeFigureOut">
              <a:rPr lang="fr-FR" smtClean="0"/>
              <a:pPr/>
              <a:t>10/02/2013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173004A-E459-437E-8A45-557DA4C0622C}"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0FF2382A-861A-47B4-A317-3677ED44E791}" type="datetimeFigureOut">
              <a:rPr lang="fr-FR" smtClean="0"/>
              <a:pPr/>
              <a:t>10/02/2013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173004A-E459-437E-8A45-557DA4C0622C}"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FF2382A-861A-47B4-A317-3677ED44E791}" type="datetimeFigureOut">
              <a:rPr lang="fr-FR" smtClean="0"/>
              <a:pPr/>
              <a:t>10/02/2013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173004A-E459-437E-8A45-557DA4C0622C}"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FF2382A-861A-47B4-A317-3677ED44E791}" type="datetimeFigureOut">
              <a:rPr lang="fr-FR" smtClean="0"/>
              <a:pPr/>
              <a:t>10/02/2013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173004A-E459-437E-8A45-557DA4C0622C}"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0FF2382A-861A-47B4-A317-3677ED44E791}" type="datetimeFigureOut">
              <a:rPr lang="fr-FR" smtClean="0"/>
              <a:pPr/>
              <a:t>10/02/2013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173004A-E459-437E-8A45-557DA4C0622C}"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FF2382A-861A-47B4-A317-3677ED44E791}" type="datetimeFigureOut">
              <a:rPr lang="fr-FR" smtClean="0"/>
              <a:pPr/>
              <a:t>10/02/2013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173004A-E459-437E-8A45-557DA4C0622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FF2382A-861A-47B4-A317-3677ED44E791}" type="datetimeFigureOut">
              <a:rPr lang="fr-FR" smtClean="0"/>
              <a:pPr/>
              <a:t>10/02/2013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173004A-E459-437E-8A45-557DA4C0622C}"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FF2382A-861A-47B4-A317-3677ED44E791}" type="datetimeFigureOut">
              <a:rPr lang="fr-FR" smtClean="0"/>
              <a:pPr/>
              <a:t>10/02/2013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173004A-E459-437E-8A45-557DA4C0622C}"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2382A-861A-47B4-A317-3677ED44E791}" type="datetimeFigureOut">
              <a:rPr lang="fr-FR" smtClean="0"/>
              <a:pPr/>
              <a:t>10/02/2013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3004A-E459-437E-8A45-557DA4C0622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7.wmf"/><Relationship Id="rId3" Type="http://schemas.openxmlformats.org/officeDocument/2006/relationships/notesSlide" Target="../notesSlides/notesSlide1.xml"/><Relationship Id="rId7" Type="http://schemas.openxmlformats.org/officeDocument/2006/relationships/image" Target="../media/image4.wmf"/><Relationship Id="rId12"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5.wmf"/><Relationship Id="rId1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7.bin"/><Relationship Id="rId14" Type="http://schemas.openxmlformats.org/officeDocument/2006/relationships/image" Target="../media/image19.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1642790"/>
            <a:ext cx="8147248" cy="3442394"/>
          </a:xfrm>
        </p:spPr>
        <p:txBody>
          <a:bodyPr>
            <a:normAutofit/>
          </a:bodyPr>
          <a:lstStyle/>
          <a:p>
            <a:r>
              <a:rPr lang="fr-FR" dirty="0" smtClean="0"/>
              <a:t>QCM </a:t>
            </a:r>
            <a:br>
              <a:rPr lang="fr-FR" dirty="0" smtClean="0"/>
            </a:br>
            <a:r>
              <a:rPr lang="fr-FR" dirty="0" smtClean="0"/>
              <a:t>Transferts </a:t>
            </a:r>
            <a:r>
              <a:rPr lang="fr-FR" dirty="0" err="1" smtClean="0"/>
              <a:t>THermiques</a:t>
            </a:r>
            <a:endParaRPr lang="fr-FR" dirty="0"/>
          </a:p>
        </p:txBody>
      </p:sp>
      <p:sp>
        <p:nvSpPr>
          <p:cNvPr id="3" name="ZoneTexte 2"/>
          <p:cNvSpPr txBox="1"/>
          <p:nvPr/>
        </p:nvSpPr>
        <p:spPr>
          <a:xfrm>
            <a:off x="323528" y="332656"/>
            <a:ext cx="8496944" cy="1200329"/>
          </a:xfrm>
          <a:prstGeom prst="rect">
            <a:avLst/>
          </a:prstGeom>
          <a:noFill/>
        </p:spPr>
        <p:txBody>
          <a:bodyPr wrap="square" rtlCol="0">
            <a:spAutoFit/>
          </a:bodyPr>
          <a:lstStyle/>
          <a:p>
            <a:r>
              <a:rPr lang="fr-FR" dirty="0" smtClean="0"/>
              <a:t>NOM:							Note :         /20</a:t>
            </a:r>
          </a:p>
          <a:p>
            <a:r>
              <a:rPr lang="fr-FR" dirty="0" smtClean="0"/>
              <a:t>Prénom:</a:t>
            </a:r>
          </a:p>
          <a:p>
            <a:r>
              <a:rPr lang="fr-FR" dirty="0" smtClean="0"/>
              <a:t>N° groupe:</a:t>
            </a:r>
          </a:p>
          <a:p>
            <a:r>
              <a:rPr lang="fr-FR" dirty="0" smtClean="0"/>
              <a:t>Date: 06 ou 08 ou 10/02/2012</a:t>
            </a: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83976" y="188640"/>
            <a:ext cx="8964488" cy="1569660"/>
          </a:xfrm>
          <a:prstGeom prst="rect">
            <a:avLst/>
          </a:prstGeom>
          <a:noFill/>
        </p:spPr>
        <p:txBody>
          <a:bodyPr wrap="square" rtlCol="0">
            <a:spAutoFit/>
          </a:bodyPr>
          <a:lstStyle/>
          <a:p>
            <a:r>
              <a:rPr lang="fr-FR" sz="2400" b="1" dirty="0" smtClean="0"/>
              <a:t>Montrez que l’expression de la puissance thermique échangée par rayonnement entre deux corps (1 et 2), notée (A), </a:t>
            </a:r>
          </a:p>
          <a:p>
            <a:r>
              <a:rPr lang="fr-FR" sz="2400" b="1" dirty="0" smtClean="0"/>
              <a:t>devient (B) lorsque la température du corps 1 (T</a:t>
            </a:r>
            <a:r>
              <a:rPr lang="fr-FR" sz="2400" b="1" baseline="-25000" dirty="0" smtClean="0"/>
              <a:t>1</a:t>
            </a:r>
            <a:r>
              <a:rPr lang="fr-FR" sz="2400" b="1" dirty="0" smtClean="0"/>
              <a:t>) est très légèrement supérieure à T</a:t>
            </a:r>
            <a:r>
              <a:rPr lang="fr-FR" sz="2400" b="1" baseline="-25000" dirty="0" smtClean="0"/>
              <a:t>2</a:t>
            </a:r>
          </a:p>
        </p:txBody>
      </p:sp>
      <p:graphicFrame>
        <p:nvGraphicFramePr>
          <p:cNvPr id="4097" name="Object 1"/>
          <p:cNvGraphicFramePr>
            <a:graphicFrameLocks noChangeAspect="1"/>
          </p:cNvGraphicFramePr>
          <p:nvPr/>
        </p:nvGraphicFramePr>
        <p:xfrm>
          <a:off x="2699792" y="3861048"/>
          <a:ext cx="4371702" cy="1026043"/>
        </p:xfrm>
        <a:graphic>
          <a:graphicData uri="http://schemas.openxmlformats.org/presentationml/2006/ole">
            <mc:AlternateContent xmlns:mc="http://schemas.openxmlformats.org/markup-compatibility/2006">
              <mc:Choice xmlns:v="urn:schemas-microsoft-com:vml" Requires="v">
                <p:oleObj spid="_x0000_s4099" name="Équation" r:id="rId3" imgW="1104840" imgH="241200" progId="Equation.3">
                  <p:embed/>
                </p:oleObj>
              </mc:Choice>
              <mc:Fallback>
                <p:oleObj name="Équation" r:id="rId3" imgW="1104840" imgH="2412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3861048"/>
                        <a:ext cx="4371702" cy="1026043"/>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4098" name="Object 2"/>
          <p:cNvGraphicFramePr>
            <a:graphicFrameLocks noChangeAspect="1"/>
          </p:cNvGraphicFramePr>
          <p:nvPr/>
        </p:nvGraphicFramePr>
        <p:xfrm>
          <a:off x="1304925" y="2060575"/>
          <a:ext cx="6859588" cy="1133475"/>
        </p:xfrm>
        <a:graphic>
          <a:graphicData uri="http://schemas.openxmlformats.org/presentationml/2006/ole">
            <mc:AlternateContent xmlns:mc="http://schemas.openxmlformats.org/markup-compatibility/2006">
              <mc:Choice xmlns:v="urn:schemas-microsoft-com:vml" Requires="v">
                <p:oleObj spid="_x0000_s4100" name="Équation" r:id="rId5" imgW="1650960" imgH="253800" progId="Equation.3">
                  <p:embed/>
                </p:oleObj>
              </mc:Choice>
              <mc:Fallback>
                <p:oleObj name="Équation" r:id="rId5" imgW="1650960" imgH="2538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4925" y="2060575"/>
                        <a:ext cx="6859588" cy="1133475"/>
                      </a:xfrm>
                      <a:prstGeom prst="rect">
                        <a:avLst/>
                      </a:prstGeom>
                      <a:solidFill>
                        <a:srgbClr val="FFCC99"/>
                      </a:solidFill>
                      <a:ln w="9525">
                        <a:solidFill>
                          <a:schemeClr val="tx1"/>
                        </a:solidFill>
                        <a:miter lim="800000"/>
                        <a:headEnd/>
                        <a:tailEnd/>
                      </a:ln>
                    </p:spPr>
                  </p:pic>
                </p:oleObj>
              </mc:Fallback>
            </mc:AlternateContent>
          </a:graphicData>
        </a:graphic>
      </p:graphicFrame>
      <p:sp>
        <p:nvSpPr>
          <p:cNvPr id="6" name="Flèche vers le bas 5"/>
          <p:cNvSpPr/>
          <p:nvPr/>
        </p:nvSpPr>
        <p:spPr>
          <a:xfrm>
            <a:off x="4716016" y="3356992"/>
            <a:ext cx="144016"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3995936" y="5373216"/>
            <a:ext cx="1872208" cy="369332"/>
          </a:xfrm>
          <a:prstGeom prst="rect">
            <a:avLst/>
          </a:prstGeom>
          <a:noFill/>
        </p:spPr>
        <p:txBody>
          <a:bodyPr wrap="square" rtlCol="0">
            <a:spAutoFit/>
          </a:bodyPr>
          <a:lstStyle/>
          <a:p>
            <a:pPr algn="ctr"/>
            <a:r>
              <a:rPr lang="fr-FR" dirty="0" smtClean="0">
                <a:solidFill>
                  <a:srgbClr val="FF0000"/>
                </a:solidFill>
              </a:rPr>
              <a:t>Voir cours</a:t>
            </a:r>
            <a:endParaRPr lang="fr-FR"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ZoneTexte 81"/>
          <p:cNvSpPr txBox="1"/>
          <p:nvPr/>
        </p:nvSpPr>
        <p:spPr>
          <a:xfrm>
            <a:off x="69150" y="-552"/>
            <a:ext cx="8964488" cy="1446550"/>
          </a:xfrm>
          <a:prstGeom prst="rect">
            <a:avLst/>
          </a:prstGeom>
          <a:noFill/>
        </p:spPr>
        <p:txBody>
          <a:bodyPr wrap="square" rtlCol="0">
            <a:spAutoFit/>
          </a:bodyPr>
          <a:lstStyle/>
          <a:p>
            <a:r>
              <a:rPr lang="fr-FR" sz="2200" b="1" dirty="0" smtClean="0">
                <a:sym typeface="Symbol"/>
              </a:rPr>
              <a:t>Cochez LE cas de figure correspondant à l’application correcte de la formule du débit de chaleur à travers  ce tuyau de géométrie cylindrique en régime stationnaire. Le tuyau est isolé thermiquement après </a:t>
            </a:r>
            <a:r>
              <a:rPr lang="fr-FR" sz="2200" b="1" dirty="0" err="1" smtClean="0">
                <a:sym typeface="Symbol"/>
              </a:rPr>
              <a:t>S</a:t>
            </a:r>
            <a:r>
              <a:rPr lang="fr-FR" sz="2200" b="1" baseline="-25000" dirty="0" err="1" smtClean="0">
                <a:sym typeface="Symbol"/>
              </a:rPr>
              <a:t>externe</a:t>
            </a:r>
            <a:r>
              <a:rPr lang="fr-FR" sz="2200" b="1" dirty="0" smtClean="0">
                <a:sym typeface="Symbol"/>
              </a:rPr>
              <a:t>  (Surface externe).</a:t>
            </a:r>
          </a:p>
        </p:txBody>
      </p:sp>
      <p:sp>
        <p:nvSpPr>
          <p:cNvPr id="13" name="ZoneTexte 12"/>
          <p:cNvSpPr txBox="1"/>
          <p:nvPr/>
        </p:nvSpPr>
        <p:spPr>
          <a:xfrm>
            <a:off x="1763688" y="1772816"/>
            <a:ext cx="1080120" cy="707886"/>
          </a:xfrm>
          <a:prstGeom prst="rect">
            <a:avLst/>
          </a:prstGeom>
          <a:noFill/>
        </p:spPr>
        <p:txBody>
          <a:bodyPr wrap="square" rtlCol="0">
            <a:spAutoFit/>
          </a:bodyPr>
          <a:lstStyle/>
          <a:p>
            <a:pPr algn="ctr"/>
            <a:r>
              <a:rPr lang="fr-FR" sz="2000" dirty="0" smtClean="0"/>
              <a:t>Vue en coupe</a:t>
            </a:r>
            <a:endParaRPr lang="fr-FR" sz="2000" dirty="0"/>
          </a:p>
        </p:txBody>
      </p:sp>
      <p:grpSp>
        <p:nvGrpSpPr>
          <p:cNvPr id="12" name="Groupe 11"/>
          <p:cNvGrpSpPr/>
          <p:nvPr/>
        </p:nvGrpSpPr>
        <p:grpSpPr>
          <a:xfrm>
            <a:off x="3491880" y="1844824"/>
            <a:ext cx="1368152" cy="1368000"/>
            <a:chOff x="3419872" y="2420888"/>
            <a:chExt cx="1368152" cy="1368000"/>
          </a:xfrm>
        </p:grpSpPr>
        <p:sp>
          <p:nvSpPr>
            <p:cNvPr id="10" name="Ellipse 9"/>
            <p:cNvSpPr/>
            <p:nvPr/>
          </p:nvSpPr>
          <p:spPr>
            <a:xfrm>
              <a:off x="3419872" y="2420888"/>
              <a:ext cx="1368152" cy="1368000"/>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3563888" y="2564904"/>
              <a:ext cx="1080000" cy="10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0" name="Forme 29"/>
          <p:cNvCxnSpPr>
            <a:stCxn id="11" idx="5"/>
          </p:cNvCxnSpPr>
          <p:nvPr/>
        </p:nvCxnSpPr>
        <p:spPr>
          <a:xfrm rot="16200000" flipH="1">
            <a:off x="5313818" y="2154594"/>
            <a:ext cx="446314" cy="1958482"/>
          </a:xfrm>
          <a:prstGeom prst="bent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6588224" y="3068960"/>
            <a:ext cx="1080120" cy="400110"/>
          </a:xfrm>
          <a:prstGeom prst="rect">
            <a:avLst/>
          </a:prstGeom>
          <a:noFill/>
        </p:spPr>
        <p:txBody>
          <a:bodyPr wrap="square" rtlCol="0">
            <a:spAutoFit/>
          </a:bodyPr>
          <a:lstStyle/>
          <a:p>
            <a:r>
              <a:rPr lang="fr-FR" sz="2000" dirty="0" err="1" smtClean="0"/>
              <a:t>S</a:t>
            </a:r>
            <a:r>
              <a:rPr lang="fr-FR" sz="2000" baseline="-25000" dirty="0" err="1" smtClean="0"/>
              <a:t>int</a:t>
            </a:r>
            <a:r>
              <a:rPr lang="fr-FR" sz="2000" baseline="-25000" dirty="0" smtClean="0"/>
              <a:t> </a:t>
            </a:r>
            <a:r>
              <a:rPr lang="fr-FR" sz="2000" dirty="0" smtClean="0"/>
              <a:t> et T</a:t>
            </a:r>
            <a:r>
              <a:rPr lang="fr-FR" sz="2000" baseline="-25000" dirty="0" smtClean="0"/>
              <a:t>1</a:t>
            </a:r>
            <a:endParaRPr lang="fr-FR" sz="2000" baseline="-25000" dirty="0"/>
          </a:p>
        </p:txBody>
      </p:sp>
      <p:cxnSp>
        <p:nvCxnSpPr>
          <p:cNvPr id="37" name="Forme 36"/>
          <p:cNvCxnSpPr>
            <a:stCxn id="10" idx="7"/>
          </p:cNvCxnSpPr>
          <p:nvPr/>
        </p:nvCxnSpPr>
        <p:spPr>
          <a:xfrm rot="5400000" flipH="1" flipV="1">
            <a:off x="5379762" y="1052726"/>
            <a:ext cx="272347" cy="1712529"/>
          </a:xfrm>
          <a:prstGeom prst="bentConnector2">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6444208" y="1556792"/>
            <a:ext cx="1080120" cy="400110"/>
          </a:xfrm>
          <a:prstGeom prst="rect">
            <a:avLst/>
          </a:prstGeom>
          <a:noFill/>
        </p:spPr>
        <p:txBody>
          <a:bodyPr wrap="square" rtlCol="0">
            <a:spAutoFit/>
          </a:bodyPr>
          <a:lstStyle/>
          <a:p>
            <a:r>
              <a:rPr lang="fr-FR" sz="2000" dirty="0" err="1" smtClean="0"/>
              <a:t>S</a:t>
            </a:r>
            <a:r>
              <a:rPr lang="fr-FR" sz="2000" baseline="-25000" dirty="0" err="1" smtClean="0"/>
              <a:t>ext</a:t>
            </a:r>
            <a:r>
              <a:rPr lang="fr-FR" sz="2000" dirty="0" smtClean="0"/>
              <a:t> et T</a:t>
            </a:r>
            <a:r>
              <a:rPr lang="fr-FR" sz="2000" baseline="-25000" dirty="0" smtClean="0"/>
              <a:t>2</a:t>
            </a:r>
            <a:r>
              <a:rPr lang="fr-FR" sz="2000" dirty="0" smtClean="0"/>
              <a:t> </a:t>
            </a:r>
            <a:endParaRPr lang="fr-FR" sz="2000" baseline="-25000" dirty="0"/>
          </a:p>
        </p:txBody>
      </p:sp>
      <p:sp>
        <p:nvSpPr>
          <p:cNvPr id="39" name="ZoneTexte 38"/>
          <p:cNvSpPr txBox="1"/>
          <p:nvPr/>
        </p:nvSpPr>
        <p:spPr>
          <a:xfrm>
            <a:off x="3708662" y="2230130"/>
            <a:ext cx="936104" cy="707886"/>
          </a:xfrm>
          <a:prstGeom prst="rect">
            <a:avLst/>
          </a:prstGeom>
          <a:noFill/>
        </p:spPr>
        <p:txBody>
          <a:bodyPr wrap="square" rtlCol="0">
            <a:spAutoFit/>
          </a:bodyPr>
          <a:lstStyle/>
          <a:p>
            <a:pPr algn="ctr"/>
            <a:r>
              <a:rPr lang="fr-FR" sz="2000" dirty="0" smtClean="0"/>
              <a:t>Fluide</a:t>
            </a:r>
          </a:p>
          <a:p>
            <a:pPr algn="ctr"/>
            <a:r>
              <a:rPr lang="fr-FR" sz="2000" dirty="0" smtClean="0"/>
              <a:t>T</a:t>
            </a:r>
            <a:r>
              <a:rPr lang="fr-FR" sz="2000" baseline="-25000" dirty="0" smtClean="0"/>
              <a:t>0</a:t>
            </a:r>
            <a:endParaRPr lang="fr-FR" sz="2000" baseline="-25000" dirty="0"/>
          </a:p>
        </p:txBody>
      </p:sp>
      <p:graphicFrame>
        <p:nvGraphicFramePr>
          <p:cNvPr id="20481" name="Object 1"/>
          <p:cNvGraphicFramePr>
            <a:graphicFrameLocks noChangeAspect="1"/>
          </p:cNvGraphicFramePr>
          <p:nvPr/>
        </p:nvGraphicFramePr>
        <p:xfrm>
          <a:off x="395536" y="3645024"/>
          <a:ext cx="4054550" cy="776440"/>
        </p:xfrm>
        <a:graphic>
          <a:graphicData uri="http://schemas.openxmlformats.org/presentationml/2006/ole">
            <mc:AlternateContent xmlns:mc="http://schemas.openxmlformats.org/markup-compatibility/2006">
              <mc:Choice xmlns:v="urn:schemas-microsoft-com:vml" Requires="v">
                <p:oleObj spid="_x0000_s20488" name="Équation" r:id="rId4" imgW="2705040" imgH="482400" progId="Equation.3">
                  <p:embed/>
                </p:oleObj>
              </mc:Choice>
              <mc:Fallback>
                <p:oleObj name="Équation" r:id="rId4" imgW="2705040" imgH="4824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3645024"/>
                        <a:ext cx="4054550" cy="776440"/>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20482" name="Object 2"/>
          <p:cNvGraphicFramePr>
            <a:graphicFrameLocks noChangeAspect="1"/>
          </p:cNvGraphicFramePr>
          <p:nvPr/>
        </p:nvGraphicFramePr>
        <p:xfrm>
          <a:off x="4970394" y="3662912"/>
          <a:ext cx="4070823" cy="779367"/>
        </p:xfrm>
        <a:graphic>
          <a:graphicData uri="http://schemas.openxmlformats.org/presentationml/2006/ole">
            <mc:AlternateContent xmlns:mc="http://schemas.openxmlformats.org/markup-compatibility/2006">
              <mc:Choice xmlns:v="urn:schemas-microsoft-com:vml" Requires="v">
                <p:oleObj spid="_x0000_s20489" name="Équation" r:id="rId6" imgW="2705040" imgH="482400" progId="Equation.3">
                  <p:embed/>
                </p:oleObj>
              </mc:Choice>
              <mc:Fallback>
                <p:oleObj name="Équation" r:id="rId6" imgW="2705040" imgH="48240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0394" y="3662912"/>
                        <a:ext cx="4070823" cy="779367"/>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20483" name="Object 3"/>
          <p:cNvGraphicFramePr>
            <a:graphicFrameLocks noChangeAspect="1"/>
          </p:cNvGraphicFramePr>
          <p:nvPr/>
        </p:nvGraphicFramePr>
        <p:xfrm>
          <a:off x="5692596" y="5836796"/>
          <a:ext cx="3101975" cy="368300"/>
        </p:xfrm>
        <a:graphic>
          <a:graphicData uri="http://schemas.openxmlformats.org/presentationml/2006/ole">
            <mc:AlternateContent xmlns:mc="http://schemas.openxmlformats.org/markup-compatibility/2006">
              <mc:Choice xmlns:v="urn:schemas-microsoft-com:vml" Requires="v">
                <p:oleObj spid="_x0000_s20490" name="Équation" r:id="rId8" imgW="2070000" imgH="228600" progId="Equation.3">
                  <p:embed/>
                </p:oleObj>
              </mc:Choice>
              <mc:Fallback>
                <p:oleObj name="Équation" r:id="rId8" imgW="2070000" imgH="228600" progId="Equation.3">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92596" y="5836796"/>
                        <a:ext cx="3101975" cy="368300"/>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20484" name="Object 4"/>
          <p:cNvGraphicFramePr>
            <a:graphicFrameLocks noChangeAspect="1"/>
          </p:cNvGraphicFramePr>
          <p:nvPr/>
        </p:nvGraphicFramePr>
        <p:xfrm>
          <a:off x="611560" y="5589240"/>
          <a:ext cx="3894908" cy="725290"/>
        </p:xfrm>
        <a:graphic>
          <a:graphicData uri="http://schemas.openxmlformats.org/presentationml/2006/ole">
            <mc:AlternateContent xmlns:mc="http://schemas.openxmlformats.org/markup-compatibility/2006">
              <mc:Choice xmlns:v="urn:schemas-microsoft-com:vml" Requires="v">
                <p:oleObj spid="_x0000_s20491" name="Équation" r:id="rId10" imgW="2781000" imgH="482400" progId="Equation.3">
                  <p:embed/>
                </p:oleObj>
              </mc:Choice>
              <mc:Fallback>
                <p:oleObj name="Équation" r:id="rId10" imgW="2781000" imgH="482400" progId="Equation.3">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560" y="5589240"/>
                        <a:ext cx="3894908" cy="725290"/>
                      </a:xfrm>
                      <a:prstGeom prst="rect">
                        <a:avLst/>
                      </a:prstGeom>
                      <a:solidFill>
                        <a:srgbClr val="FFCC99"/>
                      </a:solidFill>
                      <a:ln w="9525">
                        <a:solidFill>
                          <a:schemeClr val="tx1"/>
                        </a:solidFill>
                        <a:miter lim="800000"/>
                        <a:headEnd/>
                        <a:tailEnd/>
                      </a:ln>
                    </p:spPr>
                  </p:pic>
                </p:oleObj>
              </mc:Fallback>
            </mc:AlternateContent>
          </a:graphicData>
        </a:graphic>
      </p:graphicFrame>
      <p:sp>
        <p:nvSpPr>
          <p:cNvPr id="44" name="ZoneTexte 43"/>
          <p:cNvSpPr txBox="1"/>
          <p:nvPr/>
        </p:nvSpPr>
        <p:spPr>
          <a:xfrm>
            <a:off x="1763688" y="2564904"/>
            <a:ext cx="1224136" cy="369332"/>
          </a:xfrm>
          <a:prstGeom prst="rect">
            <a:avLst/>
          </a:prstGeom>
          <a:noFill/>
        </p:spPr>
        <p:txBody>
          <a:bodyPr wrap="square" rtlCol="0">
            <a:spAutoFit/>
          </a:bodyPr>
          <a:lstStyle/>
          <a:p>
            <a:r>
              <a:rPr lang="fr-FR" dirty="0" smtClean="0"/>
              <a:t>T</a:t>
            </a:r>
            <a:r>
              <a:rPr lang="fr-FR" baseline="-25000" dirty="0" smtClean="0"/>
              <a:t>0</a:t>
            </a:r>
            <a:r>
              <a:rPr lang="fr-FR" dirty="0" smtClean="0"/>
              <a:t> &gt; T</a:t>
            </a:r>
            <a:r>
              <a:rPr lang="fr-FR" baseline="-25000" dirty="0" smtClean="0"/>
              <a:t>1</a:t>
            </a:r>
            <a:r>
              <a:rPr lang="fr-FR" dirty="0" smtClean="0"/>
              <a:t> &gt; T</a:t>
            </a:r>
            <a:r>
              <a:rPr lang="fr-FR" baseline="-25000" dirty="0" smtClean="0"/>
              <a:t>2</a:t>
            </a:r>
            <a:endParaRPr lang="fr-FR" baseline="-25000" dirty="0"/>
          </a:p>
        </p:txBody>
      </p:sp>
      <p:sp>
        <p:nvSpPr>
          <p:cNvPr id="45" name="Accolade ouvrante 44"/>
          <p:cNvSpPr/>
          <p:nvPr/>
        </p:nvSpPr>
        <p:spPr>
          <a:xfrm>
            <a:off x="1259632" y="1628800"/>
            <a:ext cx="648072" cy="1656184"/>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6" name="Ellipse 45"/>
          <p:cNvSpPr/>
          <p:nvPr/>
        </p:nvSpPr>
        <p:spPr>
          <a:xfrm>
            <a:off x="69150" y="3933056"/>
            <a:ext cx="288000" cy="288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p:cNvSpPr/>
          <p:nvPr/>
        </p:nvSpPr>
        <p:spPr>
          <a:xfrm>
            <a:off x="4578822" y="3933056"/>
            <a:ext cx="288000" cy="288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p:cNvSpPr/>
          <p:nvPr/>
        </p:nvSpPr>
        <p:spPr>
          <a:xfrm>
            <a:off x="179512" y="4869160"/>
            <a:ext cx="288000" cy="288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p:cNvSpPr/>
          <p:nvPr/>
        </p:nvSpPr>
        <p:spPr>
          <a:xfrm>
            <a:off x="5292080" y="4869160"/>
            <a:ext cx="288000" cy="288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20485" name="Object 5"/>
          <p:cNvGraphicFramePr>
            <a:graphicFrameLocks noChangeAspect="1"/>
          </p:cNvGraphicFramePr>
          <p:nvPr/>
        </p:nvGraphicFramePr>
        <p:xfrm>
          <a:off x="539552" y="4797152"/>
          <a:ext cx="3235325" cy="368300"/>
        </p:xfrm>
        <a:graphic>
          <a:graphicData uri="http://schemas.openxmlformats.org/presentationml/2006/ole">
            <mc:AlternateContent xmlns:mc="http://schemas.openxmlformats.org/markup-compatibility/2006">
              <mc:Choice xmlns:v="urn:schemas-microsoft-com:vml" Requires="v">
                <p:oleObj spid="_x0000_s20492" name="Équation" r:id="rId12" imgW="2158920" imgH="228600" progId="Equation.3">
                  <p:embed/>
                </p:oleObj>
              </mc:Choice>
              <mc:Fallback>
                <p:oleObj name="Équation" r:id="rId12" imgW="2158920" imgH="228600" progId="Equation.3">
                  <p:embed/>
                  <p:pic>
                    <p:nvPicPr>
                      <p:cNvPr id="0"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9552" y="4797152"/>
                        <a:ext cx="3235325" cy="368300"/>
                      </a:xfrm>
                      <a:prstGeom prst="rect">
                        <a:avLst/>
                      </a:prstGeom>
                      <a:solidFill>
                        <a:srgbClr val="FFCC99"/>
                      </a:solidFill>
                      <a:ln w="9525">
                        <a:solidFill>
                          <a:schemeClr val="tx1"/>
                        </a:solidFill>
                        <a:miter lim="800000"/>
                        <a:headEnd/>
                        <a:tailEnd/>
                      </a:ln>
                    </p:spPr>
                  </p:pic>
                </p:oleObj>
              </mc:Fallback>
            </mc:AlternateContent>
          </a:graphicData>
        </a:graphic>
      </p:graphicFrame>
      <p:sp>
        <p:nvSpPr>
          <p:cNvPr id="52" name="Ellipse 51"/>
          <p:cNvSpPr/>
          <p:nvPr/>
        </p:nvSpPr>
        <p:spPr>
          <a:xfrm>
            <a:off x="251520" y="5805264"/>
            <a:ext cx="288000" cy="288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20487" name="Object 7"/>
          <p:cNvGraphicFramePr>
            <a:graphicFrameLocks noChangeAspect="1"/>
          </p:cNvGraphicFramePr>
          <p:nvPr/>
        </p:nvGraphicFramePr>
        <p:xfrm>
          <a:off x="5724128" y="4797152"/>
          <a:ext cx="3101975" cy="368300"/>
        </p:xfrm>
        <a:graphic>
          <a:graphicData uri="http://schemas.openxmlformats.org/presentationml/2006/ole">
            <mc:AlternateContent xmlns:mc="http://schemas.openxmlformats.org/markup-compatibility/2006">
              <mc:Choice xmlns:v="urn:schemas-microsoft-com:vml" Requires="v">
                <p:oleObj spid="_x0000_s20493" name="Équation" r:id="rId14" imgW="2070000" imgH="228600" progId="Equation.3">
                  <p:embed/>
                </p:oleObj>
              </mc:Choice>
              <mc:Fallback>
                <p:oleObj name="Équation" r:id="rId14" imgW="2070000" imgH="22860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24128" y="4797152"/>
                        <a:ext cx="3101975" cy="368300"/>
                      </a:xfrm>
                      <a:prstGeom prst="rect">
                        <a:avLst/>
                      </a:prstGeom>
                      <a:solidFill>
                        <a:srgbClr val="FFCC99"/>
                      </a:solidFill>
                      <a:ln w="9525">
                        <a:solidFill>
                          <a:schemeClr val="tx1"/>
                        </a:solidFill>
                        <a:miter lim="800000"/>
                        <a:headEnd/>
                        <a:tailEnd/>
                      </a:ln>
                    </p:spPr>
                  </p:pic>
                </p:oleObj>
              </mc:Fallback>
            </mc:AlternateContent>
          </a:graphicData>
        </a:graphic>
      </p:graphicFrame>
      <p:sp>
        <p:nvSpPr>
          <p:cNvPr id="54" name="Ellipse 53"/>
          <p:cNvSpPr/>
          <p:nvPr/>
        </p:nvSpPr>
        <p:spPr>
          <a:xfrm>
            <a:off x="5251604" y="5877272"/>
            <a:ext cx="288000" cy="288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p:cNvSpPr txBox="1"/>
          <p:nvPr/>
        </p:nvSpPr>
        <p:spPr>
          <a:xfrm>
            <a:off x="5940152" y="2132856"/>
            <a:ext cx="2448272" cy="646331"/>
          </a:xfrm>
          <a:prstGeom prst="rect">
            <a:avLst/>
          </a:prstGeom>
          <a:noFill/>
        </p:spPr>
        <p:txBody>
          <a:bodyPr wrap="square" rtlCol="0">
            <a:spAutoFit/>
          </a:bodyPr>
          <a:lstStyle/>
          <a:p>
            <a:pPr algn="ctr"/>
            <a:r>
              <a:rPr lang="fr-FR" dirty="0" err="1" smtClean="0"/>
              <a:t>S</a:t>
            </a:r>
            <a:r>
              <a:rPr lang="fr-FR" baseline="-25000" dirty="0" err="1" smtClean="0"/>
              <a:t>ml</a:t>
            </a:r>
            <a:r>
              <a:rPr lang="fr-FR" dirty="0" smtClean="0"/>
              <a:t> = Surface moyenne logarithmique</a:t>
            </a:r>
            <a:endParaRPr lang="fr-FR" dirty="0"/>
          </a:p>
        </p:txBody>
      </p:sp>
      <p:grpSp>
        <p:nvGrpSpPr>
          <p:cNvPr id="33" name="Groupe 32"/>
          <p:cNvGrpSpPr/>
          <p:nvPr/>
        </p:nvGrpSpPr>
        <p:grpSpPr>
          <a:xfrm>
            <a:off x="5220072" y="5805264"/>
            <a:ext cx="360040" cy="432048"/>
            <a:chOff x="5220072" y="5805264"/>
            <a:chExt cx="360040" cy="432048"/>
          </a:xfrm>
        </p:grpSpPr>
        <p:cxnSp>
          <p:nvCxnSpPr>
            <p:cNvPr id="28" name="Connecteur droit 27"/>
            <p:cNvCxnSpPr/>
            <p:nvPr/>
          </p:nvCxnSpPr>
          <p:spPr>
            <a:xfrm>
              <a:off x="5220072" y="5805264"/>
              <a:ext cx="360040" cy="43204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flipH="1">
              <a:off x="5220072" y="5805264"/>
              <a:ext cx="360040" cy="43204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ZoneTexte 24"/>
          <p:cNvSpPr txBox="1"/>
          <p:nvPr/>
        </p:nvSpPr>
        <p:spPr>
          <a:xfrm>
            <a:off x="179512" y="44624"/>
            <a:ext cx="8712968" cy="1107996"/>
          </a:xfrm>
          <a:prstGeom prst="rect">
            <a:avLst/>
          </a:prstGeom>
          <a:noFill/>
        </p:spPr>
        <p:txBody>
          <a:bodyPr wrap="square" rtlCol="0">
            <a:spAutoFit/>
          </a:bodyPr>
          <a:lstStyle/>
          <a:p>
            <a:pPr>
              <a:spcAft>
                <a:spcPts val="600"/>
              </a:spcAft>
            </a:pPr>
            <a:r>
              <a:rPr lang="fr-FR" sz="2200" b="1" dirty="0" smtClean="0"/>
              <a:t>Associez au coefficient de proportionnalité de la deuxième loi de FOURIER  sa définition (en cochant) et son unité (en entourant  la lettre correspondant à votre choix)</a:t>
            </a:r>
          </a:p>
        </p:txBody>
      </p:sp>
      <p:graphicFrame>
        <p:nvGraphicFramePr>
          <p:cNvPr id="28" name="Object 4"/>
          <p:cNvGraphicFramePr>
            <a:graphicFrameLocks noChangeAspect="1"/>
          </p:cNvGraphicFramePr>
          <p:nvPr/>
        </p:nvGraphicFramePr>
        <p:xfrm>
          <a:off x="3131840" y="1412776"/>
          <a:ext cx="2476500" cy="1314450"/>
        </p:xfrm>
        <a:graphic>
          <a:graphicData uri="http://schemas.openxmlformats.org/presentationml/2006/ole">
            <mc:AlternateContent xmlns:mc="http://schemas.openxmlformats.org/markup-compatibility/2006">
              <mc:Choice xmlns:v="urn:schemas-microsoft-com:vml" Requires="v">
                <p:oleObj spid="_x0000_s22535" name="Équation" r:id="rId3" imgW="850680" imgH="419040" progId="Equation.3">
                  <p:embed/>
                </p:oleObj>
              </mc:Choice>
              <mc:Fallback>
                <p:oleObj name="Équation" r:id="rId3" imgW="85068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1412776"/>
                        <a:ext cx="2476500" cy="1314450"/>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21511" name="Object 7"/>
          <p:cNvGraphicFramePr>
            <a:graphicFrameLocks noChangeAspect="1"/>
          </p:cNvGraphicFramePr>
          <p:nvPr/>
        </p:nvGraphicFramePr>
        <p:xfrm>
          <a:off x="4716016" y="5341684"/>
          <a:ext cx="1083470" cy="643212"/>
        </p:xfrm>
        <a:graphic>
          <a:graphicData uri="http://schemas.openxmlformats.org/presentationml/2006/ole">
            <mc:AlternateContent xmlns:mc="http://schemas.openxmlformats.org/markup-compatibility/2006">
              <mc:Choice xmlns:v="urn:schemas-microsoft-com:vml" Requires="v">
                <p:oleObj spid="_x0000_s22536" name="Équation" r:id="rId5" imgW="368280" imgH="203040" progId="Equation.3">
                  <p:embed/>
                </p:oleObj>
              </mc:Choice>
              <mc:Fallback>
                <p:oleObj name="Équation" r:id="rId5" imgW="36828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5341684"/>
                        <a:ext cx="1083470" cy="643212"/>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38" name="Tableau 37"/>
          <p:cNvGraphicFramePr>
            <a:graphicFrameLocks noGrp="1"/>
          </p:cNvGraphicFramePr>
          <p:nvPr/>
        </p:nvGraphicFramePr>
        <p:xfrm>
          <a:off x="1428328" y="6077530"/>
          <a:ext cx="6096000" cy="365760"/>
        </p:xfrm>
        <a:graphic>
          <a:graphicData uri="http://schemas.openxmlformats.org/drawingml/2006/table">
            <a:tbl>
              <a:tblPr firstRow="1" bandRow="1">
                <a:tableStyleId>{5C22544A-7EE6-4342-B048-85BDC9FD1C3A}</a:tableStyleId>
              </a:tblPr>
              <a:tblGrid>
                <a:gridCol w="1524000"/>
                <a:gridCol w="1524000"/>
                <a:gridCol w="1524000"/>
                <a:gridCol w="1524000"/>
              </a:tblGrid>
              <a:tr h="139040">
                <a:tc>
                  <a:txBody>
                    <a:bodyPr/>
                    <a:lstStyle/>
                    <a:p>
                      <a:pPr algn="ctr"/>
                      <a:r>
                        <a:rPr lang="fr-FR" dirty="0" smtClean="0"/>
                        <a:t>A</a:t>
                      </a:r>
                      <a:endParaRPr lang="fr-FR" dirty="0"/>
                    </a:p>
                  </a:txBody>
                  <a:tcPr/>
                </a:tc>
                <a:tc>
                  <a:txBody>
                    <a:bodyPr/>
                    <a:lstStyle/>
                    <a:p>
                      <a:pPr algn="ctr"/>
                      <a:r>
                        <a:rPr lang="fr-FR" dirty="0" smtClean="0"/>
                        <a:t>B</a:t>
                      </a:r>
                      <a:endParaRPr lang="fr-FR" dirty="0"/>
                    </a:p>
                  </a:txBody>
                  <a:tcPr/>
                </a:tc>
                <a:tc>
                  <a:txBody>
                    <a:bodyPr/>
                    <a:lstStyle/>
                    <a:p>
                      <a:pPr algn="ctr"/>
                      <a:r>
                        <a:rPr lang="fr-FR" dirty="0" smtClean="0"/>
                        <a:t>C</a:t>
                      </a:r>
                      <a:endParaRPr lang="fr-FR" dirty="0"/>
                    </a:p>
                  </a:txBody>
                  <a:tcPr/>
                </a:tc>
                <a:tc>
                  <a:txBody>
                    <a:bodyPr/>
                    <a:lstStyle/>
                    <a:p>
                      <a:pPr algn="ctr"/>
                      <a:r>
                        <a:rPr lang="fr-FR" dirty="0" smtClean="0"/>
                        <a:t>D</a:t>
                      </a:r>
                      <a:endParaRPr lang="fr-FR" dirty="0"/>
                    </a:p>
                  </a:txBody>
                  <a:tcPr/>
                </a:tc>
              </a:tr>
            </a:tbl>
          </a:graphicData>
        </a:graphic>
      </p:graphicFrame>
      <p:graphicFrame>
        <p:nvGraphicFramePr>
          <p:cNvPr id="21512" name="Object 8"/>
          <p:cNvGraphicFramePr>
            <a:graphicFrameLocks noChangeAspect="1"/>
          </p:cNvGraphicFramePr>
          <p:nvPr/>
        </p:nvGraphicFramePr>
        <p:xfrm>
          <a:off x="6084168" y="5402490"/>
          <a:ext cx="1227138" cy="571500"/>
        </p:xfrm>
        <a:graphic>
          <a:graphicData uri="http://schemas.openxmlformats.org/presentationml/2006/ole">
            <mc:AlternateContent xmlns:mc="http://schemas.openxmlformats.org/markup-compatibility/2006">
              <mc:Choice xmlns:v="urn:schemas-microsoft-com:vml" Requires="v">
                <p:oleObj spid="_x0000_s22537" name="Équation" r:id="rId7" imgW="469800" imgH="203040" progId="Equation.3">
                  <p:embed/>
                </p:oleObj>
              </mc:Choice>
              <mc:Fallback>
                <p:oleObj name="Équation" r:id="rId7" imgW="469800" imgH="2030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168" y="5402490"/>
                        <a:ext cx="1227138" cy="571500"/>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21513" name="Object 9"/>
          <p:cNvGraphicFramePr>
            <a:graphicFrameLocks noChangeAspect="1"/>
          </p:cNvGraphicFramePr>
          <p:nvPr/>
        </p:nvGraphicFramePr>
        <p:xfrm>
          <a:off x="3131840" y="5388982"/>
          <a:ext cx="1160462" cy="571500"/>
        </p:xfrm>
        <a:graphic>
          <a:graphicData uri="http://schemas.openxmlformats.org/presentationml/2006/ole">
            <mc:AlternateContent xmlns:mc="http://schemas.openxmlformats.org/markup-compatibility/2006">
              <mc:Choice xmlns:v="urn:schemas-microsoft-com:vml" Requires="v">
                <p:oleObj spid="_x0000_s22538" name="Équation" r:id="rId9" imgW="444240" imgH="203040" progId="Equation.3">
                  <p:embed/>
                </p:oleObj>
              </mc:Choice>
              <mc:Fallback>
                <p:oleObj name="Équation" r:id="rId9" imgW="444240" imgH="2030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1840" y="5388982"/>
                        <a:ext cx="1160462" cy="571500"/>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21514" name="Object 10"/>
          <p:cNvGraphicFramePr>
            <a:graphicFrameLocks noChangeAspect="1"/>
          </p:cNvGraphicFramePr>
          <p:nvPr/>
        </p:nvGraphicFramePr>
        <p:xfrm>
          <a:off x="1619672" y="5373216"/>
          <a:ext cx="1128712" cy="571500"/>
        </p:xfrm>
        <a:graphic>
          <a:graphicData uri="http://schemas.openxmlformats.org/presentationml/2006/ole">
            <mc:AlternateContent xmlns:mc="http://schemas.openxmlformats.org/markup-compatibility/2006">
              <mc:Choice xmlns:v="urn:schemas-microsoft-com:vml" Requires="v">
                <p:oleObj spid="_x0000_s22539" name="Équation" r:id="rId11" imgW="431640" imgH="203040" progId="Equation.3">
                  <p:embed/>
                </p:oleObj>
              </mc:Choice>
              <mc:Fallback>
                <p:oleObj name="Équation" r:id="rId11" imgW="431640" imgH="2030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672" y="5373216"/>
                        <a:ext cx="1128712" cy="571500"/>
                      </a:xfrm>
                      <a:prstGeom prst="rect">
                        <a:avLst/>
                      </a:prstGeom>
                      <a:solidFill>
                        <a:srgbClr val="FFCC99"/>
                      </a:solidFill>
                      <a:ln w="9525">
                        <a:solidFill>
                          <a:schemeClr val="tx1"/>
                        </a:solidFill>
                        <a:miter lim="800000"/>
                        <a:headEnd/>
                        <a:tailEnd/>
                      </a:ln>
                    </p:spPr>
                  </p:pic>
                </p:oleObj>
              </mc:Fallback>
            </mc:AlternateContent>
          </a:graphicData>
        </a:graphic>
      </p:graphicFrame>
      <p:sp>
        <p:nvSpPr>
          <p:cNvPr id="15" name="Ellipse 14"/>
          <p:cNvSpPr/>
          <p:nvPr/>
        </p:nvSpPr>
        <p:spPr>
          <a:xfrm>
            <a:off x="251520" y="3140968"/>
            <a:ext cx="288000" cy="288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827584" y="3068960"/>
            <a:ext cx="7200800" cy="369332"/>
          </a:xfrm>
          <a:prstGeom prst="rect">
            <a:avLst/>
          </a:prstGeom>
          <a:noFill/>
        </p:spPr>
        <p:txBody>
          <a:bodyPr wrap="square" rtlCol="0">
            <a:spAutoFit/>
          </a:bodyPr>
          <a:lstStyle/>
          <a:p>
            <a:r>
              <a:rPr lang="fr-FR" dirty="0" smtClean="0">
                <a:latin typeface="Script MT Bold"/>
              </a:rPr>
              <a:t>D</a:t>
            </a:r>
            <a:r>
              <a:rPr lang="fr-FR" dirty="0" smtClean="0"/>
              <a:t> est le coefficient de conductivité thermique du milieu de transmission.</a:t>
            </a:r>
            <a:endParaRPr lang="fr-FR" dirty="0"/>
          </a:p>
        </p:txBody>
      </p:sp>
      <p:sp>
        <p:nvSpPr>
          <p:cNvPr id="17" name="Ellipse 16"/>
          <p:cNvSpPr/>
          <p:nvPr/>
        </p:nvSpPr>
        <p:spPr>
          <a:xfrm>
            <a:off x="251520" y="3861048"/>
            <a:ext cx="288000" cy="288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827584" y="3789040"/>
            <a:ext cx="7200800" cy="369332"/>
          </a:xfrm>
          <a:prstGeom prst="rect">
            <a:avLst/>
          </a:prstGeom>
          <a:noFill/>
        </p:spPr>
        <p:txBody>
          <a:bodyPr wrap="square" rtlCol="0">
            <a:spAutoFit/>
          </a:bodyPr>
          <a:lstStyle/>
          <a:p>
            <a:r>
              <a:rPr lang="fr-FR" dirty="0" smtClean="0">
                <a:latin typeface="Script MT Bold"/>
              </a:rPr>
              <a:t>D </a:t>
            </a:r>
            <a:r>
              <a:rPr lang="fr-FR" dirty="0" smtClean="0"/>
              <a:t>est le coefficient de diffusivité thermique du milieu de transmission.</a:t>
            </a:r>
            <a:endParaRPr lang="fr-FR" dirty="0"/>
          </a:p>
        </p:txBody>
      </p:sp>
      <p:sp>
        <p:nvSpPr>
          <p:cNvPr id="19" name="Ellipse 18"/>
          <p:cNvSpPr/>
          <p:nvPr/>
        </p:nvSpPr>
        <p:spPr>
          <a:xfrm>
            <a:off x="251520" y="4581128"/>
            <a:ext cx="288000" cy="2880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p:cNvSpPr txBox="1"/>
          <p:nvPr/>
        </p:nvSpPr>
        <p:spPr>
          <a:xfrm>
            <a:off x="827584" y="4582869"/>
            <a:ext cx="7200800" cy="369332"/>
          </a:xfrm>
          <a:prstGeom prst="rect">
            <a:avLst/>
          </a:prstGeom>
          <a:noFill/>
        </p:spPr>
        <p:txBody>
          <a:bodyPr wrap="square" rtlCol="0">
            <a:spAutoFit/>
          </a:bodyPr>
          <a:lstStyle/>
          <a:p>
            <a:r>
              <a:rPr lang="fr-FR" dirty="0" smtClean="0"/>
              <a:t> </a:t>
            </a:r>
            <a:r>
              <a:rPr lang="fr-FR" dirty="0" smtClean="0">
                <a:latin typeface="Script MT Bold"/>
              </a:rPr>
              <a:t>D</a:t>
            </a:r>
            <a:r>
              <a:rPr lang="fr-FR" dirty="0" smtClean="0"/>
              <a:t> est le coefficient de convection forcée du milieu de transmission.</a:t>
            </a:r>
            <a:endParaRPr lang="fr-FR" dirty="0"/>
          </a:p>
        </p:txBody>
      </p:sp>
      <p:grpSp>
        <p:nvGrpSpPr>
          <p:cNvPr id="21" name="Groupe 20"/>
          <p:cNvGrpSpPr/>
          <p:nvPr/>
        </p:nvGrpSpPr>
        <p:grpSpPr>
          <a:xfrm>
            <a:off x="205390" y="3789040"/>
            <a:ext cx="360040" cy="432048"/>
            <a:chOff x="5220072" y="5805264"/>
            <a:chExt cx="360040" cy="432048"/>
          </a:xfrm>
        </p:grpSpPr>
        <p:cxnSp>
          <p:nvCxnSpPr>
            <p:cNvPr id="22" name="Connecteur droit 21"/>
            <p:cNvCxnSpPr/>
            <p:nvPr/>
          </p:nvCxnSpPr>
          <p:spPr>
            <a:xfrm>
              <a:off x="5220072" y="5805264"/>
              <a:ext cx="360040" cy="43204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flipH="1">
              <a:off x="5220072" y="5805264"/>
              <a:ext cx="360040" cy="43204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3491880" y="6125174"/>
            <a:ext cx="43204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ZoneTexte 73"/>
          <p:cNvSpPr txBox="1"/>
          <p:nvPr/>
        </p:nvSpPr>
        <p:spPr>
          <a:xfrm>
            <a:off x="61528" y="260648"/>
            <a:ext cx="8964488" cy="1200329"/>
          </a:xfrm>
          <a:prstGeom prst="rect">
            <a:avLst/>
          </a:prstGeom>
          <a:noFill/>
        </p:spPr>
        <p:txBody>
          <a:bodyPr wrap="square" rtlCol="0">
            <a:spAutoFit/>
          </a:bodyPr>
          <a:lstStyle/>
          <a:p>
            <a:r>
              <a:rPr lang="fr-FR" sz="2400" b="1" dirty="0" smtClean="0"/>
              <a:t>Pour un matériau donné, une table donne différentes valeurs de </a:t>
            </a:r>
            <a:r>
              <a:rPr lang="fr-FR" sz="2400" b="1" dirty="0" smtClean="0">
                <a:sym typeface="Symbol"/>
              </a:rPr>
              <a:t> à une température fixée.</a:t>
            </a:r>
          </a:p>
          <a:p>
            <a:r>
              <a:rPr lang="fr-FR" sz="2400" b="1" dirty="0" smtClean="0">
                <a:sym typeface="Symbol"/>
              </a:rPr>
              <a:t>Entourez les données qui correspondent à la même valeur.</a:t>
            </a:r>
            <a:endParaRPr lang="fr-FR" sz="2400" b="1" dirty="0" smtClean="0"/>
          </a:p>
        </p:txBody>
      </p:sp>
      <p:graphicFrame>
        <p:nvGraphicFramePr>
          <p:cNvPr id="21509" name="Object 5"/>
          <p:cNvGraphicFramePr>
            <a:graphicFrameLocks noChangeAspect="1"/>
          </p:cNvGraphicFramePr>
          <p:nvPr/>
        </p:nvGraphicFramePr>
        <p:xfrm>
          <a:off x="395536" y="2492896"/>
          <a:ext cx="3632200" cy="700087"/>
        </p:xfrm>
        <a:graphic>
          <a:graphicData uri="http://schemas.openxmlformats.org/presentationml/2006/ole">
            <mc:AlternateContent xmlns:mc="http://schemas.openxmlformats.org/markup-compatibility/2006">
              <mc:Choice xmlns:v="urn:schemas-microsoft-com:vml" Requires="v">
                <p:oleObj spid="_x0000_s21515" name="Équation" r:id="rId3" imgW="1269720" imgH="228600" progId="Equation.3">
                  <p:embed/>
                </p:oleObj>
              </mc:Choice>
              <mc:Fallback>
                <p:oleObj name="Équation" r:id="rId3" imgW="1269720" imgH="2286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492896"/>
                        <a:ext cx="3632200" cy="700087"/>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21510" name="Object 6"/>
          <p:cNvGraphicFramePr>
            <a:graphicFrameLocks noChangeAspect="1"/>
          </p:cNvGraphicFramePr>
          <p:nvPr/>
        </p:nvGraphicFramePr>
        <p:xfrm>
          <a:off x="4876800" y="2492375"/>
          <a:ext cx="2940050" cy="701675"/>
        </p:xfrm>
        <a:graphic>
          <a:graphicData uri="http://schemas.openxmlformats.org/presentationml/2006/ole">
            <mc:AlternateContent xmlns:mc="http://schemas.openxmlformats.org/markup-compatibility/2006">
              <mc:Choice xmlns:v="urn:schemas-microsoft-com:vml" Requires="v">
                <p:oleObj spid="_x0000_s21516" name="Équation" r:id="rId5" imgW="1028520" imgH="228600" progId="Equation.3">
                  <p:embed/>
                </p:oleObj>
              </mc:Choice>
              <mc:Fallback>
                <p:oleObj name="Équation" r:id="rId5" imgW="1028520" imgH="2286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492375"/>
                        <a:ext cx="2940050" cy="701675"/>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21511" name="Object 7"/>
          <p:cNvGraphicFramePr>
            <a:graphicFrameLocks noChangeAspect="1"/>
          </p:cNvGraphicFramePr>
          <p:nvPr/>
        </p:nvGraphicFramePr>
        <p:xfrm>
          <a:off x="557213" y="3933825"/>
          <a:ext cx="3300412" cy="623888"/>
        </p:xfrm>
        <a:graphic>
          <a:graphicData uri="http://schemas.openxmlformats.org/presentationml/2006/ole">
            <mc:AlternateContent xmlns:mc="http://schemas.openxmlformats.org/markup-compatibility/2006">
              <mc:Choice xmlns:v="urn:schemas-microsoft-com:vml" Requires="v">
                <p:oleObj spid="_x0000_s21517" name="Équation" r:id="rId7" imgW="1155600" imgH="203040" progId="Equation.3">
                  <p:embed/>
                </p:oleObj>
              </mc:Choice>
              <mc:Fallback>
                <p:oleObj name="Équation" r:id="rId7" imgW="1155600" imgH="20304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213" y="3933825"/>
                        <a:ext cx="3300412" cy="623888"/>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21512" name="Object 8"/>
          <p:cNvGraphicFramePr>
            <a:graphicFrameLocks noChangeAspect="1"/>
          </p:cNvGraphicFramePr>
          <p:nvPr/>
        </p:nvGraphicFramePr>
        <p:xfrm>
          <a:off x="4589463" y="3933825"/>
          <a:ext cx="3556000" cy="703263"/>
        </p:xfrm>
        <a:graphic>
          <a:graphicData uri="http://schemas.openxmlformats.org/presentationml/2006/ole">
            <mc:AlternateContent xmlns:mc="http://schemas.openxmlformats.org/markup-compatibility/2006">
              <mc:Choice xmlns:v="urn:schemas-microsoft-com:vml" Requires="v">
                <p:oleObj spid="_x0000_s21518" name="Équation" r:id="rId9" imgW="1244520" imgH="228600" progId="Equation.3">
                  <p:embed/>
                </p:oleObj>
              </mc:Choice>
              <mc:Fallback>
                <p:oleObj name="Équation" r:id="rId9" imgW="1244520" imgH="228600" progId="Equation.3">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89463" y="3933825"/>
                        <a:ext cx="3556000" cy="703263"/>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21513" name="Object 9"/>
          <p:cNvGraphicFramePr>
            <a:graphicFrameLocks noChangeAspect="1"/>
          </p:cNvGraphicFramePr>
          <p:nvPr/>
        </p:nvGraphicFramePr>
        <p:xfrm>
          <a:off x="701675" y="5300663"/>
          <a:ext cx="3048000" cy="703262"/>
        </p:xfrm>
        <a:graphic>
          <a:graphicData uri="http://schemas.openxmlformats.org/presentationml/2006/ole">
            <mc:AlternateContent xmlns:mc="http://schemas.openxmlformats.org/markup-compatibility/2006">
              <mc:Choice xmlns:v="urn:schemas-microsoft-com:vml" Requires="v">
                <p:oleObj spid="_x0000_s21519" name="Équation" r:id="rId11" imgW="1066680" imgH="228600" progId="Equation.3">
                  <p:embed/>
                </p:oleObj>
              </mc:Choice>
              <mc:Fallback>
                <p:oleObj name="Équation" r:id="rId11" imgW="1066680" imgH="228600" progId="Equation.3">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675" y="5300663"/>
                        <a:ext cx="3048000" cy="703262"/>
                      </a:xfrm>
                      <a:prstGeom prst="rect">
                        <a:avLst/>
                      </a:prstGeom>
                      <a:solidFill>
                        <a:srgbClr val="FFCC99"/>
                      </a:solidFill>
                      <a:ln w="9525">
                        <a:solidFill>
                          <a:schemeClr val="tx1"/>
                        </a:solidFill>
                        <a:miter lim="800000"/>
                        <a:headEnd/>
                        <a:tailEnd/>
                      </a:ln>
                    </p:spPr>
                  </p:pic>
                </p:oleObj>
              </mc:Fallback>
            </mc:AlternateContent>
          </a:graphicData>
        </a:graphic>
      </p:graphicFrame>
      <p:graphicFrame>
        <p:nvGraphicFramePr>
          <p:cNvPr id="21514" name="Object 10"/>
          <p:cNvGraphicFramePr>
            <a:graphicFrameLocks noChangeAspect="1"/>
          </p:cNvGraphicFramePr>
          <p:nvPr/>
        </p:nvGraphicFramePr>
        <p:xfrm>
          <a:off x="4733925" y="5229225"/>
          <a:ext cx="2940050" cy="625475"/>
        </p:xfrm>
        <a:graphic>
          <a:graphicData uri="http://schemas.openxmlformats.org/presentationml/2006/ole">
            <mc:AlternateContent xmlns:mc="http://schemas.openxmlformats.org/markup-compatibility/2006">
              <mc:Choice xmlns:v="urn:schemas-microsoft-com:vml" Requires="v">
                <p:oleObj spid="_x0000_s21520" name="Équation" r:id="rId13" imgW="1028520" imgH="203040" progId="Equation.3">
                  <p:embed/>
                </p:oleObj>
              </mc:Choice>
              <mc:Fallback>
                <p:oleObj name="Équation" r:id="rId13" imgW="1028520" imgH="203040" progId="Equation.3">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33925" y="5229225"/>
                        <a:ext cx="2940050" cy="625475"/>
                      </a:xfrm>
                      <a:prstGeom prst="rect">
                        <a:avLst/>
                      </a:prstGeom>
                      <a:solidFill>
                        <a:srgbClr val="FFCC99"/>
                      </a:solidFill>
                      <a:ln w="9525">
                        <a:solidFill>
                          <a:schemeClr val="tx1"/>
                        </a:solidFill>
                        <a:miter lim="800000"/>
                        <a:headEnd/>
                        <a:tailEnd/>
                      </a:ln>
                    </p:spPr>
                  </p:pic>
                </p:oleObj>
              </mc:Fallback>
            </mc:AlternateContent>
          </a:graphicData>
        </a:graphic>
      </p:graphicFrame>
      <p:sp>
        <p:nvSpPr>
          <p:cNvPr id="9" name="Rectangle 8"/>
          <p:cNvSpPr/>
          <p:nvPr/>
        </p:nvSpPr>
        <p:spPr>
          <a:xfrm>
            <a:off x="323528" y="3717032"/>
            <a:ext cx="3744416" cy="1152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4499992" y="2348880"/>
            <a:ext cx="3744416" cy="1152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ZoneTexte 16"/>
          <p:cNvSpPr txBox="1"/>
          <p:nvPr/>
        </p:nvSpPr>
        <p:spPr>
          <a:xfrm>
            <a:off x="179512" y="696464"/>
            <a:ext cx="8712968" cy="4924425"/>
          </a:xfrm>
          <a:prstGeom prst="rect">
            <a:avLst/>
          </a:prstGeom>
          <a:noFill/>
        </p:spPr>
        <p:txBody>
          <a:bodyPr wrap="square" rtlCol="0">
            <a:spAutoFit/>
          </a:bodyPr>
          <a:lstStyle/>
          <a:p>
            <a:pPr>
              <a:spcAft>
                <a:spcPts val="600"/>
              </a:spcAft>
            </a:pPr>
            <a:r>
              <a:rPr lang="fr-FR" sz="2200" b="1" dirty="0" smtClean="0"/>
              <a:t>Choisissez la définition exacte.</a:t>
            </a:r>
          </a:p>
          <a:p>
            <a:pPr>
              <a:spcAft>
                <a:spcPts val="600"/>
              </a:spcAft>
            </a:pPr>
            <a:endParaRPr lang="fr-FR" sz="2200" dirty="0" smtClean="0"/>
          </a:p>
          <a:p>
            <a:pPr>
              <a:spcAft>
                <a:spcPts val="1200"/>
              </a:spcAft>
            </a:pPr>
            <a:r>
              <a:rPr lang="fr-FR" sz="1600" dirty="0" smtClean="0"/>
              <a:t>A</a:t>
            </a:r>
            <a:r>
              <a:rPr lang="fr-FR" sz="2000" dirty="0" smtClean="0"/>
              <a:t>) La conduction est un processus physique de transmission de la chaleur qui s’appuie sur un milieu matériel, sans mouvement de matière et qui fait passer la chaleur des zones chaudes aux zones froides  à l’aide de mécanismes à l’échelle </a:t>
            </a:r>
            <a:r>
              <a:rPr lang="fr-FR" sz="2000" strike="sngStrike" dirty="0" smtClean="0">
                <a:solidFill>
                  <a:srgbClr val="FF0000"/>
                </a:solidFill>
              </a:rPr>
              <a:t>macroscopiques</a:t>
            </a:r>
            <a:r>
              <a:rPr lang="fr-FR" sz="2000" dirty="0" smtClean="0"/>
              <a:t> (vibrations atomiques, moléculaires, diffusion électronique).</a:t>
            </a:r>
          </a:p>
          <a:p>
            <a:pPr>
              <a:spcAft>
                <a:spcPts val="1200"/>
              </a:spcAft>
            </a:pPr>
            <a:r>
              <a:rPr lang="fr-FR" sz="2000" dirty="0" smtClean="0"/>
              <a:t>B) En convection, le flux de chaleur par </a:t>
            </a:r>
            <a:r>
              <a:rPr lang="fr-FR" sz="2000" strike="sngStrike" dirty="0" smtClean="0">
                <a:solidFill>
                  <a:srgbClr val="FF0000"/>
                </a:solidFill>
              </a:rPr>
              <a:t>unité de surface </a:t>
            </a:r>
            <a:r>
              <a:rPr lang="fr-FR" sz="2000" dirty="0" smtClean="0"/>
              <a:t>est égal au coefficient de convection multiplié par la différence de température entre le fluide et la paroi par la surface d’échange, c’est la loi de NEWTON.</a:t>
            </a:r>
          </a:p>
          <a:p>
            <a:r>
              <a:rPr lang="fr-FR" sz="2000" dirty="0" smtClean="0"/>
              <a:t>C) Un écoulement turbulent d’un fluide dans une canalisation se traduit par l’apparition d’une zone d’écoulement laminaire en contact direct avec la paroi. Cette zone, immobile, constitue la couche limite dans laquelle la chaleur se transmet par conduction, alors que la température est uniforme au sein du fluide loin de la paroi.</a:t>
            </a:r>
            <a:endParaRPr lang="fr-FR" sz="2000" dirty="0"/>
          </a:p>
        </p:txBody>
      </p:sp>
      <p:sp>
        <p:nvSpPr>
          <p:cNvPr id="3" name="Rectangle 2"/>
          <p:cNvSpPr/>
          <p:nvPr/>
        </p:nvSpPr>
        <p:spPr>
          <a:xfrm>
            <a:off x="107504" y="3933056"/>
            <a:ext cx="8568952" cy="18722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362</Words>
  <Application>Microsoft Office PowerPoint</Application>
  <PresentationFormat>Affichage à l'écran (4:3)</PresentationFormat>
  <Paragraphs>33</Paragraphs>
  <Slides>6</Slides>
  <Notes>2</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6</vt:i4>
      </vt:variant>
    </vt:vector>
  </HeadingPairs>
  <TitlesOfParts>
    <vt:vector size="8" baseType="lpstr">
      <vt:lpstr>Thème Office</vt:lpstr>
      <vt:lpstr>Équation</vt:lpstr>
      <vt:lpstr>QCM  Transferts THermiques</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QCM  Froid mécanique MOLLIER</dc:title>
  <dc:creator>dsarmeo</dc:creator>
  <cp:lastModifiedBy>Bégard</cp:lastModifiedBy>
  <cp:revision>111</cp:revision>
  <dcterms:created xsi:type="dcterms:W3CDTF">2012-01-16T06:16:46Z</dcterms:created>
  <dcterms:modified xsi:type="dcterms:W3CDTF">2013-02-10T21:13:21Z</dcterms:modified>
</cp:coreProperties>
</file>