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C6A3066-470D-4E6F-92B2-B9C7D641C9A6}" type="datetimeFigureOut">
              <a:rPr lang="fr-FR" smtClean="0"/>
              <a:pPr/>
              <a:t>06/12/2013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A4A2CA-5926-4A98-9257-2983E9AC94B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A3066-470D-4E6F-92B2-B9C7D641C9A6}" type="datetimeFigureOut">
              <a:rPr lang="fr-FR" smtClean="0"/>
              <a:pPr/>
              <a:t>06/12/2013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A2CA-5926-4A98-9257-2983E9AC94B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p:nvPr/>
        </p:nvPicPr>
        <p:blipFill>
          <a:blip r:embed="rId2" cstate="print"/>
          <a:srcRect l="35831" t="55489" r="54001" b="17628"/>
          <a:stretch>
            <a:fillRect/>
          </a:stretch>
        </p:blipFill>
        <p:spPr bwMode="auto">
          <a:xfrm>
            <a:off x="4499992" y="2132856"/>
            <a:ext cx="2220262" cy="3618411"/>
          </a:xfrm>
          <a:prstGeom prst="rect">
            <a:avLst/>
          </a:prstGeom>
          <a:noFill/>
          <a:ln w="9525">
            <a:noFill/>
            <a:miter lim="800000"/>
            <a:headEnd/>
            <a:tailEnd/>
          </a:ln>
        </p:spPr>
      </p:pic>
      <p:sp>
        <p:nvSpPr>
          <p:cNvPr id="7" name="ZoneTexte 6"/>
          <p:cNvSpPr txBox="1"/>
          <p:nvPr/>
        </p:nvSpPr>
        <p:spPr>
          <a:xfrm>
            <a:off x="899592" y="692696"/>
            <a:ext cx="6768752" cy="1015663"/>
          </a:xfrm>
          <a:prstGeom prst="rect">
            <a:avLst/>
          </a:prstGeom>
          <a:noFill/>
        </p:spPr>
        <p:txBody>
          <a:bodyPr wrap="square" rtlCol="0">
            <a:spAutoFit/>
          </a:bodyPr>
          <a:lstStyle/>
          <a:p>
            <a:pPr algn="ctr"/>
            <a:r>
              <a:rPr lang="fr-FR" sz="2000" dirty="0" smtClean="0">
                <a:solidFill>
                  <a:srgbClr val="FF0000"/>
                </a:solidFill>
              </a:rPr>
              <a:t>Associer au schéma ci-dessous, les numéros des légendes présentes dans le cadre à gauche. </a:t>
            </a:r>
          </a:p>
          <a:p>
            <a:pPr algn="ctr"/>
            <a:endParaRPr lang="fr-FR" sz="2000" dirty="0" smtClean="0"/>
          </a:p>
        </p:txBody>
      </p:sp>
      <p:sp>
        <p:nvSpPr>
          <p:cNvPr id="8" name="ZoneTexte 7"/>
          <p:cNvSpPr txBox="1"/>
          <p:nvPr/>
        </p:nvSpPr>
        <p:spPr>
          <a:xfrm>
            <a:off x="323528" y="1988841"/>
            <a:ext cx="2808312" cy="3416320"/>
          </a:xfrm>
          <a:prstGeom prst="rect">
            <a:avLst/>
          </a:prstGeom>
          <a:noFill/>
          <a:ln>
            <a:solidFill>
              <a:schemeClr val="accent1"/>
            </a:solidFill>
          </a:ln>
        </p:spPr>
        <p:txBody>
          <a:bodyPr wrap="square" rtlCol="0">
            <a:spAutoFit/>
          </a:bodyPr>
          <a:lstStyle/>
          <a:p>
            <a:endParaRPr lang="fr-FR" dirty="0" smtClean="0"/>
          </a:p>
          <a:p>
            <a:r>
              <a:rPr lang="fr-FR" dirty="0" smtClean="0"/>
              <a:t>Ouïe    3</a:t>
            </a:r>
          </a:p>
          <a:p>
            <a:endParaRPr lang="fr-FR" dirty="0" smtClean="0"/>
          </a:p>
          <a:p>
            <a:r>
              <a:rPr lang="fr-FR" dirty="0" err="1" smtClean="0"/>
              <a:t>Impulseur</a:t>
            </a:r>
            <a:r>
              <a:rPr lang="fr-FR" dirty="0" smtClean="0"/>
              <a:t>    1</a:t>
            </a:r>
          </a:p>
          <a:p>
            <a:endParaRPr lang="fr-FR" dirty="0" smtClean="0"/>
          </a:p>
          <a:p>
            <a:r>
              <a:rPr lang="fr-FR" dirty="0" smtClean="0"/>
              <a:t>Volute     4</a:t>
            </a:r>
          </a:p>
          <a:p>
            <a:endParaRPr lang="fr-FR" dirty="0" smtClean="0"/>
          </a:p>
          <a:p>
            <a:r>
              <a:rPr lang="fr-FR" dirty="0" smtClean="0"/>
              <a:t>Arbre  d’entraînement    2</a:t>
            </a:r>
          </a:p>
          <a:p>
            <a:endParaRPr lang="fr-FR" dirty="0" smtClean="0"/>
          </a:p>
          <a:p>
            <a:r>
              <a:rPr lang="fr-FR" dirty="0" smtClean="0"/>
              <a:t>Diffuseur     5</a:t>
            </a:r>
          </a:p>
          <a:p>
            <a:endParaRPr lang="fr-FR" dirty="0" smtClean="0"/>
          </a:p>
          <a:p>
            <a:endParaRPr lang="fr-FR" dirty="0" smtClean="0"/>
          </a:p>
        </p:txBody>
      </p:sp>
      <p:sp>
        <p:nvSpPr>
          <p:cNvPr id="9" name="Ellipse 8"/>
          <p:cNvSpPr/>
          <p:nvPr/>
        </p:nvSpPr>
        <p:spPr>
          <a:xfrm>
            <a:off x="6713840" y="2420888"/>
            <a:ext cx="648000"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6732240" y="3212976"/>
            <a:ext cx="648000"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6732240" y="4005064"/>
            <a:ext cx="648000"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6732240" y="4797152"/>
            <a:ext cx="648000"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4644008" y="5733256"/>
            <a:ext cx="648000"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804248" y="2564904"/>
            <a:ext cx="504056" cy="369332"/>
          </a:xfrm>
          <a:prstGeom prst="rect">
            <a:avLst/>
          </a:prstGeom>
          <a:noFill/>
        </p:spPr>
        <p:txBody>
          <a:bodyPr wrap="square" rtlCol="0">
            <a:spAutoFit/>
          </a:bodyPr>
          <a:lstStyle/>
          <a:p>
            <a:pPr algn="ctr"/>
            <a:r>
              <a:rPr lang="fr-FR" dirty="0" smtClean="0">
                <a:solidFill>
                  <a:srgbClr val="FF0000"/>
                </a:solidFill>
              </a:rPr>
              <a:t>4</a:t>
            </a:r>
            <a:endParaRPr lang="fr-FR" dirty="0">
              <a:solidFill>
                <a:srgbClr val="FF0000"/>
              </a:solidFill>
            </a:endParaRPr>
          </a:p>
        </p:txBody>
      </p:sp>
      <p:sp>
        <p:nvSpPr>
          <p:cNvPr id="15" name="ZoneTexte 14"/>
          <p:cNvSpPr txBox="1"/>
          <p:nvPr/>
        </p:nvSpPr>
        <p:spPr>
          <a:xfrm>
            <a:off x="6804248" y="3356992"/>
            <a:ext cx="504056" cy="369332"/>
          </a:xfrm>
          <a:prstGeom prst="rect">
            <a:avLst/>
          </a:prstGeom>
          <a:noFill/>
        </p:spPr>
        <p:txBody>
          <a:bodyPr wrap="square" rtlCol="0">
            <a:spAutoFit/>
          </a:bodyPr>
          <a:lstStyle/>
          <a:p>
            <a:pPr algn="ctr"/>
            <a:r>
              <a:rPr lang="fr-FR" dirty="0" smtClean="0">
                <a:solidFill>
                  <a:srgbClr val="FF0000"/>
                </a:solidFill>
              </a:rPr>
              <a:t>5</a:t>
            </a:r>
            <a:endParaRPr lang="fr-FR" dirty="0">
              <a:solidFill>
                <a:srgbClr val="FF0000"/>
              </a:solidFill>
            </a:endParaRPr>
          </a:p>
        </p:txBody>
      </p:sp>
      <p:sp>
        <p:nvSpPr>
          <p:cNvPr id="16" name="ZoneTexte 15"/>
          <p:cNvSpPr txBox="1"/>
          <p:nvPr/>
        </p:nvSpPr>
        <p:spPr>
          <a:xfrm>
            <a:off x="6804248" y="4149080"/>
            <a:ext cx="504056" cy="369332"/>
          </a:xfrm>
          <a:prstGeom prst="rect">
            <a:avLst/>
          </a:prstGeom>
          <a:noFill/>
        </p:spPr>
        <p:txBody>
          <a:bodyPr wrap="square" rtlCol="0">
            <a:spAutoFit/>
          </a:bodyPr>
          <a:lstStyle/>
          <a:p>
            <a:pPr algn="ctr"/>
            <a:r>
              <a:rPr lang="fr-FR" dirty="0" smtClean="0">
                <a:solidFill>
                  <a:srgbClr val="FF0000"/>
                </a:solidFill>
              </a:rPr>
              <a:t>2</a:t>
            </a:r>
            <a:endParaRPr lang="fr-FR" dirty="0">
              <a:solidFill>
                <a:srgbClr val="FF0000"/>
              </a:solidFill>
            </a:endParaRPr>
          </a:p>
        </p:txBody>
      </p:sp>
      <p:sp>
        <p:nvSpPr>
          <p:cNvPr id="17" name="ZoneTexte 16"/>
          <p:cNvSpPr txBox="1"/>
          <p:nvPr/>
        </p:nvSpPr>
        <p:spPr>
          <a:xfrm>
            <a:off x="6804248" y="4869160"/>
            <a:ext cx="504056" cy="369332"/>
          </a:xfrm>
          <a:prstGeom prst="rect">
            <a:avLst/>
          </a:prstGeom>
          <a:noFill/>
        </p:spPr>
        <p:txBody>
          <a:bodyPr wrap="square" rtlCol="0">
            <a:spAutoFit/>
          </a:bodyPr>
          <a:lstStyle/>
          <a:p>
            <a:pPr algn="ctr"/>
            <a:r>
              <a:rPr lang="fr-FR" dirty="0" smtClean="0">
                <a:solidFill>
                  <a:srgbClr val="FF0000"/>
                </a:solidFill>
              </a:rPr>
              <a:t>1</a:t>
            </a:r>
            <a:endParaRPr lang="fr-FR" dirty="0">
              <a:solidFill>
                <a:srgbClr val="FF0000"/>
              </a:solidFill>
            </a:endParaRPr>
          </a:p>
        </p:txBody>
      </p:sp>
      <p:sp>
        <p:nvSpPr>
          <p:cNvPr id="18" name="ZoneTexte 17"/>
          <p:cNvSpPr txBox="1"/>
          <p:nvPr/>
        </p:nvSpPr>
        <p:spPr>
          <a:xfrm>
            <a:off x="4716016" y="5877272"/>
            <a:ext cx="504056" cy="369332"/>
          </a:xfrm>
          <a:prstGeom prst="rect">
            <a:avLst/>
          </a:prstGeom>
          <a:noFill/>
        </p:spPr>
        <p:txBody>
          <a:bodyPr wrap="square" rtlCol="0">
            <a:spAutoFit/>
          </a:bodyPr>
          <a:lstStyle/>
          <a:p>
            <a:pPr algn="ctr"/>
            <a:r>
              <a:rPr lang="fr-FR" dirty="0" smtClean="0">
                <a:solidFill>
                  <a:srgbClr val="FF0000"/>
                </a:solidFill>
              </a:rPr>
              <a:t>3</a:t>
            </a:r>
            <a:endParaRPr lang="fr-FR" dirty="0">
              <a:solidFill>
                <a:srgbClr val="FF0000"/>
              </a:solidFill>
            </a:endParaRPr>
          </a:p>
        </p:txBody>
      </p:sp>
      <p:sp>
        <p:nvSpPr>
          <p:cNvPr id="19" name="Flèche droite 18"/>
          <p:cNvSpPr/>
          <p:nvPr/>
        </p:nvSpPr>
        <p:spPr>
          <a:xfrm>
            <a:off x="3923928" y="4293096"/>
            <a:ext cx="504056" cy="1440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droite 19"/>
          <p:cNvSpPr/>
          <p:nvPr/>
        </p:nvSpPr>
        <p:spPr>
          <a:xfrm rot="16200000">
            <a:off x="5662296" y="1736812"/>
            <a:ext cx="648072" cy="1440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ression aspiration, refoulement, géométrique, pompe, pompes"/>
          <p:cNvPicPr/>
          <p:nvPr/>
        </p:nvPicPr>
        <p:blipFill>
          <a:blip r:embed="rId2" cstate="print"/>
          <a:srcRect l="32007" r="33921"/>
          <a:stretch>
            <a:fillRect/>
          </a:stretch>
        </p:blipFill>
        <p:spPr bwMode="auto">
          <a:xfrm>
            <a:off x="2843808" y="1268760"/>
            <a:ext cx="2912255" cy="2872733"/>
          </a:xfrm>
          <a:prstGeom prst="rect">
            <a:avLst/>
          </a:prstGeom>
          <a:noFill/>
        </p:spPr>
      </p:pic>
      <p:sp>
        <p:nvSpPr>
          <p:cNvPr id="18433" name="Rectangle 1"/>
          <p:cNvSpPr>
            <a:spLocks noChangeArrowheads="1"/>
          </p:cNvSpPr>
          <p:nvPr/>
        </p:nvSpPr>
        <p:spPr bwMode="auto">
          <a:xfrm>
            <a:off x="1475656" y="4478486"/>
            <a:ext cx="6624736" cy="20774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fontAlgn="base">
              <a:spcBef>
                <a:spcPct val="0"/>
              </a:spcBef>
              <a:spcAft>
                <a:spcPct val="0"/>
              </a:spcAft>
            </a:pPr>
            <a:r>
              <a:rPr kumimoji="0" lang="fr-FR" sz="1100" b="0" i="0" u="none" strike="noStrike" cap="none" normalizeH="0" baseline="0" dirty="0" smtClean="0">
                <a:ln>
                  <a:noFill/>
                </a:ln>
                <a:solidFill>
                  <a:schemeClr val="tx1"/>
                </a:solidFill>
                <a:effectLst/>
                <a:latin typeface="Calibri" pitchFamily="34" charset="0"/>
                <a:ea typeface="Calibri" pitchFamily="34" charset="0"/>
                <a:cs typeface="Calibri" pitchFamily="34" charset="0"/>
                <a:sym typeface="Symbol" pitchFamily="18" charset="2"/>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Calibri" pitchFamily="34" charset="0"/>
                <a:sym typeface="Symbol" pitchFamily="18" charset="2"/>
              </a:rPr>
              <a:t> </a:t>
            </a:r>
            <a:r>
              <a:rPr lang="en-US" sz="1600" dirty="0" err="1" smtClean="0">
                <a:latin typeface="Calibri" pitchFamily="34" charset="0"/>
                <a:ea typeface="Calibri" pitchFamily="34" charset="0"/>
                <a:cs typeface="Calibri" pitchFamily="34" charset="0"/>
                <a:sym typeface="Symbol" pitchFamily="18" charset="2"/>
              </a:rPr>
              <a:t>Hgéo</a:t>
            </a:r>
            <a:r>
              <a:rPr lang="en-US" sz="1600" dirty="0" smtClean="0">
                <a:latin typeface="Calibri" pitchFamily="34" charset="0"/>
                <a:ea typeface="Calibri" pitchFamily="34" charset="0"/>
                <a:cs typeface="Calibri" pitchFamily="34" charset="0"/>
                <a:sym typeface="Symbol" pitchFamily="18" charset="2"/>
              </a:rPr>
              <a:t> + </a:t>
            </a:r>
            <a:r>
              <a:rPr lang="en-US" sz="1600" dirty="0" smtClean="0">
                <a:latin typeface="Calibri" pitchFamily="34" charset="0"/>
                <a:ea typeface="Calibri" pitchFamily="34" charset="0"/>
                <a:cs typeface="Calibri" pitchFamily="34" charset="0"/>
              </a:rPr>
              <a:t>Hasp +</a:t>
            </a:r>
            <a:r>
              <a:rPr lang="en-US" sz="1600" dirty="0" smtClean="0">
                <a:latin typeface="Calibri" pitchFamily="34" charset="0"/>
                <a:ea typeface="Calibri" pitchFamily="34" charset="0"/>
                <a:cs typeface="Calibri" pitchFamily="34" charset="0"/>
                <a:sym typeface="Symbol" pitchFamily="18" charset="2"/>
              </a:rPr>
              <a:t></a:t>
            </a:r>
            <a:r>
              <a:rPr lang="en-US" sz="1600" dirty="0" err="1" smtClean="0">
                <a:latin typeface="Calibri" pitchFamily="34" charset="0"/>
                <a:ea typeface="Calibri" pitchFamily="34" charset="0"/>
                <a:cs typeface="Calibri" pitchFamily="34" charset="0"/>
              </a:rPr>
              <a:t>Href</a:t>
            </a:r>
            <a:r>
              <a:rPr lang="en-US" sz="1600" dirty="0" smtClean="0">
                <a:latin typeface="Calibri" pitchFamily="34" charset="0"/>
                <a:ea typeface="Calibri" pitchFamily="34" charset="0"/>
                <a:cs typeface="Calibri" pitchFamily="34" charset="0"/>
              </a:rPr>
              <a:t> – P</a:t>
            </a:r>
            <a:r>
              <a:rPr lang="en-US" sz="1600" baseline="-30000" dirty="0" smtClean="0">
                <a:latin typeface="Calibri" pitchFamily="34" charset="0"/>
                <a:ea typeface="Calibri" pitchFamily="34" charset="0"/>
                <a:cs typeface="Calibri" pitchFamily="34" charset="0"/>
                <a:sym typeface="Symbol" pitchFamily="18" charset="2"/>
              </a:rPr>
              <a:t>1</a:t>
            </a:r>
            <a:r>
              <a:rPr lang="en-US" sz="1600" dirty="0" smtClean="0">
                <a:latin typeface="Calibri" pitchFamily="34" charset="0"/>
                <a:ea typeface="Calibri" pitchFamily="34" charset="0"/>
                <a:cs typeface="Calibri" pitchFamily="34" charset="0"/>
                <a:sym typeface="Symbol" pitchFamily="18" charset="2"/>
              </a:rPr>
              <a:t>/</a:t>
            </a:r>
            <a:r>
              <a:rPr lang="en-US" sz="1600" dirty="0" smtClean="0">
                <a:latin typeface="Calibri" pitchFamily="34" charset="0"/>
                <a:ea typeface="Calibri" pitchFamily="34" charset="0"/>
                <a:cs typeface="Calibri" pitchFamily="34" charset="0"/>
              </a:rPr>
              <a:t>g + P</a:t>
            </a:r>
            <a:r>
              <a:rPr lang="en-US" sz="1600" baseline="-30000" dirty="0" smtClean="0">
                <a:latin typeface="Calibri" pitchFamily="34" charset="0"/>
                <a:ea typeface="Calibri" pitchFamily="34" charset="0"/>
                <a:cs typeface="Calibri" pitchFamily="34" charset="0"/>
                <a:sym typeface="Symbol" pitchFamily="18" charset="2"/>
              </a:rPr>
              <a:t>2</a:t>
            </a:r>
            <a:r>
              <a:rPr lang="en-US" sz="1600" dirty="0" smtClean="0">
                <a:latin typeface="Calibri" pitchFamily="34" charset="0"/>
                <a:ea typeface="Calibri" pitchFamily="34" charset="0"/>
                <a:cs typeface="Calibri" pitchFamily="34" charset="0"/>
                <a:sym typeface="Symbol" pitchFamily="18" charset="2"/>
              </a:rPr>
              <a:t>/</a:t>
            </a:r>
            <a:r>
              <a:rPr lang="en-US" sz="1600" dirty="0" smtClean="0">
                <a:latin typeface="Calibri" pitchFamily="34" charset="0"/>
                <a:ea typeface="Calibri" pitchFamily="34" charset="0"/>
                <a:cs typeface="Calibri" pitchFamily="34" charset="0"/>
              </a:rPr>
              <a:t>g + u</a:t>
            </a:r>
            <a:r>
              <a:rPr lang="en-US" sz="1600" baseline="-25000" dirty="0" smtClean="0">
                <a:latin typeface="Calibri" pitchFamily="34" charset="0"/>
                <a:ea typeface="Calibri" pitchFamily="34" charset="0"/>
                <a:cs typeface="Calibri" pitchFamily="34" charset="0"/>
              </a:rPr>
              <a:t>1</a:t>
            </a:r>
            <a:r>
              <a:rPr lang="en-US" sz="1600" baseline="30000" dirty="0" smtClean="0">
                <a:latin typeface="Calibri" pitchFamily="34" charset="0"/>
                <a:ea typeface="Calibri" pitchFamily="34" charset="0"/>
                <a:cs typeface="Calibri" pitchFamily="34" charset="0"/>
              </a:rPr>
              <a:t>2</a:t>
            </a:r>
            <a:r>
              <a:rPr lang="en-US" sz="1600" dirty="0" smtClean="0">
                <a:latin typeface="Calibri" pitchFamily="34" charset="0"/>
                <a:ea typeface="Calibri" pitchFamily="34" charset="0"/>
                <a:cs typeface="Calibri" pitchFamily="34" charset="0"/>
              </a:rPr>
              <a:t>/2g – u</a:t>
            </a:r>
            <a:r>
              <a:rPr lang="en-US" sz="1600" baseline="-25000" dirty="0" smtClean="0">
                <a:latin typeface="Calibri" pitchFamily="34" charset="0"/>
                <a:ea typeface="Calibri" pitchFamily="34" charset="0"/>
                <a:cs typeface="Calibri" pitchFamily="34" charset="0"/>
              </a:rPr>
              <a:t>2</a:t>
            </a:r>
            <a:r>
              <a:rPr lang="en-US" sz="1600" baseline="30000" dirty="0" smtClean="0">
                <a:latin typeface="Calibri" pitchFamily="34" charset="0"/>
                <a:ea typeface="Calibri" pitchFamily="34" charset="0"/>
                <a:cs typeface="Calibri" pitchFamily="34" charset="0"/>
              </a:rPr>
              <a:t>2</a:t>
            </a:r>
            <a:r>
              <a:rPr lang="en-US" sz="1600" dirty="0" smtClean="0">
                <a:latin typeface="Calibri" pitchFamily="34" charset="0"/>
                <a:ea typeface="Calibri" pitchFamily="34" charset="0"/>
                <a:cs typeface="Calibri" pitchFamily="34" charset="0"/>
              </a:rPr>
              <a:t>/2g</a:t>
            </a:r>
          </a:p>
          <a:p>
            <a:pPr lvl="0" indent="449263" fontAlgn="base">
              <a:spcBef>
                <a:spcPct val="0"/>
              </a:spcBef>
              <a:spcAft>
                <a:spcPct val="0"/>
              </a:spcAft>
            </a:pPr>
            <a:endParaRPr lang="en-US" sz="1600" dirty="0" smtClean="0">
              <a:latin typeface="Calibri" pitchFamily="34" charset="0"/>
              <a:ea typeface="Calibri" pitchFamily="34" charset="0"/>
              <a:cs typeface="Calibri" pitchFamily="34" charset="0"/>
            </a:endParaRPr>
          </a:p>
          <a:p>
            <a:pPr lvl="0" indent="449263" fontAlgn="base">
              <a:spcBef>
                <a:spcPct val="0"/>
              </a:spcBef>
              <a:spcAft>
                <a:spcPct val="0"/>
              </a:spcAft>
            </a:pPr>
            <a:endParaRPr kumimoji="0" lang="fr-FR" sz="6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49263"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Calibri" pitchFamily="34" charset="0"/>
                <a:sym typeface="Symbol" pitchFamily="18" charset="2"/>
              </a:rPr>
              <a:t>	</a:t>
            </a:r>
            <a:r>
              <a:rPr lang="en-US" sz="1600" dirty="0" err="1" smtClean="0">
                <a:latin typeface="Calibri" pitchFamily="34" charset="0"/>
                <a:ea typeface="Calibri" pitchFamily="34" charset="0"/>
                <a:cs typeface="Calibri" pitchFamily="34" charset="0"/>
                <a:sym typeface="Symbol" pitchFamily="18" charset="2"/>
              </a:rPr>
              <a:t>Hgéo</a:t>
            </a:r>
            <a:r>
              <a:rPr lang="en-US" sz="1600" dirty="0" smtClean="0">
                <a:latin typeface="Calibri" pitchFamily="34" charset="0"/>
                <a:ea typeface="Calibri" pitchFamily="34" charset="0"/>
                <a:cs typeface="Calibri" pitchFamily="34" charset="0"/>
                <a:sym typeface="Symbol" pitchFamily="18" charset="2"/>
              </a:rPr>
              <a:t> + Hasp +</a:t>
            </a:r>
            <a:r>
              <a:rPr lang="en-US" sz="1600" dirty="0" err="1" smtClean="0">
                <a:latin typeface="Calibri" pitchFamily="34" charset="0"/>
                <a:ea typeface="Calibri" pitchFamily="34" charset="0"/>
                <a:cs typeface="Calibri" pitchFamily="34" charset="0"/>
                <a:sym typeface="Symbol" pitchFamily="18" charset="2"/>
              </a:rPr>
              <a:t>Href</a:t>
            </a:r>
            <a:r>
              <a:rPr lang="en-US" sz="1600" dirty="0" smtClean="0">
                <a:latin typeface="Calibri" pitchFamily="34" charset="0"/>
                <a:ea typeface="Calibri" pitchFamily="34" charset="0"/>
                <a:cs typeface="Calibri" pitchFamily="34" charset="0"/>
                <a:sym typeface="Symbol" pitchFamily="18" charset="2"/>
              </a:rPr>
              <a:t> – P</a:t>
            </a:r>
            <a:r>
              <a:rPr lang="en-US" sz="1600" baseline="-25000" dirty="0" smtClean="0">
                <a:latin typeface="Calibri" pitchFamily="34" charset="0"/>
                <a:ea typeface="Calibri" pitchFamily="34" charset="0"/>
                <a:cs typeface="Calibri" pitchFamily="34" charset="0"/>
                <a:sym typeface="Symbol" pitchFamily="18" charset="2"/>
              </a:rPr>
              <a:t>1</a:t>
            </a:r>
            <a:r>
              <a:rPr lang="en-US" sz="1600" dirty="0" smtClean="0">
                <a:latin typeface="Calibri" pitchFamily="34" charset="0"/>
                <a:ea typeface="Calibri" pitchFamily="34" charset="0"/>
                <a:cs typeface="Calibri" pitchFamily="34" charset="0"/>
                <a:sym typeface="Symbol" pitchFamily="18" charset="2"/>
              </a:rPr>
              <a:t>/g + P</a:t>
            </a:r>
            <a:r>
              <a:rPr lang="en-US" sz="1600" baseline="-25000" dirty="0" smtClean="0">
                <a:latin typeface="Calibri" pitchFamily="34" charset="0"/>
                <a:ea typeface="Calibri" pitchFamily="34" charset="0"/>
                <a:cs typeface="Calibri" pitchFamily="34" charset="0"/>
                <a:sym typeface="Symbol" pitchFamily="18" charset="2"/>
              </a:rPr>
              <a:t>2</a:t>
            </a:r>
            <a:r>
              <a:rPr lang="en-US" sz="1600" dirty="0" smtClean="0">
                <a:latin typeface="Calibri" pitchFamily="34" charset="0"/>
                <a:ea typeface="Calibri" pitchFamily="34" charset="0"/>
                <a:cs typeface="Calibri" pitchFamily="34" charset="0"/>
                <a:sym typeface="Symbol" pitchFamily="18" charset="2"/>
              </a:rPr>
              <a:t>/g</a:t>
            </a:r>
          </a:p>
          <a:p>
            <a:pPr marL="0" marR="0" lvl="0" indent="449263"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ea typeface="Calibri" pitchFamily="34" charset="0"/>
                <a:cs typeface="Calibri" pitchFamily="34" charset="0"/>
                <a:sym typeface="Symbol" pitchFamily="18" charset="2"/>
              </a:rPr>
              <a:t>	</a:t>
            </a:r>
            <a:endParaRPr lang="fr-FR" sz="1600" dirty="0" smtClean="0">
              <a:latin typeface="Calibri" pitchFamily="34" charset="0"/>
              <a:ea typeface="Calibri" pitchFamily="34" charset="0"/>
              <a:cs typeface="Calibri" pitchFamily="34" charset="0"/>
              <a:sym typeface="Symbol" pitchFamily="18" charset="2"/>
            </a:endParaRPr>
          </a:p>
          <a:p>
            <a:pPr marL="0" marR="0" lvl="0" indent="449263"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ea typeface="Calibri" pitchFamily="34" charset="0"/>
                <a:cs typeface="Calibri" pitchFamily="34" charset="0"/>
                <a:sym typeface="Symbol" pitchFamily="18" charset="2"/>
              </a:rPr>
              <a:t>	</a:t>
            </a:r>
            <a:r>
              <a:rPr lang="en-US" sz="1600" dirty="0" err="1" smtClean="0">
                <a:latin typeface="Calibri" pitchFamily="34" charset="0"/>
                <a:ea typeface="Calibri" pitchFamily="34" charset="0"/>
                <a:cs typeface="Calibri" pitchFamily="34" charset="0"/>
                <a:sym typeface="Symbol" pitchFamily="18" charset="2"/>
              </a:rPr>
              <a:t>Hgéo</a:t>
            </a:r>
            <a:r>
              <a:rPr lang="en-US" sz="1600" dirty="0" smtClean="0">
                <a:latin typeface="Calibri" pitchFamily="34" charset="0"/>
                <a:ea typeface="Calibri" pitchFamily="34" charset="0"/>
                <a:cs typeface="Calibri" pitchFamily="34" charset="0"/>
                <a:sym typeface="Symbol" pitchFamily="18" charset="2"/>
              </a:rPr>
              <a:t> + (Hasp +</a:t>
            </a:r>
            <a:r>
              <a:rPr lang="en-US" sz="1600" dirty="0" err="1" smtClean="0">
                <a:latin typeface="Calibri" pitchFamily="34" charset="0"/>
                <a:ea typeface="Calibri" pitchFamily="34" charset="0"/>
                <a:cs typeface="Calibri" pitchFamily="34" charset="0"/>
                <a:sym typeface="Symbol" pitchFamily="18" charset="2"/>
              </a:rPr>
              <a:t>Href</a:t>
            </a:r>
            <a:r>
              <a:rPr lang="en-US" sz="1600" dirty="0" smtClean="0">
                <a:latin typeface="Calibri" pitchFamily="34" charset="0"/>
                <a:ea typeface="Calibri" pitchFamily="34" charset="0"/>
                <a:cs typeface="Calibri" pitchFamily="34" charset="0"/>
                <a:sym typeface="Symbol" pitchFamily="18" charset="2"/>
              </a:rPr>
              <a:t>) + P</a:t>
            </a:r>
            <a:r>
              <a:rPr lang="en-US" sz="1600" baseline="-25000" dirty="0" smtClean="0">
                <a:latin typeface="Calibri" pitchFamily="34" charset="0"/>
                <a:ea typeface="Calibri" pitchFamily="34" charset="0"/>
                <a:cs typeface="Calibri" pitchFamily="34" charset="0"/>
                <a:sym typeface="Symbol" pitchFamily="18" charset="2"/>
              </a:rPr>
              <a:t>1</a:t>
            </a:r>
            <a:r>
              <a:rPr lang="en-US" sz="1600" dirty="0" smtClean="0">
                <a:latin typeface="Calibri" pitchFamily="34" charset="0"/>
                <a:ea typeface="Calibri" pitchFamily="34" charset="0"/>
                <a:cs typeface="Calibri" pitchFamily="34" charset="0"/>
                <a:sym typeface="Symbol" pitchFamily="18" charset="2"/>
              </a:rPr>
              <a:t> - P</a:t>
            </a:r>
            <a:r>
              <a:rPr lang="en-US" sz="1600" baseline="-25000" dirty="0" smtClean="0">
                <a:latin typeface="Calibri" pitchFamily="34" charset="0"/>
                <a:ea typeface="Calibri" pitchFamily="34" charset="0"/>
                <a:cs typeface="Calibri" pitchFamily="34" charset="0"/>
                <a:sym typeface="Symbol" pitchFamily="18" charset="2"/>
              </a:rPr>
              <a:t>2</a:t>
            </a:r>
            <a:r>
              <a:rPr lang="en-US" sz="1600" dirty="0" smtClean="0">
                <a:latin typeface="Calibri" pitchFamily="34" charset="0"/>
                <a:ea typeface="Calibri" pitchFamily="34" charset="0"/>
                <a:cs typeface="Calibri" pitchFamily="34" charset="0"/>
                <a:sym typeface="Symbol" pitchFamily="18" charset="2"/>
              </a:rPr>
              <a:t>	 </a:t>
            </a:r>
          </a:p>
          <a:p>
            <a:pPr marL="0" marR="0" lvl="0" indent="449263"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ea typeface="Calibri" pitchFamily="34" charset="0"/>
                <a:cs typeface="Calibri" pitchFamily="34" charset="0"/>
                <a:sym typeface="Symbol" pitchFamily="18" charset="2"/>
              </a:rPr>
              <a:t>             	</a:t>
            </a:r>
            <a:endParaRPr lang="fr-FR" sz="1600" dirty="0" smtClean="0">
              <a:latin typeface="Calibri" pitchFamily="34" charset="0"/>
              <a:ea typeface="Calibri" pitchFamily="34" charset="0"/>
              <a:cs typeface="Calibri" pitchFamily="34" charset="0"/>
              <a:sym typeface="Symbol" pitchFamily="18" charset="2"/>
            </a:endParaRPr>
          </a:p>
          <a:p>
            <a:pPr marL="0" marR="0" lvl="0" indent="449263"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ea typeface="Calibri" pitchFamily="34" charset="0"/>
                <a:cs typeface="Calibri" pitchFamily="34" charset="0"/>
                <a:sym typeface="Symbol" pitchFamily="18" charset="2"/>
              </a:rPr>
              <a:t>	</a:t>
            </a:r>
            <a:r>
              <a:rPr lang="fr-FR" sz="1600" dirty="0" smtClean="0">
                <a:latin typeface="Calibri" pitchFamily="34" charset="0"/>
                <a:ea typeface="Calibri" pitchFamily="34" charset="0"/>
                <a:cs typeface="Calibri" pitchFamily="34" charset="0"/>
                <a:sym typeface="Symbol" pitchFamily="18" charset="2"/>
              </a:rPr>
              <a:t></a:t>
            </a:r>
            <a:r>
              <a:rPr lang="en-US" sz="1600" dirty="0" smtClean="0">
                <a:latin typeface="Calibri" pitchFamily="34" charset="0"/>
                <a:ea typeface="Calibri" pitchFamily="34" charset="0"/>
                <a:cs typeface="Calibri" pitchFamily="34" charset="0"/>
                <a:sym typeface="Symbol" pitchFamily="18" charset="2"/>
              </a:rPr>
              <a:t>g(Hasp +</a:t>
            </a:r>
            <a:r>
              <a:rPr lang="en-US" sz="1600" dirty="0" err="1" smtClean="0">
                <a:latin typeface="Calibri" pitchFamily="34" charset="0"/>
                <a:ea typeface="Calibri" pitchFamily="34" charset="0"/>
                <a:cs typeface="Calibri" pitchFamily="34" charset="0"/>
                <a:sym typeface="Symbol" pitchFamily="18" charset="2"/>
              </a:rPr>
              <a:t>Href</a:t>
            </a:r>
            <a:r>
              <a:rPr lang="en-US" sz="1600" dirty="0" smtClean="0">
                <a:latin typeface="Calibri" pitchFamily="34" charset="0"/>
                <a:ea typeface="Calibri" pitchFamily="34" charset="0"/>
                <a:cs typeface="Calibri" pitchFamily="34" charset="0"/>
                <a:sym typeface="Symbol" pitchFamily="18" charset="2"/>
              </a:rPr>
              <a:t>) – P</a:t>
            </a:r>
            <a:r>
              <a:rPr lang="en-US" sz="1600" baseline="-25000" dirty="0" smtClean="0">
                <a:latin typeface="Calibri" pitchFamily="34" charset="0"/>
                <a:ea typeface="Calibri" pitchFamily="34" charset="0"/>
                <a:cs typeface="Calibri" pitchFamily="34" charset="0"/>
                <a:sym typeface="Symbol" pitchFamily="18" charset="2"/>
              </a:rPr>
              <a:t>1</a:t>
            </a:r>
            <a:r>
              <a:rPr lang="en-US" sz="1600" dirty="0" smtClean="0">
                <a:latin typeface="Calibri" pitchFamily="34" charset="0"/>
                <a:ea typeface="Calibri" pitchFamily="34" charset="0"/>
                <a:cs typeface="Calibri" pitchFamily="34" charset="0"/>
                <a:sym typeface="Symbol" pitchFamily="18" charset="2"/>
              </a:rPr>
              <a:t> + P</a:t>
            </a:r>
            <a:r>
              <a:rPr lang="en-US" sz="1600" baseline="-25000" dirty="0" smtClean="0">
                <a:latin typeface="Calibri" pitchFamily="34" charset="0"/>
                <a:ea typeface="Calibri" pitchFamily="34" charset="0"/>
                <a:cs typeface="Calibri" pitchFamily="34" charset="0"/>
                <a:sym typeface="Symbol" pitchFamily="18" charset="2"/>
              </a:rPr>
              <a:t>2</a:t>
            </a:r>
            <a:r>
              <a:rPr lang="en-US" sz="1600" dirty="0" smtClean="0">
                <a:latin typeface="Calibri" pitchFamily="34" charset="0"/>
                <a:ea typeface="Calibri" pitchFamily="34" charset="0"/>
                <a:cs typeface="Calibri" pitchFamily="34" charset="0"/>
                <a:sym typeface="Symbol" pitchFamily="18" charset="2"/>
              </a:rPr>
              <a:t> + </a:t>
            </a:r>
            <a:r>
              <a:rPr lang="en-US" sz="1600" dirty="0" err="1" smtClean="0">
                <a:latin typeface="Calibri" pitchFamily="34" charset="0"/>
                <a:ea typeface="Calibri" pitchFamily="34" charset="0"/>
                <a:cs typeface="Calibri" pitchFamily="34" charset="0"/>
                <a:sym typeface="Symbol" pitchFamily="18" charset="2"/>
              </a:rPr>
              <a:t>Hgéo</a:t>
            </a:r>
            <a:r>
              <a:rPr lang="en-US" sz="1600" dirty="0" smtClean="0">
                <a:latin typeface="Calibri" pitchFamily="34" charset="0"/>
                <a:ea typeface="Calibri" pitchFamily="34" charset="0"/>
                <a:cs typeface="Calibri" pitchFamily="34" charset="0"/>
                <a:sym typeface="Symbol" pitchFamily="18" charset="2"/>
              </a:rPr>
              <a:t>/</a:t>
            </a:r>
            <a:r>
              <a:rPr lang="en-US" sz="1600" dirty="0" smtClean="0">
                <a:latin typeface="Calibri" pitchFamily="34" charset="0"/>
                <a:ea typeface="Calibri" pitchFamily="34" charset="0"/>
                <a:cs typeface="Calibri" pitchFamily="34" charset="0"/>
                <a:sym typeface="Symbol"/>
              </a:rPr>
              <a:t>g</a:t>
            </a:r>
            <a:r>
              <a:rPr lang="en-US" sz="1600" dirty="0" smtClean="0">
                <a:latin typeface="Calibri" pitchFamily="34" charset="0"/>
                <a:ea typeface="Calibri" pitchFamily="34" charset="0"/>
                <a:cs typeface="Calibri" pitchFamily="34" charset="0"/>
                <a:sym typeface="Symbol" pitchFamily="18" charset="2"/>
              </a:rPr>
              <a:t>	</a:t>
            </a:r>
            <a:endParaRPr lang="fr-FR" sz="1600" dirty="0" smtClean="0">
              <a:latin typeface="Calibri" pitchFamily="34" charset="0"/>
              <a:ea typeface="Calibri" pitchFamily="34" charset="0"/>
              <a:cs typeface="Calibri" pitchFamily="34" charset="0"/>
              <a:sym typeface="Symbol" pitchFamily="18" charset="2"/>
            </a:endParaRPr>
          </a:p>
          <a:p>
            <a:pPr marL="0" marR="0" lvl="0" indent="449263" defTabSz="914400" rtl="0" eaLnBrk="0" fontAlgn="base" latinLnBrk="0" hangingPunct="0">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Calibri" pitchFamily="34" charset="0"/>
              <a:ea typeface="Calibri" pitchFamily="34" charset="0"/>
              <a:cs typeface="Calibri" pitchFamily="34" charset="0"/>
              <a:sym typeface="Symbol" pitchFamily="18" charset="2"/>
            </a:endParaRPr>
          </a:p>
        </p:txBody>
      </p:sp>
      <p:sp>
        <p:nvSpPr>
          <p:cNvPr id="8" name="ZoneTexte 7"/>
          <p:cNvSpPr txBox="1"/>
          <p:nvPr/>
        </p:nvSpPr>
        <p:spPr>
          <a:xfrm>
            <a:off x="395536" y="260648"/>
            <a:ext cx="8352928" cy="1015663"/>
          </a:xfrm>
          <a:prstGeom prst="rect">
            <a:avLst/>
          </a:prstGeom>
          <a:noFill/>
        </p:spPr>
        <p:txBody>
          <a:bodyPr wrap="square" rtlCol="0">
            <a:spAutoFit/>
          </a:bodyPr>
          <a:lstStyle/>
          <a:p>
            <a:pPr algn="ctr"/>
            <a:r>
              <a:rPr lang="fr-FR" sz="2000" dirty="0" smtClean="0">
                <a:solidFill>
                  <a:srgbClr val="FF0000"/>
                </a:solidFill>
              </a:rPr>
              <a:t>Choisir la caractéristique  de réseau  correspondante  au réseau </a:t>
            </a:r>
          </a:p>
          <a:p>
            <a:pPr algn="ctr"/>
            <a:r>
              <a:rPr lang="fr-FR" sz="2000" dirty="0" smtClean="0">
                <a:solidFill>
                  <a:srgbClr val="FF0000"/>
                </a:solidFill>
              </a:rPr>
              <a:t>représenté ci-dessous. </a:t>
            </a:r>
          </a:p>
          <a:p>
            <a:pPr algn="ctr"/>
            <a:endParaRPr lang="fr-FR" sz="2000" dirty="0" smtClean="0"/>
          </a:p>
        </p:txBody>
      </p:sp>
      <p:sp>
        <p:nvSpPr>
          <p:cNvPr id="9" name="Rectangle 8"/>
          <p:cNvSpPr/>
          <p:nvPr/>
        </p:nvSpPr>
        <p:spPr>
          <a:xfrm>
            <a:off x="1907704" y="4581128"/>
            <a:ext cx="288032"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907704" y="5157192"/>
            <a:ext cx="288032"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907704" y="5661248"/>
            <a:ext cx="288032"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907704" y="6165304"/>
            <a:ext cx="288032"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9"/>
          <p:cNvGrpSpPr/>
          <p:nvPr/>
        </p:nvGrpSpPr>
        <p:grpSpPr>
          <a:xfrm>
            <a:off x="1907704" y="5085184"/>
            <a:ext cx="360040" cy="288032"/>
            <a:chOff x="1043608" y="3933056"/>
            <a:chExt cx="360040" cy="288032"/>
          </a:xfrm>
        </p:grpSpPr>
        <p:cxnSp>
          <p:nvCxnSpPr>
            <p:cNvPr id="14" name="Connecteur droit 13"/>
            <p:cNvCxnSpPr/>
            <p:nvPr/>
          </p:nvCxnSpPr>
          <p:spPr>
            <a:xfrm>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ZoneTexte 20"/>
          <p:cNvSpPr txBox="1"/>
          <p:nvPr/>
        </p:nvSpPr>
        <p:spPr>
          <a:xfrm>
            <a:off x="6516216" y="2708920"/>
            <a:ext cx="2232248" cy="1200329"/>
          </a:xfrm>
          <a:prstGeom prst="rect">
            <a:avLst/>
          </a:prstGeom>
          <a:noFill/>
        </p:spPr>
        <p:txBody>
          <a:bodyPr wrap="square" rtlCol="0">
            <a:spAutoFit/>
          </a:bodyPr>
          <a:lstStyle/>
          <a:p>
            <a:pPr algn="ctr"/>
            <a:r>
              <a:rPr lang="fr-FR" dirty="0" smtClean="0">
                <a:solidFill>
                  <a:srgbClr val="FF0000"/>
                </a:solidFill>
              </a:rPr>
              <a:t>A la surface libre d’un réservoir, u = 0 et en plus, l’expression est fausse</a:t>
            </a:r>
            <a:endParaRPr lang="fr-FR" dirty="0">
              <a:solidFill>
                <a:srgbClr val="FF0000"/>
              </a:solidFill>
            </a:endParaRPr>
          </a:p>
        </p:txBody>
      </p:sp>
      <p:cxnSp>
        <p:nvCxnSpPr>
          <p:cNvPr id="23" name="Connecteur droit avec flèche 22"/>
          <p:cNvCxnSpPr/>
          <p:nvPr/>
        </p:nvCxnSpPr>
        <p:spPr>
          <a:xfrm flipH="1">
            <a:off x="6156176" y="3861048"/>
            <a:ext cx="504056" cy="6480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07504" y="486246"/>
            <a:ext cx="8784976" cy="5463034"/>
          </a:xfrm>
          <a:prstGeom prst="rect">
            <a:avLst/>
          </a:prstGeom>
          <a:noFill/>
        </p:spPr>
        <p:txBody>
          <a:bodyPr wrap="square" rtlCol="0">
            <a:spAutoFit/>
          </a:bodyPr>
          <a:lstStyle/>
          <a:p>
            <a:pPr>
              <a:spcAft>
                <a:spcPts val="600"/>
              </a:spcAft>
            </a:pPr>
            <a:r>
              <a:rPr lang="fr-FR" sz="2200" dirty="0" smtClean="0">
                <a:solidFill>
                  <a:srgbClr val="FF0000"/>
                </a:solidFill>
              </a:rPr>
              <a:t>Cocher  VRAI ou FAUX après lecture des affirmations suivantes:</a:t>
            </a:r>
            <a:endParaRPr lang="fr-FR" sz="2200" dirty="0" smtClean="0"/>
          </a:p>
          <a:p>
            <a:pPr marL="457200" indent="-457200">
              <a:spcAft>
                <a:spcPts val="1200"/>
              </a:spcAft>
            </a:pPr>
            <a:r>
              <a:rPr lang="fr-FR" sz="2200" dirty="0" smtClean="0"/>
              <a:t>A) Le NPSH dispo qui est égal : (</a:t>
            </a:r>
            <a:r>
              <a:rPr lang="fr-FR" sz="2200" dirty="0" err="1" smtClean="0"/>
              <a:t>Pe</a:t>
            </a:r>
            <a:r>
              <a:rPr lang="fr-FR" sz="2200" dirty="0" smtClean="0"/>
              <a:t>/</a:t>
            </a:r>
            <a:r>
              <a:rPr lang="fr-FR" sz="2200" dirty="0" smtClean="0">
                <a:sym typeface="Symbol"/>
              </a:rPr>
              <a:t>g) – (P</a:t>
            </a:r>
            <a:r>
              <a:rPr lang="fr-FR" sz="2200" baseline="-25000" dirty="0" smtClean="0">
                <a:sym typeface="Symbol"/>
              </a:rPr>
              <a:t>VS</a:t>
            </a:r>
            <a:r>
              <a:rPr lang="fr-FR" sz="2200" dirty="0" smtClean="0">
                <a:sym typeface="Symbol"/>
              </a:rPr>
              <a:t>/ g) nécessite de transformer la pression d’entrée en pression absolue pour réaliser un calcul correct.</a:t>
            </a:r>
          </a:p>
          <a:p>
            <a:pPr marL="457200" indent="-457200">
              <a:spcAft>
                <a:spcPts val="1200"/>
              </a:spcAft>
              <a:buAutoNum type="alphaUcParenR"/>
            </a:pPr>
            <a:endParaRPr lang="fr-FR" sz="2200" dirty="0" smtClean="0">
              <a:sym typeface="Symbol"/>
            </a:endParaRPr>
          </a:p>
          <a:p>
            <a:pPr marL="457200" indent="-457200">
              <a:spcAft>
                <a:spcPts val="1200"/>
              </a:spcAft>
            </a:pPr>
            <a:endParaRPr lang="fr-FR" sz="2200" dirty="0" smtClean="0"/>
          </a:p>
          <a:p>
            <a:pPr>
              <a:spcAft>
                <a:spcPts val="1200"/>
              </a:spcAft>
            </a:pPr>
            <a:endParaRPr lang="fr-FR" sz="2200" dirty="0" smtClean="0"/>
          </a:p>
          <a:p>
            <a:pPr>
              <a:spcAft>
                <a:spcPts val="1200"/>
              </a:spcAft>
            </a:pPr>
            <a:r>
              <a:rPr lang="fr-FR" sz="2200" dirty="0" smtClean="0"/>
              <a:t>B) La formule                                                                                                           </a:t>
            </a:r>
          </a:p>
          <a:p>
            <a:pPr>
              <a:spcAft>
                <a:spcPts val="1200"/>
              </a:spcAft>
            </a:pPr>
            <a:r>
              <a:rPr lang="fr-FR" sz="2200" dirty="0" smtClean="0"/>
              <a:t>permet de remonter à la puissance électrique consommée par un groupe </a:t>
            </a:r>
            <a:r>
              <a:rPr lang="fr-FR" sz="2200" dirty="0" err="1" smtClean="0"/>
              <a:t>moto-pompe</a:t>
            </a:r>
            <a:r>
              <a:rPr lang="fr-FR" sz="2200" dirty="0" smtClean="0"/>
              <a:t>.</a:t>
            </a:r>
          </a:p>
          <a:p>
            <a:pPr>
              <a:spcAft>
                <a:spcPts val="1200"/>
              </a:spcAft>
            </a:pPr>
            <a:endParaRPr lang="fr-FR" sz="2200" dirty="0" smtClean="0"/>
          </a:p>
          <a:p>
            <a:pPr>
              <a:spcAft>
                <a:spcPts val="1200"/>
              </a:spcAft>
            </a:pPr>
            <a:endParaRPr lang="fr-FR" sz="2200" dirty="0" smtClean="0"/>
          </a:p>
          <a:p>
            <a:pPr>
              <a:spcAft>
                <a:spcPts val="1200"/>
              </a:spcAft>
            </a:pPr>
            <a:endParaRPr lang="fr-FR" sz="2200" dirty="0" smtClean="0"/>
          </a:p>
        </p:txBody>
      </p:sp>
      <p:grpSp>
        <p:nvGrpSpPr>
          <p:cNvPr id="2" name="Groupe 11"/>
          <p:cNvGrpSpPr/>
          <p:nvPr/>
        </p:nvGrpSpPr>
        <p:grpSpPr>
          <a:xfrm>
            <a:off x="1475656" y="1854398"/>
            <a:ext cx="3456384" cy="873388"/>
            <a:chOff x="1475656" y="1484784"/>
            <a:chExt cx="3456384" cy="873388"/>
          </a:xfrm>
        </p:grpSpPr>
        <p:sp>
          <p:nvSpPr>
            <p:cNvPr id="3" name="Rectangle 2"/>
            <p:cNvSpPr/>
            <p:nvPr/>
          </p:nvSpPr>
          <p:spPr>
            <a:xfrm>
              <a:off x="1475656"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475656" y="1988840"/>
              <a:ext cx="792088" cy="369332"/>
            </a:xfrm>
            <a:prstGeom prst="rect">
              <a:avLst/>
            </a:prstGeom>
            <a:noFill/>
          </p:spPr>
          <p:txBody>
            <a:bodyPr wrap="square" rtlCol="0">
              <a:spAutoFit/>
            </a:bodyPr>
            <a:lstStyle/>
            <a:p>
              <a:pPr algn="ctr"/>
              <a:r>
                <a:rPr lang="fr-FR" dirty="0" smtClean="0"/>
                <a:t>VRAI</a:t>
              </a:r>
              <a:endParaRPr lang="fr-FR" dirty="0"/>
            </a:p>
          </p:txBody>
        </p:sp>
        <p:sp>
          <p:nvSpPr>
            <p:cNvPr id="6" name="Rectangle 5"/>
            <p:cNvSpPr/>
            <p:nvPr/>
          </p:nvSpPr>
          <p:spPr>
            <a:xfrm>
              <a:off x="4139952"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39952" y="1916832"/>
              <a:ext cx="792088" cy="369332"/>
            </a:xfrm>
            <a:prstGeom prst="rect">
              <a:avLst/>
            </a:prstGeom>
            <a:noFill/>
          </p:spPr>
          <p:txBody>
            <a:bodyPr wrap="square" rtlCol="0">
              <a:spAutoFit/>
            </a:bodyPr>
            <a:lstStyle/>
            <a:p>
              <a:pPr algn="ctr"/>
              <a:r>
                <a:rPr lang="fr-FR" dirty="0" smtClean="0"/>
                <a:t>FAUX</a:t>
              </a:r>
              <a:endParaRPr lang="fr-FR" dirty="0"/>
            </a:p>
          </p:txBody>
        </p:sp>
      </p:grpSp>
      <p:grpSp>
        <p:nvGrpSpPr>
          <p:cNvPr id="4" name="Groupe 7"/>
          <p:cNvGrpSpPr/>
          <p:nvPr/>
        </p:nvGrpSpPr>
        <p:grpSpPr>
          <a:xfrm>
            <a:off x="1907704" y="2862510"/>
            <a:ext cx="3312368" cy="1063873"/>
            <a:chOff x="1043608" y="1772816"/>
            <a:chExt cx="3384376" cy="991865"/>
          </a:xfrm>
        </p:grpSpPr>
        <p:graphicFrame>
          <p:nvGraphicFramePr>
            <p:cNvPr id="9" name="Object 4"/>
            <p:cNvGraphicFramePr>
              <a:graphicFrameLocks noChangeAspect="1"/>
            </p:cNvGraphicFramePr>
            <p:nvPr/>
          </p:nvGraphicFramePr>
          <p:xfrm>
            <a:off x="2195736" y="2132856"/>
            <a:ext cx="992187" cy="631825"/>
          </p:xfrm>
          <a:graphic>
            <a:graphicData uri="http://schemas.openxmlformats.org/presentationml/2006/ole">
              <mc:AlternateContent xmlns:mc="http://schemas.openxmlformats.org/markup-compatibility/2006">
                <mc:Choice xmlns:v="urn:schemas-microsoft-com:vml" Requires="v">
                  <p:oleObj spid="_x0000_s1027" name="Équation" r:id="rId3" imgW="279360" imgH="164880" progId="Equation.3">
                    <p:embed/>
                  </p:oleObj>
                </mc:Choice>
                <mc:Fallback>
                  <p:oleObj name="Équation" r:id="rId3" imgW="279360" imgH="1648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132856"/>
                          <a:ext cx="992187" cy="631825"/>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ZoneTexte 9"/>
            <p:cNvSpPr txBox="1"/>
            <p:nvPr/>
          </p:nvSpPr>
          <p:spPr>
            <a:xfrm>
              <a:off x="3131840" y="1772816"/>
              <a:ext cx="1296144"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hyd</a:t>
              </a:r>
              <a:endParaRPr lang="fr-FR" sz="5400" baseline="-25000" dirty="0"/>
            </a:p>
          </p:txBody>
        </p:sp>
        <p:sp>
          <p:nvSpPr>
            <p:cNvPr id="11" name="ZoneTexte 10"/>
            <p:cNvSpPr txBox="1"/>
            <p:nvPr/>
          </p:nvSpPr>
          <p:spPr>
            <a:xfrm>
              <a:off x="1043608" y="1772816"/>
              <a:ext cx="1512168" cy="923330"/>
            </a:xfrm>
            <a:prstGeom prst="rect">
              <a:avLst/>
            </a:prstGeom>
            <a:noFill/>
          </p:spPr>
          <p:txBody>
            <a:bodyPr wrap="square" rtlCol="0">
              <a:spAutoFit/>
            </a:bodyPr>
            <a:lstStyle/>
            <a:p>
              <a:r>
                <a:rPr lang="fr-FR" sz="5400" dirty="0" err="1" smtClean="0">
                  <a:latin typeface="Blackadder ITC"/>
                </a:rPr>
                <a:t>P</a:t>
              </a:r>
              <a:r>
                <a:rPr lang="fr-FR" sz="5400" baseline="-25000" dirty="0" err="1" smtClean="0">
                  <a:latin typeface="Blackadder ITC"/>
                </a:rPr>
                <a:t>élec</a:t>
              </a:r>
              <a:endParaRPr lang="fr-FR" sz="5400" baseline="-25000" dirty="0"/>
            </a:p>
          </p:txBody>
        </p:sp>
      </p:grpSp>
      <p:grpSp>
        <p:nvGrpSpPr>
          <p:cNvPr id="8" name="Groupe 12"/>
          <p:cNvGrpSpPr/>
          <p:nvPr/>
        </p:nvGrpSpPr>
        <p:grpSpPr>
          <a:xfrm>
            <a:off x="2555776" y="4446686"/>
            <a:ext cx="3456384" cy="873388"/>
            <a:chOff x="1475656" y="1484784"/>
            <a:chExt cx="3456384" cy="873388"/>
          </a:xfrm>
        </p:grpSpPr>
        <p:sp>
          <p:nvSpPr>
            <p:cNvPr id="14" name="Rectangle 13"/>
            <p:cNvSpPr/>
            <p:nvPr/>
          </p:nvSpPr>
          <p:spPr>
            <a:xfrm>
              <a:off x="1475656"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1475656" y="1988840"/>
              <a:ext cx="792088" cy="369332"/>
            </a:xfrm>
            <a:prstGeom prst="rect">
              <a:avLst/>
            </a:prstGeom>
            <a:noFill/>
          </p:spPr>
          <p:txBody>
            <a:bodyPr wrap="square" rtlCol="0">
              <a:spAutoFit/>
            </a:bodyPr>
            <a:lstStyle/>
            <a:p>
              <a:pPr algn="ctr"/>
              <a:r>
                <a:rPr lang="fr-FR" dirty="0" smtClean="0"/>
                <a:t>VRAI</a:t>
              </a:r>
              <a:endParaRPr lang="fr-FR" dirty="0"/>
            </a:p>
          </p:txBody>
        </p:sp>
        <p:sp>
          <p:nvSpPr>
            <p:cNvPr id="16" name="Rectangle 15"/>
            <p:cNvSpPr/>
            <p:nvPr/>
          </p:nvSpPr>
          <p:spPr>
            <a:xfrm>
              <a:off x="4139952"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4139952" y="1916832"/>
              <a:ext cx="792088" cy="369332"/>
            </a:xfrm>
            <a:prstGeom prst="rect">
              <a:avLst/>
            </a:prstGeom>
            <a:noFill/>
          </p:spPr>
          <p:txBody>
            <a:bodyPr wrap="square" rtlCol="0">
              <a:spAutoFit/>
            </a:bodyPr>
            <a:lstStyle/>
            <a:p>
              <a:pPr algn="ctr"/>
              <a:r>
                <a:rPr lang="fr-FR" dirty="0" smtClean="0"/>
                <a:t>FAUX</a:t>
              </a:r>
              <a:endParaRPr lang="fr-FR" dirty="0"/>
            </a:p>
          </p:txBody>
        </p:sp>
      </p:grpSp>
      <p:grpSp>
        <p:nvGrpSpPr>
          <p:cNvPr id="13" name="Groupe 23"/>
          <p:cNvGrpSpPr/>
          <p:nvPr/>
        </p:nvGrpSpPr>
        <p:grpSpPr>
          <a:xfrm>
            <a:off x="1763688" y="1926406"/>
            <a:ext cx="360040" cy="288032"/>
            <a:chOff x="1043608" y="3933056"/>
            <a:chExt cx="360040" cy="288032"/>
          </a:xfrm>
        </p:grpSpPr>
        <p:cxnSp>
          <p:nvCxnSpPr>
            <p:cNvPr id="25" name="Connecteur droit 24"/>
            <p:cNvCxnSpPr/>
            <p:nvPr/>
          </p:nvCxnSpPr>
          <p:spPr>
            <a:xfrm>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H="1">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e 26"/>
          <p:cNvGrpSpPr/>
          <p:nvPr/>
        </p:nvGrpSpPr>
        <p:grpSpPr>
          <a:xfrm>
            <a:off x="5508104" y="4446686"/>
            <a:ext cx="360040" cy="288032"/>
            <a:chOff x="1043608" y="3933056"/>
            <a:chExt cx="360040" cy="288032"/>
          </a:xfrm>
        </p:grpSpPr>
        <p:cxnSp>
          <p:nvCxnSpPr>
            <p:cNvPr id="28" name="Connecteur droit 27"/>
            <p:cNvCxnSpPr/>
            <p:nvPr/>
          </p:nvCxnSpPr>
          <p:spPr>
            <a:xfrm>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07504" y="116632"/>
            <a:ext cx="8784976" cy="5463034"/>
          </a:xfrm>
          <a:prstGeom prst="rect">
            <a:avLst/>
          </a:prstGeom>
          <a:noFill/>
        </p:spPr>
        <p:txBody>
          <a:bodyPr wrap="square" rtlCol="0">
            <a:spAutoFit/>
          </a:bodyPr>
          <a:lstStyle/>
          <a:p>
            <a:pPr>
              <a:spcAft>
                <a:spcPts val="600"/>
              </a:spcAft>
            </a:pPr>
            <a:r>
              <a:rPr lang="fr-FR" sz="2200" dirty="0" smtClean="0">
                <a:solidFill>
                  <a:srgbClr val="FF0000"/>
                </a:solidFill>
              </a:rPr>
              <a:t>Cocher  VRAI ou FAUX après lecture des affirmations suivantes:</a:t>
            </a:r>
            <a:endParaRPr lang="fr-FR" sz="2200" dirty="0" smtClean="0">
              <a:sym typeface="Symbol"/>
            </a:endParaRPr>
          </a:p>
          <a:p>
            <a:pPr marL="457200" indent="-457200">
              <a:spcAft>
                <a:spcPts val="1200"/>
              </a:spcAft>
            </a:pPr>
            <a:endParaRPr lang="fr-FR" sz="2200" dirty="0" smtClean="0"/>
          </a:p>
          <a:p>
            <a:pPr>
              <a:spcAft>
                <a:spcPts val="1200"/>
              </a:spcAft>
            </a:pPr>
            <a:endParaRPr lang="fr-FR" sz="2200" dirty="0" smtClean="0"/>
          </a:p>
          <a:p>
            <a:pPr>
              <a:spcAft>
                <a:spcPts val="1200"/>
              </a:spcAft>
            </a:pPr>
            <a:r>
              <a:rPr lang="fr-FR" sz="2200" dirty="0" smtClean="0"/>
              <a:t>B) Le débit d’une pompe centrifuge peut être augmenté en mettant plusieurs pompes en parallèle</a:t>
            </a:r>
          </a:p>
          <a:p>
            <a:pPr>
              <a:spcAft>
                <a:spcPts val="1200"/>
              </a:spcAft>
            </a:pPr>
            <a:endParaRPr lang="fr-FR" sz="2200" dirty="0" smtClean="0"/>
          </a:p>
          <a:p>
            <a:pPr>
              <a:spcAft>
                <a:spcPts val="1200"/>
              </a:spcAft>
            </a:pPr>
            <a:endParaRPr lang="fr-FR" sz="2200" dirty="0" smtClean="0"/>
          </a:p>
          <a:p>
            <a:pPr>
              <a:spcAft>
                <a:spcPts val="1200"/>
              </a:spcAft>
            </a:pPr>
            <a:endParaRPr lang="fr-FR" sz="2200" dirty="0" smtClean="0"/>
          </a:p>
          <a:p>
            <a:pPr>
              <a:spcAft>
                <a:spcPts val="1200"/>
              </a:spcAft>
            </a:pPr>
            <a:r>
              <a:rPr lang="fr-FR" sz="2200" dirty="0" smtClean="0"/>
              <a:t>C) La HMT d’une pompe centrifuge peut être augmentée en mettant plusieurs pompes en parallèle.</a:t>
            </a:r>
          </a:p>
          <a:p>
            <a:pPr>
              <a:spcAft>
                <a:spcPts val="1200"/>
              </a:spcAft>
            </a:pPr>
            <a:endParaRPr lang="fr-FR" sz="2200" dirty="0" smtClean="0"/>
          </a:p>
          <a:p>
            <a:pPr>
              <a:spcAft>
                <a:spcPts val="1200"/>
              </a:spcAft>
            </a:pPr>
            <a:endParaRPr lang="fr-FR" sz="2200" dirty="0" smtClean="0"/>
          </a:p>
        </p:txBody>
      </p:sp>
      <p:grpSp>
        <p:nvGrpSpPr>
          <p:cNvPr id="8" name="Groupe 12"/>
          <p:cNvGrpSpPr/>
          <p:nvPr/>
        </p:nvGrpSpPr>
        <p:grpSpPr>
          <a:xfrm>
            <a:off x="2555776" y="2636912"/>
            <a:ext cx="3456384" cy="873388"/>
            <a:chOff x="1475656" y="1484784"/>
            <a:chExt cx="3456384" cy="873388"/>
          </a:xfrm>
        </p:grpSpPr>
        <p:sp>
          <p:nvSpPr>
            <p:cNvPr id="14" name="Rectangle 13"/>
            <p:cNvSpPr/>
            <p:nvPr/>
          </p:nvSpPr>
          <p:spPr>
            <a:xfrm>
              <a:off x="1475656"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1475656" y="1988840"/>
              <a:ext cx="792088" cy="369332"/>
            </a:xfrm>
            <a:prstGeom prst="rect">
              <a:avLst/>
            </a:prstGeom>
            <a:noFill/>
          </p:spPr>
          <p:txBody>
            <a:bodyPr wrap="square" rtlCol="0">
              <a:spAutoFit/>
            </a:bodyPr>
            <a:lstStyle/>
            <a:p>
              <a:pPr algn="ctr"/>
              <a:r>
                <a:rPr lang="fr-FR" dirty="0" smtClean="0"/>
                <a:t>VRAI</a:t>
              </a:r>
              <a:endParaRPr lang="fr-FR" dirty="0"/>
            </a:p>
          </p:txBody>
        </p:sp>
        <p:sp>
          <p:nvSpPr>
            <p:cNvPr id="16" name="Rectangle 15"/>
            <p:cNvSpPr/>
            <p:nvPr/>
          </p:nvSpPr>
          <p:spPr>
            <a:xfrm>
              <a:off x="4139952"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4139952" y="1916832"/>
              <a:ext cx="792088" cy="369332"/>
            </a:xfrm>
            <a:prstGeom prst="rect">
              <a:avLst/>
            </a:prstGeom>
            <a:noFill/>
          </p:spPr>
          <p:txBody>
            <a:bodyPr wrap="square" rtlCol="0">
              <a:spAutoFit/>
            </a:bodyPr>
            <a:lstStyle/>
            <a:p>
              <a:pPr algn="ctr"/>
              <a:r>
                <a:rPr lang="fr-FR" dirty="0" smtClean="0"/>
                <a:t>FAUX</a:t>
              </a:r>
              <a:endParaRPr lang="fr-FR" dirty="0"/>
            </a:p>
          </p:txBody>
        </p:sp>
      </p:grpSp>
      <p:grpSp>
        <p:nvGrpSpPr>
          <p:cNvPr id="12" name="Groupe 18"/>
          <p:cNvGrpSpPr/>
          <p:nvPr/>
        </p:nvGrpSpPr>
        <p:grpSpPr>
          <a:xfrm>
            <a:off x="2699792" y="5075892"/>
            <a:ext cx="3456384" cy="873388"/>
            <a:chOff x="1475656" y="1484784"/>
            <a:chExt cx="3456384" cy="873388"/>
          </a:xfrm>
        </p:grpSpPr>
        <p:sp>
          <p:nvSpPr>
            <p:cNvPr id="20" name="Rectangle 19"/>
            <p:cNvSpPr/>
            <p:nvPr/>
          </p:nvSpPr>
          <p:spPr>
            <a:xfrm>
              <a:off x="1475656"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1475656" y="1988840"/>
              <a:ext cx="792088" cy="369332"/>
            </a:xfrm>
            <a:prstGeom prst="rect">
              <a:avLst/>
            </a:prstGeom>
            <a:noFill/>
          </p:spPr>
          <p:txBody>
            <a:bodyPr wrap="square" rtlCol="0">
              <a:spAutoFit/>
            </a:bodyPr>
            <a:lstStyle/>
            <a:p>
              <a:pPr algn="ctr"/>
              <a:r>
                <a:rPr lang="fr-FR" dirty="0" smtClean="0"/>
                <a:t>VRAI</a:t>
              </a:r>
              <a:endParaRPr lang="fr-FR" dirty="0"/>
            </a:p>
          </p:txBody>
        </p:sp>
        <p:sp>
          <p:nvSpPr>
            <p:cNvPr id="22" name="Rectangle 21"/>
            <p:cNvSpPr/>
            <p:nvPr/>
          </p:nvSpPr>
          <p:spPr>
            <a:xfrm>
              <a:off x="4139952" y="148478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4139952" y="1916832"/>
              <a:ext cx="792088" cy="369332"/>
            </a:xfrm>
            <a:prstGeom prst="rect">
              <a:avLst/>
            </a:prstGeom>
            <a:noFill/>
          </p:spPr>
          <p:txBody>
            <a:bodyPr wrap="square" rtlCol="0">
              <a:spAutoFit/>
            </a:bodyPr>
            <a:lstStyle/>
            <a:p>
              <a:pPr algn="ctr"/>
              <a:r>
                <a:rPr lang="fr-FR" dirty="0" smtClean="0"/>
                <a:t>FAUX</a:t>
              </a:r>
              <a:endParaRPr lang="fr-FR" dirty="0"/>
            </a:p>
          </p:txBody>
        </p:sp>
      </p:grpSp>
      <p:grpSp>
        <p:nvGrpSpPr>
          <p:cNvPr id="19" name="Groupe 26"/>
          <p:cNvGrpSpPr/>
          <p:nvPr/>
        </p:nvGrpSpPr>
        <p:grpSpPr>
          <a:xfrm>
            <a:off x="2771800" y="2708920"/>
            <a:ext cx="360040" cy="288032"/>
            <a:chOff x="1043608" y="3933056"/>
            <a:chExt cx="360040" cy="288032"/>
          </a:xfrm>
        </p:grpSpPr>
        <p:cxnSp>
          <p:nvCxnSpPr>
            <p:cNvPr id="28" name="Connecteur droit 27"/>
            <p:cNvCxnSpPr/>
            <p:nvPr/>
          </p:nvCxnSpPr>
          <p:spPr>
            <a:xfrm>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Groupe 29"/>
          <p:cNvGrpSpPr/>
          <p:nvPr/>
        </p:nvGrpSpPr>
        <p:grpSpPr>
          <a:xfrm>
            <a:off x="5580112" y="5112568"/>
            <a:ext cx="360040" cy="288032"/>
            <a:chOff x="1043608" y="3933056"/>
            <a:chExt cx="360040" cy="288032"/>
          </a:xfrm>
        </p:grpSpPr>
        <p:cxnSp>
          <p:nvCxnSpPr>
            <p:cNvPr id="31" name="Connecteur droit 30"/>
            <p:cNvCxnSpPr/>
            <p:nvPr/>
          </p:nvCxnSpPr>
          <p:spPr>
            <a:xfrm>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a:off x="1043608" y="3933056"/>
              <a:ext cx="360040" cy="288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79512" y="116632"/>
            <a:ext cx="8712968" cy="6309420"/>
          </a:xfrm>
          <a:prstGeom prst="rect">
            <a:avLst/>
          </a:prstGeom>
          <a:noFill/>
        </p:spPr>
        <p:txBody>
          <a:bodyPr wrap="square" rtlCol="0">
            <a:spAutoFit/>
          </a:bodyPr>
          <a:lstStyle/>
          <a:p>
            <a:pPr>
              <a:spcAft>
                <a:spcPts val="600"/>
              </a:spcAft>
            </a:pPr>
            <a:r>
              <a:rPr lang="fr-FR" sz="2200" dirty="0" smtClean="0">
                <a:solidFill>
                  <a:srgbClr val="FF0000"/>
                </a:solidFill>
              </a:rPr>
              <a:t>Choisir la définition exacte:</a:t>
            </a:r>
          </a:p>
          <a:p>
            <a:pPr>
              <a:spcAft>
                <a:spcPts val="600"/>
              </a:spcAft>
            </a:pPr>
            <a:endParaRPr lang="fr-FR" sz="2200" dirty="0" smtClean="0"/>
          </a:p>
          <a:p>
            <a:pPr>
              <a:spcAft>
                <a:spcPts val="1200"/>
              </a:spcAft>
            </a:pPr>
            <a:r>
              <a:rPr lang="fr-FR" sz="2200" dirty="0" smtClean="0"/>
              <a:t>A) Le point de fonctionnement d’une installation équipée d’une pompe correspond à la compensation par la pompe des pertes de charge du réseau ainsi que de la hauteur géométrique du réseau, pour un débit donné. </a:t>
            </a:r>
            <a:r>
              <a:rPr lang="fr-FR" sz="2200" strike="sngStrike" dirty="0" smtClean="0">
                <a:solidFill>
                  <a:srgbClr val="FF0000"/>
                </a:solidFill>
              </a:rPr>
              <a:t>Il faut aussi que le NPSH disponible soit inférieur au NPSH requis</a:t>
            </a:r>
            <a:r>
              <a:rPr lang="fr-FR" sz="2200" dirty="0" smtClean="0"/>
              <a:t>. Ce dernier est une donnée  constructeur. </a:t>
            </a:r>
          </a:p>
          <a:p>
            <a:pPr>
              <a:spcAft>
                <a:spcPts val="1200"/>
              </a:spcAft>
            </a:pPr>
            <a:r>
              <a:rPr lang="fr-FR" sz="2200" dirty="0" smtClean="0"/>
              <a:t>B) Le point de fonctionnement d’une installation équipée d’une pompe correspond à la compensation par la pompe des pertes de charge du réseau ainsi que de la hauteur géométrique du réseau, pour un débit donné. Il faut aussi que le NPSH requis soit inférieur au NPSH dispo. </a:t>
            </a:r>
            <a:r>
              <a:rPr lang="fr-FR" sz="2200" strike="sngStrike" dirty="0" smtClean="0">
                <a:solidFill>
                  <a:srgbClr val="FF0000"/>
                </a:solidFill>
              </a:rPr>
              <a:t>Ce dernier est une donnée constructeur. </a:t>
            </a:r>
          </a:p>
          <a:p>
            <a:pPr>
              <a:spcAft>
                <a:spcPts val="1200"/>
              </a:spcAft>
            </a:pPr>
            <a:r>
              <a:rPr lang="fr-FR" sz="2200" dirty="0" smtClean="0"/>
              <a:t>C) Le point de fonctionnement d’une installation équipée d’une pompe correspond à la compensation par la pompe des pertes de charge du réseau ainsi que de la hauteur géométrique du réseau pour un débit donné. Il faut aussi que le NPSH dispo soit supérieur au NPSH requis. Ce dernier est une donnée constructeur. </a:t>
            </a:r>
          </a:p>
        </p:txBody>
      </p:sp>
      <p:sp>
        <p:nvSpPr>
          <p:cNvPr id="3" name="Rectangle 2"/>
          <p:cNvSpPr/>
          <p:nvPr/>
        </p:nvSpPr>
        <p:spPr>
          <a:xfrm>
            <a:off x="179512" y="4581128"/>
            <a:ext cx="8784976"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491880" y="476672"/>
            <a:ext cx="5472608" cy="6001643"/>
          </a:xfrm>
          <a:prstGeom prst="rect">
            <a:avLst/>
          </a:prstGeom>
          <a:noFill/>
        </p:spPr>
        <p:txBody>
          <a:bodyPr wrap="square" rtlCol="0">
            <a:spAutoFit/>
          </a:bodyPr>
          <a:lstStyle/>
          <a:p>
            <a:r>
              <a:rPr lang="fr-FR" sz="2400" dirty="0" smtClean="0">
                <a:solidFill>
                  <a:srgbClr val="FF0000"/>
                </a:solidFill>
              </a:rPr>
              <a:t>Par conception l’eau sortant d’une pompe  passe par une conduite de section croissante pour:</a:t>
            </a:r>
          </a:p>
          <a:p>
            <a:endParaRPr lang="fr-FR" sz="2400" dirty="0" smtClean="0"/>
          </a:p>
          <a:p>
            <a:r>
              <a:rPr lang="fr-FR" sz="2400" dirty="0" smtClean="0"/>
              <a:t>A)</a:t>
            </a:r>
            <a:r>
              <a:rPr lang="fr-FR" sz="2400" dirty="0" smtClean="0">
                <a:solidFill>
                  <a:srgbClr val="FF0000"/>
                </a:solidFill>
              </a:rPr>
              <a:t> </a:t>
            </a:r>
            <a:r>
              <a:rPr lang="fr-FR" sz="2400" dirty="0" smtClean="0"/>
              <a:t>Augmenter sa vitesse  </a:t>
            </a:r>
          </a:p>
          <a:p>
            <a:endParaRPr lang="fr-FR" sz="2400" dirty="0" smtClean="0"/>
          </a:p>
          <a:p>
            <a:r>
              <a:rPr lang="fr-FR" sz="2400" dirty="0" smtClean="0"/>
              <a:t>B) Augmenter sa pression dynamique </a:t>
            </a:r>
          </a:p>
          <a:p>
            <a:endParaRPr lang="fr-FR" sz="2400" dirty="0" smtClean="0"/>
          </a:p>
          <a:p>
            <a:r>
              <a:rPr lang="fr-FR" sz="2400" dirty="0" smtClean="0"/>
              <a:t>C) Diminuer sa pression statique</a:t>
            </a:r>
          </a:p>
          <a:p>
            <a:endParaRPr lang="fr-FR" sz="2400" dirty="0" smtClean="0"/>
          </a:p>
          <a:p>
            <a:r>
              <a:rPr lang="fr-FR" sz="2400" dirty="0" smtClean="0"/>
              <a:t>D) Augmenter sa pression totale</a:t>
            </a:r>
          </a:p>
          <a:p>
            <a:endParaRPr lang="fr-FR" sz="2400" dirty="0" smtClean="0"/>
          </a:p>
          <a:p>
            <a:r>
              <a:rPr lang="fr-FR" sz="2400" dirty="0" smtClean="0"/>
              <a:t>E) Augmenter sa pression statique</a:t>
            </a:r>
          </a:p>
          <a:p>
            <a:endParaRPr lang="fr-FR" sz="2400" dirty="0" smtClean="0"/>
          </a:p>
          <a:p>
            <a:r>
              <a:rPr lang="fr-FR" sz="2400" dirty="0" smtClean="0"/>
              <a:t>F) </a:t>
            </a:r>
            <a:r>
              <a:rPr lang="fr-FR" sz="2400" smtClean="0"/>
              <a:t>Diminuer sa </a:t>
            </a:r>
            <a:r>
              <a:rPr lang="fr-FR" sz="2400" dirty="0" smtClean="0"/>
              <a:t>pression totale</a:t>
            </a:r>
          </a:p>
          <a:p>
            <a:endParaRPr lang="fr-FR" sz="2400" dirty="0"/>
          </a:p>
        </p:txBody>
      </p:sp>
      <p:pic>
        <p:nvPicPr>
          <p:cNvPr id="7" name="Picture 2"/>
          <p:cNvPicPr>
            <a:picLocks noChangeAspect="1" noChangeArrowheads="1"/>
          </p:cNvPicPr>
          <p:nvPr/>
        </p:nvPicPr>
        <p:blipFill>
          <a:blip r:embed="rId2" cstate="print"/>
          <a:srcRect l="37324" t="26731" r="48040" b="54685"/>
          <a:stretch>
            <a:fillRect/>
          </a:stretch>
        </p:blipFill>
        <p:spPr bwMode="auto">
          <a:xfrm>
            <a:off x="467544" y="2852936"/>
            <a:ext cx="2923525" cy="2088232"/>
          </a:xfrm>
          <a:prstGeom prst="rect">
            <a:avLst/>
          </a:prstGeom>
          <a:noFill/>
          <a:ln w="9525">
            <a:noFill/>
            <a:miter lim="800000"/>
            <a:headEnd/>
            <a:tailEnd/>
          </a:ln>
        </p:spPr>
      </p:pic>
      <p:sp>
        <p:nvSpPr>
          <p:cNvPr id="4" name="Rectangle 3"/>
          <p:cNvSpPr/>
          <p:nvPr/>
        </p:nvSpPr>
        <p:spPr>
          <a:xfrm>
            <a:off x="3347864" y="4797152"/>
            <a:ext cx="4896544"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405</Words>
  <Application>Microsoft Office PowerPoint</Application>
  <PresentationFormat>Affichage à l'écran (4:3)</PresentationFormat>
  <Paragraphs>71</Paragraphs>
  <Slides>6</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6</vt:i4>
      </vt:variant>
    </vt:vector>
  </HeadingPairs>
  <TitlesOfParts>
    <vt:vector size="8" baseType="lpstr">
      <vt:lpstr>Thème Office</vt:lpstr>
      <vt:lpstr>Équation</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dsarmeo</dc:creator>
  <cp:lastModifiedBy>Juliette AUBERTIN</cp:lastModifiedBy>
  <cp:revision>2</cp:revision>
  <dcterms:created xsi:type="dcterms:W3CDTF">2012-12-13T08:23:16Z</dcterms:created>
  <dcterms:modified xsi:type="dcterms:W3CDTF">2013-12-06T11:58:51Z</dcterms:modified>
</cp:coreProperties>
</file>