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7" r:id="rId2"/>
    <p:sldId id="259" r:id="rId3"/>
    <p:sldId id="268" r:id="rId4"/>
    <p:sldId id="263" r:id="rId5"/>
    <p:sldId id="269" r:id="rId6"/>
    <p:sldId id="267" r:id="rId7"/>
  </p:sldIdLst>
  <p:sldSz cx="9144000" cy="6858000" type="screen4x3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E0356-3CF6-455B-8DB8-5F0D138D9F4D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52009-23FD-4079-A0C6-841449A06B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382A-861A-47B4-A317-3677ED44E791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004A-E459-437E-8A45-557DA4C062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42790"/>
            <a:ext cx="8147248" cy="3442394"/>
          </a:xfrm>
        </p:spPr>
        <p:txBody>
          <a:bodyPr>
            <a:normAutofit/>
          </a:bodyPr>
          <a:lstStyle/>
          <a:p>
            <a:r>
              <a:rPr lang="fr-FR" dirty="0" smtClean="0"/>
              <a:t>QCM </a:t>
            </a:r>
            <a:br>
              <a:rPr lang="fr-FR" dirty="0" smtClean="0"/>
            </a:br>
            <a:r>
              <a:rPr lang="fr-FR" dirty="0" smtClean="0"/>
              <a:t>Froid mécanique</a:t>
            </a:r>
            <a:br>
              <a:rPr lang="fr-FR" dirty="0" smtClean="0"/>
            </a:br>
            <a:r>
              <a:rPr lang="fr-FR" dirty="0" smtClean="0"/>
              <a:t>MOLLIER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528" y="33265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							Note :         /20</a:t>
            </a:r>
          </a:p>
          <a:p>
            <a:r>
              <a:rPr lang="fr-FR" dirty="0" smtClean="0"/>
              <a:t>Prénom:</a:t>
            </a:r>
          </a:p>
          <a:p>
            <a:r>
              <a:rPr lang="fr-FR" dirty="0" smtClean="0"/>
              <a:t>N° groupe:</a:t>
            </a:r>
          </a:p>
          <a:p>
            <a:r>
              <a:rPr lang="fr-FR" dirty="0" smtClean="0"/>
              <a:t>Date: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179512" y="696464"/>
            <a:ext cx="87129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200" b="1" dirty="0" smtClean="0"/>
              <a:t>Choisissez la définition exacte.</a:t>
            </a:r>
          </a:p>
          <a:p>
            <a:pPr>
              <a:spcAft>
                <a:spcPts val="600"/>
              </a:spcAft>
            </a:pPr>
            <a:endParaRPr lang="fr-FR" sz="2200" dirty="0" smtClean="0"/>
          </a:p>
          <a:p>
            <a:pPr>
              <a:spcAft>
                <a:spcPts val="1200"/>
              </a:spcAft>
            </a:pPr>
            <a:r>
              <a:rPr lang="fr-FR" sz="2200" dirty="0" smtClean="0"/>
              <a:t>A) Un détendeur est un composant constitué par un tube capillaire dont la section diminue permettant au fluide de diminuer sa pression par effet VENTURI suivant une transformation </a:t>
            </a:r>
            <a:r>
              <a:rPr lang="fr-FR" sz="2200" strike="sngStrike" dirty="0" smtClean="0">
                <a:solidFill>
                  <a:srgbClr val="FF0000"/>
                </a:solidFill>
              </a:rPr>
              <a:t>isentropique</a:t>
            </a:r>
            <a:r>
              <a:rPr lang="fr-FR" sz="2200" dirty="0" smtClean="0">
                <a:solidFill>
                  <a:srgbClr val="FF0000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fr-FR" sz="2200" dirty="0" smtClean="0"/>
              <a:t>B) Les condenseurs et évaporateurs sont des échangeurs de chaleur statiques permettant au fluide frigorigène de changer d’état, le flux de chaleur passant au travers de la paroi est proportionnel notamment, à la surface d’échange.</a:t>
            </a:r>
          </a:p>
          <a:p>
            <a:r>
              <a:rPr lang="fr-FR" sz="2200" dirty="0" smtClean="0"/>
              <a:t>C) Le compresseur, organe essentiel de la machine frigorifique permet suivant une transformation </a:t>
            </a:r>
            <a:r>
              <a:rPr lang="fr-FR" sz="2200" strike="sngStrike" dirty="0" err="1" smtClean="0">
                <a:solidFill>
                  <a:srgbClr val="FF0000"/>
                </a:solidFill>
              </a:rPr>
              <a:t>isenthalpique</a:t>
            </a:r>
            <a:r>
              <a:rPr lang="fr-FR" sz="2200" dirty="0" smtClean="0">
                <a:solidFill>
                  <a:srgbClr val="FF0000"/>
                </a:solidFill>
              </a:rPr>
              <a:t> </a:t>
            </a:r>
            <a:r>
              <a:rPr lang="fr-FR" sz="2200" dirty="0" smtClean="0"/>
              <a:t>d’augmenter la pression du fluide ainsi que de le faire circuler dans le circuit.</a:t>
            </a:r>
            <a:endParaRPr lang="fr-FR" sz="2200" dirty="0"/>
          </a:p>
        </p:txBody>
      </p:sp>
      <p:sp>
        <p:nvSpPr>
          <p:cNvPr id="3" name="Rectangle 2"/>
          <p:cNvSpPr/>
          <p:nvPr/>
        </p:nvSpPr>
        <p:spPr>
          <a:xfrm>
            <a:off x="179512" y="2708920"/>
            <a:ext cx="849694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/>
          <p:cNvSpPr txBox="1"/>
          <p:nvPr/>
        </p:nvSpPr>
        <p:spPr>
          <a:xfrm>
            <a:off x="28575" y="4579381"/>
            <a:ext cx="89644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 bonne identification des courbes et droites du diagramme de MOLLIER ci-dessus est :</a:t>
            </a:r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A) 1) </a:t>
            </a:r>
            <a:r>
              <a:rPr lang="fr-FR" sz="2000" dirty="0" err="1" smtClean="0"/>
              <a:t>isentrope</a:t>
            </a:r>
            <a:r>
              <a:rPr lang="fr-FR" sz="2000" dirty="0" smtClean="0"/>
              <a:t> 2) isobare 3) </a:t>
            </a:r>
            <a:r>
              <a:rPr lang="fr-FR" sz="2000" dirty="0" err="1" smtClean="0"/>
              <a:t>isovolume</a:t>
            </a:r>
            <a:r>
              <a:rPr lang="fr-FR" sz="2000" dirty="0" smtClean="0"/>
              <a:t> 4) </a:t>
            </a:r>
            <a:r>
              <a:rPr lang="fr-FR" sz="2000" dirty="0" err="1" smtClean="0"/>
              <a:t>isotitre</a:t>
            </a:r>
            <a:r>
              <a:rPr lang="fr-FR" sz="2000" dirty="0" smtClean="0"/>
              <a:t> 5) </a:t>
            </a:r>
            <a:r>
              <a:rPr lang="fr-FR" sz="2000" dirty="0" err="1" smtClean="0"/>
              <a:t>isenthalpe</a:t>
            </a:r>
            <a:r>
              <a:rPr lang="fr-FR" sz="2000" dirty="0" smtClean="0"/>
              <a:t> 6) isotherme	</a:t>
            </a:r>
          </a:p>
          <a:p>
            <a:r>
              <a:rPr lang="fr-FR" sz="2000" dirty="0" smtClean="0"/>
              <a:t>B) 1) </a:t>
            </a:r>
            <a:r>
              <a:rPr lang="fr-FR" sz="2000" dirty="0" err="1" smtClean="0"/>
              <a:t>isenthalpe</a:t>
            </a:r>
            <a:r>
              <a:rPr lang="fr-FR" sz="2000" dirty="0" smtClean="0"/>
              <a:t> 2) </a:t>
            </a:r>
            <a:r>
              <a:rPr lang="fr-FR" sz="2000" dirty="0" err="1" smtClean="0"/>
              <a:t>isovolume</a:t>
            </a:r>
            <a:r>
              <a:rPr lang="fr-FR" sz="2000" dirty="0" smtClean="0"/>
              <a:t> 3) </a:t>
            </a:r>
            <a:r>
              <a:rPr lang="fr-FR" sz="2000" dirty="0" err="1" smtClean="0"/>
              <a:t>isentrope</a:t>
            </a:r>
            <a:r>
              <a:rPr lang="fr-FR" sz="2000" dirty="0" smtClean="0"/>
              <a:t> 4) isotherme 5) isobare 6) </a:t>
            </a:r>
            <a:r>
              <a:rPr lang="fr-FR" sz="2000" dirty="0" err="1" smtClean="0"/>
              <a:t>isotitre</a:t>
            </a:r>
            <a:endParaRPr lang="fr-FR" sz="2000" dirty="0" smtClean="0"/>
          </a:p>
          <a:p>
            <a:r>
              <a:rPr lang="fr-FR" sz="2000" dirty="0" smtClean="0"/>
              <a:t>C) 1) </a:t>
            </a:r>
            <a:r>
              <a:rPr lang="fr-FR" sz="2000" dirty="0" err="1" smtClean="0"/>
              <a:t>isentrope</a:t>
            </a:r>
            <a:r>
              <a:rPr lang="fr-FR" sz="2000" dirty="0" smtClean="0"/>
              <a:t> 2) isotherme 3) </a:t>
            </a:r>
            <a:r>
              <a:rPr lang="fr-FR" sz="2000" dirty="0" err="1" smtClean="0"/>
              <a:t>isovolume</a:t>
            </a:r>
            <a:r>
              <a:rPr lang="fr-FR" sz="2000" dirty="0" smtClean="0"/>
              <a:t> 4) </a:t>
            </a:r>
            <a:r>
              <a:rPr lang="fr-FR" sz="2000" dirty="0" err="1" smtClean="0"/>
              <a:t>isotitre</a:t>
            </a:r>
            <a:r>
              <a:rPr lang="fr-FR" sz="2000" dirty="0" smtClean="0"/>
              <a:t>  5) isobare 6) </a:t>
            </a:r>
            <a:r>
              <a:rPr lang="fr-FR" sz="2000" dirty="0" err="1" smtClean="0"/>
              <a:t>isenthalpe</a:t>
            </a:r>
            <a:r>
              <a:rPr lang="fr-FR" sz="2000" dirty="0" smtClean="0"/>
              <a:t> 		</a:t>
            </a:r>
          </a:p>
          <a:p>
            <a:endParaRPr lang="fr-FR" sz="2000" dirty="0" smtClean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endParaRPr lang="fr-FR" sz="2000" dirty="0" smtClean="0"/>
          </a:p>
          <a:p>
            <a:endParaRPr lang="fr-FR" sz="2000" dirty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 l="25593" t="11900" r="21251" b="35601"/>
          <a:stretch>
            <a:fillRect/>
          </a:stretch>
        </p:blipFill>
        <p:spPr bwMode="auto">
          <a:xfrm>
            <a:off x="971600" y="82128"/>
            <a:ext cx="803609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7614092" y="1933604"/>
            <a:ext cx="3600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696728" y="3933056"/>
            <a:ext cx="3600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076056" y="3861048"/>
            <a:ext cx="3600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07504" y="6165304"/>
            <a:ext cx="79928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50"/>
          <p:cNvGrpSpPr/>
          <p:nvPr/>
        </p:nvGrpSpPr>
        <p:grpSpPr>
          <a:xfrm>
            <a:off x="190178" y="418381"/>
            <a:ext cx="2952328" cy="4226238"/>
            <a:chOff x="4932040" y="1484784"/>
            <a:chExt cx="3672408" cy="5018326"/>
          </a:xfrm>
        </p:grpSpPr>
        <p:grpSp>
          <p:nvGrpSpPr>
            <p:cNvPr id="3" name="Groupe 44"/>
            <p:cNvGrpSpPr/>
            <p:nvPr/>
          </p:nvGrpSpPr>
          <p:grpSpPr>
            <a:xfrm>
              <a:off x="4932040" y="1484784"/>
              <a:ext cx="2403286" cy="5018326"/>
              <a:chOff x="2265769" y="1052736"/>
              <a:chExt cx="2665513" cy="5378366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2936833" y="4198854"/>
                <a:ext cx="360040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6200000">
                <a:off x="4067186" y="2973960"/>
                <a:ext cx="360040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" name="Groupe 40"/>
              <p:cNvGrpSpPr/>
              <p:nvPr/>
            </p:nvGrpSpPr>
            <p:grpSpPr>
              <a:xfrm>
                <a:off x="2267744" y="1052736"/>
                <a:ext cx="1728192" cy="2232248"/>
                <a:chOff x="2267744" y="2564904"/>
                <a:chExt cx="1728192" cy="2232248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267744" y="2564904"/>
                  <a:ext cx="1728192" cy="8640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938808" y="3429000"/>
                  <a:ext cx="360040" cy="13681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" name="Ellipse 19"/>
              <p:cNvSpPr/>
              <p:nvPr/>
            </p:nvSpPr>
            <p:spPr>
              <a:xfrm>
                <a:off x="2495643" y="3068960"/>
                <a:ext cx="1224000" cy="12241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V="1">
                <a:off x="2265769" y="5567006"/>
                <a:ext cx="1728192" cy="8640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ZoneTexte 6"/>
            <p:cNvSpPr txBox="1"/>
            <p:nvPr/>
          </p:nvSpPr>
          <p:spPr>
            <a:xfrm>
              <a:off x="5076056" y="1629558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</a:t>
              </a:r>
              <a:r>
                <a:rPr lang="fr-FR" sz="2800" baseline="-25000" dirty="0" smtClean="0"/>
                <a:t>1</a:t>
              </a:r>
              <a:endParaRPr lang="fr-FR" sz="2800" baseline="-250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076056" y="587727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</a:t>
              </a:r>
              <a:r>
                <a:rPr lang="fr-FR" sz="2800" baseline="-25000" dirty="0" smtClean="0"/>
                <a:t>2</a:t>
              </a:r>
              <a:endParaRPr lang="fr-FR" sz="2800" baseline="-250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308304" y="364502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W &gt; 0</a:t>
              </a:r>
              <a:endParaRPr lang="fr-FR" sz="2800" baseline="-25000" dirty="0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V="1">
              <a:off x="5724128" y="2492896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5724128" y="4725144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rot="5400000" flipH="1">
              <a:off x="6767865" y="3608641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6084168" y="249289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Q</a:t>
              </a:r>
              <a:r>
                <a:rPr lang="fr-FR" sz="2800" baseline="-25000" dirty="0" smtClean="0"/>
                <a:t>1 </a:t>
              </a:r>
              <a:r>
                <a:rPr lang="fr-FR" sz="2800" dirty="0" smtClean="0"/>
                <a:t>&lt; 0</a:t>
              </a:r>
              <a:endParaRPr lang="fr-FR" sz="28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156176" y="4653136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Q</a:t>
              </a:r>
              <a:r>
                <a:rPr lang="fr-FR" sz="2800" baseline="-25000" dirty="0" smtClean="0"/>
                <a:t>2 </a:t>
              </a:r>
              <a:r>
                <a:rPr lang="fr-FR" sz="2800" dirty="0" smtClean="0"/>
                <a:t>&gt; 0</a:t>
              </a:r>
              <a:endParaRPr lang="fr-FR" sz="2800" dirty="0"/>
            </a:p>
          </p:txBody>
        </p:sp>
      </p:grpSp>
      <p:grpSp>
        <p:nvGrpSpPr>
          <p:cNvPr id="5" name="Groupe 50"/>
          <p:cNvGrpSpPr/>
          <p:nvPr/>
        </p:nvGrpSpPr>
        <p:grpSpPr>
          <a:xfrm>
            <a:off x="3229372" y="414189"/>
            <a:ext cx="2952328" cy="4226238"/>
            <a:chOff x="4932040" y="1484784"/>
            <a:chExt cx="3672408" cy="5018326"/>
          </a:xfrm>
        </p:grpSpPr>
        <p:grpSp>
          <p:nvGrpSpPr>
            <p:cNvPr id="6" name="Groupe 44"/>
            <p:cNvGrpSpPr/>
            <p:nvPr/>
          </p:nvGrpSpPr>
          <p:grpSpPr>
            <a:xfrm>
              <a:off x="4932040" y="1484784"/>
              <a:ext cx="2403286" cy="5018326"/>
              <a:chOff x="2265769" y="1052736"/>
              <a:chExt cx="2665513" cy="5378366"/>
            </a:xfrm>
          </p:grpSpPr>
          <p:sp>
            <p:nvSpPr>
              <p:cNvPr id="56" name="Rectangle 55"/>
              <p:cNvSpPr/>
              <p:nvPr/>
            </p:nvSpPr>
            <p:spPr>
              <a:xfrm flipV="1">
                <a:off x="2936833" y="4198854"/>
                <a:ext cx="360040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4067186" y="2973960"/>
                <a:ext cx="360040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 40"/>
              <p:cNvGrpSpPr/>
              <p:nvPr/>
            </p:nvGrpSpPr>
            <p:grpSpPr>
              <a:xfrm>
                <a:off x="2267744" y="1052736"/>
                <a:ext cx="1728192" cy="2232248"/>
                <a:chOff x="2267744" y="2564904"/>
                <a:chExt cx="1728192" cy="2232248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267744" y="2564904"/>
                  <a:ext cx="1728192" cy="8640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38808" y="3429000"/>
                  <a:ext cx="360040" cy="13681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9" name="Ellipse 58"/>
              <p:cNvSpPr/>
              <p:nvPr/>
            </p:nvSpPr>
            <p:spPr>
              <a:xfrm>
                <a:off x="2495643" y="3068960"/>
                <a:ext cx="1224000" cy="12241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V="1">
                <a:off x="2265769" y="5567006"/>
                <a:ext cx="1728192" cy="8640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5076056" y="1629558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</a:t>
              </a:r>
              <a:r>
                <a:rPr lang="fr-FR" sz="2800" baseline="-25000" dirty="0" smtClean="0"/>
                <a:t>1</a:t>
              </a:r>
              <a:endParaRPr lang="fr-FR" sz="2800" baseline="-250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076056" y="587727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</a:t>
              </a:r>
              <a:r>
                <a:rPr lang="fr-FR" sz="2800" baseline="-25000" dirty="0" smtClean="0"/>
                <a:t>2</a:t>
              </a:r>
              <a:endParaRPr lang="fr-FR" sz="2800" baseline="-250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308304" y="3645024"/>
              <a:ext cx="1296144" cy="621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W &lt; 0</a:t>
              </a:r>
              <a:endParaRPr lang="fr-FR" sz="2800" baseline="-25000" dirty="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724128" y="2492897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5724128" y="4725145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rot="16200000">
              <a:off x="6767865" y="360864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6084169" y="2492897"/>
              <a:ext cx="1368152" cy="621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Q</a:t>
              </a:r>
              <a:r>
                <a:rPr lang="fr-FR" sz="2800" baseline="-25000" dirty="0" smtClean="0"/>
                <a:t>1 </a:t>
              </a:r>
              <a:r>
                <a:rPr lang="fr-FR" sz="2800" dirty="0" smtClean="0"/>
                <a:t>&gt; 0</a:t>
              </a:r>
              <a:endParaRPr lang="fr-FR" sz="28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156176" y="4653136"/>
              <a:ext cx="1296144" cy="621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Q</a:t>
              </a:r>
              <a:r>
                <a:rPr lang="fr-FR" sz="2800" baseline="-25000" dirty="0" smtClean="0"/>
                <a:t>2 </a:t>
              </a:r>
              <a:r>
                <a:rPr lang="fr-FR" sz="2800" dirty="0" smtClean="0"/>
                <a:t>&lt; 0</a:t>
              </a:r>
              <a:endParaRPr lang="fr-FR" sz="2800" dirty="0"/>
            </a:p>
          </p:txBody>
        </p:sp>
      </p:grpSp>
      <p:grpSp>
        <p:nvGrpSpPr>
          <p:cNvPr id="18" name="Groupe 50"/>
          <p:cNvGrpSpPr/>
          <p:nvPr/>
        </p:nvGrpSpPr>
        <p:grpSpPr>
          <a:xfrm>
            <a:off x="6191672" y="426898"/>
            <a:ext cx="2952328" cy="4226238"/>
            <a:chOff x="4932040" y="1484784"/>
            <a:chExt cx="3672408" cy="5018326"/>
          </a:xfrm>
        </p:grpSpPr>
        <p:grpSp>
          <p:nvGrpSpPr>
            <p:cNvPr id="19" name="Groupe 44"/>
            <p:cNvGrpSpPr/>
            <p:nvPr/>
          </p:nvGrpSpPr>
          <p:grpSpPr>
            <a:xfrm>
              <a:off x="4932040" y="1484784"/>
              <a:ext cx="2403286" cy="5018326"/>
              <a:chOff x="2265769" y="1052736"/>
              <a:chExt cx="2665513" cy="5378366"/>
            </a:xfrm>
          </p:grpSpPr>
          <p:sp>
            <p:nvSpPr>
              <p:cNvPr id="73" name="Rectangle 72"/>
              <p:cNvSpPr/>
              <p:nvPr/>
            </p:nvSpPr>
            <p:spPr>
              <a:xfrm flipV="1">
                <a:off x="2936833" y="4198854"/>
                <a:ext cx="360040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6200000">
                <a:off x="4067186" y="2973960"/>
                <a:ext cx="360040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5" name="Groupe 40"/>
              <p:cNvGrpSpPr/>
              <p:nvPr/>
            </p:nvGrpSpPr>
            <p:grpSpPr>
              <a:xfrm>
                <a:off x="2267744" y="1052736"/>
                <a:ext cx="1728192" cy="2232248"/>
                <a:chOff x="2267744" y="2564904"/>
                <a:chExt cx="1728192" cy="2232248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267744" y="2564904"/>
                  <a:ext cx="1728192" cy="8640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938808" y="3429000"/>
                  <a:ext cx="360040" cy="13681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6" name="Ellipse 75"/>
              <p:cNvSpPr/>
              <p:nvPr/>
            </p:nvSpPr>
            <p:spPr>
              <a:xfrm>
                <a:off x="2495643" y="3068960"/>
                <a:ext cx="1224000" cy="12241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2265769" y="5567006"/>
                <a:ext cx="1728192" cy="8640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5076057" y="1629558"/>
              <a:ext cx="129614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</a:t>
              </a:r>
              <a:r>
                <a:rPr lang="fr-FR" sz="2800" baseline="-25000" dirty="0" smtClean="0"/>
                <a:t>1</a:t>
              </a:r>
              <a:endParaRPr lang="fr-FR" sz="2800" baseline="-250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76057" y="5877272"/>
              <a:ext cx="129614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</a:t>
              </a:r>
              <a:r>
                <a:rPr lang="fr-FR" sz="2800" baseline="-25000" dirty="0" smtClean="0"/>
                <a:t>2</a:t>
              </a:r>
              <a:endParaRPr lang="fr-FR" sz="2800" baseline="-25000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7308304" y="364502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W &gt; 0</a:t>
              </a:r>
              <a:endParaRPr lang="fr-FR" sz="2800" baseline="-25000" dirty="0"/>
            </a:p>
          </p:txBody>
        </p:sp>
        <p:cxnSp>
          <p:nvCxnSpPr>
            <p:cNvPr id="68" name="Connecteur droit avec flèche 67"/>
            <p:cNvCxnSpPr/>
            <p:nvPr/>
          </p:nvCxnSpPr>
          <p:spPr>
            <a:xfrm>
              <a:off x="5724128" y="2492897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5724128" y="4725144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5400000" flipH="1">
              <a:off x="6767865" y="3608641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6084169" y="2492897"/>
              <a:ext cx="1368152" cy="621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Q</a:t>
              </a:r>
              <a:r>
                <a:rPr lang="fr-FR" sz="2800" baseline="-25000" dirty="0" smtClean="0"/>
                <a:t>1 </a:t>
              </a:r>
              <a:r>
                <a:rPr lang="fr-FR" sz="2800" dirty="0" smtClean="0"/>
                <a:t>&gt; 0</a:t>
              </a:r>
              <a:endParaRPr lang="fr-FR" sz="2800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6156176" y="4653136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Q</a:t>
              </a:r>
              <a:r>
                <a:rPr lang="fr-FR" sz="2800" baseline="-25000" dirty="0" smtClean="0"/>
                <a:t>2 </a:t>
              </a:r>
              <a:r>
                <a:rPr lang="fr-FR" sz="2800" dirty="0" smtClean="0"/>
                <a:t>&gt; 0</a:t>
              </a:r>
              <a:endParaRPr lang="fr-FR" sz="2800" dirty="0"/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179512" y="5869721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Cocher le schéma présentant le principe de fonctionnement d’un réfrigérateur.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83" name="Ellipse 82"/>
          <p:cNvSpPr/>
          <p:nvPr/>
        </p:nvSpPr>
        <p:spPr>
          <a:xfrm>
            <a:off x="611560" y="486916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563888" y="486916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588224" y="486916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/>
          <p:cNvGrpSpPr/>
          <p:nvPr/>
        </p:nvGrpSpPr>
        <p:grpSpPr>
          <a:xfrm>
            <a:off x="539552" y="4797152"/>
            <a:ext cx="648072" cy="648072"/>
            <a:chOff x="1475656" y="4869160"/>
            <a:chExt cx="648072" cy="648072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1475656" y="4869160"/>
              <a:ext cx="648072" cy="64807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V="1">
              <a:off x="1475656" y="4869160"/>
              <a:ext cx="648072" cy="64807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9512" y="6138009"/>
            <a:ext cx="8964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Associer à chaque chiffre (1 à 5) présent sur la courbe la position du piston correspondante.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  <p:grpSp>
        <p:nvGrpSpPr>
          <p:cNvPr id="2" name="Groupe 16"/>
          <p:cNvGrpSpPr/>
          <p:nvPr/>
        </p:nvGrpSpPr>
        <p:grpSpPr>
          <a:xfrm>
            <a:off x="1979712" y="1656184"/>
            <a:ext cx="4608512" cy="4581128"/>
            <a:chOff x="323528" y="3140968"/>
            <a:chExt cx="4032448" cy="4176463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2137" t="42366" r="51514" b="13683"/>
            <a:stretch>
              <a:fillRect/>
            </a:stretch>
          </p:blipFill>
          <p:spPr bwMode="auto">
            <a:xfrm>
              <a:off x="323528" y="3644413"/>
              <a:ext cx="3816424" cy="3673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30"/>
            <p:cNvSpPr/>
            <p:nvPr/>
          </p:nvSpPr>
          <p:spPr>
            <a:xfrm>
              <a:off x="2555776" y="3140968"/>
              <a:ext cx="1800200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l="63454" t="38927" r="29064" b="49948"/>
          <a:stretch>
            <a:fillRect/>
          </a:stretch>
        </p:blipFill>
        <p:spPr bwMode="auto">
          <a:xfrm>
            <a:off x="7020272" y="343322"/>
            <a:ext cx="1368152" cy="11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 l="72511" t="38927" r="21188" b="49948"/>
          <a:stretch>
            <a:fillRect/>
          </a:stretch>
        </p:blipFill>
        <p:spPr bwMode="auto">
          <a:xfrm>
            <a:off x="2555776" y="347514"/>
            <a:ext cx="1152128" cy="11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 l="55579" t="38927" r="36939" b="49948"/>
          <a:stretch>
            <a:fillRect/>
          </a:stretch>
        </p:blipFill>
        <p:spPr bwMode="auto">
          <a:xfrm>
            <a:off x="1187624" y="332656"/>
            <a:ext cx="1368152" cy="11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 l="48097" t="38927" r="44421" b="49948"/>
          <a:stretch>
            <a:fillRect/>
          </a:stretch>
        </p:blipFill>
        <p:spPr bwMode="auto">
          <a:xfrm>
            <a:off x="5652120" y="348655"/>
            <a:ext cx="1368152" cy="11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39040" t="38927" r="53478" b="49948"/>
          <a:stretch>
            <a:fillRect/>
          </a:stretch>
        </p:blipFill>
        <p:spPr bwMode="auto">
          <a:xfrm>
            <a:off x="3923928" y="343322"/>
            <a:ext cx="1368152" cy="11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Ellipse 38"/>
          <p:cNvSpPr/>
          <p:nvPr/>
        </p:nvSpPr>
        <p:spPr>
          <a:xfrm>
            <a:off x="1691680" y="153355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920008" y="153355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427984" y="153355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6084168" y="1553789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524328" y="1533550"/>
            <a:ext cx="432048" cy="4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4427984" y="1539036"/>
            <a:ext cx="432048" cy="432000"/>
            <a:chOff x="1331640" y="3140968"/>
            <a:chExt cx="432048" cy="432000"/>
          </a:xfrm>
        </p:grpSpPr>
        <p:sp>
          <p:nvSpPr>
            <p:cNvPr id="16" name="Ellipse 15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1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084168" y="1556792"/>
            <a:ext cx="432048" cy="432000"/>
            <a:chOff x="1331640" y="3140968"/>
            <a:chExt cx="432048" cy="432000"/>
          </a:xfrm>
        </p:grpSpPr>
        <p:sp>
          <p:nvSpPr>
            <p:cNvPr id="20" name="Ellipse 19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2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7524328" y="1539036"/>
            <a:ext cx="432048" cy="432000"/>
            <a:chOff x="1331640" y="3140968"/>
            <a:chExt cx="432048" cy="432000"/>
          </a:xfrm>
        </p:grpSpPr>
        <p:sp>
          <p:nvSpPr>
            <p:cNvPr id="23" name="Ellipse 22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4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924694" y="1539036"/>
            <a:ext cx="432048" cy="432000"/>
            <a:chOff x="1331640" y="3140968"/>
            <a:chExt cx="432048" cy="432000"/>
          </a:xfrm>
        </p:grpSpPr>
        <p:sp>
          <p:nvSpPr>
            <p:cNvPr id="26" name="Ellipse 25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691680" y="1539036"/>
            <a:ext cx="432048" cy="432000"/>
            <a:chOff x="1331640" y="3140968"/>
            <a:chExt cx="432048" cy="432000"/>
          </a:xfrm>
        </p:grpSpPr>
        <p:sp>
          <p:nvSpPr>
            <p:cNvPr id="29" name="Ellipse 28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3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915816" y="2060848"/>
            <a:ext cx="432048" cy="432000"/>
            <a:chOff x="1331640" y="3140968"/>
            <a:chExt cx="432048" cy="432000"/>
          </a:xfrm>
        </p:grpSpPr>
        <p:sp>
          <p:nvSpPr>
            <p:cNvPr id="44" name="Ellipse 43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4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7524328" y="2060848"/>
            <a:ext cx="432048" cy="432000"/>
            <a:chOff x="1331640" y="3140968"/>
            <a:chExt cx="432048" cy="432000"/>
          </a:xfrm>
        </p:grpSpPr>
        <p:sp>
          <p:nvSpPr>
            <p:cNvPr id="47" name="Ellipse 46"/>
            <p:cNvSpPr/>
            <p:nvPr/>
          </p:nvSpPr>
          <p:spPr>
            <a:xfrm>
              <a:off x="1331640" y="3140968"/>
              <a:ext cx="432048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403648" y="31863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ZoneTexte 64"/>
          <p:cNvSpPr txBox="1"/>
          <p:nvPr/>
        </p:nvSpPr>
        <p:spPr>
          <a:xfrm>
            <a:off x="9828584" y="-3693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4a</a:t>
            </a:r>
            <a:endParaRPr lang="fr-FR" dirty="0"/>
          </a:p>
        </p:txBody>
      </p:sp>
      <p:grpSp>
        <p:nvGrpSpPr>
          <p:cNvPr id="2" name="Groupe 72"/>
          <p:cNvGrpSpPr/>
          <p:nvPr/>
        </p:nvGrpSpPr>
        <p:grpSpPr>
          <a:xfrm>
            <a:off x="827584" y="128439"/>
            <a:ext cx="7992888" cy="6126360"/>
            <a:chOff x="827584" y="404664"/>
            <a:chExt cx="7992888" cy="6126360"/>
          </a:xfrm>
        </p:grpSpPr>
        <p:cxnSp>
          <p:nvCxnSpPr>
            <p:cNvPr id="109" name="Connecteur droit 108"/>
            <p:cNvCxnSpPr/>
            <p:nvPr/>
          </p:nvCxnSpPr>
          <p:spPr>
            <a:xfrm>
              <a:off x="6434435" y="2879619"/>
              <a:ext cx="0" cy="183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6"/>
            <p:cNvGrpSpPr/>
            <p:nvPr/>
          </p:nvGrpSpPr>
          <p:grpSpPr>
            <a:xfrm>
              <a:off x="2555775" y="404664"/>
              <a:ext cx="6264697" cy="6126360"/>
              <a:chOff x="1547663" y="1242882"/>
              <a:chExt cx="6264697" cy="6126360"/>
            </a:xfrm>
          </p:grpSpPr>
          <p:grpSp>
            <p:nvGrpSpPr>
              <p:cNvPr id="5" name="Groupe 13"/>
              <p:cNvGrpSpPr/>
              <p:nvPr/>
            </p:nvGrpSpPr>
            <p:grpSpPr>
              <a:xfrm>
                <a:off x="1548360" y="3068960"/>
                <a:ext cx="6264000" cy="4300282"/>
                <a:chOff x="1764384" y="1229606"/>
                <a:chExt cx="6264000" cy="4300282"/>
              </a:xfrm>
            </p:grpSpPr>
            <p:grpSp>
              <p:nvGrpSpPr>
                <p:cNvPr id="7" name="Groupe 8"/>
                <p:cNvGrpSpPr/>
                <p:nvPr/>
              </p:nvGrpSpPr>
              <p:grpSpPr>
                <a:xfrm rot="412722">
                  <a:off x="1948893" y="1229606"/>
                  <a:ext cx="3254212" cy="4300282"/>
                  <a:chOff x="2173823" y="1959002"/>
                  <a:chExt cx="2638956" cy="3853967"/>
                </a:xfrm>
              </p:grpSpPr>
              <p:sp>
                <p:nvSpPr>
                  <p:cNvPr id="4" name="Ellipse 3"/>
                  <p:cNvSpPr/>
                  <p:nvPr/>
                </p:nvSpPr>
                <p:spPr>
                  <a:xfrm rot="629090">
                    <a:off x="2810131" y="1959002"/>
                    <a:ext cx="1800200" cy="38164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 rot="214089">
                    <a:off x="2173823" y="3965132"/>
                    <a:ext cx="2638956" cy="18478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1" name="Connecteur droit 10"/>
                <p:cNvCxnSpPr/>
                <p:nvPr/>
              </p:nvCxnSpPr>
              <p:spPr>
                <a:xfrm flipV="1">
                  <a:off x="1764384" y="3717032"/>
                  <a:ext cx="626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Arc 11"/>
                <p:cNvSpPr/>
                <p:nvPr/>
              </p:nvSpPr>
              <p:spPr>
                <a:xfrm rot="17247794" flipH="1">
                  <a:off x="2214466" y="2945447"/>
                  <a:ext cx="1982870" cy="1025463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267744" y="3738298"/>
                  <a:ext cx="792088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5" name="Connecteur droit 14"/>
              <p:cNvCxnSpPr/>
              <p:nvPr/>
            </p:nvCxnSpPr>
            <p:spPr>
              <a:xfrm rot="16200000" flipV="1">
                <a:off x="-612337" y="3402882"/>
                <a:ext cx="432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827584" y="548680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err="1" smtClean="0"/>
                <a:t>P</a:t>
              </a:r>
              <a:r>
                <a:rPr lang="fr-FR" sz="2800" baseline="-25000" dirty="0" err="1" smtClean="0"/>
                <a:t>abs</a:t>
              </a:r>
              <a:r>
                <a:rPr lang="fr-FR" sz="2800" dirty="0" smtClean="0"/>
                <a:t> (bar)</a:t>
              </a:r>
              <a:endParaRPr lang="fr-FR" sz="28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164288" y="4137273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h (kJ/kg)</a:t>
              </a:r>
              <a:endParaRPr lang="fr-FR" sz="28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555776" y="2871986"/>
              <a:ext cx="1656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5878810" y="3707507"/>
              <a:ext cx="0" cy="10218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2555776" y="3673599"/>
              <a:ext cx="1656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555776" y="2871986"/>
              <a:ext cx="1296144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6228184" y="3717032"/>
              <a:ext cx="3051" cy="102716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555776" y="3673599"/>
              <a:ext cx="1296144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3835210" y="3693790"/>
              <a:ext cx="0" cy="10218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1907704" y="2564904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HP</a:t>
              </a:r>
              <a:endParaRPr lang="fr-FR" sz="2800" dirty="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932212" y="335699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BP</a:t>
              </a:r>
              <a:endParaRPr lang="fr-FR" sz="28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889508" y="184967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C</a:t>
              </a:r>
              <a:endParaRPr lang="fr-FR" sz="2800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5076056" y="228750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5565254" y="3563491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1</a:t>
              </a:r>
              <a:endParaRPr lang="fr-FR" sz="28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00192" y="2420888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2</a:t>
              </a:r>
              <a:endParaRPr lang="fr-FR" sz="2800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987581" y="2443328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3</a:t>
              </a:r>
              <a:endParaRPr lang="fr-FR" sz="28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787527" y="3573016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5</a:t>
              </a:r>
              <a:endParaRPr lang="fr-FR" sz="28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5956151" y="3563377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1’’</a:t>
              </a:r>
              <a:endParaRPr lang="fr-FR" sz="2800" dirty="0"/>
            </a:p>
          </p:txBody>
        </p:sp>
        <p:grpSp>
          <p:nvGrpSpPr>
            <p:cNvPr id="8" name="Groupe 92"/>
            <p:cNvGrpSpPr/>
            <p:nvPr/>
          </p:nvGrpSpPr>
          <p:grpSpPr>
            <a:xfrm>
              <a:off x="3801120" y="2850458"/>
              <a:ext cx="2630388" cy="834824"/>
              <a:chOff x="3843710" y="2832464"/>
              <a:chExt cx="2376264" cy="834824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3843710" y="2852936"/>
                <a:ext cx="2376264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3843710" y="3645024"/>
                <a:ext cx="2186163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3857358" y="2839288"/>
                <a:ext cx="0" cy="82800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 flipH="1">
                <a:off x="6016225" y="2832464"/>
                <a:ext cx="190101" cy="82800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ZoneTexte 70"/>
            <p:cNvSpPr txBox="1"/>
            <p:nvPr/>
          </p:nvSpPr>
          <p:spPr>
            <a:xfrm>
              <a:off x="3610372" y="2454796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4</a:t>
              </a:r>
              <a:endParaRPr lang="fr-FR" sz="2800" dirty="0"/>
            </a:p>
          </p:txBody>
        </p:sp>
      </p:grpSp>
      <p:sp>
        <p:nvSpPr>
          <p:cNvPr id="74" name="ZoneTexte 73"/>
          <p:cNvSpPr txBox="1"/>
          <p:nvPr/>
        </p:nvSpPr>
        <p:spPr>
          <a:xfrm>
            <a:off x="28575" y="4419203"/>
            <a:ext cx="8964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Un système frigorifique fonctionne selon le cycle ci-dessus. La quantité brute de froid fabriquée par unité de temps est donnée par :</a:t>
            </a:r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A)			B)</a:t>
            </a:r>
          </a:p>
          <a:p>
            <a:endParaRPr lang="fr-FR" sz="2000" dirty="0" smtClean="0"/>
          </a:p>
          <a:p>
            <a:r>
              <a:rPr lang="fr-FR" sz="2000" dirty="0" smtClean="0"/>
              <a:t>C)			D)</a:t>
            </a:r>
          </a:p>
          <a:p>
            <a:endParaRPr lang="fr-FR" sz="2000" dirty="0" smtClean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75" name="ZoneTexte 74"/>
          <p:cNvSpPr txBox="1"/>
          <p:nvPr/>
        </p:nvSpPr>
        <p:spPr>
          <a:xfrm>
            <a:off x="5580112" y="4766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Q</a:t>
            </a:r>
            <a:r>
              <a:rPr lang="fr-FR" baseline="-25000" dirty="0" err="1" smtClean="0"/>
              <a:t>m</a:t>
            </a:r>
            <a:r>
              <a:rPr lang="fr-FR" dirty="0" smtClean="0"/>
              <a:t> = débit massique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5623545" y="8367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Q</a:t>
            </a:r>
            <a:r>
              <a:rPr lang="fr-FR" baseline="-25000" dirty="0" err="1" smtClean="0"/>
              <a:t>v</a:t>
            </a:r>
            <a:r>
              <a:rPr lang="fr-FR" dirty="0" smtClean="0"/>
              <a:t> = débit volumique</a:t>
            </a:r>
            <a:endParaRPr lang="fr-FR" dirty="0"/>
          </a:p>
        </p:txBody>
      </p:sp>
      <p:sp>
        <p:nvSpPr>
          <p:cNvPr id="79" name="Accolade ouvrante 78"/>
          <p:cNvSpPr/>
          <p:nvPr/>
        </p:nvSpPr>
        <p:spPr>
          <a:xfrm>
            <a:off x="5436096" y="4046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755576" y="5301208"/>
          <a:ext cx="1374775" cy="466725"/>
        </p:xfrm>
        <a:graphic>
          <a:graphicData uri="http://schemas.openxmlformats.org/presentationml/2006/ole">
            <p:oleObj spid="_x0000_s2050" name="Équation" r:id="rId3" imgW="723600" imgH="228600" progId="Equation.3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203848" y="5229200"/>
          <a:ext cx="1423988" cy="466725"/>
        </p:xfrm>
        <a:graphic>
          <a:graphicData uri="http://schemas.openxmlformats.org/presentationml/2006/ole">
            <p:oleObj spid="_x0000_s2051" name="Équation" r:id="rId4" imgW="749160" imgH="228600" progId="Equation.3">
              <p:embed/>
            </p:oleObj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275856" y="5949280"/>
          <a:ext cx="1471612" cy="468312"/>
        </p:xfrm>
        <a:graphic>
          <a:graphicData uri="http://schemas.openxmlformats.org/presentationml/2006/ole">
            <p:oleObj spid="_x0000_s2052" name="Équation" r:id="rId5" imgW="774360" imgH="228600" progId="Equation.3">
              <p:embed/>
            </p:oleObj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55576" y="5949280"/>
          <a:ext cx="1422400" cy="466725"/>
        </p:xfrm>
        <a:graphic>
          <a:graphicData uri="http://schemas.openxmlformats.org/presentationml/2006/ole">
            <p:oleObj spid="_x0000_s2053" name="Équation" r:id="rId6" imgW="749160" imgH="228600" progId="Equation.3">
              <p:embed/>
            </p:oleObj>
          </a:graphicData>
        </a:graphic>
      </p:graphicFrame>
      <p:sp>
        <p:nvSpPr>
          <p:cNvPr id="46" name="Rectangle 45"/>
          <p:cNvSpPr/>
          <p:nvPr/>
        </p:nvSpPr>
        <p:spPr>
          <a:xfrm>
            <a:off x="3203848" y="5805264"/>
            <a:ext cx="165618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Affichage à l'écran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Thème Office</vt:lpstr>
      <vt:lpstr>Équation</vt:lpstr>
      <vt:lpstr>QCM  Froid mécanique MOLLIER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  Froid mécanique MOLLIER</dc:title>
  <dc:creator>dsarmeo</dc:creator>
  <cp:lastModifiedBy>dsarmeo</cp:lastModifiedBy>
  <cp:revision>7</cp:revision>
  <dcterms:created xsi:type="dcterms:W3CDTF">2012-01-16T06:16:46Z</dcterms:created>
  <dcterms:modified xsi:type="dcterms:W3CDTF">2012-02-14T11:06:51Z</dcterms:modified>
</cp:coreProperties>
</file>