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19" r:id="rId2"/>
    <p:sldId id="531" r:id="rId3"/>
    <p:sldId id="533" r:id="rId4"/>
    <p:sldId id="529" r:id="rId5"/>
    <p:sldId id="534" r:id="rId6"/>
    <p:sldId id="523" r:id="rId7"/>
    <p:sldId id="535" r:id="rId8"/>
    <p:sldId id="536" r:id="rId9"/>
    <p:sldId id="539" r:id="rId10"/>
    <p:sldId id="537" r:id="rId11"/>
    <p:sldId id="538" r:id="rId12"/>
  </p:sldIdLst>
  <p:sldSz cx="9144000" cy="6858000" type="screen4x3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CC99"/>
    <a:srgbClr val="FF6600"/>
    <a:srgbClr val="FFFF00"/>
    <a:srgbClr val="9900FF"/>
    <a:srgbClr val="6600FF"/>
    <a:srgbClr val="CC00FF"/>
    <a:srgbClr val="666699"/>
    <a:srgbClr val="99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7F49C-254D-4A6D-BD21-47532F79798D}" type="datetimeFigureOut">
              <a:rPr lang="fr-FR" smtClean="0"/>
              <a:pPr/>
              <a:t>10/05/2014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78CD-66A7-4C4B-AAD0-842E8722ED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66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913"/>
            <a:ext cx="7524750" cy="346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0" y="1125538"/>
            <a:ext cx="8820150" cy="57324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81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09728" indent="0">
              <a:lnSpc>
                <a:spcPct val="100000"/>
              </a:lnSpc>
              <a:spcBef>
                <a:spcPts val="300"/>
              </a:spcBef>
              <a:buSzPct val="40000"/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1527175" indent="0">
              <a:lnSpc>
                <a:spcPct val="100000"/>
              </a:lnSpc>
              <a:spcBef>
                <a:spcPts val="300"/>
              </a:spcBef>
              <a:buClr>
                <a:srgbClr val="0000FF"/>
              </a:buClr>
              <a:buSzPct val="50000"/>
              <a:buFont typeface="Arial" pitchFamily="34" charset="0"/>
              <a:buNone/>
              <a:defRPr kumimoji="0" lang="fr-FR" sz="1800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buSzPct val="40000"/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C000"/>
                </a:solidFill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71310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2800" b="1" cap="none" baseline="0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95736" y="2852936"/>
            <a:ext cx="576064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2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1733296" y="291642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547664" y="292494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3064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lang="en-US" sz="2800" b="0" kern="1200" dirty="0">
          <a:solidFill>
            <a:schemeClr val="bg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70560" y="231087"/>
            <a:ext cx="7772400" cy="1829761"/>
          </a:xfrm>
        </p:spPr>
        <p:txBody>
          <a:bodyPr>
            <a:normAutofit/>
          </a:bodyPr>
          <a:lstStyle/>
          <a:p>
            <a:r>
              <a:rPr lang="fr-FR" dirty="0" smtClean="0"/>
              <a:t>Performances laitières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936104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B</a:t>
            </a:r>
            <a:r>
              <a:rPr lang="fr-FR" sz="2800" b="1" dirty="0" smtClean="0">
                <a:solidFill>
                  <a:schemeClr val="bg1"/>
                </a:solidFill>
              </a:rPr>
              <a:t> – LE DIAGNOSTIC (TD)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39752" y="4149080"/>
            <a:ext cx="6709752" cy="244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03648" y="3861048"/>
            <a:ext cx="3312368" cy="26642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V="1">
            <a:off x="4644008" y="4023787"/>
            <a:ext cx="1368152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4644008" y="4451833"/>
            <a:ext cx="1050620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flipV="1">
            <a:off x="4604016" y="5805262"/>
            <a:ext cx="1984207" cy="7891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71600" y="4309232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Anthony </a:t>
            </a:r>
            <a:r>
              <a:rPr lang="fr-FR" sz="20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Letort</a:t>
            </a:r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ISARA 2A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UE Analyse des conduites d’élevage</a:t>
            </a: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700808"/>
            <a:ext cx="8686800" cy="5157192"/>
          </a:xfrm>
        </p:spPr>
        <p:txBody>
          <a:bodyPr>
            <a:normAutofit/>
          </a:bodyPr>
          <a:lstStyle/>
          <a:p>
            <a:r>
              <a:rPr lang="fr-FR" dirty="0" smtClean="0"/>
              <a:t>Quelles références choisir ?</a:t>
            </a:r>
          </a:p>
          <a:p>
            <a:pPr marL="1812925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A - Le standard de la race</a:t>
            </a:r>
          </a:p>
          <a:p>
            <a:pPr marL="1812925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B - La production permise par la ration</a:t>
            </a:r>
          </a:p>
          <a:p>
            <a:pPr marL="1812925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C - La PL</a:t>
            </a:r>
            <a:r>
              <a:rPr lang="fr-FR" baseline="-25000" dirty="0" smtClean="0"/>
              <a:t>max</a:t>
            </a:r>
            <a:r>
              <a:rPr lang="fr-FR" dirty="0" smtClean="0"/>
              <a:t> moyenne des adultes en bonne santé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Réponse </a:t>
            </a:r>
            <a:r>
              <a:rPr lang="fr-FR" dirty="0" smtClean="0"/>
              <a:t>: B et C</a:t>
            </a:r>
            <a:br>
              <a:rPr lang="fr-FR" dirty="0" smtClean="0"/>
            </a:br>
            <a:r>
              <a:rPr lang="fr-FR" dirty="0" smtClean="0"/>
              <a:t>Comparaison de B et C : efficacité moyenne métabolique en début de lactation</a:t>
            </a:r>
            <a:br>
              <a:rPr lang="fr-FR" dirty="0" smtClean="0"/>
            </a:br>
            <a:r>
              <a:rPr lang="fr-FR" dirty="0" smtClean="0"/>
              <a:t>Comparaison de C et </a:t>
            </a:r>
            <a:r>
              <a:rPr lang="fr-FR" dirty="0" err="1" smtClean="0"/>
              <a:t>dePLmax</a:t>
            </a:r>
            <a:r>
              <a:rPr lang="fr-FR" dirty="0" smtClean="0"/>
              <a:t> moyenne du troupeau : efficacité du troupeau</a:t>
            </a:r>
          </a:p>
          <a:p>
            <a:endParaRPr lang="fr-FR" dirty="0" smtClean="0"/>
          </a:p>
          <a:p>
            <a:r>
              <a:rPr lang="fr-FR" dirty="0" smtClean="0"/>
              <a:t>L’efficacité du troupeau varie en fonction de : </a:t>
            </a:r>
            <a:br>
              <a:rPr lang="fr-FR" dirty="0" smtClean="0"/>
            </a:br>
            <a:r>
              <a:rPr lang="fr-FR" dirty="0" smtClean="0"/>
              <a:t>- du taux de L1</a:t>
            </a:r>
            <a:br>
              <a:rPr lang="fr-FR" dirty="0" smtClean="0"/>
            </a:br>
            <a:r>
              <a:rPr lang="fr-FR" dirty="0" smtClean="0"/>
              <a:t>- du NP des L1</a:t>
            </a:r>
            <a:br>
              <a:rPr lang="fr-FR" dirty="0" smtClean="0"/>
            </a:br>
            <a:r>
              <a:rPr lang="fr-FR" dirty="0" smtClean="0"/>
              <a:t>- du taux de L6+</a:t>
            </a:r>
            <a:br>
              <a:rPr lang="fr-FR" dirty="0" smtClean="0"/>
            </a:br>
            <a:r>
              <a:rPr lang="fr-FR" dirty="0" smtClean="0"/>
              <a:t>- du taux de vaches malades et de l’effet des maladies sur elles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analyse alors la PL</a:t>
            </a:r>
            <a:r>
              <a:rPr lang="fr-FR" baseline="-25000" dirty="0" smtClean="0"/>
              <a:t>max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511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5157192"/>
          </a:xfrm>
        </p:spPr>
        <p:txBody>
          <a:bodyPr>
            <a:normAutofit/>
          </a:bodyPr>
          <a:lstStyle/>
          <a:p>
            <a:r>
              <a:rPr lang="fr-FR" dirty="0" smtClean="0"/>
              <a:t>Quelles </a:t>
            </a:r>
            <a:r>
              <a:rPr lang="fr-FR" dirty="0"/>
              <a:t>références choisir ?</a:t>
            </a:r>
          </a:p>
          <a:p>
            <a:pPr marL="1812925" lvl="1" indent="-285750">
              <a:buFont typeface="Wingdings" panose="05000000000000000000" pitchFamily="2" charset="2"/>
              <a:buChar char="q"/>
            </a:pPr>
            <a:r>
              <a:rPr lang="fr-FR" dirty="0"/>
              <a:t>A - Le standard de la race</a:t>
            </a:r>
          </a:p>
          <a:p>
            <a:pPr marL="1812925" lvl="1" indent="-285750">
              <a:buFont typeface="Wingdings" panose="05000000000000000000" pitchFamily="2" charset="2"/>
              <a:buChar char="q"/>
            </a:pPr>
            <a:r>
              <a:rPr lang="fr-FR" dirty="0"/>
              <a:t>B - La </a:t>
            </a:r>
            <a:r>
              <a:rPr lang="fr-FR" dirty="0" smtClean="0"/>
              <a:t>PL</a:t>
            </a:r>
            <a:r>
              <a:rPr lang="fr-FR" baseline="-25000" dirty="0" smtClean="0"/>
              <a:t>tot</a:t>
            </a:r>
            <a:r>
              <a:rPr lang="fr-FR" dirty="0" smtClean="0"/>
              <a:t> par </a:t>
            </a:r>
            <a:r>
              <a:rPr lang="fr-FR" dirty="0"/>
              <a:t>la </a:t>
            </a:r>
            <a:r>
              <a:rPr lang="fr-FR" dirty="0" smtClean="0"/>
              <a:t>ration : 200*la </a:t>
            </a:r>
            <a:r>
              <a:rPr lang="fr-FR" dirty="0"/>
              <a:t>PL permise au pic de lactation</a:t>
            </a:r>
          </a:p>
          <a:p>
            <a:pPr marL="1812925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C </a:t>
            </a:r>
            <a:r>
              <a:rPr lang="fr-FR" dirty="0"/>
              <a:t>- La </a:t>
            </a:r>
            <a:r>
              <a:rPr lang="fr-FR" dirty="0" smtClean="0"/>
              <a:t>PL</a:t>
            </a:r>
            <a:r>
              <a:rPr lang="fr-FR" baseline="-25000" dirty="0" smtClean="0"/>
              <a:t>tot</a:t>
            </a:r>
            <a:r>
              <a:rPr lang="fr-FR" dirty="0" smtClean="0"/>
              <a:t> </a:t>
            </a:r>
            <a:r>
              <a:rPr lang="fr-FR" dirty="0"/>
              <a:t>moyenne des adultes en bonne santé</a:t>
            </a:r>
          </a:p>
          <a:p>
            <a:endParaRPr lang="fr-FR" dirty="0"/>
          </a:p>
          <a:p>
            <a:r>
              <a:rPr lang="fr-FR" dirty="0"/>
              <a:t>Réponse </a:t>
            </a:r>
            <a:r>
              <a:rPr lang="fr-FR" dirty="0" smtClean="0"/>
              <a:t>: </a:t>
            </a:r>
            <a:r>
              <a:rPr lang="fr-FR" dirty="0" smtClean="0"/>
              <a:t>B et C</a:t>
            </a:r>
            <a:br>
              <a:rPr lang="fr-FR" dirty="0" smtClean="0"/>
            </a:br>
            <a:r>
              <a:rPr lang="fr-FR" dirty="0" smtClean="0"/>
              <a:t>Comparaison de B et C : efficacité alimentaire sur l’année</a:t>
            </a:r>
            <a:br>
              <a:rPr lang="fr-FR" dirty="0" smtClean="0"/>
            </a:br>
            <a:r>
              <a:rPr lang="fr-FR" dirty="0" smtClean="0"/>
              <a:t>Comparaison de C et de la </a:t>
            </a:r>
            <a:r>
              <a:rPr lang="fr-FR" dirty="0" err="1" smtClean="0"/>
              <a:t>Pltot</a:t>
            </a:r>
            <a:r>
              <a:rPr lang="fr-FR" dirty="0" smtClean="0"/>
              <a:t> moyenne du troupeau : efficacité du troupeau</a:t>
            </a:r>
          </a:p>
          <a:p>
            <a:endParaRPr lang="fr-FR" dirty="0" smtClean="0"/>
          </a:p>
          <a:p>
            <a:r>
              <a:rPr lang="fr-FR" dirty="0" smtClean="0"/>
              <a:t>L’efficacité du troupeau varie en fonction de : </a:t>
            </a:r>
            <a:endParaRPr lang="fr-FR" dirty="0"/>
          </a:p>
          <a:p>
            <a:r>
              <a:rPr lang="fr-FR" dirty="0" smtClean="0"/>
              <a:t>- du taux de L1</a:t>
            </a:r>
            <a:br>
              <a:rPr lang="fr-FR" dirty="0" smtClean="0"/>
            </a:br>
            <a:r>
              <a:rPr lang="fr-FR" dirty="0" smtClean="0"/>
              <a:t>- du NP des L1</a:t>
            </a:r>
            <a:br>
              <a:rPr lang="fr-FR" dirty="0" smtClean="0"/>
            </a:br>
            <a:r>
              <a:rPr lang="fr-FR" dirty="0" smtClean="0"/>
              <a:t>- du taux de L6+</a:t>
            </a:r>
            <a:br>
              <a:rPr lang="fr-FR" dirty="0" smtClean="0"/>
            </a:br>
            <a:r>
              <a:rPr lang="fr-FR" dirty="0" smtClean="0"/>
              <a:t>- du taux de vaches malades et de l’effet des maladies sur </a:t>
            </a:r>
            <a:r>
              <a:rPr lang="fr-FR" dirty="0" smtClean="0"/>
              <a:t>elles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>
                <a:sym typeface="Wingdings" pitchFamily="2" charset="2"/>
              </a:rPr>
              <a:t> analyser chaque compartiment du troupeau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analyse également la PL</a:t>
            </a:r>
            <a:r>
              <a:rPr lang="fr-FR" baseline="-25000" dirty="0" smtClean="0"/>
              <a:t>tot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079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légèrement différente (1)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76256" y="47251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Courbe objectif</a:t>
            </a:r>
            <a:endParaRPr lang="fr-FR" sz="1400" b="1" dirty="0"/>
          </a:p>
        </p:txBody>
      </p:sp>
      <p:sp>
        <p:nvSpPr>
          <p:cNvPr id="16" name="Forme libre 15"/>
          <p:cNvSpPr/>
          <p:nvPr/>
        </p:nvSpPr>
        <p:spPr>
          <a:xfrm>
            <a:off x="1280160" y="2947685"/>
            <a:ext cx="5884128" cy="1899527"/>
          </a:xfrm>
          <a:custGeom>
            <a:avLst/>
            <a:gdLst>
              <a:gd name="connsiteX0" fmla="*/ 0 w 4194517"/>
              <a:gd name="connsiteY0" fmla="*/ 1247336 h 2581422"/>
              <a:gd name="connsiteX1" fmla="*/ 872197 w 4194517"/>
              <a:gd name="connsiteY1" fmla="*/ 164123 h 2581422"/>
              <a:gd name="connsiteX2" fmla="*/ 3713871 w 4194517"/>
              <a:gd name="connsiteY2" fmla="*/ 2232074 h 2581422"/>
              <a:gd name="connsiteX3" fmla="*/ 3756074 w 4194517"/>
              <a:gd name="connsiteY3" fmla="*/ 2260209 h 258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517" h="2581422">
                <a:moveTo>
                  <a:pt x="0" y="1247336"/>
                </a:moveTo>
                <a:cubicBezTo>
                  <a:pt x="126609" y="623668"/>
                  <a:pt x="253219" y="0"/>
                  <a:pt x="872197" y="164123"/>
                </a:cubicBezTo>
                <a:cubicBezTo>
                  <a:pt x="1491175" y="328246"/>
                  <a:pt x="3233225" y="1882726"/>
                  <a:pt x="3713871" y="2232074"/>
                </a:cubicBezTo>
                <a:cubicBezTo>
                  <a:pt x="4194517" y="2581422"/>
                  <a:pt x="3975295" y="2420815"/>
                  <a:pt x="3756074" y="2260209"/>
                </a:cubicBezTo>
              </a:path>
            </a:pathLst>
          </a:cu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1259632" y="1845618"/>
            <a:ext cx="6552728" cy="4411439"/>
            <a:chOff x="1259632" y="1845618"/>
            <a:chExt cx="6552728" cy="4411439"/>
          </a:xfrm>
        </p:grpSpPr>
        <p:cxnSp>
          <p:nvCxnSpPr>
            <p:cNvPr id="5" name="Connecteur droit avec flèche 4"/>
            <p:cNvCxnSpPr/>
            <p:nvPr/>
          </p:nvCxnSpPr>
          <p:spPr>
            <a:xfrm rot="5400000" flipH="1" flipV="1">
              <a:off x="-791802" y="3897052"/>
              <a:ext cx="410366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259632" y="5877272"/>
              <a:ext cx="65527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 8"/>
            <p:cNvSpPr/>
            <p:nvPr/>
          </p:nvSpPr>
          <p:spPr>
            <a:xfrm>
              <a:off x="1280160" y="3113649"/>
              <a:ext cx="5884128" cy="1899527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2195736" y="58052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6887592" y="582365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1947601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60j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635564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300j</a:t>
              </a: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051720" y="1556792"/>
            <a:ext cx="7092280" cy="107721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Potentiel génétique supérieur aux prévisions (</a:t>
            </a:r>
            <a:r>
              <a:rPr lang="fr-F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effet d’hétérosis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Rythme de traite supérieur à 2/j (</a:t>
            </a:r>
            <a:r>
              <a:rPr lang="fr-F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robot de traite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Sur-traite sans occurrence de mammites (</a:t>
            </a:r>
            <a:r>
              <a:rPr lang="fr-F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 réalisation d’un risque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87624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87624" y="234888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</p:spTree>
    <p:extLst>
      <p:ext uri="{BB962C8B-B14F-4D97-AF65-F5344CB8AC3E}">
        <p14:creationId xmlns:p14="http://schemas.microsoft.com/office/powerpoint/2010/main" xmlns="" val="42218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légèrement différente (2)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259632" y="1340768"/>
            <a:ext cx="7416824" cy="3230168"/>
            <a:chOff x="1259632" y="3026889"/>
            <a:chExt cx="7416824" cy="3230168"/>
          </a:xfrm>
        </p:grpSpPr>
        <p:sp>
          <p:nvSpPr>
            <p:cNvPr id="13" name="ZoneTexte 12"/>
            <p:cNvSpPr txBox="1"/>
            <p:nvPr/>
          </p:nvSpPr>
          <p:spPr>
            <a:xfrm>
              <a:off x="6876256" y="4725144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Courbe objectif</a:t>
              </a:r>
              <a:endParaRPr lang="fr-FR" sz="1400" b="1" dirty="0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259632" y="3026889"/>
              <a:ext cx="6552728" cy="3230168"/>
              <a:chOff x="1259632" y="3026889"/>
              <a:chExt cx="6552728" cy="3230168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1259632" y="3026889"/>
                <a:ext cx="0" cy="29223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avec flèche 6"/>
              <p:cNvCxnSpPr/>
              <p:nvPr/>
            </p:nvCxnSpPr>
            <p:spPr>
              <a:xfrm>
                <a:off x="1259632" y="5877272"/>
                <a:ext cx="65527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orme libre 8"/>
              <p:cNvSpPr/>
              <p:nvPr/>
            </p:nvSpPr>
            <p:spPr>
              <a:xfrm>
                <a:off x="1280160" y="3113649"/>
                <a:ext cx="5884128" cy="1899527"/>
              </a:xfrm>
              <a:custGeom>
                <a:avLst/>
                <a:gdLst>
                  <a:gd name="connsiteX0" fmla="*/ 0 w 4194517"/>
                  <a:gd name="connsiteY0" fmla="*/ 1247336 h 2581422"/>
                  <a:gd name="connsiteX1" fmla="*/ 872197 w 4194517"/>
                  <a:gd name="connsiteY1" fmla="*/ 164123 h 2581422"/>
                  <a:gd name="connsiteX2" fmla="*/ 3713871 w 4194517"/>
                  <a:gd name="connsiteY2" fmla="*/ 2232074 h 2581422"/>
                  <a:gd name="connsiteX3" fmla="*/ 3756074 w 4194517"/>
                  <a:gd name="connsiteY3" fmla="*/ 2260209 h 2581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4517" h="2581422">
                    <a:moveTo>
                      <a:pt x="0" y="1247336"/>
                    </a:moveTo>
                    <a:cubicBezTo>
                      <a:pt x="126609" y="623668"/>
                      <a:pt x="253219" y="0"/>
                      <a:pt x="872197" y="164123"/>
                    </a:cubicBezTo>
                    <a:cubicBezTo>
                      <a:pt x="1491175" y="328246"/>
                      <a:pt x="3233225" y="1882726"/>
                      <a:pt x="3713871" y="2232074"/>
                    </a:cubicBezTo>
                    <a:cubicBezTo>
                      <a:pt x="4194517" y="2581422"/>
                      <a:pt x="3975295" y="2420815"/>
                      <a:pt x="3756074" y="2260209"/>
                    </a:cubicBezTo>
                  </a:path>
                </a:pathLst>
              </a:cu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>
                <a:off x="2195736" y="580526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6887592" y="582365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>
                <a:off x="1947601" y="5949280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bg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60j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635564" y="5949280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bg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300j</a:t>
                </a:r>
              </a:p>
            </p:txBody>
          </p:sp>
        </p:grpSp>
        <p:sp>
          <p:nvSpPr>
            <p:cNvPr id="14" name="Forme libre 13"/>
            <p:cNvSpPr/>
            <p:nvPr/>
          </p:nvSpPr>
          <p:spPr>
            <a:xfrm>
              <a:off x="1259632" y="3284984"/>
              <a:ext cx="5884128" cy="1827519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05109" y="42321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19917" y="567228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15616" y="3645024"/>
            <a:ext cx="7848871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Potentiel génétique inférieur aux prévisions (</a:t>
            </a:r>
            <a:r>
              <a:rPr lang="fr-F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dépression hybride, dépression de consanguinité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dirty="0" smtClean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Rythme de traite inférieur à 2/j (</a:t>
            </a:r>
            <a:r>
              <a:rPr lang="fr-FR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monotraite</a:t>
            </a:r>
            <a:r>
              <a:rPr lang="fr-F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le week-end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fr-FR" dirty="0" smtClean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Sous-traite (</a:t>
            </a:r>
            <a:r>
              <a:rPr lang="fr-F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objectif d’amaigrissement limité en début de lactation afin d’éviter les chutes de lactation après le pic et les accidents sanitaires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fr-FR" dirty="0" smtClean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Inconfort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5415" y="495220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et/ou</a:t>
            </a:r>
          </a:p>
        </p:txBody>
      </p:sp>
    </p:spTree>
    <p:extLst>
      <p:ext uri="{BB962C8B-B14F-4D97-AF65-F5344CB8AC3E}">
        <p14:creationId xmlns:p14="http://schemas.microsoft.com/office/powerpoint/2010/main" xmlns="" val="23062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1246909" y="3240853"/>
            <a:ext cx="5597236" cy="1848383"/>
          </a:xfrm>
          <a:custGeom>
            <a:avLst/>
            <a:gdLst>
              <a:gd name="connsiteX0" fmla="*/ 0 w 5597236"/>
              <a:gd name="connsiteY0" fmla="*/ 952456 h 1848383"/>
              <a:gd name="connsiteX1" fmla="*/ 738909 w 5597236"/>
              <a:gd name="connsiteY1" fmla="*/ 1111 h 1848383"/>
              <a:gd name="connsiteX2" fmla="*/ 1819564 w 5597236"/>
              <a:gd name="connsiteY2" fmla="*/ 776965 h 1848383"/>
              <a:gd name="connsiteX3" fmla="*/ 3906982 w 5597236"/>
              <a:gd name="connsiteY3" fmla="*/ 1497402 h 1848383"/>
              <a:gd name="connsiteX4" fmla="*/ 5597236 w 5597236"/>
              <a:gd name="connsiteY4" fmla="*/ 1848383 h 184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7236" h="1848383">
                <a:moveTo>
                  <a:pt x="0" y="952456"/>
                </a:moveTo>
                <a:cubicBezTo>
                  <a:pt x="217824" y="491407"/>
                  <a:pt x="435648" y="30359"/>
                  <a:pt x="738909" y="1111"/>
                </a:cubicBezTo>
                <a:cubicBezTo>
                  <a:pt x="1042170" y="-28137"/>
                  <a:pt x="1291552" y="527583"/>
                  <a:pt x="1819564" y="776965"/>
                </a:cubicBezTo>
                <a:cubicBezTo>
                  <a:pt x="2347576" y="1026347"/>
                  <a:pt x="3277370" y="1318832"/>
                  <a:pt x="3906982" y="1497402"/>
                </a:cubicBezTo>
                <a:cubicBezTo>
                  <a:pt x="4536594" y="1675972"/>
                  <a:pt x="5066915" y="1762177"/>
                  <a:pt x="5597236" y="1848383"/>
                </a:cubicBezTo>
              </a:path>
            </a:pathLst>
          </a:custGeom>
          <a:noFill/>
          <a:ln w="16891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accidentée (1)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76256" y="47251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Courbe objectif</a:t>
            </a:r>
            <a:endParaRPr lang="fr-FR" sz="14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1259632" y="1845618"/>
            <a:ext cx="6552728" cy="4411439"/>
            <a:chOff x="1259632" y="1845618"/>
            <a:chExt cx="6552728" cy="4411439"/>
          </a:xfrm>
        </p:grpSpPr>
        <p:cxnSp>
          <p:nvCxnSpPr>
            <p:cNvPr id="5" name="Connecteur droit avec flèche 4"/>
            <p:cNvCxnSpPr/>
            <p:nvPr/>
          </p:nvCxnSpPr>
          <p:spPr>
            <a:xfrm rot="5400000" flipH="1" flipV="1">
              <a:off x="-791802" y="3897052"/>
              <a:ext cx="410366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259632" y="5877272"/>
              <a:ext cx="65527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 8"/>
            <p:cNvSpPr/>
            <p:nvPr/>
          </p:nvSpPr>
          <p:spPr>
            <a:xfrm>
              <a:off x="1280160" y="3113649"/>
              <a:ext cx="5884128" cy="1899527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2195736" y="58052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6887592" y="582365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1947601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60j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635564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300j</a:t>
              </a: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2081847" y="1421775"/>
            <a:ext cx="6692343" cy="1708160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Vache s’étant amaigrie fortement en début de lactation</a:t>
            </a:r>
            <a:endParaRPr lang="fr-F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Vache âgée</a:t>
            </a:r>
            <a:endParaRPr lang="fr-F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Pathologie chronique ou grave après le pic (grave = séquelles irréversibles)</a:t>
            </a:r>
            <a:endParaRPr lang="fr-F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251566" y="5048309"/>
            <a:ext cx="718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max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: atteinte </a:t>
            </a:r>
          </a:p>
          <a:p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tot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: inférieure car chute de production après le pic (persistance faible)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217751" y="214575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217751" y="178770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</p:spTree>
    <p:extLst>
      <p:ext uri="{BB962C8B-B14F-4D97-AF65-F5344CB8AC3E}">
        <p14:creationId xmlns:p14="http://schemas.microsoft.com/office/powerpoint/2010/main" xmlns="" val="2749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accidentée (2)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259804" y="5517232"/>
            <a:ext cx="6692343" cy="107721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Vache maigre au vêlage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  <a:endParaRPr lang="fr-F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Tarissement trop court</a:t>
            </a:r>
            <a:endParaRPr lang="fr-F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 L1 : format ou morphologie mammaire insuffisants</a:t>
            </a:r>
            <a:endParaRPr lang="fr-F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1266092" y="3414195"/>
            <a:ext cx="5570806" cy="703384"/>
          </a:xfrm>
          <a:custGeom>
            <a:avLst/>
            <a:gdLst>
              <a:gd name="connsiteX0" fmla="*/ 0 w 5570806"/>
              <a:gd name="connsiteY0" fmla="*/ 492369 h 703384"/>
              <a:gd name="connsiteX1" fmla="*/ 703385 w 5570806"/>
              <a:gd name="connsiteY1" fmla="*/ 42203 h 703384"/>
              <a:gd name="connsiteX2" fmla="*/ 2166425 w 5570806"/>
              <a:gd name="connsiteY2" fmla="*/ 239150 h 703384"/>
              <a:gd name="connsiteX3" fmla="*/ 3010486 w 5570806"/>
              <a:gd name="connsiteY3" fmla="*/ 182880 h 703384"/>
              <a:gd name="connsiteX4" fmla="*/ 4234376 w 5570806"/>
              <a:gd name="connsiteY4" fmla="*/ 534572 h 703384"/>
              <a:gd name="connsiteX5" fmla="*/ 4459459 w 5570806"/>
              <a:gd name="connsiteY5" fmla="*/ 436098 h 703384"/>
              <a:gd name="connsiteX6" fmla="*/ 5570806 w 5570806"/>
              <a:gd name="connsiteY6" fmla="*/ 703384 h 703384"/>
              <a:gd name="connsiteX7" fmla="*/ 5570806 w 5570806"/>
              <a:gd name="connsiteY7" fmla="*/ 703384 h 703384"/>
              <a:gd name="connsiteX8" fmla="*/ 5570806 w 5570806"/>
              <a:gd name="connsiteY8" fmla="*/ 703384 h 70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0806" h="703384">
                <a:moveTo>
                  <a:pt x="0" y="492369"/>
                </a:moveTo>
                <a:cubicBezTo>
                  <a:pt x="171157" y="288387"/>
                  <a:pt x="342314" y="84406"/>
                  <a:pt x="703385" y="42203"/>
                </a:cubicBezTo>
                <a:cubicBezTo>
                  <a:pt x="1064456" y="0"/>
                  <a:pt x="1781908" y="215704"/>
                  <a:pt x="2166425" y="239150"/>
                </a:cubicBezTo>
                <a:cubicBezTo>
                  <a:pt x="2550942" y="262596"/>
                  <a:pt x="2665828" y="133643"/>
                  <a:pt x="3010486" y="182880"/>
                </a:cubicBezTo>
                <a:cubicBezTo>
                  <a:pt x="3355144" y="232117"/>
                  <a:pt x="3992881" y="492369"/>
                  <a:pt x="4234376" y="534572"/>
                </a:cubicBezTo>
                <a:cubicBezTo>
                  <a:pt x="4475872" y="576775"/>
                  <a:pt x="4236721" y="407963"/>
                  <a:pt x="4459459" y="436098"/>
                </a:cubicBezTo>
                <a:cubicBezTo>
                  <a:pt x="4682197" y="464233"/>
                  <a:pt x="5570806" y="703384"/>
                  <a:pt x="5570806" y="703384"/>
                </a:cubicBezTo>
                <a:lnTo>
                  <a:pt x="5570806" y="703384"/>
                </a:lnTo>
                <a:lnTo>
                  <a:pt x="5570806" y="703384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876256" y="355327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Courbe objectif</a:t>
            </a:r>
            <a:endParaRPr lang="fr-FR" sz="14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1259632" y="1700808"/>
            <a:ext cx="6552728" cy="3384376"/>
            <a:chOff x="1259632" y="2872681"/>
            <a:chExt cx="6552728" cy="3384376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1259632" y="2872681"/>
              <a:ext cx="0" cy="3076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259632" y="5877272"/>
              <a:ext cx="65527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 8"/>
            <p:cNvSpPr/>
            <p:nvPr/>
          </p:nvSpPr>
          <p:spPr>
            <a:xfrm>
              <a:off x="1280160" y="3113649"/>
              <a:ext cx="5884128" cy="1899527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2195736" y="58052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6887592" y="582365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1947601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60j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635564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300j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251566" y="3876436"/>
            <a:ext cx="718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max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: inférieure</a:t>
            </a:r>
          </a:p>
          <a:p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tot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: inférieure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5708" y="59173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93552" y="63203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</p:spTree>
    <p:extLst>
      <p:ext uri="{BB962C8B-B14F-4D97-AF65-F5344CB8AC3E}">
        <p14:creationId xmlns:p14="http://schemas.microsoft.com/office/powerpoint/2010/main" xmlns="" val="27146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accidentée (3)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475656" y="2193923"/>
            <a:ext cx="6552728" cy="4103662"/>
            <a:chOff x="1259632" y="745608"/>
            <a:chExt cx="6552728" cy="4103662"/>
          </a:xfrm>
        </p:grpSpPr>
        <p:cxnSp>
          <p:nvCxnSpPr>
            <p:cNvPr id="5" name="Connecteur droit avec flèche 4"/>
            <p:cNvCxnSpPr/>
            <p:nvPr/>
          </p:nvCxnSpPr>
          <p:spPr>
            <a:xfrm rot="5400000" flipH="1" flipV="1">
              <a:off x="-791802" y="2797042"/>
              <a:ext cx="410366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259632" y="4777262"/>
              <a:ext cx="65527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 8"/>
            <p:cNvSpPr/>
            <p:nvPr/>
          </p:nvSpPr>
          <p:spPr>
            <a:xfrm>
              <a:off x="1280160" y="2013639"/>
              <a:ext cx="5884128" cy="1899527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3671668" y="2487252"/>
              <a:ext cx="351692" cy="633826"/>
            </a:xfrm>
            <a:custGeom>
              <a:avLst/>
              <a:gdLst>
                <a:gd name="connsiteX0" fmla="*/ 0 w 351692"/>
                <a:gd name="connsiteY0" fmla="*/ 0 h 1146516"/>
                <a:gd name="connsiteX1" fmla="*/ 196947 w 351692"/>
                <a:gd name="connsiteY1" fmla="*/ 1125415 h 1146516"/>
                <a:gd name="connsiteX2" fmla="*/ 351692 w 351692"/>
                <a:gd name="connsiteY2" fmla="*/ 126609 h 114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92" h="1146516">
                  <a:moveTo>
                    <a:pt x="0" y="0"/>
                  </a:moveTo>
                  <a:cubicBezTo>
                    <a:pt x="69166" y="552157"/>
                    <a:pt x="138332" y="1104314"/>
                    <a:pt x="196947" y="1125415"/>
                  </a:cubicBezTo>
                  <a:cubicBezTo>
                    <a:pt x="255562" y="1146516"/>
                    <a:pt x="303627" y="636562"/>
                    <a:pt x="351692" y="126609"/>
                  </a:cubicBezTo>
                </a:path>
              </a:pathLst>
            </a:cu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CC99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9693388">
              <a:off x="3692919" y="2290711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7428" y="2328990"/>
              <a:ext cx="2910836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019527" y="2631021"/>
              <a:ext cx="2852896" cy="1165162"/>
            </a:xfrm>
            <a:prstGeom prst="line">
              <a:avLst/>
            </a:prstGeom>
            <a:ln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3203848" y="1238148"/>
            <a:ext cx="5760640" cy="218521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indent="0">
              <a:buNone/>
            </a:pPr>
            <a:r>
              <a:rPr lang="fr-FR" b="1" u="sng" dirty="0" smtClean="0">
                <a:solidFill>
                  <a:srgbClr val="00CC99"/>
                </a:solidFill>
              </a:rPr>
              <a:t>ACCIDENT TEMPORAIRE</a:t>
            </a:r>
          </a:p>
          <a:p>
            <a:pPr marL="534988" indent="-174625"/>
            <a:r>
              <a:rPr lang="fr-FR" dirty="0" smtClean="0">
                <a:solidFill>
                  <a:srgbClr val="0000FF"/>
                </a:solidFill>
              </a:rPr>
              <a:t>  </a:t>
            </a:r>
            <a:r>
              <a:rPr lang="fr-FR" dirty="0" smtClean="0">
                <a:solidFill>
                  <a:srgbClr val="0000FF"/>
                </a:solidFill>
              </a:rPr>
              <a:t>Vache avec un système immunitaire efficace (état corporel correct et pas de carences minérales ni vitaminiques)</a:t>
            </a:r>
            <a:endParaRPr lang="fr-FR" dirty="0" smtClean="0">
              <a:solidFill>
                <a:srgbClr val="0000FF"/>
              </a:solidFill>
            </a:endParaRPr>
          </a:p>
          <a:p>
            <a:pPr marL="360363" indent="0">
              <a:buNone/>
            </a:pPr>
            <a:r>
              <a:rPr lang="fr-FR" dirty="0" smtClean="0">
                <a:solidFill>
                  <a:srgbClr val="0000FF"/>
                </a:solidFill>
              </a:rPr>
              <a:t>+ éventuellement </a:t>
            </a:r>
            <a:r>
              <a:rPr lang="fr-FR" dirty="0">
                <a:solidFill>
                  <a:srgbClr val="0000FF"/>
                </a:solidFill>
              </a:rPr>
              <a:t>si phase aigüe </a:t>
            </a:r>
            <a:r>
              <a:rPr lang="fr-FR" dirty="0" smtClean="0">
                <a:solidFill>
                  <a:srgbClr val="0000FF"/>
                </a:solidFill>
              </a:rPr>
              <a:t>sévère :  </a:t>
            </a:r>
            <a:r>
              <a:rPr lang="fr-FR" dirty="0" smtClean="0">
                <a:solidFill>
                  <a:srgbClr val="0000FF"/>
                </a:solidFill>
              </a:rPr>
              <a:t> détection rapide du prodrome et guérison rapide (diagnostic et produits efficaces)</a:t>
            </a:r>
            <a:endParaRPr lang="fr-F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05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accidentée (3)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23528" y="836712"/>
            <a:ext cx="7776863" cy="5871346"/>
            <a:chOff x="1115616" y="1933343"/>
            <a:chExt cx="7776863" cy="5871346"/>
          </a:xfrm>
        </p:grpSpPr>
        <p:cxnSp>
          <p:nvCxnSpPr>
            <p:cNvPr id="5" name="Connecteur droit avec flèche 4"/>
            <p:cNvCxnSpPr/>
            <p:nvPr/>
          </p:nvCxnSpPr>
          <p:spPr>
            <a:xfrm rot="5400000" flipH="1" flipV="1">
              <a:off x="-935818" y="3984777"/>
              <a:ext cx="410366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115616" y="5964997"/>
              <a:ext cx="65527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 8"/>
            <p:cNvSpPr/>
            <p:nvPr/>
          </p:nvSpPr>
          <p:spPr>
            <a:xfrm>
              <a:off x="1136144" y="3201374"/>
              <a:ext cx="5884128" cy="1899527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 rot="19693388">
              <a:off x="3548903" y="3478446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00930" y="3516725"/>
              <a:ext cx="3507373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3513584" y="3674987"/>
              <a:ext cx="2498576" cy="1223889"/>
            </a:xfrm>
            <a:custGeom>
              <a:avLst/>
              <a:gdLst>
                <a:gd name="connsiteX0" fmla="*/ 0 w 2419643"/>
                <a:gd name="connsiteY0" fmla="*/ 0 h 1223889"/>
                <a:gd name="connsiteX1" fmla="*/ 182880 w 2419643"/>
                <a:gd name="connsiteY1" fmla="*/ 1097280 h 1223889"/>
                <a:gd name="connsiteX2" fmla="*/ 506437 w 2419643"/>
                <a:gd name="connsiteY2" fmla="*/ 759655 h 1223889"/>
                <a:gd name="connsiteX3" fmla="*/ 2419643 w 2419643"/>
                <a:gd name="connsiteY3" fmla="*/ 1041009 h 1223889"/>
                <a:gd name="connsiteX4" fmla="*/ 2419643 w 2419643"/>
                <a:gd name="connsiteY4" fmla="*/ 1041009 h 1223889"/>
                <a:gd name="connsiteX5" fmla="*/ 2419643 w 2419643"/>
                <a:gd name="connsiteY5" fmla="*/ 1026941 h 122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9643" h="1223889">
                  <a:moveTo>
                    <a:pt x="0" y="0"/>
                  </a:moveTo>
                  <a:cubicBezTo>
                    <a:pt x="49237" y="485335"/>
                    <a:pt x="98474" y="970671"/>
                    <a:pt x="182880" y="1097280"/>
                  </a:cubicBezTo>
                  <a:cubicBezTo>
                    <a:pt x="267286" y="1223889"/>
                    <a:pt x="133643" y="769034"/>
                    <a:pt x="506437" y="759655"/>
                  </a:cubicBezTo>
                  <a:cubicBezTo>
                    <a:pt x="879231" y="750277"/>
                    <a:pt x="2419643" y="1041009"/>
                    <a:pt x="2419643" y="1041009"/>
                  </a:cubicBezTo>
                  <a:lnTo>
                    <a:pt x="2419643" y="1041009"/>
                  </a:lnTo>
                  <a:lnTo>
                    <a:pt x="2419643" y="1026941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Parenthèse fermante 7"/>
            <p:cNvSpPr/>
            <p:nvPr/>
          </p:nvSpPr>
          <p:spPr>
            <a:xfrm rot="5400000">
              <a:off x="5846182" y="4202071"/>
              <a:ext cx="180020" cy="5912574"/>
            </a:xfrm>
            <a:prstGeom prst="rightBracket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422367" y="7158358"/>
              <a:ext cx="2741922" cy="646331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Importance de la prévention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3203848" y="939216"/>
            <a:ext cx="5760640" cy="276998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indent="0">
              <a:buNone/>
            </a:pPr>
            <a:r>
              <a:rPr lang="fr-FR" b="1" u="sng" dirty="0" smtClean="0"/>
              <a:t>PERTE IRREVERSIBLE DU POTENTIEL DE PRODUCTION</a:t>
            </a:r>
          </a:p>
          <a:p>
            <a:pPr marL="534988" indent="-174625"/>
            <a:r>
              <a:rPr lang="fr-FR" dirty="0" smtClean="0">
                <a:solidFill>
                  <a:srgbClr val="0000FF"/>
                </a:solidFill>
              </a:rPr>
              <a:t>  </a:t>
            </a:r>
            <a:r>
              <a:rPr lang="fr-FR" dirty="0" smtClean="0">
                <a:solidFill>
                  <a:srgbClr val="0000FF"/>
                </a:solidFill>
              </a:rPr>
              <a:t>Convalescence lente (système immunitaire affaiblit)</a:t>
            </a:r>
            <a:endParaRPr lang="fr-FR" dirty="0" smtClean="0">
              <a:solidFill>
                <a:srgbClr val="0000FF"/>
              </a:solidFill>
            </a:endParaRPr>
          </a:p>
          <a:p>
            <a:pPr marL="534988" indent="-174625"/>
            <a:endParaRPr lang="fr-FR" dirty="0" smtClean="0">
              <a:solidFill>
                <a:srgbClr val="0000FF"/>
              </a:solidFill>
            </a:endParaRPr>
          </a:p>
          <a:p>
            <a:pPr marL="534988" indent="-174625"/>
            <a:r>
              <a:rPr lang="fr-FR" dirty="0" smtClean="0">
                <a:solidFill>
                  <a:srgbClr val="0000FF"/>
                </a:solidFill>
              </a:rPr>
              <a:t>  </a:t>
            </a:r>
            <a:r>
              <a:rPr lang="fr-FR" dirty="0" smtClean="0">
                <a:solidFill>
                  <a:srgbClr val="0000FF"/>
                </a:solidFill>
              </a:rPr>
              <a:t>Chronicité obligatoire de la pathologie (pathologie persistante)</a:t>
            </a:r>
            <a:endParaRPr lang="fr-FR" dirty="0" smtClean="0">
              <a:solidFill>
                <a:srgbClr val="0000FF"/>
              </a:solidFill>
            </a:endParaRPr>
          </a:p>
          <a:p>
            <a:pPr marL="534988" indent="-174625"/>
            <a:endParaRPr lang="fr-FR" dirty="0" smtClean="0">
              <a:solidFill>
                <a:srgbClr val="0000FF"/>
              </a:solidFill>
            </a:endParaRPr>
          </a:p>
          <a:p>
            <a:pPr marL="646113"/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Pathologie grave (perte d’un quartier par exemple)</a:t>
            </a:r>
            <a:endParaRPr lang="fr-FR" dirty="0" smtClean="0">
              <a:solidFill>
                <a:srgbClr val="0000FF"/>
              </a:solidFill>
            </a:endParaRPr>
          </a:p>
          <a:p>
            <a:pPr marL="360363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2649488" y="201947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649488" y="27199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</p:spTree>
    <p:extLst>
      <p:ext uri="{BB962C8B-B14F-4D97-AF65-F5344CB8AC3E}">
        <p14:creationId xmlns:p14="http://schemas.microsoft.com/office/powerpoint/2010/main" xmlns="" val="301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individuelle accidentée (3)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rot="5400000" flipH="1" flipV="1">
            <a:off x="-1511882" y="3464210"/>
            <a:ext cx="41036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539552" y="5444430"/>
            <a:ext cx="65527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8"/>
          <p:cNvSpPr/>
          <p:nvPr/>
        </p:nvSpPr>
        <p:spPr>
          <a:xfrm>
            <a:off x="560080" y="2680807"/>
            <a:ext cx="5884128" cy="1899527"/>
          </a:xfrm>
          <a:custGeom>
            <a:avLst/>
            <a:gdLst>
              <a:gd name="connsiteX0" fmla="*/ 0 w 4194517"/>
              <a:gd name="connsiteY0" fmla="*/ 1247336 h 2581422"/>
              <a:gd name="connsiteX1" fmla="*/ 872197 w 4194517"/>
              <a:gd name="connsiteY1" fmla="*/ 164123 h 2581422"/>
              <a:gd name="connsiteX2" fmla="*/ 3713871 w 4194517"/>
              <a:gd name="connsiteY2" fmla="*/ 2232074 h 2581422"/>
              <a:gd name="connsiteX3" fmla="*/ 3756074 w 4194517"/>
              <a:gd name="connsiteY3" fmla="*/ 2260209 h 258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517" h="2581422">
                <a:moveTo>
                  <a:pt x="0" y="1247336"/>
                </a:moveTo>
                <a:cubicBezTo>
                  <a:pt x="126609" y="623668"/>
                  <a:pt x="253219" y="0"/>
                  <a:pt x="872197" y="164123"/>
                </a:cubicBezTo>
                <a:cubicBezTo>
                  <a:pt x="1491175" y="328246"/>
                  <a:pt x="3233225" y="1882726"/>
                  <a:pt x="3713871" y="2232074"/>
                </a:cubicBezTo>
                <a:cubicBezTo>
                  <a:pt x="4194517" y="2581422"/>
                  <a:pt x="3975295" y="2420815"/>
                  <a:pt x="3756074" y="226020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9693388">
            <a:off x="2972839" y="295787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224867" y="2996158"/>
            <a:ext cx="3003317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rot="16200000" flipH="1">
            <a:off x="2231740" y="3824250"/>
            <a:ext cx="1512168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16200000" flipH="1">
            <a:off x="2843808" y="4868366"/>
            <a:ext cx="79208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enthèse fermante 7"/>
          <p:cNvSpPr/>
          <p:nvPr/>
        </p:nvSpPr>
        <p:spPr>
          <a:xfrm rot="5400000">
            <a:off x="5846182" y="4202071"/>
            <a:ext cx="180020" cy="5912574"/>
          </a:xfrm>
          <a:prstGeom prst="rightBracket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46302" y="6637791"/>
            <a:ext cx="302765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Importance de la prévention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203848" y="939216"/>
            <a:ext cx="5940152" cy="38318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indent="0">
              <a:buNone/>
            </a:pPr>
            <a:r>
              <a:rPr lang="fr-FR" b="1" u="sng" dirty="0" smtClean="0"/>
              <a:t>ARRET DE PRODUCTION </a:t>
            </a:r>
          </a:p>
          <a:p>
            <a:pPr marL="534988" indent="-174625"/>
            <a:r>
              <a:rPr lang="fr-FR" dirty="0" smtClean="0"/>
              <a:t>Mortalité</a:t>
            </a:r>
          </a:p>
          <a:p>
            <a:pPr marL="360363" indent="0">
              <a:buNone/>
            </a:pPr>
            <a:r>
              <a:rPr lang="fr-FR" dirty="0">
                <a:solidFill>
                  <a:srgbClr val="0000FF"/>
                </a:solidFill>
              </a:rPr>
              <a:t>	</a:t>
            </a:r>
            <a:r>
              <a:rPr lang="fr-FR" dirty="0" smtClean="0">
                <a:solidFill>
                  <a:srgbClr val="0000FF"/>
                </a:solidFill>
              </a:rPr>
              <a:t>(vache avec système immunitaire très affaiblit)</a:t>
            </a:r>
            <a:endParaRPr lang="fr-FR" dirty="0" smtClean="0">
              <a:solidFill>
                <a:srgbClr val="0000FF"/>
              </a:solidFill>
            </a:endParaRPr>
          </a:p>
          <a:p>
            <a:pPr marL="360363" indent="0">
              <a:buNone/>
            </a:pPr>
            <a:r>
              <a:rPr lang="fr-FR" dirty="0">
                <a:solidFill>
                  <a:srgbClr val="0000FF"/>
                </a:solidFill>
              </a:rPr>
              <a:t>	</a:t>
            </a:r>
            <a:r>
              <a:rPr lang="fr-FR" dirty="0" smtClean="0">
                <a:solidFill>
                  <a:srgbClr val="0000FF"/>
                </a:solidFill>
              </a:rPr>
              <a:t>(pathogène très virulent)</a:t>
            </a:r>
            <a:endParaRPr lang="fr-FR" dirty="0" smtClean="0">
              <a:solidFill>
                <a:srgbClr val="0000FF"/>
              </a:solidFill>
            </a:endParaRPr>
          </a:p>
          <a:p>
            <a:pPr marL="895350" indent="-441325">
              <a:buNone/>
            </a:pPr>
            <a:r>
              <a:rPr lang="fr-FR" dirty="0">
                <a:solidFill>
                  <a:srgbClr val="0000FF"/>
                </a:solidFill>
              </a:rPr>
              <a:t>	</a:t>
            </a:r>
            <a:r>
              <a:rPr lang="fr-FR" dirty="0" smtClean="0">
                <a:solidFill>
                  <a:srgbClr val="0000FF"/>
                </a:solidFill>
              </a:rPr>
              <a:t>(accident : crise cardiaque, fracture; obstruction œsophagienne par un corps étranger)</a:t>
            </a:r>
            <a:endParaRPr lang="fr-FR" dirty="0" smtClean="0">
              <a:solidFill>
                <a:srgbClr val="0000FF"/>
              </a:solidFill>
            </a:endParaRPr>
          </a:p>
          <a:p>
            <a:pPr marL="895350" indent="-441325">
              <a:buNone/>
            </a:pPr>
            <a:endParaRPr lang="fr-FR" dirty="0" smtClean="0">
              <a:solidFill>
                <a:srgbClr val="0000FF"/>
              </a:solidFill>
            </a:endParaRPr>
          </a:p>
          <a:p>
            <a:pPr marL="534988" indent="-174625"/>
            <a:r>
              <a:rPr lang="fr-FR" dirty="0" smtClean="0"/>
              <a:t>Réforme précoce non désirée</a:t>
            </a:r>
          </a:p>
          <a:p>
            <a:pPr marL="360363" indent="0">
              <a:buNone/>
            </a:pPr>
            <a:r>
              <a:rPr lang="fr-FR" dirty="0">
                <a:solidFill>
                  <a:srgbClr val="0000FF"/>
                </a:solidFill>
              </a:rPr>
              <a:t> 	</a:t>
            </a:r>
            <a:r>
              <a:rPr lang="fr-FR" dirty="0" smtClean="0">
                <a:solidFill>
                  <a:srgbClr val="0000FF"/>
                </a:solidFill>
              </a:rPr>
              <a:t>(</a:t>
            </a:r>
            <a:r>
              <a:rPr lang="fr-FR" dirty="0" err="1" smtClean="0">
                <a:solidFill>
                  <a:srgbClr val="0000FF"/>
                </a:solidFill>
              </a:rPr>
              <a:t>mammelle</a:t>
            </a:r>
            <a:r>
              <a:rPr lang="fr-FR" dirty="0" smtClean="0">
                <a:solidFill>
                  <a:srgbClr val="0000FF"/>
                </a:solidFill>
              </a:rPr>
              <a:t> gravement atteinte)</a:t>
            </a:r>
            <a:endParaRPr lang="fr-FR" dirty="0" smtClean="0">
              <a:solidFill>
                <a:srgbClr val="0000FF"/>
              </a:solidFill>
            </a:endParaRPr>
          </a:p>
          <a:p>
            <a:pPr marL="360363" indent="0">
              <a:buNone/>
            </a:pPr>
            <a:r>
              <a:rPr lang="fr-FR" dirty="0">
                <a:solidFill>
                  <a:srgbClr val="0000FF"/>
                </a:solidFill>
              </a:rPr>
              <a:t>	</a:t>
            </a:r>
            <a:r>
              <a:rPr lang="fr-FR" dirty="0" smtClean="0">
                <a:solidFill>
                  <a:srgbClr val="0000FF"/>
                </a:solidFill>
              </a:rPr>
              <a:t>(anticipation avant dépassement de quota)</a:t>
            </a:r>
            <a:endParaRPr lang="fr-FR" dirty="0" smtClean="0">
              <a:solidFill>
                <a:srgbClr val="0000FF"/>
              </a:solidFill>
            </a:endParaRPr>
          </a:p>
          <a:p>
            <a:pPr marL="534988" indent="-174625"/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2073424" y="16374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073424" y="2542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fr-FR" sz="1200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t/ou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248910" y="5512647"/>
            <a:ext cx="192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REFORME / EQUARISSAGE</a:t>
            </a:r>
          </a:p>
        </p:txBody>
      </p:sp>
    </p:spTree>
    <p:extLst>
      <p:ext uri="{BB962C8B-B14F-4D97-AF65-F5344CB8AC3E}">
        <p14:creationId xmlns:p14="http://schemas.microsoft.com/office/powerpoint/2010/main" xmlns="" val="28765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de lactation moyenne du troupeau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76256" y="47251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Courbe objectif</a:t>
            </a:r>
            <a:endParaRPr lang="fr-FR" sz="14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1259632" y="1845618"/>
            <a:ext cx="6552728" cy="4411439"/>
            <a:chOff x="1259632" y="1845618"/>
            <a:chExt cx="6552728" cy="4411439"/>
          </a:xfrm>
        </p:grpSpPr>
        <p:cxnSp>
          <p:nvCxnSpPr>
            <p:cNvPr id="5" name="Connecteur droit avec flèche 4"/>
            <p:cNvCxnSpPr/>
            <p:nvPr/>
          </p:nvCxnSpPr>
          <p:spPr>
            <a:xfrm rot="5400000" flipH="1" flipV="1">
              <a:off x="-791802" y="3897052"/>
              <a:ext cx="410366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259632" y="5877272"/>
              <a:ext cx="65527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 8"/>
            <p:cNvSpPr/>
            <p:nvPr/>
          </p:nvSpPr>
          <p:spPr>
            <a:xfrm>
              <a:off x="1280160" y="3113649"/>
              <a:ext cx="5884128" cy="1899527"/>
            </a:xfrm>
            <a:custGeom>
              <a:avLst/>
              <a:gdLst>
                <a:gd name="connsiteX0" fmla="*/ 0 w 4194517"/>
                <a:gd name="connsiteY0" fmla="*/ 1247336 h 2581422"/>
                <a:gd name="connsiteX1" fmla="*/ 872197 w 4194517"/>
                <a:gd name="connsiteY1" fmla="*/ 164123 h 2581422"/>
                <a:gd name="connsiteX2" fmla="*/ 3713871 w 4194517"/>
                <a:gd name="connsiteY2" fmla="*/ 2232074 h 2581422"/>
                <a:gd name="connsiteX3" fmla="*/ 3756074 w 4194517"/>
                <a:gd name="connsiteY3" fmla="*/ 2260209 h 258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517" h="2581422">
                  <a:moveTo>
                    <a:pt x="0" y="1247336"/>
                  </a:moveTo>
                  <a:cubicBezTo>
                    <a:pt x="126609" y="623668"/>
                    <a:pt x="253219" y="0"/>
                    <a:pt x="872197" y="164123"/>
                  </a:cubicBezTo>
                  <a:cubicBezTo>
                    <a:pt x="1491175" y="328246"/>
                    <a:pt x="3233225" y="1882726"/>
                    <a:pt x="3713871" y="2232074"/>
                  </a:cubicBezTo>
                  <a:cubicBezTo>
                    <a:pt x="4194517" y="2581422"/>
                    <a:pt x="3975295" y="2420815"/>
                    <a:pt x="3756074" y="226020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2195736" y="58052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6887592" y="582365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1947601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60j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635564" y="594928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305j</a:t>
              </a:r>
            </a:p>
          </p:txBody>
        </p:sp>
      </p:grpSp>
      <p:cxnSp>
        <p:nvCxnSpPr>
          <p:cNvPr id="12" name="Connecteur droit 11"/>
          <p:cNvCxnSpPr/>
          <p:nvPr/>
        </p:nvCxnSpPr>
        <p:spPr>
          <a:xfrm>
            <a:off x="1084212" y="3212976"/>
            <a:ext cx="319436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0283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latin typeface="Calibri" pitchFamily="34" charset="0"/>
                <a:cs typeface="Calibri" pitchFamily="34" charset="0"/>
              </a:rPr>
              <a:t>max</a:t>
            </a:r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1547664" y="3397642"/>
            <a:ext cx="792088" cy="2407622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6372200" y="4941859"/>
            <a:ext cx="290527" cy="863405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2451657" y="3616684"/>
            <a:ext cx="680183" cy="2116572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347864" y="3907734"/>
            <a:ext cx="585873" cy="1825522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4283968" y="4312042"/>
            <a:ext cx="504056" cy="1421214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5341836" y="4584654"/>
            <a:ext cx="394874" cy="1148602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ZoneTexte 38"/>
          <p:cNvSpPr txBox="1"/>
          <p:nvPr/>
        </p:nvSpPr>
        <p:spPr>
          <a:xfrm>
            <a:off x="3980847" y="4940901"/>
            <a:ext cx="1991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tot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base 305j</a:t>
            </a:r>
            <a:r>
              <a:rPr lang="fr-FR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142518" y="1772816"/>
            <a:ext cx="4459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PL</a:t>
            </a:r>
            <a:r>
              <a:rPr lang="fr-FR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max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et PL</a:t>
            </a:r>
            <a:r>
              <a:rPr lang="fr-FR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tot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sont souvent les 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2seules </a:t>
            </a:r>
            <a:r>
              <a:rPr lang="fr-FR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statistiques analysées, car les courbes individuelles sont très rarement tracées</a:t>
            </a:r>
          </a:p>
        </p:txBody>
      </p:sp>
    </p:spTree>
    <p:extLst>
      <p:ext uri="{BB962C8B-B14F-4D97-AF65-F5344CB8AC3E}">
        <p14:creationId xmlns:p14="http://schemas.microsoft.com/office/powerpoint/2010/main" xmlns="" val="2932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diapo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 cmpd="sng">
          <a:solidFill>
            <a:srgbClr val="FFFF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mpd="sng">
          <a:solidFill>
            <a:schemeClr val="tx1"/>
          </a:solidFill>
          <a:prstDash val="soli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diapo</Template>
  <TotalTime>3359</TotalTime>
  <Words>449</Words>
  <Application>Microsoft Office PowerPoint</Application>
  <PresentationFormat>Affichage à l'écran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diapo</vt:lpstr>
      <vt:lpstr>Performances laitières</vt:lpstr>
      <vt:lpstr>Courbe individuelle légèrement différente (1)</vt:lpstr>
      <vt:lpstr>Courbe individuelle légèrement différente (2)</vt:lpstr>
      <vt:lpstr>Courbe individuelle accidentée (1)</vt:lpstr>
      <vt:lpstr>Courbe individuelle accidentée (2)</vt:lpstr>
      <vt:lpstr>Courbe individuelle accidentée (3)</vt:lpstr>
      <vt:lpstr>Courbe individuelle accidentée (3)</vt:lpstr>
      <vt:lpstr>Courbe individuelle accidentée (3)</vt:lpstr>
      <vt:lpstr>Courbe de lactation moyenne du troupeau</vt:lpstr>
      <vt:lpstr>On analyse alors la PLmax</vt:lpstr>
      <vt:lpstr>On analyse également la PLtot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l’élevage</dc:title>
  <cp:lastModifiedBy>Matthieu</cp:lastModifiedBy>
  <cp:revision>438</cp:revision>
  <cp:lastPrinted>2014-02-18T12:49:20Z</cp:lastPrinted>
  <dcterms:modified xsi:type="dcterms:W3CDTF">2014-05-10T10:34:16Z</dcterms:modified>
</cp:coreProperties>
</file>