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519" r:id="rId2"/>
    <p:sldId id="545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44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33CC"/>
    <a:srgbClr val="FFFF00"/>
    <a:srgbClr val="9900FF"/>
    <a:srgbClr val="0000FF"/>
    <a:srgbClr val="6600FF"/>
    <a:srgbClr val="CC00FF"/>
    <a:srgbClr val="666699"/>
    <a:srgbClr val="993366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7F49C-254D-4A6D-BD21-47532F79798D}" type="datetimeFigureOut">
              <a:rPr lang="fr-FR" smtClean="0"/>
              <a:pPr/>
              <a:t>10/05/2014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78CD-66A7-4C4B-AAD0-842E8722ED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5665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88913"/>
            <a:ext cx="7524750" cy="346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0" y="1125538"/>
            <a:ext cx="8820150" cy="57324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381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09728" indent="0">
              <a:lnSpc>
                <a:spcPct val="100000"/>
              </a:lnSpc>
              <a:spcBef>
                <a:spcPts val="300"/>
              </a:spcBef>
              <a:buSzPct val="40000"/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1527175" indent="0">
              <a:lnSpc>
                <a:spcPct val="100000"/>
              </a:lnSpc>
              <a:spcBef>
                <a:spcPts val="300"/>
              </a:spcBef>
              <a:buClr>
                <a:srgbClr val="0000FF"/>
              </a:buClr>
              <a:buSzPct val="50000"/>
              <a:buFont typeface="Arial" pitchFamily="34" charset="0"/>
              <a:buNone/>
              <a:defRPr kumimoji="0" lang="fr-FR" sz="1800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buSzPct val="40000"/>
              <a:buFont typeface="Courier New" pitchFamily="49" charset="0"/>
              <a:buChar char="o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300"/>
              </a:spcBef>
              <a:defRPr>
                <a:solidFill>
                  <a:schemeClr val="bg2">
                    <a:lumMod val="2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FFC000"/>
                </a:solidFill>
              </a:defRPr>
            </a:lvl1pPr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713104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buNone/>
              <a:defRPr sz="2800" b="1" cap="none" baseline="0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95736" y="2852936"/>
            <a:ext cx="576064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2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1733296" y="2916424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1547664" y="2924944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screen">
              <a:alphaModFix amt="5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30648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10/05/2014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lang="en-US" sz="2800" b="0" kern="1200" dirty="0">
          <a:solidFill>
            <a:schemeClr val="bg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70560" y="231087"/>
            <a:ext cx="7772400" cy="1829761"/>
          </a:xfrm>
        </p:spPr>
        <p:txBody>
          <a:bodyPr>
            <a:normAutofit/>
          </a:bodyPr>
          <a:lstStyle/>
          <a:p>
            <a:r>
              <a:rPr lang="fr-FR" dirty="0" smtClean="0"/>
              <a:t>Performances lait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936104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LA QUALITE DU LAIT ET SES VARIATIONS</a:t>
            </a:r>
            <a:endParaRPr lang="fr-FR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39752" y="4149080"/>
            <a:ext cx="6709752" cy="244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03648" y="3861048"/>
            <a:ext cx="3312368" cy="266429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V="1">
            <a:off x="4644008" y="4023787"/>
            <a:ext cx="1368152" cy="42268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4644008" y="4451833"/>
            <a:ext cx="1050620" cy="42268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flipV="1">
            <a:off x="4604016" y="5805262"/>
            <a:ext cx="1984207" cy="78918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71600" y="4309232"/>
            <a:ext cx="31683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Anthony </a:t>
            </a:r>
            <a:r>
              <a:rPr lang="fr-FR" sz="20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Letort</a:t>
            </a:r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ISARA 2A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UE Analyse des conduites d’élevage</a:t>
            </a:r>
          </a:p>
          <a:p>
            <a:pPr algn="ctr"/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7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://p4.storage.canalblog.com/47/69/309207/411760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2060848"/>
            <a:ext cx="2247900" cy="1657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Hydrolyse de la matière grasse produisant des Acides Gras Volatiles (AGV)</a:t>
            </a:r>
          </a:p>
          <a:p>
            <a:endParaRPr lang="fr-FR" dirty="0"/>
          </a:p>
          <a:p>
            <a:pPr algn="ctr">
              <a:buFontTx/>
              <a:buNone/>
            </a:pPr>
            <a:r>
              <a:rPr lang="fr-FR" b="1" dirty="0">
                <a:solidFill>
                  <a:srgbClr val="FF3300"/>
                </a:solidFill>
              </a:rPr>
              <a:t>Goût rance, saveur piquante et amère</a:t>
            </a:r>
          </a:p>
          <a:p>
            <a:endParaRPr lang="fr-FR" b="1" dirty="0">
              <a:solidFill>
                <a:srgbClr val="FF3300"/>
              </a:solidFill>
            </a:endParaRPr>
          </a:p>
          <a:p>
            <a:endParaRPr lang="fr-FR" b="1" dirty="0">
              <a:solidFill>
                <a:srgbClr val="FF3300"/>
              </a:solidFill>
            </a:endParaRPr>
          </a:p>
          <a:p>
            <a:endParaRPr lang="fr-FR" b="1" dirty="0">
              <a:solidFill>
                <a:srgbClr val="FF3300"/>
              </a:solidFill>
            </a:endParaRPr>
          </a:p>
          <a:p>
            <a:r>
              <a:rPr lang="fr-FR" dirty="0"/>
              <a:t>Ampleur mesurée par la quantité d’acides oléiques 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La lipolyse</a:t>
            </a:r>
          </a:p>
        </p:txBody>
      </p:sp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2411413" y="5013325"/>
            <a:ext cx="4103687" cy="912813"/>
            <a:chOff x="2835" y="1162"/>
            <a:chExt cx="2585" cy="575"/>
          </a:xfrm>
        </p:grpSpPr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>
              <a:off x="2835" y="1434"/>
              <a:ext cx="258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26988" name="Line 12"/>
            <p:cNvSpPr>
              <a:spLocks noChangeShapeType="1"/>
            </p:cNvSpPr>
            <p:nvPr/>
          </p:nvSpPr>
          <p:spPr bwMode="auto">
            <a:xfrm>
              <a:off x="3560" y="1344"/>
              <a:ext cx="0" cy="181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26989" name="Line 13"/>
            <p:cNvSpPr>
              <a:spLocks noChangeShapeType="1"/>
            </p:cNvSpPr>
            <p:nvPr/>
          </p:nvSpPr>
          <p:spPr bwMode="auto">
            <a:xfrm>
              <a:off x="4422" y="1344"/>
              <a:ext cx="0" cy="181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26990" name="Text Box 14"/>
            <p:cNvSpPr txBox="1">
              <a:spLocks noChangeArrowheads="1"/>
            </p:cNvSpPr>
            <p:nvPr/>
          </p:nvSpPr>
          <p:spPr bwMode="auto">
            <a:xfrm>
              <a:off x="3198" y="1525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b="1">
                  <a:solidFill>
                    <a:srgbClr val="0000CC"/>
                  </a:solidFill>
                </a:rPr>
                <a:t>0,17 g/l</a:t>
              </a:r>
            </a:p>
          </p:txBody>
        </p:sp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4059" y="1525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b="1">
                  <a:solidFill>
                    <a:srgbClr val="0000CC"/>
                  </a:solidFill>
                </a:rPr>
                <a:t>0,28g/l</a:t>
              </a:r>
            </a:p>
          </p:txBody>
        </p:sp>
        <p:sp>
          <p:nvSpPr>
            <p:cNvPr id="126992" name="Text Box 16"/>
            <p:cNvSpPr txBox="1">
              <a:spLocks noChangeArrowheads="1"/>
            </p:cNvSpPr>
            <p:nvPr/>
          </p:nvSpPr>
          <p:spPr bwMode="auto">
            <a:xfrm>
              <a:off x="2880" y="116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2400" b="1">
                  <a:solidFill>
                    <a:srgbClr val="FF6600"/>
                  </a:solidFill>
                  <a:sym typeface="Wingdings" pitchFamily="2" charset="2"/>
                </a:rPr>
                <a:t></a:t>
              </a:r>
              <a:r>
                <a:rPr lang="fr-FR" sz="2400">
                  <a:solidFill>
                    <a:srgbClr val="FF6600"/>
                  </a:solidFill>
                </a:rPr>
                <a:t> </a:t>
              </a:r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4649" y="116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fr-FR" sz="2400" b="1">
                  <a:solidFill>
                    <a:srgbClr val="FF6600"/>
                  </a:solidFill>
                  <a:sym typeface="Wingdings" pitchFamily="2" charset="2"/>
                </a:rPr>
                <a:t></a:t>
              </a:r>
              <a:r>
                <a:rPr lang="fr-FR" sz="2400" b="1">
                  <a:solidFill>
                    <a:srgbClr val="FF66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135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rm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origine = agitation entre le faisceau trayeur et le tank</a:t>
            </a:r>
          </a:p>
          <a:p>
            <a:pPr lvl="1"/>
            <a:r>
              <a:rPr lang="fr-FR" dirty="0"/>
              <a:t>Minimiser le nombre de coudes</a:t>
            </a:r>
          </a:p>
          <a:p>
            <a:pPr lvl="1"/>
            <a:r>
              <a:rPr lang="fr-FR" dirty="0"/>
              <a:t>Limiter la hauteur de chutes de </a:t>
            </a:r>
            <a:r>
              <a:rPr lang="fr-FR" dirty="0" smtClean="0"/>
              <a:t>lait (préférer </a:t>
            </a:r>
            <a:r>
              <a:rPr lang="fr-FR" dirty="0"/>
              <a:t>les lignes </a:t>
            </a:r>
            <a:r>
              <a:rPr lang="fr-FR" dirty="0" smtClean="0"/>
              <a:t>basses)</a:t>
            </a:r>
            <a:endParaRPr lang="fr-FR" dirty="0"/>
          </a:p>
          <a:p>
            <a:pPr lvl="1"/>
            <a:r>
              <a:rPr lang="fr-FR" dirty="0"/>
              <a:t>Niveau de vide correct</a:t>
            </a:r>
          </a:p>
          <a:p>
            <a:pPr lvl="1"/>
            <a:r>
              <a:rPr lang="fr-FR" dirty="0"/>
              <a:t>Pompe à vide « douce »</a:t>
            </a:r>
          </a:p>
          <a:p>
            <a:pPr lvl="1"/>
            <a:r>
              <a:rPr lang="fr-FR" dirty="0"/>
              <a:t>Aucune entrée d’air</a:t>
            </a:r>
          </a:p>
          <a:p>
            <a:pPr>
              <a:buFontTx/>
              <a:buNone/>
            </a:pPr>
            <a:endParaRPr lang="fr-FR" dirty="0"/>
          </a:p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origine = les chocs thermiques</a:t>
            </a:r>
          </a:p>
          <a:p>
            <a:endParaRPr lang="fr-FR" dirty="0"/>
          </a:p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origine = la présence de cellules somatiques</a:t>
            </a:r>
          </a:p>
          <a:p>
            <a:endParaRPr lang="fr-FR" dirty="0" smtClean="0"/>
          </a:p>
          <a:p>
            <a:endParaRPr lang="fr-FR" dirty="0"/>
          </a:p>
          <a:p>
            <a:pPr algn="ctr">
              <a:buFontTx/>
              <a:buNone/>
            </a:pPr>
            <a:r>
              <a:rPr lang="fr-FR" b="1" dirty="0" smtClean="0">
                <a:solidFill>
                  <a:srgbClr val="FF3300"/>
                </a:solidFill>
              </a:rPr>
              <a:t>Rupture </a:t>
            </a:r>
            <a:r>
              <a:rPr lang="fr-FR" b="1" dirty="0">
                <a:solidFill>
                  <a:srgbClr val="FF3300"/>
                </a:solidFill>
              </a:rPr>
              <a:t>de la membrane des globules </a:t>
            </a:r>
            <a:r>
              <a:rPr lang="fr-FR" b="1" dirty="0" smtClean="0">
                <a:solidFill>
                  <a:srgbClr val="FF3300"/>
                </a:solidFill>
              </a:rPr>
              <a:t>gras</a:t>
            </a:r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lipolyse induite</a:t>
            </a:r>
          </a:p>
        </p:txBody>
      </p:sp>
    </p:spTree>
    <p:extLst>
      <p:ext uri="{BB962C8B-B14F-4D97-AF65-F5344CB8AC3E}">
        <p14:creationId xmlns="" xmlns:p14="http://schemas.microsoft.com/office/powerpoint/2010/main" val="3598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Résidus d’antibiotiques ou de produits de nettoyage</a:t>
            </a:r>
          </a:p>
          <a:p>
            <a:pPr lvl="1"/>
            <a:r>
              <a:rPr lang="fr-FR" dirty="0"/>
              <a:t>Inhibiteurs de fermentation</a:t>
            </a:r>
          </a:p>
          <a:p>
            <a:pPr lvl="1"/>
            <a:r>
              <a:rPr lang="fr-FR" dirty="0"/>
              <a:t>Nuisance pour la santé humaine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algn="ctr">
              <a:buFontTx/>
              <a:buNone/>
            </a:pPr>
            <a:r>
              <a:rPr lang="fr-FR" b="1" dirty="0">
                <a:solidFill>
                  <a:srgbClr val="FF0000"/>
                </a:solidFill>
              </a:rPr>
              <a:t>Lait exclu de la vente</a:t>
            </a:r>
          </a:p>
          <a:p>
            <a:pPr lvl="1"/>
            <a:endParaRPr lang="fr-FR" b="1" dirty="0">
              <a:solidFill>
                <a:srgbClr val="FF0000"/>
              </a:solidFill>
            </a:endParaRPr>
          </a:p>
          <a:p>
            <a:pPr lvl="1"/>
            <a:endParaRPr lang="fr-FR" dirty="0"/>
          </a:p>
          <a:p>
            <a:r>
              <a:rPr lang="fr-FR" dirty="0"/>
              <a:t>10 L de lait contenant de la pénicilline peuvent anéantir la transformation de plusieurs dizaines de milliers de </a:t>
            </a:r>
            <a:r>
              <a:rPr lang="fr-FR" dirty="0" smtClean="0"/>
              <a:t>litres</a:t>
            </a:r>
          </a:p>
          <a:p>
            <a:endParaRPr lang="fr-FR" dirty="0"/>
          </a:p>
          <a:p>
            <a:r>
              <a:rPr lang="fr-FR" dirty="0" smtClean="0"/>
              <a:t>Cas </a:t>
            </a:r>
            <a:r>
              <a:rPr lang="fr-FR" dirty="0"/>
              <a:t>rares mais 0,5 % de la collecte française est touchée</a:t>
            </a:r>
          </a:p>
          <a:p>
            <a:pPr lvl="1"/>
            <a:r>
              <a:rPr lang="fr-FR" dirty="0" smtClean="0"/>
              <a:t>Éleveurs n’ayant pas respecter les délais d’attente ou la posologie</a:t>
            </a:r>
          </a:p>
          <a:p>
            <a:pPr lvl="1"/>
            <a:r>
              <a:rPr lang="fr-FR" dirty="0" smtClean="0"/>
              <a:t>Lait non dérivé en salle de traite</a:t>
            </a:r>
          </a:p>
          <a:p>
            <a:pPr lvl="1"/>
            <a:r>
              <a:rPr lang="fr-FR" dirty="0" smtClean="0"/>
              <a:t>Défaut de rinçage après la traite</a:t>
            </a:r>
            <a:endParaRPr lang="fr-FR" dirty="0"/>
          </a:p>
          <a:p>
            <a:pPr>
              <a:buFontTx/>
              <a:buNone/>
            </a:pPr>
            <a:endParaRPr lang="fr-FR" dirty="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inhibiteurs</a:t>
            </a:r>
          </a:p>
        </p:txBody>
      </p:sp>
      <p:pic>
        <p:nvPicPr>
          <p:cNvPr id="1026" name="Picture 2" descr="http://ppcdrugs.com/fr/files/2012/09/penicillin-5mill-i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6632"/>
            <a:ext cx="2095500" cy="3429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036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-36512" y="4365104"/>
            <a:ext cx="9144000" cy="0"/>
          </a:xfrm>
          <a:prstGeom prst="lin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907704" y="2556193"/>
            <a:ext cx="5328592" cy="584775"/>
          </a:xfrm>
          <a:prstGeom prst="rect">
            <a:avLst/>
          </a:prstGeom>
          <a:solidFill>
            <a:srgbClr val="9900CC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68288">
              <a:defRPr sz="32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 dirty="0"/>
              <a:t>I. La paie de lait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7704" y="4077072"/>
            <a:ext cx="5328592" cy="584775"/>
          </a:xfrm>
          <a:prstGeom prst="rect">
            <a:avLst/>
          </a:prstGeom>
          <a:solidFill>
            <a:schemeClr val="bg1"/>
          </a:solidFill>
          <a:ln>
            <a:solidFill>
              <a:srgbClr val="9900FF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268288">
              <a:defRPr sz="3200">
                <a:solidFill>
                  <a:srgbClr val="9900FF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 dirty="0"/>
              <a:t>II. TB et TP</a:t>
            </a:r>
          </a:p>
        </p:txBody>
      </p:sp>
      <p:sp>
        <p:nvSpPr>
          <p:cNvPr id="12" name="Titre 3"/>
          <p:cNvSpPr txBox="1">
            <a:spLocks/>
          </p:cNvSpPr>
          <p:nvPr/>
        </p:nvSpPr>
        <p:spPr>
          <a:xfrm>
            <a:off x="0" y="692696"/>
            <a:ext cx="9144000" cy="478230"/>
          </a:xfrm>
          <a:prstGeom prst="rect">
            <a:avLst/>
          </a:prstGeom>
          <a:noFill/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lang="en-US" sz="2800" b="0" kern="12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Performances lait - Qualité</a:t>
            </a:r>
            <a:endParaRPr lang="fr-F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660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512" y="116632"/>
            <a:ext cx="24482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Taux protéique…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71600" y="2420888"/>
            <a:ext cx="676875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…Taux </a:t>
            </a:r>
            <a:r>
              <a:rPr lang="fr-FR" sz="36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buty</a:t>
            </a:r>
            <a:r>
              <a:rPr lang="fr-FR" sz="4800" b="1" u="sng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REUX</a:t>
            </a:r>
            <a:endParaRPr lang="fr-FR" sz="4800" b="1" u="sng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228184" y="2384535"/>
            <a:ext cx="244827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!!!</a:t>
            </a:r>
          </a:p>
        </p:txBody>
      </p:sp>
    </p:spTree>
    <p:extLst>
      <p:ext uri="{BB962C8B-B14F-4D97-AF65-F5344CB8AC3E}">
        <p14:creationId xmlns="" xmlns:p14="http://schemas.microsoft.com/office/powerpoint/2010/main" val="15098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6957191" y="3213894"/>
            <a:ext cx="2007298" cy="2447354"/>
          </a:xfrm>
          <a:prstGeom prst="ellipse">
            <a:avLst/>
          </a:prstGeom>
          <a:solidFill>
            <a:srgbClr val="FFFFCC"/>
          </a:solidFill>
          <a:ln w="28575" cmpd="sng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TB, TP et rumination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34925" y="1741388"/>
            <a:ext cx="1692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</a:rPr>
              <a:t>Cellulose</a:t>
            </a:r>
          </a:p>
          <a:p>
            <a:pPr algn="ctr"/>
            <a:r>
              <a:rPr lang="fr-FR" dirty="0" smtClean="0">
                <a:latin typeface="Calibri" pitchFamily="34" charset="0"/>
              </a:rPr>
              <a:t>(foin de qualité moyenne, herbe sèche)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5156965" y="2018388"/>
            <a:ext cx="1800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dirty="0">
                <a:latin typeface="Calibri" pitchFamily="34" charset="0"/>
              </a:rPr>
              <a:t>Favorise le TB</a:t>
            </a:r>
          </a:p>
          <a:p>
            <a:pPr algn="ctr"/>
            <a:r>
              <a:rPr lang="fr-FR" dirty="0">
                <a:latin typeface="Calibri" pitchFamily="34" charset="0"/>
              </a:rPr>
              <a:t>Limite le TP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107156" y="3921898"/>
            <a:ext cx="15478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Calibri" pitchFamily="34" charset="0"/>
              </a:rPr>
              <a:t>Amidon, glucides </a:t>
            </a:r>
            <a:r>
              <a:rPr lang="fr-FR" dirty="0" smtClean="0">
                <a:latin typeface="Calibri" pitchFamily="34" charset="0"/>
              </a:rPr>
              <a:t>solubles de l’herbe jeune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V="1">
            <a:off x="1258888" y="4294188"/>
            <a:ext cx="9366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403350" y="2349500"/>
            <a:ext cx="863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223246" name="AutoShape 14"/>
          <p:cNvSpPr>
            <a:spLocks noChangeArrowheads="1"/>
          </p:cNvSpPr>
          <p:nvPr/>
        </p:nvSpPr>
        <p:spPr bwMode="auto">
          <a:xfrm>
            <a:off x="4356100" y="3709075"/>
            <a:ext cx="792163" cy="7336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2339975" y="2133600"/>
            <a:ext cx="1512888" cy="646331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0000FF"/>
                </a:solidFill>
                <a:latin typeface="Calibri" pitchFamily="34" charset="0"/>
              </a:rPr>
              <a:t>acide acétique</a:t>
            </a:r>
          </a:p>
        </p:txBody>
      </p: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2338388" y="4038600"/>
            <a:ext cx="1512887" cy="646331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0000FF"/>
                </a:solidFill>
                <a:latin typeface="Calibri" pitchFamily="34" charset="0"/>
              </a:rPr>
              <a:t>acide propionique </a:t>
            </a:r>
          </a:p>
        </p:txBody>
      </p:sp>
      <p:sp>
        <p:nvSpPr>
          <p:cNvPr id="223250" name="AutoShape 18"/>
          <p:cNvSpPr>
            <a:spLocks noChangeArrowheads="1"/>
          </p:cNvSpPr>
          <p:nvPr/>
        </p:nvSpPr>
        <p:spPr bwMode="auto">
          <a:xfrm>
            <a:off x="4356100" y="2018388"/>
            <a:ext cx="792163" cy="7336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>
            <a:off x="2051050" y="1196975"/>
            <a:ext cx="0" cy="40338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>
            <a:off x="4067175" y="1196975"/>
            <a:ext cx="0" cy="40338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223253" name="Text Box 21"/>
          <p:cNvSpPr txBox="1">
            <a:spLocks noChangeArrowheads="1"/>
          </p:cNvSpPr>
          <p:nvPr/>
        </p:nvSpPr>
        <p:spPr bwMode="auto">
          <a:xfrm>
            <a:off x="5148263" y="3706574"/>
            <a:ext cx="180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Limite le TB</a:t>
            </a:r>
          </a:p>
        </p:txBody>
      </p:sp>
      <p:sp>
        <p:nvSpPr>
          <p:cNvPr id="223255" name="Text Box 23"/>
          <p:cNvSpPr txBox="1">
            <a:spLocks noChangeArrowheads="1"/>
          </p:cNvSpPr>
          <p:nvPr/>
        </p:nvSpPr>
        <p:spPr bwMode="auto">
          <a:xfrm>
            <a:off x="2482850" y="1196975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FF0000"/>
                </a:solidFill>
                <a:latin typeface="Calibri" pitchFamily="34" charset="0"/>
              </a:rPr>
              <a:t>RUMEN</a:t>
            </a:r>
          </a:p>
        </p:txBody>
      </p: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5149851" y="4103449"/>
            <a:ext cx="180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Favorise le TP</a:t>
            </a:r>
          </a:p>
        </p:txBody>
      </p:sp>
      <p:sp>
        <p:nvSpPr>
          <p:cNvPr id="223259" name="Text Box 27"/>
          <p:cNvSpPr txBox="1">
            <a:spLocks noChangeArrowheads="1"/>
          </p:cNvSpPr>
          <p:nvPr/>
        </p:nvSpPr>
        <p:spPr bwMode="auto">
          <a:xfrm>
            <a:off x="3419475" y="4830763"/>
            <a:ext cx="2486025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i="1">
                <a:latin typeface="Calibri" pitchFamily="34" charset="0"/>
              </a:rPr>
              <a:t>(production de protéines microbiennes)</a:t>
            </a:r>
          </a:p>
        </p:txBody>
      </p:sp>
      <p:sp>
        <p:nvSpPr>
          <p:cNvPr id="223260" name="Text Box 28"/>
          <p:cNvSpPr txBox="1">
            <a:spLocks noChangeArrowheads="1"/>
          </p:cNvSpPr>
          <p:nvPr/>
        </p:nvSpPr>
        <p:spPr bwMode="auto">
          <a:xfrm>
            <a:off x="7164388" y="3644900"/>
            <a:ext cx="1692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Cas extrême : </a:t>
            </a:r>
            <a:r>
              <a:rPr lang="fr-FR" b="1">
                <a:latin typeface="Calibri" pitchFamily="34" charset="0"/>
              </a:rPr>
              <a:t>l’acidose</a:t>
            </a:r>
            <a:r>
              <a:rPr lang="fr-FR">
                <a:latin typeface="Calibri" pitchFamily="34" charset="0"/>
              </a:rPr>
              <a:t> avec laquelle on observe une </a:t>
            </a:r>
            <a:r>
              <a:rPr lang="fr-FR" b="1">
                <a:latin typeface="Calibri" pitchFamily="34" charset="0"/>
              </a:rPr>
              <a:t>inversion de taux</a:t>
            </a:r>
          </a:p>
        </p:txBody>
      </p:sp>
      <p:sp>
        <p:nvSpPr>
          <p:cNvPr id="223266" name="Text Box 34"/>
          <p:cNvSpPr txBox="1">
            <a:spLocks noChangeArrowheads="1"/>
          </p:cNvSpPr>
          <p:nvPr/>
        </p:nvSpPr>
        <p:spPr bwMode="auto">
          <a:xfrm>
            <a:off x="5148263" y="5949950"/>
            <a:ext cx="2089150" cy="646331"/>
          </a:xfrm>
          <a:prstGeom prst="rect">
            <a:avLst/>
          </a:prstGeom>
          <a:solidFill>
            <a:srgbClr val="FFCCCC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b="1">
                <a:solidFill>
                  <a:srgbClr val="FF0000"/>
                </a:solidFill>
                <a:latin typeface="Calibri" pitchFamily="34" charset="0"/>
              </a:rPr>
              <a:t>Antagonisme alimentaire TB /TP</a:t>
            </a:r>
          </a:p>
        </p:txBody>
      </p:sp>
    </p:spTree>
    <p:extLst>
      <p:ext uri="{BB962C8B-B14F-4D97-AF65-F5344CB8AC3E}">
        <p14:creationId xmlns="" xmlns:p14="http://schemas.microsoft.com/office/powerpoint/2010/main" val="32785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TP et apports protéiques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 excès de protéines alimentaires n'augmente pas le TP…</a:t>
            </a:r>
          </a:p>
          <a:p>
            <a:endParaRPr lang="fr-FR" dirty="0"/>
          </a:p>
          <a:p>
            <a:r>
              <a:rPr lang="fr-FR" dirty="0"/>
              <a:t>… mais augmente le taux d'urée sanguin</a:t>
            </a:r>
          </a:p>
          <a:p>
            <a:endParaRPr lang="fr-FR" dirty="0"/>
          </a:p>
          <a:p>
            <a:endParaRPr lang="fr-FR" dirty="0"/>
          </a:p>
          <a:p>
            <a:pPr algn="ctr">
              <a:buFontTx/>
              <a:buNone/>
            </a:pPr>
            <a:r>
              <a:rPr lang="fr-FR" u="sng" dirty="0">
                <a:solidFill>
                  <a:srgbClr val="FF0000"/>
                </a:solidFill>
              </a:rPr>
              <a:t>Le taux d'urée du lait est identique à celui du sang de la vache</a:t>
            </a:r>
            <a:r>
              <a:rPr lang="fr-FR" dirty="0">
                <a:solidFill>
                  <a:srgbClr val="FF0000"/>
                </a:solidFill>
              </a:rPr>
              <a:t>. et peut être utilisé comme un indicateur d'une </a:t>
            </a:r>
            <a:r>
              <a:rPr lang="fr-FR" dirty="0" err="1">
                <a:solidFill>
                  <a:srgbClr val="FF0000"/>
                </a:solidFill>
              </a:rPr>
              <a:t>sur-nutrition</a:t>
            </a:r>
            <a:r>
              <a:rPr lang="fr-FR" dirty="0">
                <a:solidFill>
                  <a:srgbClr val="FF0000"/>
                </a:solidFill>
              </a:rPr>
              <a:t> protéique 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Chez les vaches laitières très hautes productrices, </a:t>
            </a:r>
            <a:r>
              <a:rPr lang="fr-FR" b="1" dirty="0">
                <a:solidFill>
                  <a:srgbClr val="FF0000"/>
                </a:solidFill>
              </a:rPr>
              <a:t>l'apport d'acides aminés </a:t>
            </a:r>
            <a:r>
              <a:rPr lang="fr-FR" b="1" dirty="0" err="1">
                <a:solidFill>
                  <a:srgbClr val="FF0000"/>
                </a:solidFill>
              </a:rPr>
              <a:t>limitants</a:t>
            </a:r>
            <a:r>
              <a:rPr lang="fr-FR" dirty="0"/>
              <a:t> (lysine, méthionine) peut permettre une augmentation modérée du taux protéique (environ + 1 g / kg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>
                <a:solidFill>
                  <a:srgbClr val="0000FF"/>
                </a:solidFill>
              </a:rPr>
              <a:t>Attention </a:t>
            </a:r>
            <a:r>
              <a:rPr lang="fr-FR" dirty="0">
                <a:solidFill>
                  <a:srgbClr val="0000FF"/>
                </a:solidFill>
              </a:rPr>
              <a:t>à les protéger des dégradations </a:t>
            </a:r>
            <a:r>
              <a:rPr lang="fr-FR" dirty="0" err="1">
                <a:solidFill>
                  <a:srgbClr val="0000FF"/>
                </a:solidFill>
              </a:rPr>
              <a:t>ruminales</a:t>
            </a:r>
            <a:r>
              <a:rPr lang="fr-FR" dirty="0">
                <a:solidFill>
                  <a:srgbClr val="0000FF"/>
                </a:solidFill>
              </a:rPr>
              <a:t> (tourteaux tannés, acides aminés de synthèse protégés)</a:t>
            </a:r>
          </a:p>
        </p:txBody>
      </p:sp>
    </p:spTree>
    <p:extLst>
      <p:ext uri="{BB962C8B-B14F-4D97-AF65-F5344CB8AC3E}">
        <p14:creationId xmlns="" xmlns:p14="http://schemas.microsoft.com/office/powerpoint/2010/main" val="28458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Variation au cours de la lactation</a:t>
            </a:r>
            <a:endParaRPr lang="fr-FR" dirty="0"/>
          </a:p>
        </p:txBody>
      </p:sp>
      <p:pic>
        <p:nvPicPr>
          <p:cNvPr id="4" name="Picture 2" descr="D:\ALetort\Mes documents\ISARA\PERF ZOOT\scan perf\TP au cours de la lactatio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7905" t="61488" r="19273" b="9210"/>
          <a:stretch/>
        </p:blipFill>
        <p:spPr bwMode="auto">
          <a:xfrm>
            <a:off x="1187624" y="1531214"/>
            <a:ext cx="6313420" cy="39782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8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L’effet saison</a:t>
            </a:r>
            <a:endParaRPr lang="fr-FR" dirty="0"/>
          </a:p>
        </p:txBody>
      </p:sp>
      <p:pic>
        <p:nvPicPr>
          <p:cNvPr id="2050" name="Picture 2" descr="D:\ALetort\Mes documents\ISARA\PERF ZOOT\scan perf\TP et saison (durée du jour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336" t="49209" r="20273" b="22934"/>
          <a:stretch/>
        </p:blipFill>
        <p:spPr bwMode="auto">
          <a:xfrm>
            <a:off x="1547664" y="1700808"/>
            <a:ext cx="5370324" cy="41172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172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Valeur pour une vache  à un stade de lactation donné  donné</a:t>
            </a:r>
          </a:p>
          <a:p>
            <a:pPr lvl="1"/>
            <a:r>
              <a:rPr lang="fr-FR" dirty="0" smtClean="0"/>
              <a:t>Dépassement ou non des seuils pathologiques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Valeur moyenne du troupeau à un mois donné</a:t>
            </a:r>
          </a:p>
          <a:p>
            <a:pPr lvl="1"/>
            <a:r>
              <a:rPr lang="fr-FR" dirty="0" smtClean="0"/>
              <a:t>Abaissement ou hausse du TP généralisé à tout le troupeau</a:t>
            </a:r>
          </a:p>
          <a:p>
            <a:pPr lvl="1"/>
            <a:r>
              <a:rPr lang="fr-FR" dirty="0" smtClean="0"/>
              <a:t>C’est donc un effet alimentaire qu’on observe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Valeurs moyennes annuelles du troupeau</a:t>
            </a:r>
          </a:p>
          <a:p>
            <a:pPr lvl="1"/>
            <a:r>
              <a:rPr lang="fr-FR" dirty="0" smtClean="0"/>
              <a:t>Difficile à interpréter sans une lecture des deux valeurs ci-dessus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Interpréter les TB et TP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1124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-36512" y="2848580"/>
            <a:ext cx="9144000" cy="0"/>
          </a:xfrm>
          <a:prstGeom prst="line">
            <a:avLst/>
          </a:prstGeom>
          <a:ln w="28575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907704" y="2556193"/>
            <a:ext cx="5328592" cy="584775"/>
          </a:xfrm>
          <a:prstGeom prst="rect">
            <a:avLst/>
          </a:prstGeom>
          <a:solidFill>
            <a:schemeClr val="bg1"/>
          </a:solidFill>
          <a:ln>
            <a:solidFill>
              <a:srgbClr val="9900FF"/>
            </a:solidFill>
          </a:ln>
        </p:spPr>
        <p:txBody>
          <a:bodyPr wrap="square" rtlCol="0">
            <a:spAutoFit/>
          </a:bodyPr>
          <a:lstStyle/>
          <a:p>
            <a:pPr marL="268288"/>
            <a:r>
              <a:rPr lang="fr-FR" sz="3200" dirty="0" smtClean="0">
                <a:solidFill>
                  <a:srgbClr val="9900FF"/>
                </a:solidFill>
                <a:latin typeface="Calibri" pitchFamily="34" charset="0"/>
                <a:cs typeface="Calibri" pitchFamily="34" charset="0"/>
              </a:rPr>
              <a:t>I. La paie de lait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7704" y="4077072"/>
            <a:ext cx="5328592" cy="584775"/>
          </a:xfrm>
          <a:prstGeom prst="rect">
            <a:avLst/>
          </a:prstGeom>
          <a:solidFill>
            <a:srgbClr val="9900CC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68288">
              <a:defRPr sz="32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 dirty="0" smtClean="0"/>
              <a:t>II. TB et TP</a:t>
            </a:r>
            <a:endParaRPr lang="fr-FR" dirty="0"/>
          </a:p>
        </p:txBody>
      </p:sp>
      <p:sp>
        <p:nvSpPr>
          <p:cNvPr id="12" name="Titre 3"/>
          <p:cNvSpPr txBox="1">
            <a:spLocks/>
          </p:cNvSpPr>
          <p:nvPr/>
        </p:nvSpPr>
        <p:spPr>
          <a:xfrm>
            <a:off x="0" y="692696"/>
            <a:ext cx="9144000" cy="478230"/>
          </a:xfrm>
          <a:prstGeom prst="rect">
            <a:avLst/>
          </a:prstGeom>
          <a:noFill/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lang="en-US" sz="2800" b="0" kern="120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Performances lait - Qualité</a:t>
            </a:r>
            <a:endParaRPr lang="fr-F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8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6"/>
          <p:cNvGrpSpPr/>
          <p:nvPr/>
        </p:nvGrpSpPr>
        <p:grpSpPr>
          <a:xfrm>
            <a:off x="2231740" y="2409766"/>
            <a:ext cx="3816424" cy="432048"/>
            <a:chOff x="2195736" y="1556792"/>
            <a:chExt cx="3816424" cy="432048"/>
          </a:xfrm>
        </p:grpSpPr>
        <p:cxnSp>
          <p:nvCxnSpPr>
            <p:cNvPr id="3" name="Connecteur droit 2"/>
            <p:cNvCxnSpPr/>
            <p:nvPr/>
          </p:nvCxnSpPr>
          <p:spPr>
            <a:xfrm rot="5400000">
              <a:off x="1979712" y="177281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/>
            <p:cNvCxnSpPr/>
            <p:nvPr/>
          </p:nvCxnSpPr>
          <p:spPr>
            <a:xfrm rot="5400000">
              <a:off x="5796136" y="177281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195736" y="1772816"/>
              <a:ext cx="3816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7"/>
          <p:cNvGrpSpPr/>
          <p:nvPr/>
        </p:nvGrpSpPr>
        <p:grpSpPr>
          <a:xfrm>
            <a:off x="2231740" y="4425990"/>
            <a:ext cx="3816424" cy="432048"/>
            <a:chOff x="2195736" y="1556792"/>
            <a:chExt cx="3816424" cy="432048"/>
          </a:xfrm>
        </p:grpSpPr>
        <p:cxnSp>
          <p:nvCxnSpPr>
            <p:cNvPr id="9" name="Connecteur droit 8"/>
            <p:cNvCxnSpPr/>
            <p:nvPr/>
          </p:nvCxnSpPr>
          <p:spPr>
            <a:xfrm rot="5400000">
              <a:off x="1979712" y="177281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>
              <a:off x="5796136" y="177281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2195736" y="1772816"/>
              <a:ext cx="3816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/>
          <p:cNvSpPr txBox="1"/>
          <p:nvPr/>
        </p:nvSpPr>
        <p:spPr>
          <a:xfrm>
            <a:off x="3635896" y="225645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TB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3671900" y="42912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TP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799692" y="19057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32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616116" y="19057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45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rot="5400000">
            <a:off x="6012160" y="3741914"/>
            <a:ext cx="9361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99692" y="39219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28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984268" y="3345870"/>
            <a:ext cx="219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</a:rPr>
              <a:t>Limite fixée par l’homéostasie sanguine et la capacité de synthèse mammaire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209928" y="24097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</a:rPr>
              <a:t>Acétonémie 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5516" y="4281974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</a:rPr>
              <a:t>Mamelle en déficit énergétique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87524" y="226575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</a:rPr>
              <a:t>Maigreur ou acidose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Seuils pathologiques du TB et du TP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2552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4067944" y="533418"/>
            <a:ext cx="4680520" cy="2952328"/>
            <a:chOff x="1763688" y="1052736"/>
            <a:chExt cx="4680520" cy="2952328"/>
          </a:xfrm>
        </p:grpSpPr>
        <p:grpSp>
          <p:nvGrpSpPr>
            <p:cNvPr id="2" name="Groupe 6"/>
            <p:cNvGrpSpPr/>
            <p:nvPr/>
          </p:nvGrpSpPr>
          <p:grpSpPr>
            <a:xfrm>
              <a:off x="2195736" y="1556792"/>
              <a:ext cx="3816424" cy="432048"/>
              <a:chOff x="2195736" y="1556792"/>
              <a:chExt cx="3816424" cy="432048"/>
            </a:xfrm>
          </p:grpSpPr>
          <p:cxnSp>
            <p:nvCxnSpPr>
              <p:cNvPr id="3" name="Connecteur droit 2"/>
              <p:cNvCxnSpPr/>
              <p:nvPr/>
            </p:nvCxnSpPr>
            <p:spPr>
              <a:xfrm rot="5400000">
                <a:off x="1979712" y="1772816"/>
                <a:ext cx="432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/>
              <p:cNvCxnSpPr/>
              <p:nvPr/>
            </p:nvCxnSpPr>
            <p:spPr>
              <a:xfrm rot="5400000">
                <a:off x="5796136" y="1772816"/>
                <a:ext cx="432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>
                <a:off x="2195736" y="1772816"/>
                <a:ext cx="38164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7"/>
            <p:cNvGrpSpPr/>
            <p:nvPr/>
          </p:nvGrpSpPr>
          <p:grpSpPr>
            <a:xfrm>
              <a:off x="2195736" y="3573016"/>
              <a:ext cx="3816424" cy="432048"/>
              <a:chOff x="2195736" y="1556792"/>
              <a:chExt cx="3816424" cy="432048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1979712" y="1772816"/>
                <a:ext cx="432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5796136" y="1772816"/>
                <a:ext cx="432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2195736" y="1772816"/>
                <a:ext cx="38164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3635896" y="13721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libri" pitchFamily="34" charset="0"/>
                  <a:cs typeface="Calibri" pitchFamily="34" charset="0"/>
                </a:rPr>
                <a:t>TB</a:t>
              </a:r>
              <a:endParaRPr lang="fr-F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635896" y="341970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libri" pitchFamily="34" charset="0"/>
                  <a:cs typeface="Calibri" pitchFamily="34" charset="0"/>
                </a:rPr>
                <a:t>TP</a:t>
              </a:r>
              <a:endParaRPr lang="fr-F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763688" y="105273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Calibri" pitchFamily="34" charset="0"/>
                  <a:cs typeface="Calibri" pitchFamily="34" charset="0"/>
                </a:rPr>
                <a:t>32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580112" y="116539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Calibri" pitchFamily="34" charset="0"/>
                  <a:cs typeface="Calibri" pitchFamily="34" charset="0"/>
                </a:rPr>
                <a:t>45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763688" y="306896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Calibri" pitchFamily="34" charset="0"/>
                  <a:cs typeface="Calibri" pitchFamily="34" charset="0"/>
                </a:rPr>
                <a:t>28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" name="Ellipse 25"/>
          <p:cNvSpPr/>
          <p:nvPr/>
        </p:nvSpPr>
        <p:spPr>
          <a:xfrm>
            <a:off x="4067944" y="830742"/>
            <a:ext cx="1008112" cy="2736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76813" y="2058880"/>
            <a:ext cx="334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vache maigre</a:t>
            </a:r>
            <a:endParaRPr lang="fr-F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05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6"/>
          <p:cNvGrpSpPr/>
          <p:nvPr/>
        </p:nvGrpSpPr>
        <p:grpSpPr>
          <a:xfrm>
            <a:off x="2472338" y="741985"/>
            <a:ext cx="3816424" cy="432048"/>
            <a:chOff x="2195736" y="1556792"/>
            <a:chExt cx="3816424" cy="432048"/>
          </a:xfrm>
        </p:grpSpPr>
        <p:cxnSp>
          <p:nvCxnSpPr>
            <p:cNvPr id="3" name="Connecteur droit 2"/>
            <p:cNvCxnSpPr/>
            <p:nvPr/>
          </p:nvCxnSpPr>
          <p:spPr>
            <a:xfrm rot="5400000">
              <a:off x="1979712" y="177281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/>
            <p:cNvCxnSpPr/>
            <p:nvPr/>
          </p:nvCxnSpPr>
          <p:spPr>
            <a:xfrm rot="5400000">
              <a:off x="5796136" y="177281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195736" y="1772816"/>
              <a:ext cx="3816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7"/>
          <p:cNvGrpSpPr/>
          <p:nvPr/>
        </p:nvGrpSpPr>
        <p:grpSpPr>
          <a:xfrm>
            <a:off x="2472338" y="2758209"/>
            <a:ext cx="3816424" cy="432048"/>
            <a:chOff x="2195736" y="1556792"/>
            <a:chExt cx="3816424" cy="432048"/>
          </a:xfrm>
        </p:grpSpPr>
        <p:cxnSp>
          <p:nvCxnSpPr>
            <p:cNvPr id="9" name="Connecteur droit 8"/>
            <p:cNvCxnSpPr/>
            <p:nvPr/>
          </p:nvCxnSpPr>
          <p:spPr>
            <a:xfrm rot="5400000">
              <a:off x="1979712" y="177281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>
              <a:off x="5796136" y="177281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2195736" y="1772816"/>
              <a:ext cx="3816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11"/>
          <p:cNvSpPr txBox="1"/>
          <p:nvPr/>
        </p:nvSpPr>
        <p:spPr>
          <a:xfrm>
            <a:off x="3840490" y="55731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TB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912498" y="254695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TP</a:t>
            </a:r>
            <a:endParaRPr lang="fr-FR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040290" y="23792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32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856714" y="23792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45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040290" y="23622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Calibri" pitchFamily="34" charset="0"/>
                <a:cs typeface="Calibri" pitchFamily="34" charset="0"/>
              </a:rPr>
              <a:t>28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 rot="3863245">
            <a:off x="3832043" y="-799029"/>
            <a:ext cx="1008112" cy="5175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259632" y="349747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mobilisation importante des réserves corporelles</a:t>
            </a:r>
            <a:endParaRPr lang="fr-F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457908" y="4869160"/>
            <a:ext cx="601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TB/TP &gt; 1.4 : 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sévérité des signes cliniques 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d’acétonémie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croissante mais dépendante des animaux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81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55440" y="236442"/>
            <a:ext cx="4680520" cy="2952328"/>
            <a:chOff x="4283968" y="103530"/>
            <a:chExt cx="4680520" cy="2952328"/>
          </a:xfrm>
        </p:grpSpPr>
        <p:grpSp>
          <p:nvGrpSpPr>
            <p:cNvPr id="2" name="Groupe 6"/>
            <p:cNvGrpSpPr/>
            <p:nvPr/>
          </p:nvGrpSpPr>
          <p:grpSpPr>
            <a:xfrm>
              <a:off x="4716016" y="607586"/>
              <a:ext cx="3816424" cy="432048"/>
              <a:chOff x="2195736" y="1556792"/>
              <a:chExt cx="3816424" cy="432048"/>
            </a:xfrm>
          </p:grpSpPr>
          <p:cxnSp>
            <p:nvCxnSpPr>
              <p:cNvPr id="3" name="Connecteur droit 2"/>
              <p:cNvCxnSpPr/>
              <p:nvPr/>
            </p:nvCxnSpPr>
            <p:spPr>
              <a:xfrm rot="5400000">
                <a:off x="1979712" y="1772816"/>
                <a:ext cx="432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/>
              <p:cNvCxnSpPr/>
              <p:nvPr/>
            </p:nvCxnSpPr>
            <p:spPr>
              <a:xfrm rot="5400000">
                <a:off x="5796136" y="1772816"/>
                <a:ext cx="432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>
                <a:off x="2195736" y="1772816"/>
                <a:ext cx="38164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7"/>
            <p:cNvGrpSpPr/>
            <p:nvPr/>
          </p:nvGrpSpPr>
          <p:grpSpPr>
            <a:xfrm>
              <a:off x="4716016" y="2623810"/>
              <a:ext cx="3816424" cy="432048"/>
              <a:chOff x="2195736" y="1556792"/>
              <a:chExt cx="3816424" cy="432048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1979712" y="1772816"/>
                <a:ext cx="432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5796136" y="1772816"/>
                <a:ext cx="43204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2195736" y="1772816"/>
                <a:ext cx="38164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6084168" y="47286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libri" pitchFamily="34" charset="0"/>
                  <a:cs typeface="Calibri" pitchFamily="34" charset="0"/>
                </a:rPr>
                <a:t>TB</a:t>
              </a:r>
              <a:endParaRPr lang="fr-F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084168" y="2439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Calibri" pitchFamily="34" charset="0"/>
                  <a:cs typeface="Calibri" pitchFamily="34" charset="0"/>
                </a:rPr>
                <a:t>TP</a:t>
              </a:r>
              <a:endParaRPr lang="fr-F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283968" y="10353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Calibri" pitchFamily="34" charset="0"/>
                  <a:cs typeface="Calibri" pitchFamily="34" charset="0"/>
                </a:rPr>
                <a:t>32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100392" y="10353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Calibri" pitchFamily="34" charset="0"/>
                  <a:cs typeface="Calibri" pitchFamily="34" charset="0"/>
                </a:rPr>
                <a:t>45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83968" y="211975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latin typeface="Calibri" pitchFamily="34" charset="0"/>
                  <a:cs typeface="Calibri" pitchFamily="34" charset="0"/>
                </a:rPr>
                <a:t>28</a:t>
              </a:r>
              <a:endParaRPr lang="fr-F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Ellipse 25"/>
            <p:cNvSpPr/>
            <p:nvPr/>
          </p:nvSpPr>
          <p:spPr>
            <a:xfrm rot="18495569">
              <a:off x="6175468" y="-375323"/>
              <a:ext cx="1008112" cy="40896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4604746" y="1172546"/>
            <a:ext cx="403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fr-F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cidose </a:t>
            </a:r>
            <a:r>
              <a:rPr lang="fr-FR" sz="2400" b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subclinique</a:t>
            </a:r>
            <a:r>
              <a:rPr lang="fr-F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et quelques animaux en acidose clinique</a:t>
            </a:r>
            <a:endParaRPr lang="fr-FR" sz="2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991712" y="2417173"/>
            <a:ext cx="394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TB/TP &lt; 1,1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 extrême = inversion de taux</a:t>
            </a:r>
            <a:endParaRPr lang="fr-FR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52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1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92105234"/>
              </p:ext>
            </p:extLst>
          </p:nvPr>
        </p:nvGraphicFramePr>
        <p:xfrm>
          <a:off x="467544" y="1052736"/>
          <a:ext cx="8229599" cy="5183240"/>
        </p:xfrm>
        <a:graphic>
          <a:graphicData uri="http://schemas.openxmlformats.org/drawingml/2006/table">
            <a:tbl>
              <a:tblPr/>
              <a:tblGrid>
                <a:gridCol w="3741177"/>
                <a:gridCol w="4488422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Taux de matière grasse (TB)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38 g/l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Taux de matière protéique (TP)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 32 g/l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Point de congélation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-0,52 °C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Cellules somatiques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300 000 / ml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Germes totaux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50 000 à 100 000 /ml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Spores butyriques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500 /l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Lipolyse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0,17 g d’acide oléique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Inhibiteurs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Absence totale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Germes thermorésistants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Absence quasi-totale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Germes pathogènes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Absence totale pour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lystéria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et salmonelle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Seuil pour coliformes et staphylocoques</a:t>
                      </a:r>
                    </a:p>
                  </a:txBody>
                  <a:tcPr marL="95014" marR="95014" horzOverflow="overflow">
                    <a:lnL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est prix </a:t>
            </a:r>
            <a:r>
              <a:rPr lang="fr-FR" dirty="0"/>
              <a:t>en compte dans le prix du lait</a:t>
            </a:r>
          </a:p>
        </p:txBody>
      </p:sp>
    </p:spTree>
    <p:extLst>
      <p:ext uri="{BB962C8B-B14F-4D97-AF65-F5344CB8AC3E}">
        <p14:creationId xmlns="" xmlns:p14="http://schemas.microsoft.com/office/powerpoint/2010/main" val="20296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Teneur en eau supérieure à la concentration naturelle</a:t>
            </a:r>
          </a:p>
          <a:p>
            <a:endParaRPr lang="fr-FR" dirty="0"/>
          </a:p>
          <a:p>
            <a:r>
              <a:rPr lang="fr-FR" dirty="0"/>
              <a:t>Réduction du rendement fromager</a:t>
            </a:r>
          </a:p>
          <a:p>
            <a:r>
              <a:rPr lang="fr-FR" dirty="0"/>
              <a:t>Augmentation de la T°C de congélation du lait</a:t>
            </a:r>
          </a:p>
          <a:p>
            <a:endParaRPr lang="fr-FR" dirty="0"/>
          </a:p>
          <a:p>
            <a:pPr algn="ctr">
              <a:buFontTx/>
              <a:buNone/>
            </a:pPr>
            <a:r>
              <a:rPr lang="fr-FR" b="1" dirty="0">
                <a:solidFill>
                  <a:srgbClr val="FF3300"/>
                </a:solidFill>
              </a:rPr>
              <a:t>Donc le point de congélation doit être &lt; </a:t>
            </a:r>
            <a:r>
              <a:rPr lang="fr-FR" b="1" dirty="0" smtClean="0">
                <a:solidFill>
                  <a:srgbClr val="FF3300"/>
                </a:solidFill>
              </a:rPr>
              <a:t>- 0,52°C</a:t>
            </a:r>
            <a:endParaRPr lang="fr-FR" b="1" dirty="0">
              <a:solidFill>
                <a:srgbClr val="FF3300"/>
              </a:solidFill>
            </a:endParaRPr>
          </a:p>
          <a:p>
            <a:endParaRPr lang="fr-FR" dirty="0">
              <a:solidFill>
                <a:srgbClr val="FF3300"/>
              </a:solidFill>
            </a:endParaRPr>
          </a:p>
          <a:p>
            <a:endParaRPr lang="fr-FR" dirty="0">
              <a:solidFill>
                <a:srgbClr val="FF3300"/>
              </a:solidFill>
            </a:endParaRPr>
          </a:p>
          <a:p>
            <a:r>
              <a:rPr lang="fr-FR" dirty="0">
                <a:solidFill>
                  <a:srgbClr val="0000CC"/>
                </a:solidFill>
              </a:rPr>
              <a:t>Origines :</a:t>
            </a:r>
          </a:p>
          <a:p>
            <a:pPr lvl="1"/>
            <a:r>
              <a:rPr lang="fr-FR" dirty="0">
                <a:solidFill>
                  <a:srgbClr val="0000CC"/>
                </a:solidFill>
              </a:rPr>
              <a:t>Fraude de l’éleveur</a:t>
            </a:r>
          </a:p>
          <a:p>
            <a:pPr lvl="1"/>
            <a:r>
              <a:rPr lang="fr-FR" dirty="0">
                <a:solidFill>
                  <a:srgbClr val="0000CC"/>
                </a:solidFill>
              </a:rPr>
              <a:t>Passage involontaire d’eau de lavage non évacuée</a:t>
            </a:r>
          </a:p>
          <a:p>
            <a:pPr lvl="1"/>
            <a:r>
              <a:rPr lang="fr-FR" dirty="0">
                <a:solidFill>
                  <a:srgbClr val="0000CC"/>
                </a:solidFill>
              </a:rPr>
              <a:t>TP très faible</a:t>
            </a:r>
          </a:p>
          <a:p>
            <a:pPr lvl="1"/>
            <a:r>
              <a:rPr lang="fr-FR" dirty="0">
                <a:solidFill>
                  <a:srgbClr val="0000CC"/>
                </a:solidFill>
              </a:rPr>
              <a:t>Comptage cellulaire élevé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mouillage</a:t>
            </a:r>
          </a:p>
        </p:txBody>
      </p:sp>
    </p:spTree>
    <p:extLst>
      <p:ext uri="{BB962C8B-B14F-4D97-AF65-F5344CB8AC3E}">
        <p14:creationId xmlns="" xmlns:p14="http://schemas.microsoft.com/office/powerpoint/2010/main" val="24337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cellules somatiques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051050" y="1052513"/>
            <a:ext cx="4608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Introduction d’un germe par le sphincter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2195513" y="1916113"/>
            <a:ext cx="4319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Infection interne de la mamelle = </a:t>
            </a:r>
            <a:r>
              <a:rPr lang="fr-FR" b="1">
                <a:latin typeface="Calibri" pitchFamily="34" charset="0"/>
              </a:rPr>
              <a:t>mammite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195513" y="2852738"/>
            <a:ext cx="4319587" cy="36933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  <a:latin typeface="Calibri" pitchFamily="34" charset="0"/>
              </a:rPr>
              <a:t>Réaction immunitaire</a:t>
            </a:r>
            <a:endParaRPr lang="fr-FR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124075" y="3860800"/>
            <a:ext cx="4608513" cy="1200329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Présence dans le lait à la fois de :</a:t>
            </a:r>
          </a:p>
          <a:p>
            <a:pPr algn="ctr"/>
            <a:endParaRPr lang="fr-FR">
              <a:latin typeface="Calibri" pitchFamily="34" charset="0"/>
            </a:endParaRPr>
          </a:p>
          <a:p>
            <a:pPr algn="ctr"/>
            <a:r>
              <a:rPr lang="fr-FR" b="1" u="sng">
                <a:latin typeface="Calibri" pitchFamily="34" charset="0"/>
              </a:rPr>
              <a:t>Leucocytes</a:t>
            </a:r>
            <a:r>
              <a:rPr lang="fr-FR">
                <a:latin typeface="Calibri" pitchFamily="34" charset="0"/>
              </a:rPr>
              <a:t>                   &amp;             </a:t>
            </a:r>
            <a:r>
              <a:rPr lang="fr-FR" b="1" u="sng">
                <a:latin typeface="Calibri" pitchFamily="34" charset="0"/>
              </a:rPr>
              <a:t>Immunoglobuline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6227763" y="5445125"/>
            <a:ext cx="2578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Perdues lors de la fabrication du fromage alors que prise en compte dans le TP </a:t>
            </a:r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6659563" y="4868863"/>
            <a:ext cx="865187" cy="5762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12651" name="AutoShape 11"/>
          <p:cNvSpPr>
            <a:spLocks noChangeArrowheads="1"/>
          </p:cNvSpPr>
          <p:nvPr/>
        </p:nvSpPr>
        <p:spPr bwMode="auto">
          <a:xfrm>
            <a:off x="4067175" y="1436965"/>
            <a:ext cx="576263" cy="455057"/>
          </a:xfrm>
          <a:prstGeom prst="downArrow">
            <a:avLst>
              <a:gd name="adj1" fmla="val 41176"/>
              <a:gd name="adj2" fmla="val 47306"/>
            </a:avLst>
          </a:prstGeom>
          <a:solidFill>
            <a:srgbClr val="FFFFFF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12652" name="AutoShape 12"/>
          <p:cNvSpPr>
            <a:spLocks noChangeArrowheads="1"/>
          </p:cNvSpPr>
          <p:nvPr/>
        </p:nvSpPr>
        <p:spPr bwMode="auto">
          <a:xfrm>
            <a:off x="4067175" y="3308628"/>
            <a:ext cx="576263" cy="455057"/>
          </a:xfrm>
          <a:prstGeom prst="downArrow">
            <a:avLst>
              <a:gd name="adj1" fmla="val 41176"/>
              <a:gd name="adj2" fmla="val 47306"/>
            </a:avLst>
          </a:prstGeom>
          <a:solidFill>
            <a:srgbClr val="FFFFFF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12653" name="AutoShape 13"/>
          <p:cNvSpPr>
            <a:spLocks noChangeArrowheads="1"/>
          </p:cNvSpPr>
          <p:nvPr/>
        </p:nvSpPr>
        <p:spPr bwMode="auto">
          <a:xfrm>
            <a:off x="4067175" y="2373590"/>
            <a:ext cx="576263" cy="455057"/>
          </a:xfrm>
          <a:prstGeom prst="downArrow">
            <a:avLst>
              <a:gd name="adj1" fmla="val 41176"/>
              <a:gd name="adj2" fmla="val 47306"/>
            </a:avLst>
          </a:prstGeom>
          <a:solidFill>
            <a:srgbClr val="FFFFFF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179388" y="5373688"/>
            <a:ext cx="19446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Pas de développement dans le lait après la traite</a:t>
            </a:r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H="1">
            <a:off x="1619250" y="4868863"/>
            <a:ext cx="576263" cy="431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2916238" y="6165850"/>
            <a:ext cx="2879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0000CC"/>
                </a:solidFill>
                <a:latin typeface="Calibri" pitchFamily="34" charset="0"/>
              </a:rPr>
              <a:t>+ accroissement sensibilité à la protéolyse et lipolyse</a:t>
            </a: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1360776" y="4405758"/>
            <a:ext cx="165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b="1" u="sng">
                <a:solidFill>
                  <a:srgbClr val="FF6600"/>
                </a:solidFill>
                <a:latin typeface="Calibri" pitchFamily="34" charset="0"/>
              </a:rPr>
              <a:t>= « cellules »</a:t>
            </a: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3016539" y="4405447"/>
            <a:ext cx="1655763" cy="369332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6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Lait de mélange analysé 2 à 4 fois par mois</a:t>
            </a:r>
          </a:p>
          <a:p>
            <a:pPr lvl="1"/>
            <a:r>
              <a:rPr lang="fr-FR" dirty="0"/>
              <a:t>Note de 1 à 3 à chaque analyse</a:t>
            </a:r>
          </a:p>
          <a:p>
            <a:pPr lvl="1"/>
            <a:r>
              <a:rPr lang="fr-FR" dirty="0"/>
              <a:t>La synthèse des notes donne un </a:t>
            </a:r>
            <a:r>
              <a:rPr lang="fr-FR" b="1" dirty="0">
                <a:solidFill>
                  <a:srgbClr val="FF0000"/>
                </a:solidFill>
              </a:rPr>
              <a:t>classement de A, B ou C</a:t>
            </a:r>
          </a:p>
          <a:p>
            <a:endParaRPr lang="fr-FR" dirty="0">
              <a:solidFill>
                <a:srgbClr val="9966FF"/>
              </a:solidFill>
            </a:endParaRPr>
          </a:p>
          <a:p>
            <a:endParaRPr lang="fr-FR" dirty="0"/>
          </a:p>
          <a:p>
            <a:r>
              <a:rPr lang="fr-FR" dirty="0"/>
              <a:t>Suivi :</a:t>
            </a:r>
          </a:p>
          <a:p>
            <a:pPr lvl="1"/>
            <a:r>
              <a:rPr lang="fr-FR" dirty="0"/>
              <a:t>Des VL</a:t>
            </a:r>
          </a:p>
          <a:p>
            <a:pPr lvl="1"/>
            <a:r>
              <a:rPr lang="fr-FR" dirty="0"/>
              <a:t>Des primipares</a:t>
            </a:r>
          </a:p>
          <a:p>
            <a:pPr lvl="1"/>
            <a:r>
              <a:rPr lang="fr-FR" dirty="0"/>
              <a:t>Selon moment de lactation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Suivi du nombre de cellules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5220072" y="4261365"/>
            <a:ext cx="2519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alibri" pitchFamily="34" charset="0"/>
              </a:rPr>
              <a:t>Contrôle laitier</a:t>
            </a: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>
            <a:off x="5004048" y="3869769"/>
            <a:ext cx="0" cy="1152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7524328" y="1988840"/>
            <a:ext cx="0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596336" y="2272486"/>
            <a:ext cx="1439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Calibri" pitchFamily="34" charset="0"/>
              </a:rPr>
              <a:t>Coopérative</a:t>
            </a:r>
            <a:r>
              <a:rPr lang="fr-FR" dirty="0">
                <a:solidFill>
                  <a:srgbClr val="9966FF"/>
                </a:solidFill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708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19100" indent="-419100">
              <a:buFontTx/>
              <a:buNone/>
            </a:pPr>
            <a:r>
              <a:rPr lang="fr-FR" b="1" dirty="0">
                <a:solidFill>
                  <a:srgbClr val="0000CC"/>
                </a:solidFill>
                <a:sym typeface="Wingdings" pitchFamily="2" charset="2"/>
              </a:rPr>
              <a:t>     Germes responsables de la transformation fromagère</a:t>
            </a:r>
          </a:p>
          <a:p>
            <a:pPr marL="800100" lvl="1" indent="-342900"/>
            <a:r>
              <a:rPr lang="fr-FR" b="1" dirty="0">
                <a:solidFill>
                  <a:srgbClr val="0000CC"/>
                </a:solidFill>
                <a:sym typeface="Wingdings" pitchFamily="2" charset="2"/>
              </a:rPr>
              <a:t>Bactéries lactiques</a:t>
            </a:r>
            <a:r>
              <a:rPr lang="fr-FR" dirty="0">
                <a:solidFill>
                  <a:srgbClr val="0000CC"/>
                </a:solidFill>
                <a:sym typeface="Wingdings" pitchFamily="2" charset="2"/>
              </a:rPr>
              <a:t> (pas de développement si &lt; </a:t>
            </a:r>
            <a:r>
              <a:rPr lang="fr-FR" dirty="0" smtClean="0">
                <a:solidFill>
                  <a:srgbClr val="0000CC"/>
                </a:solidFill>
                <a:sym typeface="Wingdings" pitchFamily="2" charset="2"/>
              </a:rPr>
              <a:t>10°C)</a:t>
            </a:r>
            <a:endParaRPr lang="fr-FR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/>
            <a:r>
              <a:rPr lang="fr-FR" dirty="0">
                <a:solidFill>
                  <a:srgbClr val="0000CC"/>
                </a:solidFill>
                <a:sym typeface="Wingdings" pitchFamily="2" charset="2"/>
              </a:rPr>
              <a:t>Flore d’affinage</a:t>
            </a:r>
          </a:p>
          <a:p>
            <a:pPr marL="800100" lvl="1" indent="-342900"/>
            <a:endParaRPr lang="fr-FR" dirty="0">
              <a:solidFill>
                <a:srgbClr val="0000CC"/>
              </a:solidFill>
              <a:sym typeface="Wingdings" pitchFamily="2" charset="2"/>
            </a:endParaRPr>
          </a:p>
          <a:p>
            <a:pPr marL="419100" indent="-419100">
              <a:buFontTx/>
              <a:buNone/>
            </a:pPr>
            <a:endParaRPr lang="fr-FR" b="1" dirty="0">
              <a:solidFill>
                <a:srgbClr val="FF6600"/>
              </a:solidFill>
              <a:sym typeface="Wingdings" pitchFamily="2" charset="2"/>
            </a:endParaRPr>
          </a:p>
          <a:p>
            <a:pPr marL="419100" indent="-419100">
              <a:buFontTx/>
              <a:buNone/>
            </a:pPr>
            <a:endParaRPr lang="fr-FR" b="1" dirty="0">
              <a:solidFill>
                <a:srgbClr val="FF6600"/>
              </a:solidFill>
              <a:sym typeface="Wingdings" pitchFamily="2" charset="2"/>
            </a:endParaRPr>
          </a:p>
          <a:p>
            <a:pPr marL="419100" indent="-419100"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Germes responsables d’un défaut de fabrication</a:t>
            </a:r>
          </a:p>
          <a:p>
            <a:pPr marL="800100" lvl="1" indent="-342900"/>
            <a:r>
              <a:rPr lang="fr-FR" b="1" dirty="0" err="1">
                <a:solidFill>
                  <a:srgbClr val="FF0000"/>
                </a:solidFill>
                <a:sym typeface="Wingdings" pitchFamily="2" charset="2"/>
              </a:rPr>
              <a:t>Psychtrophes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= se développent au froid   (</a:t>
            </a:r>
            <a:r>
              <a:rPr lang="fr-FR" dirty="0" smtClean="0">
                <a:solidFill>
                  <a:srgbClr val="FF0000"/>
                </a:solidFill>
                <a:sym typeface="Wingdings" pitchFamily="2" charset="2"/>
              </a:rPr>
              <a:t>Pseudomonas, depuis une eau contaminée)</a:t>
            </a:r>
            <a:endParaRPr lang="fr-FR" dirty="0">
              <a:solidFill>
                <a:srgbClr val="FF0000"/>
              </a:solidFill>
              <a:sym typeface="Wingdings" pitchFamily="2" charset="2"/>
            </a:endParaRPr>
          </a:p>
          <a:p>
            <a:pPr marL="800100" lvl="1" indent="-342900"/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Thermorésistantes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= pas détruites par la pasteurisation</a:t>
            </a:r>
          </a:p>
          <a:p>
            <a:pPr marL="800100" lvl="1" indent="-342900"/>
            <a:endParaRPr lang="fr-FR" dirty="0">
              <a:solidFill>
                <a:srgbClr val="FF0000"/>
              </a:solidFill>
              <a:sym typeface="Wingdings" pitchFamily="2" charset="2"/>
            </a:endParaRPr>
          </a:p>
          <a:p>
            <a:pPr marL="419100" indent="-419100">
              <a:buClr>
                <a:srgbClr val="FF0000"/>
              </a:buClr>
              <a:buSzPct val="100000"/>
              <a:buFont typeface="Wingdings" pitchFamily="2" charset="2"/>
              <a:buChar char="L"/>
            </a:pPr>
            <a:r>
              <a:rPr lang="fr-FR" sz="2100" b="1" dirty="0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ermes pathogènes</a:t>
            </a:r>
          </a:p>
          <a:p>
            <a:pPr marL="800100" lvl="1" indent="-342900"/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Listérias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issu d’ensilages mal conservés</a:t>
            </a:r>
          </a:p>
          <a:p>
            <a:pPr marL="800100" lvl="1" indent="-342900"/>
            <a:r>
              <a:rPr lang="fr-FR" b="1" dirty="0" err="1" smtClean="0">
                <a:solidFill>
                  <a:srgbClr val="FF0000"/>
                </a:solidFill>
                <a:sym typeface="Wingdings" pitchFamily="2" charset="2"/>
              </a:rPr>
              <a:t>Salomonelles</a:t>
            </a:r>
            <a:r>
              <a:rPr lang="fr-FR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provenant de l’eau ou des déjections</a:t>
            </a:r>
          </a:p>
          <a:p>
            <a:pPr marL="800100" lvl="1" indent="-342900"/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Staphylocoque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s dorés (Aureus) pénétrant à l’intérieur de la mamelle depuis la surface du trayon</a:t>
            </a:r>
          </a:p>
          <a:p>
            <a:pPr marL="800100" lvl="1" indent="-342900"/>
            <a:r>
              <a:rPr lang="fr-FR" b="1" dirty="0">
                <a:solidFill>
                  <a:srgbClr val="FF0000"/>
                </a:solidFill>
                <a:sym typeface="Wingdings" pitchFamily="2" charset="2"/>
              </a:rPr>
              <a:t>Coliformes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issu des déjections</a:t>
            </a:r>
          </a:p>
          <a:p>
            <a:pPr marL="800100" lvl="1" indent="-342900"/>
            <a:endParaRPr lang="fr-FR" b="1" dirty="0">
              <a:solidFill>
                <a:srgbClr val="FF0000"/>
              </a:solidFill>
              <a:sym typeface="Wingdings" pitchFamily="2" charset="2"/>
            </a:endParaRPr>
          </a:p>
          <a:p>
            <a:pPr marL="419100" indent="-419100">
              <a:buFontTx/>
              <a:buNone/>
            </a:pPr>
            <a:endParaRPr lang="fr-FR" b="1" dirty="0">
              <a:solidFill>
                <a:srgbClr val="FF6600"/>
              </a:solidFill>
              <a:sym typeface="Wingdings" pitchFamily="2" charset="2"/>
            </a:endParaRPr>
          </a:p>
          <a:p>
            <a:pPr marL="419100" indent="-419100">
              <a:buFontTx/>
              <a:buNone/>
            </a:pPr>
            <a:endParaRPr lang="fr-FR" b="1" dirty="0">
              <a:solidFill>
                <a:srgbClr val="FF6600"/>
              </a:solidFill>
              <a:sym typeface="Wingdings" pitchFamily="2" charset="2"/>
            </a:endParaRPr>
          </a:p>
          <a:p>
            <a:pPr marL="419100" indent="-419100">
              <a:buFontTx/>
              <a:buNone/>
            </a:pPr>
            <a:endParaRPr lang="fr-FR" b="1" dirty="0">
              <a:solidFill>
                <a:srgbClr val="FF6600"/>
              </a:solidFill>
              <a:sym typeface="Wingdings" pitchFamily="2" charset="2"/>
            </a:endParaRPr>
          </a:p>
          <a:p>
            <a:pPr marL="419100" indent="-419100">
              <a:buFontTx/>
              <a:buNone/>
            </a:pPr>
            <a:endParaRPr lang="fr-FR" b="1" dirty="0">
              <a:solidFill>
                <a:srgbClr val="FF6600"/>
              </a:solidFill>
              <a:sym typeface="Wingdings" pitchFamily="2" charset="2"/>
            </a:endParaRPr>
          </a:p>
          <a:p>
            <a:pPr marL="419100" indent="-419100">
              <a:buFontTx/>
              <a:buNone/>
            </a:pPr>
            <a:endParaRPr lang="fr-FR" b="1" dirty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Germes totaux</a:t>
            </a:r>
          </a:p>
        </p:txBody>
      </p:sp>
    </p:spTree>
    <p:extLst>
      <p:ext uri="{BB962C8B-B14F-4D97-AF65-F5344CB8AC3E}">
        <p14:creationId xmlns="" xmlns:p14="http://schemas.microsoft.com/office/powerpoint/2010/main" val="16922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5987008" cy="430648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Bactéries anaérobies non pathogènes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Clostridium </a:t>
            </a:r>
            <a:r>
              <a:rPr lang="fr-FR" dirty="0" err="1" smtClean="0"/>
              <a:t>byturicum</a:t>
            </a:r>
            <a:endParaRPr lang="fr-FR" dirty="0"/>
          </a:p>
          <a:p>
            <a:endParaRPr lang="fr-FR" dirty="0"/>
          </a:p>
          <a:p>
            <a:r>
              <a:rPr lang="fr-FR" dirty="0"/>
              <a:t>… formant des spores dont la germination pendant l’affinage des fromages provoque une production de CO</a:t>
            </a:r>
            <a:r>
              <a:rPr lang="fr-FR" baseline="-25000" dirty="0"/>
              <a:t>2</a:t>
            </a:r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dirty="0"/>
              <a:t>… responsable de l’éclatement de certains fromages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Pathogénicité chez les </a:t>
            </a:r>
            <a:r>
              <a:rPr lang="fr-FR" dirty="0" err="1"/>
              <a:t>nourissons</a:t>
            </a:r>
            <a:endParaRPr lang="fr-FR" dirty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spores butyriques</a:t>
            </a:r>
          </a:p>
        </p:txBody>
      </p:sp>
      <p:pic>
        <p:nvPicPr>
          <p:cNvPr id="16386" name="Picture 2" descr="http://www.agroscope.admin.ch/kaese/04408/04411/04502/index.html?lang=fr&amp;image=NHzLpZeg7t,lnp6I0NTU042l2Z6ln1ae2IZn4Z2qZpnO2Yuq2Z6gpJCEe4J8e2ym162bpYbqjKbXpJ6eiKWhm4yf4w-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02" y="1844824"/>
            <a:ext cx="2381250" cy="1781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www.lesillon.info/typo3temp/pics/61408f234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77" y="3861048"/>
            <a:ext cx="2857500" cy="2000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421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5" name="AutoShape 11"/>
          <p:cNvSpPr>
            <a:spLocks noChangeArrowheads="1"/>
          </p:cNvSpPr>
          <p:nvPr/>
        </p:nvSpPr>
        <p:spPr bwMode="auto">
          <a:xfrm>
            <a:off x="3708400" y="3480475"/>
            <a:ext cx="1008063" cy="733663"/>
          </a:xfrm>
          <a:prstGeom prst="downArrow">
            <a:avLst>
              <a:gd name="adj1" fmla="val 50000"/>
              <a:gd name="adj2" fmla="val 149331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Origine des spores butyriques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916238" y="2852738"/>
            <a:ext cx="2592387" cy="646331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solidFill>
                  <a:srgbClr val="0000CC"/>
                </a:solidFill>
                <a:latin typeface="Calibri" pitchFamily="34" charset="0"/>
              </a:rPr>
              <a:t>Contamination des fourrages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2484438" y="2206407"/>
            <a:ext cx="3240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dirty="0">
                <a:latin typeface="Calibri" pitchFamily="34" charset="0"/>
              </a:rPr>
              <a:t>Fourrages récoltés avec de la terre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2267744" y="1052513"/>
            <a:ext cx="38885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Calibri" pitchFamily="34" charset="0"/>
              </a:rPr>
              <a:t>Spores présentes dans le </a:t>
            </a:r>
            <a:r>
              <a:rPr lang="fr-FR" dirty="0" smtClean="0">
                <a:latin typeface="Calibri" pitchFamily="34" charset="0"/>
              </a:rPr>
              <a:t>sol</a:t>
            </a:r>
          </a:p>
          <a:p>
            <a:pPr algn="ctr"/>
            <a:r>
              <a:rPr lang="fr-FR" b="1" dirty="0">
                <a:solidFill>
                  <a:srgbClr val="FF3300"/>
                </a:solidFill>
                <a:latin typeface="Calibri" pitchFamily="34" charset="0"/>
              </a:rPr>
              <a:t>Thermorésistantes</a:t>
            </a:r>
            <a:r>
              <a:rPr lang="fr-FR" dirty="0">
                <a:solidFill>
                  <a:srgbClr val="FF3300"/>
                </a:solidFill>
                <a:latin typeface="Calibri" pitchFamily="34" charset="0"/>
              </a:rPr>
              <a:t> donc très difficile à détruire en élevage</a:t>
            </a:r>
          </a:p>
          <a:p>
            <a:pPr algn="ctr"/>
            <a:endParaRPr lang="fr-FR" dirty="0">
              <a:latin typeface="Calibri" pitchFamily="34" charset="0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916238" y="4189929"/>
            <a:ext cx="2592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dirty="0">
                <a:latin typeface="Calibri" pitchFamily="34" charset="0"/>
              </a:rPr>
              <a:t>Ingestion par la  vache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916238" y="4941888"/>
            <a:ext cx="2592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 dirty="0">
                <a:latin typeface="Calibri" pitchFamily="34" charset="0"/>
              </a:rPr>
              <a:t>Excrétion dans la litière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124075" y="6021388"/>
            <a:ext cx="417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Contact avec les trayons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6156325" y="4221163"/>
            <a:ext cx="2520950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fr-FR">
                <a:latin typeface="Calibri" pitchFamily="34" charset="0"/>
              </a:rPr>
              <a:t>Autre voie : contact des trayons avec le sol sur des prairies sur-pâturée</a:t>
            </a:r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7523163" y="1700213"/>
            <a:ext cx="1587" cy="2378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 flipH="1" flipV="1">
            <a:off x="5796755" y="1340767"/>
            <a:ext cx="1727994" cy="35944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>
            <a:off x="5724525" y="5734050"/>
            <a:ext cx="180022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>
            <a:off x="7524750" y="5157788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 flipV="1">
            <a:off x="5580063" y="4797424"/>
            <a:ext cx="50482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5292725" y="5157788"/>
            <a:ext cx="28733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fr-FR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54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diapo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 cmpd="sng">
          <a:solidFill>
            <a:srgbClr val="FFFF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mpd="sng">
          <a:solidFill>
            <a:schemeClr val="tx1"/>
          </a:solidFill>
          <a:prstDash val="solid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diapo</Template>
  <TotalTime>3159</TotalTime>
  <Words>940</Words>
  <Application>Microsoft Office PowerPoint</Application>
  <PresentationFormat>Affichage à l'écran (4:3)</PresentationFormat>
  <Paragraphs>228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diapo</vt:lpstr>
      <vt:lpstr>Performances lait</vt:lpstr>
      <vt:lpstr>Diapositive 2</vt:lpstr>
      <vt:lpstr>Ce qui est prix en compte dans le prix du lait</vt:lpstr>
      <vt:lpstr>Le mouillage</vt:lpstr>
      <vt:lpstr>Les cellules somatiques</vt:lpstr>
      <vt:lpstr>Suivi du nombre de cellules</vt:lpstr>
      <vt:lpstr>Germes totaux</vt:lpstr>
      <vt:lpstr>Les spores butyriques</vt:lpstr>
      <vt:lpstr>Origine des spores butyriques</vt:lpstr>
      <vt:lpstr>La lipolyse</vt:lpstr>
      <vt:lpstr>La lipolyse induite</vt:lpstr>
      <vt:lpstr>Les inhibiteurs</vt:lpstr>
      <vt:lpstr>Diapositive 13</vt:lpstr>
      <vt:lpstr>Diapositive 14</vt:lpstr>
      <vt:lpstr>TB, TP et rumination</vt:lpstr>
      <vt:lpstr>TP et apports protéiques</vt:lpstr>
      <vt:lpstr>Variation au cours de la lactation</vt:lpstr>
      <vt:lpstr>L’effet saison</vt:lpstr>
      <vt:lpstr>Interpréter les TB et TP</vt:lpstr>
      <vt:lpstr>Seuils pathologiques du TB et du TP</vt:lpstr>
      <vt:lpstr>Diapositive 21</vt:lpstr>
      <vt:lpstr>Diapositive 22</vt:lpstr>
      <vt:lpstr>Diapositive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l’élevage</dc:title>
  <cp:lastModifiedBy>Matthieu</cp:lastModifiedBy>
  <cp:revision>431</cp:revision>
  <dcterms:modified xsi:type="dcterms:W3CDTF">2014-05-10T11:30:30Z</dcterms:modified>
</cp:coreProperties>
</file>