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19" r:id="rId2"/>
    <p:sldId id="522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36" r:id="rId11"/>
    <p:sldId id="531" r:id="rId12"/>
    <p:sldId id="532" r:id="rId13"/>
    <p:sldId id="533" r:id="rId14"/>
    <p:sldId id="534" r:id="rId15"/>
    <p:sldId id="535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33CC"/>
    <a:srgbClr val="FFFF00"/>
    <a:srgbClr val="9900FF"/>
    <a:srgbClr val="0000FF"/>
    <a:srgbClr val="6600FF"/>
    <a:srgbClr val="CC00FF"/>
    <a:srgbClr val="666699"/>
    <a:srgbClr val="9933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7F49C-254D-4A6D-BD21-47532F79798D}" type="datetimeFigureOut">
              <a:rPr lang="fr-FR" smtClean="0"/>
              <a:pPr/>
              <a:t>18/02/2014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E78CD-66A7-4C4B-AAD0-842E8722ED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65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88913"/>
            <a:ext cx="7524750" cy="346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0" y="1125538"/>
            <a:ext cx="8820150" cy="5732462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09728" indent="0">
              <a:lnSpc>
                <a:spcPct val="100000"/>
              </a:lnSpc>
              <a:spcBef>
                <a:spcPts val="300"/>
              </a:spcBef>
              <a:buSzPct val="40000"/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1527175" indent="0">
              <a:lnSpc>
                <a:spcPct val="100000"/>
              </a:lnSpc>
              <a:spcBef>
                <a:spcPts val="300"/>
              </a:spcBef>
              <a:buClr>
                <a:srgbClr val="0000FF"/>
              </a:buClr>
              <a:buSzPct val="50000"/>
              <a:buFont typeface="Arial" pitchFamily="34" charset="0"/>
              <a:buNone/>
              <a:defRPr kumimoji="0" lang="fr-FR" sz="1800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buSzPct val="40000"/>
              <a:buFont typeface="Courier New" pitchFamily="49" charset="0"/>
              <a:buChar char="o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defRPr>
                <a:solidFill>
                  <a:schemeClr val="bg2">
                    <a:lumMod val="2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FFC000"/>
                </a:solidFill>
              </a:defRPr>
            </a:lvl1pPr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71310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buNone/>
              <a:defRPr sz="2800" b="1" cap="none" baseline="0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95736" y="2852936"/>
            <a:ext cx="576064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2">
                    <a:lumMod val="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1733296" y="2916424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1547664" y="2924944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9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30648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lang="en-US" sz="2800" b="0" kern="1200" dirty="0">
          <a:solidFill>
            <a:schemeClr val="bg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70560" y="231087"/>
            <a:ext cx="7772400" cy="1829761"/>
          </a:xfrm>
        </p:spPr>
        <p:txBody>
          <a:bodyPr>
            <a:normAutofit/>
          </a:bodyPr>
          <a:lstStyle/>
          <a:p>
            <a:r>
              <a:rPr lang="fr-FR" dirty="0" smtClean="0"/>
              <a:t>Performances </a:t>
            </a:r>
            <a:r>
              <a:rPr lang="fr-FR" dirty="0" err="1" smtClean="0"/>
              <a:t>oeuf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0" y="2348880"/>
            <a:ext cx="9144000" cy="936104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INDICATEURS ET FACTEURS DE VARIATION</a:t>
            </a:r>
            <a:endParaRPr lang="fr-FR" sz="28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9752" y="4149080"/>
            <a:ext cx="6709752" cy="244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03648" y="3861048"/>
            <a:ext cx="3312368" cy="26642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flipV="1">
            <a:off x="4644008" y="4023787"/>
            <a:ext cx="1368152" cy="42268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4644008" y="4451833"/>
            <a:ext cx="1050620" cy="42268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flipV="1">
            <a:off x="4604016" y="5805262"/>
            <a:ext cx="1984207" cy="78918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71600" y="4309232"/>
            <a:ext cx="31683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Anthony </a:t>
            </a:r>
            <a:r>
              <a:rPr lang="fr-FR" sz="20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Letort</a:t>
            </a:r>
            <a:endParaRPr lang="fr-FR" sz="20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sz="20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ISARA 2A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UE Analyse des conduites d’élevage</a:t>
            </a:r>
          </a:p>
          <a:p>
            <a:pPr algn="ctr"/>
            <a:endParaRPr lang="fr-FR" sz="20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sz="20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-36512" y="4365104"/>
            <a:ext cx="9144000" cy="0"/>
          </a:xfrm>
          <a:prstGeom prst="lin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1907704" y="2556193"/>
            <a:ext cx="5328592" cy="584775"/>
          </a:xfrm>
          <a:prstGeom prst="rect">
            <a:avLst/>
          </a:prstGeom>
          <a:solidFill>
            <a:srgbClr val="9900CC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268288">
              <a:defRPr sz="32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 dirty="0"/>
              <a:t>I. Indicateurs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907704" y="4077072"/>
            <a:ext cx="5328592" cy="584775"/>
          </a:xfrm>
          <a:prstGeom prst="rect">
            <a:avLst/>
          </a:prstGeom>
          <a:solidFill>
            <a:schemeClr val="bg1"/>
          </a:solidFill>
          <a:ln>
            <a:solidFill>
              <a:srgbClr val="9900FF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268288">
              <a:defRPr sz="3200">
                <a:solidFill>
                  <a:srgbClr val="9900FF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 dirty="0"/>
              <a:t>II. Facteurs de variation</a:t>
            </a:r>
          </a:p>
        </p:txBody>
      </p:sp>
      <p:sp>
        <p:nvSpPr>
          <p:cNvPr id="12" name="Titre 3"/>
          <p:cNvSpPr txBox="1">
            <a:spLocks/>
          </p:cNvSpPr>
          <p:nvPr/>
        </p:nvSpPr>
        <p:spPr>
          <a:xfrm>
            <a:off x="0" y="692696"/>
            <a:ext cx="9144000" cy="478230"/>
          </a:xfrm>
          <a:prstGeom prst="rect">
            <a:avLst/>
          </a:prstGeom>
          <a:noFill/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lang="en-US" sz="2800" b="0" kern="12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Performances œuf</a:t>
            </a:r>
          </a:p>
          <a:p>
            <a:endParaRPr lang="fr-F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0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155" name="Group 18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435888"/>
              </p:ext>
            </p:extLst>
          </p:nvPr>
        </p:nvGraphicFramePr>
        <p:xfrm>
          <a:off x="457199" y="2957509"/>
          <a:ext cx="8229601" cy="3136904"/>
        </p:xfrm>
        <a:graphic>
          <a:graphicData uri="http://schemas.openxmlformats.org/drawingml/2006/table">
            <a:tbl>
              <a:tblPr/>
              <a:tblGrid>
                <a:gridCol w="3375889"/>
                <a:gridCol w="2392740"/>
                <a:gridCol w="246097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9321" marR="893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Isabrown</a:t>
                      </a: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Lohmann Brown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Intensité de ponte (%)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91,5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91,1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Poids moyen de l’œuf (g)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66,2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65,4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Masse d’œufs (g/j)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60,6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59,6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Consommation (g/j)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118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118,4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Indice de consommation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1,96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Pourcentage d’œufs cassés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6,4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5,2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Pourcentage d’œufs souillés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2,8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4,7</a:t>
                      </a:r>
                    </a:p>
                  </a:txBody>
                  <a:tcPr marL="89321" marR="89321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La génétique</a:t>
            </a:r>
            <a:endParaRPr lang="fr-F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24100" y="1104973"/>
            <a:ext cx="4495800" cy="5732462"/>
          </a:xfrm>
        </p:spPr>
        <p:txBody>
          <a:bodyPr/>
          <a:lstStyle/>
          <a:p>
            <a:pPr marL="109728" indent="0" algn="ctr">
              <a:buNone/>
            </a:pPr>
            <a:r>
              <a:rPr lang="fr-FR" dirty="0" smtClean="0">
                <a:latin typeface="Calibri" pitchFamily="34" charset="0"/>
              </a:rPr>
              <a:t>La couleur de la coquille</a:t>
            </a:r>
          </a:p>
          <a:p>
            <a:pPr marL="109728" indent="0" algn="ctr">
              <a:buNone/>
            </a:pPr>
            <a:r>
              <a:rPr lang="fr-FR" dirty="0" smtClean="0">
                <a:latin typeface="Calibri" pitchFamily="34" charset="0"/>
              </a:rPr>
              <a:t>Le poids de l’œuf</a:t>
            </a:r>
          </a:p>
          <a:p>
            <a:pPr marL="109728" indent="0" algn="ctr">
              <a:buNone/>
            </a:pPr>
            <a:r>
              <a:rPr lang="fr-FR" dirty="0" smtClean="0">
                <a:latin typeface="Calibri" pitchFamily="34" charset="0"/>
              </a:rPr>
              <a:t>La résistance de la coquille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3933825"/>
            <a:ext cx="9144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endParaRPr lang="fr-FR" sz="2400">
              <a:latin typeface="Georgia" pitchFamily="18" charset="0"/>
            </a:endParaRP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4941888"/>
            <a:ext cx="9144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Blip>
                <a:blip r:embed="rId2"/>
              </a:buBlip>
            </a:pPr>
            <a:endParaRPr lang="fr-FR" sz="2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29600" cy="4306483"/>
          </a:xfrm>
        </p:spPr>
        <p:txBody>
          <a:bodyPr>
            <a:normAutofit/>
          </a:bodyPr>
          <a:lstStyle/>
          <a:p>
            <a:r>
              <a:rPr lang="fr-FR" dirty="0" smtClean="0"/>
              <a:t>L’équilibre nutritionnel est essentiel</a:t>
            </a:r>
          </a:p>
          <a:p>
            <a:pPr lvl="1"/>
            <a:r>
              <a:rPr lang="fr-FR" dirty="0" smtClean="0"/>
              <a:t>Protéines totales</a:t>
            </a:r>
          </a:p>
          <a:p>
            <a:pPr lvl="1"/>
            <a:r>
              <a:rPr lang="fr-FR" dirty="0" smtClean="0"/>
              <a:t>Acides aminés essentiels </a:t>
            </a:r>
            <a:r>
              <a:rPr lang="fr-FR" dirty="0" err="1" smtClean="0"/>
              <a:t>limitants</a:t>
            </a:r>
            <a:r>
              <a:rPr lang="fr-FR" dirty="0" smtClean="0"/>
              <a:t> : lysine, méthionine, thréonine</a:t>
            </a:r>
          </a:p>
          <a:p>
            <a:pPr lvl="1"/>
            <a:r>
              <a:rPr lang="fr-FR" dirty="0" smtClean="0"/>
              <a:t>Acides gras essentiels (acide linoléique)</a:t>
            </a:r>
          </a:p>
          <a:p>
            <a:pPr lvl="1"/>
            <a:r>
              <a:rPr lang="fr-FR" dirty="0" smtClean="0"/>
              <a:t>Calcium, phosphore</a:t>
            </a:r>
          </a:p>
          <a:p>
            <a:pPr lvl="1"/>
            <a:r>
              <a:rPr lang="fr-FR" dirty="0" smtClean="0"/>
              <a:t>La vitamine D3</a:t>
            </a:r>
          </a:p>
          <a:p>
            <a:pPr lvl="1"/>
            <a:r>
              <a:rPr lang="fr-FR" dirty="0" smtClean="0"/>
              <a:t>Facteurs d’efficacité alimentaire, facteurs de contrôle du pH sanguin</a:t>
            </a:r>
          </a:p>
          <a:p>
            <a:pPr lvl="1"/>
            <a:r>
              <a:rPr lang="fr-FR" dirty="0" smtClean="0"/>
              <a:t>Les pigments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Sinon :</a:t>
            </a:r>
            <a:endParaRPr lang="fr-FR" dirty="0"/>
          </a:p>
          <a:p>
            <a:pPr lvl="1"/>
            <a:r>
              <a:rPr lang="fr-FR" dirty="0"/>
              <a:t>Les carences pénalisent lourdement le poids</a:t>
            </a:r>
          </a:p>
          <a:p>
            <a:pPr lvl="1"/>
            <a:r>
              <a:rPr lang="fr-FR" dirty="0"/>
              <a:t>Les excès </a:t>
            </a:r>
            <a:r>
              <a:rPr lang="fr-FR" dirty="0" smtClean="0"/>
              <a:t>pénalisent </a:t>
            </a:r>
            <a:r>
              <a:rPr lang="fr-FR" dirty="0"/>
              <a:t>(acidification du sang, fientes liquides)</a:t>
            </a:r>
          </a:p>
          <a:p>
            <a:endParaRPr lang="fr-FR" dirty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L’alimentation</a:t>
            </a:r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9898" y="2060848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Protéines du blanc, lipoprotéines du jaune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4224" y="280316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Coquille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4224" y="3110937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Assimilation du Ca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898" y="3424592"/>
            <a:ext cx="203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Indice de consommation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23815" y="3732369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Xantophylles</a:t>
            </a:r>
            <a:r>
              <a:rPr lang="fr-FR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du jaune</a:t>
            </a:r>
          </a:p>
        </p:txBody>
      </p:sp>
    </p:spTree>
    <p:extLst>
      <p:ext uri="{BB962C8B-B14F-4D97-AF65-F5344CB8AC3E}">
        <p14:creationId xmlns:p14="http://schemas.microsoft.com/office/powerpoint/2010/main" val="19080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Maladies de Newcastle, Bronchite infectieuse :</a:t>
            </a:r>
          </a:p>
          <a:p>
            <a:pPr lvl="1"/>
            <a:r>
              <a:rPr lang="fr-FR" dirty="0" smtClean="0"/>
              <a:t>Diminution de la solidité de la coquille</a:t>
            </a:r>
          </a:p>
          <a:p>
            <a:pPr lvl="1"/>
            <a:r>
              <a:rPr lang="fr-FR" dirty="0" smtClean="0"/>
              <a:t>Liquéfaction du blanc</a:t>
            </a:r>
          </a:p>
          <a:p>
            <a:endParaRPr lang="fr-FR" dirty="0" smtClean="0"/>
          </a:p>
          <a:p>
            <a:r>
              <a:rPr lang="fr-FR" dirty="0" smtClean="0"/>
              <a:t>Syndrome de ponte intra-abdominale</a:t>
            </a:r>
          </a:p>
          <a:p>
            <a:pPr lvl="1"/>
            <a:r>
              <a:rPr lang="fr-FR" dirty="0" smtClean="0"/>
              <a:t>Associées à de nombreuses infections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Syndrome EDS 76 : expulsions prématurées </a:t>
            </a:r>
          </a:p>
          <a:p>
            <a:pPr lvl="1"/>
            <a:r>
              <a:rPr lang="fr-FR" dirty="0" err="1" smtClean="0"/>
              <a:t>Adenovirus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Toute pathologie métabolique ou infectieuse</a:t>
            </a:r>
          </a:p>
          <a:p>
            <a:pPr lvl="1"/>
            <a:r>
              <a:rPr lang="fr-FR" dirty="0" smtClean="0"/>
              <a:t>Le poids de l’œuf est fortement réduit</a:t>
            </a:r>
          </a:p>
          <a:p>
            <a:pPr lvl="1"/>
            <a:r>
              <a:rPr lang="fr-FR" dirty="0" smtClean="0"/>
              <a:t>Car l’énergie est mobilisée par le système immunitaire</a:t>
            </a:r>
          </a:p>
          <a:p>
            <a:endParaRPr lang="fr-FR" dirty="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pathologies et la ponte</a:t>
            </a:r>
            <a:endParaRPr lang="fr-FR" dirty="0"/>
          </a:p>
        </p:txBody>
      </p:sp>
      <p:sp>
        <p:nvSpPr>
          <p:cNvPr id="4" name="Accolade fermante 3"/>
          <p:cNvSpPr/>
          <p:nvPr/>
        </p:nvSpPr>
        <p:spPr>
          <a:xfrm>
            <a:off x="6192180" y="1700808"/>
            <a:ext cx="360040" cy="3528392"/>
          </a:xfrm>
          <a:prstGeom prst="rightBrace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52220" y="1700808"/>
            <a:ext cx="24933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 vaccination est très souvent la seule action prophylactique efficace</a:t>
            </a:r>
          </a:p>
          <a:p>
            <a:pPr algn="ctr"/>
            <a:endParaRPr lang="fr-FR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Une hygiène stricte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(vide sanitaire de plus d’une semaine, désinfection annuelle) compense les situations où le vaccin n’est pas 100% efficace (</a:t>
            </a:r>
            <a:r>
              <a:rPr lang="fr-FR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réovirus</a:t>
            </a:r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coccidies)</a:t>
            </a:r>
          </a:p>
        </p:txBody>
      </p:sp>
    </p:spTree>
    <p:extLst>
      <p:ext uri="{BB962C8B-B14F-4D97-AF65-F5344CB8AC3E}">
        <p14:creationId xmlns:p14="http://schemas.microsoft.com/office/powerpoint/2010/main" val="41598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smtClean="0"/>
          </a:p>
          <a:p>
            <a:r>
              <a:rPr lang="fr-FR" smtClean="0"/>
              <a:t>Mode « cage » :</a:t>
            </a:r>
          </a:p>
          <a:p>
            <a:pPr lvl="1"/>
            <a:r>
              <a:rPr lang="fr-FR" smtClean="0"/>
              <a:t>Pas d’effet</a:t>
            </a:r>
          </a:p>
          <a:p>
            <a:endParaRPr lang="fr-FR" smtClean="0"/>
          </a:p>
          <a:p>
            <a:r>
              <a:rPr lang="fr-FR" smtClean="0"/>
              <a:t>La ventilation :</a:t>
            </a:r>
          </a:p>
          <a:p>
            <a:pPr lvl="1"/>
            <a:r>
              <a:rPr lang="fr-FR" smtClean="0"/>
              <a:t>L’enrichissement de l’air en CO2 et/ou en NH3 limite l’hyperventilation pulmonaire nécessaire pour le dépôt de la coquille</a:t>
            </a:r>
          </a:p>
          <a:p>
            <a:endParaRPr lang="fr-FR" smtClean="0"/>
          </a:p>
          <a:p>
            <a:r>
              <a:rPr lang="fr-FR" smtClean="0"/>
              <a:t>Température &gt; 28°C</a:t>
            </a:r>
          </a:p>
          <a:p>
            <a:pPr lvl="1"/>
            <a:r>
              <a:rPr lang="fr-FR" smtClean="0"/>
              <a:t>Diminution du poids de l’oeuf</a:t>
            </a:r>
          </a:p>
          <a:p>
            <a:pPr lvl="1"/>
            <a:r>
              <a:rPr lang="fr-FR" smtClean="0"/>
              <a:t>Diminution du poids de la coquille</a:t>
            </a:r>
          </a:p>
          <a:p>
            <a:pPr lvl="1"/>
            <a:r>
              <a:rPr lang="fr-FR" smtClean="0"/>
              <a:t>Liquéfaction du blanc</a:t>
            </a:r>
          </a:p>
          <a:p>
            <a:endParaRPr lang="fr-FR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 mode de logement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Nycthémères &gt; 26h :</a:t>
            </a:r>
          </a:p>
          <a:p>
            <a:pPr lvl="1"/>
            <a:r>
              <a:rPr lang="fr-FR" smtClean="0"/>
              <a:t>Absence de jour de pause</a:t>
            </a:r>
          </a:p>
          <a:p>
            <a:pPr lvl="1"/>
            <a:r>
              <a:rPr lang="fr-FR" smtClean="0"/>
              <a:t>Augmentation du poids</a:t>
            </a:r>
          </a:p>
          <a:p>
            <a:endParaRPr lang="fr-FR" smtClean="0"/>
          </a:p>
          <a:p>
            <a:r>
              <a:rPr lang="fr-FR" smtClean="0"/>
              <a:t>Nycthémère &lt; 6h (programme fractionné) </a:t>
            </a:r>
          </a:p>
          <a:p>
            <a:pPr lvl="1"/>
            <a:r>
              <a:rPr lang="fr-FR" smtClean="0"/>
              <a:t>Désynchronisation (rammassage automatique)</a:t>
            </a:r>
          </a:p>
          <a:p>
            <a:pPr lvl="1"/>
            <a:r>
              <a:rPr lang="fr-FR" smtClean="0"/>
              <a:t>Économie d’énergie</a:t>
            </a:r>
          </a:p>
          <a:p>
            <a:pPr lvl="1"/>
            <a:r>
              <a:rPr lang="fr-FR" smtClean="0"/>
              <a:t>Augmentation du poids</a:t>
            </a:r>
          </a:p>
          <a:p>
            <a:endParaRPr lang="fr-FR" smtClean="0"/>
          </a:p>
          <a:p>
            <a:r>
              <a:rPr lang="fr-FR" smtClean="0"/>
              <a:t>Éclairage permanent :</a:t>
            </a:r>
          </a:p>
          <a:p>
            <a:pPr lvl="1"/>
            <a:r>
              <a:rPr lang="fr-FR" smtClean="0"/>
              <a:t>Ovulation maintenue</a:t>
            </a:r>
          </a:p>
          <a:p>
            <a:pPr lvl="1"/>
            <a:r>
              <a:rPr lang="fr-FR" smtClean="0"/>
              <a:t>Désynchronisation</a:t>
            </a:r>
          </a:p>
          <a:p>
            <a:pPr lvl="1"/>
            <a:r>
              <a:rPr lang="fr-FR" smtClean="0"/>
              <a:t>Augmentation de l’IC</a:t>
            </a:r>
            <a:endParaRPr lang="fr-FR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 choix des nycthémères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7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-36512" y="2848580"/>
            <a:ext cx="9144000" cy="0"/>
          </a:xfrm>
          <a:prstGeom prst="lin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1907704" y="2556193"/>
            <a:ext cx="5328592" cy="584775"/>
          </a:xfrm>
          <a:prstGeom prst="rect">
            <a:avLst/>
          </a:prstGeom>
          <a:solidFill>
            <a:schemeClr val="bg1"/>
          </a:solidFill>
          <a:ln>
            <a:solidFill>
              <a:srgbClr val="9900FF"/>
            </a:solidFill>
          </a:ln>
        </p:spPr>
        <p:txBody>
          <a:bodyPr wrap="square" rtlCol="0">
            <a:spAutoFit/>
          </a:bodyPr>
          <a:lstStyle/>
          <a:p>
            <a:pPr marL="268288"/>
            <a:r>
              <a:rPr lang="fr-FR" sz="3200" dirty="0" smtClean="0">
                <a:solidFill>
                  <a:srgbClr val="9900FF"/>
                </a:solidFill>
                <a:latin typeface="Calibri" pitchFamily="34" charset="0"/>
                <a:cs typeface="Calibri" pitchFamily="34" charset="0"/>
              </a:rPr>
              <a:t>I. Indicateurs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907704" y="4077072"/>
            <a:ext cx="5328592" cy="584775"/>
          </a:xfrm>
          <a:prstGeom prst="rect">
            <a:avLst/>
          </a:prstGeom>
          <a:solidFill>
            <a:srgbClr val="9900CC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268288">
              <a:defRPr sz="32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 dirty="0" smtClean="0"/>
              <a:t>II. Facteurs de variation</a:t>
            </a:r>
            <a:endParaRPr lang="fr-FR" dirty="0"/>
          </a:p>
        </p:txBody>
      </p:sp>
      <p:sp>
        <p:nvSpPr>
          <p:cNvPr id="12" name="Titre 3"/>
          <p:cNvSpPr txBox="1">
            <a:spLocks/>
          </p:cNvSpPr>
          <p:nvPr/>
        </p:nvSpPr>
        <p:spPr>
          <a:xfrm>
            <a:off x="0" y="692696"/>
            <a:ext cx="9144000" cy="478230"/>
          </a:xfrm>
          <a:prstGeom prst="rect">
            <a:avLst/>
          </a:prstGeom>
          <a:noFill/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lang="en-US" sz="2800" b="0" kern="12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Performances œuf </a:t>
            </a:r>
            <a:endParaRPr lang="fr-F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4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273"/>
          <p:cNvSpPr/>
          <p:nvPr/>
        </p:nvSpPr>
        <p:spPr>
          <a:xfrm>
            <a:off x="3823630" y="1687090"/>
            <a:ext cx="572733" cy="41761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1289188" y="2563044"/>
            <a:ext cx="662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Calibri" pitchFamily="34" charset="0"/>
                <a:cs typeface="Calibri" pitchFamily="34" charset="0"/>
              </a:rPr>
              <a:t>6h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un jour sans ponte ?</a:t>
            </a:r>
            <a:endParaRPr lang="fr-FR" dirty="0"/>
          </a:p>
        </p:txBody>
      </p:sp>
      <p:grpSp>
        <p:nvGrpSpPr>
          <p:cNvPr id="138" name="Groupe 137"/>
          <p:cNvGrpSpPr/>
          <p:nvPr/>
        </p:nvGrpSpPr>
        <p:grpSpPr>
          <a:xfrm>
            <a:off x="215732" y="1819977"/>
            <a:ext cx="1533802" cy="983239"/>
            <a:chOff x="215732" y="1819977"/>
            <a:chExt cx="1533802" cy="983239"/>
          </a:xfrm>
        </p:grpSpPr>
        <p:sp>
          <p:nvSpPr>
            <p:cNvPr id="16" name="Trapèze 15"/>
            <p:cNvSpPr/>
            <p:nvPr/>
          </p:nvSpPr>
          <p:spPr>
            <a:xfrm rot="16200000">
              <a:off x="1039941" y="2287940"/>
              <a:ext cx="648809" cy="381739"/>
            </a:xfrm>
            <a:prstGeom prst="trapezoid">
              <a:avLst>
                <a:gd name="adj" fmla="val 34551"/>
              </a:avLst>
            </a:prstGeom>
            <a:solidFill>
              <a:srgbClr val="00FFFF"/>
            </a:solidFill>
            <a:ln w="28575" cmpd="sng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avec flèche 4"/>
            <p:cNvCxnSpPr/>
            <p:nvPr/>
          </p:nvCxnSpPr>
          <p:spPr>
            <a:xfrm flipV="1">
              <a:off x="526664" y="2056597"/>
              <a:ext cx="0" cy="566225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ZoneTexte 7"/>
            <p:cNvSpPr txBox="1"/>
            <p:nvPr/>
          </p:nvSpPr>
          <p:spPr>
            <a:xfrm>
              <a:off x="215732" y="1819977"/>
              <a:ext cx="11380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smtClean="0">
                  <a:latin typeface="Calibri" pitchFamily="34" charset="0"/>
                  <a:cs typeface="Calibri" pitchFamily="34" charset="0"/>
                </a:rPr>
                <a:t>Maturité du follicule</a:t>
              </a:r>
            </a:p>
          </p:txBody>
        </p:sp>
        <p:cxnSp>
          <p:nvCxnSpPr>
            <p:cNvPr id="10" name="Connecteur droit 9"/>
            <p:cNvCxnSpPr/>
            <p:nvPr/>
          </p:nvCxnSpPr>
          <p:spPr>
            <a:xfrm flipV="1">
              <a:off x="524132" y="2154406"/>
              <a:ext cx="1031079" cy="31399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173470" y="2279102"/>
              <a:ext cx="0" cy="34372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173476" y="2627205"/>
              <a:ext cx="381735" cy="176011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97406" y="2627205"/>
              <a:ext cx="1152128" cy="176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latin typeface="Calibri" pitchFamily="34" charset="0"/>
                  <a:cs typeface="Calibri" pitchFamily="34" charset="0"/>
                </a:rPr>
                <a:t>25h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526664" y="2622822"/>
              <a:ext cx="1028547" cy="4383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1" name="Connecteur droit avec flèche 40"/>
          <p:cNvCxnSpPr/>
          <p:nvPr/>
        </p:nvCxnSpPr>
        <p:spPr>
          <a:xfrm>
            <a:off x="1516960" y="1114433"/>
            <a:ext cx="3" cy="280841"/>
          </a:xfrm>
          <a:prstGeom prst="straightConnector1">
            <a:avLst/>
          </a:prstGeom>
          <a:noFill/>
          <a:ln w="31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ZoneTexte 44"/>
          <p:cNvSpPr txBox="1"/>
          <p:nvPr/>
        </p:nvSpPr>
        <p:spPr>
          <a:xfrm>
            <a:off x="840827" y="1454587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fr-FR" sz="1000" baseline="30000" dirty="0" smtClean="0">
                <a:latin typeface="Calibri" pitchFamily="34" charset="0"/>
                <a:cs typeface="Calibri" pitchFamily="34" charset="0"/>
              </a:rPr>
              <a:t>er</a:t>
            </a:r>
            <a:r>
              <a:rPr lang="fr-FR" sz="1000" dirty="0" smtClean="0">
                <a:latin typeface="Calibri" pitchFamily="34" charset="0"/>
                <a:cs typeface="Calibri" pitchFamily="34" charset="0"/>
              </a:rPr>
              <a:t> pic de LH</a:t>
            </a:r>
          </a:p>
        </p:txBody>
      </p:sp>
      <p:grpSp>
        <p:nvGrpSpPr>
          <p:cNvPr id="99" name="Groupe 98"/>
          <p:cNvGrpSpPr/>
          <p:nvPr/>
        </p:nvGrpSpPr>
        <p:grpSpPr>
          <a:xfrm>
            <a:off x="1087297" y="980112"/>
            <a:ext cx="2304280" cy="151499"/>
            <a:chOff x="1087297" y="980112"/>
            <a:chExt cx="2304280" cy="151499"/>
          </a:xfrm>
        </p:grpSpPr>
        <p:grpSp>
          <p:nvGrpSpPr>
            <p:cNvPr id="74" name="Groupe 73"/>
            <p:cNvGrpSpPr/>
            <p:nvPr/>
          </p:nvGrpSpPr>
          <p:grpSpPr>
            <a:xfrm>
              <a:off x="1087297" y="982317"/>
              <a:ext cx="576070" cy="148425"/>
              <a:chOff x="1087297" y="982317"/>
              <a:chExt cx="576070" cy="14842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519350" y="1003224"/>
                <a:ext cx="144017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231314" y="1003224"/>
                <a:ext cx="288036" cy="55510"/>
              </a:xfrm>
              <a:prstGeom prst="rect">
                <a:avLst/>
              </a:prstGeom>
              <a:solidFill>
                <a:srgbClr val="FFFF00"/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87297" y="1003224"/>
                <a:ext cx="172335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1" name="Groupe 60"/>
              <p:cNvGrpSpPr/>
              <p:nvPr/>
            </p:nvGrpSpPr>
            <p:grpSpPr>
              <a:xfrm>
                <a:off x="1087297" y="982317"/>
                <a:ext cx="576070" cy="148425"/>
                <a:chOff x="963860" y="980728"/>
                <a:chExt cx="576070" cy="148425"/>
              </a:xfrm>
            </p:grpSpPr>
            <p:cxnSp>
              <p:nvCxnSpPr>
                <p:cNvPr id="28" name="Connecteur droit 27"/>
                <p:cNvCxnSpPr/>
                <p:nvPr/>
              </p:nvCxnSpPr>
              <p:spPr>
                <a:xfrm>
                  <a:off x="963860" y="980728"/>
                  <a:ext cx="0" cy="144016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0" name="Connecteur droit 49"/>
                <p:cNvCxnSpPr/>
                <p:nvPr/>
              </p:nvCxnSpPr>
              <p:spPr>
                <a:xfrm flipH="1">
                  <a:off x="963860" y="1052736"/>
                  <a:ext cx="57607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>
                  <a:off x="1539930" y="985137"/>
                  <a:ext cx="0" cy="144016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75" name="Groupe 74"/>
            <p:cNvGrpSpPr/>
            <p:nvPr/>
          </p:nvGrpSpPr>
          <p:grpSpPr>
            <a:xfrm>
              <a:off x="1663367" y="980112"/>
              <a:ext cx="576070" cy="148425"/>
              <a:chOff x="1087297" y="982317"/>
              <a:chExt cx="576070" cy="148425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519350" y="1003224"/>
                <a:ext cx="144017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31314" y="1003224"/>
                <a:ext cx="288036" cy="55510"/>
              </a:xfrm>
              <a:prstGeom prst="rect">
                <a:avLst/>
              </a:prstGeom>
              <a:solidFill>
                <a:srgbClr val="FFFF00"/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87297" y="1003224"/>
                <a:ext cx="172335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9" name="Groupe 78"/>
              <p:cNvGrpSpPr/>
              <p:nvPr/>
            </p:nvGrpSpPr>
            <p:grpSpPr>
              <a:xfrm>
                <a:off x="1087297" y="982317"/>
                <a:ext cx="576070" cy="148425"/>
                <a:chOff x="963860" y="980728"/>
                <a:chExt cx="576070" cy="148425"/>
              </a:xfrm>
            </p:grpSpPr>
            <p:cxnSp>
              <p:nvCxnSpPr>
                <p:cNvPr id="80" name="Connecteur droit 79"/>
                <p:cNvCxnSpPr/>
                <p:nvPr/>
              </p:nvCxnSpPr>
              <p:spPr>
                <a:xfrm>
                  <a:off x="963860" y="980728"/>
                  <a:ext cx="0" cy="144016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/>
                <p:cNvCxnSpPr/>
                <p:nvPr/>
              </p:nvCxnSpPr>
              <p:spPr>
                <a:xfrm flipH="1">
                  <a:off x="963860" y="1052736"/>
                  <a:ext cx="57607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/>
                <p:cNvCxnSpPr/>
                <p:nvPr/>
              </p:nvCxnSpPr>
              <p:spPr>
                <a:xfrm>
                  <a:off x="1539930" y="985137"/>
                  <a:ext cx="0" cy="144016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3" name="Groupe 82"/>
            <p:cNvGrpSpPr/>
            <p:nvPr/>
          </p:nvGrpSpPr>
          <p:grpSpPr>
            <a:xfrm>
              <a:off x="2815507" y="983186"/>
              <a:ext cx="576070" cy="148425"/>
              <a:chOff x="1087297" y="982317"/>
              <a:chExt cx="576070" cy="148425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519350" y="1003224"/>
                <a:ext cx="144017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31314" y="1003224"/>
                <a:ext cx="288036" cy="55510"/>
              </a:xfrm>
              <a:prstGeom prst="rect">
                <a:avLst/>
              </a:prstGeom>
              <a:solidFill>
                <a:srgbClr val="FFFF00"/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087297" y="1003224"/>
                <a:ext cx="172335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7" name="Groupe 86"/>
              <p:cNvGrpSpPr/>
              <p:nvPr/>
            </p:nvGrpSpPr>
            <p:grpSpPr>
              <a:xfrm>
                <a:off x="1087297" y="982317"/>
                <a:ext cx="576070" cy="148425"/>
                <a:chOff x="963860" y="980728"/>
                <a:chExt cx="576070" cy="148425"/>
              </a:xfrm>
            </p:grpSpPr>
            <p:cxnSp>
              <p:nvCxnSpPr>
                <p:cNvPr id="88" name="Connecteur droit 87"/>
                <p:cNvCxnSpPr/>
                <p:nvPr/>
              </p:nvCxnSpPr>
              <p:spPr>
                <a:xfrm>
                  <a:off x="963860" y="980728"/>
                  <a:ext cx="0" cy="144016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 flipH="1">
                  <a:off x="963860" y="1052736"/>
                  <a:ext cx="57607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0" name="Connecteur droit 89"/>
                <p:cNvCxnSpPr/>
                <p:nvPr/>
              </p:nvCxnSpPr>
              <p:spPr>
                <a:xfrm>
                  <a:off x="1539930" y="985137"/>
                  <a:ext cx="0" cy="144016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91" name="Groupe 90"/>
            <p:cNvGrpSpPr/>
            <p:nvPr/>
          </p:nvGrpSpPr>
          <p:grpSpPr>
            <a:xfrm>
              <a:off x="2239437" y="980112"/>
              <a:ext cx="576070" cy="148425"/>
              <a:chOff x="1087297" y="982317"/>
              <a:chExt cx="576070" cy="14842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1519350" y="1003224"/>
                <a:ext cx="144017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231314" y="1003224"/>
                <a:ext cx="288036" cy="55510"/>
              </a:xfrm>
              <a:prstGeom prst="rect">
                <a:avLst/>
              </a:prstGeom>
              <a:solidFill>
                <a:srgbClr val="FFFF00"/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87297" y="1003224"/>
                <a:ext cx="172335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5" name="Groupe 94"/>
              <p:cNvGrpSpPr/>
              <p:nvPr/>
            </p:nvGrpSpPr>
            <p:grpSpPr>
              <a:xfrm>
                <a:off x="1087297" y="982317"/>
                <a:ext cx="576070" cy="148425"/>
                <a:chOff x="963860" y="980728"/>
                <a:chExt cx="576070" cy="148425"/>
              </a:xfrm>
            </p:grpSpPr>
            <p:cxnSp>
              <p:nvCxnSpPr>
                <p:cNvPr id="96" name="Connecteur droit 95"/>
                <p:cNvCxnSpPr/>
                <p:nvPr/>
              </p:nvCxnSpPr>
              <p:spPr>
                <a:xfrm>
                  <a:off x="963860" y="980728"/>
                  <a:ext cx="0" cy="144016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 flipH="1">
                  <a:off x="963860" y="1052736"/>
                  <a:ext cx="57607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8" name="Connecteur droit 97"/>
                <p:cNvCxnSpPr/>
                <p:nvPr/>
              </p:nvCxnSpPr>
              <p:spPr>
                <a:xfrm>
                  <a:off x="1539930" y="985137"/>
                  <a:ext cx="0" cy="144016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cxnSp>
        <p:nvCxnSpPr>
          <p:cNvPr id="104" name="Connecteur droit avec flèche 103"/>
          <p:cNvCxnSpPr/>
          <p:nvPr/>
        </p:nvCxnSpPr>
        <p:spPr>
          <a:xfrm flipV="1">
            <a:off x="1524856" y="2781461"/>
            <a:ext cx="187259" cy="533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1516963" y="1747265"/>
            <a:ext cx="2387" cy="1034196"/>
          </a:xfrm>
          <a:prstGeom prst="line">
            <a:avLst/>
          </a:prstGeom>
          <a:noFill/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1712110" y="2646437"/>
            <a:ext cx="5" cy="235745"/>
          </a:xfrm>
          <a:prstGeom prst="line">
            <a:avLst/>
          </a:prstGeom>
          <a:noFill/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ZoneTexte 110"/>
          <p:cNvSpPr txBox="1"/>
          <p:nvPr/>
        </p:nvSpPr>
        <p:spPr>
          <a:xfrm>
            <a:off x="1052296" y="2813745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Calibri" pitchFamily="34" charset="0"/>
                <a:cs typeface="Calibri" pitchFamily="34" charset="0"/>
              </a:rPr>
              <a:t>Ovulation</a:t>
            </a:r>
          </a:p>
        </p:txBody>
      </p:sp>
      <p:cxnSp>
        <p:nvCxnSpPr>
          <p:cNvPr id="124" name="Connecteur droit 123"/>
          <p:cNvCxnSpPr/>
          <p:nvPr/>
        </p:nvCxnSpPr>
        <p:spPr>
          <a:xfrm>
            <a:off x="2101807" y="1687092"/>
            <a:ext cx="0" cy="2232248"/>
          </a:xfrm>
          <a:prstGeom prst="line">
            <a:avLst/>
          </a:prstGeom>
          <a:noFill/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2671490" y="1687092"/>
            <a:ext cx="0" cy="2232248"/>
          </a:xfrm>
          <a:prstGeom prst="line">
            <a:avLst/>
          </a:prstGeom>
          <a:noFill/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3247560" y="1687091"/>
            <a:ext cx="0" cy="3588035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8" name="Groupe 147"/>
          <p:cNvGrpSpPr/>
          <p:nvPr/>
        </p:nvGrpSpPr>
        <p:grpSpPr>
          <a:xfrm>
            <a:off x="1259632" y="2954057"/>
            <a:ext cx="1225402" cy="746619"/>
            <a:chOff x="524132" y="2056597"/>
            <a:chExt cx="1225402" cy="746619"/>
          </a:xfrm>
        </p:grpSpPr>
        <p:sp>
          <p:nvSpPr>
            <p:cNvPr id="149" name="Trapèze 148"/>
            <p:cNvSpPr/>
            <p:nvPr/>
          </p:nvSpPr>
          <p:spPr>
            <a:xfrm rot="16200000">
              <a:off x="1039941" y="2287940"/>
              <a:ext cx="648809" cy="381739"/>
            </a:xfrm>
            <a:prstGeom prst="trapezoid">
              <a:avLst>
                <a:gd name="adj" fmla="val 34551"/>
              </a:avLst>
            </a:prstGeom>
            <a:solidFill>
              <a:srgbClr val="00FFFF"/>
            </a:solidFill>
            <a:ln w="28575" cmpd="sng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0" name="Connecteur droit avec flèche 149"/>
            <p:cNvCxnSpPr/>
            <p:nvPr/>
          </p:nvCxnSpPr>
          <p:spPr>
            <a:xfrm flipV="1">
              <a:off x="526664" y="2056597"/>
              <a:ext cx="0" cy="566225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V="1">
              <a:off x="524132" y="2154406"/>
              <a:ext cx="1031079" cy="31399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1173470" y="2279102"/>
              <a:ext cx="0" cy="34372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4" name="Rectangle 153"/>
            <p:cNvSpPr/>
            <p:nvPr/>
          </p:nvSpPr>
          <p:spPr>
            <a:xfrm>
              <a:off x="1173476" y="2627205"/>
              <a:ext cx="381735" cy="176011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597406" y="2627205"/>
              <a:ext cx="1152128" cy="176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latin typeface="Calibri" pitchFamily="34" charset="0"/>
                  <a:cs typeface="Calibri" pitchFamily="34" charset="0"/>
                </a:rPr>
                <a:t>25h</a:t>
              </a:r>
            </a:p>
          </p:txBody>
        </p:sp>
        <p:cxnSp>
          <p:nvCxnSpPr>
            <p:cNvPr id="156" name="Connecteur droit avec flèche 155"/>
            <p:cNvCxnSpPr/>
            <p:nvPr/>
          </p:nvCxnSpPr>
          <p:spPr>
            <a:xfrm>
              <a:off x="526664" y="2622822"/>
              <a:ext cx="1028547" cy="4383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7" name="Groupe 156"/>
          <p:cNvGrpSpPr/>
          <p:nvPr/>
        </p:nvGrpSpPr>
        <p:grpSpPr>
          <a:xfrm>
            <a:off x="1988045" y="3872535"/>
            <a:ext cx="1031083" cy="746619"/>
            <a:chOff x="524132" y="2056597"/>
            <a:chExt cx="1031083" cy="746619"/>
          </a:xfrm>
        </p:grpSpPr>
        <p:sp>
          <p:nvSpPr>
            <p:cNvPr id="158" name="Trapèze 157"/>
            <p:cNvSpPr/>
            <p:nvPr/>
          </p:nvSpPr>
          <p:spPr>
            <a:xfrm rot="16200000">
              <a:off x="1039941" y="2287940"/>
              <a:ext cx="648809" cy="381739"/>
            </a:xfrm>
            <a:prstGeom prst="trapezoid">
              <a:avLst>
                <a:gd name="adj" fmla="val 34551"/>
              </a:avLst>
            </a:prstGeom>
            <a:solidFill>
              <a:srgbClr val="00FFFF"/>
            </a:solidFill>
            <a:ln w="28575" cmpd="sng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9" name="Connecteur droit avec flèche 158"/>
            <p:cNvCxnSpPr/>
            <p:nvPr/>
          </p:nvCxnSpPr>
          <p:spPr>
            <a:xfrm flipV="1">
              <a:off x="526664" y="2056597"/>
              <a:ext cx="0" cy="566225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 flipV="1">
              <a:off x="524132" y="2154406"/>
              <a:ext cx="1031079" cy="31399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1173470" y="2279102"/>
              <a:ext cx="0" cy="34372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2" name="Rectangle 161"/>
            <p:cNvSpPr/>
            <p:nvPr/>
          </p:nvSpPr>
          <p:spPr>
            <a:xfrm>
              <a:off x="1173476" y="2627205"/>
              <a:ext cx="381735" cy="176011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4" name="Connecteur droit avec flèche 163"/>
            <p:cNvCxnSpPr/>
            <p:nvPr/>
          </p:nvCxnSpPr>
          <p:spPr>
            <a:xfrm>
              <a:off x="526664" y="2622822"/>
              <a:ext cx="1028547" cy="4383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5" name="Groupe 164"/>
          <p:cNvGrpSpPr/>
          <p:nvPr/>
        </p:nvGrpSpPr>
        <p:grpSpPr>
          <a:xfrm>
            <a:off x="2780652" y="4880761"/>
            <a:ext cx="1225402" cy="816829"/>
            <a:chOff x="524132" y="2056597"/>
            <a:chExt cx="1225402" cy="816829"/>
          </a:xfrm>
        </p:grpSpPr>
        <p:sp>
          <p:nvSpPr>
            <p:cNvPr id="166" name="Trapèze 165"/>
            <p:cNvSpPr/>
            <p:nvPr/>
          </p:nvSpPr>
          <p:spPr>
            <a:xfrm rot="16200000">
              <a:off x="1039941" y="2287940"/>
              <a:ext cx="648809" cy="381739"/>
            </a:xfrm>
            <a:prstGeom prst="trapezoid">
              <a:avLst>
                <a:gd name="adj" fmla="val 34551"/>
              </a:avLst>
            </a:prstGeom>
            <a:solidFill>
              <a:srgbClr val="00FFFF"/>
            </a:solidFill>
            <a:ln w="28575" cmpd="sng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7" name="Connecteur droit avec flèche 166"/>
            <p:cNvCxnSpPr/>
            <p:nvPr/>
          </p:nvCxnSpPr>
          <p:spPr>
            <a:xfrm flipV="1">
              <a:off x="526664" y="2056597"/>
              <a:ext cx="0" cy="566225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 flipV="1">
              <a:off x="524132" y="2154406"/>
              <a:ext cx="1031079" cy="31399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173470" y="2279102"/>
              <a:ext cx="0" cy="34372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1173476" y="2627205"/>
              <a:ext cx="381735" cy="176011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ZoneTexte 170"/>
            <p:cNvSpPr txBox="1"/>
            <p:nvPr/>
          </p:nvSpPr>
          <p:spPr>
            <a:xfrm>
              <a:off x="597406" y="2627205"/>
              <a:ext cx="1152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1000" dirty="0" smtClean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72" name="Connecteur droit avec flèche 171"/>
            <p:cNvCxnSpPr/>
            <p:nvPr/>
          </p:nvCxnSpPr>
          <p:spPr>
            <a:xfrm>
              <a:off x="526664" y="2622822"/>
              <a:ext cx="1028547" cy="4383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3" name="Groupe 172"/>
          <p:cNvGrpSpPr/>
          <p:nvPr/>
        </p:nvGrpSpPr>
        <p:grpSpPr>
          <a:xfrm>
            <a:off x="3391577" y="980779"/>
            <a:ext cx="2304280" cy="151499"/>
            <a:chOff x="1087297" y="980112"/>
            <a:chExt cx="2304280" cy="151499"/>
          </a:xfrm>
        </p:grpSpPr>
        <p:grpSp>
          <p:nvGrpSpPr>
            <p:cNvPr id="174" name="Groupe 173"/>
            <p:cNvGrpSpPr/>
            <p:nvPr/>
          </p:nvGrpSpPr>
          <p:grpSpPr>
            <a:xfrm>
              <a:off x="1087297" y="982317"/>
              <a:ext cx="576070" cy="148425"/>
              <a:chOff x="1087297" y="982317"/>
              <a:chExt cx="576070" cy="148425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1519350" y="1003224"/>
                <a:ext cx="144017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231314" y="1003224"/>
                <a:ext cx="288036" cy="55510"/>
              </a:xfrm>
              <a:prstGeom prst="rect">
                <a:avLst/>
              </a:prstGeom>
              <a:solidFill>
                <a:srgbClr val="FFFF00"/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087297" y="1003224"/>
                <a:ext cx="172335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2" name="Groupe 201"/>
              <p:cNvGrpSpPr/>
              <p:nvPr/>
            </p:nvGrpSpPr>
            <p:grpSpPr>
              <a:xfrm>
                <a:off x="1087297" y="982317"/>
                <a:ext cx="576070" cy="148425"/>
                <a:chOff x="963860" y="980728"/>
                <a:chExt cx="576070" cy="148425"/>
              </a:xfrm>
            </p:grpSpPr>
            <p:cxnSp>
              <p:nvCxnSpPr>
                <p:cNvPr id="203" name="Connecteur droit 202"/>
                <p:cNvCxnSpPr/>
                <p:nvPr/>
              </p:nvCxnSpPr>
              <p:spPr>
                <a:xfrm>
                  <a:off x="963860" y="980728"/>
                  <a:ext cx="0" cy="144016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4" name="Connecteur droit 203"/>
                <p:cNvCxnSpPr/>
                <p:nvPr/>
              </p:nvCxnSpPr>
              <p:spPr>
                <a:xfrm flipH="1">
                  <a:off x="963860" y="1052736"/>
                  <a:ext cx="57607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5" name="Connecteur droit 204"/>
                <p:cNvCxnSpPr/>
                <p:nvPr/>
              </p:nvCxnSpPr>
              <p:spPr>
                <a:xfrm>
                  <a:off x="1539930" y="985137"/>
                  <a:ext cx="0" cy="144016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75" name="Groupe 174"/>
            <p:cNvGrpSpPr/>
            <p:nvPr/>
          </p:nvGrpSpPr>
          <p:grpSpPr>
            <a:xfrm>
              <a:off x="1663367" y="980112"/>
              <a:ext cx="576070" cy="148425"/>
              <a:chOff x="1087297" y="982317"/>
              <a:chExt cx="576070" cy="148425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1519350" y="1003224"/>
                <a:ext cx="144017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231314" y="1003224"/>
                <a:ext cx="288036" cy="55510"/>
              </a:xfrm>
              <a:prstGeom prst="rect">
                <a:avLst/>
              </a:prstGeom>
              <a:solidFill>
                <a:srgbClr val="FFFF00"/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087297" y="1003224"/>
                <a:ext cx="172335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95" name="Groupe 194"/>
              <p:cNvGrpSpPr/>
              <p:nvPr/>
            </p:nvGrpSpPr>
            <p:grpSpPr>
              <a:xfrm>
                <a:off x="1087297" y="982317"/>
                <a:ext cx="576070" cy="148425"/>
                <a:chOff x="963860" y="980728"/>
                <a:chExt cx="576070" cy="148425"/>
              </a:xfrm>
            </p:grpSpPr>
            <p:cxnSp>
              <p:nvCxnSpPr>
                <p:cNvPr id="196" name="Connecteur droit 195"/>
                <p:cNvCxnSpPr/>
                <p:nvPr/>
              </p:nvCxnSpPr>
              <p:spPr>
                <a:xfrm>
                  <a:off x="963860" y="980728"/>
                  <a:ext cx="0" cy="144016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7" name="Connecteur droit 196"/>
                <p:cNvCxnSpPr/>
                <p:nvPr/>
              </p:nvCxnSpPr>
              <p:spPr>
                <a:xfrm flipH="1">
                  <a:off x="963860" y="1052736"/>
                  <a:ext cx="57607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8" name="Connecteur droit 197"/>
                <p:cNvCxnSpPr/>
                <p:nvPr/>
              </p:nvCxnSpPr>
              <p:spPr>
                <a:xfrm>
                  <a:off x="1539930" y="985137"/>
                  <a:ext cx="0" cy="144016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76" name="Groupe 175"/>
            <p:cNvGrpSpPr/>
            <p:nvPr/>
          </p:nvGrpSpPr>
          <p:grpSpPr>
            <a:xfrm>
              <a:off x="2815507" y="983186"/>
              <a:ext cx="576070" cy="148425"/>
              <a:chOff x="1087297" y="982317"/>
              <a:chExt cx="576070" cy="148425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1519350" y="1003224"/>
                <a:ext cx="144017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231314" y="1003224"/>
                <a:ext cx="288036" cy="55510"/>
              </a:xfrm>
              <a:prstGeom prst="rect">
                <a:avLst/>
              </a:prstGeom>
              <a:solidFill>
                <a:srgbClr val="FFFF00"/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087297" y="1003224"/>
                <a:ext cx="172335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88" name="Groupe 187"/>
              <p:cNvGrpSpPr/>
              <p:nvPr/>
            </p:nvGrpSpPr>
            <p:grpSpPr>
              <a:xfrm>
                <a:off x="1087297" y="982317"/>
                <a:ext cx="576070" cy="148425"/>
                <a:chOff x="963860" y="980728"/>
                <a:chExt cx="576070" cy="148425"/>
              </a:xfrm>
            </p:grpSpPr>
            <p:cxnSp>
              <p:nvCxnSpPr>
                <p:cNvPr id="189" name="Connecteur droit 188"/>
                <p:cNvCxnSpPr/>
                <p:nvPr/>
              </p:nvCxnSpPr>
              <p:spPr>
                <a:xfrm>
                  <a:off x="963860" y="980728"/>
                  <a:ext cx="0" cy="144016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0" name="Connecteur droit 189"/>
                <p:cNvCxnSpPr/>
                <p:nvPr/>
              </p:nvCxnSpPr>
              <p:spPr>
                <a:xfrm flipH="1">
                  <a:off x="963860" y="1052736"/>
                  <a:ext cx="57607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1" name="Connecteur droit 190"/>
                <p:cNvCxnSpPr/>
                <p:nvPr/>
              </p:nvCxnSpPr>
              <p:spPr>
                <a:xfrm>
                  <a:off x="1539930" y="985137"/>
                  <a:ext cx="0" cy="144016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77" name="Groupe 176"/>
            <p:cNvGrpSpPr/>
            <p:nvPr/>
          </p:nvGrpSpPr>
          <p:grpSpPr>
            <a:xfrm>
              <a:off x="2239437" y="980112"/>
              <a:ext cx="576070" cy="148425"/>
              <a:chOff x="1087297" y="982317"/>
              <a:chExt cx="576070" cy="14842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519350" y="1003224"/>
                <a:ext cx="144017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231314" y="1003224"/>
                <a:ext cx="288036" cy="55510"/>
              </a:xfrm>
              <a:prstGeom prst="rect">
                <a:avLst/>
              </a:prstGeom>
              <a:solidFill>
                <a:srgbClr val="FFFF00"/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087297" y="1003224"/>
                <a:ext cx="172335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81" name="Groupe 180"/>
              <p:cNvGrpSpPr/>
              <p:nvPr/>
            </p:nvGrpSpPr>
            <p:grpSpPr>
              <a:xfrm>
                <a:off x="1087297" y="982317"/>
                <a:ext cx="576070" cy="148425"/>
                <a:chOff x="963860" y="980728"/>
                <a:chExt cx="576070" cy="148425"/>
              </a:xfrm>
            </p:grpSpPr>
            <p:cxnSp>
              <p:nvCxnSpPr>
                <p:cNvPr id="182" name="Connecteur droit 181"/>
                <p:cNvCxnSpPr/>
                <p:nvPr/>
              </p:nvCxnSpPr>
              <p:spPr>
                <a:xfrm>
                  <a:off x="963860" y="980728"/>
                  <a:ext cx="0" cy="144016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/>
                <p:cNvCxnSpPr/>
                <p:nvPr/>
              </p:nvCxnSpPr>
              <p:spPr>
                <a:xfrm flipH="1">
                  <a:off x="963860" y="1052736"/>
                  <a:ext cx="57607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/>
                <p:cNvCxnSpPr/>
                <p:nvPr/>
              </p:nvCxnSpPr>
              <p:spPr>
                <a:xfrm>
                  <a:off x="1539930" y="985137"/>
                  <a:ext cx="0" cy="144016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cxnSp>
        <p:nvCxnSpPr>
          <p:cNvPr id="206" name="Connecteur droit 205"/>
          <p:cNvCxnSpPr/>
          <p:nvPr/>
        </p:nvCxnSpPr>
        <p:spPr>
          <a:xfrm>
            <a:off x="3823630" y="1687090"/>
            <a:ext cx="0" cy="3291480"/>
          </a:xfrm>
          <a:prstGeom prst="line">
            <a:avLst/>
          </a:prstGeom>
          <a:noFill/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4403805" y="1687090"/>
            <a:ext cx="0" cy="4190182"/>
          </a:xfrm>
          <a:prstGeom prst="line">
            <a:avLst/>
          </a:prstGeom>
          <a:noFill/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8" name="Groupe 237"/>
          <p:cNvGrpSpPr/>
          <p:nvPr/>
        </p:nvGrpSpPr>
        <p:grpSpPr>
          <a:xfrm>
            <a:off x="2095420" y="3543352"/>
            <a:ext cx="418212" cy="246221"/>
            <a:chOff x="2095420" y="3543352"/>
            <a:chExt cx="418212" cy="246221"/>
          </a:xfrm>
        </p:grpSpPr>
        <p:cxnSp>
          <p:nvCxnSpPr>
            <p:cNvPr id="218" name="Connecteur droit avec flèche 217"/>
            <p:cNvCxnSpPr/>
            <p:nvPr/>
          </p:nvCxnSpPr>
          <p:spPr>
            <a:xfrm flipV="1">
              <a:off x="2095420" y="3789040"/>
              <a:ext cx="187259" cy="533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9" name="ZoneTexte 218"/>
            <p:cNvSpPr txBox="1"/>
            <p:nvPr/>
          </p:nvSpPr>
          <p:spPr>
            <a:xfrm>
              <a:off x="2099843" y="3543352"/>
              <a:ext cx="4137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 smtClean="0">
                  <a:latin typeface="Calibri" pitchFamily="34" charset="0"/>
                  <a:cs typeface="Calibri" pitchFamily="34" charset="0"/>
                </a:rPr>
                <a:t>Ov</a:t>
              </a:r>
              <a:endParaRPr lang="fr-FR" sz="1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228" name="Connecteur droit 227"/>
          <p:cNvCxnSpPr/>
          <p:nvPr/>
        </p:nvCxnSpPr>
        <p:spPr>
          <a:xfrm>
            <a:off x="4975770" y="1688340"/>
            <a:ext cx="0" cy="4754267"/>
          </a:xfrm>
          <a:prstGeom prst="line">
            <a:avLst/>
          </a:prstGeom>
          <a:noFill/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9" name="Connecteur droit 228"/>
          <p:cNvCxnSpPr/>
          <p:nvPr/>
        </p:nvCxnSpPr>
        <p:spPr>
          <a:xfrm>
            <a:off x="5551840" y="1687090"/>
            <a:ext cx="0" cy="5124848"/>
          </a:xfrm>
          <a:prstGeom prst="line">
            <a:avLst/>
          </a:prstGeom>
          <a:noFill/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4" name="Groupe 233"/>
          <p:cNvGrpSpPr/>
          <p:nvPr/>
        </p:nvGrpSpPr>
        <p:grpSpPr>
          <a:xfrm>
            <a:off x="1712115" y="2658883"/>
            <a:ext cx="900903" cy="246221"/>
            <a:chOff x="1712115" y="2658883"/>
            <a:chExt cx="900903" cy="246221"/>
          </a:xfrm>
        </p:grpSpPr>
        <p:cxnSp>
          <p:nvCxnSpPr>
            <p:cNvPr id="231" name="Connecteur droit avec flèche 230"/>
            <p:cNvCxnSpPr/>
            <p:nvPr/>
          </p:nvCxnSpPr>
          <p:spPr>
            <a:xfrm flipV="1">
              <a:off x="1712115" y="2781461"/>
              <a:ext cx="613489" cy="533"/>
            </a:xfrm>
            <a:prstGeom prst="straightConnector1">
              <a:avLst/>
            </a:prstGeom>
            <a:noFill/>
            <a:ln w="127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3" name="ZoneTexte 232"/>
            <p:cNvSpPr txBox="1"/>
            <p:nvPr/>
          </p:nvSpPr>
          <p:spPr>
            <a:xfrm>
              <a:off x="2180970" y="2658883"/>
              <a:ext cx="432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P</a:t>
              </a:r>
            </a:p>
          </p:txBody>
        </p:sp>
      </p:grpSp>
      <p:grpSp>
        <p:nvGrpSpPr>
          <p:cNvPr id="235" name="Groupe 234"/>
          <p:cNvGrpSpPr/>
          <p:nvPr/>
        </p:nvGrpSpPr>
        <p:grpSpPr>
          <a:xfrm>
            <a:off x="2279043" y="3664348"/>
            <a:ext cx="900903" cy="246221"/>
            <a:chOff x="1712115" y="2658883"/>
            <a:chExt cx="900903" cy="246221"/>
          </a:xfrm>
        </p:grpSpPr>
        <p:cxnSp>
          <p:nvCxnSpPr>
            <p:cNvPr id="236" name="Connecteur droit avec flèche 235"/>
            <p:cNvCxnSpPr/>
            <p:nvPr/>
          </p:nvCxnSpPr>
          <p:spPr>
            <a:xfrm flipV="1">
              <a:off x="1712115" y="2781461"/>
              <a:ext cx="613489" cy="533"/>
            </a:xfrm>
            <a:prstGeom prst="straightConnector1">
              <a:avLst/>
            </a:prstGeom>
            <a:noFill/>
            <a:ln w="127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7" name="ZoneTexte 236"/>
            <p:cNvSpPr txBox="1"/>
            <p:nvPr/>
          </p:nvSpPr>
          <p:spPr>
            <a:xfrm>
              <a:off x="2180970" y="2658883"/>
              <a:ext cx="432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P</a:t>
              </a:r>
            </a:p>
          </p:txBody>
        </p:sp>
      </p:grpSp>
      <p:grpSp>
        <p:nvGrpSpPr>
          <p:cNvPr id="239" name="Groupe 238"/>
          <p:cNvGrpSpPr/>
          <p:nvPr/>
        </p:nvGrpSpPr>
        <p:grpSpPr>
          <a:xfrm>
            <a:off x="2637389" y="4438760"/>
            <a:ext cx="418212" cy="246221"/>
            <a:chOff x="2095420" y="3543352"/>
            <a:chExt cx="418212" cy="246221"/>
          </a:xfrm>
        </p:grpSpPr>
        <p:cxnSp>
          <p:nvCxnSpPr>
            <p:cNvPr id="240" name="Connecteur droit avec flèche 239"/>
            <p:cNvCxnSpPr/>
            <p:nvPr/>
          </p:nvCxnSpPr>
          <p:spPr>
            <a:xfrm flipV="1">
              <a:off x="2095420" y="3789040"/>
              <a:ext cx="187259" cy="533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2099843" y="3543352"/>
              <a:ext cx="4137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 smtClean="0">
                  <a:latin typeface="Calibri" pitchFamily="34" charset="0"/>
                  <a:cs typeface="Calibri" pitchFamily="34" charset="0"/>
                </a:rPr>
                <a:t>Ov</a:t>
              </a:r>
              <a:endParaRPr lang="fr-FR" sz="1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45" name="Groupe 244"/>
          <p:cNvGrpSpPr/>
          <p:nvPr/>
        </p:nvGrpSpPr>
        <p:grpSpPr>
          <a:xfrm>
            <a:off x="2828259" y="4561870"/>
            <a:ext cx="900903" cy="246221"/>
            <a:chOff x="1712115" y="2658883"/>
            <a:chExt cx="900903" cy="246221"/>
          </a:xfrm>
        </p:grpSpPr>
        <p:cxnSp>
          <p:nvCxnSpPr>
            <p:cNvPr id="246" name="Connecteur droit avec flèche 245"/>
            <p:cNvCxnSpPr/>
            <p:nvPr/>
          </p:nvCxnSpPr>
          <p:spPr>
            <a:xfrm flipV="1">
              <a:off x="1712115" y="2781461"/>
              <a:ext cx="613489" cy="533"/>
            </a:xfrm>
            <a:prstGeom prst="straightConnector1">
              <a:avLst/>
            </a:prstGeom>
            <a:noFill/>
            <a:ln w="127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7" name="ZoneTexte 246"/>
            <p:cNvSpPr txBox="1"/>
            <p:nvPr/>
          </p:nvSpPr>
          <p:spPr>
            <a:xfrm>
              <a:off x="2180970" y="2658883"/>
              <a:ext cx="432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P</a:t>
              </a:r>
            </a:p>
          </p:txBody>
        </p:sp>
      </p:grpSp>
      <p:grpSp>
        <p:nvGrpSpPr>
          <p:cNvPr id="252" name="Groupe 251"/>
          <p:cNvGrpSpPr/>
          <p:nvPr/>
        </p:nvGrpSpPr>
        <p:grpSpPr>
          <a:xfrm>
            <a:off x="3791775" y="5475139"/>
            <a:ext cx="1088162" cy="369331"/>
            <a:chOff x="3768242" y="6437109"/>
            <a:chExt cx="1088162" cy="369331"/>
          </a:xfrm>
        </p:grpSpPr>
        <p:grpSp>
          <p:nvGrpSpPr>
            <p:cNvPr id="242" name="Groupe 241"/>
            <p:cNvGrpSpPr/>
            <p:nvPr/>
          </p:nvGrpSpPr>
          <p:grpSpPr>
            <a:xfrm>
              <a:off x="3768242" y="6437109"/>
              <a:ext cx="418212" cy="246221"/>
              <a:chOff x="2095420" y="3543352"/>
              <a:chExt cx="418212" cy="246221"/>
            </a:xfrm>
          </p:grpSpPr>
          <p:cxnSp>
            <p:nvCxnSpPr>
              <p:cNvPr id="243" name="Connecteur droit avec flèche 242"/>
              <p:cNvCxnSpPr/>
              <p:nvPr/>
            </p:nvCxnSpPr>
            <p:spPr>
              <a:xfrm flipV="1">
                <a:off x="2095420" y="3789040"/>
                <a:ext cx="187259" cy="533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4" name="ZoneTexte 243"/>
              <p:cNvSpPr txBox="1"/>
              <p:nvPr/>
            </p:nvSpPr>
            <p:spPr>
              <a:xfrm>
                <a:off x="2099843" y="3543352"/>
                <a:ext cx="4137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err="1" smtClean="0">
                    <a:latin typeface="Calibri" pitchFamily="34" charset="0"/>
                    <a:cs typeface="Calibri" pitchFamily="34" charset="0"/>
                  </a:rPr>
                  <a:t>Ov</a:t>
                </a:r>
                <a:endParaRPr lang="fr-FR" sz="10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48" name="Groupe 247"/>
            <p:cNvGrpSpPr/>
            <p:nvPr/>
          </p:nvGrpSpPr>
          <p:grpSpPr>
            <a:xfrm>
              <a:off x="3955501" y="6560219"/>
              <a:ext cx="900903" cy="246221"/>
              <a:chOff x="1712115" y="2658883"/>
              <a:chExt cx="900903" cy="246221"/>
            </a:xfrm>
          </p:grpSpPr>
          <p:cxnSp>
            <p:nvCxnSpPr>
              <p:cNvPr id="249" name="Connecteur droit avec flèche 248"/>
              <p:cNvCxnSpPr/>
              <p:nvPr/>
            </p:nvCxnSpPr>
            <p:spPr>
              <a:xfrm flipV="1">
                <a:off x="1712115" y="2781461"/>
                <a:ext cx="613489" cy="533"/>
              </a:xfrm>
              <a:prstGeom prst="straightConnector1">
                <a:avLst/>
              </a:prstGeom>
              <a:noFill/>
              <a:ln w="12700" cmpd="sng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0" name="ZoneTexte 249"/>
              <p:cNvSpPr txBox="1"/>
              <p:nvPr/>
            </p:nvSpPr>
            <p:spPr>
              <a:xfrm>
                <a:off x="2180970" y="2658883"/>
                <a:ext cx="4320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P</a:t>
                </a:r>
              </a:p>
            </p:txBody>
          </p:sp>
        </p:grpSp>
      </p:grpSp>
      <p:grpSp>
        <p:nvGrpSpPr>
          <p:cNvPr id="253" name="Groupe 252"/>
          <p:cNvGrpSpPr/>
          <p:nvPr/>
        </p:nvGrpSpPr>
        <p:grpSpPr>
          <a:xfrm>
            <a:off x="3482496" y="5863222"/>
            <a:ext cx="1225402" cy="816829"/>
            <a:chOff x="524132" y="2056597"/>
            <a:chExt cx="1225402" cy="816829"/>
          </a:xfrm>
        </p:grpSpPr>
        <p:sp>
          <p:nvSpPr>
            <p:cNvPr id="254" name="Trapèze 253"/>
            <p:cNvSpPr/>
            <p:nvPr/>
          </p:nvSpPr>
          <p:spPr>
            <a:xfrm rot="16200000">
              <a:off x="1039941" y="2287940"/>
              <a:ext cx="648809" cy="381739"/>
            </a:xfrm>
            <a:prstGeom prst="trapezoid">
              <a:avLst>
                <a:gd name="adj" fmla="val 34551"/>
              </a:avLst>
            </a:prstGeom>
            <a:solidFill>
              <a:srgbClr val="00FFFF"/>
            </a:solidFill>
            <a:ln w="28575" cmpd="sng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5" name="Connecteur droit avec flèche 254"/>
            <p:cNvCxnSpPr/>
            <p:nvPr/>
          </p:nvCxnSpPr>
          <p:spPr>
            <a:xfrm flipV="1">
              <a:off x="526664" y="2056597"/>
              <a:ext cx="0" cy="566225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6" name="Connecteur droit 255"/>
            <p:cNvCxnSpPr/>
            <p:nvPr/>
          </p:nvCxnSpPr>
          <p:spPr>
            <a:xfrm flipV="1">
              <a:off x="524132" y="2154406"/>
              <a:ext cx="1031079" cy="31399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7" name="Connecteur droit 256"/>
            <p:cNvCxnSpPr/>
            <p:nvPr/>
          </p:nvCxnSpPr>
          <p:spPr>
            <a:xfrm>
              <a:off x="1173470" y="2279102"/>
              <a:ext cx="0" cy="34372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8" name="Rectangle 257"/>
            <p:cNvSpPr/>
            <p:nvPr/>
          </p:nvSpPr>
          <p:spPr>
            <a:xfrm>
              <a:off x="1173476" y="2627205"/>
              <a:ext cx="381735" cy="176011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597406" y="2627205"/>
              <a:ext cx="1152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1000" dirty="0" smtClean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60" name="Connecteur droit avec flèche 259"/>
            <p:cNvCxnSpPr/>
            <p:nvPr/>
          </p:nvCxnSpPr>
          <p:spPr>
            <a:xfrm>
              <a:off x="526664" y="2622822"/>
              <a:ext cx="1028547" cy="4383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1" name="Groupe 260"/>
          <p:cNvGrpSpPr/>
          <p:nvPr/>
        </p:nvGrpSpPr>
        <p:grpSpPr>
          <a:xfrm>
            <a:off x="4396363" y="6442607"/>
            <a:ext cx="1088162" cy="369331"/>
            <a:chOff x="3768242" y="6437109"/>
            <a:chExt cx="1088162" cy="369331"/>
          </a:xfrm>
        </p:grpSpPr>
        <p:grpSp>
          <p:nvGrpSpPr>
            <p:cNvPr id="262" name="Groupe 261"/>
            <p:cNvGrpSpPr/>
            <p:nvPr/>
          </p:nvGrpSpPr>
          <p:grpSpPr>
            <a:xfrm>
              <a:off x="3768242" y="6437109"/>
              <a:ext cx="418212" cy="246221"/>
              <a:chOff x="2095420" y="3543352"/>
              <a:chExt cx="418212" cy="246221"/>
            </a:xfrm>
          </p:grpSpPr>
          <p:cxnSp>
            <p:nvCxnSpPr>
              <p:cNvPr id="266" name="Connecteur droit avec flèche 265"/>
              <p:cNvCxnSpPr/>
              <p:nvPr/>
            </p:nvCxnSpPr>
            <p:spPr>
              <a:xfrm flipV="1">
                <a:off x="2095420" y="3789040"/>
                <a:ext cx="187259" cy="533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7" name="ZoneTexte 266"/>
              <p:cNvSpPr txBox="1"/>
              <p:nvPr/>
            </p:nvSpPr>
            <p:spPr>
              <a:xfrm>
                <a:off x="2099843" y="3543352"/>
                <a:ext cx="4137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err="1" smtClean="0">
                    <a:latin typeface="Calibri" pitchFamily="34" charset="0"/>
                    <a:cs typeface="Calibri" pitchFamily="34" charset="0"/>
                  </a:rPr>
                  <a:t>Ov</a:t>
                </a:r>
                <a:endParaRPr lang="fr-FR" sz="10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63" name="Groupe 262"/>
            <p:cNvGrpSpPr/>
            <p:nvPr/>
          </p:nvGrpSpPr>
          <p:grpSpPr>
            <a:xfrm>
              <a:off x="3955501" y="6560219"/>
              <a:ext cx="900903" cy="246221"/>
              <a:chOff x="1712115" y="2658883"/>
              <a:chExt cx="900903" cy="246221"/>
            </a:xfrm>
          </p:grpSpPr>
          <p:cxnSp>
            <p:nvCxnSpPr>
              <p:cNvPr id="264" name="Connecteur droit avec flèche 263"/>
              <p:cNvCxnSpPr/>
              <p:nvPr/>
            </p:nvCxnSpPr>
            <p:spPr>
              <a:xfrm flipV="1">
                <a:off x="1712115" y="2781461"/>
                <a:ext cx="613489" cy="533"/>
              </a:xfrm>
              <a:prstGeom prst="straightConnector1">
                <a:avLst/>
              </a:prstGeom>
              <a:noFill/>
              <a:ln w="12700" cmpd="sng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5" name="ZoneTexte 264"/>
              <p:cNvSpPr txBox="1"/>
              <p:nvPr/>
            </p:nvSpPr>
            <p:spPr>
              <a:xfrm>
                <a:off x="2180970" y="2658883"/>
                <a:ext cx="4320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P</a:t>
                </a:r>
              </a:p>
            </p:txBody>
          </p:sp>
        </p:grpSp>
      </p:grpSp>
      <p:sp>
        <p:nvSpPr>
          <p:cNvPr id="270" name="ZoneTexte 269"/>
          <p:cNvSpPr txBox="1"/>
          <p:nvPr/>
        </p:nvSpPr>
        <p:spPr>
          <a:xfrm>
            <a:off x="1132993" y="765094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Calibri" pitchFamily="34" charset="0"/>
                <a:cs typeface="Calibri" pitchFamily="34" charset="0"/>
              </a:rPr>
              <a:t>Jour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2018859" y="7450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Calibri" pitchFamily="34" charset="0"/>
                <a:cs typeface="Calibri" pitchFamily="34" charset="0"/>
              </a:rPr>
              <a:t>Nuit</a:t>
            </a:r>
          </a:p>
        </p:txBody>
      </p:sp>
      <p:sp>
        <p:nvSpPr>
          <p:cNvPr id="272" name="Accolade ouvrante 271"/>
          <p:cNvSpPr/>
          <p:nvPr/>
        </p:nvSpPr>
        <p:spPr>
          <a:xfrm flipH="1">
            <a:off x="5868143" y="2627205"/>
            <a:ext cx="288035" cy="2180886"/>
          </a:xfrm>
          <a:prstGeom prst="leftBrac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3" name="Accolade ouvrante 272"/>
          <p:cNvSpPr/>
          <p:nvPr/>
        </p:nvSpPr>
        <p:spPr>
          <a:xfrm flipH="1">
            <a:off x="5868142" y="5626076"/>
            <a:ext cx="288035" cy="1184559"/>
          </a:xfrm>
          <a:prstGeom prst="leftBrac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5" name="ZoneTexte 274"/>
          <p:cNvSpPr txBox="1"/>
          <p:nvPr/>
        </p:nvSpPr>
        <p:spPr>
          <a:xfrm>
            <a:off x="6444208" y="2823513"/>
            <a:ext cx="151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Série de 3 pontes : la nuit survient quand le follicule est mature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6228184" y="608572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Nouvelle série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174432" y="4797497"/>
            <a:ext cx="2699792" cy="923330"/>
          </a:xfrm>
          <a:prstGeom prst="rect">
            <a:avLst/>
          </a:prstGeom>
          <a:solidFill>
            <a:srgbClr val="E547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Jour de pause : la veille, la nuit est survenue quand le follicule était immature</a:t>
            </a:r>
          </a:p>
        </p:txBody>
      </p:sp>
      <p:cxnSp>
        <p:nvCxnSpPr>
          <p:cNvPr id="279" name="Connecteur droit avec flèche 278"/>
          <p:cNvCxnSpPr>
            <a:stCxn id="277" idx="1"/>
          </p:cNvCxnSpPr>
          <p:nvPr/>
        </p:nvCxnSpPr>
        <p:spPr>
          <a:xfrm flipH="1">
            <a:off x="4209987" y="5259162"/>
            <a:ext cx="1964445" cy="0"/>
          </a:xfrm>
          <a:prstGeom prst="straightConnector1">
            <a:avLst/>
          </a:prstGeom>
          <a:noFill/>
          <a:ln w="19050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359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900FF"/>
                </a:solidFill>
              </a:rPr>
              <a:t>Approche simple :</a:t>
            </a:r>
          </a:p>
          <a:p>
            <a:endParaRPr lang="fr-FR" dirty="0" smtClean="0"/>
          </a:p>
          <a:p>
            <a:r>
              <a:rPr lang="fr-FR" i="1" dirty="0" smtClean="0"/>
              <a:t>	Exemple : série de 3 jours de ponte suivi d’un jour de pause</a:t>
            </a:r>
          </a:p>
          <a:p>
            <a:endParaRPr lang="fr-FR" dirty="0" smtClean="0"/>
          </a:p>
          <a:p>
            <a:endParaRPr lang="fr-FR" dirty="0" smtClean="0"/>
          </a:p>
          <a:p>
            <a:pPr algn="ctr"/>
            <a:r>
              <a:rPr lang="fr-FR" b="1" dirty="0" smtClean="0">
                <a:solidFill>
                  <a:srgbClr val="FF0000"/>
                </a:solidFill>
              </a:rPr>
              <a:t>Intensité = ¾ = 75 %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Mais l’approche individuelle impossible en élevage avicole…</a:t>
            </a:r>
            <a:endParaRPr lang="fr-FR" dirty="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Intensité de ponte ou pourcentage de ponte</a:t>
            </a:r>
            <a:endParaRPr lang="fr-FR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2627313" y="3284984"/>
            <a:ext cx="3744912" cy="72072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6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306483"/>
          </a:xfrm>
        </p:spPr>
        <p:txBody>
          <a:bodyPr/>
          <a:lstStyle/>
          <a:p>
            <a:r>
              <a:rPr lang="fr-FR" dirty="0" smtClean="0"/>
              <a:t>Intensité de ponte par rapport aux « poules départ »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Intensité de ponte par rapport aux poules présentes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IPpd et IPpp</a:t>
            </a:r>
            <a:endParaRPr lang="fr-FR" dirty="0"/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1403350" y="1989138"/>
          <a:ext cx="1800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837836" imgH="393529" progId="Equation.3">
                  <p:embed/>
                </p:oleObj>
              </mc:Choice>
              <mc:Fallback>
                <p:oleObj name="Equation" r:id="rId3" imgW="83783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89138"/>
                        <a:ext cx="18002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4284663" y="2060575"/>
            <a:ext cx="485933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Calibri" pitchFamily="34" charset="0"/>
              </a:rPr>
              <a:t>Q</a:t>
            </a:r>
            <a:r>
              <a:rPr lang="fr-FR" dirty="0">
                <a:solidFill>
                  <a:schemeClr val="tx1"/>
                </a:solidFill>
                <a:latin typeface="Calibri" pitchFamily="34" charset="0"/>
              </a:rPr>
              <a:t> : nombre d’œufs pondus sur </a:t>
            </a:r>
            <a:r>
              <a:rPr lang="fr-FR" b="1" dirty="0">
                <a:solidFill>
                  <a:srgbClr val="FF0000"/>
                </a:solidFill>
                <a:latin typeface="Calibri" pitchFamily="34" charset="0"/>
              </a:rPr>
              <a:t>k</a:t>
            </a:r>
            <a:r>
              <a:rPr lang="fr-FR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alibri" pitchFamily="34" charset="0"/>
              </a:rPr>
              <a:t>jours</a:t>
            </a:r>
          </a:p>
          <a:p>
            <a:pPr algn="l"/>
            <a:r>
              <a:rPr lang="fr-FR" b="1" dirty="0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fr-FR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alibri" pitchFamily="34" charset="0"/>
              </a:rPr>
              <a:t>: nombre de poules placées au départ dans le bâtiment</a:t>
            </a:r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4211638" y="2060575"/>
            <a:ext cx="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1116013" y="4292600"/>
          <a:ext cx="30956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447800" imgH="431800" progId="Equation.3">
                  <p:embed/>
                </p:oleObj>
              </mc:Choice>
              <mc:Fallback>
                <p:oleObj name="Equation" r:id="rId5" imgW="1447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2600"/>
                        <a:ext cx="309562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5435600" y="4581525"/>
            <a:ext cx="3708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fr-FR" b="1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fr-FR" b="1" baseline="-25000">
                <a:solidFill>
                  <a:srgbClr val="FF0000"/>
                </a:solidFill>
                <a:latin typeface="Calibri" pitchFamily="34" charset="0"/>
              </a:rPr>
              <a:t>k</a:t>
            </a:r>
            <a:r>
              <a:rPr lang="fr-FR" baseline="-2500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fr-FR">
                <a:solidFill>
                  <a:schemeClr val="tx1"/>
                </a:solidFill>
                <a:latin typeface="Calibri" pitchFamily="34" charset="0"/>
              </a:rPr>
              <a:t>: nombre de poules présentes au jour </a:t>
            </a:r>
            <a:r>
              <a:rPr lang="fr-FR" b="1">
                <a:solidFill>
                  <a:srgbClr val="FF0000"/>
                </a:solidFill>
                <a:latin typeface="Calibri" pitchFamily="34" charset="0"/>
              </a:rPr>
              <a:t>k</a:t>
            </a:r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5364163" y="4437063"/>
            <a:ext cx="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9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IPpd &lt; IPpp     … car IPpd ignore la mortalité</a:t>
            </a:r>
          </a:p>
          <a:p>
            <a:endParaRPr lang="fr-FR" smtClean="0"/>
          </a:p>
          <a:p>
            <a:r>
              <a:rPr lang="fr-FR" smtClean="0"/>
              <a:t>Mais le nombre de poules présentes au jour k peut être difficile à connaître</a:t>
            </a:r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Base journalière : k = 1</a:t>
            </a:r>
          </a:p>
          <a:p>
            <a:r>
              <a:rPr lang="fr-FR" smtClean="0"/>
              <a:t>Base hebdomadaire : k = 7</a:t>
            </a:r>
            <a:endParaRPr lang="fr-FR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IPpd ou IPpp ?</a:t>
            </a:r>
            <a:endParaRPr lang="fr-FR" dirty="0"/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4311362" y="4005946"/>
            <a:ext cx="0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499992" y="4151094"/>
            <a:ext cx="35279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Calibri" pitchFamily="34" charset="0"/>
              </a:rPr>
              <a:t>Période courte </a:t>
            </a:r>
            <a:endParaRPr lang="fr-FR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fr-FR" dirty="0" smtClean="0">
                <a:solidFill>
                  <a:srgbClr val="FF0000"/>
                </a:solidFill>
                <a:latin typeface="Calibri" pitchFamily="34" charset="0"/>
              </a:rPr>
              <a:t>= </a:t>
            </a:r>
            <a:r>
              <a:rPr lang="fr-FR" dirty="0">
                <a:solidFill>
                  <a:srgbClr val="FF0000"/>
                </a:solidFill>
                <a:latin typeface="Calibri" pitchFamily="34" charset="0"/>
              </a:rPr>
              <a:t>meilleur suivi du </a:t>
            </a:r>
            <a:r>
              <a:rPr lang="fr-FR" dirty="0" smtClean="0">
                <a:solidFill>
                  <a:srgbClr val="FF0000"/>
                </a:solidFill>
                <a:latin typeface="Calibri" pitchFamily="34" charset="0"/>
              </a:rPr>
              <a:t>cheptel</a:t>
            </a:r>
            <a:endParaRPr lang="fr-FR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rectangle 6"/>
          <p:cNvSpPr/>
          <p:nvPr/>
        </p:nvSpPr>
        <p:spPr>
          <a:xfrm>
            <a:off x="2342428" y="1767032"/>
            <a:ext cx="5037065" cy="914772"/>
          </a:xfrm>
          <a:prstGeom prst="rtTriangle">
            <a:avLst/>
          </a:prstGeom>
          <a:solidFill>
            <a:schemeClr val="bg2">
              <a:lumMod val="50000"/>
            </a:schemeClr>
          </a:solidFill>
          <a:ln w="28575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rectangle 5"/>
          <p:cNvSpPr/>
          <p:nvPr/>
        </p:nvSpPr>
        <p:spPr>
          <a:xfrm rot="16200000">
            <a:off x="-72231" y="2817019"/>
            <a:ext cx="3455987" cy="1368426"/>
          </a:xfrm>
          <a:prstGeom prst="rtTriangle">
            <a:avLst/>
          </a:prstGeom>
          <a:solidFill>
            <a:schemeClr val="bg2">
              <a:lumMod val="50000"/>
            </a:schemeClr>
          </a:solidFill>
          <a:ln w="28575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339975" y="2681804"/>
            <a:ext cx="5039519" cy="254742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Courbe de ponte optimale</a:t>
            </a:r>
            <a:endParaRPr lang="fr-FR" dirty="0"/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 flipH="1" flipV="1">
            <a:off x="971550" y="1484313"/>
            <a:ext cx="0" cy="388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>
            <a:off x="827088" y="47974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179388" y="4581525"/>
            <a:ext cx="647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b="1">
                <a:solidFill>
                  <a:schemeClr val="tx1"/>
                </a:solidFill>
                <a:latin typeface="Calibri" pitchFamily="34" charset="0"/>
              </a:rPr>
              <a:t>10 %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179388" y="1557338"/>
            <a:ext cx="720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  <a:latin typeface="Calibri" pitchFamily="34" charset="0"/>
              </a:rPr>
              <a:t>95 %</a:t>
            </a:r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auto">
          <a:xfrm>
            <a:off x="1187450" y="47974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971550" y="5229225"/>
            <a:ext cx="7056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179388" y="2276475"/>
            <a:ext cx="720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  <a:latin typeface="Calibri" pitchFamily="34" charset="0"/>
              </a:rPr>
              <a:t>70 %</a:t>
            </a:r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7632700" y="4868863"/>
            <a:ext cx="15113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  <a:latin typeface="Calibri" pitchFamily="34" charset="0"/>
              </a:rPr>
              <a:t>Âge de la poule</a:t>
            </a:r>
          </a:p>
          <a:p>
            <a:pPr algn="ctr"/>
            <a:r>
              <a:rPr lang="fr-FR">
                <a:solidFill>
                  <a:schemeClr val="tx1"/>
                </a:solidFill>
                <a:latin typeface="Calibri" pitchFamily="34" charset="0"/>
              </a:rPr>
              <a:t>(semaines)</a:t>
            </a: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0" y="981075"/>
            <a:ext cx="215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  <a:latin typeface="Calibri" pitchFamily="34" charset="0"/>
              </a:rPr>
              <a:t>Intensité de ponte</a:t>
            </a:r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900113" y="2492375"/>
            <a:ext cx="69119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>
            <a:off x="900113" y="1773238"/>
            <a:ext cx="69119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2339975" y="1773238"/>
            <a:ext cx="0" cy="3600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07543" name="Text Box 23"/>
          <p:cNvSpPr txBox="1">
            <a:spLocks noChangeArrowheads="1"/>
          </p:cNvSpPr>
          <p:nvPr/>
        </p:nvSpPr>
        <p:spPr bwMode="auto">
          <a:xfrm>
            <a:off x="2124075" y="5300663"/>
            <a:ext cx="504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  <a:latin typeface="Calibri" pitchFamily="34" charset="0"/>
              </a:rPr>
              <a:t>26</a:t>
            </a:r>
          </a:p>
        </p:txBody>
      </p:sp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611188" y="5300663"/>
            <a:ext cx="504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  <a:latin typeface="Calibri" pitchFamily="34" charset="0"/>
              </a:rPr>
              <a:t>20</a:t>
            </a:r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1042988" y="5300663"/>
            <a:ext cx="504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b="1">
                <a:solidFill>
                  <a:schemeClr val="tx1"/>
                </a:solidFill>
                <a:latin typeface="Calibri" pitchFamily="34" charset="0"/>
              </a:rPr>
              <a:t>21</a:t>
            </a:r>
          </a:p>
        </p:txBody>
      </p:sp>
      <p:sp>
        <p:nvSpPr>
          <p:cNvPr id="107546" name="Text Box 26"/>
          <p:cNvSpPr txBox="1">
            <a:spLocks noChangeArrowheads="1"/>
          </p:cNvSpPr>
          <p:nvPr/>
        </p:nvSpPr>
        <p:spPr bwMode="auto">
          <a:xfrm>
            <a:off x="902567" y="2681804"/>
            <a:ext cx="14398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  <a:latin typeface="Calibri" pitchFamily="34" charset="0"/>
              </a:rPr>
              <a:t>Montée en ponte liée aux maturités différentes selon les poules</a:t>
            </a:r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2700338" y="1844675"/>
            <a:ext cx="54721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  <a:latin typeface="Calibri" pitchFamily="34" charset="0"/>
              </a:rPr>
              <a:t>Baisse d’activité de toutes les poules (raccourcissement des séries, allongement des pauses)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7019925" y="5300663"/>
            <a:ext cx="7191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  <a:latin typeface="Calibri" pitchFamily="34" charset="0"/>
              </a:rPr>
              <a:t>72</a:t>
            </a:r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 flipH="1">
            <a:off x="2339975" y="1268413"/>
            <a:ext cx="647700" cy="504825"/>
          </a:xfrm>
          <a:prstGeom prst="line">
            <a:avLst/>
          </a:prstGeom>
          <a:noFill/>
          <a:ln w="9525">
            <a:solidFill>
              <a:srgbClr val="00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07550" name="Text Box 30"/>
          <p:cNvSpPr txBox="1">
            <a:spLocks noChangeArrowheads="1"/>
          </p:cNvSpPr>
          <p:nvPr/>
        </p:nvSpPr>
        <p:spPr bwMode="auto">
          <a:xfrm>
            <a:off x="2987675" y="1052513"/>
            <a:ext cx="3311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00CC66"/>
                </a:solidFill>
                <a:latin typeface="Calibri" pitchFamily="34" charset="0"/>
              </a:rPr>
              <a:t>Pic de ponte : série de 20 à 30 jours</a:t>
            </a:r>
          </a:p>
        </p:txBody>
      </p:sp>
    </p:spTree>
    <p:extLst>
      <p:ext uri="{BB962C8B-B14F-4D97-AF65-F5344CB8AC3E}">
        <p14:creationId xmlns:p14="http://schemas.microsoft.com/office/powerpoint/2010/main" val="24209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Courbe de ponte selon l’âge</a:t>
            </a:r>
            <a:endParaRPr lang="fr-FR" dirty="0"/>
          </a:p>
        </p:txBody>
      </p:sp>
      <p:pic>
        <p:nvPicPr>
          <p:cNvPr id="76805" name="Picture 5" descr="1643_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9" t="52611" r="16278" b="20267"/>
          <a:stretch>
            <a:fillRect/>
          </a:stretch>
        </p:blipFill>
        <p:spPr bwMode="auto">
          <a:xfrm>
            <a:off x="395288" y="981075"/>
            <a:ext cx="6588125" cy="51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468313" y="2852738"/>
            <a:ext cx="65516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7092950" y="2636838"/>
            <a:ext cx="17995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Calibri" pitchFamily="34" charset="0"/>
              </a:rPr>
              <a:t>Seuil de rentabilité : 65%</a:t>
            </a:r>
          </a:p>
        </p:txBody>
      </p:sp>
    </p:spTree>
    <p:extLst>
      <p:ext uri="{BB962C8B-B14F-4D97-AF65-F5344CB8AC3E}">
        <p14:creationId xmlns:p14="http://schemas.microsoft.com/office/powerpoint/2010/main" val="698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25538"/>
            <a:ext cx="8892480" cy="573246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fr-FR" dirty="0" smtClean="0">
              <a:latin typeface="Calibri" pitchFamily="34" charset="0"/>
            </a:endParaRPr>
          </a:p>
          <a:p>
            <a:pPr marL="109728" indent="0">
              <a:buNone/>
            </a:pPr>
            <a:r>
              <a:rPr lang="fr-FR" dirty="0" smtClean="0">
                <a:latin typeface="Calibri" pitchFamily="34" charset="0"/>
              </a:rPr>
              <a:t>Classement de l’œuf :</a:t>
            </a:r>
          </a:p>
          <a:p>
            <a:endParaRPr lang="fr-FR" dirty="0" smtClean="0">
              <a:latin typeface="Calibri" pitchFamily="34" charset="0"/>
            </a:endParaRPr>
          </a:p>
          <a:p>
            <a:endParaRPr lang="fr-FR" dirty="0" smtClean="0">
              <a:latin typeface="Calibri" pitchFamily="34" charset="0"/>
            </a:endParaRPr>
          </a:p>
          <a:p>
            <a:endParaRPr lang="fr-FR" dirty="0" smtClean="0">
              <a:latin typeface="Calibri" pitchFamily="34" charset="0"/>
            </a:endParaRPr>
          </a:p>
          <a:p>
            <a:endParaRPr lang="fr-FR" dirty="0" smtClean="0">
              <a:latin typeface="Calibri" pitchFamily="34" charset="0"/>
            </a:endParaRPr>
          </a:p>
          <a:p>
            <a:endParaRPr lang="fr-FR" dirty="0" smtClean="0">
              <a:latin typeface="Calibri" pitchFamily="34" charset="0"/>
            </a:endParaRPr>
          </a:p>
          <a:p>
            <a:endParaRPr lang="fr-FR" dirty="0" smtClean="0">
              <a:latin typeface="Calibri" pitchFamily="34" charset="0"/>
            </a:endParaRPr>
          </a:p>
          <a:p>
            <a:endParaRPr lang="fr-FR" dirty="0" smtClean="0">
              <a:latin typeface="Calibri" pitchFamily="34" charset="0"/>
            </a:endParaRPr>
          </a:p>
          <a:p>
            <a:pPr marL="109728" indent="0">
              <a:buNone/>
            </a:pPr>
            <a:r>
              <a:rPr lang="fr-FR" dirty="0" smtClean="0">
                <a:solidFill>
                  <a:srgbClr val="9900FF"/>
                </a:solidFill>
                <a:latin typeface="Calibri" pitchFamily="34" charset="0"/>
              </a:rPr>
              <a:t>Bilan commercial :</a:t>
            </a:r>
          </a:p>
          <a:p>
            <a:pPr marL="109728" indent="0">
              <a:buNone/>
            </a:pPr>
            <a:r>
              <a:rPr lang="fr-FR" dirty="0" smtClean="0">
                <a:latin typeface="Calibri" pitchFamily="34" charset="0"/>
              </a:rPr>
              <a:t>			Masse d’œufs = poids moyen * cumul d’œufs</a:t>
            </a:r>
          </a:p>
          <a:p>
            <a:endParaRPr lang="fr-FR" dirty="0" smtClean="0">
              <a:latin typeface="Calibri" pitchFamily="34" charset="0"/>
            </a:endParaRPr>
          </a:p>
          <a:p>
            <a:endParaRPr lang="fr-FR" dirty="0" smtClean="0">
              <a:latin typeface="Calibri" pitchFamily="34" charset="0"/>
            </a:endParaRPr>
          </a:p>
          <a:p>
            <a:pPr lvl="1"/>
            <a:endParaRPr lang="fr-FR" dirty="0">
              <a:latin typeface="Calibri" pitchFamily="34" charset="0"/>
            </a:endParaRPr>
          </a:p>
        </p:txBody>
      </p:sp>
      <p:graphicFrame>
        <p:nvGraphicFramePr>
          <p:cNvPr id="81980" name="Group 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445564"/>
              </p:ext>
            </p:extLst>
          </p:nvPr>
        </p:nvGraphicFramePr>
        <p:xfrm>
          <a:off x="467544" y="2276872"/>
          <a:ext cx="8229599" cy="1584960"/>
        </p:xfrm>
        <a:graphic>
          <a:graphicData uri="http://schemas.openxmlformats.org/drawingml/2006/table">
            <a:tbl>
              <a:tblPr/>
              <a:tblGrid>
                <a:gridCol w="1747084"/>
                <a:gridCol w="2768357"/>
                <a:gridCol w="3714158"/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Catégorie</a:t>
                      </a:r>
                    </a:p>
                  </a:txBody>
                  <a:tcPr marL="92493" marR="92493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Stade de production</a:t>
                      </a:r>
                    </a:p>
                  </a:txBody>
                  <a:tcPr marL="92493" marR="92493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Débouchés</a:t>
                      </a:r>
                    </a:p>
                  </a:txBody>
                  <a:tcPr marL="92493" marR="92493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- de 53 g</a:t>
                      </a:r>
                    </a:p>
                  </a:txBody>
                  <a:tcPr marL="92493" marR="92493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Début de ponte</a:t>
                      </a:r>
                    </a:p>
                  </a:txBody>
                  <a:tcPr marL="92493" marR="92493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Casseries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/restaurations</a:t>
                      </a:r>
                    </a:p>
                  </a:txBody>
                  <a:tcPr marL="92493" marR="92493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De 53 à 65 g</a:t>
                      </a:r>
                    </a:p>
                  </a:txBody>
                  <a:tcPr marL="92493" marR="92493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Milieu de ponte</a:t>
                      </a:r>
                    </a:p>
                  </a:txBody>
                  <a:tcPr marL="92493" marR="92493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Commercialisation</a:t>
                      </a:r>
                    </a:p>
                  </a:txBody>
                  <a:tcPr marL="92493" marR="92493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+ de 65 g</a:t>
                      </a:r>
                    </a:p>
                  </a:txBody>
                  <a:tcPr marL="92493" marR="92493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Fin de ponte</a:t>
                      </a:r>
                    </a:p>
                  </a:txBody>
                  <a:tcPr marL="92493" marR="92493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Casseries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/marchés spéciaux</a:t>
                      </a:r>
                    </a:p>
                  </a:txBody>
                  <a:tcPr marL="92493" marR="92493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Poids moyen de l’œuf ou calibre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66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diapo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2700" cmpd="sng">
          <a:solidFill>
            <a:srgbClr val="FFFF00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mpd="sng">
          <a:solidFill>
            <a:schemeClr val="tx1"/>
          </a:solidFill>
          <a:prstDash val="solid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diapo</Template>
  <TotalTime>3113</TotalTime>
  <Words>591</Words>
  <Application>Microsoft Office PowerPoint</Application>
  <PresentationFormat>Affichage à l'écran (4:3)</PresentationFormat>
  <Paragraphs>199</Paragraphs>
  <Slides>15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thème diapo</vt:lpstr>
      <vt:lpstr>Equation</vt:lpstr>
      <vt:lpstr>Performances oeuf</vt:lpstr>
      <vt:lpstr>Présentation PowerPoint</vt:lpstr>
      <vt:lpstr>Pourquoi un jour sans ponte ?</vt:lpstr>
      <vt:lpstr>Intensité de ponte ou pourcentage de ponte</vt:lpstr>
      <vt:lpstr>IPpd et IPpp</vt:lpstr>
      <vt:lpstr>IPpd ou IPpp ?</vt:lpstr>
      <vt:lpstr>Courbe de ponte optimale</vt:lpstr>
      <vt:lpstr>Courbe de ponte selon l’âge</vt:lpstr>
      <vt:lpstr>Poids moyen de l’œuf ou calibre</vt:lpstr>
      <vt:lpstr>Présentation PowerPoint</vt:lpstr>
      <vt:lpstr>La génétique</vt:lpstr>
      <vt:lpstr>L’alimentation</vt:lpstr>
      <vt:lpstr>Les pathologies et la ponte</vt:lpstr>
      <vt:lpstr>Le mode de logement</vt:lpstr>
      <vt:lpstr>Le choix des nycthémères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l’élevage</dc:title>
  <cp:lastModifiedBy>Anthony LETORT</cp:lastModifiedBy>
  <cp:revision>421</cp:revision>
  <dcterms:modified xsi:type="dcterms:W3CDTF">2014-02-18T16:58:26Z</dcterms:modified>
</cp:coreProperties>
</file>