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519" r:id="rId2"/>
    <p:sldId id="521" r:id="rId3"/>
    <p:sldId id="522" r:id="rId4"/>
    <p:sldId id="523" r:id="rId5"/>
    <p:sldId id="529" r:id="rId6"/>
    <p:sldId id="524" r:id="rId7"/>
    <p:sldId id="525" r:id="rId8"/>
    <p:sldId id="526" r:id="rId9"/>
    <p:sldId id="527" r:id="rId10"/>
  </p:sldIdLst>
  <p:sldSz cx="9144000" cy="6858000" type="screen4x3"/>
  <p:notesSz cx="6797675" cy="987266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0000FF"/>
    <a:srgbClr val="00CC99"/>
    <a:srgbClr val="FF6600"/>
    <a:srgbClr val="FFFF00"/>
    <a:srgbClr val="9900FF"/>
    <a:srgbClr val="6600FF"/>
    <a:srgbClr val="CC00FF"/>
    <a:srgbClr val="666699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1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7F49C-254D-4A6D-BD21-47532F79798D}" type="datetimeFigureOut">
              <a:rPr lang="fr-FR" smtClean="0"/>
              <a:pPr/>
              <a:t>18/02/2014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E78CD-66A7-4C4B-AAD0-842E8722ED5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6651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>
                <a:solidFill>
                  <a:schemeClr val="tx2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 dirty="0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ctr">
              <a:buNone/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 dirty="0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A309A6D-C09C-4548-B29A-6CF363A7E532}" type="datetimeFigureOut">
              <a:rPr lang="fr-FR" smtClean="0"/>
              <a:pPr/>
              <a:t>18/02/2014</a:t>
            </a:fld>
            <a:endParaRPr lang="fr-BE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fr-BE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18/02/2014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18/02/2014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88913"/>
            <a:ext cx="7524750" cy="34607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ableau 2"/>
          <p:cNvSpPr>
            <a:spLocks noGrp="1"/>
          </p:cNvSpPr>
          <p:nvPr>
            <p:ph type="tbl" idx="1"/>
          </p:nvPr>
        </p:nvSpPr>
        <p:spPr>
          <a:xfrm>
            <a:off x="0" y="1125538"/>
            <a:ext cx="8820150" cy="5732462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8102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109728" indent="0">
              <a:lnSpc>
                <a:spcPct val="100000"/>
              </a:lnSpc>
              <a:spcBef>
                <a:spcPts val="300"/>
              </a:spcBef>
              <a:buSzPct val="40000"/>
              <a:buNone/>
              <a:defRPr sz="2000">
                <a:latin typeface="Calibri" pitchFamily="34" charset="0"/>
                <a:cs typeface="Calibri" pitchFamily="34" charset="0"/>
              </a:defRPr>
            </a:lvl1pPr>
            <a:lvl2pPr marL="1527175" indent="0">
              <a:lnSpc>
                <a:spcPct val="100000"/>
              </a:lnSpc>
              <a:spcBef>
                <a:spcPts val="300"/>
              </a:spcBef>
              <a:buClr>
                <a:srgbClr val="0000FF"/>
              </a:buClr>
              <a:buSzPct val="50000"/>
              <a:buFont typeface="Arial" pitchFamily="34" charset="0"/>
              <a:buNone/>
              <a:defRPr kumimoji="0" lang="fr-FR" sz="1800" kern="1200" dirty="0" smtClean="0">
                <a:solidFill>
                  <a:srgbClr val="0000FF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buSzPct val="40000"/>
              <a:buFont typeface="Courier New" pitchFamily="49" charset="0"/>
              <a:buChar char="o"/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300"/>
              </a:spcBef>
              <a:defRPr>
                <a:solidFill>
                  <a:schemeClr val="bg2">
                    <a:lumMod val="2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fr-FR" dirty="0" smtClean="0"/>
              <a:t>Cliquez pour modifier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18/02/2014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rgbClr val="FFC000"/>
                </a:solidFill>
              </a:defRPr>
            </a:lvl1pPr>
            <a:extLst/>
          </a:lstStyle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713104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>
              <a:buNone/>
              <a:defRPr sz="2800" b="1" cap="none" baseline="0"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195736" y="2852936"/>
            <a:ext cx="576064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2">
                    <a:lumMod val="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18/02/2014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7" name="Chevron 6"/>
          <p:cNvSpPr/>
          <p:nvPr/>
        </p:nvSpPr>
        <p:spPr>
          <a:xfrm>
            <a:off x="1733296" y="2916424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1547664" y="2924944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18/02/2014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18/02/2014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18/02/2014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18/02/2014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18/02/2014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A309A6D-C09C-4548-B29A-6CF363A7E532}" type="datetimeFigureOut">
              <a:rPr lang="fr-FR" smtClean="0"/>
              <a:pPr/>
              <a:t>18/02/2014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screen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70609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extLst/>
          </a:lstStyle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700808"/>
            <a:ext cx="8229600" cy="430648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dirty="0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A309A6D-C09C-4548-B29A-6CF363A7E532}" type="datetimeFigureOut">
              <a:rPr lang="fr-FR" smtClean="0"/>
              <a:pPr/>
              <a:t>18/02/2014</a:t>
            </a:fld>
            <a:endParaRPr lang="fr-BE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latinLnBrk="0" hangingPunct="1">
        <a:spcBef>
          <a:spcPct val="0"/>
        </a:spcBef>
        <a:buNone/>
        <a:defRPr kumimoji="0" lang="en-US" sz="2800" b="0" kern="1200" dirty="0">
          <a:solidFill>
            <a:schemeClr val="bg2">
              <a:lumMod val="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670560" y="231087"/>
            <a:ext cx="7772400" cy="1829761"/>
          </a:xfrm>
        </p:spPr>
        <p:txBody>
          <a:bodyPr>
            <a:normAutofit/>
          </a:bodyPr>
          <a:lstStyle/>
          <a:p>
            <a:r>
              <a:rPr lang="fr-FR" dirty="0" smtClean="0"/>
              <a:t>Performances viande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0" y="2348880"/>
            <a:ext cx="9144000" cy="936104"/>
          </a:xfrm>
          <a:solidFill>
            <a:srgbClr val="FFC000"/>
          </a:solidFill>
        </p:spPr>
        <p:txBody>
          <a:bodyPr anchor="ctr">
            <a:norm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B</a:t>
            </a:r>
            <a:r>
              <a:rPr lang="fr-FR" sz="2800" b="1" dirty="0" smtClean="0">
                <a:solidFill>
                  <a:schemeClr val="bg1"/>
                </a:solidFill>
              </a:rPr>
              <a:t> – LE DIAGNOSTIC (TD)</a:t>
            </a:r>
            <a:endParaRPr lang="fr-FR" sz="2800" b="1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39752" y="4149080"/>
            <a:ext cx="6709752" cy="244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403648" y="3861048"/>
            <a:ext cx="3312368" cy="266429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 flipV="1">
            <a:off x="4644008" y="4023787"/>
            <a:ext cx="1368152" cy="42268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 flipV="1">
            <a:off x="4644008" y="4451833"/>
            <a:ext cx="1050620" cy="42268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 flipV="1">
            <a:off x="4604016" y="5805262"/>
            <a:ext cx="1984207" cy="789187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971600" y="4309232"/>
            <a:ext cx="316835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Anthony </a:t>
            </a:r>
            <a:r>
              <a:rPr lang="fr-FR" sz="2000" b="1" dirty="0" err="1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Letort</a:t>
            </a:r>
            <a:endParaRPr lang="fr-FR" sz="2000" b="1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fr-FR" sz="2000" b="1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fr-FR" sz="20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ISARA 2A</a:t>
            </a:r>
          </a:p>
          <a:p>
            <a:pPr algn="ctr"/>
            <a:r>
              <a:rPr lang="fr-FR" sz="16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UE Analyse des conduites d’élevage</a:t>
            </a:r>
          </a:p>
          <a:p>
            <a:pPr algn="ctr"/>
            <a:endParaRPr lang="fr-FR" sz="2000" b="1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fr-FR" sz="2000" b="1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3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agneaux « têtes de lot »</a:t>
            </a:r>
            <a:endParaRPr lang="fr-FR" dirty="0"/>
          </a:p>
        </p:txBody>
      </p:sp>
      <p:cxnSp>
        <p:nvCxnSpPr>
          <p:cNvPr id="5" name="Connecteur droit 4"/>
          <p:cNvCxnSpPr/>
          <p:nvPr/>
        </p:nvCxnSpPr>
        <p:spPr>
          <a:xfrm flipV="1">
            <a:off x="1619672" y="5533782"/>
            <a:ext cx="1512168" cy="504056"/>
          </a:xfrm>
          <a:prstGeom prst="line">
            <a:avLst/>
          </a:prstGeom>
          <a:noFill/>
          <a:ln w="12700" cmpd="sng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Connecteur droit 7"/>
          <p:cNvCxnSpPr/>
          <p:nvPr/>
        </p:nvCxnSpPr>
        <p:spPr>
          <a:xfrm flipV="1">
            <a:off x="3131840" y="3229526"/>
            <a:ext cx="2376264" cy="2304256"/>
          </a:xfrm>
          <a:prstGeom prst="line">
            <a:avLst/>
          </a:prstGeom>
          <a:noFill/>
          <a:ln w="12700" cmpd="sng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5508104" y="3013502"/>
            <a:ext cx="1080120" cy="216024"/>
          </a:xfrm>
          <a:prstGeom prst="line">
            <a:avLst/>
          </a:prstGeom>
          <a:noFill/>
          <a:ln w="12700" cmpd="sng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1619672" y="5101734"/>
            <a:ext cx="1440160" cy="864096"/>
          </a:xfrm>
          <a:prstGeom prst="line">
            <a:avLst/>
          </a:prstGeom>
          <a:noFill/>
          <a:ln w="19050" cmpd="sng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3059832" y="2725470"/>
            <a:ext cx="1800200" cy="2376264"/>
          </a:xfrm>
          <a:prstGeom prst="line">
            <a:avLst/>
          </a:prstGeom>
          <a:noFill/>
          <a:ln w="19050" cmpd="sng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4860032" y="2504669"/>
            <a:ext cx="1080120" cy="216024"/>
          </a:xfrm>
          <a:prstGeom prst="line">
            <a:avLst/>
          </a:prstGeom>
          <a:noFill/>
          <a:ln w="19050" cmpd="sng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Rectangle 27"/>
          <p:cNvSpPr/>
          <p:nvPr/>
        </p:nvSpPr>
        <p:spPr>
          <a:xfrm>
            <a:off x="5722875" y="2366391"/>
            <a:ext cx="1411993" cy="360040"/>
          </a:xfrm>
          <a:prstGeom prst="rect">
            <a:avLst/>
          </a:prstGeom>
          <a:noFill/>
          <a:ln w="12700" cmpd="sng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fr-FR" sz="1000" dirty="0" smtClean="0">
                <a:solidFill>
                  <a:srgbClr val="00B050"/>
                </a:solidFill>
                <a:latin typeface="Calibri" pitchFamily="34" charset="0"/>
              </a:rPr>
              <a:t>110 </a:t>
            </a:r>
            <a:r>
              <a:rPr lang="fr-FR" sz="1000" dirty="0">
                <a:solidFill>
                  <a:srgbClr val="00B050"/>
                </a:solidFill>
                <a:latin typeface="Calibri" pitchFamily="34" charset="0"/>
              </a:rPr>
              <a:t>j, 39 kg, U3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428871" y="2833482"/>
            <a:ext cx="1381320" cy="360040"/>
          </a:xfrm>
          <a:prstGeom prst="rect">
            <a:avLst/>
          </a:prstGeom>
          <a:noFill/>
          <a:ln w="12700" cmpd="sng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fr-FR" sz="1000" dirty="0">
                <a:solidFill>
                  <a:srgbClr val="00B0F0"/>
                </a:solidFill>
                <a:latin typeface="Calibri" pitchFamily="34" charset="0"/>
              </a:rPr>
              <a:t>132 j, 36 kg, </a:t>
            </a:r>
            <a:r>
              <a:rPr lang="fr-FR" sz="1000" dirty="0" smtClean="0">
                <a:solidFill>
                  <a:srgbClr val="00B0F0"/>
                </a:solidFill>
                <a:latin typeface="Calibri" pitchFamily="34" charset="0"/>
              </a:rPr>
              <a:t>R3</a:t>
            </a:r>
          </a:p>
        </p:txBody>
      </p:sp>
      <p:cxnSp>
        <p:nvCxnSpPr>
          <p:cNvPr id="39" name="Connecteur droit avec flèche 38"/>
          <p:cNvCxnSpPr/>
          <p:nvPr/>
        </p:nvCxnSpPr>
        <p:spPr>
          <a:xfrm flipV="1">
            <a:off x="1295636" y="1861374"/>
            <a:ext cx="0" cy="4608512"/>
          </a:xfrm>
          <a:prstGeom prst="straightConnector1">
            <a:avLst/>
          </a:prstGeom>
          <a:noFill/>
          <a:ln w="12700" cmpd="sng">
            <a:solidFill>
              <a:srgbClr val="00B0F0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avec flèche 41"/>
          <p:cNvCxnSpPr>
            <a:stCxn id="66" idx="3"/>
          </p:cNvCxnSpPr>
          <p:nvPr/>
        </p:nvCxnSpPr>
        <p:spPr>
          <a:xfrm>
            <a:off x="1208819" y="6469886"/>
            <a:ext cx="7215609" cy="0"/>
          </a:xfrm>
          <a:prstGeom prst="straightConnector1">
            <a:avLst/>
          </a:prstGeom>
          <a:noFill/>
          <a:ln w="12700" cmpd="sng">
            <a:solidFill>
              <a:srgbClr val="00B0F0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1223628" y="2204615"/>
            <a:ext cx="144016" cy="0"/>
          </a:xfrm>
          <a:prstGeom prst="line">
            <a:avLst/>
          </a:prstGeom>
          <a:noFill/>
          <a:ln w="1270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9" name="ZoneTexte 48"/>
          <p:cNvSpPr txBox="1"/>
          <p:nvPr/>
        </p:nvSpPr>
        <p:spPr>
          <a:xfrm>
            <a:off x="107504" y="2024594"/>
            <a:ext cx="992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40kg</a:t>
            </a:r>
          </a:p>
        </p:txBody>
      </p:sp>
      <p:cxnSp>
        <p:nvCxnSpPr>
          <p:cNvPr id="55" name="Connecteur droit 54"/>
          <p:cNvCxnSpPr/>
          <p:nvPr/>
        </p:nvCxnSpPr>
        <p:spPr>
          <a:xfrm>
            <a:off x="1223628" y="3121514"/>
            <a:ext cx="144016" cy="0"/>
          </a:xfrm>
          <a:prstGeom prst="line">
            <a:avLst/>
          </a:prstGeom>
          <a:noFill/>
          <a:ln w="1270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1235409" y="4237638"/>
            <a:ext cx="144016" cy="0"/>
          </a:xfrm>
          <a:prstGeom prst="line">
            <a:avLst/>
          </a:prstGeom>
          <a:noFill/>
          <a:ln w="1270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1232012" y="5364488"/>
            <a:ext cx="144016" cy="0"/>
          </a:xfrm>
          <a:prstGeom prst="line">
            <a:avLst/>
          </a:prstGeom>
          <a:noFill/>
          <a:ln w="1270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3" name="ZoneTexte 62"/>
          <p:cNvSpPr txBox="1"/>
          <p:nvPr/>
        </p:nvSpPr>
        <p:spPr>
          <a:xfrm>
            <a:off x="140761" y="2952527"/>
            <a:ext cx="992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30kg</a:t>
            </a:r>
          </a:p>
        </p:txBody>
      </p:sp>
      <p:sp>
        <p:nvSpPr>
          <p:cNvPr id="64" name="ZoneTexte 63"/>
          <p:cNvSpPr txBox="1"/>
          <p:nvPr/>
        </p:nvSpPr>
        <p:spPr>
          <a:xfrm>
            <a:off x="140761" y="4099138"/>
            <a:ext cx="992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20kg</a:t>
            </a:r>
          </a:p>
        </p:txBody>
      </p:sp>
      <p:sp>
        <p:nvSpPr>
          <p:cNvPr id="65" name="ZoneTexte 64"/>
          <p:cNvSpPr txBox="1"/>
          <p:nvPr/>
        </p:nvSpPr>
        <p:spPr>
          <a:xfrm>
            <a:off x="216763" y="5225988"/>
            <a:ext cx="992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10kg</a:t>
            </a:r>
          </a:p>
        </p:txBody>
      </p:sp>
      <p:sp>
        <p:nvSpPr>
          <p:cNvPr id="66" name="ZoneTexte 65"/>
          <p:cNvSpPr txBox="1"/>
          <p:nvPr/>
        </p:nvSpPr>
        <p:spPr>
          <a:xfrm>
            <a:off x="216762" y="6331386"/>
            <a:ext cx="992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0kg</a:t>
            </a:r>
          </a:p>
        </p:txBody>
      </p:sp>
      <p:cxnSp>
        <p:nvCxnSpPr>
          <p:cNvPr id="69" name="Connecteur droit 68"/>
          <p:cNvCxnSpPr/>
          <p:nvPr/>
        </p:nvCxnSpPr>
        <p:spPr>
          <a:xfrm>
            <a:off x="7524328" y="6382711"/>
            <a:ext cx="0" cy="178148"/>
          </a:xfrm>
          <a:prstGeom prst="line">
            <a:avLst/>
          </a:prstGeom>
          <a:noFill/>
          <a:ln w="1270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Connecteur droit 72"/>
          <p:cNvCxnSpPr/>
          <p:nvPr/>
        </p:nvCxnSpPr>
        <p:spPr>
          <a:xfrm>
            <a:off x="3203848" y="6401214"/>
            <a:ext cx="0" cy="178148"/>
          </a:xfrm>
          <a:prstGeom prst="line">
            <a:avLst/>
          </a:prstGeom>
          <a:noFill/>
          <a:ln w="1270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Connecteur droit 73"/>
          <p:cNvCxnSpPr/>
          <p:nvPr/>
        </p:nvCxnSpPr>
        <p:spPr>
          <a:xfrm>
            <a:off x="5292080" y="6382711"/>
            <a:ext cx="0" cy="178148"/>
          </a:xfrm>
          <a:prstGeom prst="line">
            <a:avLst/>
          </a:prstGeom>
          <a:noFill/>
          <a:ln w="1270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6" name="ZoneTexte 75"/>
          <p:cNvSpPr txBox="1"/>
          <p:nvPr/>
        </p:nvSpPr>
        <p:spPr>
          <a:xfrm>
            <a:off x="2707819" y="6608385"/>
            <a:ext cx="992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50 j</a:t>
            </a:r>
          </a:p>
        </p:txBody>
      </p:sp>
      <p:sp>
        <p:nvSpPr>
          <p:cNvPr id="77" name="ZoneTexte 76"/>
          <p:cNvSpPr txBox="1"/>
          <p:nvPr/>
        </p:nvSpPr>
        <p:spPr>
          <a:xfrm>
            <a:off x="4796050" y="6608384"/>
            <a:ext cx="992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100 j</a:t>
            </a:r>
          </a:p>
        </p:txBody>
      </p:sp>
      <p:sp>
        <p:nvSpPr>
          <p:cNvPr id="78" name="ZoneTexte 77"/>
          <p:cNvSpPr txBox="1"/>
          <p:nvPr/>
        </p:nvSpPr>
        <p:spPr>
          <a:xfrm>
            <a:off x="7028299" y="6608385"/>
            <a:ext cx="992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150 j</a:t>
            </a:r>
          </a:p>
        </p:txBody>
      </p:sp>
      <p:cxnSp>
        <p:nvCxnSpPr>
          <p:cNvPr id="94" name="Connecteur droit avec flèche 93"/>
          <p:cNvCxnSpPr/>
          <p:nvPr/>
        </p:nvCxnSpPr>
        <p:spPr>
          <a:xfrm flipV="1">
            <a:off x="4319972" y="3445550"/>
            <a:ext cx="1" cy="930588"/>
          </a:xfrm>
          <a:prstGeom prst="straightConnector1">
            <a:avLst/>
          </a:prstGeom>
          <a:noFill/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Connecteur droit avec flèche 98"/>
          <p:cNvCxnSpPr/>
          <p:nvPr/>
        </p:nvCxnSpPr>
        <p:spPr>
          <a:xfrm flipV="1">
            <a:off x="2472649" y="5435159"/>
            <a:ext cx="0" cy="326556"/>
          </a:xfrm>
          <a:prstGeom prst="straightConnector1">
            <a:avLst/>
          </a:prstGeom>
          <a:noFill/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5" name="Rectangle 104"/>
          <p:cNvSpPr/>
          <p:nvPr/>
        </p:nvSpPr>
        <p:spPr>
          <a:xfrm>
            <a:off x="1636796" y="826640"/>
            <a:ext cx="7374612" cy="1539751"/>
          </a:xfrm>
          <a:prstGeom prst="rect">
            <a:avLst/>
          </a:prstGeom>
          <a:solidFill>
            <a:schemeClr val="bg1"/>
          </a:solidFill>
          <a:ln w="12700" cmpd="sng">
            <a:solidFill>
              <a:srgbClr val="00B05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>
              <a:spcAft>
                <a:spcPts val="600"/>
              </a:spcAft>
            </a:pPr>
            <a:r>
              <a:rPr lang="fr-FR" b="1" u="sng" dirty="0" smtClean="0">
                <a:solidFill>
                  <a:srgbClr val="00B050"/>
                </a:solidFill>
                <a:latin typeface="Calibri" pitchFamily="34" charset="0"/>
              </a:rPr>
              <a:t>L’agneau :</a:t>
            </a:r>
          </a:p>
          <a:p>
            <a:pPr marL="2857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0B050"/>
                </a:solidFill>
                <a:latin typeface="Calibri" pitchFamily="34" charset="0"/>
              </a:rPr>
              <a:t>…</a:t>
            </a:r>
            <a:endParaRPr lang="fr-FR" dirty="0" smtClean="0">
              <a:solidFill>
                <a:srgbClr val="00B050"/>
              </a:solidFill>
              <a:latin typeface="Calibri" pitchFamily="34" charset="0"/>
            </a:endParaRPr>
          </a:p>
          <a:p>
            <a:pPr marL="2857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0B050"/>
                </a:solidFill>
                <a:latin typeface="Calibri" pitchFamily="34" charset="0"/>
              </a:rPr>
              <a:t>…</a:t>
            </a:r>
            <a:endParaRPr lang="fr-FR" dirty="0" smtClean="0">
              <a:solidFill>
                <a:srgbClr val="00B050"/>
              </a:solidFill>
              <a:latin typeface="Calibri" pitchFamily="34" charset="0"/>
            </a:endParaRPr>
          </a:p>
          <a:p>
            <a:pPr marL="2857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0B050"/>
                </a:solidFill>
                <a:latin typeface="Calibri" pitchFamily="34" charset="0"/>
              </a:rPr>
              <a:t>…</a:t>
            </a:r>
            <a:endParaRPr lang="fr-FR" dirty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16016" y="4960620"/>
            <a:ext cx="4011736" cy="107721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</a:pPr>
            <a:r>
              <a:rPr lang="fr-FR" b="1" u="sng" dirty="0">
                <a:solidFill>
                  <a:srgbClr val="00B050"/>
                </a:solidFill>
                <a:latin typeface="Calibri" pitchFamily="34" charset="0"/>
              </a:rPr>
              <a:t>Au niveau de la </a:t>
            </a:r>
            <a:r>
              <a:rPr lang="fr-FR" b="1" u="sng" dirty="0" smtClean="0">
                <a:solidFill>
                  <a:srgbClr val="00B050"/>
                </a:solidFill>
                <a:latin typeface="Calibri" pitchFamily="34" charset="0"/>
              </a:rPr>
              <a:t>mère: </a:t>
            </a:r>
            <a:endParaRPr lang="fr-FR" b="1" u="sng" dirty="0">
              <a:solidFill>
                <a:srgbClr val="00B050"/>
              </a:solidFill>
              <a:latin typeface="Calibri" pitchFamily="34" charset="0"/>
            </a:endParaRPr>
          </a:p>
          <a:p>
            <a:pPr marL="2857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0B050"/>
                </a:solidFill>
                <a:latin typeface="Calibri" pitchFamily="34" charset="0"/>
              </a:rPr>
              <a:t>…</a:t>
            </a:r>
            <a:endParaRPr lang="fr-FR" dirty="0">
              <a:solidFill>
                <a:srgbClr val="00B050"/>
              </a:solidFill>
              <a:latin typeface="Calibri" pitchFamily="34" charset="0"/>
            </a:endParaRPr>
          </a:p>
          <a:p>
            <a:pPr marL="2857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0B050"/>
                </a:solidFill>
                <a:latin typeface="Calibri" pitchFamily="34" charset="0"/>
              </a:rPr>
              <a:t>…</a:t>
            </a:r>
            <a:endParaRPr lang="fr-FR" dirty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1274147" y="1295424"/>
            <a:ext cx="45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et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1272366" y="1621430"/>
            <a:ext cx="45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et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1274147" y="1988840"/>
            <a:ext cx="45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et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4260418" y="5688831"/>
            <a:ext cx="45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et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7668344" y="2911853"/>
            <a:ext cx="1181548" cy="203298"/>
          </a:xfrm>
          <a:prstGeom prst="rect">
            <a:avLst/>
          </a:prstGeom>
          <a:noFill/>
          <a:ln w="12700" cmpd="sng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2pPr marL="0" lvl="1" algn="ctr">
              <a:defRPr sz="1000">
                <a:solidFill>
                  <a:srgbClr val="00B0F0"/>
                </a:solidFill>
                <a:latin typeface="Calibri" pitchFamily="34" charset="0"/>
              </a:defRPr>
            </a:lvl2pPr>
          </a:lstStyle>
          <a:p>
            <a:r>
              <a:rPr lang="fr-FR" sz="1000" dirty="0" smtClean="0">
                <a:solidFill>
                  <a:srgbClr val="00B0F0"/>
                </a:solidFill>
                <a:latin typeface="Calibri" panose="020F0502020204030204" pitchFamily="34" charset="0"/>
              </a:rPr>
              <a:t>Moyenne annuelle</a:t>
            </a:r>
            <a:endParaRPr lang="fr-FR" sz="1000" dirty="0">
              <a:solidFill>
                <a:srgbClr val="00B0F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88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Sur-engraissement des têtes de lot</a:t>
            </a:r>
            <a:endParaRPr lang="fr-FR" dirty="0"/>
          </a:p>
        </p:txBody>
      </p:sp>
      <p:cxnSp>
        <p:nvCxnSpPr>
          <p:cNvPr id="5" name="Connecteur droit 4"/>
          <p:cNvCxnSpPr/>
          <p:nvPr/>
        </p:nvCxnSpPr>
        <p:spPr>
          <a:xfrm flipV="1">
            <a:off x="1619672" y="5229200"/>
            <a:ext cx="1512168" cy="504056"/>
          </a:xfrm>
          <a:prstGeom prst="line">
            <a:avLst/>
          </a:prstGeom>
          <a:noFill/>
          <a:ln w="12700" cmpd="sng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Connecteur droit 7"/>
          <p:cNvCxnSpPr/>
          <p:nvPr/>
        </p:nvCxnSpPr>
        <p:spPr>
          <a:xfrm flipV="1">
            <a:off x="3131840" y="2924944"/>
            <a:ext cx="2376264" cy="2304256"/>
          </a:xfrm>
          <a:prstGeom prst="line">
            <a:avLst/>
          </a:prstGeom>
          <a:noFill/>
          <a:ln w="12700" cmpd="sng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5508104" y="2708920"/>
            <a:ext cx="1080120" cy="216024"/>
          </a:xfrm>
          <a:prstGeom prst="line">
            <a:avLst/>
          </a:prstGeom>
          <a:noFill/>
          <a:ln w="12700" cmpd="sng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1619672" y="4797152"/>
            <a:ext cx="1440160" cy="864096"/>
          </a:xfrm>
          <a:prstGeom prst="line">
            <a:avLst/>
          </a:prstGeom>
          <a:noFill/>
          <a:ln w="12700" cmpd="sng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3059832" y="2420888"/>
            <a:ext cx="1800200" cy="2376264"/>
          </a:xfrm>
          <a:prstGeom prst="line">
            <a:avLst/>
          </a:prstGeom>
          <a:noFill/>
          <a:ln w="12700" cmpd="sng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4860032" y="2200087"/>
            <a:ext cx="1080120" cy="216024"/>
          </a:xfrm>
          <a:prstGeom prst="line">
            <a:avLst/>
          </a:prstGeom>
          <a:noFill/>
          <a:ln w="12700" cmpd="sng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Rectangle 27"/>
          <p:cNvSpPr/>
          <p:nvPr/>
        </p:nvSpPr>
        <p:spPr>
          <a:xfrm>
            <a:off x="5722875" y="2061809"/>
            <a:ext cx="1411993" cy="360040"/>
          </a:xfrm>
          <a:prstGeom prst="rect">
            <a:avLst/>
          </a:prstGeom>
          <a:noFill/>
          <a:ln w="12700" cmpd="sng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fr-FR" sz="1000" dirty="0" smtClean="0">
                <a:solidFill>
                  <a:schemeClr val="tx1"/>
                </a:solidFill>
                <a:latin typeface="Calibri" pitchFamily="34" charset="0"/>
              </a:rPr>
              <a:t>110 </a:t>
            </a:r>
            <a:r>
              <a:rPr lang="fr-FR" sz="1000" dirty="0">
                <a:solidFill>
                  <a:schemeClr val="tx1"/>
                </a:solidFill>
                <a:latin typeface="Calibri" pitchFamily="34" charset="0"/>
              </a:rPr>
              <a:t>j, 39 kg, U3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428871" y="2528900"/>
            <a:ext cx="1381320" cy="360040"/>
          </a:xfrm>
          <a:prstGeom prst="rect">
            <a:avLst/>
          </a:prstGeom>
          <a:noFill/>
          <a:ln w="12700" cmpd="sng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fr-FR" sz="1000" dirty="0">
                <a:solidFill>
                  <a:srgbClr val="00B0F0"/>
                </a:solidFill>
                <a:latin typeface="Calibri" pitchFamily="34" charset="0"/>
              </a:rPr>
              <a:t>132 j, 36 kg, R3</a:t>
            </a:r>
          </a:p>
        </p:txBody>
      </p:sp>
      <p:cxnSp>
        <p:nvCxnSpPr>
          <p:cNvPr id="30" name="Connecteur droit 29"/>
          <p:cNvCxnSpPr/>
          <p:nvPr/>
        </p:nvCxnSpPr>
        <p:spPr>
          <a:xfrm flipV="1">
            <a:off x="1619672" y="4725144"/>
            <a:ext cx="1440160" cy="864096"/>
          </a:xfrm>
          <a:prstGeom prst="line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30"/>
          <p:cNvCxnSpPr/>
          <p:nvPr/>
        </p:nvCxnSpPr>
        <p:spPr>
          <a:xfrm flipV="1">
            <a:off x="3043777" y="2308099"/>
            <a:ext cx="1672239" cy="2424290"/>
          </a:xfrm>
          <a:prstGeom prst="line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4716016" y="1900033"/>
            <a:ext cx="1888263" cy="408066"/>
          </a:xfrm>
          <a:prstGeom prst="line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Rectangle 33"/>
          <p:cNvSpPr/>
          <p:nvPr/>
        </p:nvSpPr>
        <p:spPr>
          <a:xfrm>
            <a:off x="6444208" y="1678492"/>
            <a:ext cx="1381320" cy="360040"/>
          </a:xfrm>
          <a:prstGeom prst="rect">
            <a:avLst/>
          </a:prstGeom>
          <a:noFill/>
          <a:ln w="12700" cmpd="sng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fr-FR" sz="1000" dirty="0">
                <a:solidFill>
                  <a:srgbClr val="FF0000"/>
                </a:solidFill>
                <a:latin typeface="Calibri" pitchFamily="34" charset="0"/>
              </a:rPr>
              <a:t>132 j, </a:t>
            </a:r>
            <a:r>
              <a:rPr lang="fr-FR" sz="1000" dirty="0" smtClean="0">
                <a:solidFill>
                  <a:srgbClr val="FF0000"/>
                </a:solidFill>
                <a:latin typeface="Calibri" pitchFamily="34" charset="0"/>
              </a:rPr>
              <a:t>43 </a:t>
            </a:r>
            <a:r>
              <a:rPr lang="fr-FR" sz="1000" dirty="0">
                <a:solidFill>
                  <a:srgbClr val="FF0000"/>
                </a:solidFill>
                <a:latin typeface="Calibri" pitchFamily="34" charset="0"/>
              </a:rPr>
              <a:t>kg, </a:t>
            </a:r>
            <a:r>
              <a:rPr lang="fr-FR" sz="1000" dirty="0" smtClean="0">
                <a:solidFill>
                  <a:srgbClr val="FF0000"/>
                </a:solidFill>
                <a:latin typeface="Calibri" pitchFamily="34" charset="0"/>
              </a:rPr>
              <a:t>U4</a:t>
            </a:r>
            <a:endParaRPr lang="fr-FR" sz="1000" dirty="0">
              <a:solidFill>
                <a:srgbClr val="FF0000"/>
              </a:solidFill>
              <a:latin typeface="Calibri" pitchFamily="34" charset="0"/>
            </a:endParaRPr>
          </a:p>
        </p:txBody>
      </p:sp>
      <p:cxnSp>
        <p:nvCxnSpPr>
          <p:cNvPr id="39" name="Connecteur droit avec flèche 38"/>
          <p:cNvCxnSpPr/>
          <p:nvPr/>
        </p:nvCxnSpPr>
        <p:spPr>
          <a:xfrm flipV="1">
            <a:off x="1295636" y="1556792"/>
            <a:ext cx="0" cy="4608512"/>
          </a:xfrm>
          <a:prstGeom prst="straightConnector1">
            <a:avLst/>
          </a:prstGeom>
          <a:noFill/>
          <a:ln w="12700" cmpd="sng">
            <a:solidFill>
              <a:srgbClr val="00B0F0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avec flèche 41"/>
          <p:cNvCxnSpPr>
            <a:stCxn id="66" idx="3"/>
          </p:cNvCxnSpPr>
          <p:nvPr/>
        </p:nvCxnSpPr>
        <p:spPr>
          <a:xfrm>
            <a:off x="1208819" y="6165304"/>
            <a:ext cx="7215609" cy="0"/>
          </a:xfrm>
          <a:prstGeom prst="straightConnector1">
            <a:avLst/>
          </a:prstGeom>
          <a:noFill/>
          <a:ln w="12700" cmpd="sng">
            <a:solidFill>
              <a:srgbClr val="00B0F0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1223628" y="1900033"/>
            <a:ext cx="144016" cy="0"/>
          </a:xfrm>
          <a:prstGeom prst="line">
            <a:avLst/>
          </a:prstGeom>
          <a:noFill/>
          <a:ln w="1270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9" name="ZoneTexte 48"/>
          <p:cNvSpPr txBox="1"/>
          <p:nvPr/>
        </p:nvSpPr>
        <p:spPr>
          <a:xfrm>
            <a:off x="107504" y="1720012"/>
            <a:ext cx="992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40kg</a:t>
            </a:r>
          </a:p>
        </p:txBody>
      </p:sp>
      <p:cxnSp>
        <p:nvCxnSpPr>
          <p:cNvPr id="55" name="Connecteur droit 54"/>
          <p:cNvCxnSpPr/>
          <p:nvPr/>
        </p:nvCxnSpPr>
        <p:spPr>
          <a:xfrm>
            <a:off x="1223628" y="2816932"/>
            <a:ext cx="144016" cy="0"/>
          </a:xfrm>
          <a:prstGeom prst="line">
            <a:avLst/>
          </a:prstGeom>
          <a:noFill/>
          <a:ln w="1270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1235409" y="3933056"/>
            <a:ext cx="144016" cy="0"/>
          </a:xfrm>
          <a:prstGeom prst="line">
            <a:avLst/>
          </a:prstGeom>
          <a:noFill/>
          <a:ln w="1270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1232012" y="5059906"/>
            <a:ext cx="144016" cy="0"/>
          </a:xfrm>
          <a:prstGeom prst="line">
            <a:avLst/>
          </a:prstGeom>
          <a:noFill/>
          <a:ln w="1270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3" name="ZoneTexte 62"/>
          <p:cNvSpPr txBox="1"/>
          <p:nvPr/>
        </p:nvSpPr>
        <p:spPr>
          <a:xfrm>
            <a:off x="140761" y="2647945"/>
            <a:ext cx="992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30kg</a:t>
            </a:r>
          </a:p>
        </p:txBody>
      </p:sp>
      <p:sp>
        <p:nvSpPr>
          <p:cNvPr id="64" name="ZoneTexte 63"/>
          <p:cNvSpPr txBox="1"/>
          <p:nvPr/>
        </p:nvSpPr>
        <p:spPr>
          <a:xfrm>
            <a:off x="140761" y="3794556"/>
            <a:ext cx="992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20kg</a:t>
            </a:r>
          </a:p>
        </p:txBody>
      </p:sp>
      <p:sp>
        <p:nvSpPr>
          <p:cNvPr id="65" name="ZoneTexte 64"/>
          <p:cNvSpPr txBox="1"/>
          <p:nvPr/>
        </p:nvSpPr>
        <p:spPr>
          <a:xfrm>
            <a:off x="216763" y="4921406"/>
            <a:ext cx="992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10kg</a:t>
            </a:r>
          </a:p>
        </p:txBody>
      </p:sp>
      <p:sp>
        <p:nvSpPr>
          <p:cNvPr id="66" name="ZoneTexte 65"/>
          <p:cNvSpPr txBox="1"/>
          <p:nvPr/>
        </p:nvSpPr>
        <p:spPr>
          <a:xfrm>
            <a:off x="216762" y="6026804"/>
            <a:ext cx="992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0kg</a:t>
            </a:r>
          </a:p>
        </p:txBody>
      </p:sp>
      <p:cxnSp>
        <p:nvCxnSpPr>
          <p:cNvPr id="69" name="Connecteur droit 68"/>
          <p:cNvCxnSpPr/>
          <p:nvPr/>
        </p:nvCxnSpPr>
        <p:spPr>
          <a:xfrm>
            <a:off x="7524328" y="6078129"/>
            <a:ext cx="0" cy="178148"/>
          </a:xfrm>
          <a:prstGeom prst="line">
            <a:avLst/>
          </a:prstGeom>
          <a:noFill/>
          <a:ln w="1270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Connecteur droit 72"/>
          <p:cNvCxnSpPr/>
          <p:nvPr/>
        </p:nvCxnSpPr>
        <p:spPr>
          <a:xfrm>
            <a:off x="3203848" y="6096632"/>
            <a:ext cx="0" cy="178148"/>
          </a:xfrm>
          <a:prstGeom prst="line">
            <a:avLst/>
          </a:prstGeom>
          <a:noFill/>
          <a:ln w="1270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Connecteur droit 73"/>
          <p:cNvCxnSpPr/>
          <p:nvPr/>
        </p:nvCxnSpPr>
        <p:spPr>
          <a:xfrm>
            <a:off x="5292080" y="6078129"/>
            <a:ext cx="0" cy="178148"/>
          </a:xfrm>
          <a:prstGeom prst="line">
            <a:avLst/>
          </a:prstGeom>
          <a:noFill/>
          <a:ln w="1270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6" name="ZoneTexte 75"/>
          <p:cNvSpPr txBox="1"/>
          <p:nvPr/>
        </p:nvSpPr>
        <p:spPr>
          <a:xfrm>
            <a:off x="2707819" y="6303803"/>
            <a:ext cx="992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50 j</a:t>
            </a:r>
          </a:p>
        </p:txBody>
      </p:sp>
      <p:sp>
        <p:nvSpPr>
          <p:cNvPr id="77" name="ZoneTexte 76"/>
          <p:cNvSpPr txBox="1"/>
          <p:nvPr/>
        </p:nvSpPr>
        <p:spPr>
          <a:xfrm>
            <a:off x="4796050" y="6303802"/>
            <a:ext cx="992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100 j</a:t>
            </a:r>
          </a:p>
        </p:txBody>
      </p:sp>
      <p:sp>
        <p:nvSpPr>
          <p:cNvPr id="78" name="ZoneTexte 77"/>
          <p:cNvSpPr txBox="1"/>
          <p:nvPr/>
        </p:nvSpPr>
        <p:spPr>
          <a:xfrm>
            <a:off x="7028299" y="6303803"/>
            <a:ext cx="992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150 j</a:t>
            </a:r>
          </a:p>
        </p:txBody>
      </p:sp>
      <p:cxnSp>
        <p:nvCxnSpPr>
          <p:cNvPr id="36" name="Connecteur droit avec flèche 35"/>
          <p:cNvCxnSpPr/>
          <p:nvPr/>
        </p:nvCxnSpPr>
        <p:spPr>
          <a:xfrm>
            <a:off x="5940152" y="1654552"/>
            <a:ext cx="692391" cy="0"/>
          </a:xfrm>
          <a:prstGeom prst="straightConnector1">
            <a:avLst/>
          </a:prstGeom>
          <a:noFill/>
          <a:ln w="28575" cmpd="sng">
            <a:solidFill>
              <a:srgbClr val="FF0000"/>
            </a:solidFill>
            <a:prstDash val="solid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Rectangle 39"/>
          <p:cNvSpPr/>
          <p:nvPr/>
        </p:nvSpPr>
        <p:spPr>
          <a:xfrm>
            <a:off x="4990203" y="820448"/>
            <a:ext cx="2592288" cy="674566"/>
          </a:xfrm>
          <a:prstGeom prst="rect">
            <a:avLst/>
          </a:prstGeom>
          <a:solidFill>
            <a:schemeClr val="bg1"/>
          </a:solidFill>
          <a:ln w="3175" cmpd="sng">
            <a:solidFill>
              <a:srgbClr val="FF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fr-FR" dirty="0" smtClean="0">
                <a:solidFill>
                  <a:srgbClr val="FF0000"/>
                </a:solidFill>
                <a:latin typeface="Calibri" pitchFamily="34" charset="0"/>
              </a:rPr>
              <a:t>…</a:t>
            </a:r>
            <a:endParaRPr lang="fr-FR" dirty="0" smtClean="0">
              <a:solidFill>
                <a:srgbClr val="FF0000"/>
              </a:solidFill>
              <a:latin typeface="Calibri" pitchFamily="34" charset="0"/>
            </a:endParaRPr>
          </a:p>
          <a:p>
            <a:pPr marL="0" lvl="1" algn="ctr"/>
            <a:r>
              <a:rPr lang="fr-FR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endParaRPr lang="fr-FR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37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« queues de lots »</a:t>
            </a:r>
            <a:endParaRPr lang="fr-FR" dirty="0"/>
          </a:p>
        </p:txBody>
      </p:sp>
      <p:cxnSp>
        <p:nvCxnSpPr>
          <p:cNvPr id="5" name="Connecteur droit 4"/>
          <p:cNvCxnSpPr/>
          <p:nvPr/>
        </p:nvCxnSpPr>
        <p:spPr>
          <a:xfrm flipV="1">
            <a:off x="1619672" y="5229200"/>
            <a:ext cx="1512168" cy="504056"/>
          </a:xfrm>
          <a:prstGeom prst="line">
            <a:avLst/>
          </a:prstGeom>
          <a:noFill/>
          <a:ln w="12700" cmpd="sng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Connecteur droit 7"/>
          <p:cNvCxnSpPr/>
          <p:nvPr/>
        </p:nvCxnSpPr>
        <p:spPr>
          <a:xfrm flipV="1">
            <a:off x="3131840" y="2924944"/>
            <a:ext cx="2376264" cy="2304256"/>
          </a:xfrm>
          <a:prstGeom prst="line">
            <a:avLst/>
          </a:prstGeom>
          <a:noFill/>
          <a:ln w="12700" cmpd="sng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5508104" y="2708920"/>
            <a:ext cx="1080120" cy="216024"/>
          </a:xfrm>
          <a:prstGeom prst="line">
            <a:avLst/>
          </a:prstGeom>
          <a:noFill/>
          <a:ln w="12700" cmpd="sng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1619672" y="4797152"/>
            <a:ext cx="1440160" cy="864096"/>
          </a:xfrm>
          <a:prstGeom prst="line">
            <a:avLst/>
          </a:prstGeom>
          <a:noFill/>
          <a:ln w="12700" cmpd="sng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3059832" y="2420888"/>
            <a:ext cx="1800200" cy="2376264"/>
          </a:xfrm>
          <a:prstGeom prst="line">
            <a:avLst/>
          </a:prstGeom>
          <a:noFill/>
          <a:ln w="12700" cmpd="sng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4860032" y="2200087"/>
            <a:ext cx="1080120" cy="216024"/>
          </a:xfrm>
          <a:prstGeom prst="line">
            <a:avLst/>
          </a:prstGeom>
          <a:noFill/>
          <a:ln w="12700" cmpd="sng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Rectangle 27"/>
          <p:cNvSpPr/>
          <p:nvPr/>
        </p:nvSpPr>
        <p:spPr>
          <a:xfrm>
            <a:off x="5722875" y="2061809"/>
            <a:ext cx="1411993" cy="360040"/>
          </a:xfrm>
          <a:prstGeom prst="rect">
            <a:avLst/>
          </a:prstGeom>
          <a:noFill/>
          <a:ln w="12700" cmpd="sng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fr-FR" sz="1000" dirty="0" smtClean="0">
                <a:solidFill>
                  <a:srgbClr val="00B0F0"/>
                </a:solidFill>
                <a:latin typeface="Calibri" pitchFamily="34" charset="0"/>
              </a:rPr>
              <a:t>110 </a:t>
            </a:r>
            <a:r>
              <a:rPr lang="fr-FR" sz="1000" dirty="0">
                <a:solidFill>
                  <a:srgbClr val="00B0F0"/>
                </a:solidFill>
                <a:latin typeface="Calibri" pitchFamily="34" charset="0"/>
              </a:rPr>
              <a:t>j, 39 kg, U3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428871" y="2528900"/>
            <a:ext cx="1381320" cy="360040"/>
          </a:xfrm>
          <a:prstGeom prst="rect">
            <a:avLst/>
          </a:prstGeom>
          <a:noFill/>
          <a:ln w="12700" cmpd="sng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fr-FR" sz="1000" dirty="0">
                <a:solidFill>
                  <a:srgbClr val="00B0F0"/>
                </a:solidFill>
                <a:latin typeface="Calibri" pitchFamily="34" charset="0"/>
              </a:rPr>
              <a:t>132 j, 36 kg, R3</a:t>
            </a:r>
          </a:p>
        </p:txBody>
      </p:sp>
      <p:cxnSp>
        <p:nvCxnSpPr>
          <p:cNvPr id="39" name="Connecteur droit avec flèche 38"/>
          <p:cNvCxnSpPr/>
          <p:nvPr/>
        </p:nvCxnSpPr>
        <p:spPr>
          <a:xfrm flipV="1">
            <a:off x="1295636" y="1556792"/>
            <a:ext cx="0" cy="4608512"/>
          </a:xfrm>
          <a:prstGeom prst="straightConnector1">
            <a:avLst/>
          </a:prstGeom>
          <a:noFill/>
          <a:ln w="12700" cmpd="sng">
            <a:solidFill>
              <a:srgbClr val="00B0F0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avec flèche 41"/>
          <p:cNvCxnSpPr>
            <a:stCxn id="66" idx="3"/>
          </p:cNvCxnSpPr>
          <p:nvPr/>
        </p:nvCxnSpPr>
        <p:spPr>
          <a:xfrm>
            <a:off x="1208819" y="6165304"/>
            <a:ext cx="7215609" cy="0"/>
          </a:xfrm>
          <a:prstGeom prst="straightConnector1">
            <a:avLst/>
          </a:prstGeom>
          <a:noFill/>
          <a:ln w="12700" cmpd="sng">
            <a:solidFill>
              <a:srgbClr val="00B0F0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1223628" y="1900033"/>
            <a:ext cx="144016" cy="0"/>
          </a:xfrm>
          <a:prstGeom prst="line">
            <a:avLst/>
          </a:prstGeom>
          <a:noFill/>
          <a:ln w="1270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9" name="ZoneTexte 48"/>
          <p:cNvSpPr txBox="1"/>
          <p:nvPr/>
        </p:nvSpPr>
        <p:spPr>
          <a:xfrm>
            <a:off x="107504" y="1720012"/>
            <a:ext cx="992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40kg</a:t>
            </a:r>
          </a:p>
        </p:txBody>
      </p:sp>
      <p:cxnSp>
        <p:nvCxnSpPr>
          <p:cNvPr id="55" name="Connecteur droit 54"/>
          <p:cNvCxnSpPr/>
          <p:nvPr/>
        </p:nvCxnSpPr>
        <p:spPr>
          <a:xfrm>
            <a:off x="1223628" y="2816932"/>
            <a:ext cx="144016" cy="0"/>
          </a:xfrm>
          <a:prstGeom prst="line">
            <a:avLst/>
          </a:prstGeom>
          <a:noFill/>
          <a:ln w="1270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1235409" y="3933056"/>
            <a:ext cx="144016" cy="0"/>
          </a:xfrm>
          <a:prstGeom prst="line">
            <a:avLst/>
          </a:prstGeom>
          <a:noFill/>
          <a:ln w="1270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1232012" y="5059906"/>
            <a:ext cx="144016" cy="0"/>
          </a:xfrm>
          <a:prstGeom prst="line">
            <a:avLst/>
          </a:prstGeom>
          <a:noFill/>
          <a:ln w="1270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3" name="ZoneTexte 62"/>
          <p:cNvSpPr txBox="1"/>
          <p:nvPr/>
        </p:nvSpPr>
        <p:spPr>
          <a:xfrm>
            <a:off x="140761" y="2647945"/>
            <a:ext cx="992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30kg</a:t>
            </a:r>
          </a:p>
        </p:txBody>
      </p:sp>
      <p:sp>
        <p:nvSpPr>
          <p:cNvPr id="64" name="ZoneTexte 63"/>
          <p:cNvSpPr txBox="1"/>
          <p:nvPr/>
        </p:nvSpPr>
        <p:spPr>
          <a:xfrm>
            <a:off x="140761" y="3794556"/>
            <a:ext cx="992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20kg</a:t>
            </a:r>
          </a:p>
        </p:txBody>
      </p:sp>
      <p:sp>
        <p:nvSpPr>
          <p:cNvPr id="65" name="ZoneTexte 64"/>
          <p:cNvSpPr txBox="1"/>
          <p:nvPr/>
        </p:nvSpPr>
        <p:spPr>
          <a:xfrm>
            <a:off x="216763" y="4921406"/>
            <a:ext cx="992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10kg</a:t>
            </a:r>
          </a:p>
        </p:txBody>
      </p:sp>
      <p:sp>
        <p:nvSpPr>
          <p:cNvPr id="66" name="ZoneTexte 65"/>
          <p:cNvSpPr txBox="1"/>
          <p:nvPr/>
        </p:nvSpPr>
        <p:spPr>
          <a:xfrm>
            <a:off x="216762" y="6026804"/>
            <a:ext cx="992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0kg</a:t>
            </a:r>
          </a:p>
        </p:txBody>
      </p:sp>
      <p:cxnSp>
        <p:nvCxnSpPr>
          <p:cNvPr id="69" name="Connecteur droit 68"/>
          <p:cNvCxnSpPr/>
          <p:nvPr/>
        </p:nvCxnSpPr>
        <p:spPr>
          <a:xfrm>
            <a:off x="7524328" y="6078129"/>
            <a:ext cx="0" cy="178148"/>
          </a:xfrm>
          <a:prstGeom prst="line">
            <a:avLst/>
          </a:prstGeom>
          <a:noFill/>
          <a:ln w="1270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Connecteur droit 72"/>
          <p:cNvCxnSpPr/>
          <p:nvPr/>
        </p:nvCxnSpPr>
        <p:spPr>
          <a:xfrm>
            <a:off x="3203848" y="6096632"/>
            <a:ext cx="0" cy="178148"/>
          </a:xfrm>
          <a:prstGeom prst="line">
            <a:avLst/>
          </a:prstGeom>
          <a:noFill/>
          <a:ln w="1270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Connecteur droit 73"/>
          <p:cNvCxnSpPr/>
          <p:nvPr/>
        </p:nvCxnSpPr>
        <p:spPr>
          <a:xfrm>
            <a:off x="5292080" y="6078129"/>
            <a:ext cx="0" cy="178148"/>
          </a:xfrm>
          <a:prstGeom prst="line">
            <a:avLst/>
          </a:prstGeom>
          <a:noFill/>
          <a:ln w="1270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6" name="ZoneTexte 75"/>
          <p:cNvSpPr txBox="1"/>
          <p:nvPr/>
        </p:nvSpPr>
        <p:spPr>
          <a:xfrm>
            <a:off x="2707819" y="6303803"/>
            <a:ext cx="992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50 j</a:t>
            </a:r>
          </a:p>
        </p:txBody>
      </p:sp>
      <p:sp>
        <p:nvSpPr>
          <p:cNvPr id="77" name="ZoneTexte 76"/>
          <p:cNvSpPr txBox="1"/>
          <p:nvPr/>
        </p:nvSpPr>
        <p:spPr>
          <a:xfrm>
            <a:off x="4796050" y="6303802"/>
            <a:ext cx="992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100 j</a:t>
            </a:r>
          </a:p>
        </p:txBody>
      </p:sp>
      <p:sp>
        <p:nvSpPr>
          <p:cNvPr id="78" name="ZoneTexte 77"/>
          <p:cNvSpPr txBox="1"/>
          <p:nvPr/>
        </p:nvSpPr>
        <p:spPr>
          <a:xfrm>
            <a:off x="7028299" y="6303803"/>
            <a:ext cx="992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150 j</a:t>
            </a:r>
          </a:p>
        </p:txBody>
      </p:sp>
      <p:cxnSp>
        <p:nvCxnSpPr>
          <p:cNvPr id="80" name="Connecteur droit 79"/>
          <p:cNvCxnSpPr/>
          <p:nvPr/>
        </p:nvCxnSpPr>
        <p:spPr>
          <a:xfrm flipV="1">
            <a:off x="1644073" y="5373216"/>
            <a:ext cx="2055803" cy="390276"/>
          </a:xfrm>
          <a:prstGeom prst="line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Connecteur droit 82"/>
          <p:cNvCxnSpPr/>
          <p:nvPr/>
        </p:nvCxnSpPr>
        <p:spPr>
          <a:xfrm flipV="1">
            <a:off x="3699876" y="3609020"/>
            <a:ext cx="2728995" cy="1764196"/>
          </a:xfrm>
          <a:prstGeom prst="line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Connecteur droit 85"/>
          <p:cNvCxnSpPr/>
          <p:nvPr/>
        </p:nvCxnSpPr>
        <p:spPr>
          <a:xfrm flipV="1">
            <a:off x="6428871" y="3327382"/>
            <a:ext cx="1381320" cy="281640"/>
          </a:xfrm>
          <a:prstGeom prst="line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0" name="Rectangle 89"/>
          <p:cNvSpPr/>
          <p:nvPr/>
        </p:nvSpPr>
        <p:spPr>
          <a:xfrm>
            <a:off x="7733768" y="3138162"/>
            <a:ext cx="1381320" cy="360040"/>
          </a:xfrm>
          <a:prstGeom prst="rect">
            <a:avLst/>
          </a:prstGeom>
          <a:noFill/>
          <a:ln w="12700" cmpd="sng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fr-FR" sz="1000" dirty="0" smtClean="0">
                <a:solidFill>
                  <a:schemeClr val="tx1"/>
                </a:solidFill>
                <a:latin typeface="Calibri" pitchFamily="34" charset="0"/>
              </a:rPr>
              <a:t>153 </a:t>
            </a:r>
            <a:r>
              <a:rPr lang="fr-FR" sz="1000" dirty="0">
                <a:solidFill>
                  <a:schemeClr val="tx1"/>
                </a:solidFill>
                <a:latin typeface="Calibri" pitchFamily="34" charset="0"/>
              </a:rPr>
              <a:t>j, </a:t>
            </a:r>
            <a:r>
              <a:rPr lang="fr-FR" sz="1000" dirty="0" smtClean="0">
                <a:solidFill>
                  <a:schemeClr val="tx1"/>
                </a:solidFill>
                <a:latin typeface="Calibri" pitchFamily="34" charset="0"/>
              </a:rPr>
              <a:t>27 </a:t>
            </a:r>
            <a:r>
              <a:rPr lang="fr-FR" sz="1000" dirty="0">
                <a:solidFill>
                  <a:schemeClr val="tx1"/>
                </a:solidFill>
                <a:latin typeface="Calibri" pitchFamily="34" charset="0"/>
              </a:rPr>
              <a:t>kg, O</a:t>
            </a:r>
            <a:r>
              <a:rPr lang="fr-FR" sz="1000" dirty="0" smtClean="0">
                <a:solidFill>
                  <a:schemeClr val="tx1"/>
                </a:solidFill>
                <a:latin typeface="Calibri" pitchFamily="34" charset="0"/>
              </a:rPr>
              <a:t>3</a:t>
            </a:r>
            <a:endParaRPr lang="fr-FR" sz="1000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35" name="Connecteur droit avec flèche 34"/>
          <p:cNvCxnSpPr/>
          <p:nvPr/>
        </p:nvCxnSpPr>
        <p:spPr>
          <a:xfrm flipH="1">
            <a:off x="4796050" y="3600745"/>
            <a:ext cx="20573" cy="1052391"/>
          </a:xfrm>
          <a:prstGeom prst="straightConnector1">
            <a:avLst/>
          </a:prstGeom>
          <a:noFill/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avec flèche 35"/>
          <p:cNvCxnSpPr/>
          <p:nvPr/>
        </p:nvCxnSpPr>
        <p:spPr>
          <a:xfrm>
            <a:off x="2707819" y="5373216"/>
            <a:ext cx="0" cy="204115"/>
          </a:xfrm>
          <a:prstGeom prst="straightConnector1">
            <a:avLst/>
          </a:prstGeom>
          <a:noFill/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Rectangle 36"/>
          <p:cNvSpPr/>
          <p:nvPr/>
        </p:nvSpPr>
        <p:spPr>
          <a:xfrm>
            <a:off x="1619672" y="836712"/>
            <a:ext cx="3816422" cy="263149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>
              <a:spcAft>
                <a:spcPts val="600"/>
              </a:spcAft>
            </a:pPr>
            <a:r>
              <a:rPr lang="fr-FR" sz="1600" b="1" u="sng" dirty="0" smtClean="0">
                <a:solidFill>
                  <a:schemeClr val="tx1"/>
                </a:solidFill>
                <a:latin typeface="Calibri" pitchFamily="34" charset="0"/>
              </a:rPr>
              <a:t>Démarrage lent</a:t>
            </a:r>
          </a:p>
          <a:p>
            <a:pPr marL="628650" lvl="1" indent="-1857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chemeClr val="tx1"/>
                </a:solidFill>
                <a:latin typeface="Calibri" pitchFamily="34" charset="0"/>
              </a:rPr>
              <a:t>…</a:t>
            </a:r>
            <a:endParaRPr lang="fr-FR" sz="1600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628650" lvl="1" indent="-1857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chemeClr val="tx1"/>
                </a:solidFill>
                <a:latin typeface="Calibri" pitchFamily="34" charset="0"/>
              </a:rPr>
              <a:t>…</a:t>
            </a:r>
            <a:endParaRPr lang="fr-FR" sz="1600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628650" lvl="1" indent="-1857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chemeClr val="tx1"/>
                </a:solidFill>
                <a:latin typeface="Calibri" pitchFamily="34" charset="0"/>
              </a:rPr>
              <a:t>…</a:t>
            </a:r>
            <a:endParaRPr lang="fr-FR" sz="1600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628650" lvl="1" indent="-1857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chemeClr val="tx1"/>
                </a:solidFill>
                <a:latin typeface="Calibri" pitchFamily="34" charset="0"/>
              </a:rPr>
              <a:t>…</a:t>
            </a:r>
            <a:endParaRPr lang="fr-FR" sz="1600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0" lvl="1">
              <a:spcAft>
                <a:spcPts val="600"/>
              </a:spcAft>
            </a:pPr>
            <a:r>
              <a:rPr lang="fr-FR" sz="1600" b="1" u="sng" dirty="0" smtClean="0">
                <a:solidFill>
                  <a:schemeClr val="tx1"/>
                </a:solidFill>
                <a:latin typeface="Calibri" pitchFamily="34" charset="0"/>
              </a:rPr>
              <a:t>Maintien </a:t>
            </a:r>
            <a:r>
              <a:rPr lang="fr-FR" sz="1600" b="1" u="sng" dirty="0">
                <a:solidFill>
                  <a:schemeClr val="tx1"/>
                </a:solidFill>
                <a:latin typeface="Calibri" pitchFamily="34" charset="0"/>
              </a:rPr>
              <a:t>d’un croissance ralentie </a:t>
            </a:r>
            <a:endParaRPr lang="fr-FR" sz="1600" b="1" u="sng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628650" lvl="1" indent="-1857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chemeClr val="tx1"/>
                </a:solidFill>
                <a:latin typeface="Calibri" pitchFamily="34" charset="0"/>
              </a:rPr>
              <a:t>…</a:t>
            </a:r>
          </a:p>
          <a:p>
            <a:pPr marL="442912" lvl="1">
              <a:spcAft>
                <a:spcPts val="600"/>
              </a:spcAft>
            </a:pPr>
            <a:endParaRPr lang="fr-FR" sz="16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7609264" y="2607271"/>
            <a:ext cx="1181548" cy="203298"/>
          </a:xfrm>
          <a:prstGeom prst="rect">
            <a:avLst/>
          </a:prstGeom>
          <a:noFill/>
          <a:ln w="12700" cmpd="sng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2pPr marL="0" lvl="1" algn="ctr">
              <a:defRPr sz="1000">
                <a:solidFill>
                  <a:srgbClr val="00B0F0"/>
                </a:solidFill>
                <a:latin typeface="Calibri" pitchFamily="34" charset="0"/>
              </a:defRPr>
            </a:lvl2pPr>
          </a:lstStyle>
          <a:p>
            <a:r>
              <a:rPr lang="fr-FR" sz="1000" dirty="0" smtClean="0">
                <a:solidFill>
                  <a:srgbClr val="00B0F0"/>
                </a:solidFill>
                <a:latin typeface="Calibri" panose="020F0502020204030204" pitchFamily="34" charset="0"/>
              </a:rPr>
              <a:t>Moyenne annuelle</a:t>
            </a:r>
            <a:endParaRPr lang="fr-FR" sz="1000" dirty="0">
              <a:solidFill>
                <a:srgbClr val="00B0F0"/>
              </a:solidFill>
              <a:latin typeface="Calibri" panose="020F0502020204030204" pitchFamily="34" charset="0"/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6870028" y="2140180"/>
            <a:ext cx="1806428" cy="203298"/>
          </a:xfrm>
          <a:prstGeom prst="rect">
            <a:avLst/>
          </a:prstGeom>
          <a:noFill/>
          <a:ln w="12700" cmpd="sng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2pPr marL="0" lvl="1" algn="ctr">
              <a:defRPr sz="1000">
                <a:solidFill>
                  <a:srgbClr val="00B0F0"/>
                </a:solidFill>
                <a:latin typeface="Calibri" pitchFamily="34" charset="0"/>
              </a:defRPr>
            </a:lvl2pPr>
          </a:lstStyle>
          <a:p>
            <a:r>
              <a:rPr lang="fr-FR" sz="1000" dirty="0" smtClean="0">
                <a:solidFill>
                  <a:srgbClr val="00B0F0"/>
                </a:solidFill>
                <a:latin typeface="Calibri" panose="020F0502020204030204" pitchFamily="34" charset="0"/>
              </a:rPr>
              <a:t>Meilleurs mâles simples</a:t>
            </a:r>
            <a:endParaRPr lang="fr-FR" sz="1000" dirty="0">
              <a:solidFill>
                <a:srgbClr val="00B0F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06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femelles en bonne santé</a:t>
            </a:r>
            <a:endParaRPr lang="fr-FR" dirty="0"/>
          </a:p>
        </p:txBody>
      </p:sp>
      <p:cxnSp>
        <p:nvCxnSpPr>
          <p:cNvPr id="5" name="Connecteur droit 4"/>
          <p:cNvCxnSpPr/>
          <p:nvPr/>
        </p:nvCxnSpPr>
        <p:spPr>
          <a:xfrm flipV="1">
            <a:off x="1619672" y="5229200"/>
            <a:ext cx="1512168" cy="504056"/>
          </a:xfrm>
          <a:prstGeom prst="line">
            <a:avLst/>
          </a:prstGeom>
          <a:noFill/>
          <a:ln w="12700" cmpd="sng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Connecteur droit 7"/>
          <p:cNvCxnSpPr/>
          <p:nvPr/>
        </p:nvCxnSpPr>
        <p:spPr>
          <a:xfrm flipV="1">
            <a:off x="3131840" y="2924944"/>
            <a:ext cx="2376264" cy="2304256"/>
          </a:xfrm>
          <a:prstGeom prst="line">
            <a:avLst/>
          </a:prstGeom>
          <a:noFill/>
          <a:ln w="12700" cmpd="sng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5508104" y="2708920"/>
            <a:ext cx="1080120" cy="216024"/>
          </a:xfrm>
          <a:prstGeom prst="line">
            <a:avLst/>
          </a:prstGeom>
          <a:noFill/>
          <a:ln w="12700" cmpd="sng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1619672" y="4797152"/>
            <a:ext cx="1440160" cy="864096"/>
          </a:xfrm>
          <a:prstGeom prst="line">
            <a:avLst/>
          </a:prstGeom>
          <a:noFill/>
          <a:ln w="12700" cmpd="sng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3059832" y="2420888"/>
            <a:ext cx="1800200" cy="2376264"/>
          </a:xfrm>
          <a:prstGeom prst="line">
            <a:avLst/>
          </a:prstGeom>
          <a:noFill/>
          <a:ln w="12700" cmpd="sng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4860032" y="2200087"/>
            <a:ext cx="1080120" cy="216024"/>
          </a:xfrm>
          <a:prstGeom prst="line">
            <a:avLst/>
          </a:prstGeom>
          <a:noFill/>
          <a:ln w="12700" cmpd="sng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Rectangle 27"/>
          <p:cNvSpPr/>
          <p:nvPr/>
        </p:nvSpPr>
        <p:spPr>
          <a:xfrm>
            <a:off x="5722875" y="2061809"/>
            <a:ext cx="1411993" cy="360040"/>
          </a:xfrm>
          <a:prstGeom prst="rect">
            <a:avLst/>
          </a:prstGeom>
          <a:noFill/>
          <a:ln w="12700" cmpd="sng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fr-FR" sz="1000" dirty="0" smtClean="0">
                <a:solidFill>
                  <a:srgbClr val="00B0F0"/>
                </a:solidFill>
                <a:latin typeface="Calibri" pitchFamily="34" charset="0"/>
              </a:rPr>
              <a:t>110 </a:t>
            </a:r>
            <a:r>
              <a:rPr lang="fr-FR" sz="1000" dirty="0">
                <a:solidFill>
                  <a:srgbClr val="00B0F0"/>
                </a:solidFill>
                <a:latin typeface="Calibri" pitchFamily="34" charset="0"/>
              </a:rPr>
              <a:t>j, 39 kg, U3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428871" y="2528900"/>
            <a:ext cx="1381320" cy="360040"/>
          </a:xfrm>
          <a:prstGeom prst="rect">
            <a:avLst/>
          </a:prstGeom>
          <a:noFill/>
          <a:ln w="12700" cmpd="sng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fr-FR" sz="1000" dirty="0">
                <a:solidFill>
                  <a:srgbClr val="00B0F0"/>
                </a:solidFill>
                <a:latin typeface="Calibri" pitchFamily="34" charset="0"/>
              </a:rPr>
              <a:t>132 j, 36 kg, R3</a:t>
            </a:r>
          </a:p>
        </p:txBody>
      </p:sp>
      <p:cxnSp>
        <p:nvCxnSpPr>
          <p:cNvPr id="39" name="Connecteur droit avec flèche 38"/>
          <p:cNvCxnSpPr/>
          <p:nvPr/>
        </p:nvCxnSpPr>
        <p:spPr>
          <a:xfrm flipV="1">
            <a:off x="1295636" y="1556792"/>
            <a:ext cx="0" cy="4608512"/>
          </a:xfrm>
          <a:prstGeom prst="straightConnector1">
            <a:avLst/>
          </a:prstGeom>
          <a:noFill/>
          <a:ln w="12700" cmpd="sng">
            <a:solidFill>
              <a:srgbClr val="00B0F0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avec flèche 41"/>
          <p:cNvCxnSpPr>
            <a:stCxn id="66" idx="3"/>
          </p:cNvCxnSpPr>
          <p:nvPr/>
        </p:nvCxnSpPr>
        <p:spPr>
          <a:xfrm>
            <a:off x="1208819" y="6165304"/>
            <a:ext cx="7215609" cy="0"/>
          </a:xfrm>
          <a:prstGeom prst="straightConnector1">
            <a:avLst/>
          </a:prstGeom>
          <a:noFill/>
          <a:ln w="12700" cmpd="sng">
            <a:solidFill>
              <a:srgbClr val="00B0F0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1223628" y="1900033"/>
            <a:ext cx="144016" cy="0"/>
          </a:xfrm>
          <a:prstGeom prst="line">
            <a:avLst/>
          </a:prstGeom>
          <a:noFill/>
          <a:ln w="1270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9" name="ZoneTexte 48"/>
          <p:cNvSpPr txBox="1"/>
          <p:nvPr/>
        </p:nvSpPr>
        <p:spPr>
          <a:xfrm>
            <a:off x="107504" y="1720012"/>
            <a:ext cx="992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40kg</a:t>
            </a:r>
          </a:p>
        </p:txBody>
      </p:sp>
      <p:cxnSp>
        <p:nvCxnSpPr>
          <p:cNvPr id="55" name="Connecteur droit 54"/>
          <p:cNvCxnSpPr/>
          <p:nvPr/>
        </p:nvCxnSpPr>
        <p:spPr>
          <a:xfrm>
            <a:off x="1223628" y="2816932"/>
            <a:ext cx="144016" cy="0"/>
          </a:xfrm>
          <a:prstGeom prst="line">
            <a:avLst/>
          </a:prstGeom>
          <a:noFill/>
          <a:ln w="1270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1235409" y="3933056"/>
            <a:ext cx="144016" cy="0"/>
          </a:xfrm>
          <a:prstGeom prst="line">
            <a:avLst/>
          </a:prstGeom>
          <a:noFill/>
          <a:ln w="1270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1232012" y="5059906"/>
            <a:ext cx="144016" cy="0"/>
          </a:xfrm>
          <a:prstGeom prst="line">
            <a:avLst/>
          </a:prstGeom>
          <a:noFill/>
          <a:ln w="1270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3" name="ZoneTexte 62"/>
          <p:cNvSpPr txBox="1"/>
          <p:nvPr/>
        </p:nvSpPr>
        <p:spPr>
          <a:xfrm>
            <a:off x="140761" y="2647945"/>
            <a:ext cx="992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30kg</a:t>
            </a:r>
          </a:p>
        </p:txBody>
      </p:sp>
      <p:sp>
        <p:nvSpPr>
          <p:cNvPr id="64" name="ZoneTexte 63"/>
          <p:cNvSpPr txBox="1"/>
          <p:nvPr/>
        </p:nvSpPr>
        <p:spPr>
          <a:xfrm>
            <a:off x="140761" y="3794556"/>
            <a:ext cx="992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20kg</a:t>
            </a:r>
          </a:p>
        </p:txBody>
      </p:sp>
      <p:sp>
        <p:nvSpPr>
          <p:cNvPr id="65" name="ZoneTexte 64"/>
          <p:cNvSpPr txBox="1"/>
          <p:nvPr/>
        </p:nvSpPr>
        <p:spPr>
          <a:xfrm>
            <a:off x="216763" y="4921406"/>
            <a:ext cx="992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10kg</a:t>
            </a:r>
          </a:p>
        </p:txBody>
      </p:sp>
      <p:sp>
        <p:nvSpPr>
          <p:cNvPr id="66" name="ZoneTexte 65"/>
          <p:cNvSpPr txBox="1"/>
          <p:nvPr/>
        </p:nvSpPr>
        <p:spPr>
          <a:xfrm>
            <a:off x="216762" y="6026804"/>
            <a:ext cx="992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0kg</a:t>
            </a:r>
          </a:p>
        </p:txBody>
      </p:sp>
      <p:cxnSp>
        <p:nvCxnSpPr>
          <p:cNvPr id="69" name="Connecteur droit 68"/>
          <p:cNvCxnSpPr/>
          <p:nvPr/>
        </p:nvCxnSpPr>
        <p:spPr>
          <a:xfrm>
            <a:off x="7524328" y="6078129"/>
            <a:ext cx="0" cy="178148"/>
          </a:xfrm>
          <a:prstGeom prst="line">
            <a:avLst/>
          </a:prstGeom>
          <a:noFill/>
          <a:ln w="1270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Connecteur droit 72"/>
          <p:cNvCxnSpPr/>
          <p:nvPr/>
        </p:nvCxnSpPr>
        <p:spPr>
          <a:xfrm>
            <a:off x="3203848" y="6096632"/>
            <a:ext cx="0" cy="178148"/>
          </a:xfrm>
          <a:prstGeom prst="line">
            <a:avLst/>
          </a:prstGeom>
          <a:noFill/>
          <a:ln w="1270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Connecteur droit 73"/>
          <p:cNvCxnSpPr/>
          <p:nvPr/>
        </p:nvCxnSpPr>
        <p:spPr>
          <a:xfrm>
            <a:off x="5292080" y="6078129"/>
            <a:ext cx="0" cy="178148"/>
          </a:xfrm>
          <a:prstGeom prst="line">
            <a:avLst/>
          </a:prstGeom>
          <a:noFill/>
          <a:ln w="1270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6" name="ZoneTexte 75"/>
          <p:cNvSpPr txBox="1"/>
          <p:nvPr/>
        </p:nvSpPr>
        <p:spPr>
          <a:xfrm>
            <a:off x="2707819" y="6303803"/>
            <a:ext cx="992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50 j</a:t>
            </a:r>
          </a:p>
        </p:txBody>
      </p:sp>
      <p:sp>
        <p:nvSpPr>
          <p:cNvPr id="77" name="ZoneTexte 76"/>
          <p:cNvSpPr txBox="1"/>
          <p:nvPr/>
        </p:nvSpPr>
        <p:spPr>
          <a:xfrm>
            <a:off x="4796050" y="6303802"/>
            <a:ext cx="992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100 j</a:t>
            </a:r>
          </a:p>
        </p:txBody>
      </p:sp>
      <p:sp>
        <p:nvSpPr>
          <p:cNvPr id="78" name="ZoneTexte 77"/>
          <p:cNvSpPr txBox="1"/>
          <p:nvPr/>
        </p:nvSpPr>
        <p:spPr>
          <a:xfrm>
            <a:off x="7028299" y="6303803"/>
            <a:ext cx="992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150 j</a:t>
            </a:r>
          </a:p>
        </p:txBody>
      </p:sp>
      <p:cxnSp>
        <p:nvCxnSpPr>
          <p:cNvPr id="80" name="Connecteur droit 79"/>
          <p:cNvCxnSpPr/>
          <p:nvPr/>
        </p:nvCxnSpPr>
        <p:spPr>
          <a:xfrm flipV="1">
            <a:off x="1644073" y="5373216"/>
            <a:ext cx="2055803" cy="390276"/>
          </a:xfrm>
          <a:prstGeom prst="line">
            <a:avLst/>
          </a:prstGeom>
          <a:noFill/>
          <a:ln w="12700" cmpd="sng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Connecteur droit 82"/>
          <p:cNvCxnSpPr/>
          <p:nvPr/>
        </p:nvCxnSpPr>
        <p:spPr>
          <a:xfrm flipV="1">
            <a:off x="3699876" y="3609020"/>
            <a:ext cx="2728995" cy="1764196"/>
          </a:xfrm>
          <a:prstGeom prst="line">
            <a:avLst/>
          </a:prstGeom>
          <a:noFill/>
          <a:ln w="12700" cmpd="sng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Connecteur droit 85"/>
          <p:cNvCxnSpPr/>
          <p:nvPr/>
        </p:nvCxnSpPr>
        <p:spPr>
          <a:xfrm flipV="1">
            <a:off x="6428871" y="3327382"/>
            <a:ext cx="1381320" cy="281640"/>
          </a:xfrm>
          <a:prstGeom prst="line">
            <a:avLst/>
          </a:prstGeom>
          <a:noFill/>
          <a:ln w="12700" cmpd="sng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0" name="Rectangle 89"/>
          <p:cNvSpPr/>
          <p:nvPr/>
        </p:nvSpPr>
        <p:spPr>
          <a:xfrm>
            <a:off x="7609264" y="3108162"/>
            <a:ext cx="1381320" cy="360040"/>
          </a:xfrm>
          <a:prstGeom prst="rect">
            <a:avLst/>
          </a:prstGeom>
          <a:noFill/>
          <a:ln w="12700" cmpd="sng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fr-FR" sz="1000" dirty="0" smtClean="0">
                <a:solidFill>
                  <a:schemeClr val="tx1"/>
                </a:solidFill>
                <a:latin typeface="Calibri" pitchFamily="34" charset="0"/>
              </a:rPr>
              <a:t>153 </a:t>
            </a:r>
            <a:r>
              <a:rPr lang="fr-FR" sz="1000" dirty="0">
                <a:solidFill>
                  <a:schemeClr val="tx1"/>
                </a:solidFill>
                <a:latin typeface="Calibri" pitchFamily="34" charset="0"/>
              </a:rPr>
              <a:t>j, </a:t>
            </a:r>
            <a:r>
              <a:rPr lang="fr-FR" sz="1000" dirty="0" smtClean="0">
                <a:solidFill>
                  <a:schemeClr val="tx1"/>
                </a:solidFill>
                <a:latin typeface="Calibri" pitchFamily="34" charset="0"/>
              </a:rPr>
              <a:t>27 </a:t>
            </a:r>
            <a:r>
              <a:rPr lang="fr-FR" sz="1000" dirty="0">
                <a:solidFill>
                  <a:schemeClr val="tx1"/>
                </a:solidFill>
                <a:latin typeface="Calibri" pitchFamily="34" charset="0"/>
              </a:rPr>
              <a:t>kg, O</a:t>
            </a:r>
            <a:r>
              <a:rPr lang="fr-FR" sz="1000" dirty="0" smtClean="0">
                <a:solidFill>
                  <a:schemeClr val="tx1"/>
                </a:solidFill>
                <a:latin typeface="Calibri" pitchFamily="34" charset="0"/>
              </a:rPr>
              <a:t>3</a:t>
            </a:r>
            <a:endParaRPr lang="fr-FR" sz="10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7609264" y="2607271"/>
            <a:ext cx="1181548" cy="203298"/>
          </a:xfrm>
          <a:prstGeom prst="rect">
            <a:avLst/>
          </a:prstGeom>
          <a:noFill/>
          <a:ln w="12700" cmpd="sng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2pPr marL="0" lvl="1" algn="ctr">
              <a:defRPr sz="1000">
                <a:solidFill>
                  <a:srgbClr val="00B0F0"/>
                </a:solidFill>
                <a:latin typeface="Calibri" pitchFamily="34" charset="0"/>
              </a:defRPr>
            </a:lvl2pPr>
          </a:lstStyle>
          <a:p>
            <a:r>
              <a:rPr lang="fr-FR" sz="1000" dirty="0" smtClean="0">
                <a:solidFill>
                  <a:srgbClr val="00B0F0"/>
                </a:solidFill>
                <a:latin typeface="Calibri" panose="020F0502020204030204" pitchFamily="34" charset="0"/>
              </a:rPr>
              <a:t>Moyenne annuelle</a:t>
            </a:r>
            <a:endParaRPr lang="fr-FR" sz="1000" dirty="0">
              <a:solidFill>
                <a:srgbClr val="00B0F0"/>
              </a:solidFill>
              <a:latin typeface="Calibri" panose="020F0502020204030204" pitchFamily="34" charset="0"/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6870028" y="2140180"/>
            <a:ext cx="1806428" cy="203298"/>
          </a:xfrm>
          <a:prstGeom prst="rect">
            <a:avLst/>
          </a:prstGeom>
          <a:noFill/>
          <a:ln w="12700" cmpd="sng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2pPr marL="0" lvl="1" algn="ctr">
              <a:defRPr sz="1000">
                <a:solidFill>
                  <a:srgbClr val="00B0F0"/>
                </a:solidFill>
                <a:latin typeface="Calibri" pitchFamily="34" charset="0"/>
              </a:defRPr>
            </a:lvl2pPr>
          </a:lstStyle>
          <a:p>
            <a:r>
              <a:rPr lang="fr-FR" sz="1000" dirty="0" smtClean="0">
                <a:solidFill>
                  <a:srgbClr val="00B0F0"/>
                </a:solidFill>
                <a:latin typeface="Calibri" panose="020F0502020204030204" pitchFamily="34" charset="0"/>
              </a:rPr>
              <a:t>Meilleurs mâles simples</a:t>
            </a:r>
            <a:endParaRPr lang="fr-FR" sz="1000" dirty="0">
              <a:solidFill>
                <a:srgbClr val="00B0F0"/>
              </a:solidFill>
              <a:latin typeface="Calibri" panose="020F0502020204030204" pitchFamily="34" charset="0"/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7833654" y="3405724"/>
            <a:ext cx="1310346" cy="203296"/>
          </a:xfrm>
          <a:prstGeom prst="rect">
            <a:avLst/>
          </a:prstGeom>
          <a:noFill/>
          <a:ln w="12700" cmpd="sng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2pPr marL="0" lvl="1" algn="ctr">
              <a:defRPr sz="1000">
                <a:solidFill>
                  <a:srgbClr val="00B0F0"/>
                </a:solidFill>
                <a:latin typeface="Calibri" pitchFamily="34" charset="0"/>
              </a:defRPr>
            </a:lvl2pPr>
          </a:lstStyle>
          <a:p>
            <a:r>
              <a:rPr lang="fr-F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Agneaux à problèmes</a:t>
            </a:r>
            <a:endParaRPr lang="fr-FR" sz="1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3176902" y="1131516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Calibri" pitchFamily="34" charset="0"/>
                <a:cs typeface="Calibri" pitchFamily="34" charset="0"/>
              </a:rPr>
              <a:t>Tracez leur courbe moyenne</a:t>
            </a:r>
          </a:p>
        </p:txBody>
      </p:sp>
    </p:spTree>
    <p:extLst>
      <p:ext uri="{BB962C8B-B14F-4D97-AF65-F5344CB8AC3E}">
        <p14:creationId xmlns:p14="http://schemas.microsoft.com/office/powerpoint/2010/main" val="167570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</a:t>
            </a:r>
            <a:r>
              <a:rPr lang="fr-FR" dirty="0" smtClean="0"/>
              <a:t>es queues de lots trop grasses</a:t>
            </a:r>
            <a:endParaRPr lang="fr-FR" dirty="0"/>
          </a:p>
        </p:txBody>
      </p:sp>
      <p:cxnSp>
        <p:nvCxnSpPr>
          <p:cNvPr id="5" name="Connecteur droit 4"/>
          <p:cNvCxnSpPr/>
          <p:nvPr/>
        </p:nvCxnSpPr>
        <p:spPr>
          <a:xfrm flipV="1">
            <a:off x="1619672" y="5229200"/>
            <a:ext cx="1512168" cy="504056"/>
          </a:xfrm>
          <a:prstGeom prst="line">
            <a:avLst/>
          </a:prstGeom>
          <a:noFill/>
          <a:ln w="12700" cmpd="sng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Connecteur droit 7"/>
          <p:cNvCxnSpPr/>
          <p:nvPr/>
        </p:nvCxnSpPr>
        <p:spPr>
          <a:xfrm flipV="1">
            <a:off x="3131840" y="2924944"/>
            <a:ext cx="2376264" cy="2304256"/>
          </a:xfrm>
          <a:prstGeom prst="line">
            <a:avLst/>
          </a:prstGeom>
          <a:noFill/>
          <a:ln w="12700" cmpd="sng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5508104" y="2708920"/>
            <a:ext cx="1080120" cy="216024"/>
          </a:xfrm>
          <a:prstGeom prst="line">
            <a:avLst/>
          </a:prstGeom>
          <a:noFill/>
          <a:ln w="12700" cmpd="sng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1619672" y="4797152"/>
            <a:ext cx="1440160" cy="864096"/>
          </a:xfrm>
          <a:prstGeom prst="line">
            <a:avLst/>
          </a:prstGeom>
          <a:noFill/>
          <a:ln w="12700" cmpd="sng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3059832" y="2420888"/>
            <a:ext cx="1800200" cy="2376264"/>
          </a:xfrm>
          <a:prstGeom prst="line">
            <a:avLst/>
          </a:prstGeom>
          <a:noFill/>
          <a:ln w="12700" cmpd="sng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4860032" y="2200087"/>
            <a:ext cx="1080120" cy="216024"/>
          </a:xfrm>
          <a:prstGeom prst="line">
            <a:avLst/>
          </a:prstGeom>
          <a:noFill/>
          <a:ln w="12700" cmpd="sng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Rectangle 27"/>
          <p:cNvSpPr/>
          <p:nvPr/>
        </p:nvSpPr>
        <p:spPr>
          <a:xfrm>
            <a:off x="5722875" y="2061809"/>
            <a:ext cx="1411993" cy="360040"/>
          </a:xfrm>
          <a:prstGeom prst="rect">
            <a:avLst/>
          </a:prstGeom>
          <a:noFill/>
          <a:ln w="12700" cmpd="sng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fr-FR" sz="1000" dirty="0" smtClean="0">
                <a:solidFill>
                  <a:srgbClr val="00B0F0"/>
                </a:solidFill>
                <a:latin typeface="Calibri" pitchFamily="34" charset="0"/>
              </a:rPr>
              <a:t>110 </a:t>
            </a:r>
            <a:r>
              <a:rPr lang="fr-FR" sz="1000" dirty="0">
                <a:solidFill>
                  <a:srgbClr val="00B0F0"/>
                </a:solidFill>
                <a:latin typeface="Calibri" pitchFamily="34" charset="0"/>
              </a:rPr>
              <a:t>j, 39 kg, U3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428871" y="2528900"/>
            <a:ext cx="1381320" cy="360040"/>
          </a:xfrm>
          <a:prstGeom prst="rect">
            <a:avLst/>
          </a:prstGeom>
          <a:noFill/>
          <a:ln w="12700" cmpd="sng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fr-FR" sz="1000" dirty="0">
                <a:solidFill>
                  <a:srgbClr val="00B0F0"/>
                </a:solidFill>
                <a:latin typeface="Calibri" pitchFamily="34" charset="0"/>
              </a:rPr>
              <a:t>132 j, 36 kg, R3</a:t>
            </a:r>
          </a:p>
        </p:txBody>
      </p:sp>
      <p:cxnSp>
        <p:nvCxnSpPr>
          <p:cNvPr id="39" name="Connecteur droit avec flèche 38"/>
          <p:cNvCxnSpPr/>
          <p:nvPr/>
        </p:nvCxnSpPr>
        <p:spPr>
          <a:xfrm flipV="1">
            <a:off x="1295636" y="1556792"/>
            <a:ext cx="0" cy="4608512"/>
          </a:xfrm>
          <a:prstGeom prst="straightConnector1">
            <a:avLst/>
          </a:prstGeom>
          <a:noFill/>
          <a:ln w="12700" cmpd="sng">
            <a:solidFill>
              <a:srgbClr val="00B0F0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avec flèche 41"/>
          <p:cNvCxnSpPr>
            <a:stCxn id="66" idx="3"/>
          </p:cNvCxnSpPr>
          <p:nvPr/>
        </p:nvCxnSpPr>
        <p:spPr>
          <a:xfrm>
            <a:off x="1208819" y="6165304"/>
            <a:ext cx="7215609" cy="0"/>
          </a:xfrm>
          <a:prstGeom prst="straightConnector1">
            <a:avLst/>
          </a:prstGeom>
          <a:noFill/>
          <a:ln w="12700" cmpd="sng">
            <a:solidFill>
              <a:srgbClr val="00B0F0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1223628" y="1900033"/>
            <a:ext cx="144016" cy="0"/>
          </a:xfrm>
          <a:prstGeom prst="line">
            <a:avLst/>
          </a:prstGeom>
          <a:noFill/>
          <a:ln w="1270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9" name="ZoneTexte 48"/>
          <p:cNvSpPr txBox="1"/>
          <p:nvPr/>
        </p:nvSpPr>
        <p:spPr>
          <a:xfrm>
            <a:off x="107504" y="1720012"/>
            <a:ext cx="992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40kg</a:t>
            </a:r>
          </a:p>
        </p:txBody>
      </p:sp>
      <p:cxnSp>
        <p:nvCxnSpPr>
          <p:cNvPr id="55" name="Connecteur droit 54"/>
          <p:cNvCxnSpPr/>
          <p:nvPr/>
        </p:nvCxnSpPr>
        <p:spPr>
          <a:xfrm>
            <a:off x="1223628" y="2816932"/>
            <a:ext cx="144016" cy="0"/>
          </a:xfrm>
          <a:prstGeom prst="line">
            <a:avLst/>
          </a:prstGeom>
          <a:noFill/>
          <a:ln w="1270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1235409" y="3933056"/>
            <a:ext cx="144016" cy="0"/>
          </a:xfrm>
          <a:prstGeom prst="line">
            <a:avLst/>
          </a:prstGeom>
          <a:noFill/>
          <a:ln w="1270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1232012" y="5059906"/>
            <a:ext cx="144016" cy="0"/>
          </a:xfrm>
          <a:prstGeom prst="line">
            <a:avLst/>
          </a:prstGeom>
          <a:noFill/>
          <a:ln w="1270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3" name="ZoneTexte 62"/>
          <p:cNvSpPr txBox="1"/>
          <p:nvPr/>
        </p:nvSpPr>
        <p:spPr>
          <a:xfrm>
            <a:off x="140761" y="2647945"/>
            <a:ext cx="992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30kg</a:t>
            </a:r>
          </a:p>
        </p:txBody>
      </p:sp>
      <p:sp>
        <p:nvSpPr>
          <p:cNvPr id="64" name="ZoneTexte 63"/>
          <p:cNvSpPr txBox="1"/>
          <p:nvPr/>
        </p:nvSpPr>
        <p:spPr>
          <a:xfrm>
            <a:off x="140761" y="3794556"/>
            <a:ext cx="992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20kg</a:t>
            </a:r>
          </a:p>
        </p:txBody>
      </p:sp>
      <p:sp>
        <p:nvSpPr>
          <p:cNvPr id="65" name="ZoneTexte 64"/>
          <p:cNvSpPr txBox="1"/>
          <p:nvPr/>
        </p:nvSpPr>
        <p:spPr>
          <a:xfrm>
            <a:off x="216763" y="4921406"/>
            <a:ext cx="992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10kg</a:t>
            </a:r>
          </a:p>
        </p:txBody>
      </p:sp>
      <p:sp>
        <p:nvSpPr>
          <p:cNvPr id="66" name="ZoneTexte 65"/>
          <p:cNvSpPr txBox="1"/>
          <p:nvPr/>
        </p:nvSpPr>
        <p:spPr>
          <a:xfrm>
            <a:off x="216762" y="6026804"/>
            <a:ext cx="992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0kg</a:t>
            </a:r>
          </a:p>
        </p:txBody>
      </p:sp>
      <p:cxnSp>
        <p:nvCxnSpPr>
          <p:cNvPr id="69" name="Connecteur droit 68"/>
          <p:cNvCxnSpPr/>
          <p:nvPr/>
        </p:nvCxnSpPr>
        <p:spPr>
          <a:xfrm>
            <a:off x="7524328" y="6078129"/>
            <a:ext cx="0" cy="178148"/>
          </a:xfrm>
          <a:prstGeom prst="line">
            <a:avLst/>
          </a:prstGeom>
          <a:noFill/>
          <a:ln w="1270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Connecteur droit 72"/>
          <p:cNvCxnSpPr/>
          <p:nvPr/>
        </p:nvCxnSpPr>
        <p:spPr>
          <a:xfrm>
            <a:off x="3203848" y="6096632"/>
            <a:ext cx="0" cy="178148"/>
          </a:xfrm>
          <a:prstGeom prst="line">
            <a:avLst/>
          </a:prstGeom>
          <a:noFill/>
          <a:ln w="1270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Connecteur droit 73"/>
          <p:cNvCxnSpPr/>
          <p:nvPr/>
        </p:nvCxnSpPr>
        <p:spPr>
          <a:xfrm>
            <a:off x="5292080" y="6078129"/>
            <a:ext cx="0" cy="178148"/>
          </a:xfrm>
          <a:prstGeom prst="line">
            <a:avLst/>
          </a:prstGeom>
          <a:noFill/>
          <a:ln w="1270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6" name="ZoneTexte 75"/>
          <p:cNvSpPr txBox="1"/>
          <p:nvPr/>
        </p:nvSpPr>
        <p:spPr>
          <a:xfrm>
            <a:off x="2707819" y="6303803"/>
            <a:ext cx="992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50 j</a:t>
            </a:r>
          </a:p>
        </p:txBody>
      </p:sp>
      <p:sp>
        <p:nvSpPr>
          <p:cNvPr id="77" name="ZoneTexte 76"/>
          <p:cNvSpPr txBox="1"/>
          <p:nvPr/>
        </p:nvSpPr>
        <p:spPr>
          <a:xfrm>
            <a:off x="4796050" y="6303802"/>
            <a:ext cx="992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100 j</a:t>
            </a:r>
          </a:p>
        </p:txBody>
      </p:sp>
      <p:sp>
        <p:nvSpPr>
          <p:cNvPr id="78" name="ZoneTexte 77"/>
          <p:cNvSpPr txBox="1"/>
          <p:nvPr/>
        </p:nvSpPr>
        <p:spPr>
          <a:xfrm>
            <a:off x="7028299" y="6303803"/>
            <a:ext cx="992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150 j</a:t>
            </a:r>
          </a:p>
        </p:txBody>
      </p:sp>
      <p:cxnSp>
        <p:nvCxnSpPr>
          <p:cNvPr id="6" name="Connecteur droit 5"/>
          <p:cNvCxnSpPr/>
          <p:nvPr/>
        </p:nvCxnSpPr>
        <p:spPr>
          <a:xfrm flipV="1">
            <a:off x="1644073" y="5412509"/>
            <a:ext cx="2087418" cy="398165"/>
          </a:xfrm>
          <a:prstGeom prst="line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/>
          <p:cNvCxnSpPr/>
          <p:nvPr/>
        </p:nvCxnSpPr>
        <p:spPr>
          <a:xfrm flipV="1">
            <a:off x="3731491" y="3662717"/>
            <a:ext cx="2697380" cy="1749792"/>
          </a:xfrm>
          <a:prstGeom prst="line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/>
          <p:cNvCxnSpPr/>
          <p:nvPr/>
        </p:nvCxnSpPr>
        <p:spPr>
          <a:xfrm flipV="1">
            <a:off x="6428871" y="3147362"/>
            <a:ext cx="2613529" cy="515355"/>
          </a:xfrm>
          <a:prstGeom prst="line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Rectangle 46"/>
          <p:cNvSpPr/>
          <p:nvPr/>
        </p:nvSpPr>
        <p:spPr>
          <a:xfrm>
            <a:off x="7439152" y="2967342"/>
            <a:ext cx="1381320" cy="360040"/>
          </a:xfrm>
          <a:prstGeom prst="rect">
            <a:avLst/>
          </a:prstGeom>
          <a:noFill/>
          <a:ln w="12700" cmpd="sng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fr-FR" sz="1000" dirty="0" smtClean="0">
                <a:solidFill>
                  <a:schemeClr val="tx1"/>
                </a:solidFill>
                <a:latin typeface="Calibri" pitchFamily="34" charset="0"/>
              </a:rPr>
              <a:t>153 </a:t>
            </a:r>
            <a:r>
              <a:rPr lang="fr-FR" sz="1000" dirty="0">
                <a:solidFill>
                  <a:schemeClr val="tx1"/>
                </a:solidFill>
                <a:latin typeface="Calibri" pitchFamily="34" charset="0"/>
              </a:rPr>
              <a:t>j, </a:t>
            </a:r>
            <a:r>
              <a:rPr lang="fr-FR" sz="1000" dirty="0" smtClean="0">
                <a:solidFill>
                  <a:schemeClr val="tx1"/>
                </a:solidFill>
                <a:latin typeface="Calibri" pitchFamily="34" charset="0"/>
              </a:rPr>
              <a:t>27 </a:t>
            </a:r>
            <a:r>
              <a:rPr lang="fr-FR" sz="1000" dirty="0">
                <a:solidFill>
                  <a:schemeClr val="tx1"/>
                </a:solidFill>
                <a:latin typeface="Calibri" pitchFamily="34" charset="0"/>
              </a:rPr>
              <a:t>kg, O</a:t>
            </a:r>
            <a:r>
              <a:rPr lang="fr-FR" sz="1000" dirty="0" smtClean="0">
                <a:solidFill>
                  <a:schemeClr val="tx1"/>
                </a:solidFill>
                <a:latin typeface="Calibri" pitchFamily="34" charset="0"/>
              </a:rPr>
              <a:t>3</a:t>
            </a:r>
            <a:endParaRPr lang="fr-FR" sz="10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661080" y="3405039"/>
            <a:ext cx="1381320" cy="360040"/>
          </a:xfrm>
          <a:prstGeom prst="rect">
            <a:avLst/>
          </a:prstGeom>
          <a:noFill/>
          <a:ln w="12700" cmpd="sng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fr-FR" sz="1000" dirty="0" smtClean="0">
                <a:solidFill>
                  <a:srgbClr val="FF0000"/>
                </a:solidFill>
                <a:latin typeface="Calibri" pitchFamily="34" charset="0"/>
              </a:rPr>
              <a:t>180 </a:t>
            </a:r>
            <a:r>
              <a:rPr lang="fr-FR" sz="1000" dirty="0">
                <a:solidFill>
                  <a:srgbClr val="FF0000"/>
                </a:solidFill>
                <a:latin typeface="Calibri" pitchFamily="34" charset="0"/>
              </a:rPr>
              <a:t>j, </a:t>
            </a:r>
            <a:r>
              <a:rPr lang="fr-FR" sz="1000" dirty="0" smtClean="0">
                <a:solidFill>
                  <a:srgbClr val="FF0000"/>
                </a:solidFill>
                <a:latin typeface="Calibri" pitchFamily="34" charset="0"/>
              </a:rPr>
              <a:t>31 </a:t>
            </a:r>
            <a:r>
              <a:rPr lang="fr-FR" sz="1000" dirty="0">
                <a:solidFill>
                  <a:srgbClr val="FF0000"/>
                </a:solidFill>
                <a:latin typeface="Calibri" pitchFamily="34" charset="0"/>
              </a:rPr>
              <a:t>kg, </a:t>
            </a:r>
            <a:r>
              <a:rPr lang="fr-FR" sz="1000" dirty="0" smtClean="0">
                <a:solidFill>
                  <a:srgbClr val="FF0000"/>
                </a:solidFill>
                <a:latin typeface="Calibri" pitchFamily="34" charset="0"/>
              </a:rPr>
              <a:t>O4</a:t>
            </a:r>
            <a:endParaRPr lang="fr-FR" sz="1000" dirty="0">
              <a:solidFill>
                <a:srgbClr val="FF0000"/>
              </a:solidFill>
              <a:latin typeface="Calibri" pitchFamily="34" charset="0"/>
            </a:endParaRPr>
          </a:p>
        </p:txBody>
      </p:sp>
      <p:grpSp>
        <p:nvGrpSpPr>
          <p:cNvPr id="20" name="Groupe 19"/>
          <p:cNvGrpSpPr/>
          <p:nvPr/>
        </p:nvGrpSpPr>
        <p:grpSpPr>
          <a:xfrm>
            <a:off x="1644073" y="3321917"/>
            <a:ext cx="6166118" cy="2441575"/>
            <a:chOff x="1379425" y="1471161"/>
            <a:chExt cx="6166118" cy="2441575"/>
          </a:xfrm>
        </p:grpSpPr>
        <p:cxnSp>
          <p:nvCxnSpPr>
            <p:cNvPr id="50" name="Connecteur droit 49"/>
            <p:cNvCxnSpPr/>
            <p:nvPr/>
          </p:nvCxnSpPr>
          <p:spPr>
            <a:xfrm flipV="1">
              <a:off x="1379425" y="3522460"/>
              <a:ext cx="2055803" cy="39027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 flipV="1">
              <a:off x="3435228" y="1752799"/>
              <a:ext cx="2728995" cy="176419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2" name="Connecteur droit 51"/>
            <p:cNvCxnSpPr/>
            <p:nvPr/>
          </p:nvCxnSpPr>
          <p:spPr>
            <a:xfrm flipV="1">
              <a:off x="6164223" y="1471161"/>
              <a:ext cx="1381320" cy="28164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8" name="Connecteur droit avec flèche 57"/>
          <p:cNvCxnSpPr/>
          <p:nvPr/>
        </p:nvCxnSpPr>
        <p:spPr>
          <a:xfrm>
            <a:off x="7819302" y="4063562"/>
            <a:ext cx="1223098" cy="0"/>
          </a:xfrm>
          <a:prstGeom prst="straightConnector1">
            <a:avLst/>
          </a:prstGeom>
          <a:noFill/>
          <a:ln w="28575" cmpd="sng">
            <a:solidFill>
              <a:srgbClr val="FF0000"/>
            </a:solidFill>
            <a:prstDash val="solid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Rectangle 58"/>
          <p:cNvSpPr/>
          <p:nvPr/>
        </p:nvSpPr>
        <p:spPr>
          <a:xfrm>
            <a:off x="6588224" y="4256075"/>
            <a:ext cx="2482749" cy="1156434"/>
          </a:xfrm>
          <a:prstGeom prst="rect">
            <a:avLst/>
          </a:prstGeom>
          <a:solidFill>
            <a:schemeClr val="bg1"/>
          </a:solidFill>
          <a:ln w="12700" cmpd="sng">
            <a:solidFill>
              <a:srgbClr val="FF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fr-FR" dirty="0" smtClean="0">
                <a:solidFill>
                  <a:srgbClr val="FF0000"/>
                </a:solidFill>
                <a:latin typeface="Calibri" pitchFamily="34" charset="0"/>
              </a:rPr>
              <a:t>…</a:t>
            </a:r>
          </a:p>
          <a:p>
            <a:pPr marL="0" lvl="1" algn="ctr"/>
            <a:endParaRPr lang="fr-FR" dirty="0">
              <a:solidFill>
                <a:srgbClr val="FF0000"/>
              </a:solidFill>
              <a:latin typeface="Calibri" pitchFamily="34" charset="0"/>
            </a:endParaRPr>
          </a:p>
          <a:p>
            <a:pPr marL="0" lvl="1" algn="ctr"/>
            <a:endParaRPr lang="fr-FR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7539038" y="2603041"/>
            <a:ext cx="1181548" cy="203298"/>
          </a:xfrm>
          <a:prstGeom prst="rect">
            <a:avLst/>
          </a:prstGeom>
          <a:noFill/>
          <a:ln w="12700" cmpd="sng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2pPr marL="0" lvl="1" algn="ctr">
              <a:defRPr sz="1000">
                <a:solidFill>
                  <a:srgbClr val="00B0F0"/>
                </a:solidFill>
                <a:latin typeface="Calibri" pitchFamily="34" charset="0"/>
              </a:defRPr>
            </a:lvl2pPr>
          </a:lstStyle>
          <a:p>
            <a:r>
              <a:rPr lang="fr-FR" sz="1000" dirty="0" smtClean="0">
                <a:solidFill>
                  <a:srgbClr val="00B0F0"/>
                </a:solidFill>
                <a:latin typeface="Calibri" panose="020F0502020204030204" pitchFamily="34" charset="0"/>
              </a:rPr>
              <a:t>Moyenne annuelle</a:t>
            </a:r>
            <a:endParaRPr lang="fr-FR" sz="1000" dirty="0">
              <a:solidFill>
                <a:srgbClr val="00B0F0"/>
              </a:solidFill>
              <a:latin typeface="Calibri" panose="020F0502020204030204" pitchFamily="34" charset="0"/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6870028" y="2140180"/>
            <a:ext cx="1806428" cy="203298"/>
          </a:xfrm>
          <a:prstGeom prst="rect">
            <a:avLst/>
          </a:prstGeom>
          <a:noFill/>
          <a:ln w="12700" cmpd="sng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2pPr marL="0" lvl="1" algn="ctr">
              <a:defRPr sz="1000">
                <a:solidFill>
                  <a:srgbClr val="00B0F0"/>
                </a:solidFill>
                <a:latin typeface="Calibri" pitchFamily="34" charset="0"/>
              </a:defRPr>
            </a:lvl2pPr>
          </a:lstStyle>
          <a:p>
            <a:r>
              <a:rPr lang="fr-FR" sz="1000" dirty="0" smtClean="0">
                <a:solidFill>
                  <a:srgbClr val="00B0F0"/>
                </a:solidFill>
                <a:latin typeface="Calibri" panose="020F0502020204030204" pitchFamily="34" charset="0"/>
              </a:rPr>
              <a:t>Meilleurs mâles simples</a:t>
            </a:r>
            <a:endParaRPr lang="fr-FR" sz="1000" dirty="0">
              <a:solidFill>
                <a:srgbClr val="00B0F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21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L’accident de croissance</a:t>
            </a:r>
            <a:endParaRPr lang="fr-FR" dirty="0"/>
          </a:p>
        </p:txBody>
      </p:sp>
      <p:cxnSp>
        <p:nvCxnSpPr>
          <p:cNvPr id="5" name="Connecteur droit 4"/>
          <p:cNvCxnSpPr/>
          <p:nvPr/>
        </p:nvCxnSpPr>
        <p:spPr>
          <a:xfrm flipV="1">
            <a:off x="1619672" y="5229200"/>
            <a:ext cx="1512168" cy="504056"/>
          </a:xfrm>
          <a:prstGeom prst="line">
            <a:avLst/>
          </a:prstGeom>
          <a:noFill/>
          <a:ln w="12700" cmpd="sng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Connecteur droit 7"/>
          <p:cNvCxnSpPr/>
          <p:nvPr/>
        </p:nvCxnSpPr>
        <p:spPr>
          <a:xfrm flipV="1">
            <a:off x="3131840" y="2924944"/>
            <a:ext cx="2376264" cy="2304256"/>
          </a:xfrm>
          <a:prstGeom prst="line">
            <a:avLst/>
          </a:prstGeom>
          <a:noFill/>
          <a:ln w="12700" cmpd="sng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5508104" y="2708920"/>
            <a:ext cx="1080120" cy="216024"/>
          </a:xfrm>
          <a:prstGeom prst="line">
            <a:avLst/>
          </a:prstGeom>
          <a:noFill/>
          <a:ln w="12700" cmpd="sng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1619672" y="4797152"/>
            <a:ext cx="1440160" cy="864096"/>
          </a:xfrm>
          <a:prstGeom prst="line">
            <a:avLst/>
          </a:prstGeom>
          <a:noFill/>
          <a:ln w="12700" cmpd="sng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3059832" y="2420888"/>
            <a:ext cx="1800200" cy="2376264"/>
          </a:xfrm>
          <a:prstGeom prst="line">
            <a:avLst/>
          </a:prstGeom>
          <a:noFill/>
          <a:ln w="12700" cmpd="sng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4860032" y="2200087"/>
            <a:ext cx="1080120" cy="216024"/>
          </a:xfrm>
          <a:prstGeom prst="line">
            <a:avLst/>
          </a:prstGeom>
          <a:noFill/>
          <a:ln w="12700" cmpd="sng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Rectangle 27"/>
          <p:cNvSpPr/>
          <p:nvPr/>
        </p:nvSpPr>
        <p:spPr>
          <a:xfrm>
            <a:off x="5722875" y="2061809"/>
            <a:ext cx="1411993" cy="360040"/>
          </a:xfrm>
          <a:prstGeom prst="rect">
            <a:avLst/>
          </a:prstGeom>
          <a:noFill/>
          <a:ln w="12700" cmpd="sng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fr-FR" sz="1000" dirty="0" smtClean="0">
                <a:solidFill>
                  <a:srgbClr val="00B0F0"/>
                </a:solidFill>
                <a:latin typeface="Calibri" pitchFamily="34" charset="0"/>
              </a:rPr>
              <a:t>110 </a:t>
            </a:r>
            <a:r>
              <a:rPr lang="fr-FR" sz="1000" dirty="0">
                <a:solidFill>
                  <a:srgbClr val="00B0F0"/>
                </a:solidFill>
                <a:latin typeface="Calibri" pitchFamily="34" charset="0"/>
              </a:rPr>
              <a:t>j, 39 kg, U3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428871" y="2528900"/>
            <a:ext cx="1381320" cy="360040"/>
          </a:xfrm>
          <a:prstGeom prst="rect">
            <a:avLst/>
          </a:prstGeom>
          <a:noFill/>
          <a:ln w="12700" cmpd="sng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fr-FR" sz="1000" dirty="0">
                <a:solidFill>
                  <a:srgbClr val="00B0F0"/>
                </a:solidFill>
                <a:latin typeface="Calibri" pitchFamily="34" charset="0"/>
              </a:rPr>
              <a:t>132 j, 36 kg, R3</a:t>
            </a:r>
          </a:p>
        </p:txBody>
      </p:sp>
      <p:cxnSp>
        <p:nvCxnSpPr>
          <p:cNvPr id="39" name="Connecteur droit avec flèche 38"/>
          <p:cNvCxnSpPr/>
          <p:nvPr/>
        </p:nvCxnSpPr>
        <p:spPr>
          <a:xfrm flipV="1">
            <a:off x="1295636" y="1556792"/>
            <a:ext cx="0" cy="4608512"/>
          </a:xfrm>
          <a:prstGeom prst="straightConnector1">
            <a:avLst/>
          </a:prstGeom>
          <a:noFill/>
          <a:ln w="12700" cmpd="sng">
            <a:solidFill>
              <a:srgbClr val="00B0F0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avec flèche 41"/>
          <p:cNvCxnSpPr>
            <a:stCxn id="66" idx="3"/>
          </p:cNvCxnSpPr>
          <p:nvPr/>
        </p:nvCxnSpPr>
        <p:spPr>
          <a:xfrm>
            <a:off x="1208819" y="6165304"/>
            <a:ext cx="7215609" cy="0"/>
          </a:xfrm>
          <a:prstGeom prst="straightConnector1">
            <a:avLst/>
          </a:prstGeom>
          <a:noFill/>
          <a:ln w="12700" cmpd="sng">
            <a:solidFill>
              <a:srgbClr val="00B0F0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1223628" y="1900033"/>
            <a:ext cx="144016" cy="0"/>
          </a:xfrm>
          <a:prstGeom prst="line">
            <a:avLst/>
          </a:prstGeom>
          <a:noFill/>
          <a:ln w="1270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9" name="ZoneTexte 48"/>
          <p:cNvSpPr txBox="1"/>
          <p:nvPr/>
        </p:nvSpPr>
        <p:spPr>
          <a:xfrm>
            <a:off x="107504" y="1720012"/>
            <a:ext cx="992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40kg</a:t>
            </a:r>
          </a:p>
        </p:txBody>
      </p:sp>
      <p:cxnSp>
        <p:nvCxnSpPr>
          <p:cNvPr id="55" name="Connecteur droit 54"/>
          <p:cNvCxnSpPr/>
          <p:nvPr/>
        </p:nvCxnSpPr>
        <p:spPr>
          <a:xfrm>
            <a:off x="1223628" y="2816932"/>
            <a:ext cx="144016" cy="0"/>
          </a:xfrm>
          <a:prstGeom prst="line">
            <a:avLst/>
          </a:prstGeom>
          <a:noFill/>
          <a:ln w="1270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1235409" y="3933056"/>
            <a:ext cx="144016" cy="0"/>
          </a:xfrm>
          <a:prstGeom prst="line">
            <a:avLst/>
          </a:prstGeom>
          <a:noFill/>
          <a:ln w="1270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1232012" y="5059906"/>
            <a:ext cx="144016" cy="0"/>
          </a:xfrm>
          <a:prstGeom prst="line">
            <a:avLst/>
          </a:prstGeom>
          <a:noFill/>
          <a:ln w="1270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3" name="ZoneTexte 62"/>
          <p:cNvSpPr txBox="1"/>
          <p:nvPr/>
        </p:nvSpPr>
        <p:spPr>
          <a:xfrm>
            <a:off x="140761" y="2647945"/>
            <a:ext cx="992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30kg</a:t>
            </a:r>
          </a:p>
        </p:txBody>
      </p:sp>
      <p:sp>
        <p:nvSpPr>
          <p:cNvPr id="64" name="ZoneTexte 63"/>
          <p:cNvSpPr txBox="1"/>
          <p:nvPr/>
        </p:nvSpPr>
        <p:spPr>
          <a:xfrm>
            <a:off x="140761" y="3794556"/>
            <a:ext cx="992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20kg</a:t>
            </a:r>
          </a:p>
        </p:txBody>
      </p:sp>
      <p:sp>
        <p:nvSpPr>
          <p:cNvPr id="65" name="ZoneTexte 64"/>
          <p:cNvSpPr txBox="1"/>
          <p:nvPr/>
        </p:nvSpPr>
        <p:spPr>
          <a:xfrm>
            <a:off x="216763" y="4921406"/>
            <a:ext cx="992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10kg</a:t>
            </a:r>
          </a:p>
        </p:txBody>
      </p:sp>
      <p:sp>
        <p:nvSpPr>
          <p:cNvPr id="66" name="ZoneTexte 65"/>
          <p:cNvSpPr txBox="1"/>
          <p:nvPr/>
        </p:nvSpPr>
        <p:spPr>
          <a:xfrm>
            <a:off x="216762" y="6026804"/>
            <a:ext cx="992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0kg</a:t>
            </a:r>
          </a:p>
        </p:txBody>
      </p:sp>
      <p:cxnSp>
        <p:nvCxnSpPr>
          <p:cNvPr id="69" name="Connecteur droit 68"/>
          <p:cNvCxnSpPr/>
          <p:nvPr/>
        </p:nvCxnSpPr>
        <p:spPr>
          <a:xfrm>
            <a:off x="7524328" y="6078129"/>
            <a:ext cx="0" cy="178148"/>
          </a:xfrm>
          <a:prstGeom prst="line">
            <a:avLst/>
          </a:prstGeom>
          <a:noFill/>
          <a:ln w="1270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Connecteur droit 72"/>
          <p:cNvCxnSpPr/>
          <p:nvPr/>
        </p:nvCxnSpPr>
        <p:spPr>
          <a:xfrm>
            <a:off x="3203848" y="6096632"/>
            <a:ext cx="0" cy="178148"/>
          </a:xfrm>
          <a:prstGeom prst="line">
            <a:avLst/>
          </a:prstGeom>
          <a:noFill/>
          <a:ln w="1270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Connecteur droit 73"/>
          <p:cNvCxnSpPr/>
          <p:nvPr/>
        </p:nvCxnSpPr>
        <p:spPr>
          <a:xfrm>
            <a:off x="5292080" y="6078129"/>
            <a:ext cx="0" cy="178148"/>
          </a:xfrm>
          <a:prstGeom prst="line">
            <a:avLst/>
          </a:prstGeom>
          <a:noFill/>
          <a:ln w="1270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6" name="ZoneTexte 75"/>
          <p:cNvSpPr txBox="1"/>
          <p:nvPr/>
        </p:nvSpPr>
        <p:spPr>
          <a:xfrm>
            <a:off x="2707819" y="6303803"/>
            <a:ext cx="992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50 j</a:t>
            </a:r>
          </a:p>
        </p:txBody>
      </p:sp>
      <p:sp>
        <p:nvSpPr>
          <p:cNvPr id="77" name="ZoneTexte 76"/>
          <p:cNvSpPr txBox="1"/>
          <p:nvPr/>
        </p:nvSpPr>
        <p:spPr>
          <a:xfrm>
            <a:off x="4796050" y="6303802"/>
            <a:ext cx="992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100 j</a:t>
            </a:r>
          </a:p>
        </p:txBody>
      </p:sp>
      <p:sp>
        <p:nvSpPr>
          <p:cNvPr id="78" name="ZoneTexte 77"/>
          <p:cNvSpPr txBox="1"/>
          <p:nvPr/>
        </p:nvSpPr>
        <p:spPr>
          <a:xfrm>
            <a:off x="7028299" y="6303803"/>
            <a:ext cx="992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150 j</a:t>
            </a:r>
          </a:p>
        </p:txBody>
      </p:sp>
      <p:cxnSp>
        <p:nvCxnSpPr>
          <p:cNvPr id="80" name="Connecteur droit 79"/>
          <p:cNvCxnSpPr/>
          <p:nvPr/>
        </p:nvCxnSpPr>
        <p:spPr>
          <a:xfrm flipV="1">
            <a:off x="1644073" y="5163127"/>
            <a:ext cx="1496291" cy="526473"/>
          </a:xfrm>
          <a:prstGeom prst="line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Connecteur droit 85"/>
          <p:cNvCxnSpPr/>
          <p:nvPr/>
        </p:nvCxnSpPr>
        <p:spPr>
          <a:xfrm flipV="1">
            <a:off x="3131840" y="4071555"/>
            <a:ext cx="1080120" cy="1091572"/>
          </a:xfrm>
          <a:prstGeom prst="line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0" name="Rectangle 89"/>
          <p:cNvSpPr/>
          <p:nvPr/>
        </p:nvSpPr>
        <p:spPr>
          <a:xfrm>
            <a:off x="7307559" y="2958190"/>
            <a:ext cx="1381320" cy="360040"/>
          </a:xfrm>
          <a:prstGeom prst="rect">
            <a:avLst/>
          </a:prstGeom>
          <a:noFill/>
          <a:ln w="12700" cmpd="sng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fr-FR" sz="1000" dirty="0" smtClean="0">
                <a:solidFill>
                  <a:srgbClr val="FF0000"/>
                </a:solidFill>
                <a:latin typeface="Calibri" pitchFamily="34" charset="0"/>
              </a:rPr>
              <a:t>168 </a:t>
            </a:r>
            <a:r>
              <a:rPr lang="fr-FR" sz="1000" dirty="0">
                <a:solidFill>
                  <a:srgbClr val="FF0000"/>
                </a:solidFill>
                <a:latin typeface="Calibri" pitchFamily="34" charset="0"/>
              </a:rPr>
              <a:t>j, </a:t>
            </a:r>
            <a:r>
              <a:rPr lang="fr-FR" sz="1000" dirty="0" smtClean="0">
                <a:solidFill>
                  <a:srgbClr val="FF0000"/>
                </a:solidFill>
                <a:latin typeface="Calibri" pitchFamily="34" charset="0"/>
              </a:rPr>
              <a:t>29 </a:t>
            </a:r>
            <a:r>
              <a:rPr lang="fr-FR" sz="1000" dirty="0">
                <a:solidFill>
                  <a:srgbClr val="FF0000"/>
                </a:solidFill>
                <a:latin typeface="Calibri" pitchFamily="34" charset="0"/>
              </a:rPr>
              <a:t>kg, </a:t>
            </a:r>
            <a:r>
              <a:rPr lang="fr-FR" sz="1000" dirty="0" smtClean="0">
                <a:solidFill>
                  <a:srgbClr val="FF0000"/>
                </a:solidFill>
                <a:latin typeface="Calibri" pitchFamily="34" charset="0"/>
              </a:rPr>
              <a:t>R3</a:t>
            </a:r>
            <a:endParaRPr lang="fr-FR" sz="1000" dirty="0">
              <a:solidFill>
                <a:srgbClr val="FF0000"/>
              </a:solidFill>
              <a:latin typeface="Calibri" pitchFamily="34" charset="0"/>
            </a:endParaRPr>
          </a:p>
        </p:txBody>
      </p:sp>
      <p:cxnSp>
        <p:nvCxnSpPr>
          <p:cNvPr id="11" name="Connecteur droit 10"/>
          <p:cNvCxnSpPr/>
          <p:nvPr/>
        </p:nvCxnSpPr>
        <p:spPr>
          <a:xfrm flipV="1">
            <a:off x="4572000" y="2924944"/>
            <a:ext cx="3312368" cy="1224136"/>
          </a:xfrm>
          <a:prstGeom prst="line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avec flèche 18"/>
          <p:cNvCxnSpPr/>
          <p:nvPr/>
        </p:nvCxnSpPr>
        <p:spPr>
          <a:xfrm flipH="1" flipV="1">
            <a:off x="4252673" y="4115862"/>
            <a:ext cx="72299" cy="468261"/>
          </a:xfrm>
          <a:prstGeom prst="straightConnector1">
            <a:avLst/>
          </a:prstGeom>
          <a:noFill/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Rectangle 47"/>
          <p:cNvSpPr/>
          <p:nvPr/>
        </p:nvSpPr>
        <p:spPr>
          <a:xfrm>
            <a:off x="4976071" y="4296265"/>
            <a:ext cx="3988417" cy="1527279"/>
          </a:xfrm>
          <a:prstGeom prst="rect">
            <a:avLst/>
          </a:prstGeom>
          <a:solidFill>
            <a:schemeClr val="bg1"/>
          </a:solidFill>
          <a:ln w="12700" cmpd="sng">
            <a:solidFill>
              <a:srgbClr val="FF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>
              <a:spcAft>
                <a:spcPts val="600"/>
              </a:spcAft>
            </a:pPr>
            <a:r>
              <a:rPr lang="fr-FR" u="sng" dirty="0" smtClean="0">
                <a:solidFill>
                  <a:srgbClr val="FF0000"/>
                </a:solidFill>
                <a:latin typeface="Calibri" pitchFamily="34" charset="0"/>
              </a:rPr>
              <a:t>Accident de croissance :</a:t>
            </a:r>
          </a:p>
          <a:p>
            <a:pPr marL="171450" lvl="1" indent="-171450">
              <a:spcAft>
                <a:spcPts val="600"/>
              </a:spcAft>
              <a:buFont typeface="Arial" pitchFamily="34" charset="0"/>
              <a:buChar char="•"/>
            </a:pPr>
            <a:r>
              <a:rPr lang="fr-FR" dirty="0" smtClean="0">
                <a:solidFill>
                  <a:srgbClr val="FF0000"/>
                </a:solidFill>
                <a:latin typeface="Calibri" pitchFamily="34" charset="0"/>
              </a:rPr>
              <a:t>  …</a:t>
            </a:r>
            <a:endParaRPr lang="fr-FR" dirty="0" smtClean="0">
              <a:solidFill>
                <a:srgbClr val="FF0000"/>
              </a:solidFill>
              <a:latin typeface="Calibri" pitchFamily="34" charset="0"/>
            </a:endParaRPr>
          </a:p>
          <a:p>
            <a:pPr marL="0" lvl="1">
              <a:spcAft>
                <a:spcPts val="600"/>
              </a:spcAft>
            </a:pPr>
            <a:r>
              <a:rPr lang="fr-FR" dirty="0">
                <a:solidFill>
                  <a:srgbClr val="FF0000"/>
                </a:solidFill>
                <a:latin typeface="Calibri" pitchFamily="34" charset="0"/>
              </a:rPr>
              <a:t>	</a:t>
            </a:r>
            <a:endParaRPr lang="fr-FR" dirty="0">
              <a:solidFill>
                <a:srgbClr val="FF0000"/>
              </a:solidFill>
              <a:latin typeface="Calibri" pitchFamily="34" charset="0"/>
            </a:endParaRPr>
          </a:p>
          <a:p>
            <a:pPr marL="2857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FF0000"/>
                </a:solidFill>
                <a:latin typeface="Calibri" pitchFamily="34" charset="0"/>
              </a:rPr>
              <a:t>…</a:t>
            </a:r>
            <a:endParaRPr lang="fr-FR" dirty="0">
              <a:solidFill>
                <a:srgbClr val="FF0000"/>
              </a:solidFill>
              <a:latin typeface="Calibri" pitchFamily="34" charset="0"/>
            </a:endParaRPr>
          </a:p>
        </p:txBody>
      </p:sp>
      <p:cxnSp>
        <p:nvCxnSpPr>
          <p:cNvPr id="26" name="Connecteur droit 25"/>
          <p:cNvCxnSpPr/>
          <p:nvPr/>
        </p:nvCxnSpPr>
        <p:spPr>
          <a:xfrm>
            <a:off x="4212545" y="4071555"/>
            <a:ext cx="359455" cy="77525"/>
          </a:xfrm>
          <a:prstGeom prst="line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324972" y="4584123"/>
            <a:ext cx="535060" cy="33218"/>
          </a:xfrm>
          <a:prstGeom prst="line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ZoneTexte 35"/>
          <p:cNvSpPr txBox="1"/>
          <p:nvPr/>
        </p:nvSpPr>
        <p:spPr>
          <a:xfrm rot="20358337">
            <a:off x="4482977" y="3319655"/>
            <a:ext cx="34904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>
                <a:latin typeface="Calibri" pitchFamily="34" charset="0"/>
                <a:cs typeface="Calibri" pitchFamily="34" charset="0"/>
              </a:rPr>
              <a:t>Pas de croissance compensatrice chez les ovins</a:t>
            </a:r>
          </a:p>
        </p:txBody>
      </p:sp>
    </p:spTree>
    <p:extLst>
      <p:ext uri="{BB962C8B-B14F-4D97-AF65-F5344CB8AC3E}">
        <p14:creationId xmlns:p14="http://schemas.microsoft.com/office/powerpoint/2010/main" val="83283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52128"/>
          </a:xfrm>
        </p:spPr>
        <p:txBody>
          <a:bodyPr>
            <a:normAutofit/>
          </a:bodyPr>
          <a:lstStyle/>
          <a:p>
            <a:r>
              <a:rPr lang="fr-FR" dirty="0" smtClean="0"/>
              <a:t>Un sur-engraissement après une croissance « standard »</a:t>
            </a:r>
            <a:endParaRPr lang="fr-FR" dirty="0"/>
          </a:p>
        </p:txBody>
      </p:sp>
      <p:cxnSp>
        <p:nvCxnSpPr>
          <p:cNvPr id="5" name="Connecteur droit 4"/>
          <p:cNvCxnSpPr/>
          <p:nvPr/>
        </p:nvCxnSpPr>
        <p:spPr>
          <a:xfrm flipV="1">
            <a:off x="1619672" y="5229200"/>
            <a:ext cx="1512168" cy="504056"/>
          </a:xfrm>
          <a:prstGeom prst="line">
            <a:avLst/>
          </a:prstGeom>
          <a:noFill/>
          <a:ln w="12700" cmpd="sng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Connecteur droit 7"/>
          <p:cNvCxnSpPr/>
          <p:nvPr/>
        </p:nvCxnSpPr>
        <p:spPr>
          <a:xfrm flipV="1">
            <a:off x="3131840" y="2924944"/>
            <a:ext cx="2376264" cy="2304256"/>
          </a:xfrm>
          <a:prstGeom prst="line">
            <a:avLst/>
          </a:prstGeom>
          <a:noFill/>
          <a:ln w="12700" cmpd="sng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5508104" y="2708920"/>
            <a:ext cx="1080120" cy="216024"/>
          </a:xfrm>
          <a:prstGeom prst="line">
            <a:avLst/>
          </a:prstGeom>
          <a:noFill/>
          <a:ln w="12700" cmpd="sng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1619672" y="4797152"/>
            <a:ext cx="1440160" cy="864096"/>
          </a:xfrm>
          <a:prstGeom prst="line">
            <a:avLst/>
          </a:prstGeom>
          <a:noFill/>
          <a:ln w="12700" cmpd="sng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3059832" y="2420888"/>
            <a:ext cx="1800200" cy="2376264"/>
          </a:xfrm>
          <a:prstGeom prst="line">
            <a:avLst/>
          </a:prstGeom>
          <a:noFill/>
          <a:ln w="12700" cmpd="sng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4860032" y="2200087"/>
            <a:ext cx="1080120" cy="216024"/>
          </a:xfrm>
          <a:prstGeom prst="line">
            <a:avLst/>
          </a:prstGeom>
          <a:noFill/>
          <a:ln w="12700" cmpd="sng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Rectangle 27"/>
          <p:cNvSpPr/>
          <p:nvPr/>
        </p:nvSpPr>
        <p:spPr>
          <a:xfrm>
            <a:off x="5722875" y="2061809"/>
            <a:ext cx="1411993" cy="360040"/>
          </a:xfrm>
          <a:prstGeom prst="rect">
            <a:avLst/>
          </a:prstGeom>
          <a:noFill/>
          <a:ln w="12700" cmpd="sng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fr-FR" sz="1000" dirty="0" smtClean="0">
                <a:solidFill>
                  <a:srgbClr val="00B0F0"/>
                </a:solidFill>
                <a:latin typeface="Calibri" pitchFamily="34" charset="0"/>
              </a:rPr>
              <a:t>110 </a:t>
            </a:r>
            <a:r>
              <a:rPr lang="fr-FR" sz="1000" dirty="0">
                <a:solidFill>
                  <a:srgbClr val="00B0F0"/>
                </a:solidFill>
                <a:latin typeface="Calibri" pitchFamily="34" charset="0"/>
              </a:rPr>
              <a:t>j, 39 kg, U3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770092" y="2881745"/>
            <a:ext cx="1381320" cy="360040"/>
          </a:xfrm>
          <a:prstGeom prst="rect">
            <a:avLst/>
          </a:prstGeom>
          <a:noFill/>
          <a:ln w="12700" cmpd="sng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fr-FR" sz="1000" dirty="0">
                <a:solidFill>
                  <a:srgbClr val="00B0F0"/>
                </a:solidFill>
                <a:latin typeface="Calibri" pitchFamily="34" charset="0"/>
              </a:rPr>
              <a:t>132 j, 36 kg, R3</a:t>
            </a:r>
          </a:p>
        </p:txBody>
      </p:sp>
      <p:cxnSp>
        <p:nvCxnSpPr>
          <p:cNvPr id="39" name="Connecteur droit avec flèche 38"/>
          <p:cNvCxnSpPr/>
          <p:nvPr/>
        </p:nvCxnSpPr>
        <p:spPr>
          <a:xfrm flipV="1">
            <a:off x="1295636" y="1556792"/>
            <a:ext cx="0" cy="4608512"/>
          </a:xfrm>
          <a:prstGeom prst="straightConnector1">
            <a:avLst/>
          </a:prstGeom>
          <a:noFill/>
          <a:ln w="12700" cmpd="sng">
            <a:solidFill>
              <a:srgbClr val="00B0F0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avec flèche 41"/>
          <p:cNvCxnSpPr>
            <a:stCxn id="66" idx="3"/>
          </p:cNvCxnSpPr>
          <p:nvPr/>
        </p:nvCxnSpPr>
        <p:spPr>
          <a:xfrm>
            <a:off x="1208819" y="6165304"/>
            <a:ext cx="7215609" cy="0"/>
          </a:xfrm>
          <a:prstGeom prst="straightConnector1">
            <a:avLst/>
          </a:prstGeom>
          <a:noFill/>
          <a:ln w="12700" cmpd="sng">
            <a:solidFill>
              <a:srgbClr val="00B0F0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1223628" y="1900033"/>
            <a:ext cx="144016" cy="0"/>
          </a:xfrm>
          <a:prstGeom prst="line">
            <a:avLst/>
          </a:prstGeom>
          <a:noFill/>
          <a:ln w="1270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9" name="ZoneTexte 48"/>
          <p:cNvSpPr txBox="1"/>
          <p:nvPr/>
        </p:nvSpPr>
        <p:spPr>
          <a:xfrm>
            <a:off x="107504" y="1720012"/>
            <a:ext cx="992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40kg</a:t>
            </a:r>
          </a:p>
        </p:txBody>
      </p:sp>
      <p:cxnSp>
        <p:nvCxnSpPr>
          <p:cNvPr id="55" name="Connecteur droit 54"/>
          <p:cNvCxnSpPr/>
          <p:nvPr/>
        </p:nvCxnSpPr>
        <p:spPr>
          <a:xfrm>
            <a:off x="1223628" y="2816932"/>
            <a:ext cx="144016" cy="0"/>
          </a:xfrm>
          <a:prstGeom prst="line">
            <a:avLst/>
          </a:prstGeom>
          <a:noFill/>
          <a:ln w="1270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1235409" y="3933056"/>
            <a:ext cx="144016" cy="0"/>
          </a:xfrm>
          <a:prstGeom prst="line">
            <a:avLst/>
          </a:prstGeom>
          <a:noFill/>
          <a:ln w="1270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1232012" y="5059906"/>
            <a:ext cx="144016" cy="0"/>
          </a:xfrm>
          <a:prstGeom prst="line">
            <a:avLst/>
          </a:prstGeom>
          <a:noFill/>
          <a:ln w="1270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3" name="ZoneTexte 62"/>
          <p:cNvSpPr txBox="1"/>
          <p:nvPr/>
        </p:nvSpPr>
        <p:spPr>
          <a:xfrm>
            <a:off x="140761" y="2647945"/>
            <a:ext cx="992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30kg</a:t>
            </a:r>
          </a:p>
        </p:txBody>
      </p:sp>
      <p:sp>
        <p:nvSpPr>
          <p:cNvPr id="64" name="ZoneTexte 63"/>
          <p:cNvSpPr txBox="1"/>
          <p:nvPr/>
        </p:nvSpPr>
        <p:spPr>
          <a:xfrm>
            <a:off x="140761" y="3794556"/>
            <a:ext cx="992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20kg</a:t>
            </a:r>
          </a:p>
        </p:txBody>
      </p:sp>
      <p:sp>
        <p:nvSpPr>
          <p:cNvPr id="65" name="ZoneTexte 64"/>
          <p:cNvSpPr txBox="1"/>
          <p:nvPr/>
        </p:nvSpPr>
        <p:spPr>
          <a:xfrm>
            <a:off x="216763" y="4921406"/>
            <a:ext cx="992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10kg</a:t>
            </a:r>
          </a:p>
        </p:txBody>
      </p:sp>
      <p:sp>
        <p:nvSpPr>
          <p:cNvPr id="66" name="ZoneTexte 65"/>
          <p:cNvSpPr txBox="1"/>
          <p:nvPr/>
        </p:nvSpPr>
        <p:spPr>
          <a:xfrm>
            <a:off x="216762" y="6026804"/>
            <a:ext cx="992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0kg</a:t>
            </a:r>
          </a:p>
        </p:txBody>
      </p:sp>
      <p:cxnSp>
        <p:nvCxnSpPr>
          <p:cNvPr id="69" name="Connecteur droit 68"/>
          <p:cNvCxnSpPr/>
          <p:nvPr/>
        </p:nvCxnSpPr>
        <p:spPr>
          <a:xfrm>
            <a:off x="7524328" y="6078129"/>
            <a:ext cx="0" cy="178148"/>
          </a:xfrm>
          <a:prstGeom prst="line">
            <a:avLst/>
          </a:prstGeom>
          <a:noFill/>
          <a:ln w="1270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Connecteur droit 72"/>
          <p:cNvCxnSpPr/>
          <p:nvPr/>
        </p:nvCxnSpPr>
        <p:spPr>
          <a:xfrm>
            <a:off x="3203848" y="6096632"/>
            <a:ext cx="0" cy="178148"/>
          </a:xfrm>
          <a:prstGeom prst="line">
            <a:avLst/>
          </a:prstGeom>
          <a:noFill/>
          <a:ln w="1270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Connecteur droit 73"/>
          <p:cNvCxnSpPr/>
          <p:nvPr/>
        </p:nvCxnSpPr>
        <p:spPr>
          <a:xfrm>
            <a:off x="5292080" y="6078129"/>
            <a:ext cx="0" cy="178148"/>
          </a:xfrm>
          <a:prstGeom prst="line">
            <a:avLst/>
          </a:prstGeom>
          <a:noFill/>
          <a:ln w="1270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6" name="ZoneTexte 75"/>
          <p:cNvSpPr txBox="1"/>
          <p:nvPr/>
        </p:nvSpPr>
        <p:spPr>
          <a:xfrm>
            <a:off x="2707819" y="6303803"/>
            <a:ext cx="992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50 j</a:t>
            </a:r>
          </a:p>
        </p:txBody>
      </p:sp>
      <p:sp>
        <p:nvSpPr>
          <p:cNvPr id="77" name="ZoneTexte 76"/>
          <p:cNvSpPr txBox="1"/>
          <p:nvPr/>
        </p:nvSpPr>
        <p:spPr>
          <a:xfrm>
            <a:off x="4796050" y="6303802"/>
            <a:ext cx="992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100 j</a:t>
            </a:r>
          </a:p>
        </p:txBody>
      </p:sp>
      <p:sp>
        <p:nvSpPr>
          <p:cNvPr id="78" name="ZoneTexte 77"/>
          <p:cNvSpPr txBox="1"/>
          <p:nvPr/>
        </p:nvSpPr>
        <p:spPr>
          <a:xfrm>
            <a:off x="7028299" y="6303803"/>
            <a:ext cx="992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150 j</a:t>
            </a:r>
          </a:p>
        </p:txBody>
      </p:sp>
      <p:cxnSp>
        <p:nvCxnSpPr>
          <p:cNvPr id="80" name="Connecteur droit 79"/>
          <p:cNvCxnSpPr/>
          <p:nvPr/>
        </p:nvCxnSpPr>
        <p:spPr>
          <a:xfrm flipV="1">
            <a:off x="1644073" y="5163127"/>
            <a:ext cx="1496291" cy="526473"/>
          </a:xfrm>
          <a:prstGeom prst="line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Connecteur droit 85"/>
          <p:cNvCxnSpPr/>
          <p:nvPr/>
        </p:nvCxnSpPr>
        <p:spPr>
          <a:xfrm flipV="1">
            <a:off x="3131840" y="2881745"/>
            <a:ext cx="2317615" cy="2281382"/>
          </a:xfrm>
          <a:prstGeom prst="line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0" name="Rectangle 89"/>
          <p:cNvSpPr/>
          <p:nvPr/>
        </p:nvSpPr>
        <p:spPr>
          <a:xfrm>
            <a:off x="6639036" y="2426404"/>
            <a:ext cx="1381320" cy="360040"/>
          </a:xfrm>
          <a:prstGeom prst="rect">
            <a:avLst/>
          </a:prstGeom>
          <a:noFill/>
          <a:ln w="12700" cmpd="sng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fr-FR" sz="1000" dirty="0" smtClean="0">
                <a:solidFill>
                  <a:srgbClr val="FF0000"/>
                </a:solidFill>
                <a:latin typeface="Calibri" pitchFamily="34" charset="0"/>
              </a:rPr>
              <a:t>132 </a:t>
            </a:r>
            <a:r>
              <a:rPr lang="fr-FR" sz="1000" dirty="0">
                <a:solidFill>
                  <a:srgbClr val="FF0000"/>
                </a:solidFill>
                <a:latin typeface="Calibri" pitchFamily="34" charset="0"/>
              </a:rPr>
              <a:t>j, </a:t>
            </a:r>
            <a:r>
              <a:rPr lang="fr-FR" sz="1000" dirty="0" smtClean="0">
                <a:solidFill>
                  <a:srgbClr val="FF0000"/>
                </a:solidFill>
                <a:latin typeface="Calibri" pitchFamily="34" charset="0"/>
              </a:rPr>
              <a:t>36 </a:t>
            </a:r>
            <a:r>
              <a:rPr lang="fr-FR" sz="1000" dirty="0">
                <a:solidFill>
                  <a:srgbClr val="FF0000"/>
                </a:solidFill>
                <a:latin typeface="Calibri" pitchFamily="34" charset="0"/>
              </a:rPr>
              <a:t>kg, </a:t>
            </a:r>
            <a:r>
              <a:rPr lang="fr-FR" sz="1000" b="1" dirty="0" smtClean="0">
                <a:solidFill>
                  <a:srgbClr val="FF0000"/>
                </a:solidFill>
                <a:latin typeface="Calibri" pitchFamily="34" charset="0"/>
              </a:rPr>
              <a:t>R4</a:t>
            </a:r>
            <a:endParaRPr lang="fr-FR" sz="100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cxnSp>
        <p:nvCxnSpPr>
          <p:cNvPr id="11" name="Connecteur droit 10"/>
          <p:cNvCxnSpPr/>
          <p:nvPr/>
        </p:nvCxnSpPr>
        <p:spPr>
          <a:xfrm flipV="1">
            <a:off x="5449455" y="2647945"/>
            <a:ext cx="1138769" cy="233800"/>
          </a:xfrm>
          <a:prstGeom prst="line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avec flèche 18"/>
          <p:cNvCxnSpPr/>
          <p:nvPr/>
        </p:nvCxnSpPr>
        <p:spPr>
          <a:xfrm flipH="1" flipV="1">
            <a:off x="7668344" y="2708920"/>
            <a:ext cx="72008" cy="900100"/>
          </a:xfrm>
          <a:prstGeom prst="straightConnector1">
            <a:avLst/>
          </a:prstGeom>
          <a:noFill/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Rectangle 47"/>
          <p:cNvSpPr/>
          <p:nvPr/>
        </p:nvSpPr>
        <p:spPr>
          <a:xfrm>
            <a:off x="4938412" y="3609020"/>
            <a:ext cx="4098084" cy="2313023"/>
          </a:xfrm>
          <a:prstGeom prst="rect">
            <a:avLst/>
          </a:prstGeom>
          <a:solidFill>
            <a:schemeClr val="bg1"/>
          </a:solidFill>
          <a:ln w="12700" cmpd="sng">
            <a:solidFill>
              <a:srgbClr val="FF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>
              <a:spcAft>
                <a:spcPts val="600"/>
              </a:spcAft>
            </a:pPr>
            <a:r>
              <a:rPr lang="fr-FR" u="sng" dirty="0" smtClean="0">
                <a:solidFill>
                  <a:srgbClr val="FF0000"/>
                </a:solidFill>
                <a:latin typeface="Calibri" pitchFamily="34" charset="0"/>
              </a:rPr>
              <a:t>Hypothèses :</a:t>
            </a:r>
            <a:endParaRPr lang="fr-FR" u="sng" dirty="0">
              <a:solidFill>
                <a:srgbClr val="FF0000"/>
              </a:solidFill>
              <a:latin typeface="Calibri" pitchFamily="34" charset="0"/>
            </a:endParaRPr>
          </a:p>
          <a:p>
            <a:pPr marL="2857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FF0000"/>
                </a:solidFill>
                <a:latin typeface="Calibri" pitchFamily="34" charset="0"/>
              </a:rPr>
              <a:t>…</a:t>
            </a:r>
            <a:endParaRPr lang="fr-FR" dirty="0">
              <a:solidFill>
                <a:srgbClr val="FF0000"/>
              </a:solidFill>
              <a:latin typeface="Calibri" pitchFamily="34" charset="0"/>
            </a:endParaRPr>
          </a:p>
          <a:p>
            <a:pPr marL="2857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FF0000"/>
                </a:solidFill>
                <a:latin typeface="Calibri" pitchFamily="34" charset="0"/>
              </a:rPr>
              <a:t>…</a:t>
            </a:r>
            <a:endParaRPr lang="fr-FR" dirty="0">
              <a:solidFill>
                <a:srgbClr val="FF0000"/>
              </a:solidFill>
              <a:latin typeface="Calibri" pitchFamily="34" charset="0"/>
            </a:endParaRPr>
          </a:p>
          <a:p>
            <a:pPr marL="0" lvl="1">
              <a:spcAft>
                <a:spcPts val="600"/>
              </a:spcAft>
            </a:pPr>
            <a:endParaRPr lang="fr-FR" u="sng" dirty="0" smtClean="0">
              <a:solidFill>
                <a:srgbClr val="FF0000"/>
              </a:solidFill>
              <a:latin typeface="Calibri" pitchFamily="34" charset="0"/>
            </a:endParaRPr>
          </a:p>
          <a:p>
            <a:pPr marL="0" lvl="1">
              <a:spcAft>
                <a:spcPts val="600"/>
              </a:spcAft>
            </a:pPr>
            <a:r>
              <a:rPr lang="fr-FR" u="sng" dirty="0" smtClean="0">
                <a:solidFill>
                  <a:srgbClr val="FF0000"/>
                </a:solidFill>
                <a:latin typeface="Calibri" pitchFamily="34" charset="0"/>
              </a:rPr>
              <a:t>Dans </a:t>
            </a:r>
            <a:r>
              <a:rPr lang="fr-FR" u="sng" dirty="0">
                <a:solidFill>
                  <a:srgbClr val="FF0000"/>
                </a:solidFill>
                <a:latin typeface="Calibri" pitchFamily="34" charset="0"/>
              </a:rPr>
              <a:t>les deux </a:t>
            </a:r>
            <a:r>
              <a:rPr lang="fr-FR" u="sng" dirty="0" smtClean="0">
                <a:solidFill>
                  <a:srgbClr val="FF0000"/>
                </a:solidFill>
                <a:latin typeface="Calibri" pitchFamily="34" charset="0"/>
              </a:rPr>
              <a:t>cas :</a:t>
            </a:r>
            <a:endParaRPr lang="fr-FR" u="sng" dirty="0">
              <a:solidFill>
                <a:srgbClr val="FF0000"/>
              </a:solidFill>
              <a:latin typeface="Calibri" pitchFamily="34" charset="0"/>
            </a:endParaRPr>
          </a:p>
          <a:p>
            <a:pPr marL="2857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FF0000"/>
                </a:solidFill>
                <a:latin typeface="Calibri" pitchFamily="34" charset="0"/>
              </a:rPr>
              <a:t>…</a:t>
            </a:r>
            <a:endParaRPr lang="fr-FR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44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792088"/>
          </a:xfrm>
        </p:spPr>
        <p:txBody>
          <a:bodyPr>
            <a:normAutofit/>
          </a:bodyPr>
          <a:lstStyle/>
          <a:p>
            <a:r>
              <a:rPr lang="fr-FR" dirty="0" smtClean="0"/>
              <a:t>Une croissance un peu plus lente</a:t>
            </a:r>
            <a:endParaRPr lang="fr-FR" dirty="0"/>
          </a:p>
        </p:txBody>
      </p:sp>
      <p:cxnSp>
        <p:nvCxnSpPr>
          <p:cNvPr id="5" name="Connecteur droit 4"/>
          <p:cNvCxnSpPr/>
          <p:nvPr/>
        </p:nvCxnSpPr>
        <p:spPr>
          <a:xfrm flipV="1">
            <a:off x="1619672" y="5229200"/>
            <a:ext cx="1512168" cy="504056"/>
          </a:xfrm>
          <a:prstGeom prst="line">
            <a:avLst/>
          </a:prstGeom>
          <a:noFill/>
          <a:ln w="12700" cmpd="sng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Connecteur droit 7"/>
          <p:cNvCxnSpPr/>
          <p:nvPr/>
        </p:nvCxnSpPr>
        <p:spPr>
          <a:xfrm flipV="1">
            <a:off x="3131840" y="2924944"/>
            <a:ext cx="2376264" cy="2304256"/>
          </a:xfrm>
          <a:prstGeom prst="line">
            <a:avLst/>
          </a:prstGeom>
          <a:noFill/>
          <a:ln w="12700" cmpd="sng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5508104" y="2708920"/>
            <a:ext cx="1080120" cy="216024"/>
          </a:xfrm>
          <a:prstGeom prst="line">
            <a:avLst/>
          </a:prstGeom>
          <a:noFill/>
          <a:ln w="12700" cmpd="sng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1619672" y="4797152"/>
            <a:ext cx="1440160" cy="864096"/>
          </a:xfrm>
          <a:prstGeom prst="line">
            <a:avLst/>
          </a:prstGeom>
          <a:noFill/>
          <a:ln w="12700" cmpd="sng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3059832" y="2420888"/>
            <a:ext cx="1800200" cy="2376264"/>
          </a:xfrm>
          <a:prstGeom prst="line">
            <a:avLst/>
          </a:prstGeom>
          <a:noFill/>
          <a:ln w="12700" cmpd="sng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4860032" y="2200087"/>
            <a:ext cx="1080120" cy="216024"/>
          </a:xfrm>
          <a:prstGeom prst="line">
            <a:avLst/>
          </a:prstGeom>
          <a:noFill/>
          <a:ln w="12700" cmpd="sng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Rectangle 27"/>
          <p:cNvSpPr/>
          <p:nvPr/>
        </p:nvSpPr>
        <p:spPr>
          <a:xfrm>
            <a:off x="5722875" y="2061809"/>
            <a:ext cx="1411993" cy="360040"/>
          </a:xfrm>
          <a:prstGeom prst="rect">
            <a:avLst/>
          </a:prstGeom>
          <a:noFill/>
          <a:ln w="12700" cmpd="sng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fr-FR" sz="1000" dirty="0" smtClean="0">
                <a:solidFill>
                  <a:srgbClr val="00B0F0"/>
                </a:solidFill>
                <a:latin typeface="Calibri" pitchFamily="34" charset="0"/>
              </a:rPr>
              <a:t>110 </a:t>
            </a:r>
            <a:r>
              <a:rPr lang="fr-FR" sz="1000" dirty="0">
                <a:solidFill>
                  <a:srgbClr val="00B0F0"/>
                </a:solidFill>
                <a:latin typeface="Calibri" pitchFamily="34" charset="0"/>
              </a:rPr>
              <a:t>j, 39 kg, U3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444208" y="2467925"/>
            <a:ext cx="1381320" cy="360040"/>
          </a:xfrm>
          <a:prstGeom prst="rect">
            <a:avLst/>
          </a:prstGeom>
          <a:noFill/>
          <a:ln w="12700" cmpd="sng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fr-FR" sz="1000" dirty="0">
                <a:solidFill>
                  <a:srgbClr val="00B0F0"/>
                </a:solidFill>
                <a:latin typeface="Calibri" pitchFamily="34" charset="0"/>
              </a:rPr>
              <a:t>132 j, 36 kg, R3</a:t>
            </a:r>
          </a:p>
        </p:txBody>
      </p:sp>
      <p:cxnSp>
        <p:nvCxnSpPr>
          <p:cNvPr id="39" name="Connecteur droit avec flèche 38"/>
          <p:cNvCxnSpPr/>
          <p:nvPr/>
        </p:nvCxnSpPr>
        <p:spPr>
          <a:xfrm flipV="1">
            <a:off x="1295636" y="1556792"/>
            <a:ext cx="0" cy="4608512"/>
          </a:xfrm>
          <a:prstGeom prst="straightConnector1">
            <a:avLst/>
          </a:prstGeom>
          <a:noFill/>
          <a:ln w="12700" cmpd="sng">
            <a:solidFill>
              <a:srgbClr val="00B0F0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avec flèche 41"/>
          <p:cNvCxnSpPr>
            <a:stCxn id="66" idx="3"/>
          </p:cNvCxnSpPr>
          <p:nvPr/>
        </p:nvCxnSpPr>
        <p:spPr>
          <a:xfrm>
            <a:off x="1208819" y="6165304"/>
            <a:ext cx="7215609" cy="0"/>
          </a:xfrm>
          <a:prstGeom prst="straightConnector1">
            <a:avLst/>
          </a:prstGeom>
          <a:noFill/>
          <a:ln w="12700" cmpd="sng">
            <a:solidFill>
              <a:srgbClr val="00B0F0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1223628" y="1900033"/>
            <a:ext cx="144016" cy="0"/>
          </a:xfrm>
          <a:prstGeom prst="line">
            <a:avLst/>
          </a:prstGeom>
          <a:noFill/>
          <a:ln w="1270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9" name="ZoneTexte 48"/>
          <p:cNvSpPr txBox="1"/>
          <p:nvPr/>
        </p:nvSpPr>
        <p:spPr>
          <a:xfrm>
            <a:off x="107504" y="1720012"/>
            <a:ext cx="992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40kg</a:t>
            </a:r>
          </a:p>
        </p:txBody>
      </p:sp>
      <p:cxnSp>
        <p:nvCxnSpPr>
          <p:cNvPr id="55" name="Connecteur droit 54"/>
          <p:cNvCxnSpPr/>
          <p:nvPr/>
        </p:nvCxnSpPr>
        <p:spPr>
          <a:xfrm>
            <a:off x="1223628" y="2816932"/>
            <a:ext cx="144016" cy="0"/>
          </a:xfrm>
          <a:prstGeom prst="line">
            <a:avLst/>
          </a:prstGeom>
          <a:noFill/>
          <a:ln w="1270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1235409" y="3933056"/>
            <a:ext cx="144016" cy="0"/>
          </a:xfrm>
          <a:prstGeom prst="line">
            <a:avLst/>
          </a:prstGeom>
          <a:noFill/>
          <a:ln w="1270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1232012" y="5059906"/>
            <a:ext cx="144016" cy="0"/>
          </a:xfrm>
          <a:prstGeom prst="line">
            <a:avLst/>
          </a:prstGeom>
          <a:noFill/>
          <a:ln w="1270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3" name="ZoneTexte 62"/>
          <p:cNvSpPr txBox="1"/>
          <p:nvPr/>
        </p:nvSpPr>
        <p:spPr>
          <a:xfrm>
            <a:off x="140761" y="2647945"/>
            <a:ext cx="992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30kg</a:t>
            </a:r>
          </a:p>
        </p:txBody>
      </p:sp>
      <p:sp>
        <p:nvSpPr>
          <p:cNvPr id="64" name="ZoneTexte 63"/>
          <p:cNvSpPr txBox="1"/>
          <p:nvPr/>
        </p:nvSpPr>
        <p:spPr>
          <a:xfrm>
            <a:off x="140761" y="3794556"/>
            <a:ext cx="992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20kg</a:t>
            </a:r>
          </a:p>
        </p:txBody>
      </p:sp>
      <p:sp>
        <p:nvSpPr>
          <p:cNvPr id="65" name="ZoneTexte 64"/>
          <p:cNvSpPr txBox="1"/>
          <p:nvPr/>
        </p:nvSpPr>
        <p:spPr>
          <a:xfrm>
            <a:off x="216763" y="4921406"/>
            <a:ext cx="992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10kg</a:t>
            </a:r>
          </a:p>
        </p:txBody>
      </p:sp>
      <p:sp>
        <p:nvSpPr>
          <p:cNvPr id="66" name="ZoneTexte 65"/>
          <p:cNvSpPr txBox="1"/>
          <p:nvPr/>
        </p:nvSpPr>
        <p:spPr>
          <a:xfrm>
            <a:off x="216762" y="6026804"/>
            <a:ext cx="992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0kg</a:t>
            </a:r>
          </a:p>
        </p:txBody>
      </p:sp>
      <p:cxnSp>
        <p:nvCxnSpPr>
          <p:cNvPr id="69" name="Connecteur droit 68"/>
          <p:cNvCxnSpPr/>
          <p:nvPr/>
        </p:nvCxnSpPr>
        <p:spPr>
          <a:xfrm>
            <a:off x="7524328" y="6078129"/>
            <a:ext cx="0" cy="178148"/>
          </a:xfrm>
          <a:prstGeom prst="line">
            <a:avLst/>
          </a:prstGeom>
          <a:noFill/>
          <a:ln w="1270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Connecteur droit 72"/>
          <p:cNvCxnSpPr/>
          <p:nvPr/>
        </p:nvCxnSpPr>
        <p:spPr>
          <a:xfrm>
            <a:off x="3203848" y="6096632"/>
            <a:ext cx="0" cy="178148"/>
          </a:xfrm>
          <a:prstGeom prst="line">
            <a:avLst/>
          </a:prstGeom>
          <a:noFill/>
          <a:ln w="1270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Connecteur droit 73"/>
          <p:cNvCxnSpPr/>
          <p:nvPr/>
        </p:nvCxnSpPr>
        <p:spPr>
          <a:xfrm>
            <a:off x="5292080" y="6078129"/>
            <a:ext cx="0" cy="178148"/>
          </a:xfrm>
          <a:prstGeom prst="line">
            <a:avLst/>
          </a:prstGeom>
          <a:noFill/>
          <a:ln w="1270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6" name="ZoneTexte 75"/>
          <p:cNvSpPr txBox="1"/>
          <p:nvPr/>
        </p:nvSpPr>
        <p:spPr>
          <a:xfrm>
            <a:off x="2707819" y="6303803"/>
            <a:ext cx="992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50 j</a:t>
            </a:r>
          </a:p>
        </p:txBody>
      </p:sp>
      <p:sp>
        <p:nvSpPr>
          <p:cNvPr id="77" name="ZoneTexte 76"/>
          <p:cNvSpPr txBox="1"/>
          <p:nvPr/>
        </p:nvSpPr>
        <p:spPr>
          <a:xfrm>
            <a:off x="4796050" y="6303802"/>
            <a:ext cx="992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100 j</a:t>
            </a:r>
          </a:p>
        </p:txBody>
      </p:sp>
      <p:sp>
        <p:nvSpPr>
          <p:cNvPr id="78" name="ZoneTexte 77"/>
          <p:cNvSpPr txBox="1"/>
          <p:nvPr/>
        </p:nvSpPr>
        <p:spPr>
          <a:xfrm>
            <a:off x="7028299" y="6303803"/>
            <a:ext cx="992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150 j</a:t>
            </a:r>
          </a:p>
        </p:txBody>
      </p:sp>
      <p:cxnSp>
        <p:nvCxnSpPr>
          <p:cNvPr id="80" name="Connecteur droit 79"/>
          <p:cNvCxnSpPr/>
          <p:nvPr/>
        </p:nvCxnSpPr>
        <p:spPr>
          <a:xfrm flipV="1">
            <a:off x="1644073" y="5301208"/>
            <a:ext cx="1496291" cy="443257"/>
          </a:xfrm>
          <a:prstGeom prst="line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Connecteur droit 85"/>
          <p:cNvCxnSpPr/>
          <p:nvPr/>
        </p:nvCxnSpPr>
        <p:spPr>
          <a:xfrm flipV="1">
            <a:off x="3140364" y="3284984"/>
            <a:ext cx="2367740" cy="2016225"/>
          </a:xfrm>
          <a:prstGeom prst="line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0" name="Rectangle 89"/>
          <p:cNvSpPr/>
          <p:nvPr/>
        </p:nvSpPr>
        <p:spPr>
          <a:xfrm>
            <a:off x="7134868" y="2758823"/>
            <a:ext cx="1381320" cy="360040"/>
          </a:xfrm>
          <a:prstGeom prst="rect">
            <a:avLst/>
          </a:prstGeom>
          <a:noFill/>
          <a:ln w="12700" cmpd="sng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fr-FR" sz="1000" dirty="0" smtClean="0">
                <a:solidFill>
                  <a:srgbClr val="FF0000"/>
                </a:solidFill>
                <a:latin typeface="Calibri" pitchFamily="34" charset="0"/>
              </a:rPr>
              <a:t>150 </a:t>
            </a:r>
            <a:r>
              <a:rPr lang="fr-FR" sz="1000" dirty="0">
                <a:solidFill>
                  <a:srgbClr val="FF0000"/>
                </a:solidFill>
                <a:latin typeface="Calibri" pitchFamily="34" charset="0"/>
              </a:rPr>
              <a:t>j, </a:t>
            </a:r>
            <a:r>
              <a:rPr lang="fr-FR" sz="1000" dirty="0" smtClean="0">
                <a:solidFill>
                  <a:srgbClr val="FF0000"/>
                </a:solidFill>
                <a:latin typeface="Calibri" pitchFamily="34" charset="0"/>
              </a:rPr>
              <a:t>34 </a:t>
            </a:r>
            <a:r>
              <a:rPr lang="fr-FR" sz="1000" dirty="0">
                <a:solidFill>
                  <a:srgbClr val="FF0000"/>
                </a:solidFill>
                <a:latin typeface="Calibri" pitchFamily="34" charset="0"/>
              </a:rPr>
              <a:t>kg, 0</a:t>
            </a:r>
            <a:r>
              <a:rPr lang="fr-FR" sz="1000" dirty="0" smtClean="0">
                <a:solidFill>
                  <a:srgbClr val="FF0000"/>
                </a:solidFill>
                <a:latin typeface="Calibri" pitchFamily="34" charset="0"/>
              </a:rPr>
              <a:t>3</a:t>
            </a:r>
            <a:endParaRPr lang="fr-FR" sz="1000" dirty="0">
              <a:solidFill>
                <a:srgbClr val="FF0000"/>
              </a:solidFill>
              <a:latin typeface="Calibri" pitchFamily="34" charset="0"/>
            </a:endParaRPr>
          </a:p>
        </p:txBody>
      </p:sp>
      <p:cxnSp>
        <p:nvCxnSpPr>
          <p:cNvPr id="11" name="Connecteur droit 10"/>
          <p:cNvCxnSpPr/>
          <p:nvPr/>
        </p:nvCxnSpPr>
        <p:spPr>
          <a:xfrm flipV="1">
            <a:off x="5518205" y="2827965"/>
            <a:ext cx="2006122" cy="457019"/>
          </a:xfrm>
          <a:prstGeom prst="line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4816623" y="3609020"/>
            <a:ext cx="0" cy="324035"/>
          </a:xfrm>
          <a:prstGeom prst="straightConnector1">
            <a:avLst/>
          </a:prstGeom>
          <a:noFill/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Rectangle 47"/>
          <p:cNvSpPr/>
          <p:nvPr/>
        </p:nvSpPr>
        <p:spPr>
          <a:xfrm>
            <a:off x="4796051" y="4071555"/>
            <a:ext cx="3520366" cy="1738329"/>
          </a:xfrm>
          <a:prstGeom prst="rect">
            <a:avLst/>
          </a:prstGeom>
          <a:solidFill>
            <a:schemeClr val="bg1"/>
          </a:solidFill>
          <a:ln w="12700" cmpd="sng">
            <a:solidFill>
              <a:srgbClr val="FF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endParaRPr lang="fr-FR" sz="1600" dirty="0" smtClean="0">
              <a:solidFill>
                <a:srgbClr val="FF0000"/>
              </a:solidFill>
              <a:latin typeface="Calibri" pitchFamily="34" charset="0"/>
            </a:endParaRPr>
          </a:p>
          <a:p>
            <a:pPr marL="0" lvl="1">
              <a:spcAft>
                <a:spcPts val="600"/>
              </a:spcAft>
            </a:pPr>
            <a:r>
              <a:rPr lang="fr-FR" sz="1600" u="sng" dirty="0" smtClean="0">
                <a:solidFill>
                  <a:srgbClr val="FF0000"/>
                </a:solidFill>
                <a:latin typeface="Calibri" pitchFamily="34" charset="0"/>
              </a:rPr>
              <a:t>Hypothèses :</a:t>
            </a:r>
          </a:p>
          <a:p>
            <a:pPr marL="171450" lvl="1" indent="-171450">
              <a:spcAft>
                <a:spcPts val="600"/>
              </a:spcAft>
              <a:buFont typeface="Arial" pitchFamily="34" charset="0"/>
              <a:buChar char="•"/>
            </a:pPr>
            <a:r>
              <a:rPr lang="fr-FR" sz="1600" dirty="0" smtClean="0">
                <a:solidFill>
                  <a:srgbClr val="FF0000"/>
                </a:solidFill>
                <a:latin typeface="Calibri" pitchFamily="34" charset="0"/>
              </a:rPr>
              <a:t>…</a:t>
            </a:r>
            <a:endParaRPr lang="fr-FR" sz="1600" dirty="0" smtClean="0">
              <a:solidFill>
                <a:srgbClr val="FF0000"/>
              </a:solidFill>
              <a:latin typeface="Calibri" pitchFamily="34" charset="0"/>
            </a:endParaRPr>
          </a:p>
          <a:p>
            <a:pPr marL="171450" lvl="1" indent="-171450">
              <a:spcAft>
                <a:spcPts val="600"/>
              </a:spcAft>
              <a:buFont typeface="Arial" pitchFamily="34" charset="0"/>
              <a:buChar char="•"/>
            </a:pPr>
            <a:r>
              <a:rPr lang="fr-FR" sz="1600" dirty="0" smtClean="0">
                <a:solidFill>
                  <a:srgbClr val="FF0000"/>
                </a:solidFill>
                <a:latin typeface="Calibri" pitchFamily="34" charset="0"/>
              </a:rPr>
              <a:t>…</a:t>
            </a:r>
          </a:p>
          <a:p>
            <a:pPr marL="171450" lvl="1" indent="-171450">
              <a:spcAft>
                <a:spcPts val="600"/>
              </a:spcAft>
              <a:buFont typeface="Arial" pitchFamily="34" charset="0"/>
              <a:buChar char="•"/>
            </a:pPr>
            <a:r>
              <a:rPr lang="fr-FR" sz="1600" dirty="0" smtClean="0">
                <a:solidFill>
                  <a:srgbClr val="FF0000"/>
                </a:solidFill>
                <a:latin typeface="Calibri" pitchFamily="34" charset="0"/>
              </a:rPr>
              <a:t>…</a:t>
            </a:r>
            <a:endParaRPr lang="fr-FR" sz="1600" dirty="0" smtClean="0">
              <a:solidFill>
                <a:srgbClr val="FF0000"/>
              </a:solidFill>
              <a:latin typeface="Calibri" pitchFamily="34" charset="0"/>
            </a:endParaRPr>
          </a:p>
          <a:p>
            <a:pPr marL="171450" lvl="1" indent="-171450">
              <a:spcAft>
                <a:spcPts val="600"/>
              </a:spcAft>
              <a:buFont typeface="Arial" pitchFamily="34" charset="0"/>
              <a:buChar char="•"/>
            </a:pPr>
            <a:r>
              <a:rPr lang="fr-FR" sz="1600" dirty="0" smtClean="0">
                <a:solidFill>
                  <a:srgbClr val="FF0000"/>
                </a:solidFill>
                <a:latin typeface="Calibri" pitchFamily="34" charset="0"/>
              </a:rPr>
              <a:t>…</a:t>
            </a:r>
            <a:endParaRPr lang="fr-FR" sz="1600" dirty="0" smtClean="0">
              <a:solidFill>
                <a:srgbClr val="FF0000"/>
              </a:solidFill>
              <a:latin typeface="Calibri" pitchFamily="34" charset="0"/>
            </a:endParaRPr>
          </a:p>
          <a:p>
            <a:pPr marL="171450" lvl="1" indent="-171450">
              <a:buFont typeface="Arial" pitchFamily="34" charset="0"/>
              <a:buChar char="•"/>
            </a:pPr>
            <a:endParaRPr lang="fr-FR" sz="16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7596336" y="2546296"/>
            <a:ext cx="1181548" cy="203298"/>
          </a:xfrm>
          <a:prstGeom prst="rect">
            <a:avLst/>
          </a:prstGeom>
          <a:noFill/>
          <a:ln w="12700" cmpd="sng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2pPr marL="0" lvl="1" algn="ctr">
              <a:defRPr sz="1000">
                <a:solidFill>
                  <a:srgbClr val="00B0F0"/>
                </a:solidFill>
                <a:latin typeface="Calibri" pitchFamily="34" charset="0"/>
              </a:defRPr>
            </a:lvl2pPr>
          </a:lstStyle>
          <a:p>
            <a:r>
              <a:rPr lang="fr-FR" sz="1000" dirty="0" smtClean="0">
                <a:solidFill>
                  <a:srgbClr val="00B0F0"/>
                </a:solidFill>
                <a:latin typeface="Calibri" panose="020F0502020204030204" pitchFamily="34" charset="0"/>
              </a:rPr>
              <a:t>Moyenne annuelle</a:t>
            </a:r>
            <a:endParaRPr lang="fr-FR" sz="1000" dirty="0">
              <a:solidFill>
                <a:srgbClr val="00B0F0"/>
              </a:solidFill>
              <a:latin typeface="Calibri" panose="020F0502020204030204" pitchFamily="34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6870028" y="2140180"/>
            <a:ext cx="1806428" cy="203298"/>
          </a:xfrm>
          <a:prstGeom prst="rect">
            <a:avLst/>
          </a:prstGeom>
          <a:noFill/>
          <a:ln w="12700" cmpd="sng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2pPr marL="0" lvl="1" algn="ctr">
              <a:defRPr sz="1000">
                <a:solidFill>
                  <a:srgbClr val="00B0F0"/>
                </a:solidFill>
                <a:latin typeface="Calibri" pitchFamily="34" charset="0"/>
              </a:defRPr>
            </a:lvl2pPr>
          </a:lstStyle>
          <a:p>
            <a:r>
              <a:rPr lang="fr-FR" sz="1000" dirty="0" smtClean="0">
                <a:solidFill>
                  <a:srgbClr val="00B0F0"/>
                </a:solidFill>
                <a:latin typeface="Calibri" panose="020F0502020204030204" pitchFamily="34" charset="0"/>
              </a:rPr>
              <a:t>Meilleurs mâles simples</a:t>
            </a:r>
            <a:endParaRPr lang="fr-FR" sz="1000" dirty="0">
              <a:solidFill>
                <a:srgbClr val="00B0F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6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ème diapo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12700" cmpd="sng">
          <a:solidFill>
            <a:srgbClr val="FFFF00"/>
          </a:solidFill>
          <a:prstDash val="dash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12700" cmpd="sng">
          <a:solidFill>
            <a:schemeClr val="tx1"/>
          </a:solidFill>
          <a:prstDash val="solid"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  <a:txDef>
      <a:spPr>
        <a:noFill/>
      </a:spPr>
      <a:bodyPr wrap="square" rtlCol="0">
        <a:spAutoFit/>
      </a:bodyPr>
      <a:lstStyle>
        <a:defPPr algn="ctr">
          <a:defRPr dirty="0" smtClean="0">
            <a:latin typeface="Calibri" pitchFamily="34" charset="0"/>
            <a:cs typeface="Calibri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 diapo</Template>
  <TotalTime>3412</TotalTime>
  <Words>399</Words>
  <Application>Microsoft Office PowerPoint</Application>
  <PresentationFormat>Affichage à l'écran (4:3)</PresentationFormat>
  <Paragraphs>151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diapo</vt:lpstr>
      <vt:lpstr>Performances viande</vt:lpstr>
      <vt:lpstr>Les agneaux « têtes de lot »</vt:lpstr>
      <vt:lpstr>Sur-engraissement des têtes de lot</vt:lpstr>
      <vt:lpstr>Les « queues de lots »</vt:lpstr>
      <vt:lpstr>Les femelles en bonne santé</vt:lpstr>
      <vt:lpstr>Les queues de lots trop grasses</vt:lpstr>
      <vt:lpstr>L’accident de croissance</vt:lpstr>
      <vt:lpstr>Un sur-engraissement après une croissance « standard »</vt:lpstr>
      <vt:lpstr>Une croissance un peu plus lente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à l’élevage</dc:title>
  <cp:lastModifiedBy>Anthony LETORT</cp:lastModifiedBy>
  <cp:revision>450</cp:revision>
  <cp:lastPrinted>2014-02-18T12:49:20Z</cp:lastPrinted>
  <dcterms:modified xsi:type="dcterms:W3CDTF">2014-02-18T14:58:35Z</dcterms:modified>
</cp:coreProperties>
</file>