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1"/>
  </p:handoutMasterIdLst>
  <p:sldIdLst>
    <p:sldId id="256" r:id="rId2"/>
    <p:sldId id="280" r:id="rId3"/>
    <p:sldId id="286" r:id="rId4"/>
    <p:sldId id="281" r:id="rId5"/>
    <p:sldId id="287" r:id="rId6"/>
    <p:sldId id="315" r:id="rId7"/>
    <p:sldId id="277" r:id="rId8"/>
    <p:sldId id="307" r:id="rId9"/>
    <p:sldId id="289" r:id="rId10"/>
    <p:sldId id="288" r:id="rId11"/>
    <p:sldId id="259" r:id="rId12"/>
    <p:sldId id="293" r:id="rId13"/>
    <p:sldId id="294" r:id="rId14"/>
    <p:sldId id="290" r:id="rId15"/>
    <p:sldId id="308" r:id="rId16"/>
    <p:sldId id="261" r:id="rId17"/>
    <p:sldId id="262" r:id="rId18"/>
    <p:sldId id="309" r:id="rId19"/>
    <p:sldId id="263" r:id="rId20"/>
    <p:sldId id="298" r:id="rId21"/>
    <p:sldId id="310" r:id="rId22"/>
    <p:sldId id="264" r:id="rId23"/>
    <p:sldId id="304" r:id="rId24"/>
    <p:sldId id="311" r:id="rId25"/>
    <p:sldId id="266" r:id="rId26"/>
    <p:sldId id="302" r:id="rId27"/>
    <p:sldId id="303" r:id="rId28"/>
    <p:sldId id="269" r:id="rId29"/>
    <p:sldId id="271" r:id="rId30"/>
    <p:sldId id="301" r:id="rId31"/>
    <p:sldId id="313" r:id="rId32"/>
    <p:sldId id="297" r:id="rId33"/>
    <p:sldId id="273" r:id="rId34"/>
    <p:sldId id="299" r:id="rId35"/>
    <p:sldId id="314" r:id="rId36"/>
    <p:sldId id="274" r:id="rId37"/>
    <p:sldId id="275" r:id="rId38"/>
    <p:sldId id="300" r:id="rId39"/>
    <p:sldId id="283" r:id="rId40"/>
  </p:sldIdLst>
  <p:sldSz cx="9144000" cy="6858000" type="screen4x3"/>
  <p:notesSz cx="6669088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  <a:srgbClr val="FF0000"/>
    <a:srgbClr val="8A93BE"/>
    <a:srgbClr val="5142C0"/>
    <a:srgbClr val="BDB7E7"/>
    <a:srgbClr val="00808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43" autoAdjust="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EDDEED-59C8-4F92-BEC2-100A5C718D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309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4EEF0-E246-4276-A5AA-49D889A6D9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FEF61-9E32-4D32-AA97-7913B0B3BBA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E2CD2-80B3-4619-8C8E-834DB41DE8C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D48CC-B382-4933-919D-6BFC227484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01D5E-60D2-464B-B097-CEB6E4AC2F3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CF0FD-5A45-4E20-817C-E4C07D0D67D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B168D-6187-4988-968D-6E9E76113BC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8AC9E-24FD-4EBC-BE23-03435F5F59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36074-4052-410A-BE51-85FF32B4D5F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49D45-D934-4B19-9586-F84F19880C1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BE666-6FE6-4571-99D1-6CC895D831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C4B28-A427-415F-B123-2B5ACE547E7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01222-88FB-48AC-B361-B49058968EB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4897301-9D8A-44AE-9985-AAF85792A2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IV - L’eau et le sol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Potentiel total de l’eau : </a:t>
            </a:r>
            <a:r>
              <a:rPr lang="fr-FR" smtClean="0">
                <a:sym typeface="Symbol" pitchFamily="18" charset="2"/>
              </a:rPr>
              <a:t>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3600" smtClean="0"/>
              <a:t>Formule : </a:t>
            </a:r>
            <a:r>
              <a:rPr lang="fr-FR" sz="3600" smtClean="0">
                <a:sym typeface="Symbol" pitchFamily="18" charset="2"/>
              </a:rPr>
              <a:t></a:t>
            </a:r>
            <a:r>
              <a:rPr lang="fr-FR" sz="3600" smtClean="0"/>
              <a:t> = </a:t>
            </a:r>
            <a:r>
              <a:rPr lang="fr-FR" sz="3600" smtClean="0">
                <a:sym typeface="Symbol" pitchFamily="18" charset="2"/>
              </a:rPr>
              <a:t>g + p (simplifiée)</a:t>
            </a:r>
          </a:p>
          <a:p>
            <a:pPr eaLnBrk="1" hangingPunct="1">
              <a:lnSpc>
                <a:spcPct val="90000"/>
              </a:lnSpc>
            </a:pPr>
            <a:endParaRPr lang="fr-FR" sz="3600" smtClean="0"/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F"/>
            </a:pPr>
            <a:r>
              <a:rPr lang="fr-FR" sz="3200" smtClean="0">
                <a:sym typeface="Symbol" pitchFamily="18" charset="2"/>
              </a:rPr>
              <a:t>p </a:t>
            </a:r>
            <a:r>
              <a:rPr lang="fr-FR" sz="3200" smtClean="0">
                <a:sym typeface="Wingdings" pitchFamily="2" charset="2"/>
              </a:rPr>
              <a:t> potentiel de pression </a:t>
            </a:r>
            <a:r>
              <a:rPr lang="fr-FR" sz="3200" i="1" smtClean="0">
                <a:sym typeface="Wingdings" pitchFamily="2" charset="2"/>
              </a:rPr>
              <a:t>ou Hp ou </a:t>
            </a:r>
            <a:r>
              <a:rPr lang="fr-FR" sz="3200" i="1" smtClean="0">
                <a:sym typeface="Symbol" pitchFamily="18" charset="2"/>
              </a:rPr>
              <a:t>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fr-FR" sz="3200" smtClean="0">
                <a:sym typeface="Wingdings" pitchFamily="2" charset="2"/>
              </a:rPr>
              <a:t>Tient compte adsorption, pression capillaire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endParaRPr lang="fr-FR" sz="320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F"/>
            </a:pPr>
            <a:r>
              <a:rPr lang="fr-FR" sz="3200" smtClean="0"/>
              <a:t>g = gZ </a:t>
            </a:r>
            <a:r>
              <a:rPr lang="fr-FR" sz="3200" smtClean="0">
                <a:sym typeface="Wingdings" pitchFamily="2" charset="2"/>
              </a:rPr>
              <a:t> potentiel gravitaire</a:t>
            </a:r>
            <a:r>
              <a:rPr lang="fr-FR" sz="3200" smtClean="0"/>
              <a:t> ou Pg ou Hg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3600" smtClean="0"/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21"/>
          <p:cNvSpPr>
            <a:spLocks/>
          </p:cNvSpPr>
          <p:nvPr/>
        </p:nvSpPr>
        <p:spPr bwMode="auto">
          <a:xfrm>
            <a:off x="28575" y="1844675"/>
            <a:ext cx="6488113" cy="4978400"/>
          </a:xfrm>
          <a:custGeom>
            <a:avLst/>
            <a:gdLst>
              <a:gd name="T0" fmla="*/ 946680 w 4352"/>
              <a:gd name="T1" fmla="*/ 1024020 h 3408"/>
              <a:gd name="T2" fmla="*/ 530737 w 4352"/>
              <a:gd name="T3" fmla="*/ 2216031 h 3408"/>
              <a:gd name="T4" fmla="*/ 330965 w 4352"/>
              <a:gd name="T5" fmla="*/ 2496504 h 3408"/>
              <a:gd name="T6" fmla="*/ 116285 w 4352"/>
              <a:gd name="T7" fmla="*/ 2917214 h 3408"/>
              <a:gd name="T8" fmla="*/ 59633 w 4352"/>
              <a:gd name="T9" fmla="*/ 3098353 h 3408"/>
              <a:gd name="T10" fmla="*/ 231079 w 4352"/>
              <a:gd name="T11" fmla="*/ 4220246 h 3408"/>
              <a:gd name="T12" fmla="*/ 330965 w 4352"/>
              <a:gd name="T13" fmla="*/ 4389699 h 3408"/>
              <a:gd name="T14" fmla="*/ 588880 w 4352"/>
              <a:gd name="T15" fmla="*/ 4655564 h 3408"/>
              <a:gd name="T16" fmla="*/ 717091 w 4352"/>
              <a:gd name="T17" fmla="*/ 4768045 h 3408"/>
              <a:gd name="T18" fmla="*/ 989914 w 4352"/>
              <a:gd name="T19" fmla="*/ 4908282 h 3408"/>
              <a:gd name="T20" fmla="*/ 2191527 w 4352"/>
              <a:gd name="T21" fmla="*/ 4908282 h 3408"/>
              <a:gd name="T22" fmla="*/ 2362973 w 4352"/>
              <a:gd name="T23" fmla="*/ 4851311 h 3408"/>
              <a:gd name="T24" fmla="*/ 2620887 w 4352"/>
              <a:gd name="T25" fmla="*/ 4725682 h 3408"/>
              <a:gd name="T26" fmla="*/ 2863893 w 4352"/>
              <a:gd name="T27" fmla="*/ 4557690 h 3408"/>
              <a:gd name="T28" fmla="*/ 3221694 w 4352"/>
              <a:gd name="T29" fmla="*/ 4234854 h 3408"/>
              <a:gd name="T30" fmla="*/ 3408048 w 4352"/>
              <a:gd name="T31" fmla="*/ 4347335 h 3408"/>
              <a:gd name="T32" fmla="*/ 3709197 w 4352"/>
              <a:gd name="T33" fmla="*/ 4500719 h 3408"/>
              <a:gd name="T34" fmla="*/ 4138557 w 4352"/>
              <a:gd name="T35" fmla="*/ 4640956 h 3408"/>
              <a:gd name="T36" fmla="*/ 4882483 w 4352"/>
              <a:gd name="T37" fmla="*/ 4768045 h 3408"/>
              <a:gd name="T38" fmla="*/ 5869415 w 4352"/>
              <a:gd name="T39" fmla="*/ 4753437 h 3408"/>
              <a:gd name="T40" fmla="*/ 6170565 w 4352"/>
              <a:gd name="T41" fmla="*/ 4627809 h 3408"/>
              <a:gd name="T42" fmla="*/ 6255543 w 4352"/>
              <a:gd name="T43" fmla="*/ 4557690 h 3408"/>
              <a:gd name="T44" fmla="*/ 6456805 w 4352"/>
              <a:gd name="T45" fmla="*/ 4207099 h 3408"/>
              <a:gd name="T46" fmla="*/ 6227217 w 4352"/>
              <a:gd name="T47" fmla="*/ 3197688 h 3408"/>
              <a:gd name="T48" fmla="*/ 5897741 w 4352"/>
              <a:gd name="T49" fmla="*/ 2692251 h 3408"/>
              <a:gd name="T50" fmla="*/ 5683061 w 4352"/>
              <a:gd name="T51" fmla="*/ 2439533 h 3408"/>
              <a:gd name="T52" fmla="*/ 5539941 w 4352"/>
              <a:gd name="T53" fmla="*/ 2299296 h 3408"/>
              <a:gd name="T54" fmla="*/ 5641318 w 4352"/>
              <a:gd name="T55" fmla="*/ 2088941 h 3408"/>
              <a:gd name="T56" fmla="*/ 5869415 w 4352"/>
              <a:gd name="T57" fmla="*/ 1710595 h 3408"/>
              <a:gd name="T58" fmla="*/ 5912650 w 4352"/>
              <a:gd name="T59" fmla="*/ 1612721 h 3408"/>
              <a:gd name="T60" fmla="*/ 6027444 w 4352"/>
              <a:gd name="T61" fmla="*/ 1051775 h 3408"/>
              <a:gd name="T62" fmla="*/ 5741204 w 4352"/>
              <a:gd name="T63" fmla="*/ 378347 h 3408"/>
              <a:gd name="T64" fmla="*/ 4895901 w 4352"/>
              <a:gd name="T65" fmla="*/ 167992 h 3408"/>
              <a:gd name="T66" fmla="*/ 4151974 w 4352"/>
              <a:gd name="T67" fmla="*/ 55510 h 3408"/>
              <a:gd name="T68" fmla="*/ 3165042 w 4352"/>
              <a:gd name="T69" fmla="*/ 252718 h 3408"/>
              <a:gd name="T70" fmla="*/ 3093482 w 4352"/>
              <a:gd name="T71" fmla="*/ 322836 h 3408"/>
              <a:gd name="T72" fmla="*/ 3021921 w 4352"/>
              <a:gd name="T73" fmla="*/ 433857 h 3408"/>
              <a:gd name="T74" fmla="*/ 2878801 w 4352"/>
              <a:gd name="T75" fmla="*/ 603310 h 3408"/>
              <a:gd name="T76" fmla="*/ 2720773 w 4352"/>
              <a:gd name="T77" fmla="*/ 686575 h 3408"/>
              <a:gd name="T78" fmla="*/ 1675698 w 4352"/>
              <a:gd name="T79" fmla="*/ 518583 h 3408"/>
              <a:gd name="T80" fmla="*/ 1089800 w 4352"/>
              <a:gd name="T81" fmla="*/ 616457 h 3408"/>
              <a:gd name="T82" fmla="*/ 1003332 w 4352"/>
              <a:gd name="T83" fmla="*/ 701183 h 340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352"/>
              <a:gd name="T127" fmla="*/ 0 h 3408"/>
              <a:gd name="T128" fmla="*/ 4352 w 4352"/>
              <a:gd name="T129" fmla="*/ 3408 h 3408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352" h="3408">
                <a:moveTo>
                  <a:pt x="673" y="480"/>
                </a:moveTo>
                <a:cubicBezTo>
                  <a:pt x="651" y="552"/>
                  <a:pt x="649" y="627"/>
                  <a:pt x="635" y="701"/>
                </a:cubicBezTo>
                <a:cubicBezTo>
                  <a:pt x="629" y="810"/>
                  <a:pt x="623" y="919"/>
                  <a:pt x="606" y="1027"/>
                </a:cubicBezTo>
                <a:cubicBezTo>
                  <a:pt x="580" y="1190"/>
                  <a:pt x="472" y="1401"/>
                  <a:pt x="356" y="1517"/>
                </a:cubicBezTo>
                <a:cubicBezTo>
                  <a:pt x="344" y="1555"/>
                  <a:pt x="316" y="1584"/>
                  <a:pt x="289" y="1613"/>
                </a:cubicBezTo>
                <a:cubicBezTo>
                  <a:pt x="277" y="1652"/>
                  <a:pt x="247" y="1677"/>
                  <a:pt x="222" y="1709"/>
                </a:cubicBezTo>
                <a:cubicBezTo>
                  <a:pt x="195" y="1743"/>
                  <a:pt x="179" y="1788"/>
                  <a:pt x="155" y="1824"/>
                </a:cubicBezTo>
                <a:cubicBezTo>
                  <a:pt x="121" y="1876"/>
                  <a:pt x="120" y="1953"/>
                  <a:pt x="78" y="1997"/>
                </a:cubicBezTo>
                <a:cubicBezTo>
                  <a:pt x="52" y="2071"/>
                  <a:pt x="86" y="1970"/>
                  <a:pt x="59" y="2064"/>
                </a:cubicBezTo>
                <a:cubicBezTo>
                  <a:pt x="53" y="2083"/>
                  <a:pt x="40" y="2121"/>
                  <a:pt x="40" y="2121"/>
                </a:cubicBezTo>
                <a:cubicBezTo>
                  <a:pt x="19" y="2284"/>
                  <a:pt x="0" y="2622"/>
                  <a:pt x="116" y="2793"/>
                </a:cubicBezTo>
                <a:cubicBezTo>
                  <a:pt x="125" y="2827"/>
                  <a:pt x="138" y="2859"/>
                  <a:pt x="155" y="2889"/>
                </a:cubicBezTo>
                <a:cubicBezTo>
                  <a:pt x="166" y="2909"/>
                  <a:pt x="185" y="2925"/>
                  <a:pt x="193" y="2947"/>
                </a:cubicBezTo>
                <a:cubicBezTo>
                  <a:pt x="202" y="2974"/>
                  <a:pt x="202" y="2982"/>
                  <a:pt x="222" y="3005"/>
                </a:cubicBezTo>
                <a:cubicBezTo>
                  <a:pt x="247" y="3034"/>
                  <a:pt x="276" y="3061"/>
                  <a:pt x="299" y="3091"/>
                </a:cubicBezTo>
                <a:cubicBezTo>
                  <a:pt x="335" y="3137"/>
                  <a:pt x="339" y="3168"/>
                  <a:pt x="395" y="3187"/>
                </a:cubicBezTo>
                <a:cubicBezTo>
                  <a:pt x="413" y="3205"/>
                  <a:pt x="424" y="3229"/>
                  <a:pt x="443" y="3245"/>
                </a:cubicBezTo>
                <a:cubicBezTo>
                  <a:pt x="454" y="3254"/>
                  <a:pt x="469" y="3256"/>
                  <a:pt x="481" y="3264"/>
                </a:cubicBezTo>
                <a:cubicBezTo>
                  <a:pt x="542" y="3308"/>
                  <a:pt x="478" y="3283"/>
                  <a:pt x="539" y="3302"/>
                </a:cubicBezTo>
                <a:cubicBezTo>
                  <a:pt x="580" y="3329"/>
                  <a:pt x="617" y="3350"/>
                  <a:pt x="664" y="3360"/>
                </a:cubicBezTo>
                <a:cubicBezTo>
                  <a:pt x="721" y="3399"/>
                  <a:pt x="817" y="3400"/>
                  <a:pt x="884" y="3408"/>
                </a:cubicBezTo>
                <a:cubicBezTo>
                  <a:pt x="1096" y="3402"/>
                  <a:pt x="1269" y="3387"/>
                  <a:pt x="1470" y="3360"/>
                </a:cubicBezTo>
                <a:cubicBezTo>
                  <a:pt x="1483" y="3354"/>
                  <a:pt x="1495" y="3346"/>
                  <a:pt x="1508" y="3341"/>
                </a:cubicBezTo>
                <a:cubicBezTo>
                  <a:pt x="1533" y="3332"/>
                  <a:pt x="1585" y="3321"/>
                  <a:pt x="1585" y="3321"/>
                </a:cubicBezTo>
                <a:cubicBezTo>
                  <a:pt x="1611" y="3305"/>
                  <a:pt x="1634" y="3284"/>
                  <a:pt x="1662" y="3273"/>
                </a:cubicBezTo>
                <a:cubicBezTo>
                  <a:pt x="1694" y="3260"/>
                  <a:pt x="1731" y="3256"/>
                  <a:pt x="1758" y="3235"/>
                </a:cubicBezTo>
                <a:cubicBezTo>
                  <a:pt x="1792" y="3209"/>
                  <a:pt x="1832" y="3195"/>
                  <a:pt x="1864" y="3168"/>
                </a:cubicBezTo>
                <a:cubicBezTo>
                  <a:pt x="1937" y="3106"/>
                  <a:pt x="1849" y="3167"/>
                  <a:pt x="1921" y="3120"/>
                </a:cubicBezTo>
                <a:cubicBezTo>
                  <a:pt x="1941" y="3089"/>
                  <a:pt x="1957" y="3074"/>
                  <a:pt x="1988" y="3053"/>
                </a:cubicBezTo>
                <a:cubicBezTo>
                  <a:pt x="2031" y="2990"/>
                  <a:pt x="2087" y="2925"/>
                  <a:pt x="2161" y="2899"/>
                </a:cubicBezTo>
                <a:cubicBezTo>
                  <a:pt x="2244" y="2953"/>
                  <a:pt x="2139" y="2888"/>
                  <a:pt x="2219" y="2928"/>
                </a:cubicBezTo>
                <a:cubicBezTo>
                  <a:pt x="2241" y="2939"/>
                  <a:pt x="2267" y="2963"/>
                  <a:pt x="2286" y="2976"/>
                </a:cubicBezTo>
                <a:cubicBezTo>
                  <a:pt x="2355" y="3022"/>
                  <a:pt x="2315" y="2990"/>
                  <a:pt x="2392" y="3033"/>
                </a:cubicBezTo>
                <a:cubicBezTo>
                  <a:pt x="2444" y="3062"/>
                  <a:pt x="2421" y="3068"/>
                  <a:pt x="2488" y="3081"/>
                </a:cubicBezTo>
                <a:cubicBezTo>
                  <a:pt x="2527" y="3109"/>
                  <a:pt x="2556" y="3120"/>
                  <a:pt x="2603" y="3129"/>
                </a:cubicBezTo>
                <a:cubicBezTo>
                  <a:pt x="2655" y="3165"/>
                  <a:pt x="2714" y="3170"/>
                  <a:pt x="2776" y="3177"/>
                </a:cubicBezTo>
                <a:cubicBezTo>
                  <a:pt x="2940" y="3235"/>
                  <a:pt x="2998" y="3245"/>
                  <a:pt x="3188" y="3254"/>
                </a:cubicBezTo>
                <a:cubicBezTo>
                  <a:pt x="3217" y="3257"/>
                  <a:pt x="3246" y="3262"/>
                  <a:pt x="3275" y="3264"/>
                </a:cubicBezTo>
                <a:cubicBezTo>
                  <a:pt x="3384" y="3272"/>
                  <a:pt x="3601" y="3283"/>
                  <a:pt x="3601" y="3283"/>
                </a:cubicBezTo>
                <a:cubicBezTo>
                  <a:pt x="3721" y="3277"/>
                  <a:pt x="3821" y="3269"/>
                  <a:pt x="3937" y="3254"/>
                </a:cubicBezTo>
                <a:cubicBezTo>
                  <a:pt x="3975" y="3242"/>
                  <a:pt x="4017" y="3235"/>
                  <a:pt x="4052" y="3216"/>
                </a:cubicBezTo>
                <a:cubicBezTo>
                  <a:pt x="4170" y="3151"/>
                  <a:pt x="4007" y="3220"/>
                  <a:pt x="4139" y="3168"/>
                </a:cubicBezTo>
                <a:cubicBezTo>
                  <a:pt x="4149" y="3155"/>
                  <a:pt x="4156" y="3139"/>
                  <a:pt x="4168" y="3129"/>
                </a:cubicBezTo>
                <a:cubicBezTo>
                  <a:pt x="4175" y="3123"/>
                  <a:pt x="4189" y="3126"/>
                  <a:pt x="4196" y="3120"/>
                </a:cubicBezTo>
                <a:cubicBezTo>
                  <a:pt x="4235" y="3087"/>
                  <a:pt x="4227" y="3054"/>
                  <a:pt x="4273" y="3024"/>
                </a:cubicBezTo>
                <a:cubicBezTo>
                  <a:pt x="4295" y="2978"/>
                  <a:pt x="4314" y="2928"/>
                  <a:pt x="4331" y="2880"/>
                </a:cubicBezTo>
                <a:cubicBezTo>
                  <a:pt x="4352" y="2702"/>
                  <a:pt x="4339" y="2472"/>
                  <a:pt x="4235" y="2313"/>
                </a:cubicBezTo>
                <a:cubicBezTo>
                  <a:pt x="4222" y="2264"/>
                  <a:pt x="4208" y="2229"/>
                  <a:pt x="4177" y="2189"/>
                </a:cubicBezTo>
                <a:cubicBezTo>
                  <a:pt x="4167" y="2133"/>
                  <a:pt x="4122" y="2047"/>
                  <a:pt x="4081" y="2006"/>
                </a:cubicBezTo>
                <a:cubicBezTo>
                  <a:pt x="4060" y="1939"/>
                  <a:pt x="4006" y="1893"/>
                  <a:pt x="3956" y="1843"/>
                </a:cubicBezTo>
                <a:cubicBezTo>
                  <a:pt x="3924" y="1811"/>
                  <a:pt x="3899" y="1772"/>
                  <a:pt x="3870" y="1737"/>
                </a:cubicBezTo>
                <a:cubicBezTo>
                  <a:pt x="3843" y="1705"/>
                  <a:pt x="3855" y="1699"/>
                  <a:pt x="3812" y="1670"/>
                </a:cubicBezTo>
                <a:cubicBezTo>
                  <a:pt x="3793" y="1657"/>
                  <a:pt x="3755" y="1632"/>
                  <a:pt x="3755" y="1632"/>
                </a:cubicBezTo>
                <a:cubicBezTo>
                  <a:pt x="3742" y="1613"/>
                  <a:pt x="3712" y="1597"/>
                  <a:pt x="3716" y="1574"/>
                </a:cubicBezTo>
                <a:cubicBezTo>
                  <a:pt x="3724" y="1531"/>
                  <a:pt x="3726" y="1494"/>
                  <a:pt x="3755" y="1459"/>
                </a:cubicBezTo>
                <a:cubicBezTo>
                  <a:pt x="3764" y="1448"/>
                  <a:pt x="3776" y="1441"/>
                  <a:pt x="3784" y="1430"/>
                </a:cubicBezTo>
                <a:cubicBezTo>
                  <a:pt x="3818" y="1382"/>
                  <a:pt x="3837" y="1318"/>
                  <a:pt x="3880" y="1277"/>
                </a:cubicBezTo>
                <a:cubicBezTo>
                  <a:pt x="3923" y="1190"/>
                  <a:pt x="3902" y="1224"/>
                  <a:pt x="3937" y="1171"/>
                </a:cubicBezTo>
                <a:cubicBezTo>
                  <a:pt x="3940" y="1158"/>
                  <a:pt x="3942" y="1145"/>
                  <a:pt x="3947" y="1133"/>
                </a:cubicBezTo>
                <a:cubicBezTo>
                  <a:pt x="3952" y="1122"/>
                  <a:pt x="3962" y="1115"/>
                  <a:pt x="3966" y="1104"/>
                </a:cubicBezTo>
                <a:cubicBezTo>
                  <a:pt x="4002" y="1009"/>
                  <a:pt x="3950" y="1095"/>
                  <a:pt x="3995" y="1027"/>
                </a:cubicBezTo>
                <a:cubicBezTo>
                  <a:pt x="4007" y="925"/>
                  <a:pt x="4017" y="820"/>
                  <a:pt x="4043" y="720"/>
                </a:cubicBezTo>
                <a:cubicBezTo>
                  <a:pt x="4051" y="612"/>
                  <a:pt x="4082" y="437"/>
                  <a:pt x="3976" y="365"/>
                </a:cubicBezTo>
                <a:cubicBezTo>
                  <a:pt x="3939" y="311"/>
                  <a:pt x="3914" y="281"/>
                  <a:pt x="3851" y="259"/>
                </a:cubicBezTo>
                <a:cubicBezTo>
                  <a:pt x="3776" y="184"/>
                  <a:pt x="3644" y="173"/>
                  <a:pt x="3544" y="163"/>
                </a:cubicBezTo>
                <a:cubicBezTo>
                  <a:pt x="3458" y="145"/>
                  <a:pt x="3371" y="130"/>
                  <a:pt x="3284" y="115"/>
                </a:cubicBezTo>
                <a:cubicBezTo>
                  <a:pt x="3222" y="93"/>
                  <a:pt x="3158" y="84"/>
                  <a:pt x="3092" y="77"/>
                </a:cubicBezTo>
                <a:cubicBezTo>
                  <a:pt x="3006" y="46"/>
                  <a:pt x="2877" y="46"/>
                  <a:pt x="2785" y="38"/>
                </a:cubicBezTo>
                <a:cubicBezTo>
                  <a:pt x="2584" y="0"/>
                  <a:pt x="2404" y="28"/>
                  <a:pt x="2219" y="86"/>
                </a:cubicBezTo>
                <a:cubicBezTo>
                  <a:pt x="2182" y="110"/>
                  <a:pt x="2154" y="142"/>
                  <a:pt x="2123" y="173"/>
                </a:cubicBezTo>
                <a:cubicBezTo>
                  <a:pt x="2113" y="183"/>
                  <a:pt x="2104" y="191"/>
                  <a:pt x="2094" y="201"/>
                </a:cubicBezTo>
                <a:cubicBezTo>
                  <a:pt x="2087" y="208"/>
                  <a:pt x="2075" y="221"/>
                  <a:pt x="2075" y="221"/>
                </a:cubicBezTo>
                <a:cubicBezTo>
                  <a:pt x="2049" y="293"/>
                  <a:pt x="2087" y="205"/>
                  <a:pt x="2036" y="269"/>
                </a:cubicBezTo>
                <a:cubicBezTo>
                  <a:pt x="2030" y="277"/>
                  <a:pt x="2033" y="289"/>
                  <a:pt x="2027" y="297"/>
                </a:cubicBezTo>
                <a:cubicBezTo>
                  <a:pt x="2016" y="312"/>
                  <a:pt x="1998" y="321"/>
                  <a:pt x="1988" y="336"/>
                </a:cubicBezTo>
                <a:cubicBezTo>
                  <a:pt x="1945" y="401"/>
                  <a:pt x="1966" y="376"/>
                  <a:pt x="1931" y="413"/>
                </a:cubicBezTo>
                <a:cubicBezTo>
                  <a:pt x="1916" y="455"/>
                  <a:pt x="1931" y="436"/>
                  <a:pt x="1883" y="451"/>
                </a:cubicBezTo>
                <a:cubicBezTo>
                  <a:pt x="1864" y="457"/>
                  <a:pt x="1825" y="470"/>
                  <a:pt x="1825" y="470"/>
                </a:cubicBezTo>
                <a:cubicBezTo>
                  <a:pt x="1686" y="463"/>
                  <a:pt x="1558" y="445"/>
                  <a:pt x="1422" y="422"/>
                </a:cubicBezTo>
                <a:cubicBezTo>
                  <a:pt x="1320" y="405"/>
                  <a:pt x="1227" y="368"/>
                  <a:pt x="1124" y="355"/>
                </a:cubicBezTo>
                <a:cubicBezTo>
                  <a:pt x="1027" y="359"/>
                  <a:pt x="936" y="348"/>
                  <a:pt x="846" y="374"/>
                </a:cubicBezTo>
                <a:cubicBezTo>
                  <a:pt x="799" y="388"/>
                  <a:pt x="773" y="403"/>
                  <a:pt x="731" y="422"/>
                </a:cubicBezTo>
                <a:cubicBezTo>
                  <a:pt x="712" y="430"/>
                  <a:pt x="673" y="441"/>
                  <a:pt x="673" y="441"/>
                </a:cubicBezTo>
                <a:cubicBezTo>
                  <a:pt x="648" y="467"/>
                  <a:pt x="647" y="454"/>
                  <a:pt x="673" y="480"/>
                </a:cubicBezTo>
                <a:close/>
              </a:path>
            </a:pathLst>
          </a:custGeom>
          <a:solidFill>
            <a:srgbClr val="B0C5E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291" name="Freeform 20"/>
          <p:cNvSpPr>
            <a:spLocks/>
          </p:cNvSpPr>
          <p:nvPr/>
        </p:nvSpPr>
        <p:spPr bwMode="auto">
          <a:xfrm>
            <a:off x="250825" y="4538663"/>
            <a:ext cx="2160588" cy="1985962"/>
          </a:xfrm>
          <a:custGeom>
            <a:avLst/>
            <a:gdLst>
              <a:gd name="T0" fmla="*/ 1369883 w 1287"/>
              <a:gd name="T1" fmla="*/ 116514 h 1142"/>
              <a:gd name="T2" fmla="*/ 1322877 w 1287"/>
              <a:gd name="T3" fmla="*/ 100863 h 1142"/>
              <a:gd name="T4" fmla="*/ 1242296 w 1287"/>
              <a:gd name="T5" fmla="*/ 50432 h 1142"/>
              <a:gd name="T6" fmla="*/ 1015661 w 1287"/>
              <a:gd name="T7" fmla="*/ 0 h 1142"/>
              <a:gd name="T8" fmla="*/ 790705 w 1287"/>
              <a:gd name="T9" fmla="*/ 17390 h 1142"/>
              <a:gd name="T10" fmla="*/ 612754 w 1287"/>
              <a:gd name="T11" fmla="*/ 149556 h 1142"/>
              <a:gd name="T12" fmla="*/ 387798 w 1287"/>
              <a:gd name="T13" fmla="*/ 384324 h 1142"/>
              <a:gd name="T14" fmla="*/ 307216 w 1287"/>
              <a:gd name="T15" fmla="*/ 518228 h 1142"/>
              <a:gd name="T16" fmla="*/ 194738 w 1287"/>
              <a:gd name="T17" fmla="*/ 685174 h 1142"/>
              <a:gd name="T18" fmla="*/ 146054 w 1287"/>
              <a:gd name="T19" fmla="*/ 751257 h 1142"/>
              <a:gd name="T20" fmla="*/ 80581 w 1287"/>
              <a:gd name="T21" fmla="*/ 852120 h 1142"/>
              <a:gd name="T22" fmla="*/ 0 w 1287"/>
              <a:gd name="T23" fmla="*/ 1067759 h 1142"/>
              <a:gd name="T24" fmla="*/ 33576 w 1287"/>
              <a:gd name="T25" fmla="*/ 1335568 h 1142"/>
              <a:gd name="T26" fmla="*/ 80581 w 1287"/>
              <a:gd name="T27" fmla="*/ 1401651 h 1142"/>
              <a:gd name="T28" fmla="*/ 275320 w 1287"/>
              <a:gd name="T29" fmla="*/ 1636419 h 1142"/>
              <a:gd name="T30" fmla="*/ 387798 w 1287"/>
              <a:gd name="T31" fmla="*/ 1735543 h 1142"/>
              <a:gd name="T32" fmla="*/ 436482 w 1287"/>
              <a:gd name="T33" fmla="*/ 1752933 h 1142"/>
              <a:gd name="T34" fmla="*/ 597645 w 1287"/>
              <a:gd name="T35" fmla="*/ 1853796 h 1142"/>
              <a:gd name="T36" fmla="*/ 1128139 w 1287"/>
              <a:gd name="T37" fmla="*/ 1985962 h 1142"/>
              <a:gd name="T38" fmla="*/ 1531046 w 1287"/>
              <a:gd name="T39" fmla="*/ 1970311 h 1142"/>
              <a:gd name="T40" fmla="*/ 1692209 w 1287"/>
              <a:gd name="T41" fmla="*/ 1937269 h 1142"/>
              <a:gd name="T42" fmla="*/ 1982638 w 1287"/>
              <a:gd name="T43" fmla="*/ 1735543 h 1142"/>
              <a:gd name="T44" fmla="*/ 2160588 w 1287"/>
              <a:gd name="T45" fmla="*/ 1386000 h 1142"/>
              <a:gd name="T46" fmla="*/ 2048110 w 1287"/>
              <a:gd name="T47" fmla="*/ 817340 h 1142"/>
              <a:gd name="T48" fmla="*/ 2014534 w 1287"/>
              <a:gd name="T49" fmla="*/ 784298 h 1142"/>
              <a:gd name="T50" fmla="*/ 1967529 w 1287"/>
              <a:gd name="T51" fmla="*/ 700825 h 1142"/>
              <a:gd name="T52" fmla="*/ 1772790 w 1287"/>
              <a:gd name="T53" fmla="*/ 366933 h 1142"/>
              <a:gd name="T54" fmla="*/ 1692209 w 1287"/>
              <a:gd name="T55" fmla="*/ 283460 h 1142"/>
              <a:gd name="T56" fmla="*/ 1660312 w 1287"/>
              <a:gd name="T57" fmla="*/ 233029 h 1142"/>
              <a:gd name="T58" fmla="*/ 1531046 w 1287"/>
              <a:gd name="T59" fmla="*/ 100863 h 1142"/>
              <a:gd name="T60" fmla="*/ 1403459 w 1287"/>
              <a:gd name="T61" fmla="*/ 0 h 1142"/>
              <a:gd name="T62" fmla="*/ 1369883 w 1287"/>
              <a:gd name="T63" fmla="*/ 33041 h 1142"/>
              <a:gd name="T64" fmla="*/ 1322877 w 1287"/>
              <a:gd name="T65" fmla="*/ 66083 h 1142"/>
              <a:gd name="T66" fmla="*/ 1369883 w 1287"/>
              <a:gd name="T67" fmla="*/ 116514 h 114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287"/>
              <a:gd name="T103" fmla="*/ 0 h 1142"/>
              <a:gd name="T104" fmla="*/ 1287 w 1287"/>
              <a:gd name="T105" fmla="*/ 1142 h 1142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287" h="1142">
                <a:moveTo>
                  <a:pt x="816" y="67"/>
                </a:moveTo>
                <a:cubicBezTo>
                  <a:pt x="807" y="64"/>
                  <a:pt x="797" y="62"/>
                  <a:pt x="788" y="58"/>
                </a:cubicBezTo>
                <a:cubicBezTo>
                  <a:pt x="771" y="50"/>
                  <a:pt x="758" y="35"/>
                  <a:pt x="740" y="29"/>
                </a:cubicBezTo>
                <a:cubicBezTo>
                  <a:pt x="704" y="16"/>
                  <a:pt x="644" y="8"/>
                  <a:pt x="605" y="0"/>
                </a:cubicBezTo>
                <a:cubicBezTo>
                  <a:pt x="560" y="3"/>
                  <a:pt x="515" y="0"/>
                  <a:pt x="471" y="10"/>
                </a:cubicBezTo>
                <a:cubicBezTo>
                  <a:pt x="427" y="20"/>
                  <a:pt x="409" y="72"/>
                  <a:pt x="365" y="86"/>
                </a:cubicBezTo>
                <a:cubicBezTo>
                  <a:pt x="326" y="138"/>
                  <a:pt x="276" y="176"/>
                  <a:pt x="231" y="221"/>
                </a:cubicBezTo>
                <a:cubicBezTo>
                  <a:pt x="194" y="258"/>
                  <a:pt x="209" y="256"/>
                  <a:pt x="183" y="298"/>
                </a:cubicBezTo>
                <a:cubicBezTo>
                  <a:pt x="174" y="313"/>
                  <a:pt x="130" y="374"/>
                  <a:pt x="116" y="394"/>
                </a:cubicBezTo>
                <a:cubicBezTo>
                  <a:pt x="107" y="407"/>
                  <a:pt x="87" y="432"/>
                  <a:pt x="87" y="432"/>
                </a:cubicBezTo>
                <a:cubicBezTo>
                  <a:pt x="60" y="511"/>
                  <a:pt x="101" y="405"/>
                  <a:pt x="48" y="490"/>
                </a:cubicBezTo>
                <a:cubicBezTo>
                  <a:pt x="25" y="528"/>
                  <a:pt x="21" y="575"/>
                  <a:pt x="0" y="614"/>
                </a:cubicBezTo>
                <a:cubicBezTo>
                  <a:pt x="0" y="616"/>
                  <a:pt x="8" y="741"/>
                  <a:pt x="20" y="768"/>
                </a:cubicBezTo>
                <a:cubicBezTo>
                  <a:pt x="26" y="782"/>
                  <a:pt x="40" y="793"/>
                  <a:pt x="48" y="806"/>
                </a:cubicBezTo>
                <a:cubicBezTo>
                  <a:pt x="83" y="863"/>
                  <a:pt x="113" y="898"/>
                  <a:pt x="164" y="941"/>
                </a:cubicBezTo>
                <a:cubicBezTo>
                  <a:pt x="200" y="971"/>
                  <a:pt x="194" y="979"/>
                  <a:pt x="231" y="998"/>
                </a:cubicBezTo>
                <a:cubicBezTo>
                  <a:pt x="240" y="1003"/>
                  <a:pt x="251" y="1003"/>
                  <a:pt x="260" y="1008"/>
                </a:cubicBezTo>
                <a:cubicBezTo>
                  <a:pt x="368" y="1073"/>
                  <a:pt x="289" y="1043"/>
                  <a:pt x="356" y="1066"/>
                </a:cubicBezTo>
                <a:cubicBezTo>
                  <a:pt x="431" y="1121"/>
                  <a:pt x="580" y="1128"/>
                  <a:pt x="672" y="1142"/>
                </a:cubicBezTo>
                <a:cubicBezTo>
                  <a:pt x="752" y="1139"/>
                  <a:pt x="832" y="1140"/>
                  <a:pt x="912" y="1133"/>
                </a:cubicBezTo>
                <a:cubicBezTo>
                  <a:pt x="945" y="1130"/>
                  <a:pt x="1008" y="1114"/>
                  <a:pt x="1008" y="1114"/>
                </a:cubicBezTo>
                <a:cubicBezTo>
                  <a:pt x="1070" y="1082"/>
                  <a:pt x="1126" y="1040"/>
                  <a:pt x="1181" y="998"/>
                </a:cubicBezTo>
                <a:cubicBezTo>
                  <a:pt x="1221" y="931"/>
                  <a:pt x="1267" y="873"/>
                  <a:pt x="1287" y="797"/>
                </a:cubicBezTo>
                <a:cubicBezTo>
                  <a:pt x="1279" y="690"/>
                  <a:pt x="1276" y="567"/>
                  <a:pt x="1220" y="470"/>
                </a:cubicBezTo>
                <a:cubicBezTo>
                  <a:pt x="1215" y="462"/>
                  <a:pt x="1205" y="458"/>
                  <a:pt x="1200" y="451"/>
                </a:cubicBezTo>
                <a:cubicBezTo>
                  <a:pt x="1189" y="436"/>
                  <a:pt x="1179" y="420"/>
                  <a:pt x="1172" y="403"/>
                </a:cubicBezTo>
                <a:cubicBezTo>
                  <a:pt x="1144" y="335"/>
                  <a:pt x="1121" y="254"/>
                  <a:pt x="1056" y="211"/>
                </a:cubicBezTo>
                <a:cubicBezTo>
                  <a:pt x="1005" y="134"/>
                  <a:pt x="1072" y="227"/>
                  <a:pt x="1008" y="163"/>
                </a:cubicBezTo>
                <a:cubicBezTo>
                  <a:pt x="1000" y="155"/>
                  <a:pt x="997" y="143"/>
                  <a:pt x="989" y="134"/>
                </a:cubicBezTo>
                <a:cubicBezTo>
                  <a:pt x="971" y="114"/>
                  <a:pt x="934" y="80"/>
                  <a:pt x="912" y="58"/>
                </a:cubicBezTo>
                <a:cubicBezTo>
                  <a:pt x="889" y="35"/>
                  <a:pt x="836" y="0"/>
                  <a:pt x="836" y="0"/>
                </a:cubicBezTo>
                <a:cubicBezTo>
                  <a:pt x="829" y="6"/>
                  <a:pt x="823" y="13"/>
                  <a:pt x="816" y="19"/>
                </a:cubicBezTo>
                <a:cubicBezTo>
                  <a:pt x="807" y="26"/>
                  <a:pt x="788" y="27"/>
                  <a:pt x="788" y="38"/>
                </a:cubicBezTo>
                <a:cubicBezTo>
                  <a:pt x="788" y="51"/>
                  <a:pt x="807" y="57"/>
                  <a:pt x="816" y="6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292" name="Freeform 19"/>
          <p:cNvSpPr>
            <a:spLocks/>
          </p:cNvSpPr>
          <p:nvPr/>
        </p:nvSpPr>
        <p:spPr bwMode="auto">
          <a:xfrm>
            <a:off x="3276600" y="4143375"/>
            <a:ext cx="2598738" cy="1733550"/>
          </a:xfrm>
          <a:custGeom>
            <a:avLst/>
            <a:gdLst>
              <a:gd name="T0" fmla="*/ 109637 w 1517"/>
              <a:gd name="T1" fmla="*/ 173355 h 960"/>
              <a:gd name="T2" fmla="*/ 241544 w 1517"/>
              <a:gd name="T3" fmla="*/ 987763 h 960"/>
              <a:gd name="T4" fmla="*/ 356320 w 1517"/>
              <a:gd name="T5" fmla="*/ 1143060 h 960"/>
              <a:gd name="T6" fmla="*/ 438548 w 1517"/>
              <a:gd name="T7" fmla="*/ 1229737 h 960"/>
              <a:gd name="T8" fmla="*/ 471096 w 1517"/>
              <a:gd name="T9" fmla="*/ 1282105 h 960"/>
              <a:gd name="T10" fmla="*/ 585872 w 1517"/>
              <a:gd name="T11" fmla="*/ 1316415 h 960"/>
              <a:gd name="T12" fmla="*/ 784589 w 1517"/>
              <a:gd name="T13" fmla="*/ 1421150 h 960"/>
              <a:gd name="T14" fmla="*/ 931914 w 1517"/>
              <a:gd name="T15" fmla="*/ 1473518 h 960"/>
              <a:gd name="T16" fmla="*/ 1442411 w 1517"/>
              <a:gd name="T17" fmla="*/ 1715492 h 960"/>
              <a:gd name="T18" fmla="*/ 1771322 w 1517"/>
              <a:gd name="T19" fmla="*/ 1733550 h 960"/>
              <a:gd name="T20" fmla="*/ 2083102 w 1517"/>
              <a:gd name="T21" fmla="*/ 1715492 h 960"/>
              <a:gd name="T22" fmla="*/ 2264688 w 1517"/>
              <a:gd name="T23" fmla="*/ 1663125 h 960"/>
              <a:gd name="T24" fmla="*/ 2394882 w 1517"/>
              <a:gd name="T25" fmla="*/ 1560195 h 960"/>
              <a:gd name="T26" fmla="*/ 2511371 w 1517"/>
              <a:gd name="T27" fmla="*/ 1421150 h 960"/>
              <a:gd name="T28" fmla="*/ 2576468 w 1517"/>
              <a:gd name="T29" fmla="*/ 1264047 h 960"/>
              <a:gd name="T30" fmla="*/ 2559337 w 1517"/>
              <a:gd name="T31" fmla="*/ 901085 h 960"/>
              <a:gd name="T32" fmla="*/ 2477110 w 1517"/>
              <a:gd name="T33" fmla="*/ 743982 h 960"/>
              <a:gd name="T34" fmla="*/ 2412013 w 1517"/>
              <a:gd name="T35" fmla="*/ 588685 h 960"/>
              <a:gd name="T36" fmla="*/ 2329785 w 1517"/>
              <a:gd name="T37" fmla="*/ 483949 h 960"/>
              <a:gd name="T38" fmla="*/ 2247557 w 1517"/>
              <a:gd name="T39" fmla="*/ 346710 h 960"/>
              <a:gd name="T40" fmla="*/ 2197878 w 1517"/>
              <a:gd name="T41" fmla="*/ 328652 h 960"/>
              <a:gd name="T42" fmla="*/ 2083102 w 1517"/>
              <a:gd name="T43" fmla="*/ 260033 h 960"/>
              <a:gd name="T44" fmla="*/ 1918647 w 1517"/>
              <a:gd name="T45" fmla="*/ 207665 h 960"/>
              <a:gd name="T46" fmla="*/ 1293373 w 1517"/>
              <a:gd name="T47" fmla="*/ 0 h 960"/>
              <a:gd name="T48" fmla="*/ 832555 w 1517"/>
              <a:gd name="T49" fmla="*/ 16252 h 960"/>
              <a:gd name="T50" fmla="*/ 488227 w 1517"/>
              <a:gd name="T51" fmla="*/ 102930 h 960"/>
              <a:gd name="T52" fmla="*/ 208995 w 1517"/>
              <a:gd name="T53" fmla="*/ 137239 h 960"/>
              <a:gd name="T54" fmla="*/ 109637 w 1517"/>
              <a:gd name="T55" fmla="*/ 173355 h 9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517"/>
              <a:gd name="T85" fmla="*/ 0 h 960"/>
              <a:gd name="T86" fmla="*/ 1517 w 1517"/>
              <a:gd name="T87" fmla="*/ 960 h 96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517" h="960">
                <a:moveTo>
                  <a:pt x="64" y="96"/>
                </a:moveTo>
                <a:cubicBezTo>
                  <a:pt x="0" y="275"/>
                  <a:pt x="59" y="402"/>
                  <a:pt x="141" y="547"/>
                </a:cubicBezTo>
                <a:cubicBezTo>
                  <a:pt x="163" y="586"/>
                  <a:pt x="170" y="608"/>
                  <a:pt x="208" y="633"/>
                </a:cubicBezTo>
                <a:cubicBezTo>
                  <a:pt x="259" y="710"/>
                  <a:pt x="192" y="617"/>
                  <a:pt x="256" y="681"/>
                </a:cubicBezTo>
                <a:cubicBezTo>
                  <a:pt x="264" y="689"/>
                  <a:pt x="266" y="703"/>
                  <a:pt x="275" y="710"/>
                </a:cubicBezTo>
                <a:cubicBezTo>
                  <a:pt x="283" y="716"/>
                  <a:pt x="337" y="728"/>
                  <a:pt x="342" y="729"/>
                </a:cubicBezTo>
                <a:cubicBezTo>
                  <a:pt x="377" y="752"/>
                  <a:pt x="420" y="770"/>
                  <a:pt x="458" y="787"/>
                </a:cubicBezTo>
                <a:cubicBezTo>
                  <a:pt x="486" y="799"/>
                  <a:pt x="519" y="799"/>
                  <a:pt x="544" y="816"/>
                </a:cubicBezTo>
                <a:cubicBezTo>
                  <a:pt x="636" y="876"/>
                  <a:pt x="728" y="941"/>
                  <a:pt x="842" y="950"/>
                </a:cubicBezTo>
                <a:cubicBezTo>
                  <a:pt x="906" y="955"/>
                  <a:pt x="970" y="957"/>
                  <a:pt x="1034" y="960"/>
                </a:cubicBezTo>
                <a:cubicBezTo>
                  <a:pt x="1095" y="957"/>
                  <a:pt x="1156" y="956"/>
                  <a:pt x="1216" y="950"/>
                </a:cubicBezTo>
                <a:cubicBezTo>
                  <a:pt x="1252" y="947"/>
                  <a:pt x="1322" y="921"/>
                  <a:pt x="1322" y="921"/>
                </a:cubicBezTo>
                <a:cubicBezTo>
                  <a:pt x="1349" y="903"/>
                  <a:pt x="1371" y="882"/>
                  <a:pt x="1398" y="864"/>
                </a:cubicBezTo>
                <a:cubicBezTo>
                  <a:pt x="1419" y="833"/>
                  <a:pt x="1445" y="818"/>
                  <a:pt x="1466" y="787"/>
                </a:cubicBezTo>
                <a:cubicBezTo>
                  <a:pt x="1476" y="755"/>
                  <a:pt x="1493" y="731"/>
                  <a:pt x="1504" y="700"/>
                </a:cubicBezTo>
                <a:cubicBezTo>
                  <a:pt x="1513" y="629"/>
                  <a:pt x="1517" y="568"/>
                  <a:pt x="1494" y="499"/>
                </a:cubicBezTo>
                <a:cubicBezTo>
                  <a:pt x="1484" y="468"/>
                  <a:pt x="1446" y="412"/>
                  <a:pt x="1446" y="412"/>
                </a:cubicBezTo>
                <a:cubicBezTo>
                  <a:pt x="1437" y="385"/>
                  <a:pt x="1423" y="349"/>
                  <a:pt x="1408" y="326"/>
                </a:cubicBezTo>
                <a:cubicBezTo>
                  <a:pt x="1362" y="257"/>
                  <a:pt x="1394" y="335"/>
                  <a:pt x="1360" y="268"/>
                </a:cubicBezTo>
                <a:cubicBezTo>
                  <a:pt x="1348" y="244"/>
                  <a:pt x="1334" y="210"/>
                  <a:pt x="1312" y="192"/>
                </a:cubicBezTo>
                <a:cubicBezTo>
                  <a:pt x="1304" y="186"/>
                  <a:pt x="1292" y="187"/>
                  <a:pt x="1283" y="182"/>
                </a:cubicBezTo>
                <a:cubicBezTo>
                  <a:pt x="1187" y="134"/>
                  <a:pt x="1332" y="194"/>
                  <a:pt x="1216" y="144"/>
                </a:cubicBezTo>
                <a:cubicBezTo>
                  <a:pt x="1185" y="131"/>
                  <a:pt x="1151" y="128"/>
                  <a:pt x="1120" y="115"/>
                </a:cubicBezTo>
                <a:cubicBezTo>
                  <a:pt x="1001" y="65"/>
                  <a:pt x="884" y="17"/>
                  <a:pt x="755" y="0"/>
                </a:cubicBezTo>
                <a:cubicBezTo>
                  <a:pt x="665" y="3"/>
                  <a:pt x="576" y="4"/>
                  <a:pt x="486" y="9"/>
                </a:cubicBezTo>
                <a:cubicBezTo>
                  <a:pt x="414" y="13"/>
                  <a:pt x="353" y="42"/>
                  <a:pt x="285" y="57"/>
                </a:cubicBezTo>
                <a:cubicBezTo>
                  <a:pt x="224" y="70"/>
                  <a:pt x="189" y="70"/>
                  <a:pt x="122" y="76"/>
                </a:cubicBezTo>
                <a:cubicBezTo>
                  <a:pt x="120" y="77"/>
                  <a:pt x="25" y="96"/>
                  <a:pt x="64" y="9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293" name="Freeform 18"/>
          <p:cNvSpPr>
            <a:spLocks/>
          </p:cNvSpPr>
          <p:nvPr/>
        </p:nvSpPr>
        <p:spPr bwMode="auto">
          <a:xfrm>
            <a:off x="3779838" y="2247900"/>
            <a:ext cx="2122487" cy="1325563"/>
          </a:xfrm>
          <a:custGeom>
            <a:avLst/>
            <a:gdLst>
              <a:gd name="T0" fmla="*/ 42556 w 1197"/>
              <a:gd name="T1" fmla="*/ 94219 h 816"/>
              <a:gd name="T2" fmla="*/ 42556 w 1197"/>
              <a:gd name="T3" fmla="*/ 484090 h 816"/>
              <a:gd name="T4" fmla="*/ 161359 w 1197"/>
              <a:gd name="T5" fmla="*/ 968181 h 816"/>
              <a:gd name="T6" fmla="*/ 622383 w 1197"/>
              <a:gd name="T7" fmla="*/ 1325563 h 816"/>
              <a:gd name="T8" fmla="*/ 1133057 w 1197"/>
              <a:gd name="T9" fmla="*/ 1294698 h 816"/>
              <a:gd name="T10" fmla="*/ 1285550 w 1197"/>
              <a:gd name="T11" fmla="*/ 1263833 h 816"/>
              <a:gd name="T12" fmla="*/ 1932758 w 1197"/>
              <a:gd name="T13" fmla="*/ 1247589 h 816"/>
              <a:gd name="T14" fmla="*/ 1984180 w 1197"/>
              <a:gd name="T15" fmla="*/ 1216724 h 816"/>
              <a:gd name="T16" fmla="*/ 2051560 w 1197"/>
              <a:gd name="T17" fmla="*/ 1124129 h 816"/>
              <a:gd name="T18" fmla="*/ 1932758 w 1197"/>
              <a:gd name="T19" fmla="*/ 500335 h 816"/>
              <a:gd name="T20" fmla="*/ 1863604 w 1197"/>
              <a:gd name="T21" fmla="*/ 422361 h 816"/>
              <a:gd name="T22" fmla="*/ 1643730 w 1197"/>
              <a:gd name="T23" fmla="*/ 233923 h 816"/>
              <a:gd name="T24" fmla="*/ 1489464 w 1197"/>
              <a:gd name="T25" fmla="*/ 188438 h 816"/>
              <a:gd name="T26" fmla="*/ 1336972 w 1197"/>
              <a:gd name="T27" fmla="*/ 125084 h 816"/>
              <a:gd name="T28" fmla="*/ 1285550 w 1197"/>
              <a:gd name="T29" fmla="*/ 110464 h 816"/>
              <a:gd name="T30" fmla="*/ 927369 w 1197"/>
              <a:gd name="T31" fmla="*/ 0 h 816"/>
              <a:gd name="T32" fmla="*/ 468117 w 1197"/>
              <a:gd name="T33" fmla="*/ 63354 h 816"/>
              <a:gd name="T34" fmla="*/ 111710 w 1197"/>
              <a:gd name="T35" fmla="*/ 47109 h 816"/>
              <a:gd name="T36" fmla="*/ 42556 w 1197"/>
              <a:gd name="T37" fmla="*/ 94219 h 81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197"/>
              <a:gd name="T58" fmla="*/ 0 h 816"/>
              <a:gd name="T59" fmla="*/ 1197 w 1197"/>
              <a:gd name="T60" fmla="*/ 816 h 81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197" h="816">
                <a:moveTo>
                  <a:pt x="24" y="58"/>
                </a:moveTo>
                <a:cubicBezTo>
                  <a:pt x="0" y="159"/>
                  <a:pt x="11" y="97"/>
                  <a:pt x="24" y="298"/>
                </a:cubicBezTo>
                <a:cubicBezTo>
                  <a:pt x="29" y="378"/>
                  <a:pt x="31" y="533"/>
                  <a:pt x="91" y="596"/>
                </a:cubicBezTo>
                <a:cubicBezTo>
                  <a:pt x="134" y="715"/>
                  <a:pt x="228" y="793"/>
                  <a:pt x="351" y="816"/>
                </a:cubicBezTo>
                <a:cubicBezTo>
                  <a:pt x="459" y="811"/>
                  <a:pt x="538" y="812"/>
                  <a:pt x="639" y="797"/>
                </a:cubicBezTo>
                <a:cubicBezTo>
                  <a:pt x="662" y="793"/>
                  <a:pt x="703" y="779"/>
                  <a:pt x="725" y="778"/>
                </a:cubicBezTo>
                <a:cubicBezTo>
                  <a:pt x="847" y="772"/>
                  <a:pt x="968" y="771"/>
                  <a:pt x="1090" y="768"/>
                </a:cubicBezTo>
                <a:cubicBezTo>
                  <a:pt x="1100" y="762"/>
                  <a:pt x="1111" y="758"/>
                  <a:pt x="1119" y="749"/>
                </a:cubicBezTo>
                <a:cubicBezTo>
                  <a:pt x="1134" y="732"/>
                  <a:pt x="1157" y="692"/>
                  <a:pt x="1157" y="692"/>
                </a:cubicBezTo>
                <a:cubicBezTo>
                  <a:pt x="1197" y="537"/>
                  <a:pt x="1174" y="434"/>
                  <a:pt x="1090" y="308"/>
                </a:cubicBezTo>
                <a:cubicBezTo>
                  <a:pt x="1053" y="253"/>
                  <a:pt x="1114" y="301"/>
                  <a:pt x="1051" y="260"/>
                </a:cubicBezTo>
                <a:cubicBezTo>
                  <a:pt x="1032" y="200"/>
                  <a:pt x="976" y="179"/>
                  <a:pt x="927" y="144"/>
                </a:cubicBezTo>
                <a:cubicBezTo>
                  <a:pt x="902" y="126"/>
                  <a:pt x="840" y="116"/>
                  <a:pt x="840" y="116"/>
                </a:cubicBezTo>
                <a:cubicBezTo>
                  <a:pt x="795" y="85"/>
                  <a:pt x="821" y="99"/>
                  <a:pt x="754" y="77"/>
                </a:cubicBezTo>
                <a:cubicBezTo>
                  <a:pt x="744" y="74"/>
                  <a:pt x="725" y="68"/>
                  <a:pt x="725" y="68"/>
                </a:cubicBezTo>
                <a:cubicBezTo>
                  <a:pt x="681" y="21"/>
                  <a:pt x="584" y="11"/>
                  <a:pt x="523" y="0"/>
                </a:cubicBezTo>
                <a:cubicBezTo>
                  <a:pt x="424" y="6"/>
                  <a:pt x="353" y="8"/>
                  <a:pt x="264" y="39"/>
                </a:cubicBezTo>
                <a:cubicBezTo>
                  <a:pt x="198" y="32"/>
                  <a:pt x="128" y="14"/>
                  <a:pt x="63" y="29"/>
                </a:cubicBezTo>
                <a:cubicBezTo>
                  <a:pt x="56" y="35"/>
                  <a:pt x="24" y="84"/>
                  <a:pt x="24" y="5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294" name="Freeform 17"/>
          <p:cNvSpPr>
            <a:spLocks/>
          </p:cNvSpPr>
          <p:nvPr/>
        </p:nvSpPr>
        <p:spPr bwMode="auto">
          <a:xfrm>
            <a:off x="1331913" y="2649538"/>
            <a:ext cx="1731962" cy="1787525"/>
          </a:xfrm>
          <a:custGeom>
            <a:avLst/>
            <a:gdLst>
              <a:gd name="T0" fmla="*/ 45771 w 946"/>
              <a:gd name="T1" fmla="*/ 302383 h 1135"/>
              <a:gd name="T2" fmla="*/ 397289 w 946"/>
              <a:gd name="T3" fmla="*/ 1587511 h 1135"/>
              <a:gd name="T4" fmla="*/ 466861 w 946"/>
              <a:gd name="T5" fmla="*/ 1663107 h 1135"/>
              <a:gd name="T6" fmla="*/ 642620 w 946"/>
              <a:gd name="T7" fmla="*/ 1784375 h 1135"/>
              <a:gd name="T8" fmla="*/ 1047233 w 946"/>
              <a:gd name="T9" fmla="*/ 1738703 h 1135"/>
              <a:gd name="T10" fmla="*/ 1153421 w 946"/>
              <a:gd name="T11" fmla="*/ 1708779 h 1135"/>
              <a:gd name="T12" fmla="*/ 1204684 w 946"/>
              <a:gd name="T13" fmla="*/ 1678856 h 1135"/>
              <a:gd name="T14" fmla="*/ 1257778 w 946"/>
              <a:gd name="T15" fmla="*/ 1663107 h 1135"/>
              <a:gd name="T16" fmla="*/ 1310872 w 946"/>
              <a:gd name="T17" fmla="*/ 1617435 h 1135"/>
              <a:gd name="T18" fmla="*/ 1521417 w 946"/>
              <a:gd name="T19" fmla="*/ 1466243 h 1135"/>
              <a:gd name="T20" fmla="*/ 1592819 w 946"/>
              <a:gd name="T21" fmla="*/ 1376473 h 1135"/>
              <a:gd name="T22" fmla="*/ 1627605 w 946"/>
              <a:gd name="T23" fmla="*/ 1330800 h 1135"/>
              <a:gd name="T24" fmla="*/ 1715485 w 946"/>
              <a:gd name="T25" fmla="*/ 1118187 h 1135"/>
              <a:gd name="T26" fmla="*/ 1731962 w 946"/>
              <a:gd name="T27" fmla="*/ 998494 h 1135"/>
              <a:gd name="T28" fmla="*/ 1715485 w 946"/>
              <a:gd name="T29" fmla="*/ 559094 h 1135"/>
              <a:gd name="T30" fmla="*/ 1451846 w 946"/>
              <a:gd name="T31" fmla="*/ 121268 h 1135"/>
              <a:gd name="T32" fmla="*/ 906259 w 946"/>
              <a:gd name="T33" fmla="*/ 0 h 1135"/>
              <a:gd name="T34" fmla="*/ 413767 w 946"/>
              <a:gd name="T35" fmla="*/ 59847 h 1135"/>
              <a:gd name="T36" fmla="*/ 309410 w 946"/>
              <a:gd name="T37" fmla="*/ 105519 h 1135"/>
              <a:gd name="T38" fmla="*/ 203222 w 946"/>
              <a:gd name="T39" fmla="*/ 135442 h 1135"/>
              <a:gd name="T40" fmla="*/ 27462 w 946"/>
              <a:gd name="T41" fmla="*/ 242536 h 1135"/>
              <a:gd name="T42" fmla="*/ 45771 w 946"/>
              <a:gd name="T43" fmla="*/ 302383 h 113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46"/>
              <a:gd name="T67" fmla="*/ 0 h 1135"/>
              <a:gd name="T68" fmla="*/ 946 w 946"/>
              <a:gd name="T69" fmla="*/ 1135 h 113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46" h="1135">
                <a:moveTo>
                  <a:pt x="25" y="192"/>
                </a:moveTo>
                <a:cubicBezTo>
                  <a:pt x="68" y="467"/>
                  <a:pt x="2" y="793"/>
                  <a:pt x="217" y="1008"/>
                </a:cubicBezTo>
                <a:cubicBezTo>
                  <a:pt x="233" y="1059"/>
                  <a:pt x="214" y="1019"/>
                  <a:pt x="255" y="1056"/>
                </a:cubicBezTo>
                <a:cubicBezTo>
                  <a:pt x="343" y="1135"/>
                  <a:pt x="288" y="1111"/>
                  <a:pt x="351" y="1133"/>
                </a:cubicBezTo>
                <a:cubicBezTo>
                  <a:pt x="407" y="1128"/>
                  <a:pt x="517" y="1122"/>
                  <a:pt x="572" y="1104"/>
                </a:cubicBezTo>
                <a:cubicBezTo>
                  <a:pt x="591" y="1098"/>
                  <a:pt x="630" y="1085"/>
                  <a:pt x="630" y="1085"/>
                </a:cubicBezTo>
                <a:cubicBezTo>
                  <a:pt x="639" y="1079"/>
                  <a:pt x="648" y="1071"/>
                  <a:pt x="658" y="1066"/>
                </a:cubicBezTo>
                <a:cubicBezTo>
                  <a:pt x="667" y="1061"/>
                  <a:pt x="679" y="1062"/>
                  <a:pt x="687" y="1056"/>
                </a:cubicBezTo>
                <a:cubicBezTo>
                  <a:pt x="698" y="1048"/>
                  <a:pt x="705" y="1035"/>
                  <a:pt x="716" y="1027"/>
                </a:cubicBezTo>
                <a:cubicBezTo>
                  <a:pt x="834" y="936"/>
                  <a:pt x="714" y="1050"/>
                  <a:pt x="831" y="931"/>
                </a:cubicBezTo>
                <a:cubicBezTo>
                  <a:pt x="847" y="915"/>
                  <a:pt x="857" y="893"/>
                  <a:pt x="870" y="874"/>
                </a:cubicBezTo>
                <a:cubicBezTo>
                  <a:pt x="876" y="864"/>
                  <a:pt x="889" y="845"/>
                  <a:pt x="889" y="845"/>
                </a:cubicBezTo>
                <a:cubicBezTo>
                  <a:pt x="900" y="797"/>
                  <a:pt x="916" y="754"/>
                  <a:pt x="937" y="710"/>
                </a:cubicBezTo>
                <a:cubicBezTo>
                  <a:pt x="940" y="685"/>
                  <a:pt x="946" y="660"/>
                  <a:pt x="946" y="634"/>
                </a:cubicBezTo>
                <a:cubicBezTo>
                  <a:pt x="946" y="541"/>
                  <a:pt x="942" y="448"/>
                  <a:pt x="937" y="355"/>
                </a:cubicBezTo>
                <a:cubicBezTo>
                  <a:pt x="932" y="263"/>
                  <a:pt x="891" y="107"/>
                  <a:pt x="793" y="77"/>
                </a:cubicBezTo>
                <a:cubicBezTo>
                  <a:pt x="705" y="19"/>
                  <a:pt x="597" y="9"/>
                  <a:pt x="495" y="0"/>
                </a:cubicBezTo>
                <a:cubicBezTo>
                  <a:pt x="403" y="7"/>
                  <a:pt x="315" y="13"/>
                  <a:pt x="226" y="38"/>
                </a:cubicBezTo>
                <a:cubicBezTo>
                  <a:pt x="160" y="57"/>
                  <a:pt x="238" y="37"/>
                  <a:pt x="169" y="67"/>
                </a:cubicBezTo>
                <a:cubicBezTo>
                  <a:pt x="150" y="75"/>
                  <a:pt x="111" y="86"/>
                  <a:pt x="111" y="86"/>
                </a:cubicBezTo>
                <a:cubicBezTo>
                  <a:pt x="83" y="116"/>
                  <a:pt x="45" y="123"/>
                  <a:pt x="15" y="154"/>
                </a:cubicBezTo>
                <a:cubicBezTo>
                  <a:pt x="9" y="172"/>
                  <a:pt x="0" y="265"/>
                  <a:pt x="25" y="192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29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827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mtClean="0"/>
              <a:t>Potentiel de pression:</a:t>
            </a:r>
            <a:br>
              <a:rPr lang="fr-FR" smtClean="0"/>
            </a:br>
            <a:r>
              <a:rPr lang="fr-FR" smtClean="0"/>
              <a:t>Eau pelliculaire et capillaire</a:t>
            </a:r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>
            <a:off x="1530350" y="2708275"/>
            <a:ext cx="1409700" cy="1657350"/>
          </a:xfrm>
          <a:custGeom>
            <a:avLst/>
            <a:gdLst>
              <a:gd name="T0" fmla="*/ 37254 w 946"/>
              <a:gd name="T1" fmla="*/ 280362 h 1135"/>
              <a:gd name="T2" fmla="*/ 323367 w 946"/>
              <a:gd name="T3" fmla="*/ 1471902 h 1135"/>
              <a:gd name="T4" fmla="*/ 379993 w 946"/>
              <a:gd name="T5" fmla="*/ 1541993 h 1135"/>
              <a:gd name="T6" fmla="*/ 523049 w 946"/>
              <a:gd name="T7" fmla="*/ 1654430 h 1135"/>
              <a:gd name="T8" fmla="*/ 852377 w 946"/>
              <a:gd name="T9" fmla="*/ 1612083 h 1135"/>
              <a:gd name="T10" fmla="*/ 938807 w 946"/>
              <a:gd name="T11" fmla="*/ 1584339 h 1135"/>
              <a:gd name="T12" fmla="*/ 980531 w 946"/>
              <a:gd name="T13" fmla="*/ 1556595 h 1135"/>
              <a:gd name="T14" fmla="*/ 1023746 w 946"/>
              <a:gd name="T15" fmla="*/ 1541993 h 1135"/>
              <a:gd name="T16" fmla="*/ 1066961 w 946"/>
              <a:gd name="T17" fmla="*/ 1499646 h 1135"/>
              <a:gd name="T18" fmla="*/ 1238331 w 946"/>
              <a:gd name="T19" fmla="*/ 1359465 h 1135"/>
              <a:gd name="T20" fmla="*/ 1296447 w 946"/>
              <a:gd name="T21" fmla="*/ 1276232 h 1135"/>
              <a:gd name="T22" fmla="*/ 1324760 w 946"/>
              <a:gd name="T23" fmla="*/ 1233886 h 1135"/>
              <a:gd name="T24" fmla="*/ 1396288 w 946"/>
              <a:gd name="T25" fmla="*/ 1036756 h 1135"/>
              <a:gd name="T26" fmla="*/ 1409700 w 946"/>
              <a:gd name="T27" fmla="*/ 925780 h 1135"/>
              <a:gd name="T28" fmla="*/ 1396288 w 946"/>
              <a:gd name="T29" fmla="*/ 518378 h 1135"/>
              <a:gd name="T30" fmla="*/ 1181704 w 946"/>
              <a:gd name="T31" fmla="*/ 112437 h 1135"/>
              <a:gd name="T32" fmla="*/ 737634 w 946"/>
              <a:gd name="T33" fmla="*/ 0 h 1135"/>
              <a:gd name="T34" fmla="*/ 336778 w 946"/>
              <a:gd name="T35" fmla="*/ 55488 h 1135"/>
              <a:gd name="T36" fmla="*/ 251839 w 946"/>
              <a:gd name="T37" fmla="*/ 97835 h 1135"/>
              <a:gd name="T38" fmla="*/ 165409 w 946"/>
              <a:gd name="T39" fmla="*/ 125579 h 1135"/>
              <a:gd name="T40" fmla="*/ 22353 w 946"/>
              <a:gd name="T41" fmla="*/ 224874 h 1135"/>
              <a:gd name="T42" fmla="*/ 37254 w 946"/>
              <a:gd name="T43" fmla="*/ 280362 h 113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46"/>
              <a:gd name="T67" fmla="*/ 0 h 1135"/>
              <a:gd name="T68" fmla="*/ 946 w 946"/>
              <a:gd name="T69" fmla="*/ 1135 h 113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46" h="1135">
                <a:moveTo>
                  <a:pt x="25" y="192"/>
                </a:moveTo>
                <a:cubicBezTo>
                  <a:pt x="68" y="467"/>
                  <a:pt x="2" y="793"/>
                  <a:pt x="217" y="1008"/>
                </a:cubicBezTo>
                <a:cubicBezTo>
                  <a:pt x="233" y="1059"/>
                  <a:pt x="214" y="1019"/>
                  <a:pt x="255" y="1056"/>
                </a:cubicBezTo>
                <a:cubicBezTo>
                  <a:pt x="343" y="1135"/>
                  <a:pt x="288" y="1111"/>
                  <a:pt x="351" y="1133"/>
                </a:cubicBezTo>
                <a:cubicBezTo>
                  <a:pt x="407" y="1128"/>
                  <a:pt x="517" y="1122"/>
                  <a:pt x="572" y="1104"/>
                </a:cubicBezTo>
                <a:cubicBezTo>
                  <a:pt x="591" y="1098"/>
                  <a:pt x="630" y="1085"/>
                  <a:pt x="630" y="1085"/>
                </a:cubicBezTo>
                <a:cubicBezTo>
                  <a:pt x="639" y="1079"/>
                  <a:pt x="648" y="1071"/>
                  <a:pt x="658" y="1066"/>
                </a:cubicBezTo>
                <a:cubicBezTo>
                  <a:pt x="667" y="1061"/>
                  <a:pt x="679" y="1062"/>
                  <a:pt x="687" y="1056"/>
                </a:cubicBezTo>
                <a:cubicBezTo>
                  <a:pt x="698" y="1048"/>
                  <a:pt x="705" y="1035"/>
                  <a:pt x="716" y="1027"/>
                </a:cubicBezTo>
                <a:cubicBezTo>
                  <a:pt x="834" y="936"/>
                  <a:pt x="714" y="1050"/>
                  <a:pt x="831" y="931"/>
                </a:cubicBezTo>
                <a:cubicBezTo>
                  <a:pt x="847" y="915"/>
                  <a:pt x="857" y="893"/>
                  <a:pt x="870" y="874"/>
                </a:cubicBezTo>
                <a:cubicBezTo>
                  <a:pt x="876" y="864"/>
                  <a:pt x="889" y="845"/>
                  <a:pt x="889" y="845"/>
                </a:cubicBezTo>
                <a:cubicBezTo>
                  <a:pt x="900" y="797"/>
                  <a:pt x="916" y="754"/>
                  <a:pt x="937" y="710"/>
                </a:cubicBezTo>
                <a:cubicBezTo>
                  <a:pt x="940" y="685"/>
                  <a:pt x="946" y="660"/>
                  <a:pt x="946" y="634"/>
                </a:cubicBezTo>
                <a:cubicBezTo>
                  <a:pt x="946" y="541"/>
                  <a:pt x="942" y="448"/>
                  <a:pt x="937" y="355"/>
                </a:cubicBezTo>
                <a:cubicBezTo>
                  <a:pt x="932" y="263"/>
                  <a:pt x="891" y="107"/>
                  <a:pt x="793" y="77"/>
                </a:cubicBezTo>
                <a:cubicBezTo>
                  <a:pt x="705" y="19"/>
                  <a:pt x="597" y="9"/>
                  <a:pt x="495" y="0"/>
                </a:cubicBezTo>
                <a:cubicBezTo>
                  <a:pt x="403" y="7"/>
                  <a:pt x="315" y="13"/>
                  <a:pt x="226" y="38"/>
                </a:cubicBezTo>
                <a:cubicBezTo>
                  <a:pt x="160" y="57"/>
                  <a:pt x="238" y="37"/>
                  <a:pt x="169" y="67"/>
                </a:cubicBezTo>
                <a:cubicBezTo>
                  <a:pt x="150" y="75"/>
                  <a:pt x="111" y="86"/>
                  <a:pt x="111" y="86"/>
                </a:cubicBezTo>
                <a:cubicBezTo>
                  <a:pt x="83" y="116"/>
                  <a:pt x="45" y="123"/>
                  <a:pt x="15" y="154"/>
                </a:cubicBezTo>
                <a:cubicBezTo>
                  <a:pt x="9" y="172"/>
                  <a:pt x="0" y="265"/>
                  <a:pt x="25" y="192"/>
                </a:cubicBezTo>
                <a:close/>
              </a:path>
            </a:pathLst>
          </a:custGeom>
          <a:solidFill>
            <a:srgbClr val="D2CE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297" name="Freeform 9"/>
          <p:cNvSpPr>
            <a:spLocks/>
          </p:cNvSpPr>
          <p:nvPr/>
        </p:nvSpPr>
        <p:spPr bwMode="auto">
          <a:xfrm>
            <a:off x="365125" y="4713288"/>
            <a:ext cx="1919288" cy="1668462"/>
          </a:xfrm>
          <a:custGeom>
            <a:avLst/>
            <a:gdLst>
              <a:gd name="T0" fmla="*/ 1216891 w 1287"/>
              <a:gd name="T1" fmla="*/ 97887 h 1142"/>
              <a:gd name="T2" fmla="*/ 1175135 w 1287"/>
              <a:gd name="T3" fmla="*/ 84738 h 1142"/>
              <a:gd name="T4" fmla="*/ 1103553 w 1287"/>
              <a:gd name="T5" fmla="*/ 42369 h 1142"/>
              <a:gd name="T6" fmla="*/ 902229 w 1287"/>
              <a:gd name="T7" fmla="*/ 0 h 1142"/>
              <a:gd name="T8" fmla="*/ 702397 w 1287"/>
              <a:gd name="T9" fmla="*/ 14610 h 1142"/>
              <a:gd name="T10" fmla="*/ 544320 w 1287"/>
              <a:gd name="T11" fmla="*/ 125646 h 1142"/>
              <a:gd name="T12" fmla="*/ 344488 w 1287"/>
              <a:gd name="T13" fmla="*/ 322881 h 1142"/>
              <a:gd name="T14" fmla="*/ 272906 w 1287"/>
              <a:gd name="T15" fmla="*/ 435378 h 1142"/>
              <a:gd name="T16" fmla="*/ 172989 w 1287"/>
              <a:gd name="T17" fmla="*/ 575634 h 1142"/>
              <a:gd name="T18" fmla="*/ 129742 w 1287"/>
              <a:gd name="T19" fmla="*/ 631152 h 1142"/>
              <a:gd name="T20" fmla="*/ 71582 w 1287"/>
              <a:gd name="T21" fmla="*/ 715890 h 1142"/>
              <a:gd name="T22" fmla="*/ 0 w 1287"/>
              <a:gd name="T23" fmla="*/ 897054 h 1142"/>
              <a:gd name="T24" fmla="*/ 29826 w 1287"/>
              <a:gd name="T25" fmla="*/ 1122048 h 1142"/>
              <a:gd name="T26" fmla="*/ 71582 w 1287"/>
              <a:gd name="T27" fmla="*/ 1177566 h 1142"/>
              <a:gd name="T28" fmla="*/ 244571 w 1287"/>
              <a:gd name="T29" fmla="*/ 1374801 h 1142"/>
              <a:gd name="T30" fmla="*/ 344488 w 1287"/>
              <a:gd name="T31" fmla="*/ 1458078 h 1142"/>
              <a:gd name="T32" fmla="*/ 387735 w 1287"/>
              <a:gd name="T33" fmla="*/ 1472688 h 1142"/>
              <a:gd name="T34" fmla="*/ 530899 w 1287"/>
              <a:gd name="T35" fmla="*/ 1557426 h 1142"/>
              <a:gd name="T36" fmla="*/ 1002146 w 1287"/>
              <a:gd name="T37" fmla="*/ 1668462 h 1142"/>
              <a:gd name="T38" fmla="*/ 1360055 w 1287"/>
              <a:gd name="T39" fmla="*/ 1655313 h 1142"/>
              <a:gd name="T40" fmla="*/ 1503218 w 1287"/>
              <a:gd name="T41" fmla="*/ 1627554 h 1142"/>
              <a:gd name="T42" fmla="*/ 1761212 w 1287"/>
              <a:gd name="T43" fmla="*/ 1458078 h 1142"/>
              <a:gd name="T44" fmla="*/ 1919288 w 1287"/>
              <a:gd name="T45" fmla="*/ 1164417 h 1142"/>
              <a:gd name="T46" fmla="*/ 1819372 w 1287"/>
              <a:gd name="T47" fmla="*/ 686670 h 1142"/>
              <a:gd name="T48" fmla="*/ 1789546 w 1287"/>
              <a:gd name="T49" fmla="*/ 658911 h 1142"/>
              <a:gd name="T50" fmla="*/ 1747790 w 1287"/>
              <a:gd name="T51" fmla="*/ 588783 h 1142"/>
              <a:gd name="T52" fmla="*/ 1574801 w 1287"/>
              <a:gd name="T53" fmla="*/ 308271 h 1142"/>
              <a:gd name="T54" fmla="*/ 1503218 w 1287"/>
              <a:gd name="T55" fmla="*/ 238143 h 1142"/>
              <a:gd name="T56" fmla="*/ 1474884 w 1287"/>
              <a:gd name="T57" fmla="*/ 195774 h 1142"/>
              <a:gd name="T58" fmla="*/ 1360055 w 1287"/>
              <a:gd name="T59" fmla="*/ 84738 h 1142"/>
              <a:gd name="T60" fmla="*/ 1246717 w 1287"/>
              <a:gd name="T61" fmla="*/ 0 h 1142"/>
              <a:gd name="T62" fmla="*/ 1216891 w 1287"/>
              <a:gd name="T63" fmla="*/ 27759 h 1142"/>
              <a:gd name="T64" fmla="*/ 1175135 w 1287"/>
              <a:gd name="T65" fmla="*/ 55518 h 1142"/>
              <a:gd name="T66" fmla="*/ 1216891 w 1287"/>
              <a:gd name="T67" fmla="*/ 97887 h 114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287"/>
              <a:gd name="T103" fmla="*/ 0 h 1142"/>
              <a:gd name="T104" fmla="*/ 1287 w 1287"/>
              <a:gd name="T105" fmla="*/ 1142 h 1142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287" h="1142">
                <a:moveTo>
                  <a:pt x="816" y="67"/>
                </a:moveTo>
                <a:cubicBezTo>
                  <a:pt x="807" y="64"/>
                  <a:pt x="797" y="62"/>
                  <a:pt x="788" y="58"/>
                </a:cubicBezTo>
                <a:cubicBezTo>
                  <a:pt x="771" y="50"/>
                  <a:pt x="758" y="35"/>
                  <a:pt x="740" y="29"/>
                </a:cubicBezTo>
                <a:cubicBezTo>
                  <a:pt x="704" y="16"/>
                  <a:pt x="644" y="8"/>
                  <a:pt x="605" y="0"/>
                </a:cubicBezTo>
                <a:cubicBezTo>
                  <a:pt x="560" y="3"/>
                  <a:pt x="515" y="0"/>
                  <a:pt x="471" y="10"/>
                </a:cubicBezTo>
                <a:cubicBezTo>
                  <a:pt x="427" y="20"/>
                  <a:pt x="409" y="72"/>
                  <a:pt x="365" y="86"/>
                </a:cubicBezTo>
                <a:cubicBezTo>
                  <a:pt x="326" y="138"/>
                  <a:pt x="276" y="176"/>
                  <a:pt x="231" y="221"/>
                </a:cubicBezTo>
                <a:cubicBezTo>
                  <a:pt x="194" y="258"/>
                  <a:pt x="209" y="256"/>
                  <a:pt x="183" y="298"/>
                </a:cubicBezTo>
                <a:cubicBezTo>
                  <a:pt x="174" y="313"/>
                  <a:pt x="130" y="374"/>
                  <a:pt x="116" y="394"/>
                </a:cubicBezTo>
                <a:cubicBezTo>
                  <a:pt x="107" y="407"/>
                  <a:pt x="87" y="432"/>
                  <a:pt x="87" y="432"/>
                </a:cubicBezTo>
                <a:cubicBezTo>
                  <a:pt x="60" y="511"/>
                  <a:pt x="101" y="405"/>
                  <a:pt x="48" y="490"/>
                </a:cubicBezTo>
                <a:cubicBezTo>
                  <a:pt x="25" y="528"/>
                  <a:pt x="21" y="575"/>
                  <a:pt x="0" y="614"/>
                </a:cubicBezTo>
                <a:cubicBezTo>
                  <a:pt x="0" y="616"/>
                  <a:pt x="8" y="741"/>
                  <a:pt x="20" y="768"/>
                </a:cubicBezTo>
                <a:cubicBezTo>
                  <a:pt x="26" y="782"/>
                  <a:pt x="40" y="793"/>
                  <a:pt x="48" y="806"/>
                </a:cubicBezTo>
                <a:cubicBezTo>
                  <a:pt x="83" y="863"/>
                  <a:pt x="113" y="898"/>
                  <a:pt x="164" y="941"/>
                </a:cubicBezTo>
                <a:cubicBezTo>
                  <a:pt x="200" y="971"/>
                  <a:pt x="194" y="979"/>
                  <a:pt x="231" y="998"/>
                </a:cubicBezTo>
                <a:cubicBezTo>
                  <a:pt x="240" y="1003"/>
                  <a:pt x="251" y="1003"/>
                  <a:pt x="260" y="1008"/>
                </a:cubicBezTo>
                <a:cubicBezTo>
                  <a:pt x="368" y="1073"/>
                  <a:pt x="289" y="1043"/>
                  <a:pt x="356" y="1066"/>
                </a:cubicBezTo>
                <a:cubicBezTo>
                  <a:pt x="431" y="1121"/>
                  <a:pt x="580" y="1128"/>
                  <a:pt x="672" y="1142"/>
                </a:cubicBezTo>
                <a:cubicBezTo>
                  <a:pt x="752" y="1139"/>
                  <a:pt x="832" y="1140"/>
                  <a:pt x="912" y="1133"/>
                </a:cubicBezTo>
                <a:cubicBezTo>
                  <a:pt x="945" y="1130"/>
                  <a:pt x="1008" y="1114"/>
                  <a:pt x="1008" y="1114"/>
                </a:cubicBezTo>
                <a:cubicBezTo>
                  <a:pt x="1070" y="1082"/>
                  <a:pt x="1126" y="1040"/>
                  <a:pt x="1181" y="998"/>
                </a:cubicBezTo>
                <a:cubicBezTo>
                  <a:pt x="1221" y="931"/>
                  <a:pt x="1267" y="873"/>
                  <a:pt x="1287" y="797"/>
                </a:cubicBezTo>
                <a:cubicBezTo>
                  <a:pt x="1279" y="690"/>
                  <a:pt x="1276" y="567"/>
                  <a:pt x="1220" y="470"/>
                </a:cubicBezTo>
                <a:cubicBezTo>
                  <a:pt x="1215" y="462"/>
                  <a:pt x="1205" y="458"/>
                  <a:pt x="1200" y="451"/>
                </a:cubicBezTo>
                <a:cubicBezTo>
                  <a:pt x="1189" y="436"/>
                  <a:pt x="1179" y="420"/>
                  <a:pt x="1172" y="403"/>
                </a:cubicBezTo>
                <a:cubicBezTo>
                  <a:pt x="1144" y="335"/>
                  <a:pt x="1121" y="254"/>
                  <a:pt x="1056" y="211"/>
                </a:cubicBezTo>
                <a:cubicBezTo>
                  <a:pt x="1005" y="134"/>
                  <a:pt x="1072" y="227"/>
                  <a:pt x="1008" y="163"/>
                </a:cubicBezTo>
                <a:cubicBezTo>
                  <a:pt x="1000" y="155"/>
                  <a:pt x="997" y="143"/>
                  <a:pt x="989" y="134"/>
                </a:cubicBezTo>
                <a:cubicBezTo>
                  <a:pt x="971" y="114"/>
                  <a:pt x="934" y="80"/>
                  <a:pt x="912" y="58"/>
                </a:cubicBezTo>
                <a:cubicBezTo>
                  <a:pt x="889" y="35"/>
                  <a:pt x="836" y="0"/>
                  <a:pt x="836" y="0"/>
                </a:cubicBezTo>
                <a:cubicBezTo>
                  <a:pt x="829" y="6"/>
                  <a:pt x="823" y="13"/>
                  <a:pt x="816" y="19"/>
                </a:cubicBezTo>
                <a:cubicBezTo>
                  <a:pt x="807" y="26"/>
                  <a:pt x="788" y="27"/>
                  <a:pt x="788" y="38"/>
                </a:cubicBezTo>
                <a:cubicBezTo>
                  <a:pt x="788" y="51"/>
                  <a:pt x="807" y="57"/>
                  <a:pt x="816" y="67"/>
                </a:cubicBezTo>
                <a:close/>
              </a:path>
            </a:pathLst>
          </a:custGeom>
          <a:solidFill>
            <a:srgbClr val="D2CE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298" name="Freeform 10"/>
          <p:cNvSpPr>
            <a:spLocks/>
          </p:cNvSpPr>
          <p:nvPr/>
        </p:nvSpPr>
        <p:spPr bwMode="auto">
          <a:xfrm>
            <a:off x="3419475" y="4259263"/>
            <a:ext cx="2262188" cy="1401762"/>
          </a:xfrm>
          <a:custGeom>
            <a:avLst/>
            <a:gdLst>
              <a:gd name="T0" fmla="*/ 95438 w 1517"/>
              <a:gd name="T1" fmla="*/ 140176 h 960"/>
              <a:gd name="T2" fmla="*/ 210263 w 1517"/>
              <a:gd name="T3" fmla="*/ 798712 h 960"/>
              <a:gd name="T4" fmla="*/ 310175 w 1517"/>
              <a:gd name="T5" fmla="*/ 924287 h 960"/>
              <a:gd name="T6" fmla="*/ 381754 w 1517"/>
              <a:gd name="T7" fmla="*/ 994375 h 960"/>
              <a:gd name="T8" fmla="*/ 410087 w 1517"/>
              <a:gd name="T9" fmla="*/ 1036720 h 960"/>
              <a:gd name="T10" fmla="*/ 509999 w 1517"/>
              <a:gd name="T11" fmla="*/ 1064463 h 960"/>
              <a:gd name="T12" fmla="*/ 682981 w 1517"/>
              <a:gd name="T13" fmla="*/ 1149153 h 960"/>
              <a:gd name="T14" fmla="*/ 811226 w 1517"/>
              <a:gd name="T15" fmla="*/ 1191498 h 960"/>
              <a:gd name="T16" fmla="*/ 1255611 w 1517"/>
              <a:gd name="T17" fmla="*/ 1387160 h 960"/>
              <a:gd name="T18" fmla="*/ 1541927 w 1517"/>
              <a:gd name="T19" fmla="*/ 1401762 h 960"/>
              <a:gd name="T20" fmla="*/ 1813329 w 1517"/>
              <a:gd name="T21" fmla="*/ 1387160 h 960"/>
              <a:gd name="T22" fmla="*/ 1971399 w 1517"/>
              <a:gd name="T23" fmla="*/ 1344815 h 960"/>
              <a:gd name="T24" fmla="*/ 2084732 w 1517"/>
              <a:gd name="T25" fmla="*/ 1261586 h 960"/>
              <a:gd name="T26" fmla="*/ 2186136 w 1517"/>
              <a:gd name="T27" fmla="*/ 1149153 h 960"/>
              <a:gd name="T28" fmla="*/ 2242802 w 1517"/>
              <a:gd name="T29" fmla="*/ 1022118 h 960"/>
              <a:gd name="T30" fmla="*/ 2227890 w 1517"/>
              <a:gd name="T31" fmla="*/ 728624 h 960"/>
              <a:gd name="T32" fmla="*/ 2156311 w 1517"/>
              <a:gd name="T33" fmla="*/ 601590 h 960"/>
              <a:gd name="T34" fmla="*/ 2099645 w 1517"/>
              <a:gd name="T35" fmla="*/ 476015 h 960"/>
              <a:gd name="T36" fmla="*/ 2028066 w 1517"/>
              <a:gd name="T37" fmla="*/ 391325 h 960"/>
              <a:gd name="T38" fmla="*/ 1956487 w 1517"/>
              <a:gd name="T39" fmla="*/ 280352 h 960"/>
              <a:gd name="T40" fmla="*/ 1913242 w 1517"/>
              <a:gd name="T41" fmla="*/ 265751 h 960"/>
              <a:gd name="T42" fmla="*/ 1813329 w 1517"/>
              <a:gd name="T43" fmla="*/ 210264 h 960"/>
              <a:gd name="T44" fmla="*/ 1670172 w 1517"/>
              <a:gd name="T45" fmla="*/ 167919 h 960"/>
              <a:gd name="T46" fmla="*/ 1125875 w 1517"/>
              <a:gd name="T47" fmla="*/ 0 h 960"/>
              <a:gd name="T48" fmla="*/ 724735 w 1517"/>
              <a:gd name="T49" fmla="*/ 13142 h 960"/>
              <a:gd name="T50" fmla="*/ 424999 w 1517"/>
              <a:gd name="T51" fmla="*/ 83230 h 960"/>
              <a:gd name="T52" fmla="*/ 181929 w 1517"/>
              <a:gd name="T53" fmla="*/ 110973 h 960"/>
              <a:gd name="T54" fmla="*/ 95438 w 1517"/>
              <a:gd name="T55" fmla="*/ 140176 h 9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517"/>
              <a:gd name="T85" fmla="*/ 0 h 960"/>
              <a:gd name="T86" fmla="*/ 1517 w 1517"/>
              <a:gd name="T87" fmla="*/ 960 h 96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517" h="960">
                <a:moveTo>
                  <a:pt x="64" y="96"/>
                </a:moveTo>
                <a:cubicBezTo>
                  <a:pt x="0" y="275"/>
                  <a:pt x="59" y="402"/>
                  <a:pt x="141" y="547"/>
                </a:cubicBezTo>
                <a:cubicBezTo>
                  <a:pt x="163" y="586"/>
                  <a:pt x="170" y="608"/>
                  <a:pt x="208" y="633"/>
                </a:cubicBezTo>
                <a:cubicBezTo>
                  <a:pt x="259" y="710"/>
                  <a:pt x="192" y="617"/>
                  <a:pt x="256" y="681"/>
                </a:cubicBezTo>
                <a:cubicBezTo>
                  <a:pt x="264" y="689"/>
                  <a:pt x="266" y="703"/>
                  <a:pt x="275" y="710"/>
                </a:cubicBezTo>
                <a:cubicBezTo>
                  <a:pt x="283" y="716"/>
                  <a:pt x="337" y="728"/>
                  <a:pt x="342" y="729"/>
                </a:cubicBezTo>
                <a:cubicBezTo>
                  <a:pt x="377" y="752"/>
                  <a:pt x="420" y="770"/>
                  <a:pt x="458" y="787"/>
                </a:cubicBezTo>
                <a:cubicBezTo>
                  <a:pt x="486" y="799"/>
                  <a:pt x="519" y="799"/>
                  <a:pt x="544" y="816"/>
                </a:cubicBezTo>
                <a:cubicBezTo>
                  <a:pt x="636" y="876"/>
                  <a:pt x="728" y="941"/>
                  <a:pt x="842" y="950"/>
                </a:cubicBezTo>
                <a:cubicBezTo>
                  <a:pt x="906" y="955"/>
                  <a:pt x="970" y="957"/>
                  <a:pt x="1034" y="960"/>
                </a:cubicBezTo>
                <a:cubicBezTo>
                  <a:pt x="1095" y="957"/>
                  <a:pt x="1156" y="956"/>
                  <a:pt x="1216" y="950"/>
                </a:cubicBezTo>
                <a:cubicBezTo>
                  <a:pt x="1252" y="947"/>
                  <a:pt x="1322" y="921"/>
                  <a:pt x="1322" y="921"/>
                </a:cubicBezTo>
                <a:cubicBezTo>
                  <a:pt x="1349" y="903"/>
                  <a:pt x="1371" y="882"/>
                  <a:pt x="1398" y="864"/>
                </a:cubicBezTo>
                <a:cubicBezTo>
                  <a:pt x="1419" y="833"/>
                  <a:pt x="1445" y="818"/>
                  <a:pt x="1466" y="787"/>
                </a:cubicBezTo>
                <a:cubicBezTo>
                  <a:pt x="1476" y="755"/>
                  <a:pt x="1493" y="731"/>
                  <a:pt x="1504" y="700"/>
                </a:cubicBezTo>
                <a:cubicBezTo>
                  <a:pt x="1513" y="629"/>
                  <a:pt x="1517" y="568"/>
                  <a:pt x="1494" y="499"/>
                </a:cubicBezTo>
                <a:cubicBezTo>
                  <a:pt x="1484" y="468"/>
                  <a:pt x="1446" y="412"/>
                  <a:pt x="1446" y="412"/>
                </a:cubicBezTo>
                <a:cubicBezTo>
                  <a:pt x="1437" y="385"/>
                  <a:pt x="1423" y="349"/>
                  <a:pt x="1408" y="326"/>
                </a:cubicBezTo>
                <a:cubicBezTo>
                  <a:pt x="1362" y="257"/>
                  <a:pt x="1394" y="335"/>
                  <a:pt x="1360" y="268"/>
                </a:cubicBezTo>
                <a:cubicBezTo>
                  <a:pt x="1348" y="244"/>
                  <a:pt x="1334" y="210"/>
                  <a:pt x="1312" y="192"/>
                </a:cubicBezTo>
                <a:cubicBezTo>
                  <a:pt x="1304" y="186"/>
                  <a:pt x="1292" y="187"/>
                  <a:pt x="1283" y="182"/>
                </a:cubicBezTo>
                <a:cubicBezTo>
                  <a:pt x="1187" y="134"/>
                  <a:pt x="1332" y="194"/>
                  <a:pt x="1216" y="144"/>
                </a:cubicBezTo>
                <a:cubicBezTo>
                  <a:pt x="1185" y="131"/>
                  <a:pt x="1151" y="128"/>
                  <a:pt x="1120" y="115"/>
                </a:cubicBezTo>
                <a:cubicBezTo>
                  <a:pt x="1001" y="65"/>
                  <a:pt x="884" y="17"/>
                  <a:pt x="755" y="0"/>
                </a:cubicBezTo>
                <a:cubicBezTo>
                  <a:pt x="665" y="3"/>
                  <a:pt x="576" y="4"/>
                  <a:pt x="486" y="9"/>
                </a:cubicBezTo>
                <a:cubicBezTo>
                  <a:pt x="414" y="13"/>
                  <a:pt x="353" y="42"/>
                  <a:pt x="285" y="57"/>
                </a:cubicBezTo>
                <a:cubicBezTo>
                  <a:pt x="224" y="70"/>
                  <a:pt x="189" y="70"/>
                  <a:pt x="122" y="76"/>
                </a:cubicBezTo>
                <a:cubicBezTo>
                  <a:pt x="120" y="77"/>
                  <a:pt x="25" y="96"/>
                  <a:pt x="64" y="96"/>
                </a:cubicBezTo>
                <a:close/>
              </a:path>
            </a:pathLst>
          </a:custGeom>
          <a:solidFill>
            <a:srgbClr val="D2CE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299" name="Freeform 11"/>
          <p:cNvSpPr>
            <a:spLocks/>
          </p:cNvSpPr>
          <p:nvPr/>
        </p:nvSpPr>
        <p:spPr bwMode="auto">
          <a:xfrm>
            <a:off x="3924300" y="2309813"/>
            <a:ext cx="1784350" cy="1192212"/>
          </a:xfrm>
          <a:custGeom>
            <a:avLst/>
            <a:gdLst>
              <a:gd name="T0" fmla="*/ 35776 w 1197"/>
              <a:gd name="T1" fmla="*/ 84741 h 816"/>
              <a:gd name="T2" fmla="*/ 35776 w 1197"/>
              <a:gd name="T3" fmla="*/ 435391 h 816"/>
              <a:gd name="T4" fmla="*/ 135652 w 1197"/>
              <a:gd name="T5" fmla="*/ 870782 h 816"/>
              <a:gd name="T6" fmla="*/ 523230 w 1197"/>
              <a:gd name="T7" fmla="*/ 1192212 h 816"/>
              <a:gd name="T8" fmla="*/ 952548 w 1197"/>
              <a:gd name="T9" fmla="*/ 1164452 h 816"/>
              <a:gd name="T10" fmla="*/ 1080747 w 1197"/>
              <a:gd name="T11" fmla="*/ 1136692 h 816"/>
              <a:gd name="T12" fmla="*/ 1624847 w 1197"/>
              <a:gd name="T13" fmla="*/ 1122082 h 816"/>
              <a:gd name="T14" fmla="*/ 1668077 w 1197"/>
              <a:gd name="T15" fmla="*/ 1094322 h 816"/>
              <a:gd name="T16" fmla="*/ 1724723 w 1197"/>
              <a:gd name="T17" fmla="*/ 1011043 h 816"/>
              <a:gd name="T18" fmla="*/ 1624847 w 1197"/>
              <a:gd name="T19" fmla="*/ 450002 h 816"/>
              <a:gd name="T20" fmla="*/ 1566710 w 1197"/>
              <a:gd name="T21" fmla="*/ 379872 h 816"/>
              <a:gd name="T22" fmla="*/ 1381865 w 1197"/>
              <a:gd name="T23" fmla="*/ 210390 h 816"/>
              <a:gd name="T24" fmla="*/ 1252175 w 1197"/>
              <a:gd name="T25" fmla="*/ 169481 h 816"/>
              <a:gd name="T26" fmla="*/ 1123976 w 1197"/>
              <a:gd name="T27" fmla="*/ 112500 h 816"/>
              <a:gd name="T28" fmla="*/ 1080747 w 1197"/>
              <a:gd name="T29" fmla="*/ 99351 h 816"/>
              <a:gd name="T30" fmla="*/ 779628 w 1197"/>
              <a:gd name="T31" fmla="*/ 0 h 816"/>
              <a:gd name="T32" fmla="*/ 393541 w 1197"/>
              <a:gd name="T33" fmla="*/ 56981 h 816"/>
              <a:gd name="T34" fmla="*/ 93913 w 1197"/>
              <a:gd name="T35" fmla="*/ 42370 h 816"/>
              <a:gd name="T36" fmla="*/ 35776 w 1197"/>
              <a:gd name="T37" fmla="*/ 84741 h 81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197"/>
              <a:gd name="T58" fmla="*/ 0 h 816"/>
              <a:gd name="T59" fmla="*/ 1197 w 1197"/>
              <a:gd name="T60" fmla="*/ 816 h 81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197" h="816">
                <a:moveTo>
                  <a:pt x="24" y="58"/>
                </a:moveTo>
                <a:cubicBezTo>
                  <a:pt x="0" y="159"/>
                  <a:pt x="11" y="97"/>
                  <a:pt x="24" y="298"/>
                </a:cubicBezTo>
                <a:cubicBezTo>
                  <a:pt x="29" y="378"/>
                  <a:pt x="31" y="533"/>
                  <a:pt x="91" y="596"/>
                </a:cubicBezTo>
                <a:cubicBezTo>
                  <a:pt x="134" y="715"/>
                  <a:pt x="228" y="793"/>
                  <a:pt x="351" y="816"/>
                </a:cubicBezTo>
                <a:cubicBezTo>
                  <a:pt x="459" y="811"/>
                  <a:pt x="538" y="812"/>
                  <a:pt x="639" y="797"/>
                </a:cubicBezTo>
                <a:cubicBezTo>
                  <a:pt x="662" y="793"/>
                  <a:pt x="703" y="779"/>
                  <a:pt x="725" y="778"/>
                </a:cubicBezTo>
                <a:cubicBezTo>
                  <a:pt x="847" y="772"/>
                  <a:pt x="968" y="771"/>
                  <a:pt x="1090" y="768"/>
                </a:cubicBezTo>
                <a:cubicBezTo>
                  <a:pt x="1100" y="762"/>
                  <a:pt x="1111" y="758"/>
                  <a:pt x="1119" y="749"/>
                </a:cubicBezTo>
                <a:cubicBezTo>
                  <a:pt x="1134" y="732"/>
                  <a:pt x="1157" y="692"/>
                  <a:pt x="1157" y="692"/>
                </a:cubicBezTo>
                <a:cubicBezTo>
                  <a:pt x="1197" y="537"/>
                  <a:pt x="1174" y="434"/>
                  <a:pt x="1090" y="308"/>
                </a:cubicBezTo>
                <a:cubicBezTo>
                  <a:pt x="1053" y="253"/>
                  <a:pt x="1114" y="301"/>
                  <a:pt x="1051" y="260"/>
                </a:cubicBezTo>
                <a:cubicBezTo>
                  <a:pt x="1032" y="200"/>
                  <a:pt x="976" y="179"/>
                  <a:pt x="927" y="144"/>
                </a:cubicBezTo>
                <a:cubicBezTo>
                  <a:pt x="902" y="126"/>
                  <a:pt x="840" y="116"/>
                  <a:pt x="840" y="116"/>
                </a:cubicBezTo>
                <a:cubicBezTo>
                  <a:pt x="795" y="85"/>
                  <a:pt x="821" y="99"/>
                  <a:pt x="754" y="77"/>
                </a:cubicBezTo>
                <a:cubicBezTo>
                  <a:pt x="744" y="74"/>
                  <a:pt x="725" y="68"/>
                  <a:pt x="725" y="68"/>
                </a:cubicBezTo>
                <a:cubicBezTo>
                  <a:pt x="681" y="21"/>
                  <a:pt x="584" y="11"/>
                  <a:pt x="523" y="0"/>
                </a:cubicBezTo>
                <a:cubicBezTo>
                  <a:pt x="424" y="6"/>
                  <a:pt x="353" y="8"/>
                  <a:pt x="264" y="39"/>
                </a:cubicBezTo>
                <a:cubicBezTo>
                  <a:pt x="198" y="32"/>
                  <a:pt x="128" y="14"/>
                  <a:pt x="63" y="29"/>
                </a:cubicBezTo>
                <a:cubicBezTo>
                  <a:pt x="56" y="35"/>
                  <a:pt x="24" y="84"/>
                  <a:pt x="24" y="58"/>
                </a:cubicBezTo>
                <a:close/>
              </a:path>
            </a:pathLst>
          </a:custGeom>
          <a:solidFill>
            <a:srgbClr val="D2CE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300" name="Freeform 12"/>
          <p:cNvSpPr>
            <a:spLocks/>
          </p:cNvSpPr>
          <p:nvPr/>
        </p:nvSpPr>
        <p:spPr bwMode="auto">
          <a:xfrm>
            <a:off x="2514600" y="4383088"/>
            <a:ext cx="357188" cy="422275"/>
          </a:xfrm>
          <a:custGeom>
            <a:avLst/>
            <a:gdLst>
              <a:gd name="T0" fmla="*/ 0 w 240"/>
              <a:gd name="T1" fmla="*/ 39451 h 289"/>
              <a:gd name="T2" fmla="*/ 86320 w 240"/>
              <a:gd name="T3" fmla="*/ 319994 h 289"/>
              <a:gd name="T4" fmla="*/ 242590 w 240"/>
              <a:gd name="T5" fmla="*/ 362367 h 289"/>
              <a:gd name="T6" fmla="*/ 328911 w 240"/>
              <a:gd name="T7" fmla="*/ 277620 h 289"/>
              <a:gd name="T8" fmla="*/ 357188 w 240"/>
              <a:gd name="T9" fmla="*/ 192873 h 289"/>
              <a:gd name="T10" fmla="*/ 157758 w 240"/>
              <a:gd name="T11" fmla="*/ 67213 h 289"/>
              <a:gd name="T12" fmla="*/ 0 w 240"/>
              <a:gd name="T13" fmla="*/ 39451 h 2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"/>
              <a:gd name="T22" fmla="*/ 0 h 289"/>
              <a:gd name="T23" fmla="*/ 240 w 240"/>
              <a:gd name="T24" fmla="*/ 289 h 2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" h="289">
                <a:moveTo>
                  <a:pt x="0" y="27"/>
                </a:moveTo>
                <a:cubicBezTo>
                  <a:pt x="8" y="86"/>
                  <a:pt x="12" y="175"/>
                  <a:pt x="58" y="219"/>
                </a:cubicBezTo>
                <a:cubicBezTo>
                  <a:pt x="80" y="289"/>
                  <a:pt x="108" y="265"/>
                  <a:pt x="163" y="248"/>
                </a:cubicBezTo>
                <a:cubicBezTo>
                  <a:pt x="194" y="215"/>
                  <a:pt x="206" y="236"/>
                  <a:pt x="221" y="190"/>
                </a:cubicBezTo>
                <a:cubicBezTo>
                  <a:pt x="227" y="171"/>
                  <a:pt x="240" y="132"/>
                  <a:pt x="240" y="132"/>
                </a:cubicBezTo>
                <a:cubicBezTo>
                  <a:pt x="201" y="106"/>
                  <a:pt x="151" y="62"/>
                  <a:pt x="106" y="46"/>
                </a:cubicBezTo>
                <a:cubicBezTo>
                  <a:pt x="58" y="0"/>
                  <a:pt x="60" y="6"/>
                  <a:pt x="0" y="27"/>
                </a:cubicBezTo>
                <a:close/>
              </a:path>
            </a:pathLst>
          </a:custGeom>
          <a:solidFill>
            <a:srgbClr val="D2CE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301" name="Freeform 13"/>
          <p:cNvSpPr>
            <a:spLocks/>
          </p:cNvSpPr>
          <p:nvPr/>
        </p:nvSpPr>
        <p:spPr bwMode="auto">
          <a:xfrm>
            <a:off x="3292475" y="2927350"/>
            <a:ext cx="360363" cy="558800"/>
          </a:xfrm>
          <a:custGeom>
            <a:avLst/>
            <a:gdLst>
              <a:gd name="T0" fmla="*/ 113172 w 242"/>
              <a:gd name="T1" fmla="*/ 0 h 382"/>
              <a:gd name="T2" fmla="*/ 0 w 242"/>
              <a:gd name="T3" fmla="*/ 337913 h 382"/>
              <a:gd name="T4" fmla="*/ 156356 w 242"/>
              <a:gd name="T5" fmla="*/ 548560 h 382"/>
              <a:gd name="T6" fmla="*/ 357385 w 242"/>
              <a:gd name="T7" fmla="*/ 463716 h 382"/>
              <a:gd name="T8" fmla="*/ 327603 w 242"/>
              <a:gd name="T9" fmla="*/ 239904 h 382"/>
              <a:gd name="T10" fmla="*/ 271017 w 242"/>
              <a:gd name="T11" fmla="*/ 169688 h 382"/>
              <a:gd name="T12" fmla="*/ 242724 w 242"/>
              <a:gd name="T13" fmla="*/ 57050 h 382"/>
              <a:gd name="T14" fmla="*/ 113172 w 242"/>
              <a:gd name="T15" fmla="*/ 0 h 3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2"/>
              <a:gd name="T25" fmla="*/ 0 h 382"/>
              <a:gd name="T26" fmla="*/ 242 w 242"/>
              <a:gd name="T27" fmla="*/ 382 h 38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2" h="382">
                <a:moveTo>
                  <a:pt x="76" y="0"/>
                </a:moveTo>
                <a:cubicBezTo>
                  <a:pt x="51" y="77"/>
                  <a:pt x="24" y="154"/>
                  <a:pt x="0" y="231"/>
                </a:cubicBezTo>
                <a:cubicBezTo>
                  <a:pt x="12" y="323"/>
                  <a:pt x="13" y="343"/>
                  <a:pt x="105" y="375"/>
                </a:cubicBezTo>
                <a:cubicBezTo>
                  <a:pt x="175" y="368"/>
                  <a:pt x="217" y="382"/>
                  <a:pt x="240" y="317"/>
                </a:cubicBezTo>
                <a:cubicBezTo>
                  <a:pt x="240" y="316"/>
                  <a:pt x="242" y="200"/>
                  <a:pt x="220" y="164"/>
                </a:cubicBezTo>
                <a:cubicBezTo>
                  <a:pt x="172" y="85"/>
                  <a:pt x="232" y="214"/>
                  <a:pt x="182" y="116"/>
                </a:cubicBezTo>
                <a:cubicBezTo>
                  <a:pt x="170" y="92"/>
                  <a:pt x="182" y="58"/>
                  <a:pt x="163" y="39"/>
                </a:cubicBezTo>
                <a:cubicBezTo>
                  <a:pt x="130" y="5"/>
                  <a:pt x="103" y="55"/>
                  <a:pt x="76" y="0"/>
                </a:cubicBezTo>
                <a:close/>
              </a:path>
            </a:pathLst>
          </a:custGeom>
          <a:solidFill>
            <a:srgbClr val="D2CE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302" name="Line 22"/>
          <p:cNvSpPr>
            <a:spLocks noChangeShapeType="1"/>
          </p:cNvSpPr>
          <p:nvPr/>
        </p:nvSpPr>
        <p:spPr bwMode="auto">
          <a:xfrm flipV="1">
            <a:off x="4643438" y="2708275"/>
            <a:ext cx="2160587" cy="2159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2303" name="Text Box 24"/>
          <p:cNvSpPr txBox="1">
            <a:spLocks noChangeArrowheads="1"/>
          </p:cNvSpPr>
          <p:nvPr/>
        </p:nvSpPr>
        <p:spPr bwMode="auto">
          <a:xfrm>
            <a:off x="6372225" y="2276475"/>
            <a:ext cx="1943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>
                <a:solidFill>
                  <a:srgbClr val="FFFF00"/>
                </a:solidFill>
              </a:rPr>
              <a:t>Particules de sol</a:t>
            </a:r>
          </a:p>
        </p:txBody>
      </p:sp>
      <p:sp>
        <p:nvSpPr>
          <p:cNvPr id="12304" name="Line 25"/>
          <p:cNvSpPr>
            <a:spLocks noChangeShapeType="1"/>
          </p:cNvSpPr>
          <p:nvPr/>
        </p:nvSpPr>
        <p:spPr bwMode="auto">
          <a:xfrm flipH="1" flipV="1">
            <a:off x="5795963" y="3357563"/>
            <a:ext cx="936625" cy="792162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2305" name="Text Box 27"/>
          <p:cNvSpPr txBox="1">
            <a:spLocks noChangeArrowheads="1"/>
          </p:cNvSpPr>
          <p:nvPr/>
        </p:nvSpPr>
        <p:spPr bwMode="auto">
          <a:xfrm>
            <a:off x="6516688" y="3716338"/>
            <a:ext cx="1943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>
                <a:solidFill>
                  <a:srgbClr val="FFFF00"/>
                </a:solidFill>
              </a:rPr>
              <a:t>Eau pelliculaire</a:t>
            </a:r>
          </a:p>
        </p:txBody>
      </p:sp>
      <p:sp>
        <p:nvSpPr>
          <p:cNvPr id="12306" name="Line 29"/>
          <p:cNvSpPr>
            <a:spLocks noChangeShapeType="1"/>
          </p:cNvSpPr>
          <p:nvPr/>
        </p:nvSpPr>
        <p:spPr bwMode="auto">
          <a:xfrm flipH="1" flipV="1">
            <a:off x="4859338" y="3860800"/>
            <a:ext cx="1873250" cy="1728788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2307" name="Text Box 30"/>
          <p:cNvSpPr txBox="1">
            <a:spLocks noChangeArrowheads="1"/>
          </p:cNvSpPr>
          <p:nvPr/>
        </p:nvSpPr>
        <p:spPr bwMode="auto">
          <a:xfrm>
            <a:off x="6516688" y="5127625"/>
            <a:ext cx="1943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>
                <a:solidFill>
                  <a:srgbClr val="FFFF00"/>
                </a:solidFill>
              </a:rPr>
              <a:t>Eau de capillarité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ChangeArrowheads="1"/>
          </p:cNvSpPr>
          <p:nvPr/>
        </p:nvSpPr>
        <p:spPr bwMode="auto">
          <a:xfrm rot="1395817">
            <a:off x="4287838" y="1679575"/>
            <a:ext cx="1182687" cy="3671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2268538" y="2349500"/>
            <a:ext cx="1079500" cy="3671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Eau pelliculaire et capillaire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339975" y="2565400"/>
            <a:ext cx="936625" cy="3240088"/>
          </a:xfrm>
          <a:prstGeom prst="rect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 rot="1387495">
            <a:off x="4427538" y="1952625"/>
            <a:ext cx="936625" cy="3240088"/>
          </a:xfrm>
          <a:prstGeom prst="rect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6011863" y="2133600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7307263" y="1628775"/>
            <a:ext cx="1657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schemeClr val="bg1"/>
                </a:solidFill>
              </a:rPr>
              <a:t>Eau adsorbée : eau pelliculaire</a:t>
            </a:r>
          </a:p>
        </p:txBody>
      </p:sp>
      <p:sp>
        <p:nvSpPr>
          <p:cNvPr id="13321" name="Freeform 11"/>
          <p:cNvSpPr>
            <a:spLocks/>
          </p:cNvSpPr>
          <p:nvPr/>
        </p:nvSpPr>
        <p:spPr bwMode="auto">
          <a:xfrm>
            <a:off x="3322638" y="3459163"/>
            <a:ext cx="1020762" cy="1935162"/>
          </a:xfrm>
          <a:custGeom>
            <a:avLst/>
            <a:gdLst>
              <a:gd name="T0" fmla="*/ 14287 w 643"/>
              <a:gd name="T1" fmla="*/ 0 h 1219"/>
              <a:gd name="T2" fmla="*/ 106362 w 643"/>
              <a:gd name="T3" fmla="*/ 334962 h 1219"/>
              <a:gd name="T4" fmla="*/ 304800 w 643"/>
              <a:gd name="T5" fmla="*/ 563562 h 1219"/>
              <a:gd name="T6" fmla="*/ 547687 w 643"/>
              <a:gd name="T7" fmla="*/ 549275 h 1219"/>
              <a:gd name="T8" fmla="*/ 715962 w 643"/>
              <a:gd name="T9" fmla="*/ 473075 h 1219"/>
              <a:gd name="T10" fmla="*/ 808037 w 643"/>
              <a:gd name="T11" fmla="*/ 411162 h 1219"/>
              <a:gd name="T12" fmla="*/ 898525 w 643"/>
              <a:gd name="T13" fmla="*/ 381000 h 1219"/>
              <a:gd name="T14" fmla="*/ 960437 w 643"/>
              <a:gd name="T15" fmla="*/ 320675 h 1219"/>
              <a:gd name="T16" fmla="*/ 1020762 w 643"/>
              <a:gd name="T17" fmla="*/ 228600 h 1219"/>
              <a:gd name="T18" fmla="*/ 990600 w 643"/>
              <a:gd name="T19" fmla="*/ 182562 h 1219"/>
              <a:gd name="T20" fmla="*/ 385762 w 643"/>
              <a:gd name="T21" fmla="*/ 1554162 h 1219"/>
              <a:gd name="T22" fmla="*/ 350837 w 643"/>
              <a:gd name="T23" fmla="*/ 1738312 h 1219"/>
              <a:gd name="T24" fmla="*/ 76200 w 643"/>
              <a:gd name="T25" fmla="*/ 1752600 h 1219"/>
              <a:gd name="T26" fmla="*/ 0 w 643"/>
              <a:gd name="T27" fmla="*/ 1935162 h 121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43"/>
              <a:gd name="T43" fmla="*/ 0 h 1219"/>
              <a:gd name="T44" fmla="*/ 643 w 643"/>
              <a:gd name="T45" fmla="*/ 1219 h 121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43" h="1219">
                <a:moveTo>
                  <a:pt x="9" y="0"/>
                </a:moveTo>
                <a:cubicBezTo>
                  <a:pt x="17" y="94"/>
                  <a:pt x="17" y="137"/>
                  <a:pt x="67" y="211"/>
                </a:cubicBezTo>
                <a:cubicBezTo>
                  <a:pt x="82" y="350"/>
                  <a:pt x="58" y="339"/>
                  <a:pt x="192" y="355"/>
                </a:cubicBezTo>
                <a:cubicBezTo>
                  <a:pt x="243" y="352"/>
                  <a:pt x="294" y="351"/>
                  <a:pt x="345" y="346"/>
                </a:cubicBezTo>
                <a:cubicBezTo>
                  <a:pt x="384" y="342"/>
                  <a:pt x="414" y="309"/>
                  <a:pt x="451" y="298"/>
                </a:cubicBezTo>
                <a:cubicBezTo>
                  <a:pt x="470" y="285"/>
                  <a:pt x="487" y="266"/>
                  <a:pt x="509" y="259"/>
                </a:cubicBezTo>
                <a:cubicBezTo>
                  <a:pt x="528" y="253"/>
                  <a:pt x="566" y="240"/>
                  <a:pt x="566" y="240"/>
                </a:cubicBezTo>
                <a:cubicBezTo>
                  <a:pt x="594" y="160"/>
                  <a:pt x="552" y="255"/>
                  <a:pt x="605" y="202"/>
                </a:cubicBezTo>
                <a:cubicBezTo>
                  <a:pt x="621" y="186"/>
                  <a:pt x="643" y="144"/>
                  <a:pt x="643" y="144"/>
                </a:cubicBezTo>
                <a:cubicBezTo>
                  <a:pt x="632" y="112"/>
                  <a:pt x="643" y="115"/>
                  <a:pt x="624" y="115"/>
                </a:cubicBezTo>
                <a:cubicBezTo>
                  <a:pt x="497" y="403"/>
                  <a:pt x="369" y="691"/>
                  <a:pt x="243" y="979"/>
                </a:cubicBezTo>
                <a:cubicBezTo>
                  <a:pt x="227" y="1015"/>
                  <a:pt x="257" y="1078"/>
                  <a:pt x="221" y="1095"/>
                </a:cubicBezTo>
                <a:cubicBezTo>
                  <a:pt x="169" y="1120"/>
                  <a:pt x="106" y="1101"/>
                  <a:pt x="48" y="1104"/>
                </a:cubicBezTo>
                <a:cubicBezTo>
                  <a:pt x="68" y="1167"/>
                  <a:pt x="42" y="1177"/>
                  <a:pt x="0" y="1219"/>
                </a:cubicBezTo>
              </a:path>
            </a:pathLst>
          </a:cu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>
            <a:off x="3851275" y="4292600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6011863" y="4070350"/>
            <a:ext cx="165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schemeClr val="bg1"/>
                </a:solidFill>
              </a:rPr>
              <a:t>Eau capillaire</a:t>
            </a:r>
          </a:p>
        </p:txBody>
      </p:sp>
      <p:sp>
        <p:nvSpPr>
          <p:cNvPr id="13324" name="Line 14"/>
          <p:cNvSpPr>
            <a:spLocks noChangeShapeType="1"/>
          </p:cNvSpPr>
          <p:nvPr/>
        </p:nvSpPr>
        <p:spPr bwMode="auto">
          <a:xfrm>
            <a:off x="827088" y="41497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3325" name="Text Box 15"/>
          <p:cNvSpPr txBox="1">
            <a:spLocks noChangeArrowheads="1"/>
          </p:cNvSpPr>
          <p:nvPr/>
        </p:nvSpPr>
        <p:spPr bwMode="auto">
          <a:xfrm>
            <a:off x="107950" y="3789363"/>
            <a:ext cx="16573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schemeClr val="bg1"/>
                </a:solidFill>
              </a:rPr>
              <a:t>Particules solides de sol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Mesure de la Capillarité : </a:t>
            </a:r>
            <a:br>
              <a:rPr lang="fr-FR" smtClean="0"/>
            </a:br>
            <a:r>
              <a:rPr lang="fr-FR" smtClean="0"/>
              <a:t>Loi de JURIN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900113" y="4652963"/>
            <a:ext cx="3024187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340" name="Line 7"/>
          <p:cNvSpPr>
            <a:spLocks noChangeShapeType="1"/>
          </p:cNvSpPr>
          <p:nvPr/>
        </p:nvSpPr>
        <p:spPr bwMode="auto">
          <a:xfrm>
            <a:off x="2844800" y="1700213"/>
            <a:ext cx="0" cy="3097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2065338" y="1628775"/>
            <a:ext cx="766762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2052638" y="2708275"/>
            <a:ext cx="792162" cy="2232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2052638" y="1700213"/>
            <a:ext cx="0" cy="3097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344" name="Arc 10"/>
          <p:cNvSpPr>
            <a:spLocks/>
          </p:cNvSpPr>
          <p:nvPr/>
        </p:nvSpPr>
        <p:spPr bwMode="auto">
          <a:xfrm rot="10800000">
            <a:off x="2052638" y="2633663"/>
            <a:ext cx="792162" cy="292100"/>
          </a:xfrm>
          <a:custGeom>
            <a:avLst/>
            <a:gdLst>
              <a:gd name="T0" fmla="*/ 678 w 43200"/>
              <a:gd name="T1" fmla="*/ 3900275 h 21876"/>
              <a:gd name="T2" fmla="*/ 14525940 w 43200"/>
              <a:gd name="T3" fmla="*/ 3851071 h 21876"/>
              <a:gd name="T4" fmla="*/ 7262970 w 43200"/>
              <a:gd name="T5" fmla="*/ 3851071 h 21876"/>
              <a:gd name="T6" fmla="*/ 0 60000 65536"/>
              <a:gd name="T7" fmla="*/ 0 60000 65536"/>
              <a:gd name="T8" fmla="*/ 0 60000 65536"/>
              <a:gd name="T9" fmla="*/ 0 w 43200"/>
              <a:gd name="T10" fmla="*/ 0 h 21876"/>
              <a:gd name="T11" fmla="*/ 43200 w 43200"/>
              <a:gd name="T12" fmla="*/ 21876 h 218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876" fill="none" extrusionOk="0">
                <a:moveTo>
                  <a:pt x="1" y="21876"/>
                </a:moveTo>
                <a:cubicBezTo>
                  <a:pt x="0" y="21784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876" stroke="0" extrusionOk="0">
                <a:moveTo>
                  <a:pt x="1" y="21876"/>
                </a:moveTo>
                <a:cubicBezTo>
                  <a:pt x="0" y="21784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0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2197100" y="2198688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>
                <a:solidFill>
                  <a:schemeClr val="bg1"/>
                </a:solidFill>
              </a:rPr>
              <a:t>P</a:t>
            </a:r>
            <a:r>
              <a:rPr lang="fr-FR" b="1" baseline="-25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2230438" y="3349625"/>
            <a:ext cx="614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P</a:t>
            </a:r>
            <a:r>
              <a:rPr lang="fr-FR" b="1" baseline="-25000"/>
              <a:t>1</a:t>
            </a:r>
          </a:p>
        </p:txBody>
      </p:sp>
      <p:sp>
        <p:nvSpPr>
          <p:cNvPr id="14347" name="Line 13"/>
          <p:cNvSpPr>
            <a:spLocks noChangeShapeType="1"/>
          </p:cNvSpPr>
          <p:nvPr/>
        </p:nvSpPr>
        <p:spPr bwMode="auto">
          <a:xfrm>
            <a:off x="2052638" y="2708275"/>
            <a:ext cx="3603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348" name="Line 14"/>
          <p:cNvSpPr>
            <a:spLocks noChangeShapeType="1"/>
          </p:cNvSpPr>
          <p:nvPr/>
        </p:nvSpPr>
        <p:spPr bwMode="auto">
          <a:xfrm flipV="1">
            <a:off x="2052638" y="2997200"/>
            <a:ext cx="2159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349" name="Text Box 15"/>
          <p:cNvSpPr txBox="1">
            <a:spLocks noChangeArrowheads="1"/>
          </p:cNvSpPr>
          <p:nvPr/>
        </p:nvSpPr>
        <p:spPr bwMode="auto">
          <a:xfrm>
            <a:off x="2052638" y="3062288"/>
            <a:ext cx="614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>
                <a:sym typeface="Symbol" pitchFamily="18" charset="2"/>
              </a:rPr>
              <a:t></a:t>
            </a:r>
            <a:endParaRPr lang="fr-FR" b="1" baseline="-25000">
              <a:sym typeface="Symbol" pitchFamily="18" charset="2"/>
            </a:endParaRPr>
          </a:p>
        </p:txBody>
      </p:sp>
      <p:sp>
        <p:nvSpPr>
          <p:cNvPr id="14350" name="Line 16"/>
          <p:cNvSpPr>
            <a:spLocks noChangeShapeType="1"/>
          </p:cNvSpPr>
          <p:nvPr/>
        </p:nvSpPr>
        <p:spPr bwMode="auto">
          <a:xfrm>
            <a:off x="1044575" y="292417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351" name="Line 17"/>
          <p:cNvSpPr>
            <a:spLocks noChangeShapeType="1"/>
          </p:cNvSpPr>
          <p:nvPr/>
        </p:nvSpPr>
        <p:spPr bwMode="auto">
          <a:xfrm>
            <a:off x="1116013" y="29241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4352" name="Text Box 18"/>
          <p:cNvSpPr txBox="1">
            <a:spLocks noChangeArrowheads="1"/>
          </p:cNvSpPr>
          <p:nvPr/>
        </p:nvSpPr>
        <p:spPr bwMode="auto">
          <a:xfrm>
            <a:off x="1260475" y="3429000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>
                <a:solidFill>
                  <a:schemeClr val="bg1"/>
                </a:solidFill>
              </a:rPr>
              <a:t>h</a:t>
            </a:r>
            <a:endParaRPr lang="fr-FR" b="1" baseline="-25000">
              <a:solidFill>
                <a:schemeClr val="bg1"/>
              </a:solidFill>
            </a:endParaRPr>
          </a:p>
        </p:txBody>
      </p:sp>
      <p:sp>
        <p:nvSpPr>
          <p:cNvPr id="14353" name="Line 19"/>
          <p:cNvSpPr>
            <a:spLocks noChangeShapeType="1"/>
          </p:cNvSpPr>
          <p:nvPr/>
        </p:nvSpPr>
        <p:spPr bwMode="auto">
          <a:xfrm>
            <a:off x="900113" y="44370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354" name="Line 20"/>
          <p:cNvSpPr>
            <a:spLocks noChangeShapeType="1"/>
          </p:cNvSpPr>
          <p:nvPr/>
        </p:nvSpPr>
        <p:spPr bwMode="auto">
          <a:xfrm>
            <a:off x="3924300" y="44370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355" name="Text Box 21"/>
          <p:cNvSpPr txBox="1">
            <a:spLocks noChangeArrowheads="1"/>
          </p:cNvSpPr>
          <p:nvPr/>
        </p:nvSpPr>
        <p:spPr bwMode="auto">
          <a:xfrm>
            <a:off x="3135313" y="4167188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>
                <a:solidFill>
                  <a:schemeClr val="bg1"/>
                </a:solidFill>
              </a:rPr>
              <a:t>z</a:t>
            </a:r>
            <a:r>
              <a:rPr lang="fr-FR" b="1" baseline="-25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356" name="Text Box 22"/>
          <p:cNvSpPr txBox="1">
            <a:spLocks noChangeArrowheads="1"/>
          </p:cNvSpPr>
          <p:nvPr/>
        </p:nvSpPr>
        <p:spPr bwMode="auto">
          <a:xfrm>
            <a:off x="4572000" y="1412875"/>
            <a:ext cx="4283075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P</a:t>
            </a:r>
            <a:r>
              <a:rPr lang="fr-FR" baseline="-25000">
                <a:solidFill>
                  <a:schemeClr val="bg1"/>
                </a:solidFill>
              </a:rPr>
              <a:t>1</a:t>
            </a:r>
            <a:r>
              <a:rPr lang="fr-FR">
                <a:solidFill>
                  <a:schemeClr val="bg1"/>
                </a:solidFill>
              </a:rPr>
              <a:t> (pression interne) &lt; P</a:t>
            </a:r>
            <a:r>
              <a:rPr lang="fr-FR" baseline="-25000">
                <a:solidFill>
                  <a:schemeClr val="bg1"/>
                </a:solidFill>
              </a:rPr>
              <a:t>0</a:t>
            </a:r>
            <a:r>
              <a:rPr lang="fr-FR">
                <a:solidFill>
                  <a:schemeClr val="bg1"/>
                </a:solidFill>
              </a:rPr>
              <a:t> (pression atm.)</a:t>
            </a:r>
          </a:p>
          <a:p>
            <a:pPr>
              <a:spcBef>
                <a:spcPct val="50000"/>
              </a:spcBef>
            </a:pPr>
            <a:endParaRPr lang="fr-FR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fr-FR" b="1">
                <a:solidFill>
                  <a:schemeClr val="bg1"/>
                </a:solidFill>
              </a:rPr>
              <a:t>h en cm = </a:t>
            </a:r>
            <a:r>
              <a:rPr lang="fr-FR" b="1">
                <a:solidFill>
                  <a:schemeClr val="bg1"/>
                </a:solidFill>
                <a:sym typeface="Symbol" pitchFamily="18" charset="2"/>
              </a:rPr>
              <a:t>P / (e </a:t>
            </a:r>
            <a:r>
              <a:rPr lang="fr-FR" b="1">
                <a:solidFill>
                  <a:schemeClr val="bg1"/>
                </a:solidFill>
                <a:sym typeface="Wingdings 2" pitchFamily="18" charset="2"/>
              </a:rPr>
              <a:t>g)</a:t>
            </a:r>
          </a:p>
          <a:p>
            <a:pPr>
              <a:spcBef>
                <a:spcPct val="50000"/>
              </a:spcBef>
            </a:pPr>
            <a:endParaRPr lang="fr-FR" b="1">
              <a:solidFill>
                <a:schemeClr val="bg1"/>
              </a:solidFill>
              <a:sym typeface="Wingdings 2" pitchFamily="18" charset="2"/>
            </a:endParaRPr>
          </a:p>
          <a:p>
            <a:pPr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  <a:sym typeface="Wingdings 2" pitchFamily="18" charset="2"/>
              </a:rPr>
              <a:t>Avec </a:t>
            </a:r>
            <a:r>
              <a:rPr lang="fr-FR">
                <a:solidFill>
                  <a:schemeClr val="bg1"/>
                </a:solidFill>
                <a:sym typeface="Symbol" pitchFamily="18" charset="2"/>
              </a:rPr>
              <a:t>P = </a:t>
            </a:r>
            <a:r>
              <a:rPr lang="fr-FR">
                <a:solidFill>
                  <a:schemeClr val="bg1"/>
                </a:solidFill>
              </a:rPr>
              <a:t>P</a:t>
            </a:r>
            <a:r>
              <a:rPr lang="fr-FR" baseline="-25000">
                <a:solidFill>
                  <a:schemeClr val="bg1"/>
                </a:solidFill>
              </a:rPr>
              <a:t>0</a:t>
            </a:r>
            <a:r>
              <a:rPr lang="fr-FR">
                <a:solidFill>
                  <a:schemeClr val="bg1"/>
                </a:solidFill>
              </a:rPr>
              <a:t>-P</a:t>
            </a:r>
            <a:r>
              <a:rPr lang="fr-FR" baseline="-25000">
                <a:solidFill>
                  <a:schemeClr val="bg1"/>
                </a:solidFill>
              </a:rPr>
              <a:t>1</a:t>
            </a:r>
            <a:r>
              <a:rPr lang="fr-FR">
                <a:solidFill>
                  <a:schemeClr val="bg1"/>
                </a:solidFill>
              </a:rPr>
              <a:t> = </a:t>
            </a:r>
            <a:r>
              <a:rPr lang="fr-FR">
                <a:solidFill>
                  <a:schemeClr val="bg1"/>
                </a:solidFill>
                <a:sym typeface="Symbol" pitchFamily="18" charset="2"/>
              </a:rPr>
              <a:t>(2) cos  / r</a:t>
            </a:r>
          </a:p>
          <a:p>
            <a:pPr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  <a:sym typeface="Symbol" pitchFamily="18" charset="2"/>
              </a:rPr>
              <a:t>	  tension superficielle de l’eau (72,8 dynes/cm)</a:t>
            </a:r>
          </a:p>
          <a:p>
            <a:pPr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  <a:sym typeface="Symbol" pitchFamily="18" charset="2"/>
              </a:rPr>
              <a:t>	r rayon du tube capillaire en cm</a:t>
            </a:r>
          </a:p>
          <a:p>
            <a:pPr>
              <a:spcBef>
                <a:spcPct val="50000"/>
              </a:spcBef>
            </a:pPr>
            <a:endParaRPr lang="fr-FR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fr-FR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Etat de l’eau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fr-FR" smtClean="0"/>
              <a:t>Si le sol est saturé d’eau</a:t>
            </a:r>
            <a:r>
              <a:rPr lang="fr-FR" smtClean="0">
                <a:sym typeface="Symbol" pitchFamily="18" charset="2"/>
              </a:rPr>
              <a:t> </a:t>
            </a:r>
          </a:p>
          <a:p>
            <a:pPr lvl="1" eaLnBrk="1" hangingPunct="1"/>
            <a:r>
              <a:rPr lang="fr-FR" smtClean="0">
                <a:sym typeface="Symbol" pitchFamily="18" charset="2"/>
              </a:rPr>
              <a:t>p ou </a:t>
            </a:r>
            <a:r>
              <a:rPr lang="fr-FR" smtClean="0"/>
              <a:t>Hp est &gt;0</a:t>
            </a:r>
          </a:p>
          <a:p>
            <a:pPr lvl="1" eaLnBrk="1" hangingPunct="1"/>
            <a:r>
              <a:rPr lang="fr-FR" smtClean="0">
                <a:sym typeface="Symbol" pitchFamily="18" charset="2"/>
              </a:rPr>
              <a:t>g ou </a:t>
            </a:r>
            <a:r>
              <a:rPr lang="fr-FR" smtClean="0"/>
              <a:t>Hg &gt;&gt; </a:t>
            </a:r>
            <a:r>
              <a:rPr lang="fr-FR" smtClean="0">
                <a:sym typeface="Symbol" pitchFamily="18" charset="2"/>
              </a:rPr>
              <a:t>p ou </a:t>
            </a:r>
            <a:r>
              <a:rPr lang="fr-FR" smtClean="0"/>
              <a:t>Hp </a:t>
            </a:r>
            <a:r>
              <a:rPr lang="fr-FR" smtClean="0">
                <a:sym typeface="Wingdings" pitchFamily="2" charset="2"/>
              </a:rPr>
              <a:t> eau gravitaire</a:t>
            </a:r>
          </a:p>
          <a:p>
            <a:pPr eaLnBrk="1" hangingPunct="1"/>
            <a:r>
              <a:rPr lang="fr-FR" smtClean="0">
                <a:sym typeface="Wingdings" pitchFamily="2" charset="2"/>
              </a:rPr>
              <a:t>Si le sol n’est pas saturé d’eau</a:t>
            </a:r>
          </a:p>
          <a:p>
            <a:pPr lvl="1" eaLnBrk="1" hangingPunct="1"/>
            <a:r>
              <a:rPr lang="fr-FR" smtClean="0">
                <a:sym typeface="Symbol" pitchFamily="18" charset="2"/>
              </a:rPr>
              <a:t>p ou </a:t>
            </a:r>
            <a:r>
              <a:rPr lang="fr-FR" smtClean="0"/>
              <a:t>Hp ou </a:t>
            </a:r>
            <a:r>
              <a:rPr lang="fr-FR" smtClean="0">
                <a:sym typeface="Symbol" pitchFamily="18" charset="2"/>
              </a:rPr>
              <a:t> &lt; 0 </a:t>
            </a:r>
            <a:r>
              <a:rPr lang="fr-FR" smtClean="0">
                <a:sym typeface="Wingdings" pitchFamily="2" charset="2"/>
              </a:rPr>
              <a:t> le potentiel de pression abaisse le potentiel de l’eau</a:t>
            </a:r>
          </a:p>
          <a:p>
            <a:pPr eaLnBrk="1" hangingPunct="1">
              <a:buFontTx/>
              <a:buNone/>
            </a:pPr>
            <a:r>
              <a:rPr lang="fr-FR" smtClean="0">
                <a:sym typeface="Wingdings" pitchFamily="2" charset="2"/>
              </a:rPr>
              <a:t>Expression du potentiel de pression en zone non saturée</a:t>
            </a:r>
          </a:p>
          <a:p>
            <a:pPr lvl="1" eaLnBrk="1" hangingPunct="1"/>
            <a:r>
              <a:rPr lang="fr-FR" smtClean="0">
                <a:sym typeface="Symbol" pitchFamily="18" charset="2"/>
              </a:rPr>
              <a:t> = POTENTIEL MATRICIEL</a:t>
            </a:r>
          </a:p>
          <a:p>
            <a:pPr lvl="1" eaLnBrk="1" hangingPunct="1"/>
            <a:r>
              <a:rPr lang="fr-FR" smtClean="0">
                <a:sym typeface="Symbol" pitchFamily="18" charset="2"/>
              </a:rPr>
              <a:t>Valeur absolue = succion de l’eau par le sol</a:t>
            </a:r>
          </a:p>
          <a:p>
            <a:pPr lvl="1" eaLnBrk="1" hangingPunct="1"/>
            <a:endParaRPr lang="fr-FR" smtClean="0">
              <a:sym typeface="Wingdings" pitchFamily="2" charset="2"/>
            </a:endParaRPr>
          </a:p>
          <a:p>
            <a:pPr lvl="1" eaLnBrk="1" hangingPunct="1"/>
            <a:endParaRPr lang="fr-FR" smtClean="0">
              <a:sym typeface="Symbol" pitchFamily="18" charset="2"/>
            </a:endParaRPr>
          </a:p>
          <a:p>
            <a:pPr lvl="1" eaLnBrk="1" hangingPunct="1"/>
            <a:endParaRPr lang="fr-FR" smtClean="0"/>
          </a:p>
          <a:p>
            <a:pPr eaLnBrk="1" hangingPunct="1"/>
            <a:endParaRPr lang="fr-FR" smtClean="0"/>
          </a:p>
          <a:p>
            <a:pPr eaLnBrk="1" hangingPunct="1"/>
            <a:endParaRPr lang="fr-FR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Définition Humidité du sol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Les divers modes de rétention de l’eau par le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Les forces qui agissent sur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 potentiel de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2"/>
            </a:pPr>
            <a:r>
              <a:rPr lang="fr-FR" sz="2000" smtClean="0">
                <a:solidFill>
                  <a:srgbClr val="FFFF00"/>
                </a:solidFill>
              </a:rPr>
              <a:t>Notion de potentiel capillaire ou matriciel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b="1" smtClean="0">
                <a:solidFill>
                  <a:srgbClr val="FFFF00"/>
                </a:solidFill>
              </a:rPr>
              <a:t>Définition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 du potentiel capillaire : le tensiomètre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Relations Humidités et pF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i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3"/>
            </a:pPr>
            <a:r>
              <a:rPr lang="fr-FR" sz="2000" smtClean="0"/>
              <a:t>Humidités caractéristiques du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Mesures des humidités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4"/>
            </a:pPr>
            <a:r>
              <a:rPr lang="fr-FR" sz="2000" smtClean="0"/>
              <a:t>Le sol réservoir d’eau pour les plantes : calcul de la capacité de rétention R.U. et R.F.U.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IV - Eau et Sol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Définition du potentiel matriciel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fr-FR" smtClean="0"/>
              <a:t>Le potentiel matriciel : </a:t>
            </a:r>
          </a:p>
          <a:p>
            <a:pPr marL="0" indent="0" eaLnBrk="1" hangingPunct="1"/>
            <a:endParaRPr lang="fr-FR" smtClean="0">
              <a:latin typeface="Times New Roman" pitchFamily="18" charset="0"/>
            </a:endParaRPr>
          </a:p>
          <a:p>
            <a:pPr marL="0" indent="0" algn="just" eaLnBrk="1" hangingPunct="1">
              <a:buFontTx/>
              <a:buNone/>
            </a:pPr>
            <a:r>
              <a:rPr lang="fr-FR" smtClean="0"/>
              <a:t>‘est égal à la quantité d’énergie qu’il faut fournir à 1 cm3 de volume élémentaire d’eau du sol, pour le faire passer à l’état ‘libre’. On l’appelle aussi Succion de l’eau par le sol.’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fr-FR" smtClean="0">
                <a:sym typeface="Symbol" pitchFamily="18" charset="2"/>
              </a:rPr>
              <a:t>En Pa, bars,</a:t>
            </a:r>
            <a:r>
              <a:rPr lang="fr-FR" b="1" smtClean="0">
                <a:sym typeface="Symbol" pitchFamily="18" charset="2"/>
              </a:rPr>
              <a:t> cm</a:t>
            </a:r>
            <a:r>
              <a:rPr lang="fr-FR" smtClean="0">
                <a:sym typeface="Symbol" pitchFamily="18" charset="2"/>
              </a:rPr>
              <a:t> : 1 à 10</a:t>
            </a:r>
            <a:r>
              <a:rPr lang="fr-FR" baseline="30000" smtClean="0">
                <a:sym typeface="Symbol" pitchFamily="18" charset="2"/>
              </a:rPr>
              <a:t>6</a:t>
            </a:r>
            <a:r>
              <a:rPr lang="fr-FR" smtClean="0">
                <a:sym typeface="Symbol" pitchFamily="18" charset="2"/>
              </a:rPr>
              <a:t> kPa</a:t>
            </a:r>
          </a:p>
          <a:p>
            <a:pPr marL="0" indent="0" algn="ctr" eaLnBrk="1" hangingPunct="1">
              <a:buFontTx/>
              <a:buNone/>
            </a:pPr>
            <a:endParaRPr lang="fr-FR" smtClean="0">
              <a:sym typeface="Symbol" pitchFamily="18" charset="2"/>
            </a:endParaRPr>
          </a:p>
          <a:p>
            <a:pPr marL="0" indent="0" algn="ctr" eaLnBrk="1" hangingPunct="1">
              <a:buFontTx/>
              <a:buNone/>
            </a:pPr>
            <a:r>
              <a:rPr lang="fr-FR" smtClean="0">
                <a:sym typeface="Symbol" pitchFamily="18" charset="2"/>
              </a:rPr>
              <a:t>Transformé en </a:t>
            </a:r>
            <a:r>
              <a:rPr lang="fr-FR" smtClean="0">
                <a:solidFill>
                  <a:srgbClr val="FF0000"/>
                </a:solidFill>
                <a:sym typeface="Symbol" pitchFamily="18" charset="2"/>
              </a:rPr>
              <a:t>pF</a:t>
            </a:r>
            <a:r>
              <a:rPr lang="fr-FR" smtClean="0">
                <a:sym typeface="Symbol" pitchFamily="18" charset="2"/>
              </a:rPr>
              <a:t> = log (-Hp) : 1 à 7</a:t>
            </a:r>
          </a:p>
          <a:p>
            <a:pPr marL="0" indent="0" algn="ctr" eaLnBrk="1" hangingPunct="1">
              <a:buFontTx/>
              <a:buNone/>
            </a:pPr>
            <a:endParaRPr lang="fr-FR" smtClean="0">
              <a:sym typeface="Symbol" pitchFamily="18" charset="2"/>
            </a:endParaRPr>
          </a:p>
          <a:p>
            <a:pPr marL="0" indent="0" algn="just" eaLnBrk="1" hangingPunct="1"/>
            <a:endParaRPr lang="fr-FR" smtClean="0"/>
          </a:p>
          <a:p>
            <a:pPr marL="830263" lvl="1" algn="just" eaLnBrk="1" hangingPunct="1">
              <a:buFont typeface="Symbol" pitchFamily="18" charset="2"/>
              <a:buChar char=""/>
            </a:pPr>
            <a:endParaRPr lang="fr-FR" smtClean="0">
              <a:latin typeface="Times New Roman" pitchFamily="18" charset="0"/>
            </a:endParaRPr>
          </a:p>
          <a:p>
            <a:pPr marL="0" indent="0" algn="just" eaLnBrk="1" hangingPunct="1">
              <a:buFontTx/>
              <a:buNone/>
            </a:pPr>
            <a:endParaRPr lang="fr-FR" smtClean="0">
              <a:latin typeface="Times New Roman" pitchFamily="18" charset="0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673100" y="4905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4400">
                <a:solidFill>
                  <a:schemeClr val="bg1"/>
                </a:solidFill>
              </a:rPr>
              <a:t>Expression du potentiel matriciel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Définition Humidité du sol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Les divers modes de rétention de l’eau par le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Les forces qui agissent sur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 potentiel de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2"/>
            </a:pPr>
            <a:r>
              <a:rPr lang="fr-FR" sz="2000" smtClean="0"/>
              <a:t>Notion de potentiel capillaire ou matriciel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b="1" smtClean="0"/>
              <a:t>Mesure du potentiel capillaire : le tensiomètre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Relations Humidités et pF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i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3"/>
            </a:pPr>
            <a:r>
              <a:rPr lang="fr-FR" sz="2000" smtClean="0"/>
              <a:t>Humidités caractéristiques du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Mesures des humidités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4"/>
            </a:pPr>
            <a:r>
              <a:rPr lang="fr-FR" sz="2000" smtClean="0"/>
              <a:t>Le sol réservoir d’eau pour les plantes : calcul de la capacité de rétention R.U. et R.F.U.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IV - Eau et Sol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mtClean="0"/>
              <a:t>Mesure du pF : Le tensiomètre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79388" y="4221163"/>
            <a:ext cx="8713787" cy="15843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20484" name="Line 8"/>
          <p:cNvSpPr>
            <a:spLocks noChangeShapeType="1"/>
          </p:cNvSpPr>
          <p:nvPr/>
        </p:nvSpPr>
        <p:spPr bwMode="auto">
          <a:xfrm>
            <a:off x="179388" y="4149725"/>
            <a:ext cx="8713787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85" name="Oval 9"/>
          <p:cNvSpPr>
            <a:spLocks noChangeArrowheads="1"/>
          </p:cNvSpPr>
          <p:nvPr/>
        </p:nvSpPr>
        <p:spPr bwMode="auto">
          <a:xfrm rot="5400000">
            <a:off x="395288" y="4148138"/>
            <a:ext cx="1800225" cy="9366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827088" y="1989138"/>
            <a:ext cx="936625" cy="26638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87" name="Rectangle 11"/>
          <p:cNvSpPr>
            <a:spLocks noChangeArrowheads="1"/>
          </p:cNvSpPr>
          <p:nvPr/>
        </p:nvSpPr>
        <p:spPr bwMode="auto">
          <a:xfrm>
            <a:off x="827088" y="1989138"/>
            <a:ext cx="936625" cy="719137"/>
          </a:xfrm>
          <a:prstGeom prst="rect">
            <a:avLst/>
          </a:prstGeom>
          <a:solidFill>
            <a:srgbClr val="8B3B3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88" name="Rectangle 13"/>
          <p:cNvSpPr>
            <a:spLocks noChangeArrowheads="1"/>
          </p:cNvSpPr>
          <p:nvPr/>
        </p:nvSpPr>
        <p:spPr bwMode="auto">
          <a:xfrm>
            <a:off x="1763713" y="4437063"/>
            <a:ext cx="1368425" cy="2159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89" name="Freeform 14"/>
          <p:cNvSpPr>
            <a:spLocks/>
          </p:cNvSpPr>
          <p:nvPr/>
        </p:nvSpPr>
        <p:spPr bwMode="auto">
          <a:xfrm>
            <a:off x="3124200" y="2165350"/>
            <a:ext cx="3140075" cy="2286000"/>
          </a:xfrm>
          <a:custGeom>
            <a:avLst/>
            <a:gdLst>
              <a:gd name="T0" fmla="*/ 0 w 1978"/>
              <a:gd name="T1" fmla="*/ 2286000 h 1440"/>
              <a:gd name="T2" fmla="*/ 228600 w 1978"/>
              <a:gd name="T3" fmla="*/ 2224088 h 1440"/>
              <a:gd name="T4" fmla="*/ 365125 w 1978"/>
              <a:gd name="T5" fmla="*/ 2179638 h 1440"/>
              <a:gd name="T6" fmla="*/ 473075 w 1978"/>
              <a:gd name="T7" fmla="*/ 2133600 h 1440"/>
              <a:gd name="T8" fmla="*/ 517525 w 1978"/>
              <a:gd name="T9" fmla="*/ 2103438 h 1440"/>
              <a:gd name="T10" fmla="*/ 777875 w 1978"/>
              <a:gd name="T11" fmla="*/ 1981200 h 1440"/>
              <a:gd name="T12" fmla="*/ 1066800 w 1978"/>
              <a:gd name="T13" fmla="*/ 1462087 h 1440"/>
              <a:gd name="T14" fmla="*/ 1235075 w 1978"/>
              <a:gd name="T15" fmla="*/ 1325562 h 1440"/>
              <a:gd name="T16" fmla="*/ 1341438 w 1978"/>
              <a:gd name="T17" fmla="*/ 1265237 h 1440"/>
              <a:gd name="T18" fmla="*/ 1463675 w 1978"/>
              <a:gd name="T19" fmla="*/ 1173162 h 1440"/>
              <a:gd name="T20" fmla="*/ 1554163 w 1978"/>
              <a:gd name="T21" fmla="*/ 1112838 h 1440"/>
              <a:gd name="T22" fmla="*/ 1646238 w 1978"/>
              <a:gd name="T23" fmla="*/ 1081088 h 1440"/>
              <a:gd name="T24" fmla="*/ 1889125 w 1978"/>
              <a:gd name="T25" fmla="*/ 960438 h 1440"/>
              <a:gd name="T26" fmla="*/ 1920875 w 1978"/>
              <a:gd name="T27" fmla="*/ 792162 h 1440"/>
              <a:gd name="T28" fmla="*/ 1981200 w 1978"/>
              <a:gd name="T29" fmla="*/ 623887 h 1440"/>
              <a:gd name="T30" fmla="*/ 2027238 w 1978"/>
              <a:gd name="T31" fmla="*/ 593725 h 1440"/>
              <a:gd name="T32" fmla="*/ 2117725 w 1978"/>
              <a:gd name="T33" fmla="*/ 487363 h 1440"/>
              <a:gd name="T34" fmla="*/ 2301875 w 1978"/>
              <a:gd name="T35" fmla="*/ 411163 h 1440"/>
              <a:gd name="T36" fmla="*/ 2484438 w 1978"/>
              <a:gd name="T37" fmla="*/ 319087 h 1440"/>
              <a:gd name="T38" fmla="*/ 2759075 w 1978"/>
              <a:gd name="T39" fmla="*/ 198437 h 1440"/>
              <a:gd name="T40" fmla="*/ 2849563 w 1978"/>
              <a:gd name="T41" fmla="*/ 152400 h 1440"/>
              <a:gd name="T42" fmla="*/ 3140075 w 1978"/>
              <a:gd name="T43" fmla="*/ 0 h 144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978"/>
              <a:gd name="T67" fmla="*/ 0 h 1440"/>
              <a:gd name="T68" fmla="*/ 1978 w 1978"/>
              <a:gd name="T69" fmla="*/ 1440 h 144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978" h="1440">
                <a:moveTo>
                  <a:pt x="0" y="1440"/>
                </a:moveTo>
                <a:cubicBezTo>
                  <a:pt x="48" y="1427"/>
                  <a:pt x="96" y="1415"/>
                  <a:pt x="144" y="1401"/>
                </a:cubicBezTo>
                <a:cubicBezTo>
                  <a:pt x="173" y="1393"/>
                  <a:pt x="230" y="1373"/>
                  <a:pt x="230" y="1373"/>
                </a:cubicBezTo>
                <a:cubicBezTo>
                  <a:pt x="301" y="1324"/>
                  <a:pt x="213" y="1380"/>
                  <a:pt x="298" y="1344"/>
                </a:cubicBezTo>
                <a:cubicBezTo>
                  <a:pt x="308" y="1340"/>
                  <a:pt x="316" y="1330"/>
                  <a:pt x="326" y="1325"/>
                </a:cubicBezTo>
                <a:cubicBezTo>
                  <a:pt x="382" y="1300"/>
                  <a:pt x="438" y="1282"/>
                  <a:pt x="490" y="1248"/>
                </a:cubicBezTo>
                <a:cubicBezTo>
                  <a:pt x="528" y="1132"/>
                  <a:pt x="572" y="1002"/>
                  <a:pt x="672" y="921"/>
                </a:cubicBezTo>
                <a:cubicBezTo>
                  <a:pt x="707" y="892"/>
                  <a:pt x="738" y="857"/>
                  <a:pt x="778" y="835"/>
                </a:cubicBezTo>
                <a:cubicBezTo>
                  <a:pt x="800" y="822"/>
                  <a:pt x="824" y="812"/>
                  <a:pt x="845" y="797"/>
                </a:cubicBezTo>
                <a:cubicBezTo>
                  <a:pt x="935" y="730"/>
                  <a:pt x="856" y="762"/>
                  <a:pt x="922" y="739"/>
                </a:cubicBezTo>
                <a:cubicBezTo>
                  <a:pt x="959" y="701"/>
                  <a:pt x="936" y="715"/>
                  <a:pt x="979" y="701"/>
                </a:cubicBezTo>
                <a:cubicBezTo>
                  <a:pt x="998" y="695"/>
                  <a:pt x="1037" y="681"/>
                  <a:pt x="1037" y="681"/>
                </a:cubicBezTo>
                <a:cubicBezTo>
                  <a:pt x="1080" y="639"/>
                  <a:pt x="1134" y="623"/>
                  <a:pt x="1190" y="605"/>
                </a:cubicBezTo>
                <a:cubicBezTo>
                  <a:pt x="1246" y="566"/>
                  <a:pt x="1227" y="555"/>
                  <a:pt x="1210" y="499"/>
                </a:cubicBezTo>
                <a:cubicBezTo>
                  <a:pt x="1217" y="469"/>
                  <a:pt x="1228" y="417"/>
                  <a:pt x="1248" y="393"/>
                </a:cubicBezTo>
                <a:cubicBezTo>
                  <a:pt x="1255" y="384"/>
                  <a:pt x="1269" y="382"/>
                  <a:pt x="1277" y="374"/>
                </a:cubicBezTo>
                <a:cubicBezTo>
                  <a:pt x="1300" y="351"/>
                  <a:pt x="1307" y="326"/>
                  <a:pt x="1334" y="307"/>
                </a:cubicBezTo>
                <a:cubicBezTo>
                  <a:pt x="1368" y="284"/>
                  <a:pt x="1413" y="278"/>
                  <a:pt x="1450" y="259"/>
                </a:cubicBezTo>
                <a:cubicBezTo>
                  <a:pt x="1489" y="239"/>
                  <a:pt x="1525" y="218"/>
                  <a:pt x="1565" y="201"/>
                </a:cubicBezTo>
                <a:cubicBezTo>
                  <a:pt x="1622" y="176"/>
                  <a:pt x="1683" y="153"/>
                  <a:pt x="1738" y="125"/>
                </a:cubicBezTo>
                <a:cubicBezTo>
                  <a:pt x="1810" y="88"/>
                  <a:pt x="1723" y="118"/>
                  <a:pt x="1795" y="96"/>
                </a:cubicBezTo>
                <a:cubicBezTo>
                  <a:pt x="1835" y="35"/>
                  <a:pt x="1904" y="0"/>
                  <a:pt x="1978" y="0"/>
                </a:cubicBezTo>
              </a:path>
            </a:pathLst>
          </a:custGeom>
          <a:noFill/>
          <a:ln w="76200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90" name="Freeform 15"/>
          <p:cNvSpPr>
            <a:spLocks/>
          </p:cNvSpPr>
          <p:nvPr/>
        </p:nvSpPr>
        <p:spPr bwMode="auto">
          <a:xfrm>
            <a:off x="3132138" y="2205038"/>
            <a:ext cx="3500437" cy="2447925"/>
          </a:xfrm>
          <a:custGeom>
            <a:avLst/>
            <a:gdLst>
              <a:gd name="T0" fmla="*/ 0 w 1978"/>
              <a:gd name="T1" fmla="*/ 2447925 h 1440"/>
              <a:gd name="T2" fmla="*/ 254835 w 1978"/>
              <a:gd name="T3" fmla="*/ 2381627 h 1440"/>
              <a:gd name="T4" fmla="*/ 407028 w 1978"/>
              <a:gd name="T5" fmla="*/ 2334029 h 1440"/>
              <a:gd name="T6" fmla="*/ 527366 w 1978"/>
              <a:gd name="T7" fmla="*/ 2284730 h 1440"/>
              <a:gd name="T8" fmla="*/ 576917 w 1978"/>
              <a:gd name="T9" fmla="*/ 2252431 h 1440"/>
              <a:gd name="T10" fmla="*/ 867146 w 1978"/>
              <a:gd name="T11" fmla="*/ 2121535 h 1440"/>
              <a:gd name="T12" fmla="*/ 1189228 w 1978"/>
              <a:gd name="T13" fmla="*/ 1565652 h 1440"/>
              <a:gd name="T14" fmla="*/ 1376815 w 1978"/>
              <a:gd name="T15" fmla="*/ 1419456 h 1440"/>
              <a:gd name="T16" fmla="*/ 1495384 w 1978"/>
              <a:gd name="T17" fmla="*/ 1354858 h 1440"/>
              <a:gd name="T18" fmla="*/ 1631650 w 1978"/>
              <a:gd name="T19" fmla="*/ 1256261 h 1440"/>
              <a:gd name="T20" fmla="*/ 1732522 w 1978"/>
              <a:gd name="T21" fmla="*/ 1191664 h 1440"/>
              <a:gd name="T22" fmla="*/ 1835164 w 1978"/>
              <a:gd name="T23" fmla="*/ 1157665 h 1440"/>
              <a:gd name="T24" fmla="*/ 2105926 w 1978"/>
              <a:gd name="T25" fmla="*/ 1028469 h 1440"/>
              <a:gd name="T26" fmla="*/ 2141319 w 1978"/>
              <a:gd name="T27" fmla="*/ 848274 h 1440"/>
              <a:gd name="T28" fmla="*/ 2208567 w 1978"/>
              <a:gd name="T29" fmla="*/ 668080 h 1440"/>
              <a:gd name="T30" fmla="*/ 2259888 w 1978"/>
              <a:gd name="T31" fmla="*/ 635781 h 1440"/>
              <a:gd name="T32" fmla="*/ 2360760 w 1978"/>
              <a:gd name="T33" fmla="*/ 521884 h 1440"/>
              <a:gd name="T34" fmla="*/ 2566044 w 1978"/>
              <a:gd name="T35" fmla="*/ 440287 h 1440"/>
              <a:gd name="T36" fmla="*/ 2769557 w 1978"/>
              <a:gd name="T37" fmla="*/ 341690 h 1440"/>
              <a:gd name="T38" fmla="*/ 3075713 w 1978"/>
              <a:gd name="T39" fmla="*/ 212493 h 1440"/>
              <a:gd name="T40" fmla="*/ 3176585 w 1978"/>
              <a:gd name="T41" fmla="*/ 163195 h 1440"/>
              <a:gd name="T42" fmla="*/ 3500437 w 1978"/>
              <a:gd name="T43" fmla="*/ 0 h 144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978"/>
              <a:gd name="T67" fmla="*/ 0 h 1440"/>
              <a:gd name="T68" fmla="*/ 1978 w 1978"/>
              <a:gd name="T69" fmla="*/ 1440 h 144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978" h="1440">
                <a:moveTo>
                  <a:pt x="0" y="1440"/>
                </a:moveTo>
                <a:cubicBezTo>
                  <a:pt x="48" y="1427"/>
                  <a:pt x="96" y="1415"/>
                  <a:pt x="144" y="1401"/>
                </a:cubicBezTo>
                <a:cubicBezTo>
                  <a:pt x="173" y="1393"/>
                  <a:pt x="230" y="1373"/>
                  <a:pt x="230" y="1373"/>
                </a:cubicBezTo>
                <a:cubicBezTo>
                  <a:pt x="301" y="1324"/>
                  <a:pt x="213" y="1380"/>
                  <a:pt x="298" y="1344"/>
                </a:cubicBezTo>
                <a:cubicBezTo>
                  <a:pt x="308" y="1340"/>
                  <a:pt x="316" y="1330"/>
                  <a:pt x="326" y="1325"/>
                </a:cubicBezTo>
                <a:cubicBezTo>
                  <a:pt x="382" y="1300"/>
                  <a:pt x="438" y="1282"/>
                  <a:pt x="490" y="1248"/>
                </a:cubicBezTo>
                <a:cubicBezTo>
                  <a:pt x="528" y="1132"/>
                  <a:pt x="572" y="1002"/>
                  <a:pt x="672" y="921"/>
                </a:cubicBezTo>
                <a:cubicBezTo>
                  <a:pt x="707" y="892"/>
                  <a:pt x="738" y="857"/>
                  <a:pt x="778" y="835"/>
                </a:cubicBezTo>
                <a:cubicBezTo>
                  <a:pt x="800" y="822"/>
                  <a:pt x="824" y="812"/>
                  <a:pt x="845" y="797"/>
                </a:cubicBezTo>
                <a:cubicBezTo>
                  <a:pt x="935" y="730"/>
                  <a:pt x="856" y="762"/>
                  <a:pt x="922" y="739"/>
                </a:cubicBezTo>
                <a:cubicBezTo>
                  <a:pt x="959" y="701"/>
                  <a:pt x="936" y="715"/>
                  <a:pt x="979" y="701"/>
                </a:cubicBezTo>
                <a:cubicBezTo>
                  <a:pt x="998" y="695"/>
                  <a:pt x="1037" y="681"/>
                  <a:pt x="1037" y="681"/>
                </a:cubicBezTo>
                <a:cubicBezTo>
                  <a:pt x="1080" y="639"/>
                  <a:pt x="1134" y="623"/>
                  <a:pt x="1190" y="605"/>
                </a:cubicBezTo>
                <a:cubicBezTo>
                  <a:pt x="1246" y="566"/>
                  <a:pt x="1227" y="555"/>
                  <a:pt x="1210" y="499"/>
                </a:cubicBezTo>
                <a:cubicBezTo>
                  <a:pt x="1217" y="469"/>
                  <a:pt x="1228" y="417"/>
                  <a:pt x="1248" y="393"/>
                </a:cubicBezTo>
                <a:cubicBezTo>
                  <a:pt x="1255" y="384"/>
                  <a:pt x="1269" y="382"/>
                  <a:pt x="1277" y="374"/>
                </a:cubicBezTo>
                <a:cubicBezTo>
                  <a:pt x="1300" y="351"/>
                  <a:pt x="1307" y="326"/>
                  <a:pt x="1334" y="307"/>
                </a:cubicBezTo>
                <a:cubicBezTo>
                  <a:pt x="1368" y="284"/>
                  <a:pt x="1413" y="278"/>
                  <a:pt x="1450" y="259"/>
                </a:cubicBezTo>
                <a:cubicBezTo>
                  <a:pt x="1489" y="239"/>
                  <a:pt x="1525" y="218"/>
                  <a:pt x="1565" y="201"/>
                </a:cubicBezTo>
                <a:cubicBezTo>
                  <a:pt x="1622" y="176"/>
                  <a:pt x="1683" y="153"/>
                  <a:pt x="1738" y="125"/>
                </a:cubicBezTo>
                <a:cubicBezTo>
                  <a:pt x="1810" y="88"/>
                  <a:pt x="1723" y="118"/>
                  <a:pt x="1795" y="96"/>
                </a:cubicBezTo>
                <a:cubicBezTo>
                  <a:pt x="1835" y="35"/>
                  <a:pt x="1904" y="0"/>
                  <a:pt x="1978" y="0"/>
                </a:cubicBezTo>
              </a:path>
            </a:pathLst>
          </a:custGeom>
          <a:noFill/>
          <a:ln w="76200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91" name="Rectangle 16"/>
          <p:cNvSpPr>
            <a:spLocks noChangeArrowheads="1"/>
          </p:cNvSpPr>
          <p:nvPr/>
        </p:nvSpPr>
        <p:spPr bwMode="auto">
          <a:xfrm>
            <a:off x="6732588" y="1989138"/>
            <a:ext cx="1008062" cy="21605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92" name="Rectangle 17"/>
          <p:cNvSpPr>
            <a:spLocks noChangeArrowheads="1"/>
          </p:cNvSpPr>
          <p:nvPr/>
        </p:nvSpPr>
        <p:spPr bwMode="auto">
          <a:xfrm>
            <a:off x="7092950" y="1989138"/>
            <a:ext cx="215900" cy="19446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93" name="Rectangle 18"/>
          <p:cNvSpPr>
            <a:spLocks noChangeArrowheads="1"/>
          </p:cNvSpPr>
          <p:nvPr/>
        </p:nvSpPr>
        <p:spPr bwMode="auto">
          <a:xfrm>
            <a:off x="6948488" y="3860800"/>
            <a:ext cx="503237" cy="288925"/>
          </a:xfrm>
          <a:prstGeom prst="rect">
            <a:avLst/>
          </a:prstGeom>
          <a:solidFill>
            <a:srgbClr val="EABC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94" name="Rectangle 19"/>
          <p:cNvSpPr>
            <a:spLocks noChangeArrowheads="1"/>
          </p:cNvSpPr>
          <p:nvPr/>
        </p:nvSpPr>
        <p:spPr bwMode="auto">
          <a:xfrm>
            <a:off x="7092950" y="3284538"/>
            <a:ext cx="231775" cy="649287"/>
          </a:xfrm>
          <a:prstGeom prst="rect">
            <a:avLst/>
          </a:prstGeom>
          <a:solidFill>
            <a:srgbClr val="EABCB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495" name="Freeform 20"/>
          <p:cNvSpPr>
            <a:spLocks/>
          </p:cNvSpPr>
          <p:nvPr/>
        </p:nvSpPr>
        <p:spPr bwMode="auto">
          <a:xfrm>
            <a:off x="6227763" y="1782763"/>
            <a:ext cx="1082675" cy="422275"/>
          </a:xfrm>
          <a:custGeom>
            <a:avLst/>
            <a:gdLst>
              <a:gd name="T0" fmla="*/ 0 w 602"/>
              <a:gd name="T1" fmla="*/ 422275 h 211"/>
              <a:gd name="T2" fmla="*/ 224808 w 602"/>
              <a:gd name="T3" fmla="*/ 270176 h 211"/>
              <a:gd name="T4" fmla="*/ 329119 w 602"/>
              <a:gd name="T5" fmla="*/ 230150 h 211"/>
              <a:gd name="T6" fmla="*/ 397460 w 602"/>
              <a:gd name="T7" fmla="*/ 174113 h 211"/>
              <a:gd name="T8" fmla="*/ 483787 w 602"/>
              <a:gd name="T9" fmla="*/ 78051 h 211"/>
              <a:gd name="T10" fmla="*/ 638454 w 602"/>
              <a:gd name="T11" fmla="*/ 0 h 211"/>
              <a:gd name="T12" fmla="*/ 1019729 w 602"/>
              <a:gd name="T13" fmla="*/ 78051 h 211"/>
              <a:gd name="T14" fmla="*/ 1070086 w 602"/>
              <a:gd name="T15" fmla="*/ 116076 h 211"/>
              <a:gd name="T16" fmla="*/ 1070086 w 602"/>
              <a:gd name="T17" fmla="*/ 250163 h 2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02"/>
              <a:gd name="T28" fmla="*/ 0 h 211"/>
              <a:gd name="T29" fmla="*/ 602 w 602"/>
              <a:gd name="T30" fmla="*/ 211 h 2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02" h="211">
                <a:moveTo>
                  <a:pt x="0" y="211"/>
                </a:moveTo>
                <a:cubicBezTo>
                  <a:pt x="26" y="172"/>
                  <a:pt x="81" y="150"/>
                  <a:pt x="125" y="135"/>
                </a:cubicBezTo>
                <a:cubicBezTo>
                  <a:pt x="144" y="128"/>
                  <a:pt x="183" y="115"/>
                  <a:pt x="183" y="115"/>
                </a:cubicBezTo>
                <a:cubicBezTo>
                  <a:pt x="196" y="106"/>
                  <a:pt x="209" y="97"/>
                  <a:pt x="221" y="87"/>
                </a:cubicBezTo>
                <a:cubicBezTo>
                  <a:pt x="238" y="72"/>
                  <a:pt x="248" y="46"/>
                  <a:pt x="269" y="39"/>
                </a:cubicBezTo>
                <a:cubicBezTo>
                  <a:pt x="338" y="15"/>
                  <a:pt x="310" y="30"/>
                  <a:pt x="355" y="0"/>
                </a:cubicBezTo>
                <a:cubicBezTo>
                  <a:pt x="404" y="4"/>
                  <a:pt x="515" y="4"/>
                  <a:pt x="567" y="39"/>
                </a:cubicBezTo>
                <a:cubicBezTo>
                  <a:pt x="576" y="45"/>
                  <a:pt x="592" y="47"/>
                  <a:pt x="595" y="58"/>
                </a:cubicBezTo>
                <a:cubicBezTo>
                  <a:pt x="602" y="79"/>
                  <a:pt x="595" y="103"/>
                  <a:pt x="595" y="125"/>
                </a:cubicBezTo>
              </a:path>
            </a:pathLst>
          </a:custGeom>
          <a:noFill/>
          <a:ln w="76200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96" name="Freeform 22"/>
          <p:cNvSpPr>
            <a:spLocks/>
          </p:cNvSpPr>
          <p:nvPr/>
        </p:nvSpPr>
        <p:spPr bwMode="auto">
          <a:xfrm>
            <a:off x="6613525" y="1997075"/>
            <a:ext cx="473075" cy="212725"/>
          </a:xfrm>
          <a:custGeom>
            <a:avLst/>
            <a:gdLst>
              <a:gd name="T0" fmla="*/ 0 w 298"/>
              <a:gd name="T1" fmla="*/ 212725 h 134"/>
              <a:gd name="T2" fmla="*/ 138112 w 298"/>
              <a:gd name="T3" fmla="*/ 136525 h 134"/>
              <a:gd name="T4" fmla="*/ 228600 w 298"/>
              <a:gd name="T5" fmla="*/ 106363 h 134"/>
              <a:gd name="T6" fmla="*/ 304800 w 298"/>
              <a:gd name="T7" fmla="*/ 60325 h 134"/>
              <a:gd name="T8" fmla="*/ 336550 w 298"/>
              <a:gd name="T9" fmla="*/ 30162 h 134"/>
              <a:gd name="T10" fmla="*/ 473075 w 298"/>
              <a:gd name="T11" fmla="*/ 0 h 1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8"/>
              <a:gd name="T19" fmla="*/ 0 h 134"/>
              <a:gd name="T20" fmla="*/ 298 w 298"/>
              <a:gd name="T21" fmla="*/ 134 h 1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8" h="134">
                <a:moveTo>
                  <a:pt x="0" y="134"/>
                </a:moveTo>
                <a:cubicBezTo>
                  <a:pt x="51" y="116"/>
                  <a:pt x="20" y="130"/>
                  <a:pt x="87" y="86"/>
                </a:cubicBezTo>
                <a:cubicBezTo>
                  <a:pt x="104" y="75"/>
                  <a:pt x="144" y="67"/>
                  <a:pt x="144" y="67"/>
                </a:cubicBezTo>
                <a:cubicBezTo>
                  <a:pt x="195" y="18"/>
                  <a:pt x="129" y="76"/>
                  <a:pt x="192" y="38"/>
                </a:cubicBezTo>
                <a:cubicBezTo>
                  <a:pt x="200" y="33"/>
                  <a:pt x="204" y="24"/>
                  <a:pt x="212" y="19"/>
                </a:cubicBezTo>
                <a:cubicBezTo>
                  <a:pt x="237" y="4"/>
                  <a:pt x="270" y="0"/>
                  <a:pt x="298" y="0"/>
                </a:cubicBezTo>
              </a:path>
            </a:pathLst>
          </a:custGeom>
          <a:noFill/>
          <a:ln w="76200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0497" name="Line 23"/>
          <p:cNvSpPr>
            <a:spLocks noChangeShapeType="1"/>
          </p:cNvSpPr>
          <p:nvPr/>
        </p:nvSpPr>
        <p:spPr bwMode="auto">
          <a:xfrm>
            <a:off x="4572000" y="4221163"/>
            <a:ext cx="0" cy="1223962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0498" name="Text Box 24"/>
          <p:cNvSpPr txBox="1">
            <a:spLocks noChangeArrowheads="1"/>
          </p:cNvSpPr>
          <p:nvPr/>
        </p:nvSpPr>
        <p:spPr bwMode="auto">
          <a:xfrm>
            <a:off x="4787900" y="4508500"/>
            <a:ext cx="43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3200">
                <a:solidFill>
                  <a:srgbClr val="FFFF00"/>
                </a:solidFill>
              </a:rPr>
              <a:t>d</a:t>
            </a:r>
          </a:p>
        </p:txBody>
      </p:sp>
      <p:sp>
        <p:nvSpPr>
          <p:cNvPr id="20499" name="Text Box 25"/>
          <p:cNvSpPr txBox="1">
            <a:spLocks noChangeArrowheads="1"/>
          </p:cNvSpPr>
          <p:nvPr/>
        </p:nvSpPr>
        <p:spPr bwMode="auto">
          <a:xfrm>
            <a:off x="468313" y="5229225"/>
            <a:ext cx="165576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00FF00"/>
                </a:solidFill>
              </a:rPr>
              <a:t>Coupelle de céramique poreuse</a:t>
            </a:r>
          </a:p>
        </p:txBody>
      </p:sp>
      <p:sp>
        <p:nvSpPr>
          <p:cNvPr id="20500" name="Text Box 26"/>
          <p:cNvSpPr txBox="1">
            <a:spLocks noChangeArrowheads="1"/>
          </p:cNvSpPr>
          <p:nvPr/>
        </p:nvSpPr>
        <p:spPr bwMode="auto">
          <a:xfrm>
            <a:off x="1403350" y="1700213"/>
            <a:ext cx="1655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00FF00"/>
                </a:solidFill>
              </a:rPr>
              <a:t>Bouchon de remplissage</a:t>
            </a:r>
          </a:p>
        </p:txBody>
      </p:sp>
      <p:sp>
        <p:nvSpPr>
          <p:cNvPr id="20501" name="Rectangle 27"/>
          <p:cNvSpPr>
            <a:spLocks noChangeArrowheads="1"/>
          </p:cNvSpPr>
          <p:nvPr/>
        </p:nvSpPr>
        <p:spPr bwMode="auto">
          <a:xfrm>
            <a:off x="827088" y="2708275"/>
            <a:ext cx="936625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502" name="Text Box 28"/>
          <p:cNvSpPr txBox="1">
            <a:spLocks noChangeArrowheads="1"/>
          </p:cNvSpPr>
          <p:nvPr/>
        </p:nvSpPr>
        <p:spPr bwMode="auto">
          <a:xfrm>
            <a:off x="395288" y="2852738"/>
            <a:ext cx="1655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00FF00"/>
                </a:solidFill>
              </a:rPr>
              <a:t>Piège à air</a:t>
            </a:r>
          </a:p>
        </p:txBody>
      </p:sp>
      <p:sp>
        <p:nvSpPr>
          <p:cNvPr id="20503" name="Text Box 29"/>
          <p:cNvSpPr txBox="1">
            <a:spLocks noChangeArrowheads="1"/>
          </p:cNvSpPr>
          <p:nvPr/>
        </p:nvSpPr>
        <p:spPr bwMode="auto">
          <a:xfrm>
            <a:off x="4356100" y="1844675"/>
            <a:ext cx="1655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00FF00"/>
                </a:solidFill>
              </a:rPr>
              <a:t>Tube de flexibilité</a:t>
            </a:r>
          </a:p>
        </p:txBody>
      </p:sp>
      <p:sp>
        <p:nvSpPr>
          <p:cNvPr id="20504" name="Text Box 30"/>
          <p:cNvSpPr txBox="1">
            <a:spLocks noChangeArrowheads="1"/>
          </p:cNvSpPr>
          <p:nvPr/>
        </p:nvSpPr>
        <p:spPr bwMode="auto">
          <a:xfrm>
            <a:off x="7019925" y="3284538"/>
            <a:ext cx="1655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00FF00"/>
                </a:solidFill>
              </a:rPr>
              <a:t>Manomètre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>
                <a:solidFill>
                  <a:srgbClr val="FFFF00"/>
                </a:solidFill>
              </a:rPr>
              <a:t>Définition Humidité du sol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Les divers modes de rétention de l’eau par le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Les forces qui agissent sur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 potentiel de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2"/>
            </a:pPr>
            <a:r>
              <a:rPr lang="fr-FR" sz="2000" smtClean="0"/>
              <a:t>Notion de potentiel capillaire ou matriciel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 du potentiel capillaire : le tensiomètre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Relations Humidités et pF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i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3"/>
            </a:pPr>
            <a:r>
              <a:rPr lang="fr-FR" sz="2000" smtClean="0"/>
              <a:t>Humidités caractéristiques du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Mesures des humidités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4"/>
            </a:pPr>
            <a:r>
              <a:rPr lang="fr-FR" sz="2000" smtClean="0"/>
              <a:t>Le sol réservoir d’eau pour les plantes : calcul de la capacité de rétention R.U. et R.F.U.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IV - Eau et Sol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jeantensi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476250"/>
            <a:ext cx="53435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5" descr="inst_tensi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5525" y="1341438"/>
            <a:ext cx="3038475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Définition Humidité du sol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Les divers modes de rétention de l’eau par le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Les forces qui agissent sur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 potentiel de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2"/>
            </a:pPr>
            <a:r>
              <a:rPr lang="fr-FR" sz="2000" smtClean="0">
                <a:solidFill>
                  <a:srgbClr val="FFFF00"/>
                </a:solidFill>
              </a:rPr>
              <a:t>Notion de potentiel capillaire ou matriciel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 du potentiel capillaire : le tensiomètre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b="1" smtClean="0">
                <a:solidFill>
                  <a:srgbClr val="FFFF00"/>
                </a:solidFill>
              </a:rPr>
              <a:t>Relations Humidités et pF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i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3"/>
            </a:pPr>
            <a:r>
              <a:rPr lang="fr-FR" sz="2000" smtClean="0"/>
              <a:t>Humidités caractéristiques du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Mesures des humidités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4"/>
            </a:pPr>
            <a:r>
              <a:rPr lang="fr-FR" sz="2000" smtClean="0"/>
              <a:t>Le sol réservoir d’eau pour les plantes : calcul de la capacité de rétention R.U. et R.F.U.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IV - Eau et Sol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mtClean="0"/>
              <a:t>Relation Humidité </a:t>
            </a:r>
            <a:r>
              <a:rPr lang="ru-RU" smtClean="0">
                <a:cs typeface="Arial" charset="0"/>
              </a:rPr>
              <a:t>х</a:t>
            </a:r>
            <a:r>
              <a:rPr lang="fr-FR" smtClean="0">
                <a:cs typeface="Arial" charset="0"/>
              </a:rPr>
              <a:t> pF</a:t>
            </a:r>
            <a:endParaRPr lang="ru-RU" smtClean="0">
              <a:cs typeface="Arial" charset="0"/>
            </a:endParaRPr>
          </a:p>
        </p:txBody>
      </p:sp>
      <p:pic>
        <p:nvPicPr>
          <p:cNvPr id="23555" name="Picture 4" descr="pF-humidité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1614488"/>
            <a:ext cx="8207375" cy="4356100"/>
          </a:xfrm>
          <a:noFill/>
        </p:spPr>
      </p:pic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763713" y="5013325"/>
            <a:ext cx="72072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r-FR" smtClean="0"/>
          </a:p>
        </p:txBody>
      </p:sp>
      <p:pic>
        <p:nvPicPr>
          <p:cNvPr id="24579" name="Picture 4" descr="du6-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6725" y="260350"/>
            <a:ext cx="8208963" cy="5729288"/>
          </a:xfrm>
          <a:noFill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Définition Humidité du sol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Les divers modes de rétention de l’eau par le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Les forces qui agissent sur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 potentiel de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2"/>
            </a:pPr>
            <a:r>
              <a:rPr lang="fr-FR" sz="2000" smtClean="0"/>
              <a:t>Notion de potentiel capillaire ou matriciel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 du potentiel capillaire : le tensiomètre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Relations Humidités et pF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b="1" i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3"/>
            </a:pPr>
            <a:r>
              <a:rPr lang="fr-FR" sz="2000" smtClean="0">
                <a:solidFill>
                  <a:srgbClr val="FFFF00"/>
                </a:solidFill>
              </a:rPr>
              <a:t>Humidités caractéristiques du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>
                <a:solidFill>
                  <a:srgbClr val="FFFF00"/>
                </a:solidFill>
              </a:rPr>
              <a:t>Définitions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Mesures des humidités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4"/>
            </a:pPr>
            <a:r>
              <a:rPr lang="fr-FR" sz="2000" smtClean="0"/>
              <a:t>Le sol réservoir d’eau pour les plantes : calcul de la capacité de rétention R.U. et R.F.U.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II - Eau et Sol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C - Humidités caractéristiques du sol</a:t>
            </a:r>
          </a:p>
        </p:txBody>
      </p:sp>
      <p:pic>
        <p:nvPicPr>
          <p:cNvPr id="26627" name="Picture 4" descr="diapoHdans le temp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1628775"/>
            <a:ext cx="7272337" cy="5035550"/>
          </a:xfrm>
          <a:noFill/>
        </p:spPr>
      </p:pic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971550" y="5876925"/>
            <a:ext cx="1152525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3276600" y="2708275"/>
            <a:ext cx="2951163" cy="1944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5292725" y="2060575"/>
            <a:ext cx="2879725" cy="13382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</a:rPr>
              <a:t>Hst : Humidité à saturation</a:t>
            </a:r>
          </a:p>
          <a:p>
            <a:pPr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</a:rPr>
              <a:t>Hcc : Humidité à la capacité au champ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du6-6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5650" y="792163"/>
            <a:ext cx="7632700" cy="5272087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du6-5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2775" y="614363"/>
            <a:ext cx="7920038" cy="5367337"/>
          </a:xfr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Humidités à pF4,2 (Point de flétrissement) pour différents sols</a:t>
            </a: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395288" y="6157913"/>
            <a:ext cx="8351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i="1">
                <a:solidFill>
                  <a:schemeClr val="bg1"/>
                </a:solidFill>
              </a:rPr>
              <a:t>Source :Schofield et Bothelo Da Costa (1935) ; Perigaud (1963) in Henin, 1977)</a:t>
            </a:r>
          </a:p>
        </p:txBody>
      </p:sp>
      <p:graphicFrame>
        <p:nvGraphicFramePr>
          <p:cNvPr id="19523" name="Group 67"/>
          <p:cNvGraphicFramePr>
            <a:graphicFrameLocks noGrp="1"/>
          </p:cNvGraphicFramePr>
          <p:nvPr>
            <p:ph idx="1"/>
          </p:nvPr>
        </p:nvGraphicFramePr>
        <p:xfrm>
          <a:off x="457200" y="1566863"/>
          <a:ext cx="8229600" cy="4525965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Texture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Humidité à pF4,2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Sableux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2,5 %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Sablo-argileux (11% 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Sablo limono argileux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Limono-argileux (13% 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Argilo - sableux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Argilo - limoneux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20,5 %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 smtClean="0"/>
              <a:t>Estimations de Hcc, HpF4,2 et He</a:t>
            </a:r>
            <a:br>
              <a:rPr lang="fr-FR" sz="4000" smtClean="0"/>
            </a:br>
            <a:r>
              <a:rPr lang="fr-FR" sz="1400" smtClean="0"/>
              <a:t>(2/2)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800" smtClean="0"/>
              <a:t>Pour une large gamme de terres : </a:t>
            </a:r>
          </a:p>
          <a:p>
            <a:pPr eaLnBrk="1" hangingPunct="1">
              <a:lnSpc>
                <a:spcPct val="90000"/>
              </a:lnSpc>
            </a:pPr>
            <a:endParaRPr lang="fr-FR" sz="280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sz="2800" smtClean="0">
                <a:solidFill>
                  <a:srgbClr val="FFFF00"/>
                </a:solidFill>
              </a:rPr>
              <a:t>He : 0,59 A + 0,16 L + 5,47 si He &gt; 20 %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sz="2800" smtClean="0">
                <a:solidFill>
                  <a:srgbClr val="FFFF00"/>
                </a:solidFill>
              </a:rPr>
              <a:t>He : 0,51 A + 0,14 L + 7,35 si He &lt; 20 %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sz="2800" smtClean="0"/>
              <a:t>formule de GRAS-BETREMIEUX (1957 – 1963)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sz="2800" smtClean="0"/>
              <a:t> 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sz="2800" smtClean="0"/>
              <a:t>Correctif si MO &gt; 1% alors on ajoute :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sz="2800" smtClean="0">
                <a:solidFill>
                  <a:srgbClr val="FFFF00"/>
                </a:solidFill>
              </a:rPr>
              <a:t>0,75 * MO + 0,93</a:t>
            </a:r>
            <a:r>
              <a:rPr lang="fr-FR" sz="2800" smtClean="0"/>
              <a:t> à la formule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sz="1800" smtClean="0"/>
              <a:t>Avec A : % argile, L : % de limons fins et MO : % de matière organique</a:t>
            </a:r>
            <a:r>
              <a:rPr lang="fr-FR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 smtClean="0"/>
              <a:t>A - Définition de l’humidité du sol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800" smtClean="0"/>
              <a:t>Massique : 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smtClean="0"/>
              <a:t>Hm (</a:t>
            </a:r>
            <a:r>
              <a:rPr lang="fr-FR" sz="2400" smtClean="0">
                <a:sym typeface="Symbol" pitchFamily="18" charset="2"/>
              </a:rPr>
              <a:t></a:t>
            </a:r>
            <a:r>
              <a:rPr lang="fr-FR" sz="2400" smtClean="0"/>
              <a:t>) = (masse eau / masse sol sec) </a:t>
            </a:r>
            <a:r>
              <a:rPr lang="fr-FR" sz="2400" smtClean="0">
                <a:sym typeface="Wingdings 2" pitchFamily="18" charset="2"/>
              </a:rPr>
              <a:t></a:t>
            </a:r>
            <a:r>
              <a:rPr lang="fr-FR" sz="2400" smtClean="0"/>
              <a:t> 100</a:t>
            </a:r>
          </a:p>
          <a:p>
            <a:pPr eaLnBrk="1" hangingPunct="1">
              <a:lnSpc>
                <a:spcPct val="80000"/>
              </a:lnSpc>
            </a:pPr>
            <a:endParaRPr lang="fr-FR" sz="2800" smtClean="0"/>
          </a:p>
          <a:p>
            <a:pPr eaLnBrk="1" hangingPunct="1">
              <a:lnSpc>
                <a:spcPct val="80000"/>
              </a:lnSpc>
            </a:pPr>
            <a:r>
              <a:rPr lang="fr-FR" sz="2800" smtClean="0"/>
              <a:t>Volumique : 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smtClean="0"/>
              <a:t>Hv (</a:t>
            </a:r>
            <a:r>
              <a:rPr lang="fr-FR" sz="2400" smtClean="0">
                <a:sym typeface="Symbol" pitchFamily="18" charset="2"/>
              </a:rPr>
              <a:t>) </a:t>
            </a:r>
            <a:r>
              <a:rPr lang="fr-FR" sz="2400" smtClean="0"/>
              <a:t>= (volume d’eau / volume sol sec) </a:t>
            </a:r>
            <a:r>
              <a:rPr lang="fr-FR" sz="2400" smtClean="0">
                <a:sym typeface="Wingdings 2" pitchFamily="18" charset="2"/>
              </a:rPr>
              <a:t> 100</a:t>
            </a:r>
            <a:r>
              <a:rPr lang="fr-FR" sz="24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fr-FR" sz="240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fr-FR" sz="2800" b="1" smtClean="0"/>
              <a:t>Hv =</a:t>
            </a:r>
            <a:r>
              <a:rPr lang="fr-FR" sz="2800" smtClean="0"/>
              <a:t> Ve/Vs = (Me/</a:t>
            </a:r>
            <a:r>
              <a:rPr lang="fr-FR" sz="2800" smtClean="0">
                <a:sym typeface="Symbol" pitchFamily="18" charset="2"/>
              </a:rPr>
              <a:t>e)</a:t>
            </a:r>
            <a:r>
              <a:rPr lang="fr-FR" sz="2800" smtClean="0">
                <a:sym typeface="Wingdings 2" pitchFamily="18" charset="2"/>
              </a:rPr>
              <a:t>(</a:t>
            </a:r>
            <a:r>
              <a:rPr lang="fr-FR" sz="2800" smtClean="0">
                <a:sym typeface="Symbol" pitchFamily="18" charset="2"/>
              </a:rPr>
              <a:t>a/Ms) = Me/Ms </a:t>
            </a:r>
            <a:r>
              <a:rPr lang="fr-FR" sz="2800" smtClean="0">
                <a:sym typeface="Wingdings 2" pitchFamily="18" charset="2"/>
              </a:rPr>
              <a:t> </a:t>
            </a:r>
            <a:r>
              <a:rPr lang="fr-FR" sz="2800" smtClean="0">
                <a:sym typeface="Symbol" pitchFamily="18" charset="2"/>
              </a:rPr>
              <a:t>a/e </a:t>
            </a:r>
            <a:r>
              <a:rPr lang="fr-FR" sz="2800" b="1" smtClean="0">
                <a:sym typeface="Symbol" pitchFamily="18" charset="2"/>
              </a:rPr>
              <a:t>= Hm da</a:t>
            </a:r>
            <a:endParaRPr lang="fr-FR" sz="2800" b="1" smtClean="0">
              <a:sym typeface="Wingdings 2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fr-FR" sz="2400" smtClean="0"/>
          </a:p>
          <a:p>
            <a:pPr eaLnBrk="1" hangingPunct="1">
              <a:lnSpc>
                <a:spcPct val="80000"/>
              </a:lnSpc>
            </a:pPr>
            <a:r>
              <a:rPr lang="fr-FR" sz="2800" smtClean="0"/>
              <a:t>Teneur en eau : 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smtClean="0">
                <a:sym typeface="Symbol" pitchFamily="18" charset="2"/>
              </a:rPr>
              <a:t> = masse eau / masse sol sec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Liaisons entre différentes humidités caractéristiques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3995738" y="6021388"/>
            <a:ext cx="48244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i="1">
                <a:solidFill>
                  <a:schemeClr val="bg1"/>
                </a:solidFill>
              </a:rPr>
              <a:t>Source : Perigaud (1963) </a:t>
            </a:r>
          </a:p>
        </p:txBody>
      </p:sp>
      <p:graphicFrame>
        <p:nvGraphicFramePr>
          <p:cNvPr id="63623" name="Group 13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17542"/>
        </p:xfrm>
        <a:graphic>
          <a:graphicData uri="http://schemas.openxmlformats.org/drawingml/2006/table">
            <a:tbl>
              <a:tblPr/>
              <a:tblGrid>
                <a:gridCol w="4835525"/>
                <a:gridCol w="3394075"/>
              </a:tblGrid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 de sol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Sables fins purs ou argileux (10% 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fr-F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pF4,2</a:t>
                      </a: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= H</a:t>
                      </a:r>
                      <a:r>
                        <a:rPr kumimoji="0" lang="fr-F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cc</a:t>
                      </a: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/ (5,5 à 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Sables limoneux avec 10-25%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fr-F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pF4,2</a:t>
                      </a: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= H</a:t>
                      </a:r>
                      <a:r>
                        <a:rPr kumimoji="0" lang="fr-F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cc</a:t>
                      </a: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/ (3 à 4)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Sables ‘moyens’ avec 20-25 % 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fr-F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pF4,2</a:t>
                      </a: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= H</a:t>
                      </a:r>
                      <a:r>
                        <a:rPr kumimoji="0" lang="fr-F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cc</a:t>
                      </a: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/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Argiles sableuses (40-80% 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fr-F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pF4,2</a:t>
                      </a: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= H</a:t>
                      </a:r>
                      <a:r>
                        <a:rPr kumimoji="0" lang="fr-F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cc</a:t>
                      </a:r>
                      <a:r>
                        <a:rPr kumimoji="0" lang="fr-F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/ (1,5 à 1,7)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Définition Humidité du sol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Les divers modes de rétention de l’eau par le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Les forces qui agissent sur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 potentiel de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2"/>
            </a:pPr>
            <a:r>
              <a:rPr lang="fr-FR" sz="2000" smtClean="0"/>
              <a:t>Notion de potentiel capillaire ou matriciel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 du potentiel capillaire : le tensiomètre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Relations Humidités et pF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i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3"/>
            </a:pPr>
            <a:r>
              <a:rPr lang="fr-FR" sz="2000" smtClean="0">
                <a:solidFill>
                  <a:srgbClr val="FFFF00"/>
                </a:solidFill>
              </a:rPr>
              <a:t>Humidités caractéristiques du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b="1" smtClean="0">
                <a:solidFill>
                  <a:srgbClr val="FFFF00"/>
                </a:solidFill>
              </a:rPr>
              <a:t>Mesures des humidités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2000" b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4"/>
            </a:pPr>
            <a:r>
              <a:rPr lang="fr-FR" sz="2000" smtClean="0"/>
              <a:t>Le sol réservoir d’eau pour les plantes : calcul de la capacité de rétention R.U. et R.F.U.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II - Eau et Sol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Méthodes mesures Humidités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Hm : boîtes à humidité + étuve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Hv : </a:t>
            </a:r>
          </a:p>
          <a:p>
            <a:pPr lvl="1" eaLnBrk="1" hangingPunct="1"/>
            <a:r>
              <a:rPr lang="fr-FR" smtClean="0"/>
              <a:t>cylindre + étuve</a:t>
            </a:r>
          </a:p>
          <a:p>
            <a:pPr lvl="1" eaLnBrk="1" hangingPunct="1"/>
            <a:r>
              <a:rPr lang="fr-FR" smtClean="0"/>
              <a:t>Sonde à neutron</a:t>
            </a:r>
          </a:p>
          <a:p>
            <a:pPr lvl="1" eaLnBrk="1" hangingPunct="1"/>
            <a:r>
              <a:rPr lang="fr-FR" smtClean="0"/>
              <a:t>TDR (Time Domain Reflectometry)</a:t>
            </a:r>
          </a:p>
          <a:p>
            <a:pPr eaLnBrk="1" hangingPunct="1"/>
            <a:endParaRPr lang="fr-FR" smtClean="0"/>
          </a:p>
          <a:p>
            <a:pPr eaLnBrk="1" hangingPunct="1">
              <a:buFontTx/>
              <a:buNone/>
            </a:pPr>
            <a:endParaRPr lang="fr-FR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mtClean="0"/>
              <a:t>Sonde à neutrons</a:t>
            </a:r>
          </a:p>
        </p:txBody>
      </p:sp>
      <p:pic>
        <p:nvPicPr>
          <p:cNvPr id="34819" name="Picture 8" descr="s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9750" y="1947863"/>
            <a:ext cx="1790700" cy="3857625"/>
          </a:xfrm>
          <a:noFill/>
        </p:spPr>
      </p:pic>
      <p:pic>
        <p:nvPicPr>
          <p:cNvPr id="34820" name="Picture 9" descr="s_neutron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627313" y="2576513"/>
            <a:ext cx="6130925" cy="28686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mtClean="0"/>
              <a:t>TDR</a:t>
            </a:r>
          </a:p>
        </p:txBody>
      </p:sp>
      <p:pic>
        <p:nvPicPr>
          <p:cNvPr id="35843" name="Picture 5" descr="trime_f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60475" y="1600200"/>
            <a:ext cx="6623050" cy="45259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Définition Humidité du sol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Les divers modes de rétention de l’eau par le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Les forces qui agissent sur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 potentiel de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2"/>
            </a:pPr>
            <a:r>
              <a:rPr lang="fr-FR" sz="2000" smtClean="0"/>
              <a:t>Notion de potentiel capillaire ou matriciel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 du potentiel capillaire : le tensiomètre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Relations Humidités et pF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i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3"/>
            </a:pPr>
            <a:r>
              <a:rPr lang="fr-FR" sz="2000" smtClean="0"/>
              <a:t>Humidités caractéristiques du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Mesures des humidités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4"/>
            </a:pPr>
            <a:r>
              <a:rPr lang="fr-FR" sz="2000" smtClean="0">
                <a:solidFill>
                  <a:srgbClr val="FFFF00"/>
                </a:solidFill>
              </a:rPr>
              <a:t>Le sol réservoir d’eau pour les plantes : calcul de la capacité de rétention R.U. et R.F.U.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II - Eau et Sol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mtClean="0"/>
              <a:t>D - Réserve Utile : R. U. 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843213" y="4797425"/>
            <a:ext cx="3600450" cy="1439863"/>
          </a:xfrm>
          <a:prstGeom prst="rect">
            <a:avLst/>
          </a:prstGeom>
          <a:solidFill>
            <a:srgbClr val="5142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843213" y="3355975"/>
            <a:ext cx="3600450" cy="1441450"/>
          </a:xfrm>
          <a:prstGeom prst="rect">
            <a:avLst/>
          </a:prstGeom>
          <a:solidFill>
            <a:srgbClr val="8A93B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843213" y="2636838"/>
            <a:ext cx="3600450" cy="7191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 rot="-1034487">
            <a:off x="2051050" y="3140075"/>
            <a:ext cx="936625" cy="2889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7895" name="Line 9"/>
          <p:cNvSpPr>
            <a:spLocks noChangeShapeType="1"/>
          </p:cNvSpPr>
          <p:nvPr/>
        </p:nvSpPr>
        <p:spPr bwMode="auto">
          <a:xfrm>
            <a:off x="2771775" y="4797425"/>
            <a:ext cx="3671888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7896" name="Line 10"/>
          <p:cNvSpPr>
            <a:spLocks noChangeShapeType="1"/>
          </p:cNvSpPr>
          <p:nvPr/>
        </p:nvSpPr>
        <p:spPr bwMode="auto">
          <a:xfrm>
            <a:off x="2843213" y="3357563"/>
            <a:ext cx="3671887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6300788" y="4581525"/>
            <a:ext cx="1150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HpF4,2</a:t>
            </a:r>
          </a:p>
        </p:txBody>
      </p:sp>
      <p:sp>
        <p:nvSpPr>
          <p:cNvPr id="37898" name="Text Box 12"/>
          <p:cNvSpPr txBox="1">
            <a:spLocks noChangeArrowheads="1"/>
          </p:cNvSpPr>
          <p:nvPr/>
        </p:nvSpPr>
        <p:spPr bwMode="auto">
          <a:xfrm>
            <a:off x="6156325" y="3141663"/>
            <a:ext cx="1150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Hcc</a:t>
            </a: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6084888" y="2420938"/>
            <a:ext cx="1150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Hs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2843213" y="2636838"/>
            <a:ext cx="3671887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7901" name="Text Box 15"/>
          <p:cNvSpPr txBox="1">
            <a:spLocks noChangeArrowheads="1"/>
          </p:cNvSpPr>
          <p:nvPr/>
        </p:nvSpPr>
        <p:spPr bwMode="auto">
          <a:xfrm>
            <a:off x="3276600" y="2781300"/>
            <a:ext cx="2519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/>
              <a:t>Eau de gravité</a:t>
            </a:r>
          </a:p>
        </p:txBody>
      </p:sp>
      <p:sp>
        <p:nvSpPr>
          <p:cNvPr id="37902" name="Line 16"/>
          <p:cNvSpPr>
            <a:spLocks noChangeShapeType="1"/>
          </p:cNvSpPr>
          <p:nvPr/>
        </p:nvSpPr>
        <p:spPr bwMode="auto">
          <a:xfrm>
            <a:off x="3851275" y="4797425"/>
            <a:ext cx="0" cy="143986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903" name="Text Box 17"/>
          <p:cNvSpPr txBox="1">
            <a:spLocks noChangeArrowheads="1"/>
          </p:cNvSpPr>
          <p:nvPr/>
        </p:nvSpPr>
        <p:spPr bwMode="auto">
          <a:xfrm>
            <a:off x="3851275" y="5300663"/>
            <a:ext cx="25193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Eau inutilisable par la plante</a:t>
            </a:r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3851275" y="3357563"/>
            <a:ext cx="0" cy="143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7905" name="Text Box 19"/>
          <p:cNvSpPr txBox="1">
            <a:spLocks noChangeArrowheads="1"/>
          </p:cNvSpPr>
          <p:nvPr/>
        </p:nvSpPr>
        <p:spPr bwMode="auto">
          <a:xfrm>
            <a:off x="4500563" y="3716338"/>
            <a:ext cx="719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>
                <a:solidFill>
                  <a:srgbClr val="FF0000"/>
                </a:solidFill>
              </a:rPr>
              <a:t>RU</a:t>
            </a:r>
          </a:p>
        </p:txBody>
      </p:sp>
      <p:sp>
        <p:nvSpPr>
          <p:cNvPr id="37906" name="Line 20"/>
          <p:cNvSpPr>
            <a:spLocks noChangeShapeType="1"/>
          </p:cNvSpPr>
          <p:nvPr/>
        </p:nvSpPr>
        <p:spPr bwMode="auto">
          <a:xfrm>
            <a:off x="395288" y="2276475"/>
            <a:ext cx="8497887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7907" name="Text Box 21"/>
          <p:cNvSpPr txBox="1">
            <a:spLocks noChangeArrowheads="1"/>
          </p:cNvSpPr>
          <p:nvPr/>
        </p:nvSpPr>
        <p:spPr bwMode="auto">
          <a:xfrm>
            <a:off x="395288" y="1773238"/>
            <a:ext cx="4537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Le sol : un réservoir d’eau pour les plantes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Calcul de la R.U.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sz="2800" smtClean="0">
                <a:solidFill>
                  <a:srgbClr val="FFFF00"/>
                </a:solidFill>
              </a:rPr>
              <a:t>RU en mm = (Hcc – HpF4,2) das * z * (1-x) * (1-y)</a:t>
            </a:r>
          </a:p>
          <a:p>
            <a:pPr eaLnBrk="1" hangingPunct="1">
              <a:lnSpc>
                <a:spcPct val="90000"/>
              </a:lnSpc>
            </a:pPr>
            <a:r>
              <a:rPr lang="fr-FR" sz="2800" smtClean="0"/>
              <a:t>Avec :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400" smtClean="0"/>
              <a:t>Hcc : formule de GRAS en %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400" smtClean="0"/>
              <a:t>HpF4,2 = à peu près ½ HCC ou valeurs particulières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400" smtClean="0"/>
              <a:t>da : densité apparente ou formule de KELI (1984) :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2400" smtClean="0"/>
              <a:t>   da = 1,60 – 0,0153 A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400" smtClean="0"/>
              <a:t>z : profondeur de sol considéré en dm.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400" smtClean="0"/>
              <a:t>Si cailloux non poreux </a:t>
            </a:r>
            <a:r>
              <a:rPr lang="fr-FR" sz="2400" smtClean="0">
                <a:sym typeface="Wingdings 3" pitchFamily="18" charset="2"/>
              </a:rPr>
              <a:t></a:t>
            </a:r>
            <a:r>
              <a:rPr lang="fr-FR" sz="2400" smtClean="0"/>
              <a:t> % de terre fine = (1-x) avec x % de cailloux sous forme décimale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400" smtClean="0"/>
              <a:t>y renvoi au motte </a:t>
            </a:r>
            <a:r>
              <a:rPr lang="fr-FR" sz="2400" smtClean="0">
                <a:sym typeface="Symbol" pitchFamily="18" charset="2"/>
              </a:rPr>
              <a:t></a:t>
            </a:r>
            <a:r>
              <a:rPr lang="fr-FR" sz="2400" smtClean="0"/>
              <a:t> (attention voir cours d’Yvan Gautronneau) sous forme décimale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Texture et volume d’eau utilisable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3995738" y="6446838"/>
            <a:ext cx="48244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i="1">
                <a:solidFill>
                  <a:schemeClr val="bg1"/>
                </a:solidFill>
              </a:rPr>
              <a:t>Source : Perigaud (1963) in Henin, 1977)</a:t>
            </a:r>
          </a:p>
        </p:txBody>
      </p:sp>
      <p:graphicFrame>
        <p:nvGraphicFramePr>
          <p:cNvPr id="62611" name="Group 147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8229600" cy="4772027"/>
        </p:xfrm>
        <a:graphic>
          <a:graphicData uri="http://schemas.openxmlformats.org/drawingml/2006/table">
            <a:tbl>
              <a:tblPr/>
              <a:tblGrid>
                <a:gridCol w="2746375"/>
                <a:gridCol w="863600"/>
                <a:gridCol w="1657350"/>
                <a:gridCol w="2962275"/>
              </a:tblGrid>
              <a:tr h="892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Texture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Hcc-HpF4,2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 (Hcc-HpF4,2)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Sable grossier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1,55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 –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 – 11 mm/dm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Sable fin humifère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1,35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 – 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15 – 16 mm/dm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Sable fin peu humifère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1,6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 –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15 – 16 mm/dm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Sable argileux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1,5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 – 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16 – 19 mm/dm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Sable limono-argileux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1,6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 – 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 – 32 mm/dm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Argile sableuse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1,48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9 - 12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 – 18 mm/dm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Exercice : calcul de la RU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400" smtClean="0"/>
              <a:t>Profondeur max: 1 m – profondeur utile : 90 cm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Argile : 14,9 %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Limons grossiers : 10,5 %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Limons fins : 12,7 %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Sables fins : 26,7 %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Sables grossiers : 33,3 %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Calcaire : 186 g/kg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Matière organique : 1,8 %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HpF4,2 : 8 %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Densité apparente : 1,4 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Cailloux : 0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smtClean="0"/>
              <a:t>Mottes compactes (</a:t>
            </a:r>
            <a:r>
              <a:rPr lang="fr-FR" sz="2800" smtClean="0">
                <a:sym typeface="Symbol" pitchFamily="18" charset="2"/>
              </a:rPr>
              <a:t></a:t>
            </a:r>
            <a:r>
              <a:rPr lang="fr-FR" sz="2400" smtClean="0"/>
              <a:t>) : 20 % soit 0,2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Porosité du sol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263" y="1600200"/>
            <a:ext cx="3538537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1800" i="1" smtClean="0"/>
              <a:t>Légende:</a:t>
            </a:r>
            <a:r>
              <a:rPr lang="fr-FR" sz="1800" smtClean="0"/>
              <a:t> </a:t>
            </a:r>
            <a:endParaRPr lang="fr-FR" sz="1800" i="1" smtClean="0"/>
          </a:p>
          <a:p>
            <a:pPr eaLnBrk="1" hangingPunct="1">
              <a:lnSpc>
                <a:spcPct val="80000"/>
              </a:lnSpc>
            </a:pPr>
            <a:r>
              <a:rPr lang="fr-FR" sz="1800" i="1" smtClean="0"/>
              <a:t>    (1) grosse crevasse déterminant la sur-structure.</a:t>
            </a:r>
          </a:p>
          <a:p>
            <a:pPr eaLnBrk="1" hangingPunct="1">
              <a:lnSpc>
                <a:spcPct val="80000"/>
              </a:lnSpc>
            </a:pPr>
            <a:r>
              <a:rPr lang="fr-FR" sz="1800" i="1" smtClean="0"/>
              <a:t> (2)  crevasse de 2ème ordre délimitant les agrégats</a:t>
            </a:r>
            <a:r>
              <a:rPr lang="fr-FR" sz="1800" smtClean="0"/>
              <a:t> </a:t>
            </a:r>
            <a:br>
              <a:rPr lang="fr-FR" sz="1800" smtClean="0"/>
            </a:br>
            <a:r>
              <a:rPr lang="fr-FR" sz="1800" i="1" smtClean="0"/>
              <a:t>    (3) fissures fines déterminant la sous-structure</a:t>
            </a:r>
          </a:p>
          <a:p>
            <a:pPr eaLnBrk="1" hangingPunct="1">
              <a:lnSpc>
                <a:spcPct val="80000"/>
              </a:lnSpc>
            </a:pPr>
            <a:r>
              <a:rPr lang="fr-FR" sz="1800" i="1" smtClean="0"/>
              <a:t>  (4) canalicules de faible diamètre</a:t>
            </a:r>
            <a:r>
              <a:rPr lang="fr-FR" sz="1800" smtClean="0"/>
              <a:t> </a:t>
            </a:r>
            <a:br>
              <a:rPr lang="fr-FR" sz="1800" smtClean="0"/>
            </a:br>
            <a:r>
              <a:rPr lang="fr-FR" sz="1800" i="1" smtClean="0"/>
              <a:t>    (5) grosse lacune traversant les agrégats       </a:t>
            </a:r>
          </a:p>
          <a:p>
            <a:pPr eaLnBrk="1" hangingPunct="1">
              <a:lnSpc>
                <a:spcPct val="80000"/>
              </a:lnSpc>
            </a:pPr>
            <a:r>
              <a:rPr lang="fr-FR" sz="1800" i="1" smtClean="0"/>
              <a:t>     (6) lacune tubulaire creusée par un lombric</a:t>
            </a:r>
            <a:r>
              <a:rPr lang="fr-FR" sz="1800" smtClean="0"/>
              <a:t> </a:t>
            </a:r>
            <a:br>
              <a:rPr lang="fr-FR" sz="1800" smtClean="0"/>
            </a:br>
            <a:r>
              <a:rPr lang="fr-FR" sz="1800" i="1" smtClean="0"/>
              <a:t>    (7) lacune aveugle.</a:t>
            </a:r>
            <a:r>
              <a:rPr lang="fr-FR" sz="1800" smtClean="0"/>
              <a:t> </a:t>
            </a:r>
          </a:p>
        </p:txBody>
      </p:sp>
      <p:pic>
        <p:nvPicPr>
          <p:cNvPr id="5124" name="Picture 5" descr="du6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700213"/>
            <a:ext cx="5041900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6372225" y="5949950"/>
            <a:ext cx="2411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i="1">
                <a:solidFill>
                  <a:schemeClr val="bg1"/>
                </a:solidFill>
              </a:rPr>
              <a:t>(d'après GAUCHER).</a:t>
            </a:r>
            <a:r>
              <a:rPr lang="fr-FR">
                <a:solidFill>
                  <a:schemeClr val="bg1"/>
                </a:solidFill>
              </a:rPr>
              <a:t> </a:t>
            </a:r>
            <a:br>
              <a:rPr lang="fr-FR">
                <a:solidFill>
                  <a:schemeClr val="bg1"/>
                </a:solidFill>
              </a:rPr>
            </a:br>
            <a:endParaRPr lang="fr-F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 smtClean="0"/>
              <a:t>A - Définition de l’humidité du sol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fr-FR" smtClean="0"/>
              <a:t>Exprimée en mm: </a:t>
            </a:r>
          </a:p>
          <a:p>
            <a:pPr eaLnBrk="1" hangingPunct="1"/>
            <a:endParaRPr lang="fr-FR" smtClean="0"/>
          </a:p>
          <a:p>
            <a:pPr eaLnBrk="1" hangingPunct="1"/>
            <a:endParaRPr lang="fr-FR" smtClean="0">
              <a:sym typeface="Symbol" pitchFamily="18" charset="2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011863" y="2058988"/>
            <a:ext cx="1655762" cy="2160587"/>
          </a:xfrm>
          <a:prstGeom prst="rect">
            <a:avLst/>
          </a:prstGeom>
          <a:gradFill rotWithShape="1">
            <a:gsLst>
              <a:gs pos="0">
                <a:srgbClr val="5E2F00"/>
              </a:gs>
              <a:gs pos="100000">
                <a:srgbClr val="CC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373813" y="1700213"/>
            <a:ext cx="172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Surface du Sol</a:t>
            </a: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4211638" y="2995613"/>
            <a:ext cx="172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Z = profondeur de sol</a:t>
            </a:r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5867400" y="2058988"/>
            <a:ext cx="0" cy="2160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6011863" y="4364038"/>
            <a:ext cx="16557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6084888" y="4557713"/>
            <a:ext cx="1511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S = surface élémentaire</a:t>
            </a:r>
          </a:p>
        </p:txBody>
      </p:sp>
      <p:sp>
        <p:nvSpPr>
          <p:cNvPr id="6154" name="Rectangle 12"/>
          <p:cNvSpPr>
            <a:spLocks noChangeArrowheads="1"/>
          </p:cNvSpPr>
          <p:nvPr/>
        </p:nvSpPr>
        <p:spPr bwMode="auto">
          <a:xfrm>
            <a:off x="2268538" y="3787775"/>
            <a:ext cx="16557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55" name="Line 13"/>
          <p:cNvSpPr>
            <a:spLocks noChangeShapeType="1"/>
          </p:cNvSpPr>
          <p:nvPr/>
        </p:nvSpPr>
        <p:spPr bwMode="auto">
          <a:xfrm>
            <a:off x="1979613" y="3787775"/>
            <a:ext cx="0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6156" name="Text Box 14"/>
          <p:cNvSpPr txBox="1">
            <a:spLocks noChangeArrowheads="1"/>
          </p:cNvSpPr>
          <p:nvPr/>
        </p:nvSpPr>
        <p:spPr bwMode="auto">
          <a:xfrm>
            <a:off x="395288" y="3716338"/>
            <a:ext cx="172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h = volume eau en mm</a:t>
            </a:r>
          </a:p>
        </p:txBody>
      </p:sp>
      <p:sp>
        <p:nvSpPr>
          <p:cNvPr id="6157" name="AutoShape 16"/>
          <p:cNvSpPr>
            <a:spLocks noChangeArrowheads="1"/>
          </p:cNvSpPr>
          <p:nvPr/>
        </p:nvSpPr>
        <p:spPr bwMode="auto">
          <a:xfrm rot="9461327">
            <a:off x="2220913" y="1868488"/>
            <a:ext cx="4187825" cy="1144587"/>
          </a:xfrm>
          <a:prstGeom prst="curvedUpArrow">
            <a:avLst>
              <a:gd name="adj1" fmla="val 18955"/>
              <a:gd name="adj2" fmla="val 9213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58" name="Line 17"/>
          <p:cNvSpPr>
            <a:spLocks noChangeShapeType="1"/>
          </p:cNvSpPr>
          <p:nvPr/>
        </p:nvSpPr>
        <p:spPr bwMode="auto">
          <a:xfrm>
            <a:off x="2195513" y="4364038"/>
            <a:ext cx="16557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6159" name="Text Box 18"/>
          <p:cNvSpPr txBox="1">
            <a:spLocks noChangeArrowheads="1"/>
          </p:cNvSpPr>
          <p:nvPr/>
        </p:nvSpPr>
        <p:spPr bwMode="auto">
          <a:xfrm>
            <a:off x="2268538" y="4557713"/>
            <a:ext cx="1511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S = surface élémentaire</a:t>
            </a:r>
          </a:p>
        </p:txBody>
      </p:sp>
      <p:sp>
        <p:nvSpPr>
          <p:cNvPr id="6160" name="Text Box 19"/>
          <p:cNvSpPr txBox="1">
            <a:spLocks noChangeArrowheads="1"/>
          </p:cNvSpPr>
          <p:nvPr/>
        </p:nvSpPr>
        <p:spPr bwMode="auto">
          <a:xfrm>
            <a:off x="684213" y="5229225"/>
            <a:ext cx="7920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Hm = 100 Me/Ms = 100 (Ve </a:t>
            </a:r>
            <a:r>
              <a:rPr lang="fr-FR">
                <a:solidFill>
                  <a:schemeClr val="bg1"/>
                </a:solidFill>
                <a:sym typeface="Wingdings 2" pitchFamily="18" charset="2"/>
              </a:rPr>
              <a:t>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>
                <a:solidFill>
                  <a:schemeClr val="bg1"/>
                </a:solidFill>
                <a:sym typeface="Symbol" pitchFamily="18" charset="2"/>
              </a:rPr>
              <a:t>e) / (Vs</a:t>
            </a:r>
            <a:r>
              <a:rPr lang="fr-FR">
                <a:solidFill>
                  <a:schemeClr val="bg1"/>
                </a:solidFill>
                <a:sym typeface="Wingdings 2" pitchFamily="18" charset="2"/>
              </a:rPr>
              <a:t> </a:t>
            </a:r>
            <a:r>
              <a:rPr lang="fr-FR">
                <a:solidFill>
                  <a:schemeClr val="bg1"/>
                </a:solidFill>
                <a:sym typeface="Symbol" pitchFamily="18" charset="2"/>
              </a:rPr>
              <a:t>a) = 100 (h </a:t>
            </a:r>
            <a:r>
              <a:rPr lang="fr-FR">
                <a:solidFill>
                  <a:schemeClr val="bg1"/>
                </a:solidFill>
                <a:sym typeface="Wingdings 2" pitchFamily="18" charset="2"/>
              </a:rPr>
              <a:t> S  </a:t>
            </a:r>
            <a:r>
              <a:rPr lang="fr-FR">
                <a:solidFill>
                  <a:schemeClr val="bg1"/>
                </a:solidFill>
                <a:sym typeface="Symbol" pitchFamily="18" charset="2"/>
              </a:rPr>
              <a:t>e) / (z </a:t>
            </a:r>
            <a:r>
              <a:rPr lang="fr-FR">
                <a:solidFill>
                  <a:schemeClr val="bg1"/>
                </a:solidFill>
                <a:sym typeface="Wingdings 2" pitchFamily="18" charset="2"/>
              </a:rPr>
              <a:t> S  </a:t>
            </a:r>
            <a:r>
              <a:rPr lang="fr-FR">
                <a:solidFill>
                  <a:schemeClr val="bg1"/>
                </a:solidFill>
                <a:sym typeface="Symbol" pitchFamily="18" charset="2"/>
              </a:rPr>
              <a:t>a) = 100 (h / z) </a:t>
            </a:r>
            <a:r>
              <a:rPr lang="fr-FR">
                <a:solidFill>
                  <a:schemeClr val="bg1"/>
                </a:solidFill>
                <a:sym typeface="Wingdings 2" pitchFamily="18" charset="2"/>
              </a:rPr>
              <a:t> (</a:t>
            </a:r>
            <a:r>
              <a:rPr lang="fr-FR">
                <a:solidFill>
                  <a:schemeClr val="bg1"/>
                </a:solidFill>
                <a:sym typeface="Symbol" pitchFamily="18" charset="2"/>
              </a:rPr>
              <a:t>e / a) = 100 (h / z) </a:t>
            </a:r>
            <a:r>
              <a:rPr lang="fr-FR">
                <a:solidFill>
                  <a:schemeClr val="bg1"/>
                </a:solidFill>
                <a:sym typeface="Wingdings 2" pitchFamily="18" charset="2"/>
              </a:rPr>
              <a:t> (1/da) d’où : </a:t>
            </a:r>
          </a:p>
        </p:txBody>
      </p:sp>
      <p:sp>
        <p:nvSpPr>
          <p:cNvPr id="6161" name="Text Box 20"/>
          <p:cNvSpPr txBox="1">
            <a:spLocks noChangeArrowheads="1"/>
          </p:cNvSpPr>
          <p:nvPr/>
        </p:nvSpPr>
        <p:spPr bwMode="auto">
          <a:xfrm>
            <a:off x="612775" y="6165850"/>
            <a:ext cx="7920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b="1">
                <a:solidFill>
                  <a:schemeClr val="bg1"/>
                </a:solidFill>
              </a:rPr>
              <a:t>h</a:t>
            </a:r>
            <a:r>
              <a:rPr lang="fr-FR" sz="2000" b="1" baseline="-25000">
                <a:solidFill>
                  <a:schemeClr val="bg1"/>
                </a:solidFill>
              </a:rPr>
              <a:t> mm</a:t>
            </a:r>
            <a:r>
              <a:rPr lang="fr-FR" sz="2000" b="1">
                <a:solidFill>
                  <a:schemeClr val="bg1"/>
                </a:solidFill>
              </a:rPr>
              <a:t> = Hm</a:t>
            </a:r>
            <a:r>
              <a:rPr lang="fr-FR" sz="2000" b="1" baseline="-25000">
                <a:solidFill>
                  <a:schemeClr val="bg1"/>
                </a:solidFill>
              </a:rPr>
              <a:t>%</a:t>
            </a:r>
            <a:r>
              <a:rPr lang="fr-FR" sz="2000" b="1">
                <a:solidFill>
                  <a:schemeClr val="bg1"/>
                </a:solidFill>
              </a:rPr>
              <a:t> </a:t>
            </a:r>
            <a:r>
              <a:rPr lang="fr-FR" sz="2000" b="1">
                <a:solidFill>
                  <a:schemeClr val="bg1"/>
                </a:solidFill>
                <a:sym typeface="Wingdings 2" pitchFamily="18" charset="2"/>
              </a:rPr>
              <a:t></a:t>
            </a:r>
            <a:r>
              <a:rPr lang="fr-FR" sz="2000" b="1"/>
              <a:t>  </a:t>
            </a:r>
            <a:r>
              <a:rPr lang="fr-FR" sz="2000" b="1">
                <a:solidFill>
                  <a:schemeClr val="bg1"/>
                </a:solidFill>
              </a:rPr>
              <a:t>z</a:t>
            </a:r>
            <a:r>
              <a:rPr lang="fr-FR" sz="2000" b="1" baseline="-25000">
                <a:solidFill>
                  <a:schemeClr val="bg1"/>
                </a:solidFill>
              </a:rPr>
              <a:t>mm</a:t>
            </a:r>
            <a:r>
              <a:rPr lang="fr-FR" sz="2000" b="1">
                <a:solidFill>
                  <a:schemeClr val="bg1"/>
                </a:solidFill>
              </a:rPr>
              <a:t> </a:t>
            </a:r>
            <a:r>
              <a:rPr lang="fr-FR" sz="2000" b="1">
                <a:solidFill>
                  <a:schemeClr val="bg1"/>
                </a:solidFill>
                <a:sym typeface="Wingdings 2" pitchFamily="18" charset="2"/>
              </a:rPr>
              <a:t></a:t>
            </a:r>
            <a:r>
              <a:rPr lang="fr-FR" sz="2000" b="1"/>
              <a:t>  </a:t>
            </a:r>
            <a:r>
              <a:rPr lang="fr-FR" sz="2000" b="1">
                <a:solidFill>
                  <a:schemeClr val="bg1"/>
                </a:solidFill>
              </a:rPr>
              <a:t>da </a:t>
            </a:r>
            <a:r>
              <a:rPr lang="fr-FR" sz="2000" b="1">
                <a:solidFill>
                  <a:schemeClr val="bg1"/>
                </a:solidFill>
                <a:sym typeface="Wingdings 2" pitchFamily="18" charset="2"/>
              </a:rPr>
              <a:t></a:t>
            </a:r>
            <a:r>
              <a:rPr lang="fr-FR" sz="2000" b="1"/>
              <a:t>  </a:t>
            </a:r>
            <a:r>
              <a:rPr lang="fr-FR" sz="2000" b="1">
                <a:solidFill>
                  <a:schemeClr val="bg1"/>
                </a:solidFill>
              </a:rPr>
              <a:t>10</a:t>
            </a:r>
            <a:r>
              <a:rPr lang="fr-FR" sz="2000" b="1" baseline="30000">
                <a:solidFill>
                  <a:schemeClr val="bg1"/>
                </a:solidFill>
              </a:rPr>
              <a:t>-2</a:t>
            </a:r>
            <a:r>
              <a:rPr lang="fr-FR" sz="2000" b="1">
                <a:solidFill>
                  <a:schemeClr val="bg1"/>
                </a:solidFill>
                <a:sym typeface="Wingdings 2" pitchFamily="18" charset="2"/>
              </a:rPr>
              <a:t>  = </a:t>
            </a:r>
            <a:r>
              <a:rPr lang="fr-FR" b="1">
                <a:solidFill>
                  <a:schemeClr val="bg1"/>
                </a:solidFill>
              </a:rPr>
              <a:t>Hm</a:t>
            </a:r>
            <a:r>
              <a:rPr lang="fr-FR" b="1" baseline="-25000">
                <a:solidFill>
                  <a:schemeClr val="bg1"/>
                </a:solidFill>
              </a:rPr>
              <a:t>%</a:t>
            </a:r>
            <a:r>
              <a:rPr lang="fr-FR"/>
              <a:t> </a:t>
            </a:r>
            <a:r>
              <a:rPr lang="fr-FR" sz="2000" b="1">
                <a:solidFill>
                  <a:schemeClr val="bg1"/>
                </a:solidFill>
                <a:sym typeface="Wingdings 2" pitchFamily="18" charset="2"/>
              </a:rPr>
              <a:t></a:t>
            </a:r>
            <a:r>
              <a:rPr lang="fr-FR" sz="2000" b="1">
                <a:sym typeface="Wingdings 2" pitchFamily="18" charset="2"/>
              </a:rPr>
              <a:t> </a:t>
            </a:r>
            <a:r>
              <a:rPr lang="fr-FR" b="1">
                <a:solidFill>
                  <a:schemeClr val="bg1"/>
                </a:solidFill>
              </a:rPr>
              <a:t>z</a:t>
            </a:r>
            <a:r>
              <a:rPr lang="fr-FR" b="1" baseline="-25000">
                <a:solidFill>
                  <a:schemeClr val="bg1"/>
                </a:solidFill>
              </a:rPr>
              <a:t>dm</a:t>
            </a:r>
            <a:r>
              <a:rPr lang="fr-FR">
                <a:sym typeface="Wingdings 2" pitchFamily="18" charset="2"/>
              </a:rPr>
              <a:t> </a:t>
            </a:r>
            <a:r>
              <a:rPr lang="fr-FR" sz="2000" b="1">
                <a:solidFill>
                  <a:schemeClr val="bg1"/>
                </a:solidFill>
                <a:sym typeface="Wingdings 2" pitchFamily="18" charset="2"/>
              </a:rPr>
              <a:t> da</a:t>
            </a:r>
          </a:p>
        </p:txBody>
      </p:sp>
      <p:sp>
        <p:nvSpPr>
          <p:cNvPr id="6162" name="Text Box 21"/>
          <p:cNvSpPr txBox="1">
            <a:spLocks noChangeArrowheads="1"/>
          </p:cNvSpPr>
          <p:nvPr/>
        </p:nvSpPr>
        <p:spPr bwMode="auto">
          <a:xfrm>
            <a:off x="3779838" y="177323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olidFill>
                  <a:schemeClr val="bg1"/>
                </a:solidFill>
              </a:rPr>
              <a:t>Eau du sol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Définition Humidité du sol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>
                <a:solidFill>
                  <a:srgbClr val="FFFF00"/>
                </a:solidFill>
              </a:rPr>
              <a:t>Les divers modes de rétention de l’eau par le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>
                <a:solidFill>
                  <a:srgbClr val="FFFF00"/>
                </a:solidFill>
              </a:rPr>
              <a:t>Les forces qui agissent sur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 potentiel de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2"/>
            </a:pPr>
            <a:r>
              <a:rPr lang="fr-FR" sz="2000" smtClean="0"/>
              <a:t>Notion de potentiel capillaire ou matriciel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 du potentiel capillaire : le tensiomètre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Relations Humidités et pF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i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3"/>
            </a:pPr>
            <a:r>
              <a:rPr lang="fr-FR" sz="2000" smtClean="0"/>
              <a:t>Humidités caractéristiques du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Mesures des humidités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4"/>
            </a:pPr>
            <a:r>
              <a:rPr lang="fr-FR" sz="2000" smtClean="0"/>
              <a:t>Le sol réservoir d’eau pour les plantes : calcul de la capacité de rétention R.U. et R.F.U.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IV - Eau et Sol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B - Les forces s’exerçant sur l’eau du sol</a:t>
            </a:r>
          </a:p>
        </p:txBody>
      </p:sp>
      <p:pic>
        <p:nvPicPr>
          <p:cNvPr id="8195" name="Picture 5" descr="Numériser000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1700213"/>
            <a:ext cx="8612188" cy="4564062"/>
          </a:xfrm>
          <a:noFill/>
        </p:spPr>
      </p:pic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3995738" y="6302375"/>
            <a:ext cx="4824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i="1">
                <a:solidFill>
                  <a:schemeClr val="bg1"/>
                </a:solidFill>
              </a:rPr>
              <a:t>Source : Soltner (2003)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/>
              <a:t>Définition Humidité du sol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/>
            </a:pPr>
            <a:r>
              <a:rPr lang="fr-FR" sz="2000" smtClean="0">
                <a:solidFill>
                  <a:srgbClr val="FFFF00"/>
                </a:solidFill>
              </a:rPr>
              <a:t>Les divers modes de rétention de l’eau par le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Les forces qui agissent sur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b="1" smtClean="0">
                <a:solidFill>
                  <a:srgbClr val="FFFF00"/>
                </a:solidFill>
              </a:rPr>
              <a:t>Le potentiel de l’eau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b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2"/>
            </a:pPr>
            <a:r>
              <a:rPr lang="fr-FR" sz="2000" smtClean="0"/>
              <a:t>Notion de potentiel capillaire ou matriciel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 du potentiel capillaire : le tensiomètre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Relations Humidités et pF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1800" i="1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3"/>
            </a:pPr>
            <a:r>
              <a:rPr lang="fr-FR" sz="2000" smtClean="0"/>
              <a:t>Humidités caractéristiques du sol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Définitions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fr-FR" sz="1800" smtClean="0"/>
              <a:t>Mesures des humidités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fr-FR" sz="2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lphaUcPeriod" startAt="4"/>
            </a:pPr>
            <a:r>
              <a:rPr lang="fr-FR" sz="2000" smtClean="0"/>
              <a:t>Le sol réservoir d’eau pour les plantes : calcul de la capacité de rétention R.U. et R.F.U.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fr-FR" sz="4000" smtClean="0"/>
              <a:t>IV - Eau et Sol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Etat énergétique de l’eau du sol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mtClean="0"/>
              <a:t>Energie potentielle de l’eau :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Rapportée à une unité de masse d’eau :</a:t>
            </a:r>
          </a:p>
          <a:p>
            <a:pPr lvl="2" eaLnBrk="1" hangingPunct="1">
              <a:lnSpc>
                <a:spcPct val="90000"/>
              </a:lnSpc>
            </a:pPr>
            <a:r>
              <a:rPr lang="fr-FR" sz="2800" smtClean="0">
                <a:sym typeface="Symbol" pitchFamily="18" charset="2"/>
              </a:rPr>
              <a:t> en J/kg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Rapportée à une unité de volume d’eau : </a:t>
            </a:r>
          </a:p>
          <a:p>
            <a:pPr lvl="2" eaLnBrk="1" hangingPunct="1">
              <a:lnSpc>
                <a:spcPct val="90000"/>
              </a:lnSpc>
            </a:pPr>
            <a:r>
              <a:rPr lang="fr-FR" smtClean="0"/>
              <a:t>P (pression) Pa, bars, atm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Rapportée à une unité de poids d’eau : </a:t>
            </a:r>
          </a:p>
          <a:p>
            <a:pPr lvl="2" eaLnBrk="1" hangingPunct="1">
              <a:lnSpc>
                <a:spcPct val="90000"/>
              </a:lnSpc>
            </a:pPr>
            <a:r>
              <a:rPr lang="fr-FR" smtClean="0"/>
              <a:t>H (charge hydraulique) en cm d’eau</a:t>
            </a:r>
          </a:p>
          <a:p>
            <a:pPr lvl="1" eaLnBrk="1" hangingPunct="1">
              <a:lnSpc>
                <a:spcPct val="90000"/>
              </a:lnSpc>
            </a:pPr>
            <a:endParaRPr lang="fr-FR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fr-FR" smtClean="0"/>
              <a:t>Avec </a:t>
            </a:r>
            <a:r>
              <a:rPr lang="fr-FR" sz="3600" smtClean="0">
                <a:sym typeface="Symbol" pitchFamily="18" charset="2"/>
              </a:rPr>
              <a:t>  = P / e et H = P / (e </a:t>
            </a:r>
            <a:r>
              <a:rPr lang="fr-FR" sz="3600" smtClean="0">
                <a:sym typeface="Wingdings 2" pitchFamily="18" charset="2"/>
              </a:rPr>
              <a:t> g)</a:t>
            </a:r>
            <a:endParaRPr lang="fr-FR" smtClean="0">
              <a:sym typeface="Wingdings 2" pitchFamily="18" charset="2"/>
            </a:endParaRPr>
          </a:p>
          <a:p>
            <a:pPr lvl="2" eaLnBrk="1" hangingPunct="1">
              <a:lnSpc>
                <a:spcPct val="90000"/>
              </a:lnSpc>
            </a:pPr>
            <a:endParaRPr lang="fr-FR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1324</Words>
  <Application>Microsoft Office PowerPoint</Application>
  <PresentationFormat>Affichage à l'écran (4:3)</PresentationFormat>
  <Paragraphs>362</Paragraphs>
  <Slides>39</Slides>
  <Notes>0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Modèle par défaut</vt:lpstr>
      <vt:lpstr>IV - L’eau et le sol</vt:lpstr>
      <vt:lpstr>IV - Eau et Sol</vt:lpstr>
      <vt:lpstr>A - Définition de l’humidité du sol</vt:lpstr>
      <vt:lpstr>Porosité du sol</vt:lpstr>
      <vt:lpstr>A - Définition de l’humidité du sol</vt:lpstr>
      <vt:lpstr>IV - Eau et Sol</vt:lpstr>
      <vt:lpstr>B - Les forces s’exerçant sur l’eau du sol</vt:lpstr>
      <vt:lpstr>IV - Eau et Sol</vt:lpstr>
      <vt:lpstr>Etat énergétique de l’eau du sol </vt:lpstr>
      <vt:lpstr>Potentiel total de l’eau : </vt:lpstr>
      <vt:lpstr>Potentiel de pression: Eau pelliculaire et capillaire</vt:lpstr>
      <vt:lpstr>Eau pelliculaire et capillaire</vt:lpstr>
      <vt:lpstr>Mesure de la Capillarité :  Loi de JURIN</vt:lpstr>
      <vt:lpstr>Etat de l’eau</vt:lpstr>
      <vt:lpstr>IV - Eau et Sol</vt:lpstr>
      <vt:lpstr>Définition du potentiel matriciel</vt:lpstr>
      <vt:lpstr>Présentation PowerPoint</vt:lpstr>
      <vt:lpstr>IV - Eau et Sol</vt:lpstr>
      <vt:lpstr>Mesure du pF : Le tensiomètre</vt:lpstr>
      <vt:lpstr>Présentation PowerPoint</vt:lpstr>
      <vt:lpstr>IV - Eau et Sol</vt:lpstr>
      <vt:lpstr>Relation Humidité х pF</vt:lpstr>
      <vt:lpstr>Présentation PowerPoint</vt:lpstr>
      <vt:lpstr>II - Eau et Sol</vt:lpstr>
      <vt:lpstr>C - Humidités caractéristiques du sol</vt:lpstr>
      <vt:lpstr>Présentation PowerPoint</vt:lpstr>
      <vt:lpstr>Présentation PowerPoint</vt:lpstr>
      <vt:lpstr>Humidités à pF4,2 (Point de flétrissement) pour différents sols</vt:lpstr>
      <vt:lpstr>Estimations de Hcc, HpF4,2 et He (2/2)</vt:lpstr>
      <vt:lpstr>Liaisons entre différentes humidités caractéristiques</vt:lpstr>
      <vt:lpstr>II - Eau et Sol</vt:lpstr>
      <vt:lpstr>Méthodes mesures Humidités</vt:lpstr>
      <vt:lpstr>Sonde à neutrons</vt:lpstr>
      <vt:lpstr>TDR</vt:lpstr>
      <vt:lpstr>II - Eau et Sol</vt:lpstr>
      <vt:lpstr>D - Réserve Utile : R. U. </vt:lpstr>
      <vt:lpstr>Calcul de la R.U.</vt:lpstr>
      <vt:lpstr>Texture et volume d’eau utilisable</vt:lpstr>
      <vt:lpstr>Exercice : calcul de la RU</vt:lpstr>
    </vt:vector>
  </TitlesOfParts>
  <Company>ISARA-Lyon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L’eau et le sol</dc:title>
  <dc:creator>jpeigne</dc:creator>
  <cp:lastModifiedBy>Joséphine PEIGNE</cp:lastModifiedBy>
  <cp:revision>43</cp:revision>
  <dcterms:created xsi:type="dcterms:W3CDTF">2004-01-30T18:00:01Z</dcterms:created>
  <dcterms:modified xsi:type="dcterms:W3CDTF">2015-11-23T09:25:06Z</dcterms:modified>
</cp:coreProperties>
</file>