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58" r:id="rId3"/>
    <p:sldId id="260" r:id="rId4"/>
    <p:sldId id="261" r:id="rId5"/>
    <p:sldId id="263" r:id="rId6"/>
    <p:sldId id="264" r:id="rId7"/>
    <p:sldId id="265" r:id="rId8"/>
    <p:sldId id="266" r:id="rId9"/>
    <p:sldId id="267" r:id="rId10"/>
    <p:sldId id="270" r:id="rId11"/>
    <p:sldId id="271" r:id="rId12"/>
    <p:sldId id="272" r:id="rId13"/>
    <p:sldId id="274" r:id="rId14"/>
    <p:sldId id="275" r:id="rId15"/>
    <p:sldId id="276" r:id="rId16"/>
    <p:sldId id="278" r:id="rId17"/>
    <p:sldId id="281" r:id="rId18"/>
    <p:sldId id="283" r:id="rId19"/>
    <p:sldId id="285" r:id="rId20"/>
    <p:sldId id="286" r:id="rId21"/>
    <p:sldId id="287" r:id="rId22"/>
    <p:sldId id="288" r:id="rId23"/>
    <p:sldId id="289" r:id="rId24"/>
    <p:sldId id="293" r:id="rId25"/>
    <p:sldId id="294" r:id="rId26"/>
    <p:sldId id="295" r:id="rId27"/>
    <p:sldId id="296" r:id="rId28"/>
    <p:sldId id="297" r:id="rId29"/>
    <p:sldId id="320" r:id="rId30"/>
    <p:sldId id="302" r:id="rId31"/>
    <p:sldId id="303" r:id="rId32"/>
    <p:sldId id="305" r:id="rId33"/>
    <p:sldId id="306" r:id="rId34"/>
    <p:sldId id="309" r:id="rId35"/>
    <p:sldId id="312" r:id="rId36"/>
    <p:sldId id="313" r:id="rId37"/>
    <p:sldId id="314" r:id="rId38"/>
    <p:sldId id="315" r:id="rId39"/>
    <p:sldId id="316" r:id="rId40"/>
    <p:sldId id="317" r:id="rId41"/>
    <p:sldId id="318" r:id="rId42"/>
    <p:sldId id="319" r:id="rId4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STHER SCHWARTZMANN" initials="E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8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08-05T17:44:51.195" idx="1">
    <p:pos x="-339" y="412"/>
    <p:text/>
  </p:cm>
</p:cmLst>
</file>

<file path=ppt/drawings/_rels/vmlDrawing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0F623B-CCF5-4E72-AA9C-3C09BA8140A6}" type="datetimeFigureOut">
              <a:rPr lang="fr-FR" smtClean="0"/>
              <a:t>24/10/2017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BA108E-F38C-4C2D-986B-F9603A1EAE19}" type="slidenum">
              <a:rPr lang="fr-FR" smtClean="0"/>
              <a:t>‹N°›</a:t>
            </a:fld>
            <a:endParaRPr lang="fr-FR"/>
          </a:p>
        </p:txBody>
      </p:sp>
    </p:spTree>
    <p:extLst>
      <p:ext uri="{BB962C8B-B14F-4D97-AF65-F5344CB8AC3E}">
        <p14:creationId xmlns:p14="http://schemas.microsoft.com/office/powerpoint/2010/main" val="749646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btscira.perso.sfr.fr/page1/page30/page30.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19459" name="Espace réservé des commentaires 2"/>
          <p:cNvSpPr>
            <a:spLocks noGrp="1"/>
          </p:cNvSpPr>
          <p:nvPr>
            <p:ph type="body" idx="1"/>
          </p:nvPr>
        </p:nvSpPr>
        <p:spPr bwMode="auto">
          <a:noFill/>
        </p:spPr>
        <p:txBody>
          <a:bodyPr/>
          <a:lstStyle/>
          <a:p>
            <a:pPr>
              <a:spcBef>
                <a:spcPct val="0"/>
              </a:spcBef>
            </a:pPr>
            <a:r>
              <a:rPr lang="fr-FR" smtClean="0"/>
              <a:t>Mouvement alternatif réalisé par rotation d’une came - synchronisation de l’ouverture fermeture des clapets selon taille et forme de la came et course du piston</a:t>
            </a:r>
          </a:p>
        </p:txBody>
      </p:sp>
      <p:sp>
        <p:nvSpPr>
          <p:cNvPr id="19460" name="Espace réservé du numéro de diapositive 3"/>
          <p:cNvSpPr>
            <a:spLocks noGrp="1"/>
          </p:cNvSpPr>
          <p:nvPr>
            <p:ph type="sldNum" sz="quarter" idx="5"/>
          </p:nvPr>
        </p:nvSpPr>
        <p:spPr bwMode="auto">
          <a:noFill/>
          <a:ln>
            <a:miter lim="800000"/>
            <a:headEnd/>
            <a:tailEnd/>
          </a:ln>
        </p:spPr>
        <p:txBody>
          <a:bodyPr/>
          <a:lstStyle/>
          <a:p>
            <a:fld id="{974B056F-0D22-41C5-BB75-6C8E70C5E992}" type="slidenum">
              <a:rPr lang="fr-FR"/>
              <a:pPr/>
              <a:t>4</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Lorsque la pression statique dans la veine fluide décroît et atteint la valeur de la tension de vapeur du liquide à la température d'écoulement, le phénomène de cavitation apparaît (formation de petites bulles de vapeur au sein du liquide, courbe 2 sur la figure </a:t>
            </a:r>
            <a:r>
              <a:rPr lang="fr-FR" sz="1200" i="1" kern="1200" dirty="0" smtClean="0">
                <a:solidFill>
                  <a:schemeClr val="tx1"/>
                </a:solidFill>
                <a:latin typeface="+mn-lt"/>
                <a:ea typeface="+mn-ea"/>
                <a:cs typeface="+mn-cs"/>
                <a:hlinkClick r:id="rId3"/>
              </a:rPr>
              <a:t>statique</a:t>
            </a:r>
            <a:r>
              <a:rPr lang="fr-FR" sz="1200" kern="1200" dirty="0" smtClean="0">
                <a:solidFill>
                  <a:schemeClr val="tx1"/>
                </a:solidFill>
                <a:latin typeface="+mn-lt"/>
                <a:ea typeface="+mn-ea"/>
                <a:cs typeface="+mn-cs"/>
              </a:rPr>
              <a:t>).</a:t>
            </a:r>
          </a:p>
          <a:p>
            <a:r>
              <a:rPr lang="fr-FR" sz="1200" kern="1200" dirty="0" smtClean="0">
                <a:solidFill>
                  <a:schemeClr val="tx1"/>
                </a:solidFill>
                <a:latin typeface="+mn-lt"/>
                <a:ea typeface="+mn-ea"/>
                <a:cs typeface="+mn-cs"/>
              </a:rPr>
              <a:t>Quand la pression statique s'accroît à nouveau (diminution de la vitesse par élargissement de la veine fluide), les bulles de vapeur se condensent et implosent</a:t>
            </a:r>
          </a:p>
          <a:p>
            <a:r>
              <a:rPr lang="fr-FR" sz="1200" kern="1200" dirty="0" smtClean="0">
                <a:solidFill>
                  <a:schemeClr val="tx1"/>
                </a:solidFill>
                <a:latin typeface="+mn-lt"/>
                <a:ea typeface="+mn-ea"/>
                <a:cs typeface="+mn-cs"/>
              </a:rPr>
              <a:t>Ce phénomène de cavitation présente les inconvénients suivants :</a:t>
            </a:r>
          </a:p>
          <a:p>
            <a:pPr lvl="0"/>
            <a:r>
              <a:rPr lang="fr-FR" sz="1200" kern="1200" dirty="0" smtClean="0">
                <a:solidFill>
                  <a:schemeClr val="tx1"/>
                </a:solidFill>
                <a:latin typeface="+mn-lt"/>
                <a:ea typeface="+mn-ea"/>
                <a:cs typeface="+mn-cs"/>
              </a:rPr>
              <a:t>Bruit, d'un niveau sonore inacceptable, très caractéristique car semblable à celui que provoqueraient des cailloux circulant dans la tuyauterie ;</a:t>
            </a:r>
          </a:p>
          <a:p>
            <a:pPr lvl="0"/>
            <a:r>
              <a:rPr lang="fr-FR" sz="1200" kern="1200" dirty="0" smtClean="0">
                <a:solidFill>
                  <a:schemeClr val="tx1"/>
                </a:solidFill>
                <a:latin typeface="+mn-lt"/>
                <a:ea typeface="+mn-ea"/>
                <a:cs typeface="+mn-cs"/>
              </a:rPr>
              <a:t>Vibrations à des fréquences élevées ayant pour effet de desserrer toute la boulonnerie de la vanne et de ses accessoires ;</a:t>
            </a:r>
          </a:p>
          <a:p>
            <a:pPr lvl="0"/>
            <a:r>
              <a:rPr lang="fr-FR" sz="1200" kern="1200" dirty="0" smtClean="0">
                <a:solidFill>
                  <a:schemeClr val="tx1"/>
                </a:solidFill>
                <a:latin typeface="+mn-lt"/>
                <a:ea typeface="+mn-ea"/>
                <a:cs typeface="+mn-cs"/>
              </a:rPr>
              <a:t>Destruction rapide du clapet, du siège, du corps, par enlèvement de particules métalliques. Les surfaces soumises à la cavitation présentent une surface granuleuse ;</a:t>
            </a:r>
          </a:p>
          <a:p>
            <a:pPr lvl="0"/>
            <a:r>
              <a:rPr lang="fr-FR" sz="1200" kern="1200" dirty="0" smtClean="0">
                <a:solidFill>
                  <a:schemeClr val="tx1"/>
                </a:solidFill>
                <a:latin typeface="+mn-lt"/>
                <a:ea typeface="+mn-ea"/>
                <a:cs typeface="+mn-cs"/>
              </a:rPr>
              <a:t>Le débit traversant la vanne n'est plus proportionnel à la commande (voir courbe).</a:t>
            </a:r>
          </a:p>
          <a:p>
            <a:r>
              <a:rPr lang="fr-FR" sz="1200" kern="1200" dirty="0" smtClean="0">
                <a:solidFill>
                  <a:schemeClr val="tx1"/>
                </a:solidFill>
                <a:latin typeface="+mn-lt"/>
                <a:ea typeface="+mn-ea"/>
                <a:cs typeface="+mn-cs"/>
              </a:rPr>
              <a:t>C'est généralement les vannes les plus profilées intérieurement qui on une tendance accrue à la cavitation.</a:t>
            </a:r>
          </a:p>
          <a:p>
            <a:endParaRPr lang="fr-FR" dirty="0"/>
          </a:p>
        </p:txBody>
      </p:sp>
      <p:sp>
        <p:nvSpPr>
          <p:cNvPr id="4" name="Espace réservé du numéro de diapositive 3"/>
          <p:cNvSpPr>
            <a:spLocks noGrp="1"/>
          </p:cNvSpPr>
          <p:nvPr>
            <p:ph type="sldNum" sz="quarter" idx="10"/>
          </p:nvPr>
        </p:nvSpPr>
        <p:spPr/>
        <p:txBody>
          <a:bodyPr/>
          <a:lstStyle/>
          <a:p>
            <a:fld id="{4FFD83E9-40A6-4372-8762-134CA6458262}" type="slidenum">
              <a:rPr lang="fr-FR" smtClean="0"/>
              <a:pPr/>
              <a:t>33</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28675" name="Espace réservé des commentaires 2"/>
          <p:cNvSpPr>
            <a:spLocks noGrp="1"/>
          </p:cNvSpPr>
          <p:nvPr>
            <p:ph type="body" idx="1"/>
          </p:nvPr>
        </p:nvSpPr>
        <p:spPr bwMode="auto">
          <a:noFill/>
        </p:spPr>
        <p:txBody>
          <a:bodyPr/>
          <a:lstStyle/>
          <a:p>
            <a:pPr>
              <a:spcBef>
                <a:spcPct val="0"/>
              </a:spcBef>
            </a:pPr>
            <a:r>
              <a:rPr lang="fr-FR" dirty="0" smtClean="0"/>
              <a:t>Photo 1:gauche couplage  pompe en parallèle; deux vannes isolement refoulement, moteur asynchrone triphasé avec arbres horizontaux, en jaune des paliers (contenant l’accouplement du rotor et de l’arbre moteur)</a:t>
            </a:r>
          </a:p>
          <a:p>
            <a:pPr>
              <a:spcBef>
                <a:spcPct val="0"/>
              </a:spcBef>
            </a:pPr>
            <a:r>
              <a:rPr lang="fr-FR" dirty="0" smtClean="0"/>
              <a:t>Photo 2 droite: pompe de recirculation, vannes isolement en aspiration et en refoulement (attention aux pertes de charges grandissantes dans circuit d’aspiration et dons au risque de cavitation dans pompe, moteur avec arbre vertical</a:t>
            </a:r>
          </a:p>
        </p:txBody>
      </p:sp>
      <p:sp>
        <p:nvSpPr>
          <p:cNvPr id="28676" name="Espace réservé du numéro de diapositive 3"/>
          <p:cNvSpPr>
            <a:spLocks noGrp="1"/>
          </p:cNvSpPr>
          <p:nvPr>
            <p:ph type="sldNum" sz="quarter" idx="5"/>
          </p:nvPr>
        </p:nvSpPr>
        <p:spPr bwMode="auto">
          <a:noFill/>
          <a:ln>
            <a:miter lim="800000"/>
            <a:headEnd/>
            <a:tailEnd/>
          </a:ln>
        </p:spPr>
        <p:txBody>
          <a:bodyPr/>
          <a:lstStyle/>
          <a:p>
            <a:fld id="{624A591D-3C2D-46B6-96A0-6B144387EDF0}" type="slidenum">
              <a:rPr lang="fr-FR"/>
              <a:pPr/>
              <a:t>14</a:t>
            </a:fld>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28675" name="Espace réservé des commentaires 2"/>
          <p:cNvSpPr>
            <a:spLocks noGrp="1"/>
          </p:cNvSpPr>
          <p:nvPr>
            <p:ph type="body" idx="1"/>
          </p:nvPr>
        </p:nvSpPr>
        <p:spPr bwMode="auto">
          <a:noFill/>
        </p:spPr>
        <p:txBody>
          <a:bodyPr/>
          <a:lstStyle/>
          <a:p>
            <a:pPr>
              <a:spcBef>
                <a:spcPct val="0"/>
              </a:spcBef>
            </a:pPr>
            <a:r>
              <a:rPr lang="fr-FR" dirty="0" smtClean="0"/>
              <a:t>Photo 1:gauche couplage  pompe en parallèle; deux vannes isolement refoulement, moteur asynchrone triphasé avec arbres horizontaux, en jaune des paliers (contenant l’accouplement du rotor et de l’arbre moteur)</a:t>
            </a:r>
          </a:p>
          <a:p>
            <a:pPr>
              <a:spcBef>
                <a:spcPct val="0"/>
              </a:spcBef>
            </a:pPr>
            <a:r>
              <a:rPr lang="fr-FR" dirty="0" smtClean="0"/>
              <a:t>Photo 2 droite: pompe de recirculation, vannes isolement en aspiration et en refoulement (attention aux pertes de charges grandissantes dans circuit d’aspiration et dons au risque de cavitation dans pompe, moteur avec arbre vertical</a:t>
            </a:r>
          </a:p>
        </p:txBody>
      </p:sp>
      <p:sp>
        <p:nvSpPr>
          <p:cNvPr id="28676" name="Espace réservé du numéro de diapositive 3"/>
          <p:cNvSpPr>
            <a:spLocks noGrp="1"/>
          </p:cNvSpPr>
          <p:nvPr>
            <p:ph type="sldNum" sz="quarter" idx="5"/>
          </p:nvPr>
        </p:nvSpPr>
        <p:spPr bwMode="auto">
          <a:noFill/>
          <a:ln>
            <a:miter lim="800000"/>
            <a:headEnd/>
            <a:tailEnd/>
          </a:ln>
        </p:spPr>
        <p:txBody>
          <a:bodyPr/>
          <a:lstStyle/>
          <a:p>
            <a:fld id="{624A591D-3C2D-46B6-96A0-6B144387EDF0}" type="slidenum">
              <a:rPr lang="fr-FR"/>
              <a:pPr/>
              <a:t>17</a:t>
            </a:fld>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28675" name="Espace réservé des commentaires 2"/>
          <p:cNvSpPr>
            <a:spLocks noGrp="1"/>
          </p:cNvSpPr>
          <p:nvPr>
            <p:ph type="body" idx="1"/>
          </p:nvPr>
        </p:nvSpPr>
        <p:spPr bwMode="auto">
          <a:noFill/>
        </p:spPr>
        <p:txBody>
          <a:bodyPr/>
          <a:lstStyle/>
          <a:p>
            <a:pPr>
              <a:spcBef>
                <a:spcPct val="0"/>
              </a:spcBef>
            </a:pPr>
            <a:r>
              <a:rPr lang="fr-FR" dirty="0" smtClean="0"/>
              <a:t>Photo 1:gauche couplage  pompe en parallèle; deux vannes isolement refoulement, moteur asynchrone triphasé avec arbres horizontaux, en jaune des paliers (contenant l’accouplement du rotor et de l’arbre moteur)</a:t>
            </a:r>
          </a:p>
          <a:p>
            <a:pPr>
              <a:spcBef>
                <a:spcPct val="0"/>
              </a:spcBef>
            </a:pPr>
            <a:r>
              <a:rPr lang="fr-FR" dirty="0" smtClean="0"/>
              <a:t>Photo 2 droite: pompe de recirculation, vannes isolement en aspiration et en refoulement (attention aux pertes de charges grandissantes dans circuit d’aspiration et dons au risque de cavitation dans pompe, moteur avec arbre vertical</a:t>
            </a:r>
          </a:p>
        </p:txBody>
      </p:sp>
      <p:sp>
        <p:nvSpPr>
          <p:cNvPr id="28676" name="Espace réservé du numéro de diapositive 3"/>
          <p:cNvSpPr>
            <a:spLocks noGrp="1"/>
          </p:cNvSpPr>
          <p:nvPr>
            <p:ph type="sldNum" sz="quarter" idx="5"/>
          </p:nvPr>
        </p:nvSpPr>
        <p:spPr bwMode="auto">
          <a:noFill/>
          <a:ln>
            <a:miter lim="800000"/>
            <a:headEnd/>
            <a:tailEnd/>
          </a:ln>
        </p:spPr>
        <p:txBody>
          <a:bodyPr/>
          <a:lstStyle/>
          <a:p>
            <a:fld id="{624A591D-3C2D-46B6-96A0-6B144387EDF0}" type="slidenum">
              <a:rPr lang="fr-FR"/>
              <a:pPr/>
              <a:t>18</a:t>
            </a:fld>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28675" name="Espace réservé des commentaires 2"/>
          <p:cNvSpPr>
            <a:spLocks noGrp="1"/>
          </p:cNvSpPr>
          <p:nvPr>
            <p:ph type="body" idx="1"/>
          </p:nvPr>
        </p:nvSpPr>
        <p:spPr bwMode="auto">
          <a:noFill/>
        </p:spPr>
        <p:txBody>
          <a:bodyPr/>
          <a:lstStyle/>
          <a:p>
            <a:pPr>
              <a:spcBef>
                <a:spcPct val="0"/>
              </a:spcBef>
            </a:pPr>
            <a:r>
              <a:rPr lang="fr-FR" dirty="0" smtClean="0"/>
              <a:t>Photo 1:gauche couplage  pompe en parallèle; deux vannes isolement refoulement, moteur asynchrone triphasé avec arbres horizontaux, en jaune des paliers (contenant l’accouplement du rotor et de l’arbre moteur)</a:t>
            </a:r>
          </a:p>
          <a:p>
            <a:pPr>
              <a:spcBef>
                <a:spcPct val="0"/>
              </a:spcBef>
            </a:pPr>
            <a:r>
              <a:rPr lang="fr-FR" dirty="0" smtClean="0"/>
              <a:t>Photo 2 droite: pompe de recirculation, vannes isolement en aspiration et en refoulement (attention aux pertes de charges grandissantes dans circuit d’aspiration et dons au risque de cavitation dans pompe, moteur avec arbre vertical</a:t>
            </a:r>
          </a:p>
        </p:txBody>
      </p:sp>
      <p:sp>
        <p:nvSpPr>
          <p:cNvPr id="28676" name="Espace réservé du numéro de diapositive 3"/>
          <p:cNvSpPr>
            <a:spLocks noGrp="1"/>
          </p:cNvSpPr>
          <p:nvPr>
            <p:ph type="sldNum" sz="quarter" idx="5"/>
          </p:nvPr>
        </p:nvSpPr>
        <p:spPr bwMode="auto">
          <a:noFill/>
          <a:ln>
            <a:miter lim="800000"/>
            <a:headEnd/>
            <a:tailEnd/>
          </a:ln>
        </p:spPr>
        <p:txBody>
          <a:bodyPr/>
          <a:lstStyle/>
          <a:p>
            <a:fld id="{624A591D-3C2D-46B6-96A0-6B144387EDF0}" type="slidenum">
              <a:rPr lang="fr-FR"/>
              <a:pPr/>
              <a:t>19</a:t>
            </a:fld>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28675" name="Espace réservé des commentaires 2"/>
          <p:cNvSpPr>
            <a:spLocks noGrp="1"/>
          </p:cNvSpPr>
          <p:nvPr>
            <p:ph type="body" idx="1"/>
          </p:nvPr>
        </p:nvSpPr>
        <p:spPr bwMode="auto">
          <a:noFill/>
        </p:spPr>
        <p:txBody>
          <a:bodyPr/>
          <a:lstStyle/>
          <a:p>
            <a:pPr>
              <a:spcBef>
                <a:spcPct val="0"/>
              </a:spcBef>
            </a:pPr>
            <a:r>
              <a:rPr lang="fr-FR" dirty="0" smtClean="0"/>
              <a:t>Photo 1:gauche couplage  pompe en parallèle; deux vannes isolement refoulement, moteur asynchrone triphasé avec arbres horizontaux, en jaune des paliers (contenant l’accouplement du rotor et de l’arbre moteur)</a:t>
            </a:r>
          </a:p>
          <a:p>
            <a:pPr>
              <a:spcBef>
                <a:spcPct val="0"/>
              </a:spcBef>
            </a:pPr>
            <a:r>
              <a:rPr lang="fr-FR" dirty="0" smtClean="0"/>
              <a:t>Photo 2 droite: pompe de recirculation, vannes isolement en aspiration et en refoulement (attention aux pertes de charges grandissantes dans circuit d’aspiration et dons au risque de cavitation dans pompe, moteur avec arbre vertical</a:t>
            </a:r>
          </a:p>
        </p:txBody>
      </p:sp>
      <p:sp>
        <p:nvSpPr>
          <p:cNvPr id="28676" name="Espace réservé du numéro de diapositive 3"/>
          <p:cNvSpPr>
            <a:spLocks noGrp="1"/>
          </p:cNvSpPr>
          <p:nvPr>
            <p:ph type="sldNum" sz="quarter" idx="5"/>
          </p:nvPr>
        </p:nvSpPr>
        <p:spPr bwMode="auto">
          <a:noFill/>
          <a:ln>
            <a:miter lim="800000"/>
            <a:headEnd/>
            <a:tailEnd/>
          </a:ln>
        </p:spPr>
        <p:txBody>
          <a:bodyPr/>
          <a:lstStyle/>
          <a:p>
            <a:fld id="{624A591D-3C2D-46B6-96A0-6B144387EDF0}" type="slidenum">
              <a:rPr lang="fr-FR"/>
              <a:pPr/>
              <a:t>20</a:t>
            </a:fld>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28675" name="Espace réservé des commentaires 2"/>
          <p:cNvSpPr>
            <a:spLocks noGrp="1"/>
          </p:cNvSpPr>
          <p:nvPr>
            <p:ph type="body" idx="1"/>
          </p:nvPr>
        </p:nvSpPr>
        <p:spPr bwMode="auto">
          <a:noFill/>
        </p:spPr>
        <p:txBody>
          <a:bodyPr/>
          <a:lstStyle/>
          <a:p>
            <a:pPr>
              <a:spcBef>
                <a:spcPct val="0"/>
              </a:spcBef>
            </a:pPr>
            <a:r>
              <a:rPr lang="fr-FR" dirty="0" smtClean="0"/>
              <a:t>Photo 1:gauche couplage  pompe en parallèle; deux vannes isolement refoulement, moteur asynchrone triphasé avec arbres horizontaux, en jaune des paliers (contenant l’accouplement du rotor et de l’arbre moteur)</a:t>
            </a:r>
          </a:p>
          <a:p>
            <a:pPr>
              <a:spcBef>
                <a:spcPct val="0"/>
              </a:spcBef>
            </a:pPr>
            <a:r>
              <a:rPr lang="fr-FR" dirty="0" smtClean="0"/>
              <a:t>Photo 2 droite: pompe de recirculation, vannes isolement en aspiration et en refoulement (attention aux pertes de charges grandissantes dans circuit d’aspiration et dons au risque de cavitation dans pompe, moteur avec arbre vertical</a:t>
            </a:r>
          </a:p>
        </p:txBody>
      </p:sp>
      <p:sp>
        <p:nvSpPr>
          <p:cNvPr id="28676" name="Espace réservé du numéro de diapositive 3"/>
          <p:cNvSpPr>
            <a:spLocks noGrp="1"/>
          </p:cNvSpPr>
          <p:nvPr>
            <p:ph type="sldNum" sz="quarter" idx="5"/>
          </p:nvPr>
        </p:nvSpPr>
        <p:spPr bwMode="auto">
          <a:noFill/>
          <a:ln>
            <a:miter lim="800000"/>
            <a:headEnd/>
            <a:tailEnd/>
          </a:ln>
        </p:spPr>
        <p:txBody>
          <a:bodyPr/>
          <a:lstStyle/>
          <a:p>
            <a:fld id="{624A591D-3C2D-46B6-96A0-6B144387EDF0}" type="slidenum">
              <a:rPr lang="fr-FR"/>
              <a:pPr/>
              <a:t>22</a:t>
            </a:fld>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34819" name="Espace réservé des commentaires 2"/>
          <p:cNvSpPr>
            <a:spLocks noGrp="1"/>
          </p:cNvSpPr>
          <p:nvPr>
            <p:ph type="body" idx="1"/>
          </p:nvPr>
        </p:nvSpPr>
        <p:spPr bwMode="auto">
          <a:noFill/>
        </p:spPr>
        <p:txBody>
          <a:bodyPr/>
          <a:lstStyle/>
          <a:p>
            <a:pPr>
              <a:spcBef>
                <a:spcPct val="0"/>
              </a:spcBef>
            </a:pPr>
            <a:r>
              <a:rPr lang="fr-FR" dirty="0" smtClean="0"/>
              <a:t>HMT réelle est  la HMT entre refoulement et aspiration + hauteur associée aux pertes de charges dans la pompe (point le plus défavorable est dans le prolongement de l’arbre c’est l’endroit où la dépression est la plus grande)</a:t>
            </a:r>
          </a:p>
        </p:txBody>
      </p:sp>
      <p:sp>
        <p:nvSpPr>
          <p:cNvPr id="34820" name="Espace réservé du numéro de diapositive 3"/>
          <p:cNvSpPr>
            <a:spLocks noGrp="1"/>
          </p:cNvSpPr>
          <p:nvPr>
            <p:ph type="sldNum" sz="quarter" idx="5"/>
          </p:nvPr>
        </p:nvSpPr>
        <p:spPr bwMode="auto">
          <a:noFill/>
          <a:ln>
            <a:miter lim="800000"/>
            <a:headEnd/>
            <a:tailEnd/>
          </a:ln>
        </p:spPr>
        <p:txBody>
          <a:bodyPr/>
          <a:lstStyle/>
          <a:p>
            <a:fld id="{B49E5764-7B6E-40B8-9367-85945CBEE79B}" type="slidenum">
              <a:rPr lang="fr-FR"/>
              <a:pPr/>
              <a:t>28</a:t>
            </a:fld>
            <a:endParaRPr 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Il faudra rajouter de la pression en amont pour vaincre les pertes de charge relatives</a:t>
            </a:r>
            <a:r>
              <a:rPr lang="fr-FR" baseline="0" dirty="0" smtClean="0"/>
              <a:t> à la géométrie et au dimensionnement du réseau</a:t>
            </a:r>
            <a:endParaRPr lang="fr-FR" dirty="0"/>
          </a:p>
        </p:txBody>
      </p:sp>
      <p:sp>
        <p:nvSpPr>
          <p:cNvPr id="4" name="Espace réservé du numéro de diapositive 3"/>
          <p:cNvSpPr>
            <a:spLocks noGrp="1"/>
          </p:cNvSpPr>
          <p:nvPr>
            <p:ph type="sldNum" sz="quarter" idx="10"/>
          </p:nvPr>
        </p:nvSpPr>
        <p:spPr/>
        <p:txBody>
          <a:bodyPr/>
          <a:lstStyle/>
          <a:p>
            <a:fld id="{4FFD83E9-40A6-4372-8762-134CA6458262}" type="slidenum">
              <a:rPr lang="fr-FR" smtClean="0"/>
              <a:pPr/>
              <a:t>29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DA53C598-FE77-4A21-94CD-420ED25FDD9A}" type="datetimeFigureOut">
              <a:rPr lang="fr-FR" smtClean="0"/>
              <a:t>24/10/2017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D86ECB7-B11A-4CB2-B4C9-FAF576F45854}" type="slidenum">
              <a:rPr lang="fr-FR" smtClean="0"/>
              <a:t>‹N°›</a:t>
            </a:fld>
            <a:endParaRPr lang="fr-FR"/>
          </a:p>
        </p:txBody>
      </p:sp>
    </p:spTree>
    <p:extLst>
      <p:ext uri="{BB962C8B-B14F-4D97-AF65-F5344CB8AC3E}">
        <p14:creationId xmlns:p14="http://schemas.microsoft.com/office/powerpoint/2010/main" val="14894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A53C598-FE77-4A21-94CD-420ED25FDD9A}" type="datetimeFigureOut">
              <a:rPr lang="fr-FR" smtClean="0"/>
              <a:t>24/10/2017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D86ECB7-B11A-4CB2-B4C9-FAF576F45854}" type="slidenum">
              <a:rPr lang="fr-FR" smtClean="0"/>
              <a:t>‹N°›</a:t>
            </a:fld>
            <a:endParaRPr lang="fr-FR"/>
          </a:p>
        </p:txBody>
      </p:sp>
    </p:spTree>
    <p:extLst>
      <p:ext uri="{BB962C8B-B14F-4D97-AF65-F5344CB8AC3E}">
        <p14:creationId xmlns:p14="http://schemas.microsoft.com/office/powerpoint/2010/main" val="54905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A53C598-FE77-4A21-94CD-420ED25FDD9A}" type="datetimeFigureOut">
              <a:rPr lang="fr-FR" smtClean="0"/>
              <a:t>24/10/2017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D86ECB7-B11A-4CB2-B4C9-FAF576F45854}" type="slidenum">
              <a:rPr lang="fr-FR" smtClean="0"/>
              <a:t>‹N°›</a:t>
            </a:fld>
            <a:endParaRPr lang="fr-FR"/>
          </a:p>
        </p:txBody>
      </p:sp>
    </p:spTree>
    <p:extLst>
      <p:ext uri="{BB962C8B-B14F-4D97-AF65-F5344CB8AC3E}">
        <p14:creationId xmlns:p14="http://schemas.microsoft.com/office/powerpoint/2010/main" val="2165117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A53C598-FE77-4A21-94CD-420ED25FDD9A}" type="datetimeFigureOut">
              <a:rPr lang="fr-FR" smtClean="0"/>
              <a:t>24/10/2017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D86ECB7-B11A-4CB2-B4C9-FAF576F45854}" type="slidenum">
              <a:rPr lang="fr-FR" smtClean="0"/>
              <a:t>‹N°›</a:t>
            </a:fld>
            <a:endParaRPr lang="fr-FR"/>
          </a:p>
        </p:txBody>
      </p:sp>
    </p:spTree>
    <p:extLst>
      <p:ext uri="{BB962C8B-B14F-4D97-AF65-F5344CB8AC3E}">
        <p14:creationId xmlns:p14="http://schemas.microsoft.com/office/powerpoint/2010/main" val="177915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A53C598-FE77-4A21-94CD-420ED25FDD9A}" type="datetimeFigureOut">
              <a:rPr lang="fr-FR" smtClean="0"/>
              <a:t>24/10/2017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D86ECB7-B11A-4CB2-B4C9-FAF576F45854}" type="slidenum">
              <a:rPr lang="fr-FR" smtClean="0"/>
              <a:t>‹N°›</a:t>
            </a:fld>
            <a:endParaRPr lang="fr-FR"/>
          </a:p>
        </p:txBody>
      </p:sp>
    </p:spTree>
    <p:extLst>
      <p:ext uri="{BB962C8B-B14F-4D97-AF65-F5344CB8AC3E}">
        <p14:creationId xmlns:p14="http://schemas.microsoft.com/office/powerpoint/2010/main" val="1499929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A53C598-FE77-4A21-94CD-420ED25FDD9A}" type="datetimeFigureOut">
              <a:rPr lang="fr-FR" smtClean="0"/>
              <a:t>24/10/2017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D86ECB7-B11A-4CB2-B4C9-FAF576F45854}" type="slidenum">
              <a:rPr lang="fr-FR" smtClean="0"/>
              <a:t>‹N°›</a:t>
            </a:fld>
            <a:endParaRPr lang="fr-FR"/>
          </a:p>
        </p:txBody>
      </p:sp>
    </p:spTree>
    <p:extLst>
      <p:ext uri="{BB962C8B-B14F-4D97-AF65-F5344CB8AC3E}">
        <p14:creationId xmlns:p14="http://schemas.microsoft.com/office/powerpoint/2010/main" val="2049313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A53C598-FE77-4A21-94CD-420ED25FDD9A}" type="datetimeFigureOut">
              <a:rPr lang="fr-FR" smtClean="0"/>
              <a:t>24/10/2017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D86ECB7-B11A-4CB2-B4C9-FAF576F45854}" type="slidenum">
              <a:rPr lang="fr-FR" smtClean="0"/>
              <a:t>‹N°›</a:t>
            </a:fld>
            <a:endParaRPr lang="fr-FR"/>
          </a:p>
        </p:txBody>
      </p:sp>
    </p:spTree>
    <p:extLst>
      <p:ext uri="{BB962C8B-B14F-4D97-AF65-F5344CB8AC3E}">
        <p14:creationId xmlns:p14="http://schemas.microsoft.com/office/powerpoint/2010/main" val="2089880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DA53C598-FE77-4A21-94CD-420ED25FDD9A}" type="datetimeFigureOut">
              <a:rPr lang="fr-FR" smtClean="0"/>
              <a:t>24/10/2017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D86ECB7-B11A-4CB2-B4C9-FAF576F45854}" type="slidenum">
              <a:rPr lang="fr-FR" smtClean="0"/>
              <a:t>‹N°›</a:t>
            </a:fld>
            <a:endParaRPr lang="fr-FR"/>
          </a:p>
        </p:txBody>
      </p:sp>
    </p:spTree>
    <p:extLst>
      <p:ext uri="{BB962C8B-B14F-4D97-AF65-F5344CB8AC3E}">
        <p14:creationId xmlns:p14="http://schemas.microsoft.com/office/powerpoint/2010/main" val="171984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A53C598-FE77-4A21-94CD-420ED25FDD9A}" type="datetimeFigureOut">
              <a:rPr lang="fr-FR" smtClean="0"/>
              <a:t>24/10/2017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D86ECB7-B11A-4CB2-B4C9-FAF576F45854}" type="slidenum">
              <a:rPr lang="fr-FR" smtClean="0"/>
              <a:t>‹N°›</a:t>
            </a:fld>
            <a:endParaRPr lang="fr-FR"/>
          </a:p>
        </p:txBody>
      </p:sp>
    </p:spTree>
    <p:extLst>
      <p:ext uri="{BB962C8B-B14F-4D97-AF65-F5344CB8AC3E}">
        <p14:creationId xmlns:p14="http://schemas.microsoft.com/office/powerpoint/2010/main" val="141814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A53C598-FE77-4A21-94CD-420ED25FDD9A}" type="datetimeFigureOut">
              <a:rPr lang="fr-FR" smtClean="0"/>
              <a:t>24/10/2017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D86ECB7-B11A-4CB2-B4C9-FAF576F45854}" type="slidenum">
              <a:rPr lang="fr-FR" smtClean="0"/>
              <a:t>‹N°›</a:t>
            </a:fld>
            <a:endParaRPr lang="fr-FR"/>
          </a:p>
        </p:txBody>
      </p:sp>
    </p:spTree>
    <p:extLst>
      <p:ext uri="{BB962C8B-B14F-4D97-AF65-F5344CB8AC3E}">
        <p14:creationId xmlns:p14="http://schemas.microsoft.com/office/powerpoint/2010/main" val="382237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A53C598-FE77-4A21-94CD-420ED25FDD9A}" type="datetimeFigureOut">
              <a:rPr lang="fr-FR" smtClean="0"/>
              <a:t>24/10/2017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D86ECB7-B11A-4CB2-B4C9-FAF576F45854}" type="slidenum">
              <a:rPr lang="fr-FR" smtClean="0"/>
              <a:t>‹N°›</a:t>
            </a:fld>
            <a:endParaRPr lang="fr-FR"/>
          </a:p>
        </p:txBody>
      </p:sp>
    </p:spTree>
    <p:extLst>
      <p:ext uri="{BB962C8B-B14F-4D97-AF65-F5344CB8AC3E}">
        <p14:creationId xmlns:p14="http://schemas.microsoft.com/office/powerpoint/2010/main" val="136351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3C598-FE77-4A21-94CD-420ED25FDD9A}" type="datetimeFigureOut">
              <a:rPr lang="fr-FR" smtClean="0"/>
              <a:t>24/10/2017</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86ECB7-B11A-4CB2-B4C9-FAF576F45854}" type="slidenum">
              <a:rPr lang="fr-FR" smtClean="0"/>
              <a:t>‹N°›</a:t>
            </a:fld>
            <a:endParaRPr lang="fr-FR"/>
          </a:p>
        </p:txBody>
      </p:sp>
    </p:spTree>
    <p:extLst>
      <p:ext uri="{BB962C8B-B14F-4D97-AF65-F5344CB8AC3E}">
        <p14:creationId xmlns:p14="http://schemas.microsoft.com/office/powerpoint/2010/main" val="3164435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7.jpeg"/></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4.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5.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5.xml"/><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8.wmf"/><Relationship Id="rId10" Type="http://schemas.openxmlformats.org/officeDocument/2006/relationships/image" Target="../media/image37.png"/><Relationship Id="rId4" Type="http://schemas.openxmlformats.org/officeDocument/2006/relationships/oleObject" Target="../embeddings/oleObject3.bin"/><Relationship Id="rId9" Type="http://schemas.openxmlformats.org/officeDocument/2006/relationships/image" Target="../media/image4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41.w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7.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47.wmf"/><Relationship Id="rId5" Type="http://schemas.openxmlformats.org/officeDocument/2006/relationships/image" Target="../media/image44.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46.wmf"/></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4.wmf"/><Relationship Id="rId5" Type="http://schemas.openxmlformats.org/officeDocument/2006/relationships/oleObject" Target="../embeddings/oleObject13.bin"/><Relationship Id="rId4" Type="http://schemas.openxmlformats.org/officeDocument/2006/relationships/image" Target="../media/image53.wmf"/></Relationships>
</file>

<file path=ppt/slides/_rels/slide33.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57.wmf"/><Relationship Id="rId4" Type="http://schemas.openxmlformats.org/officeDocument/2006/relationships/oleObject" Target="../embeddings/oleObject14.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62.wmf"/><Relationship Id="rId5" Type="http://schemas.openxmlformats.org/officeDocument/2006/relationships/oleObject" Target="../embeddings/oleObject16.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18.bin"/></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204864"/>
            <a:ext cx="8301608" cy="1503040"/>
          </a:xfrm>
        </p:spPr>
        <p:txBody>
          <a:bodyPr>
            <a:normAutofit/>
          </a:bodyPr>
          <a:lstStyle/>
          <a:p>
            <a:r>
              <a:rPr lang="fr-FR" dirty="0" smtClean="0"/>
              <a:t>Machines hydrauliques</a:t>
            </a:r>
            <a:br>
              <a:rPr lang="fr-FR" dirty="0" smtClean="0"/>
            </a:br>
            <a:r>
              <a:rPr lang="fr-FR" dirty="0" smtClean="0"/>
              <a:t>Pompes</a:t>
            </a:r>
            <a:endParaRPr lang="fr-FR" dirty="0"/>
          </a:p>
        </p:txBody>
      </p:sp>
    </p:spTree>
    <p:extLst>
      <p:ext uri="{BB962C8B-B14F-4D97-AF65-F5344CB8AC3E}">
        <p14:creationId xmlns:p14="http://schemas.microsoft.com/office/powerpoint/2010/main" val="3844782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re 1"/>
          <p:cNvSpPr>
            <a:spLocks noGrp="1"/>
          </p:cNvSpPr>
          <p:nvPr>
            <p:ph type="title"/>
          </p:nvPr>
        </p:nvSpPr>
        <p:spPr>
          <a:xfrm>
            <a:off x="457200" y="-76200"/>
            <a:ext cx="8229600" cy="1143000"/>
          </a:xfrm>
        </p:spPr>
        <p:txBody>
          <a:bodyPr>
            <a:normAutofit fontScale="90000"/>
          </a:bodyPr>
          <a:lstStyle/>
          <a:p>
            <a:pPr eaLnBrk="1" hangingPunct="1"/>
            <a:r>
              <a:rPr lang="fr-FR" sz="3800" dirty="0" smtClean="0"/>
              <a:t>Pompes centrifuges</a:t>
            </a:r>
            <a:br>
              <a:rPr lang="fr-FR" sz="3800" dirty="0" smtClean="0"/>
            </a:br>
            <a:r>
              <a:rPr lang="fr-FR" sz="3800" dirty="0" smtClean="0"/>
              <a:t>Vitesse du fluide dans pompe centrifuge</a:t>
            </a:r>
          </a:p>
        </p:txBody>
      </p:sp>
      <p:pic>
        <p:nvPicPr>
          <p:cNvPr id="25603" name="Image 3" descr="pompe_trajectoire_roue.png"/>
          <p:cNvPicPr>
            <a:picLocks noChangeAspect="1"/>
          </p:cNvPicPr>
          <p:nvPr/>
        </p:nvPicPr>
        <p:blipFill>
          <a:blip r:embed="rId2" cstate="print"/>
          <a:srcRect/>
          <a:stretch>
            <a:fillRect/>
          </a:stretch>
        </p:blipFill>
        <p:spPr bwMode="auto">
          <a:xfrm>
            <a:off x="395536" y="1295400"/>
            <a:ext cx="4308475" cy="5407025"/>
          </a:xfrm>
          <a:prstGeom prst="rect">
            <a:avLst/>
          </a:prstGeom>
          <a:noFill/>
          <a:ln w="9525">
            <a:noFill/>
            <a:miter lim="800000"/>
            <a:headEnd/>
            <a:tailEnd/>
          </a:ln>
        </p:spPr>
      </p:pic>
      <p:pic>
        <p:nvPicPr>
          <p:cNvPr id="25604" name="Image 4"/>
          <p:cNvPicPr>
            <a:picLocks noChangeAspect="1"/>
          </p:cNvPicPr>
          <p:nvPr/>
        </p:nvPicPr>
        <p:blipFill>
          <a:blip r:embed="rId3" cstate="print"/>
          <a:srcRect/>
          <a:stretch>
            <a:fillRect/>
          </a:stretch>
        </p:blipFill>
        <p:spPr bwMode="auto">
          <a:xfrm>
            <a:off x="5868144" y="1916832"/>
            <a:ext cx="2695416" cy="3451448"/>
          </a:xfrm>
          <a:prstGeom prst="rect">
            <a:avLst/>
          </a:prstGeom>
          <a:noFill/>
          <a:ln w="9525">
            <a:noFill/>
            <a:miter lim="800000"/>
            <a:headEnd/>
            <a:tailEnd/>
          </a:ln>
        </p:spPr>
      </p:pic>
      <p:sp>
        <p:nvSpPr>
          <p:cNvPr id="5" name="ZoneTexte 4"/>
          <p:cNvSpPr txBox="1"/>
          <p:nvPr/>
        </p:nvSpPr>
        <p:spPr>
          <a:xfrm>
            <a:off x="5724128" y="5445224"/>
            <a:ext cx="3240360" cy="523220"/>
          </a:xfrm>
          <a:prstGeom prst="rect">
            <a:avLst/>
          </a:prstGeom>
          <a:noFill/>
        </p:spPr>
        <p:txBody>
          <a:bodyPr wrap="square" rtlCol="0">
            <a:spAutoFit/>
          </a:bodyPr>
          <a:lstStyle/>
          <a:p>
            <a:pPr algn="ctr"/>
            <a:r>
              <a:rPr lang="fr-FR" sz="2800" dirty="0" smtClean="0"/>
              <a:t>Roue vue en coupe</a:t>
            </a:r>
            <a:endParaRPr lang="fr-FR" sz="2800" dirty="0"/>
          </a:p>
        </p:txBody>
      </p:sp>
      <p:cxnSp>
        <p:nvCxnSpPr>
          <p:cNvPr id="7" name="Connecteur droit avec flèche 6"/>
          <p:cNvCxnSpPr/>
          <p:nvPr/>
        </p:nvCxnSpPr>
        <p:spPr>
          <a:xfrm>
            <a:off x="5580112" y="3573016"/>
            <a:ext cx="504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flipH="1" flipV="1">
            <a:off x="7524328" y="2060848"/>
            <a:ext cx="720080" cy="50405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flipV="1">
            <a:off x="8423920" y="3717032"/>
            <a:ext cx="396552" cy="50405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4644008" y="3044250"/>
            <a:ext cx="1512168" cy="954107"/>
          </a:xfrm>
          <a:prstGeom prst="rect">
            <a:avLst/>
          </a:prstGeom>
          <a:noFill/>
        </p:spPr>
        <p:txBody>
          <a:bodyPr wrap="square" rtlCol="0">
            <a:spAutoFit/>
          </a:bodyPr>
          <a:lstStyle/>
          <a:p>
            <a:pPr algn="ctr"/>
            <a:r>
              <a:rPr lang="fr-FR" sz="2800" dirty="0" smtClean="0"/>
              <a:t>Entrée eau</a:t>
            </a:r>
            <a:endParaRPr lang="fr-FR" sz="2800" dirty="0"/>
          </a:p>
        </p:txBody>
      </p:sp>
      <p:sp>
        <p:nvSpPr>
          <p:cNvPr id="10" name="ZoneTexte 9"/>
          <p:cNvSpPr txBox="1"/>
          <p:nvPr/>
        </p:nvSpPr>
        <p:spPr>
          <a:xfrm>
            <a:off x="7380312" y="1196752"/>
            <a:ext cx="1512168" cy="954107"/>
          </a:xfrm>
          <a:prstGeom prst="rect">
            <a:avLst/>
          </a:prstGeom>
          <a:noFill/>
        </p:spPr>
        <p:txBody>
          <a:bodyPr wrap="square" rtlCol="0">
            <a:spAutoFit/>
          </a:bodyPr>
          <a:lstStyle/>
          <a:p>
            <a:pPr algn="ctr"/>
            <a:r>
              <a:rPr lang="fr-FR" sz="2800" dirty="0" smtClean="0"/>
              <a:t>Sortie eau</a:t>
            </a:r>
            <a:endParaRPr lang="fr-FR" sz="2800" dirty="0"/>
          </a:p>
        </p:txBody>
      </p:sp>
    </p:spTree>
    <p:extLst>
      <p:ext uri="{BB962C8B-B14F-4D97-AF65-F5344CB8AC3E}">
        <p14:creationId xmlns:p14="http://schemas.microsoft.com/office/powerpoint/2010/main" val="896491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6594" name="Picture 2"/>
          <p:cNvPicPr>
            <a:picLocks noChangeAspect="1" noChangeArrowheads="1"/>
          </p:cNvPicPr>
          <p:nvPr/>
        </p:nvPicPr>
        <p:blipFill>
          <a:blip r:embed="rId2" cstate="print"/>
          <a:srcRect l="35831" t="18767" r="45269" b="51134"/>
          <a:stretch>
            <a:fillRect/>
          </a:stretch>
        </p:blipFill>
        <p:spPr bwMode="auto">
          <a:xfrm>
            <a:off x="467544" y="1556792"/>
            <a:ext cx="4556598" cy="4081953"/>
          </a:xfrm>
          <a:prstGeom prst="rect">
            <a:avLst/>
          </a:prstGeom>
          <a:noFill/>
          <a:ln w="9525">
            <a:noFill/>
            <a:miter lim="800000"/>
            <a:headEnd/>
            <a:tailEnd/>
          </a:ln>
        </p:spPr>
      </p:pic>
      <p:sp>
        <p:nvSpPr>
          <p:cNvPr id="4" name="Titre 1"/>
          <p:cNvSpPr>
            <a:spLocks noGrp="1"/>
          </p:cNvSpPr>
          <p:nvPr>
            <p:ph type="title"/>
          </p:nvPr>
        </p:nvSpPr>
        <p:spPr>
          <a:xfrm>
            <a:off x="457200" y="125760"/>
            <a:ext cx="8229600" cy="1143000"/>
          </a:xfrm>
        </p:spPr>
        <p:txBody>
          <a:bodyPr>
            <a:normAutofit fontScale="90000"/>
          </a:bodyPr>
          <a:lstStyle/>
          <a:p>
            <a:pPr eaLnBrk="1" hangingPunct="1"/>
            <a:r>
              <a:rPr lang="fr-FR" sz="3800" dirty="0" smtClean="0"/>
              <a:t>Pompes centrifuges</a:t>
            </a:r>
            <a:br>
              <a:rPr lang="fr-FR" sz="3800" dirty="0" smtClean="0"/>
            </a:br>
            <a:r>
              <a:rPr lang="fr-FR" sz="3800" dirty="0" smtClean="0"/>
              <a:t>Vitesse du fluide dans pompe centrifuge</a:t>
            </a:r>
          </a:p>
        </p:txBody>
      </p:sp>
      <p:pic>
        <p:nvPicPr>
          <p:cNvPr id="2928642" name="Picture 2"/>
          <p:cNvPicPr>
            <a:picLocks noChangeAspect="1" noChangeArrowheads="1"/>
          </p:cNvPicPr>
          <p:nvPr/>
        </p:nvPicPr>
        <p:blipFill>
          <a:blip r:embed="rId3" cstate="print"/>
          <a:srcRect/>
          <a:stretch>
            <a:fillRect/>
          </a:stretch>
        </p:blipFill>
        <p:spPr bwMode="auto">
          <a:xfrm>
            <a:off x="4716016" y="2780928"/>
            <a:ext cx="4205524" cy="3501777"/>
          </a:xfrm>
          <a:prstGeom prst="rect">
            <a:avLst/>
          </a:prstGeom>
          <a:noFill/>
          <a:ln w="9525">
            <a:noFill/>
            <a:miter lim="800000"/>
            <a:headEnd/>
            <a:tailEnd/>
          </a:ln>
        </p:spPr>
      </p:pic>
    </p:spTree>
    <p:extLst>
      <p:ext uri="{BB962C8B-B14F-4D97-AF65-F5344CB8AC3E}">
        <p14:creationId xmlns:p14="http://schemas.microsoft.com/office/powerpoint/2010/main" val="301064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1143000"/>
          </a:xfrm>
        </p:spPr>
        <p:txBody>
          <a:bodyPr>
            <a:normAutofit fontScale="90000"/>
          </a:bodyPr>
          <a:lstStyle/>
          <a:p>
            <a:r>
              <a:rPr lang="fr-FR" dirty="0" smtClean="0"/>
              <a:t>Pompes centrifuges</a:t>
            </a:r>
            <a:br>
              <a:rPr lang="fr-FR" dirty="0" smtClean="0"/>
            </a:br>
            <a:r>
              <a:rPr lang="fr-FR" dirty="0" smtClean="0"/>
              <a:t>Diagramme de vitesse</a:t>
            </a:r>
            <a:endParaRPr lang="fr-FR" dirty="0"/>
          </a:p>
        </p:txBody>
      </p:sp>
      <p:pic>
        <p:nvPicPr>
          <p:cNvPr id="2720770" name="Picture 2"/>
          <p:cNvPicPr>
            <a:picLocks noChangeAspect="1" noChangeArrowheads="1"/>
          </p:cNvPicPr>
          <p:nvPr/>
        </p:nvPicPr>
        <p:blipFill>
          <a:blip r:embed="rId2" cstate="print"/>
          <a:srcRect l="16217" t="12815" r="28455" b="51437"/>
          <a:stretch>
            <a:fillRect/>
          </a:stretch>
        </p:blipFill>
        <p:spPr bwMode="auto">
          <a:xfrm>
            <a:off x="1472939" y="1657284"/>
            <a:ext cx="5691349" cy="5200716"/>
          </a:xfrm>
          <a:prstGeom prst="rect">
            <a:avLst/>
          </a:prstGeom>
          <a:noFill/>
          <a:ln w="9525">
            <a:noFill/>
            <a:miter lim="800000"/>
            <a:headEnd/>
            <a:tailEnd/>
          </a:ln>
          <a:effectLst/>
        </p:spPr>
      </p:pic>
      <p:sp>
        <p:nvSpPr>
          <p:cNvPr id="3" name="ZoneTexte 2"/>
          <p:cNvSpPr txBox="1"/>
          <p:nvPr/>
        </p:nvSpPr>
        <p:spPr>
          <a:xfrm>
            <a:off x="4401737" y="4773182"/>
            <a:ext cx="504056" cy="461665"/>
          </a:xfrm>
          <a:prstGeom prst="rect">
            <a:avLst/>
          </a:prstGeom>
          <a:solidFill>
            <a:schemeClr val="bg1"/>
          </a:solidFill>
        </p:spPr>
        <p:txBody>
          <a:bodyPr wrap="square" rtlCol="0">
            <a:spAutoFit/>
          </a:bodyPr>
          <a:lstStyle/>
          <a:p>
            <a:pPr algn="ctr"/>
            <a:r>
              <a:rPr lang="fr-FR" sz="2400" dirty="0" smtClean="0"/>
              <a:t>R</a:t>
            </a:r>
            <a:r>
              <a:rPr lang="fr-FR" sz="2400" baseline="-25000" dirty="0" smtClean="0"/>
              <a:t>0</a:t>
            </a:r>
            <a:endParaRPr lang="fr-FR" sz="2400" baseline="-25000" dirty="0"/>
          </a:p>
        </p:txBody>
      </p:sp>
      <p:grpSp>
        <p:nvGrpSpPr>
          <p:cNvPr id="4" name="Groupe 3"/>
          <p:cNvGrpSpPr/>
          <p:nvPr/>
        </p:nvGrpSpPr>
        <p:grpSpPr>
          <a:xfrm rot="6506255">
            <a:off x="4041996" y="4741642"/>
            <a:ext cx="506554" cy="580977"/>
            <a:chOff x="7398224" y="2796463"/>
            <a:chExt cx="506554" cy="580977"/>
          </a:xfrm>
        </p:grpSpPr>
        <p:sp>
          <p:nvSpPr>
            <p:cNvPr id="5" name="Arc 4"/>
            <p:cNvSpPr/>
            <p:nvPr/>
          </p:nvSpPr>
          <p:spPr>
            <a:xfrm rot="11020106">
              <a:off x="7398224" y="2796463"/>
              <a:ext cx="504056" cy="576064"/>
            </a:xfrm>
            <a:prstGeom prst="arc">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 name="Ellipse 5"/>
            <p:cNvSpPr/>
            <p:nvPr/>
          </p:nvSpPr>
          <p:spPr>
            <a:xfrm rot="19791717">
              <a:off x="7400778" y="2873384"/>
              <a:ext cx="504000" cy="50405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 name="ZoneTexte 7"/>
          <p:cNvSpPr txBox="1"/>
          <p:nvPr/>
        </p:nvSpPr>
        <p:spPr>
          <a:xfrm>
            <a:off x="3275856" y="3992174"/>
            <a:ext cx="504056" cy="461665"/>
          </a:xfrm>
          <a:prstGeom prst="rect">
            <a:avLst/>
          </a:prstGeom>
          <a:solidFill>
            <a:schemeClr val="bg1"/>
          </a:solidFill>
        </p:spPr>
        <p:txBody>
          <a:bodyPr wrap="square" rtlCol="0">
            <a:spAutoFit/>
          </a:bodyPr>
          <a:lstStyle/>
          <a:p>
            <a:pPr algn="ctr"/>
            <a:r>
              <a:rPr lang="fr-FR" sz="2400" dirty="0" smtClean="0"/>
              <a:t>R</a:t>
            </a:r>
            <a:r>
              <a:rPr lang="fr-FR" sz="2400" baseline="-25000" dirty="0"/>
              <a:t>1</a:t>
            </a:r>
          </a:p>
        </p:txBody>
      </p:sp>
    </p:spTree>
    <p:extLst>
      <p:ext uri="{BB962C8B-B14F-4D97-AF65-F5344CB8AC3E}">
        <p14:creationId xmlns:p14="http://schemas.microsoft.com/office/powerpoint/2010/main" val="294511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1"/>
          <p:cNvSpPr>
            <a:spLocks noGrp="1"/>
          </p:cNvSpPr>
          <p:nvPr>
            <p:ph type="title"/>
          </p:nvPr>
        </p:nvSpPr>
        <p:spPr>
          <a:xfrm>
            <a:off x="228600" y="76200"/>
            <a:ext cx="8686800" cy="1143000"/>
          </a:xfrm>
        </p:spPr>
        <p:txBody>
          <a:bodyPr>
            <a:normAutofit fontScale="90000"/>
          </a:bodyPr>
          <a:lstStyle/>
          <a:p>
            <a:pPr eaLnBrk="1" hangingPunct="1"/>
            <a:r>
              <a:rPr lang="fr-FR" dirty="0" smtClean="0"/>
              <a:t>Pompes centrifuges</a:t>
            </a:r>
            <a:br>
              <a:rPr lang="fr-FR" dirty="0" smtClean="0"/>
            </a:br>
            <a:r>
              <a:rPr lang="fr-FR" dirty="0" smtClean="0"/>
              <a:t>Composants </a:t>
            </a:r>
          </a:p>
        </p:txBody>
      </p:sp>
      <p:pic>
        <p:nvPicPr>
          <p:cNvPr id="26627" name="Image 3" descr="pompe_centrifuge_roue_2.jpg"/>
          <p:cNvPicPr>
            <a:picLocks noChangeAspect="1"/>
          </p:cNvPicPr>
          <p:nvPr/>
        </p:nvPicPr>
        <p:blipFill>
          <a:blip r:embed="rId2" cstate="print">
            <a:lum bright="10000"/>
          </a:blip>
          <a:srcRect/>
          <a:stretch>
            <a:fillRect/>
          </a:stretch>
        </p:blipFill>
        <p:spPr bwMode="auto">
          <a:xfrm>
            <a:off x="5405438" y="1692275"/>
            <a:ext cx="2695575" cy="1779588"/>
          </a:xfrm>
          <a:prstGeom prst="rect">
            <a:avLst/>
          </a:prstGeom>
          <a:noFill/>
          <a:ln w="9525">
            <a:noFill/>
            <a:miter lim="800000"/>
            <a:headEnd/>
            <a:tailEnd/>
          </a:ln>
        </p:spPr>
      </p:pic>
      <p:sp>
        <p:nvSpPr>
          <p:cNvPr id="5" name="Titre 1"/>
          <p:cNvSpPr txBox="1">
            <a:spLocks/>
          </p:cNvSpPr>
          <p:nvPr/>
        </p:nvSpPr>
        <p:spPr bwMode="auto">
          <a:xfrm>
            <a:off x="5915025" y="3648075"/>
            <a:ext cx="2027238" cy="609600"/>
          </a:xfrm>
          <a:prstGeom prst="rect">
            <a:avLst/>
          </a:prstGeom>
          <a:noFill/>
          <a:ln w="9525">
            <a:noFill/>
            <a:miter lim="800000"/>
            <a:headEnd/>
            <a:tailEnd/>
          </a:ln>
        </p:spPr>
        <p:txBody>
          <a:bodyPr anchor="ctr"/>
          <a:lstStyle/>
          <a:p>
            <a:pPr algn="ctr"/>
            <a:r>
              <a:rPr lang="fr-FR" sz="2800" dirty="0"/>
              <a:t>Diffuseur</a:t>
            </a:r>
            <a:endParaRPr lang="fr-FR" sz="2800" dirty="0">
              <a:cs typeface="Arial" charset="0"/>
            </a:endParaRPr>
          </a:p>
        </p:txBody>
      </p:sp>
      <p:sp>
        <p:nvSpPr>
          <p:cNvPr id="7" name="Titre 1"/>
          <p:cNvSpPr txBox="1">
            <a:spLocks/>
          </p:cNvSpPr>
          <p:nvPr/>
        </p:nvSpPr>
        <p:spPr bwMode="auto">
          <a:xfrm>
            <a:off x="5478463" y="4762500"/>
            <a:ext cx="1905000" cy="533400"/>
          </a:xfrm>
          <a:prstGeom prst="rect">
            <a:avLst/>
          </a:prstGeom>
          <a:noFill/>
          <a:ln w="9525">
            <a:noFill/>
            <a:miter lim="800000"/>
            <a:headEnd/>
            <a:tailEnd/>
          </a:ln>
        </p:spPr>
        <p:txBody>
          <a:bodyPr anchor="ctr"/>
          <a:lstStyle/>
          <a:p>
            <a:pPr algn="ctr"/>
            <a:r>
              <a:rPr lang="fr-FR" sz="2800" dirty="0"/>
              <a:t>Volute</a:t>
            </a:r>
            <a:endParaRPr lang="fr-FR" sz="2800" dirty="0">
              <a:cs typeface="Arial" charset="0"/>
            </a:endParaRPr>
          </a:p>
        </p:txBody>
      </p:sp>
      <p:cxnSp>
        <p:nvCxnSpPr>
          <p:cNvPr id="9" name="Connecteur droit avec flèche 8"/>
          <p:cNvCxnSpPr>
            <a:cxnSpLocks noChangeShapeType="1"/>
          </p:cNvCxnSpPr>
          <p:nvPr/>
        </p:nvCxnSpPr>
        <p:spPr bwMode="auto">
          <a:xfrm rot="10800000">
            <a:off x="6686550" y="2057400"/>
            <a:ext cx="2000250" cy="642938"/>
          </a:xfrm>
          <a:prstGeom prst="straightConnector1">
            <a:avLst/>
          </a:prstGeom>
          <a:noFill/>
          <a:ln w="25400">
            <a:solidFill>
              <a:srgbClr val="FF0000"/>
            </a:solidFill>
            <a:round/>
            <a:headEnd/>
            <a:tailEnd type="arrow" w="med" len="med"/>
          </a:ln>
          <a:effectLst>
            <a:outerShdw dist="20000" dir="5400000" rotWithShape="0">
              <a:srgbClr val="808080">
                <a:alpha val="37999"/>
              </a:srgbClr>
            </a:outerShdw>
          </a:effectLst>
        </p:spPr>
      </p:cxnSp>
      <p:pic>
        <p:nvPicPr>
          <p:cNvPr id="26631" name="Image 12" descr="pompe_centrifuge_1_photo.jpg"/>
          <p:cNvPicPr>
            <a:picLocks noChangeAspect="1"/>
          </p:cNvPicPr>
          <p:nvPr/>
        </p:nvPicPr>
        <p:blipFill>
          <a:blip r:embed="rId3" cstate="print"/>
          <a:srcRect/>
          <a:stretch>
            <a:fillRect/>
          </a:stretch>
        </p:blipFill>
        <p:spPr bwMode="auto">
          <a:xfrm>
            <a:off x="3246438" y="3886200"/>
            <a:ext cx="1797050" cy="2781300"/>
          </a:xfrm>
          <a:prstGeom prst="rect">
            <a:avLst/>
          </a:prstGeom>
          <a:noFill/>
          <a:ln w="9525">
            <a:noFill/>
            <a:miter lim="800000"/>
            <a:headEnd/>
            <a:tailEnd/>
          </a:ln>
        </p:spPr>
      </p:pic>
      <p:pic>
        <p:nvPicPr>
          <p:cNvPr id="26632" name="Image 14" descr="pompe_centrifuge_roue_1.jpg"/>
          <p:cNvPicPr>
            <a:picLocks noChangeAspect="1"/>
          </p:cNvPicPr>
          <p:nvPr/>
        </p:nvPicPr>
        <p:blipFill>
          <a:blip r:embed="rId4" cstate="print"/>
          <a:srcRect/>
          <a:stretch>
            <a:fillRect/>
          </a:stretch>
        </p:blipFill>
        <p:spPr bwMode="auto">
          <a:xfrm>
            <a:off x="381000" y="1516063"/>
            <a:ext cx="2674938" cy="2132012"/>
          </a:xfrm>
          <a:prstGeom prst="rect">
            <a:avLst/>
          </a:prstGeom>
          <a:noFill/>
          <a:ln w="9525">
            <a:noFill/>
            <a:miter lim="800000"/>
            <a:headEnd/>
            <a:tailEnd/>
          </a:ln>
        </p:spPr>
      </p:pic>
      <p:cxnSp>
        <p:nvCxnSpPr>
          <p:cNvPr id="17" name="Connecteur droit avec flèche 16"/>
          <p:cNvCxnSpPr>
            <a:cxnSpLocks noChangeShapeType="1"/>
          </p:cNvCxnSpPr>
          <p:nvPr/>
        </p:nvCxnSpPr>
        <p:spPr bwMode="auto">
          <a:xfrm rot="10800000">
            <a:off x="4271963" y="4433888"/>
            <a:ext cx="1543050" cy="53975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25" name="Titre 1"/>
          <p:cNvSpPr txBox="1">
            <a:spLocks/>
          </p:cNvSpPr>
          <p:nvPr/>
        </p:nvSpPr>
        <p:spPr bwMode="auto">
          <a:xfrm>
            <a:off x="152400" y="3648075"/>
            <a:ext cx="3124200" cy="609600"/>
          </a:xfrm>
          <a:prstGeom prst="rect">
            <a:avLst/>
          </a:prstGeom>
          <a:noFill/>
          <a:ln w="9525">
            <a:noFill/>
            <a:miter lim="800000"/>
            <a:headEnd/>
            <a:tailEnd/>
          </a:ln>
        </p:spPr>
        <p:txBody>
          <a:bodyPr anchor="ctr"/>
          <a:lstStyle/>
          <a:p>
            <a:pPr algn="ctr"/>
            <a:r>
              <a:rPr lang="fr-FR" sz="2800" dirty="0"/>
              <a:t>Roue</a:t>
            </a:r>
            <a:endParaRPr lang="fr-FR" sz="2800" dirty="0">
              <a:cs typeface="Arial" charset="0"/>
            </a:endParaRPr>
          </a:p>
        </p:txBody>
      </p:sp>
      <p:cxnSp>
        <p:nvCxnSpPr>
          <p:cNvPr id="11" name="Connecteur droit avec flèche 10"/>
          <p:cNvCxnSpPr>
            <a:cxnSpLocks noChangeShapeType="1"/>
          </p:cNvCxnSpPr>
          <p:nvPr/>
        </p:nvCxnSpPr>
        <p:spPr bwMode="auto">
          <a:xfrm flipV="1">
            <a:off x="971600" y="2780928"/>
            <a:ext cx="72008" cy="1944216"/>
          </a:xfrm>
          <a:prstGeom prst="straightConnector1">
            <a:avLst/>
          </a:prstGeom>
          <a:noFill/>
          <a:ln w="25400">
            <a:solidFill>
              <a:srgbClr val="FF0000"/>
            </a:solidFill>
            <a:round/>
            <a:headEnd/>
            <a:tailEnd type="arrow" w="med" len="med"/>
          </a:ln>
          <a:effectLst>
            <a:outerShdw dist="20000" dir="5400000" rotWithShape="0">
              <a:srgbClr val="808080">
                <a:alpha val="37999"/>
              </a:srgbClr>
            </a:outerShdw>
          </a:effectLst>
        </p:spPr>
      </p:cxnSp>
      <p:sp>
        <p:nvSpPr>
          <p:cNvPr id="13" name="Titre 1"/>
          <p:cNvSpPr txBox="1">
            <a:spLocks/>
          </p:cNvSpPr>
          <p:nvPr/>
        </p:nvSpPr>
        <p:spPr bwMode="auto">
          <a:xfrm>
            <a:off x="251520" y="4797152"/>
            <a:ext cx="2088232" cy="609600"/>
          </a:xfrm>
          <a:prstGeom prst="rect">
            <a:avLst/>
          </a:prstGeom>
          <a:noFill/>
          <a:ln w="9525">
            <a:noFill/>
            <a:miter lim="800000"/>
            <a:headEnd/>
            <a:tailEnd/>
          </a:ln>
        </p:spPr>
        <p:txBody>
          <a:bodyPr anchor="ctr"/>
          <a:lstStyle/>
          <a:p>
            <a:pPr algn="ctr"/>
            <a:r>
              <a:rPr lang="fr-FR" sz="2800" dirty="0" smtClean="0"/>
              <a:t>Aube = pale</a:t>
            </a:r>
            <a:endParaRPr lang="fr-FR" sz="2800" dirty="0">
              <a:cs typeface="Arial" charset="0"/>
            </a:endParaRPr>
          </a:p>
        </p:txBody>
      </p:sp>
    </p:spTree>
    <p:extLst>
      <p:ext uri="{BB962C8B-B14F-4D97-AF65-F5344CB8AC3E}">
        <p14:creationId xmlns:p14="http://schemas.microsoft.com/office/powerpoint/2010/main" val="1028660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re 1"/>
          <p:cNvSpPr>
            <a:spLocks noGrp="1"/>
          </p:cNvSpPr>
          <p:nvPr>
            <p:ph type="title"/>
          </p:nvPr>
        </p:nvSpPr>
        <p:spPr>
          <a:xfrm>
            <a:off x="0" y="0"/>
            <a:ext cx="9067800" cy="1143000"/>
          </a:xfrm>
        </p:spPr>
        <p:txBody>
          <a:bodyPr/>
          <a:lstStyle/>
          <a:p>
            <a:pPr eaLnBrk="1" hangingPunct="1"/>
            <a:r>
              <a:rPr lang="fr-FR" dirty="0" smtClean="0"/>
              <a:t>Pompes centrifuges monocellulaires</a:t>
            </a:r>
          </a:p>
        </p:txBody>
      </p:sp>
      <p:pic>
        <p:nvPicPr>
          <p:cNvPr id="27651" name="Image 3" descr="2_pompes_centrifuge_parallele.jpg"/>
          <p:cNvPicPr>
            <a:picLocks noChangeAspect="1"/>
          </p:cNvPicPr>
          <p:nvPr/>
        </p:nvPicPr>
        <p:blipFill>
          <a:blip r:embed="rId3" cstate="print"/>
          <a:srcRect/>
          <a:stretch>
            <a:fillRect/>
          </a:stretch>
        </p:blipFill>
        <p:spPr bwMode="auto">
          <a:xfrm>
            <a:off x="381000" y="1828800"/>
            <a:ext cx="4310063" cy="2819400"/>
          </a:xfrm>
          <a:prstGeom prst="rect">
            <a:avLst/>
          </a:prstGeom>
          <a:noFill/>
          <a:ln w="9525">
            <a:noFill/>
            <a:miter lim="800000"/>
            <a:headEnd/>
            <a:tailEnd/>
          </a:ln>
        </p:spPr>
      </p:pic>
      <p:pic>
        <p:nvPicPr>
          <p:cNvPr id="27652" name="Image 7" descr="pompe_melange_bac_sur_trou_homme.jpg"/>
          <p:cNvPicPr>
            <a:picLocks noChangeAspect="1"/>
          </p:cNvPicPr>
          <p:nvPr/>
        </p:nvPicPr>
        <p:blipFill>
          <a:blip r:embed="rId4" cstate="print"/>
          <a:srcRect/>
          <a:stretch>
            <a:fillRect/>
          </a:stretch>
        </p:blipFill>
        <p:spPr bwMode="auto">
          <a:xfrm>
            <a:off x="5334000" y="2438400"/>
            <a:ext cx="3124200" cy="3665538"/>
          </a:xfrm>
          <a:prstGeom prst="rect">
            <a:avLst/>
          </a:prstGeom>
          <a:noFill/>
          <a:ln w="9525">
            <a:noFill/>
            <a:miter lim="800000"/>
            <a:headEnd/>
            <a:tailEnd/>
          </a:ln>
        </p:spPr>
      </p:pic>
    </p:spTree>
    <p:extLst>
      <p:ext uri="{BB962C8B-B14F-4D97-AF65-F5344CB8AC3E}">
        <p14:creationId xmlns:p14="http://schemas.microsoft.com/office/powerpoint/2010/main" val="8887684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228600" y="-228600"/>
            <a:ext cx="8229600" cy="1143000"/>
          </a:xfrm>
        </p:spPr>
        <p:txBody>
          <a:bodyPr/>
          <a:lstStyle/>
          <a:p>
            <a:pPr eaLnBrk="1" hangingPunct="1"/>
            <a:r>
              <a:rPr lang="fr-FR" dirty="0" smtClean="0"/>
              <a:t>Types de roues</a:t>
            </a:r>
          </a:p>
        </p:txBody>
      </p:sp>
      <p:sp>
        <p:nvSpPr>
          <p:cNvPr id="6" name="Titre 1"/>
          <p:cNvSpPr txBox="1">
            <a:spLocks/>
          </p:cNvSpPr>
          <p:nvPr/>
        </p:nvSpPr>
        <p:spPr bwMode="auto">
          <a:xfrm>
            <a:off x="228600" y="3073400"/>
            <a:ext cx="4191000" cy="800100"/>
          </a:xfrm>
          <a:prstGeom prst="rect">
            <a:avLst/>
          </a:prstGeom>
          <a:noFill/>
          <a:ln w="9525">
            <a:noFill/>
            <a:miter lim="800000"/>
            <a:headEnd/>
            <a:tailEnd/>
          </a:ln>
        </p:spPr>
        <p:txBody>
          <a:bodyPr anchor="ctr"/>
          <a:lstStyle/>
          <a:p>
            <a:pPr algn="ctr"/>
            <a:r>
              <a:rPr lang="fr-FR" sz="2800" dirty="0"/>
              <a:t>Radiale ou centrifuge</a:t>
            </a:r>
            <a:endParaRPr lang="fr-FR" sz="2800" dirty="0">
              <a:cs typeface="Arial" charset="0"/>
            </a:endParaRPr>
          </a:p>
        </p:txBody>
      </p:sp>
      <p:sp>
        <p:nvSpPr>
          <p:cNvPr id="7" name="Titre 1"/>
          <p:cNvSpPr txBox="1">
            <a:spLocks/>
          </p:cNvSpPr>
          <p:nvPr/>
        </p:nvSpPr>
        <p:spPr bwMode="auto">
          <a:xfrm>
            <a:off x="5334000" y="3073400"/>
            <a:ext cx="3124200" cy="609600"/>
          </a:xfrm>
          <a:prstGeom prst="rect">
            <a:avLst/>
          </a:prstGeom>
          <a:noFill/>
          <a:ln w="9525">
            <a:noFill/>
            <a:miter lim="800000"/>
            <a:headEnd/>
            <a:tailEnd/>
          </a:ln>
        </p:spPr>
        <p:txBody>
          <a:bodyPr anchor="ctr"/>
          <a:lstStyle/>
          <a:p>
            <a:pPr algn="ctr"/>
            <a:r>
              <a:rPr lang="fr-FR" sz="2800" dirty="0"/>
              <a:t>Hélico-centrifuge</a:t>
            </a:r>
            <a:endParaRPr lang="fr-FR" sz="2800" dirty="0">
              <a:cs typeface="Arial" charset="0"/>
            </a:endParaRPr>
          </a:p>
        </p:txBody>
      </p:sp>
      <p:pic>
        <p:nvPicPr>
          <p:cNvPr id="29701" name="Image 7" descr="roue_radiale_centrifuge.jpg"/>
          <p:cNvPicPr>
            <a:picLocks noChangeAspect="1"/>
          </p:cNvPicPr>
          <p:nvPr/>
        </p:nvPicPr>
        <p:blipFill>
          <a:blip r:embed="rId2" cstate="print"/>
          <a:srcRect/>
          <a:stretch>
            <a:fillRect/>
          </a:stretch>
        </p:blipFill>
        <p:spPr bwMode="auto">
          <a:xfrm>
            <a:off x="762000" y="762000"/>
            <a:ext cx="2786063" cy="2489200"/>
          </a:xfrm>
          <a:prstGeom prst="rect">
            <a:avLst/>
          </a:prstGeom>
          <a:noFill/>
          <a:ln w="9525">
            <a:noFill/>
            <a:miter lim="800000"/>
            <a:headEnd/>
            <a:tailEnd/>
          </a:ln>
        </p:spPr>
      </p:pic>
      <p:pic>
        <p:nvPicPr>
          <p:cNvPr id="29702" name="Image 8" descr="roue_semi_radiale_helicocentrifuge.jpg"/>
          <p:cNvPicPr>
            <a:picLocks noChangeAspect="1"/>
          </p:cNvPicPr>
          <p:nvPr/>
        </p:nvPicPr>
        <p:blipFill>
          <a:blip r:embed="rId3" cstate="print"/>
          <a:srcRect/>
          <a:stretch>
            <a:fillRect/>
          </a:stretch>
        </p:blipFill>
        <p:spPr bwMode="auto">
          <a:xfrm>
            <a:off x="4953000" y="762000"/>
            <a:ext cx="2587625" cy="2311400"/>
          </a:xfrm>
          <a:prstGeom prst="rect">
            <a:avLst/>
          </a:prstGeom>
          <a:noFill/>
          <a:ln w="9525">
            <a:noFill/>
            <a:miter lim="800000"/>
            <a:headEnd/>
            <a:tailEnd/>
          </a:ln>
        </p:spPr>
      </p:pic>
      <p:pic>
        <p:nvPicPr>
          <p:cNvPr id="29703" name="Image 9" descr="roue_axial_helice.jpg"/>
          <p:cNvPicPr>
            <a:picLocks noChangeAspect="1"/>
          </p:cNvPicPr>
          <p:nvPr/>
        </p:nvPicPr>
        <p:blipFill>
          <a:blip r:embed="rId4" cstate="print"/>
          <a:srcRect/>
          <a:stretch>
            <a:fillRect/>
          </a:stretch>
        </p:blipFill>
        <p:spPr bwMode="auto">
          <a:xfrm>
            <a:off x="3200400" y="3683000"/>
            <a:ext cx="2706688" cy="2417763"/>
          </a:xfrm>
          <a:prstGeom prst="rect">
            <a:avLst/>
          </a:prstGeom>
          <a:noFill/>
          <a:ln w="9525">
            <a:noFill/>
            <a:miter lim="800000"/>
            <a:headEnd/>
            <a:tailEnd/>
          </a:ln>
        </p:spPr>
      </p:pic>
      <p:sp>
        <p:nvSpPr>
          <p:cNvPr id="11" name="Titre 1"/>
          <p:cNvSpPr txBox="1">
            <a:spLocks/>
          </p:cNvSpPr>
          <p:nvPr/>
        </p:nvSpPr>
        <p:spPr bwMode="auto">
          <a:xfrm>
            <a:off x="2667000" y="5867400"/>
            <a:ext cx="4191000" cy="800100"/>
          </a:xfrm>
          <a:prstGeom prst="rect">
            <a:avLst/>
          </a:prstGeom>
          <a:noFill/>
          <a:ln w="9525">
            <a:noFill/>
            <a:miter lim="800000"/>
            <a:headEnd/>
            <a:tailEnd/>
          </a:ln>
        </p:spPr>
        <p:txBody>
          <a:bodyPr anchor="ctr"/>
          <a:lstStyle/>
          <a:p>
            <a:pPr algn="ctr"/>
            <a:r>
              <a:rPr lang="fr-FR" sz="2800" dirty="0"/>
              <a:t>Axiale ou hélicoïdale</a:t>
            </a:r>
            <a:endParaRPr lang="fr-FR" sz="2800" dirty="0">
              <a:cs typeface="Arial" charset="0"/>
            </a:endParaRPr>
          </a:p>
        </p:txBody>
      </p:sp>
    </p:spTree>
    <p:extLst>
      <p:ext uri="{BB962C8B-B14F-4D97-AF65-F5344CB8AC3E}">
        <p14:creationId xmlns:p14="http://schemas.microsoft.com/office/powerpoint/2010/main" val="973238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nvPr>
        </p:nvSpPr>
        <p:spPr>
          <a:xfrm>
            <a:off x="76200" y="76200"/>
            <a:ext cx="9144000" cy="1143000"/>
          </a:xfrm>
        </p:spPr>
        <p:txBody>
          <a:bodyPr/>
          <a:lstStyle/>
          <a:p>
            <a:pPr eaLnBrk="1" hangingPunct="1"/>
            <a:r>
              <a:rPr lang="fr-FR" dirty="0" smtClean="0"/>
              <a:t>Pompes centrifuges multicellulaires</a:t>
            </a:r>
          </a:p>
        </p:txBody>
      </p:sp>
      <p:pic>
        <p:nvPicPr>
          <p:cNvPr id="30723" name="Image 5" descr="pompe_centrifuge_double_roue.jpg"/>
          <p:cNvPicPr>
            <a:picLocks noChangeAspect="1"/>
          </p:cNvPicPr>
          <p:nvPr/>
        </p:nvPicPr>
        <p:blipFill>
          <a:blip r:embed="rId2" cstate="print"/>
          <a:srcRect/>
          <a:stretch>
            <a:fillRect/>
          </a:stretch>
        </p:blipFill>
        <p:spPr bwMode="auto">
          <a:xfrm>
            <a:off x="5054600" y="2209800"/>
            <a:ext cx="3505200" cy="2628900"/>
          </a:xfrm>
          <a:prstGeom prst="rect">
            <a:avLst/>
          </a:prstGeom>
          <a:noFill/>
          <a:ln w="9525">
            <a:noFill/>
            <a:miter lim="800000"/>
            <a:headEnd/>
            <a:tailEnd/>
          </a:ln>
        </p:spPr>
      </p:pic>
      <p:sp>
        <p:nvSpPr>
          <p:cNvPr id="7" name="Titre 1"/>
          <p:cNvSpPr txBox="1">
            <a:spLocks/>
          </p:cNvSpPr>
          <p:nvPr/>
        </p:nvSpPr>
        <p:spPr bwMode="auto">
          <a:xfrm>
            <a:off x="4648200" y="5029200"/>
            <a:ext cx="4267200" cy="990600"/>
          </a:xfrm>
          <a:prstGeom prst="rect">
            <a:avLst/>
          </a:prstGeom>
          <a:noFill/>
          <a:ln w="9525">
            <a:noFill/>
            <a:miter lim="800000"/>
            <a:headEnd/>
            <a:tailEnd/>
          </a:ln>
        </p:spPr>
        <p:txBody>
          <a:bodyPr anchor="ctr"/>
          <a:lstStyle/>
          <a:p>
            <a:pPr algn="ctr"/>
            <a:r>
              <a:rPr lang="fr-FR" sz="2800" dirty="0"/>
              <a:t>Arbre avec deux roues radiales en série</a:t>
            </a:r>
            <a:endParaRPr lang="fr-FR" sz="2800" dirty="0">
              <a:cs typeface="Arial" charset="0"/>
            </a:endParaRPr>
          </a:p>
        </p:txBody>
      </p:sp>
      <p:pic>
        <p:nvPicPr>
          <p:cNvPr id="30725" name="Image 7" descr="pompe_centrifuge_multicellulaire_3_sihi.jpg"/>
          <p:cNvPicPr>
            <a:picLocks noChangeAspect="1"/>
          </p:cNvPicPr>
          <p:nvPr/>
        </p:nvPicPr>
        <p:blipFill>
          <a:blip r:embed="rId3" cstate="print"/>
          <a:srcRect/>
          <a:stretch>
            <a:fillRect/>
          </a:stretch>
        </p:blipFill>
        <p:spPr bwMode="auto">
          <a:xfrm>
            <a:off x="228600" y="1371600"/>
            <a:ext cx="3962400" cy="2708275"/>
          </a:xfrm>
          <a:prstGeom prst="rect">
            <a:avLst/>
          </a:prstGeom>
          <a:noFill/>
          <a:ln w="9525">
            <a:noFill/>
            <a:miter lim="800000"/>
            <a:headEnd/>
            <a:tailEnd/>
          </a:ln>
        </p:spPr>
      </p:pic>
      <p:pic>
        <p:nvPicPr>
          <p:cNvPr id="30726" name="Image 7" descr="Pompe_Multicellulaire.gif"/>
          <p:cNvPicPr>
            <a:picLocks noChangeAspect="1"/>
          </p:cNvPicPr>
          <p:nvPr/>
        </p:nvPicPr>
        <p:blipFill>
          <a:blip r:embed="rId4" cstate="print"/>
          <a:srcRect/>
          <a:stretch>
            <a:fillRect/>
          </a:stretch>
        </p:blipFill>
        <p:spPr bwMode="auto">
          <a:xfrm>
            <a:off x="496888" y="4232275"/>
            <a:ext cx="4151312" cy="2092325"/>
          </a:xfrm>
          <a:prstGeom prst="rect">
            <a:avLst/>
          </a:prstGeom>
          <a:noFill/>
          <a:ln w="9525">
            <a:noFill/>
            <a:miter lim="800000"/>
            <a:headEnd/>
            <a:tailEnd/>
          </a:ln>
        </p:spPr>
      </p:pic>
      <p:cxnSp>
        <p:nvCxnSpPr>
          <p:cNvPr id="8" name="Connecteur droit avec flèche 7"/>
          <p:cNvCxnSpPr>
            <a:cxnSpLocks noChangeShapeType="1"/>
          </p:cNvCxnSpPr>
          <p:nvPr/>
        </p:nvCxnSpPr>
        <p:spPr bwMode="auto">
          <a:xfrm flipH="1" flipV="1">
            <a:off x="1619672" y="2420888"/>
            <a:ext cx="1512168" cy="1080120"/>
          </a:xfrm>
          <a:prstGeom prst="straightConnector1">
            <a:avLst/>
          </a:prstGeom>
          <a:noFill/>
          <a:ln w="25400">
            <a:solidFill>
              <a:srgbClr val="FF0000"/>
            </a:solidFill>
            <a:round/>
            <a:headEnd/>
            <a:tailEnd type="arrow" w="med" len="med"/>
          </a:ln>
          <a:effectLst>
            <a:outerShdw dist="20000" dir="5400000" rotWithShape="0">
              <a:srgbClr val="808080">
                <a:alpha val="37999"/>
              </a:srgbClr>
            </a:outerShdw>
          </a:effectLst>
        </p:spPr>
      </p:cxnSp>
      <p:pic>
        <p:nvPicPr>
          <p:cNvPr id="9" name="Picture 2"/>
          <p:cNvPicPr>
            <a:picLocks noChangeAspect="1" noChangeArrowheads="1"/>
          </p:cNvPicPr>
          <p:nvPr/>
        </p:nvPicPr>
        <p:blipFill>
          <a:blip r:embed="rId5" cstate="print"/>
          <a:srcRect l="36224" t="56189" r="44709" b="9701"/>
          <a:stretch>
            <a:fillRect/>
          </a:stretch>
        </p:blipFill>
        <p:spPr bwMode="auto">
          <a:xfrm>
            <a:off x="4932040" y="1482510"/>
            <a:ext cx="3744416" cy="3405754"/>
          </a:xfrm>
          <a:prstGeom prst="rect">
            <a:avLst/>
          </a:prstGeom>
          <a:noFill/>
          <a:ln w="9525">
            <a:noFill/>
            <a:miter lim="800000"/>
            <a:headEnd/>
            <a:tailEnd/>
          </a:ln>
        </p:spPr>
      </p:pic>
    </p:spTree>
    <p:extLst>
      <p:ext uri="{BB962C8B-B14F-4D97-AF65-F5344CB8AC3E}">
        <p14:creationId xmlns:p14="http://schemas.microsoft.com/office/powerpoint/2010/main" val="348906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re 1"/>
          <p:cNvSpPr>
            <a:spLocks noGrp="1"/>
          </p:cNvSpPr>
          <p:nvPr>
            <p:ph type="title"/>
          </p:nvPr>
        </p:nvSpPr>
        <p:spPr>
          <a:xfrm>
            <a:off x="0" y="0"/>
            <a:ext cx="9067800" cy="1143000"/>
          </a:xfrm>
        </p:spPr>
        <p:txBody>
          <a:bodyPr>
            <a:normAutofit fontScale="90000"/>
          </a:bodyPr>
          <a:lstStyle/>
          <a:p>
            <a:pPr eaLnBrk="1" hangingPunct="1"/>
            <a:r>
              <a:rPr lang="fr-FR" dirty="0" smtClean="0"/>
              <a:t>Pompes centrifuges</a:t>
            </a:r>
            <a:br>
              <a:rPr lang="fr-FR" dirty="0" smtClean="0"/>
            </a:br>
            <a:r>
              <a:rPr lang="fr-FR" dirty="0" smtClean="0"/>
              <a:t>Synthèse</a:t>
            </a:r>
          </a:p>
        </p:txBody>
      </p:sp>
      <p:pic>
        <p:nvPicPr>
          <p:cNvPr id="27651" name="Image 3" descr="2_pompes_centrifuge_parallele.jpg"/>
          <p:cNvPicPr>
            <a:picLocks noChangeAspect="1"/>
          </p:cNvPicPr>
          <p:nvPr/>
        </p:nvPicPr>
        <p:blipFill>
          <a:blip r:embed="rId3" cstate="print"/>
          <a:srcRect/>
          <a:stretch>
            <a:fillRect/>
          </a:stretch>
        </p:blipFill>
        <p:spPr bwMode="auto">
          <a:xfrm>
            <a:off x="6156176" y="2321009"/>
            <a:ext cx="2744450" cy="1795264"/>
          </a:xfrm>
          <a:prstGeom prst="rect">
            <a:avLst/>
          </a:prstGeom>
          <a:noFill/>
          <a:ln w="9525">
            <a:noFill/>
            <a:miter lim="800000"/>
            <a:headEnd/>
            <a:tailEnd/>
          </a:ln>
        </p:spPr>
      </p:pic>
      <p:sp>
        <p:nvSpPr>
          <p:cNvPr id="7" name="ZoneTexte 6"/>
          <p:cNvSpPr txBox="1"/>
          <p:nvPr/>
        </p:nvSpPr>
        <p:spPr>
          <a:xfrm>
            <a:off x="179512" y="1484784"/>
            <a:ext cx="5832648" cy="5262979"/>
          </a:xfrm>
          <a:prstGeom prst="rect">
            <a:avLst/>
          </a:prstGeom>
          <a:noFill/>
        </p:spPr>
        <p:txBody>
          <a:bodyPr wrap="square" rtlCol="0">
            <a:spAutoFit/>
          </a:bodyPr>
          <a:lstStyle/>
          <a:p>
            <a:pPr marL="514350" indent="-514350">
              <a:buFont typeface="+mj-lt"/>
              <a:buAutoNum type="arabicPeriod"/>
            </a:pPr>
            <a:r>
              <a:rPr lang="fr-FR" sz="2800" dirty="0" smtClean="0"/>
              <a:t>Débit variable</a:t>
            </a:r>
          </a:p>
          <a:p>
            <a:pPr marL="514350" indent="-514350">
              <a:buFont typeface="+mj-lt"/>
              <a:buAutoNum type="arabicPeriod"/>
            </a:pPr>
            <a:r>
              <a:rPr lang="fr-FR" sz="2800" dirty="0" smtClean="0"/>
              <a:t>Eau élevée  </a:t>
            </a:r>
            <a:r>
              <a:rPr lang="fr-FR" sz="2800" dirty="0" smtClean="0">
                <a:sym typeface="Symbol"/>
              </a:rPr>
              <a:t> dizaine de mètres par roue</a:t>
            </a:r>
            <a:endParaRPr lang="fr-FR" sz="2800" dirty="0" smtClean="0"/>
          </a:p>
          <a:p>
            <a:pPr marL="514350" indent="-514350">
              <a:buFont typeface="+mj-lt"/>
              <a:buAutoNum type="arabicPeriod"/>
            </a:pPr>
            <a:r>
              <a:rPr lang="fr-FR" sz="2800" dirty="0" smtClean="0"/>
              <a:t>Peut fonctionner circuit de refoulement fermé (temporairement)</a:t>
            </a:r>
          </a:p>
          <a:p>
            <a:pPr marL="514350" indent="-514350">
              <a:buFont typeface="+mj-lt"/>
              <a:buAutoNum type="arabicPeriod"/>
            </a:pPr>
            <a:r>
              <a:rPr lang="fr-FR" sz="2800" dirty="0" smtClean="0">
                <a:solidFill>
                  <a:srgbClr val="FF0000"/>
                </a:solidFill>
              </a:rPr>
              <a:t>Amorçage nécessaire</a:t>
            </a:r>
          </a:p>
          <a:p>
            <a:pPr marL="514350" indent="-514350">
              <a:buFont typeface="+mj-lt"/>
              <a:buAutoNum type="arabicPeriod"/>
            </a:pPr>
            <a:r>
              <a:rPr lang="fr-FR" sz="2800" dirty="0" smtClean="0">
                <a:sym typeface="Symbol"/>
              </a:rPr>
              <a:t>  60-70 %</a:t>
            </a:r>
          </a:p>
          <a:p>
            <a:pPr marL="514350" indent="-514350">
              <a:buFont typeface="+mj-lt"/>
              <a:buAutoNum type="arabicPeriod"/>
            </a:pPr>
            <a:r>
              <a:rPr lang="fr-FR" sz="2800" dirty="0" smtClean="0">
                <a:sym typeface="Symbol"/>
              </a:rPr>
              <a:t>Possibilité pompes multicellulaires</a:t>
            </a:r>
          </a:p>
          <a:p>
            <a:pPr marL="514350" indent="-514350">
              <a:buFont typeface="+mj-lt"/>
              <a:buAutoNum type="arabicPeriod"/>
            </a:pPr>
            <a:r>
              <a:rPr lang="fr-FR" sz="2800" dirty="0" smtClean="0">
                <a:sym typeface="Symbol"/>
              </a:rPr>
              <a:t>LES POMPES de TRANSFERT en industrie</a:t>
            </a:r>
          </a:p>
          <a:p>
            <a:pPr marL="514350" indent="-514350">
              <a:buFont typeface="+mj-lt"/>
              <a:buAutoNum type="arabicPeriod"/>
            </a:pPr>
            <a:r>
              <a:rPr lang="fr-FR" sz="2800" dirty="0" smtClean="0">
                <a:sym typeface="Symbol"/>
              </a:rPr>
              <a:t>Incompatibilité fluides visqueux</a:t>
            </a:r>
            <a:endParaRPr lang="fr-FR" sz="2800" dirty="0"/>
          </a:p>
        </p:txBody>
      </p:sp>
      <p:pic>
        <p:nvPicPr>
          <p:cNvPr id="8" name="Image 7" descr="Pompe_Multicellulaire.gif"/>
          <p:cNvPicPr>
            <a:picLocks noChangeAspect="1"/>
          </p:cNvPicPr>
          <p:nvPr/>
        </p:nvPicPr>
        <p:blipFill>
          <a:blip r:embed="rId4" cstate="print"/>
          <a:srcRect/>
          <a:stretch>
            <a:fillRect/>
          </a:stretch>
        </p:blipFill>
        <p:spPr bwMode="auto">
          <a:xfrm>
            <a:off x="6256310" y="5157192"/>
            <a:ext cx="2887690" cy="1455440"/>
          </a:xfrm>
          <a:prstGeom prst="rect">
            <a:avLst/>
          </a:prstGeom>
          <a:noFill/>
          <a:ln w="9525">
            <a:noFill/>
            <a:miter lim="800000"/>
            <a:headEnd/>
            <a:tailEnd/>
          </a:ln>
        </p:spPr>
      </p:pic>
    </p:spTree>
    <p:extLst>
      <p:ext uri="{BB962C8B-B14F-4D97-AF65-F5344CB8AC3E}">
        <p14:creationId xmlns:p14="http://schemas.microsoft.com/office/powerpoint/2010/main" val="16860986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re 1"/>
          <p:cNvSpPr>
            <a:spLocks noGrp="1"/>
          </p:cNvSpPr>
          <p:nvPr>
            <p:ph type="title"/>
          </p:nvPr>
        </p:nvSpPr>
        <p:spPr>
          <a:xfrm>
            <a:off x="179512" y="0"/>
            <a:ext cx="8888288" cy="1143000"/>
          </a:xfrm>
        </p:spPr>
        <p:txBody>
          <a:bodyPr>
            <a:normAutofit fontScale="90000"/>
          </a:bodyPr>
          <a:lstStyle/>
          <a:p>
            <a:pPr eaLnBrk="1" hangingPunct="1"/>
            <a:r>
              <a:rPr lang="fr-FR" dirty="0" smtClean="0"/>
              <a:t>Caractéristiques des pompes centrifuges</a:t>
            </a:r>
            <a:br>
              <a:rPr lang="fr-FR" dirty="0" smtClean="0"/>
            </a:br>
            <a:r>
              <a:rPr lang="fr-FR" dirty="0" smtClean="0"/>
              <a:t>Hauteur Manométrique Totale (HMT)</a:t>
            </a:r>
          </a:p>
        </p:txBody>
      </p:sp>
      <p:graphicFrame>
        <p:nvGraphicFramePr>
          <p:cNvPr id="2836482" name="Object 2"/>
          <p:cNvGraphicFramePr>
            <a:graphicFrameLocks noChangeAspect="1"/>
          </p:cNvGraphicFramePr>
          <p:nvPr>
            <p:extLst>
              <p:ext uri="{D42A27DB-BD31-4B8C-83A1-F6EECF244321}">
                <p14:modId xmlns:p14="http://schemas.microsoft.com/office/powerpoint/2010/main" val="289007630"/>
              </p:ext>
            </p:extLst>
          </p:nvPr>
        </p:nvGraphicFramePr>
        <p:xfrm>
          <a:off x="706438" y="5013325"/>
          <a:ext cx="7999412" cy="1252538"/>
        </p:xfrm>
        <a:graphic>
          <a:graphicData uri="http://schemas.openxmlformats.org/presentationml/2006/ole">
            <mc:AlternateContent xmlns:mc="http://schemas.openxmlformats.org/markup-compatibility/2006">
              <mc:Choice xmlns:v="urn:schemas-microsoft-com:vml" Requires="v">
                <p:oleObj spid="_x0000_s1026" name="Équation" r:id="rId4" imgW="3060360" imgH="444240" progId="Equation.3">
                  <p:embed/>
                </p:oleObj>
              </mc:Choice>
              <mc:Fallback>
                <p:oleObj name="Équation" r:id="rId4" imgW="3060360" imgH="444240" progId="Equation.3">
                  <p:embed/>
                  <p:pic>
                    <p:nvPicPr>
                      <p:cNvPr id="0" name=""/>
                      <p:cNvPicPr>
                        <a:picLocks noChangeAspect="1" noChangeArrowheads="1"/>
                      </p:cNvPicPr>
                      <p:nvPr/>
                    </p:nvPicPr>
                    <p:blipFill>
                      <a:blip r:embed="rId5"/>
                      <a:srcRect/>
                      <a:stretch>
                        <a:fillRect/>
                      </a:stretch>
                    </p:blipFill>
                    <p:spPr bwMode="auto">
                      <a:xfrm>
                        <a:off x="706438" y="5013325"/>
                        <a:ext cx="7999412" cy="1252538"/>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2836483" name="Object 3"/>
          <p:cNvGraphicFramePr>
            <a:graphicFrameLocks noChangeAspect="1"/>
          </p:cNvGraphicFramePr>
          <p:nvPr/>
        </p:nvGraphicFramePr>
        <p:xfrm>
          <a:off x="179512" y="1628800"/>
          <a:ext cx="2976563" cy="1246188"/>
        </p:xfrm>
        <a:graphic>
          <a:graphicData uri="http://schemas.openxmlformats.org/presentationml/2006/ole">
            <mc:AlternateContent xmlns:mc="http://schemas.openxmlformats.org/markup-compatibility/2006">
              <mc:Choice xmlns:v="urn:schemas-microsoft-com:vml" Requires="v">
                <p:oleObj spid="_x0000_s1027" name="Équation" r:id="rId6" imgW="1079280" imgH="419040" progId="Equation.3">
                  <p:embed/>
                </p:oleObj>
              </mc:Choice>
              <mc:Fallback>
                <p:oleObj name="Équation" r:id="rId6" imgW="107928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1628800"/>
                        <a:ext cx="2976563" cy="1246188"/>
                      </a:xfrm>
                      <a:prstGeom prst="rect">
                        <a:avLst/>
                      </a:prstGeom>
                      <a:solidFill>
                        <a:srgbClr val="FFCC99"/>
                      </a:solidFill>
                      <a:ln w="9525">
                        <a:solidFill>
                          <a:schemeClr val="tx1"/>
                        </a:solidFill>
                        <a:miter lim="800000"/>
                        <a:headEnd/>
                        <a:tailEnd/>
                      </a:ln>
                    </p:spPr>
                  </p:pic>
                </p:oleObj>
              </mc:Fallback>
            </mc:AlternateContent>
          </a:graphicData>
        </a:graphic>
      </p:graphicFrame>
      <p:cxnSp>
        <p:nvCxnSpPr>
          <p:cNvPr id="3" name="Connecteur droit avec flèche 2"/>
          <p:cNvCxnSpPr/>
          <p:nvPr/>
        </p:nvCxnSpPr>
        <p:spPr>
          <a:xfrm flipH="1">
            <a:off x="3194040" y="1602221"/>
            <a:ext cx="1080120" cy="3600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ZoneTexte 5"/>
          <p:cNvSpPr txBox="1"/>
          <p:nvPr/>
        </p:nvSpPr>
        <p:spPr>
          <a:xfrm>
            <a:off x="4221947" y="1244764"/>
            <a:ext cx="720080" cy="646331"/>
          </a:xfrm>
          <a:prstGeom prst="rect">
            <a:avLst/>
          </a:prstGeom>
          <a:noFill/>
        </p:spPr>
        <p:txBody>
          <a:bodyPr wrap="square" rtlCol="0">
            <a:spAutoFit/>
          </a:bodyPr>
          <a:lstStyle/>
          <a:p>
            <a:pPr algn="ctr"/>
            <a:r>
              <a:rPr lang="fr-FR" sz="3600" dirty="0" smtClean="0">
                <a:solidFill>
                  <a:srgbClr val="FF0000"/>
                </a:solidFill>
              </a:rPr>
              <a:t>TP</a:t>
            </a:r>
            <a:endParaRPr lang="fr-FR" sz="3600" dirty="0">
              <a:solidFill>
                <a:srgbClr val="FF0000"/>
              </a:solidFill>
            </a:endParaRPr>
          </a:p>
        </p:txBody>
      </p:sp>
      <p:pic>
        <p:nvPicPr>
          <p:cNvPr id="444621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4160" y="1515521"/>
            <a:ext cx="4402296" cy="317200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972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36482"/>
                                        </p:tgtEl>
                                        <p:attrNameLst>
                                          <p:attrName>style.visibility</p:attrName>
                                        </p:attrNameLst>
                                      </p:cBhvr>
                                      <p:to>
                                        <p:strVal val="visible"/>
                                      </p:to>
                                    </p:set>
                                    <p:animEffect transition="in" filter="fade">
                                      <p:cBhvr>
                                        <p:cTn id="7" dur="2000"/>
                                        <p:tgtEl>
                                          <p:spTgt spid="28364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36483"/>
                                        </p:tgtEl>
                                        <p:attrNameLst>
                                          <p:attrName>style.visibility</p:attrName>
                                        </p:attrNameLst>
                                      </p:cBhvr>
                                      <p:to>
                                        <p:strVal val="visible"/>
                                      </p:to>
                                    </p:set>
                                    <p:animEffect transition="in" filter="fade">
                                      <p:cBhvr>
                                        <p:cTn id="12" dur="2000"/>
                                        <p:tgtEl>
                                          <p:spTgt spid="28364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20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re 1"/>
          <p:cNvSpPr>
            <a:spLocks noGrp="1"/>
          </p:cNvSpPr>
          <p:nvPr>
            <p:ph type="title"/>
          </p:nvPr>
        </p:nvSpPr>
        <p:spPr>
          <a:xfrm>
            <a:off x="179512" y="0"/>
            <a:ext cx="8888288" cy="1143000"/>
          </a:xfrm>
        </p:spPr>
        <p:txBody>
          <a:bodyPr>
            <a:normAutofit fontScale="90000"/>
          </a:bodyPr>
          <a:lstStyle/>
          <a:p>
            <a:pPr eaLnBrk="1" hangingPunct="1"/>
            <a:r>
              <a:rPr lang="fr-FR" dirty="0" smtClean="0"/>
              <a:t>Caractéristiques des pompes centrifuges</a:t>
            </a:r>
            <a:br>
              <a:rPr lang="fr-FR" dirty="0" smtClean="0"/>
            </a:br>
            <a:r>
              <a:rPr lang="fr-FR" dirty="0" smtClean="0"/>
              <a:t>Puissance</a:t>
            </a:r>
          </a:p>
        </p:txBody>
      </p:sp>
      <p:grpSp>
        <p:nvGrpSpPr>
          <p:cNvPr id="6" name="Groupe 5"/>
          <p:cNvGrpSpPr/>
          <p:nvPr/>
        </p:nvGrpSpPr>
        <p:grpSpPr>
          <a:xfrm>
            <a:off x="755576" y="1916832"/>
            <a:ext cx="4240932" cy="942256"/>
            <a:chOff x="1331640" y="2060848"/>
            <a:chExt cx="4240932" cy="942256"/>
          </a:xfrm>
        </p:grpSpPr>
        <p:graphicFrame>
          <p:nvGraphicFramePr>
            <p:cNvPr id="2836483" name="Object 3"/>
            <p:cNvGraphicFramePr>
              <a:graphicFrameLocks noChangeAspect="1"/>
            </p:cNvGraphicFramePr>
            <p:nvPr/>
          </p:nvGraphicFramePr>
          <p:xfrm>
            <a:off x="2524572" y="2234754"/>
            <a:ext cx="3048000" cy="768350"/>
          </p:xfrm>
          <a:graphic>
            <a:graphicData uri="http://schemas.openxmlformats.org/presentationml/2006/ole">
              <mc:AlternateContent xmlns:mc="http://schemas.openxmlformats.org/markup-compatibility/2006">
                <mc:Choice xmlns:v="urn:schemas-microsoft-com:vml" Requires="v">
                  <p:oleObj spid="_x0000_s2050" name="Équation" r:id="rId4" imgW="977760" imgH="228600" progId="Equation.3">
                    <p:embed/>
                  </p:oleObj>
                </mc:Choice>
                <mc:Fallback>
                  <p:oleObj name="Équation" r:id="rId4" imgW="97776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4572" y="2234754"/>
                          <a:ext cx="3048000" cy="768350"/>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ZoneTexte 4"/>
            <p:cNvSpPr txBox="1"/>
            <p:nvPr/>
          </p:nvSpPr>
          <p:spPr>
            <a:xfrm>
              <a:off x="1331640" y="2060848"/>
              <a:ext cx="1584176" cy="923330"/>
            </a:xfrm>
            <a:prstGeom prst="rect">
              <a:avLst/>
            </a:prstGeom>
            <a:noFill/>
          </p:spPr>
          <p:txBody>
            <a:bodyPr wrap="square" rtlCol="0">
              <a:spAutoFit/>
            </a:bodyPr>
            <a:lstStyle/>
            <a:p>
              <a:r>
                <a:rPr lang="fr-FR" sz="5400" dirty="0" err="1" smtClean="0">
                  <a:latin typeface="Blackadder ITC"/>
                </a:rPr>
                <a:t>P</a:t>
              </a:r>
              <a:r>
                <a:rPr lang="fr-FR" sz="5400" baseline="-25000" dirty="0" err="1" smtClean="0">
                  <a:latin typeface="Blackadder ITC"/>
                </a:rPr>
                <a:t>hyd</a:t>
              </a:r>
              <a:endParaRPr lang="fr-FR" sz="5400" baseline="-25000" dirty="0"/>
            </a:p>
          </p:txBody>
        </p:sp>
      </p:grpSp>
      <p:grpSp>
        <p:nvGrpSpPr>
          <p:cNvPr id="9" name="Groupe 8"/>
          <p:cNvGrpSpPr/>
          <p:nvPr/>
        </p:nvGrpSpPr>
        <p:grpSpPr>
          <a:xfrm>
            <a:off x="827584" y="3501008"/>
            <a:ext cx="2990627" cy="984374"/>
            <a:chOff x="2195736" y="3212976"/>
            <a:chExt cx="2990627" cy="984374"/>
          </a:xfrm>
        </p:grpSpPr>
        <p:sp>
          <p:nvSpPr>
            <p:cNvPr id="7" name="ZoneTexte 6"/>
            <p:cNvSpPr txBox="1"/>
            <p:nvPr/>
          </p:nvSpPr>
          <p:spPr>
            <a:xfrm>
              <a:off x="2195736" y="3212976"/>
              <a:ext cx="1584176" cy="923330"/>
            </a:xfrm>
            <a:prstGeom prst="rect">
              <a:avLst/>
            </a:prstGeom>
            <a:noFill/>
          </p:spPr>
          <p:txBody>
            <a:bodyPr wrap="square" rtlCol="0">
              <a:spAutoFit/>
            </a:bodyPr>
            <a:lstStyle/>
            <a:p>
              <a:r>
                <a:rPr lang="fr-FR" sz="5400" dirty="0" err="1" smtClean="0">
                  <a:latin typeface="Blackadder ITC"/>
                </a:rPr>
                <a:t>P</a:t>
              </a:r>
              <a:r>
                <a:rPr lang="fr-FR" sz="5400" baseline="-25000" dirty="0" err="1" smtClean="0">
                  <a:latin typeface="Blackadder ITC"/>
                </a:rPr>
                <a:t>hyd</a:t>
              </a:r>
              <a:endParaRPr lang="fr-FR" sz="5400" baseline="-25000" dirty="0"/>
            </a:p>
          </p:txBody>
        </p:sp>
        <p:graphicFrame>
          <p:nvGraphicFramePr>
            <p:cNvPr id="8" name="Object 3"/>
            <p:cNvGraphicFramePr>
              <a:graphicFrameLocks noChangeAspect="1"/>
            </p:cNvGraphicFramePr>
            <p:nvPr/>
          </p:nvGraphicFramePr>
          <p:xfrm>
            <a:off x="3405188" y="3429000"/>
            <a:ext cx="1781175" cy="768350"/>
          </p:xfrm>
          <a:graphic>
            <a:graphicData uri="http://schemas.openxmlformats.org/presentationml/2006/ole">
              <mc:AlternateContent xmlns:mc="http://schemas.openxmlformats.org/markup-compatibility/2006">
                <mc:Choice xmlns:v="urn:schemas-microsoft-com:vml" Requires="v">
                  <p:oleObj spid="_x0000_s2051" name="Équation" r:id="rId6" imgW="571320" imgH="228600" progId="Equation.3">
                    <p:embed/>
                  </p:oleObj>
                </mc:Choice>
                <mc:Fallback>
                  <p:oleObj name="Équation" r:id="rId6" imgW="57132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5188" y="3429000"/>
                          <a:ext cx="1781175" cy="768350"/>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aphicFrame>
        <p:nvGraphicFramePr>
          <p:cNvPr id="11" name="Object 3"/>
          <p:cNvGraphicFramePr>
            <a:graphicFrameLocks noChangeAspect="1"/>
          </p:cNvGraphicFramePr>
          <p:nvPr>
            <p:extLst>
              <p:ext uri="{D42A27DB-BD31-4B8C-83A1-F6EECF244321}">
                <p14:modId xmlns:p14="http://schemas.microsoft.com/office/powerpoint/2010/main" val="149380415"/>
              </p:ext>
            </p:extLst>
          </p:nvPr>
        </p:nvGraphicFramePr>
        <p:xfrm>
          <a:off x="1979712" y="4884422"/>
          <a:ext cx="4124647" cy="549014"/>
        </p:xfrm>
        <a:graphic>
          <a:graphicData uri="http://schemas.openxmlformats.org/presentationml/2006/ole">
            <mc:AlternateContent xmlns:mc="http://schemas.openxmlformats.org/markup-compatibility/2006">
              <mc:Choice xmlns:v="urn:schemas-microsoft-com:vml" Requires="v">
                <p:oleObj spid="_x0000_s2052" name="Équation" r:id="rId8" imgW="1955520" imgH="241200" progId="Equation.3">
                  <p:embed/>
                </p:oleObj>
              </mc:Choice>
              <mc:Fallback>
                <p:oleObj name="Équation" r:id="rId8" imgW="195552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712" y="4884422"/>
                        <a:ext cx="4124647" cy="549014"/>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 name="ZoneTexte 14"/>
          <p:cNvSpPr txBox="1"/>
          <p:nvPr/>
        </p:nvSpPr>
        <p:spPr>
          <a:xfrm>
            <a:off x="899592" y="5306678"/>
            <a:ext cx="720080" cy="646331"/>
          </a:xfrm>
          <a:prstGeom prst="rect">
            <a:avLst/>
          </a:prstGeom>
          <a:noFill/>
        </p:spPr>
        <p:txBody>
          <a:bodyPr wrap="square" rtlCol="0">
            <a:spAutoFit/>
          </a:bodyPr>
          <a:lstStyle/>
          <a:p>
            <a:pPr algn="ctr"/>
            <a:r>
              <a:rPr lang="fr-FR" sz="3600" dirty="0" smtClean="0">
                <a:solidFill>
                  <a:srgbClr val="FF0000"/>
                </a:solidFill>
              </a:rPr>
              <a:t>TP</a:t>
            </a:r>
            <a:endParaRPr lang="fr-FR" sz="3600" dirty="0">
              <a:solidFill>
                <a:srgbClr val="FF0000"/>
              </a:solidFill>
            </a:endParaRPr>
          </a:p>
        </p:txBody>
      </p:sp>
      <p:sp>
        <p:nvSpPr>
          <p:cNvPr id="2" name="Accolade ouvrante 1"/>
          <p:cNvSpPr/>
          <p:nvPr/>
        </p:nvSpPr>
        <p:spPr>
          <a:xfrm>
            <a:off x="164484" y="3501008"/>
            <a:ext cx="792088" cy="27668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pic>
        <p:nvPicPr>
          <p:cNvPr id="2838056" name="Picture 5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2948" y="2015309"/>
            <a:ext cx="3422265" cy="2465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158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06288"/>
            <a:ext cx="8229600" cy="1143000"/>
          </a:xfrm>
        </p:spPr>
        <p:txBody>
          <a:bodyPr/>
          <a:lstStyle/>
          <a:p>
            <a:r>
              <a:rPr lang="fr-FR" dirty="0" smtClean="0"/>
              <a:t>Objectifs</a:t>
            </a:r>
            <a:endParaRPr lang="fr-FR" dirty="0"/>
          </a:p>
        </p:txBody>
      </p:sp>
      <p:sp>
        <p:nvSpPr>
          <p:cNvPr id="3" name="Espace réservé du contenu 2"/>
          <p:cNvSpPr>
            <a:spLocks noGrp="1"/>
          </p:cNvSpPr>
          <p:nvPr>
            <p:ph idx="1"/>
          </p:nvPr>
        </p:nvSpPr>
        <p:spPr>
          <a:xfrm>
            <a:off x="179512" y="692696"/>
            <a:ext cx="8712968" cy="6237312"/>
          </a:xfrm>
        </p:spPr>
        <p:txBody>
          <a:bodyPr>
            <a:noAutofit/>
          </a:bodyPr>
          <a:lstStyle/>
          <a:p>
            <a:r>
              <a:rPr lang="fr-FR" sz="2600" dirty="0" smtClean="0"/>
              <a:t>Définir la notion de pompe</a:t>
            </a:r>
          </a:p>
          <a:p>
            <a:r>
              <a:rPr lang="fr-FR" sz="2600" dirty="0" smtClean="0"/>
              <a:t>Détailler le fonctionnement d’une pompe centrifuge</a:t>
            </a:r>
          </a:p>
          <a:p>
            <a:r>
              <a:rPr lang="fr-FR" sz="2600" dirty="0" smtClean="0"/>
              <a:t>Définir les composants d’une pompe centrifuge</a:t>
            </a:r>
          </a:p>
          <a:p>
            <a:r>
              <a:rPr lang="fr-FR" sz="2600" dirty="0" smtClean="0"/>
              <a:t>Expliquer les notions de HMT, puissance à l’arbre, rendement</a:t>
            </a:r>
          </a:p>
          <a:p>
            <a:r>
              <a:rPr lang="fr-FR" sz="2600" dirty="0" smtClean="0"/>
              <a:t>Exploiter les courbes caractéristiques HMT, puissance et rendement en fonction du débit à vitesse constante (données constructeurs)</a:t>
            </a:r>
          </a:p>
          <a:p>
            <a:r>
              <a:rPr lang="fr-FR" sz="2600" dirty="0" smtClean="0"/>
              <a:t>Déterminer le point de fonctionnement d’une installation</a:t>
            </a:r>
          </a:p>
          <a:p>
            <a:r>
              <a:rPr lang="fr-FR" sz="2600" dirty="0" smtClean="0"/>
              <a:t>Retrouver et détailler l’expression du NPSH disponible</a:t>
            </a:r>
          </a:p>
          <a:p>
            <a:r>
              <a:rPr lang="fr-FR" sz="2600" dirty="0" smtClean="0"/>
              <a:t>Mettre en relation le NPSH disponible et le NPSH requis</a:t>
            </a:r>
          </a:p>
          <a:p>
            <a:r>
              <a:rPr lang="fr-FR" sz="2600" dirty="0" smtClean="0"/>
              <a:t>Définir le NPSH requis</a:t>
            </a:r>
          </a:p>
          <a:p>
            <a:r>
              <a:rPr lang="fr-FR" sz="2600" dirty="0" smtClean="0"/>
              <a:t>Expliquer la notion de cavitation</a:t>
            </a:r>
          </a:p>
          <a:p>
            <a:pPr>
              <a:buNone/>
            </a:pPr>
            <a:endParaRPr lang="fr-FR" sz="2600" dirty="0"/>
          </a:p>
        </p:txBody>
      </p:sp>
    </p:spTree>
    <p:extLst>
      <p:ext uri="{BB962C8B-B14F-4D97-AF65-F5344CB8AC3E}">
        <p14:creationId xmlns:p14="http://schemas.microsoft.com/office/powerpoint/2010/main" val="3734996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re 1"/>
          <p:cNvSpPr>
            <a:spLocks noGrp="1"/>
          </p:cNvSpPr>
          <p:nvPr>
            <p:ph type="title"/>
          </p:nvPr>
        </p:nvSpPr>
        <p:spPr>
          <a:xfrm>
            <a:off x="179512" y="0"/>
            <a:ext cx="8888288" cy="1143000"/>
          </a:xfrm>
        </p:spPr>
        <p:txBody>
          <a:bodyPr>
            <a:normAutofit fontScale="90000"/>
          </a:bodyPr>
          <a:lstStyle/>
          <a:p>
            <a:pPr eaLnBrk="1" hangingPunct="1"/>
            <a:r>
              <a:rPr lang="fr-FR" dirty="0" smtClean="0"/>
              <a:t>Caractéristiques des pompes centrifuges</a:t>
            </a:r>
            <a:br>
              <a:rPr lang="fr-FR" dirty="0" smtClean="0"/>
            </a:br>
            <a:r>
              <a:rPr lang="fr-FR" dirty="0" smtClean="0"/>
              <a:t>Rendement </a:t>
            </a:r>
          </a:p>
        </p:txBody>
      </p:sp>
      <p:grpSp>
        <p:nvGrpSpPr>
          <p:cNvPr id="14" name="Groupe 13"/>
          <p:cNvGrpSpPr/>
          <p:nvPr/>
        </p:nvGrpSpPr>
        <p:grpSpPr>
          <a:xfrm>
            <a:off x="917575" y="1412776"/>
            <a:ext cx="7830889" cy="2075458"/>
            <a:chOff x="1061591" y="2060848"/>
            <a:chExt cx="7830889" cy="2075458"/>
          </a:xfrm>
        </p:grpSpPr>
        <p:graphicFrame>
          <p:nvGraphicFramePr>
            <p:cNvPr id="2838532" name="Object 4"/>
            <p:cNvGraphicFramePr>
              <a:graphicFrameLocks noChangeAspect="1"/>
            </p:cNvGraphicFramePr>
            <p:nvPr>
              <p:extLst>
                <p:ext uri="{D42A27DB-BD31-4B8C-83A1-F6EECF244321}">
                  <p14:modId xmlns:p14="http://schemas.microsoft.com/office/powerpoint/2010/main" val="41548872"/>
                </p:ext>
              </p:extLst>
            </p:nvPr>
          </p:nvGraphicFramePr>
          <p:xfrm>
            <a:off x="1061591" y="2132385"/>
            <a:ext cx="4822825" cy="1604962"/>
          </p:xfrm>
          <a:graphic>
            <a:graphicData uri="http://schemas.openxmlformats.org/presentationml/2006/ole">
              <mc:AlternateContent xmlns:mc="http://schemas.openxmlformats.org/markup-compatibility/2006">
                <mc:Choice xmlns:v="urn:schemas-microsoft-com:vml" Requires="v">
                  <p:oleObj spid="_x0000_s3074" name="Équation" r:id="rId4" imgW="1358640" imgH="419040" progId="Equation.3">
                    <p:embed/>
                  </p:oleObj>
                </mc:Choice>
                <mc:Fallback>
                  <p:oleObj name="Équation" r:id="rId4" imgW="1358640" imgH="419040" progId="Equation.3">
                    <p:embed/>
                    <p:pic>
                      <p:nvPicPr>
                        <p:cNvPr id="0" name=""/>
                        <p:cNvPicPr>
                          <a:picLocks noChangeAspect="1" noChangeArrowheads="1"/>
                        </p:cNvPicPr>
                        <p:nvPr/>
                      </p:nvPicPr>
                      <p:blipFill>
                        <a:blip r:embed="rId5"/>
                        <a:srcRect/>
                        <a:stretch>
                          <a:fillRect/>
                        </a:stretch>
                      </p:blipFill>
                      <p:spPr bwMode="auto">
                        <a:xfrm>
                          <a:off x="1061591" y="2132385"/>
                          <a:ext cx="4822825" cy="1604962"/>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 name="ZoneTexte 9"/>
            <p:cNvSpPr txBox="1"/>
            <p:nvPr/>
          </p:nvSpPr>
          <p:spPr>
            <a:xfrm>
              <a:off x="5796136" y="2060848"/>
              <a:ext cx="1584176" cy="923330"/>
            </a:xfrm>
            <a:prstGeom prst="rect">
              <a:avLst/>
            </a:prstGeom>
            <a:noFill/>
          </p:spPr>
          <p:txBody>
            <a:bodyPr wrap="square" rtlCol="0">
              <a:spAutoFit/>
            </a:bodyPr>
            <a:lstStyle/>
            <a:p>
              <a:r>
                <a:rPr lang="fr-FR" sz="5400" dirty="0" err="1" smtClean="0">
                  <a:latin typeface="Blackadder ITC"/>
                </a:rPr>
                <a:t>P</a:t>
              </a:r>
              <a:r>
                <a:rPr lang="fr-FR" sz="5400" baseline="-25000" dirty="0" err="1" smtClean="0">
                  <a:latin typeface="Blackadder ITC"/>
                </a:rPr>
                <a:t>hyd</a:t>
              </a:r>
              <a:endParaRPr lang="fr-FR" sz="5400" baseline="-25000" dirty="0"/>
            </a:p>
          </p:txBody>
        </p:sp>
        <p:cxnSp>
          <p:nvCxnSpPr>
            <p:cNvPr id="12" name="Connecteur droit 11"/>
            <p:cNvCxnSpPr/>
            <p:nvPr/>
          </p:nvCxnSpPr>
          <p:spPr>
            <a:xfrm>
              <a:off x="5868144" y="2913828"/>
              <a:ext cx="15121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5940152" y="3212976"/>
              <a:ext cx="2952328" cy="923330"/>
            </a:xfrm>
            <a:prstGeom prst="rect">
              <a:avLst/>
            </a:prstGeom>
            <a:noFill/>
          </p:spPr>
          <p:txBody>
            <a:bodyPr wrap="square" rtlCol="0">
              <a:spAutoFit/>
            </a:bodyPr>
            <a:lstStyle/>
            <a:p>
              <a:r>
                <a:rPr lang="fr-FR" sz="5400" dirty="0" err="1" smtClean="0">
                  <a:latin typeface="Blackadder ITC"/>
                </a:rPr>
                <a:t>P</a:t>
              </a:r>
              <a:r>
                <a:rPr lang="fr-FR" sz="5400" baseline="-25000" dirty="0" err="1" smtClean="0">
                  <a:latin typeface="Blackadder ITC"/>
                </a:rPr>
                <a:t>méc</a:t>
              </a:r>
              <a:r>
                <a:rPr lang="fr-FR" sz="5400" dirty="0" smtClean="0">
                  <a:latin typeface="Blackadder ITC"/>
                </a:rPr>
                <a:t> </a:t>
              </a:r>
              <a:r>
                <a:rPr lang="fr-FR" sz="5400" baseline="-25000" dirty="0" smtClean="0">
                  <a:latin typeface="Blackadder ITC"/>
                </a:rPr>
                <a:t>(arbre)</a:t>
              </a:r>
              <a:endParaRPr lang="fr-FR" sz="5400" baseline="-25000" dirty="0"/>
            </a:p>
          </p:txBody>
        </p:sp>
      </p:grpSp>
      <p:sp>
        <p:nvSpPr>
          <p:cNvPr id="17" name="ZoneTexte 16"/>
          <p:cNvSpPr txBox="1"/>
          <p:nvPr/>
        </p:nvSpPr>
        <p:spPr>
          <a:xfrm>
            <a:off x="179512" y="1340768"/>
            <a:ext cx="2880320" cy="523220"/>
          </a:xfrm>
          <a:prstGeom prst="rect">
            <a:avLst/>
          </a:prstGeom>
          <a:noFill/>
        </p:spPr>
        <p:txBody>
          <a:bodyPr wrap="square" rtlCol="0">
            <a:spAutoFit/>
          </a:bodyPr>
          <a:lstStyle/>
          <a:p>
            <a:r>
              <a:rPr lang="fr-FR" sz="2800" dirty="0" smtClean="0"/>
              <a:t>Pour une pompe:</a:t>
            </a:r>
            <a:endParaRPr lang="fr-FR" sz="2800" dirty="0"/>
          </a:p>
        </p:txBody>
      </p:sp>
      <p:sp>
        <p:nvSpPr>
          <p:cNvPr id="18" name="ZoneTexte 17"/>
          <p:cNvSpPr txBox="1"/>
          <p:nvPr/>
        </p:nvSpPr>
        <p:spPr>
          <a:xfrm>
            <a:off x="179512" y="3717032"/>
            <a:ext cx="5544616" cy="523220"/>
          </a:xfrm>
          <a:prstGeom prst="rect">
            <a:avLst/>
          </a:prstGeom>
          <a:noFill/>
        </p:spPr>
        <p:txBody>
          <a:bodyPr wrap="square" rtlCol="0">
            <a:spAutoFit/>
          </a:bodyPr>
          <a:lstStyle/>
          <a:p>
            <a:r>
              <a:rPr lang="fr-FR" sz="2800" dirty="0" smtClean="0"/>
              <a:t>Pour un groupement moto/pompe:</a:t>
            </a:r>
            <a:endParaRPr lang="fr-FR" sz="2800" dirty="0"/>
          </a:p>
        </p:txBody>
      </p:sp>
      <p:grpSp>
        <p:nvGrpSpPr>
          <p:cNvPr id="19" name="Groupe 18"/>
          <p:cNvGrpSpPr/>
          <p:nvPr/>
        </p:nvGrpSpPr>
        <p:grpSpPr>
          <a:xfrm>
            <a:off x="723900" y="4353988"/>
            <a:ext cx="7836248" cy="2075458"/>
            <a:chOff x="1083940" y="1977724"/>
            <a:chExt cx="7836248" cy="2075458"/>
          </a:xfrm>
        </p:grpSpPr>
        <p:graphicFrame>
          <p:nvGraphicFramePr>
            <p:cNvPr id="20" name="Object 4"/>
            <p:cNvGraphicFramePr>
              <a:graphicFrameLocks noChangeAspect="1"/>
            </p:cNvGraphicFramePr>
            <p:nvPr>
              <p:extLst>
                <p:ext uri="{D42A27DB-BD31-4B8C-83A1-F6EECF244321}">
                  <p14:modId xmlns:p14="http://schemas.microsoft.com/office/powerpoint/2010/main" val="3584199922"/>
                </p:ext>
              </p:extLst>
            </p:nvPr>
          </p:nvGraphicFramePr>
          <p:xfrm>
            <a:off x="1083940" y="2132236"/>
            <a:ext cx="4778375" cy="1604963"/>
          </p:xfrm>
          <a:graphic>
            <a:graphicData uri="http://schemas.openxmlformats.org/presentationml/2006/ole">
              <mc:AlternateContent xmlns:mc="http://schemas.openxmlformats.org/markup-compatibility/2006">
                <mc:Choice xmlns:v="urn:schemas-microsoft-com:vml" Requires="v">
                  <p:oleObj spid="_x0000_s3075" name="Équation" r:id="rId6" imgW="1346040" imgH="419040" progId="Equation.3">
                    <p:embed/>
                  </p:oleObj>
                </mc:Choice>
                <mc:Fallback>
                  <p:oleObj name="Équation" r:id="rId6" imgW="1346040" imgH="419040" progId="Equation.3">
                    <p:embed/>
                    <p:pic>
                      <p:nvPicPr>
                        <p:cNvPr id="0" name=""/>
                        <p:cNvPicPr>
                          <a:picLocks noChangeAspect="1" noChangeArrowheads="1"/>
                        </p:cNvPicPr>
                        <p:nvPr/>
                      </p:nvPicPr>
                      <p:blipFill>
                        <a:blip r:embed="rId7"/>
                        <a:srcRect/>
                        <a:stretch>
                          <a:fillRect/>
                        </a:stretch>
                      </p:blipFill>
                      <p:spPr bwMode="auto">
                        <a:xfrm>
                          <a:off x="1083940" y="2132236"/>
                          <a:ext cx="4778375" cy="1604963"/>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1" name="ZoneTexte 20"/>
            <p:cNvSpPr txBox="1"/>
            <p:nvPr/>
          </p:nvSpPr>
          <p:spPr>
            <a:xfrm>
              <a:off x="5823844" y="1977724"/>
              <a:ext cx="1584176" cy="923330"/>
            </a:xfrm>
            <a:prstGeom prst="rect">
              <a:avLst/>
            </a:prstGeom>
            <a:noFill/>
          </p:spPr>
          <p:txBody>
            <a:bodyPr wrap="square" rtlCol="0">
              <a:spAutoFit/>
            </a:bodyPr>
            <a:lstStyle/>
            <a:p>
              <a:r>
                <a:rPr lang="fr-FR" sz="5400" dirty="0" err="1" smtClean="0">
                  <a:latin typeface="Blackadder ITC"/>
                </a:rPr>
                <a:t>P</a:t>
              </a:r>
              <a:r>
                <a:rPr lang="fr-FR" sz="5400" baseline="-25000" dirty="0" err="1" smtClean="0">
                  <a:latin typeface="Blackadder ITC"/>
                </a:rPr>
                <a:t>hyd</a:t>
              </a:r>
              <a:endParaRPr lang="fr-FR" sz="5400" baseline="-25000" dirty="0"/>
            </a:p>
          </p:txBody>
        </p:sp>
        <p:cxnSp>
          <p:nvCxnSpPr>
            <p:cNvPr id="22" name="Connecteur droit 21"/>
            <p:cNvCxnSpPr/>
            <p:nvPr/>
          </p:nvCxnSpPr>
          <p:spPr>
            <a:xfrm>
              <a:off x="5895852" y="2913828"/>
              <a:ext cx="15121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a:off x="5967860" y="3129852"/>
              <a:ext cx="2952328" cy="923330"/>
            </a:xfrm>
            <a:prstGeom prst="rect">
              <a:avLst/>
            </a:prstGeom>
            <a:noFill/>
          </p:spPr>
          <p:txBody>
            <a:bodyPr wrap="square" rtlCol="0">
              <a:spAutoFit/>
            </a:bodyPr>
            <a:lstStyle/>
            <a:p>
              <a:r>
                <a:rPr lang="fr-FR" sz="5400" dirty="0" err="1" smtClean="0">
                  <a:latin typeface="Blackadder ITC"/>
                </a:rPr>
                <a:t>P</a:t>
              </a:r>
              <a:r>
                <a:rPr lang="fr-FR" sz="5400" baseline="-25000" dirty="0" err="1" smtClean="0">
                  <a:latin typeface="Blackadder ITC"/>
                </a:rPr>
                <a:t>élec</a:t>
              </a:r>
              <a:endParaRPr lang="fr-FR" sz="5400" baseline="-25000" dirty="0"/>
            </a:p>
          </p:txBody>
        </p:sp>
      </p:grpSp>
      <p:sp>
        <p:nvSpPr>
          <p:cNvPr id="4" name="ZoneTexte 3"/>
          <p:cNvSpPr txBox="1"/>
          <p:nvPr/>
        </p:nvSpPr>
        <p:spPr>
          <a:xfrm>
            <a:off x="7179454" y="1815499"/>
            <a:ext cx="1224136" cy="646331"/>
          </a:xfrm>
          <a:prstGeom prst="rect">
            <a:avLst/>
          </a:prstGeom>
          <a:noFill/>
        </p:spPr>
        <p:txBody>
          <a:bodyPr wrap="square" rtlCol="0">
            <a:spAutoFit/>
          </a:bodyPr>
          <a:lstStyle/>
          <a:p>
            <a:r>
              <a:rPr lang="fr-FR" sz="3600" dirty="0" smtClean="0"/>
              <a:t>. 100</a:t>
            </a:r>
            <a:endParaRPr lang="fr-FR" sz="3600" dirty="0"/>
          </a:p>
        </p:txBody>
      </p:sp>
      <p:sp>
        <p:nvSpPr>
          <p:cNvPr id="24" name="ZoneTexte 23"/>
          <p:cNvSpPr txBox="1"/>
          <p:nvPr/>
        </p:nvSpPr>
        <p:spPr>
          <a:xfrm>
            <a:off x="7021080" y="4834572"/>
            <a:ext cx="1224136" cy="646331"/>
          </a:xfrm>
          <a:prstGeom prst="rect">
            <a:avLst/>
          </a:prstGeom>
          <a:noFill/>
        </p:spPr>
        <p:txBody>
          <a:bodyPr wrap="square" rtlCol="0">
            <a:spAutoFit/>
          </a:bodyPr>
          <a:lstStyle/>
          <a:p>
            <a:r>
              <a:rPr lang="fr-FR" sz="3600" dirty="0" smtClean="0"/>
              <a:t>. 100</a:t>
            </a:r>
            <a:endParaRPr lang="fr-FR" sz="3600" dirty="0"/>
          </a:p>
        </p:txBody>
      </p:sp>
    </p:spTree>
    <p:extLst>
      <p:ext uri="{BB962C8B-B14F-4D97-AF65-F5344CB8AC3E}">
        <p14:creationId xmlns:p14="http://schemas.microsoft.com/office/powerpoint/2010/main" val="3458970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30690" name="Picture 2"/>
          <p:cNvPicPr>
            <a:picLocks noChangeAspect="1" noChangeArrowheads="1"/>
          </p:cNvPicPr>
          <p:nvPr/>
        </p:nvPicPr>
        <p:blipFill>
          <a:blip r:embed="rId2" cstate="print"/>
          <a:srcRect l="35437" t="28699" r="39757" b="53801"/>
          <a:stretch>
            <a:fillRect/>
          </a:stretch>
        </p:blipFill>
        <p:spPr bwMode="auto">
          <a:xfrm>
            <a:off x="323528" y="1700808"/>
            <a:ext cx="7575242" cy="3006048"/>
          </a:xfrm>
          <a:prstGeom prst="rect">
            <a:avLst/>
          </a:prstGeom>
          <a:noFill/>
          <a:ln w="9525">
            <a:noFill/>
            <a:miter lim="800000"/>
            <a:headEnd/>
            <a:tailEnd/>
          </a:ln>
        </p:spPr>
      </p:pic>
      <p:sp>
        <p:nvSpPr>
          <p:cNvPr id="5" name="Titre 1"/>
          <p:cNvSpPr>
            <a:spLocks noGrp="1"/>
          </p:cNvSpPr>
          <p:nvPr>
            <p:ph type="title"/>
          </p:nvPr>
        </p:nvSpPr>
        <p:spPr>
          <a:xfrm>
            <a:off x="179512" y="53752"/>
            <a:ext cx="8888288" cy="1143000"/>
          </a:xfrm>
        </p:spPr>
        <p:txBody>
          <a:bodyPr>
            <a:normAutofit fontScale="90000"/>
          </a:bodyPr>
          <a:lstStyle/>
          <a:p>
            <a:pPr eaLnBrk="1" hangingPunct="1"/>
            <a:r>
              <a:rPr lang="fr-FR" dirty="0" smtClean="0"/>
              <a:t>Caractéristiques des pompes centrifuges</a:t>
            </a:r>
            <a:br>
              <a:rPr lang="fr-FR" dirty="0" smtClean="0"/>
            </a:br>
            <a:r>
              <a:rPr lang="fr-FR" dirty="0" smtClean="0"/>
              <a:t>Rendement </a:t>
            </a:r>
          </a:p>
        </p:txBody>
      </p:sp>
      <p:sp>
        <p:nvSpPr>
          <p:cNvPr id="6" name="ZoneTexte 5"/>
          <p:cNvSpPr txBox="1"/>
          <p:nvPr/>
        </p:nvSpPr>
        <p:spPr>
          <a:xfrm>
            <a:off x="5508104" y="1340768"/>
            <a:ext cx="1656184" cy="954107"/>
          </a:xfrm>
          <a:prstGeom prst="rect">
            <a:avLst/>
          </a:prstGeom>
          <a:solidFill>
            <a:schemeClr val="bg1"/>
          </a:solidFill>
        </p:spPr>
        <p:txBody>
          <a:bodyPr wrap="square" rtlCol="0">
            <a:spAutoFit/>
          </a:bodyPr>
          <a:lstStyle/>
          <a:p>
            <a:pPr algn="ctr"/>
            <a:r>
              <a:rPr lang="fr-FR" sz="2800" dirty="0" smtClean="0"/>
              <a:t>Arbre moteur</a:t>
            </a:r>
            <a:endParaRPr lang="fr-FR" sz="2800" dirty="0"/>
          </a:p>
        </p:txBody>
      </p:sp>
      <p:sp>
        <p:nvSpPr>
          <p:cNvPr id="7" name="ZoneTexte 6"/>
          <p:cNvSpPr txBox="1"/>
          <p:nvPr/>
        </p:nvSpPr>
        <p:spPr>
          <a:xfrm>
            <a:off x="3203848" y="4005064"/>
            <a:ext cx="1656184" cy="954107"/>
          </a:xfrm>
          <a:prstGeom prst="rect">
            <a:avLst/>
          </a:prstGeom>
          <a:solidFill>
            <a:schemeClr val="bg1"/>
          </a:solidFill>
        </p:spPr>
        <p:txBody>
          <a:bodyPr wrap="square" rtlCol="0">
            <a:spAutoFit/>
          </a:bodyPr>
          <a:lstStyle/>
          <a:p>
            <a:pPr algn="ctr"/>
            <a:r>
              <a:rPr lang="fr-FR" sz="2800" dirty="0" smtClean="0"/>
              <a:t>Arbre pompe</a:t>
            </a:r>
            <a:endParaRPr lang="fr-FR" sz="2800" dirty="0"/>
          </a:p>
        </p:txBody>
      </p:sp>
      <p:cxnSp>
        <p:nvCxnSpPr>
          <p:cNvPr id="9" name="Connecteur droit avec flèche 8"/>
          <p:cNvCxnSpPr/>
          <p:nvPr/>
        </p:nvCxnSpPr>
        <p:spPr>
          <a:xfrm flipV="1">
            <a:off x="4572000" y="3212976"/>
            <a:ext cx="432048" cy="9361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H="1" flipV="1">
            <a:off x="2267744" y="2996952"/>
            <a:ext cx="1008112" cy="2592288"/>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flipV="1">
            <a:off x="827584" y="3068960"/>
            <a:ext cx="864096" cy="2736304"/>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H="1" flipV="1">
            <a:off x="7020272" y="3284984"/>
            <a:ext cx="648072" cy="2016224"/>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2267744" y="5661248"/>
            <a:ext cx="2952328" cy="923330"/>
          </a:xfrm>
          <a:prstGeom prst="rect">
            <a:avLst/>
          </a:prstGeom>
          <a:noFill/>
        </p:spPr>
        <p:txBody>
          <a:bodyPr wrap="square" rtlCol="0">
            <a:spAutoFit/>
          </a:bodyPr>
          <a:lstStyle/>
          <a:p>
            <a:r>
              <a:rPr lang="fr-FR" sz="5400" dirty="0" err="1" smtClean="0">
                <a:latin typeface="Blackadder ITC"/>
              </a:rPr>
              <a:t>P</a:t>
            </a:r>
            <a:r>
              <a:rPr lang="fr-FR" sz="5400" baseline="-25000" dirty="0" err="1" smtClean="0">
                <a:latin typeface="Blackadder ITC"/>
              </a:rPr>
              <a:t>méc</a:t>
            </a:r>
            <a:r>
              <a:rPr lang="fr-FR" sz="5400" dirty="0" smtClean="0">
                <a:latin typeface="Blackadder ITC"/>
              </a:rPr>
              <a:t> </a:t>
            </a:r>
            <a:r>
              <a:rPr lang="fr-FR" sz="5400" baseline="-25000" dirty="0" smtClean="0">
                <a:latin typeface="Blackadder ITC"/>
              </a:rPr>
              <a:t>(arbre)</a:t>
            </a:r>
            <a:endParaRPr lang="fr-FR" sz="5400" baseline="-25000" dirty="0"/>
          </a:p>
        </p:txBody>
      </p:sp>
      <p:sp>
        <p:nvSpPr>
          <p:cNvPr id="21" name="ZoneTexte 20"/>
          <p:cNvSpPr txBox="1"/>
          <p:nvPr/>
        </p:nvSpPr>
        <p:spPr>
          <a:xfrm>
            <a:off x="107504" y="5805264"/>
            <a:ext cx="1584176" cy="923330"/>
          </a:xfrm>
          <a:prstGeom prst="rect">
            <a:avLst/>
          </a:prstGeom>
          <a:noFill/>
        </p:spPr>
        <p:txBody>
          <a:bodyPr wrap="square" rtlCol="0">
            <a:spAutoFit/>
          </a:bodyPr>
          <a:lstStyle/>
          <a:p>
            <a:r>
              <a:rPr lang="fr-FR" sz="5400" dirty="0" err="1" smtClean="0">
                <a:latin typeface="Blackadder ITC"/>
              </a:rPr>
              <a:t>P</a:t>
            </a:r>
            <a:r>
              <a:rPr lang="fr-FR" sz="5400" baseline="-25000" dirty="0" err="1" smtClean="0">
                <a:latin typeface="Blackadder ITC"/>
              </a:rPr>
              <a:t>hyd</a:t>
            </a:r>
            <a:endParaRPr lang="fr-FR" sz="5400" baseline="-25000" dirty="0"/>
          </a:p>
        </p:txBody>
      </p:sp>
      <p:sp>
        <p:nvSpPr>
          <p:cNvPr id="22" name="ZoneTexte 21"/>
          <p:cNvSpPr txBox="1"/>
          <p:nvPr/>
        </p:nvSpPr>
        <p:spPr>
          <a:xfrm>
            <a:off x="7236296" y="5445224"/>
            <a:ext cx="1368152" cy="923330"/>
          </a:xfrm>
          <a:prstGeom prst="rect">
            <a:avLst/>
          </a:prstGeom>
          <a:noFill/>
        </p:spPr>
        <p:txBody>
          <a:bodyPr wrap="square" rtlCol="0">
            <a:spAutoFit/>
          </a:bodyPr>
          <a:lstStyle/>
          <a:p>
            <a:r>
              <a:rPr lang="fr-FR" sz="5400" dirty="0" err="1" smtClean="0">
                <a:latin typeface="Blackadder ITC"/>
              </a:rPr>
              <a:t>P</a:t>
            </a:r>
            <a:r>
              <a:rPr lang="fr-FR" sz="5400" baseline="-25000" dirty="0" err="1" smtClean="0">
                <a:latin typeface="Blackadder ITC"/>
              </a:rPr>
              <a:t>élec</a:t>
            </a:r>
            <a:endParaRPr lang="fr-FR" sz="5400" baseline="-25000" dirty="0"/>
          </a:p>
        </p:txBody>
      </p:sp>
    </p:spTree>
    <p:extLst>
      <p:ext uri="{BB962C8B-B14F-4D97-AF65-F5344CB8AC3E}">
        <p14:creationId xmlns:p14="http://schemas.microsoft.com/office/powerpoint/2010/main" val="2764410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re 1"/>
          <p:cNvSpPr>
            <a:spLocks noGrp="1"/>
          </p:cNvSpPr>
          <p:nvPr>
            <p:ph type="title"/>
          </p:nvPr>
        </p:nvSpPr>
        <p:spPr>
          <a:xfrm>
            <a:off x="179512" y="0"/>
            <a:ext cx="8888288" cy="1143000"/>
          </a:xfrm>
        </p:spPr>
        <p:txBody>
          <a:bodyPr>
            <a:normAutofit fontScale="90000"/>
          </a:bodyPr>
          <a:lstStyle/>
          <a:p>
            <a:pPr eaLnBrk="1" hangingPunct="1"/>
            <a:r>
              <a:rPr lang="fr-FR" dirty="0" smtClean="0"/>
              <a:t>Caractéristiques des pompes centrifuges</a:t>
            </a:r>
            <a:br>
              <a:rPr lang="fr-FR" dirty="0" smtClean="0"/>
            </a:br>
            <a:r>
              <a:rPr lang="fr-FR" dirty="0" smtClean="0"/>
              <a:t>Courbe caractéristique pression/débit</a:t>
            </a:r>
          </a:p>
        </p:txBody>
      </p:sp>
      <p:graphicFrame>
        <p:nvGraphicFramePr>
          <p:cNvPr id="2839556" name="Object 4"/>
          <p:cNvGraphicFramePr>
            <a:graphicFrameLocks noChangeAspect="1"/>
          </p:cNvGraphicFramePr>
          <p:nvPr/>
        </p:nvGraphicFramePr>
        <p:xfrm>
          <a:off x="2339752" y="1556792"/>
          <a:ext cx="3714750" cy="685800"/>
        </p:xfrm>
        <a:graphic>
          <a:graphicData uri="http://schemas.openxmlformats.org/presentationml/2006/ole">
            <mc:AlternateContent xmlns:mc="http://schemas.openxmlformats.org/markup-compatibility/2006">
              <mc:Choice xmlns:v="urn:schemas-microsoft-com:vml" Requires="v">
                <p:oleObj spid="_x0000_s4098" name="Équation" r:id="rId4" imgW="1333440" imgH="228600" progId="Equation.3">
                  <p:embed/>
                </p:oleObj>
              </mc:Choice>
              <mc:Fallback>
                <p:oleObj name="Équation" r:id="rId4" imgW="13334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1556792"/>
                        <a:ext cx="3714750" cy="685800"/>
                      </a:xfrm>
                      <a:prstGeom prst="rect">
                        <a:avLst/>
                      </a:prstGeom>
                      <a:solidFill>
                        <a:srgbClr val="FFCC99"/>
                      </a:solidFill>
                      <a:ln w="9525">
                        <a:solidFill>
                          <a:schemeClr val="tx1"/>
                        </a:solidFill>
                        <a:miter lim="800000"/>
                        <a:headEnd/>
                        <a:tailEnd/>
                      </a:ln>
                    </p:spPr>
                  </p:pic>
                </p:oleObj>
              </mc:Fallback>
            </mc:AlternateContent>
          </a:graphicData>
        </a:graphic>
      </p:graphicFrame>
      <p:grpSp>
        <p:nvGrpSpPr>
          <p:cNvPr id="12" name="Groupe 11"/>
          <p:cNvGrpSpPr/>
          <p:nvPr/>
        </p:nvGrpSpPr>
        <p:grpSpPr>
          <a:xfrm>
            <a:off x="323528" y="2865710"/>
            <a:ext cx="5511304" cy="923330"/>
            <a:chOff x="827584" y="3284984"/>
            <a:chExt cx="5511304" cy="923330"/>
          </a:xfrm>
        </p:grpSpPr>
        <p:graphicFrame>
          <p:nvGraphicFramePr>
            <p:cNvPr id="2839557" name="Object 5"/>
            <p:cNvGraphicFramePr>
              <a:graphicFrameLocks noChangeAspect="1"/>
            </p:cNvGraphicFramePr>
            <p:nvPr/>
          </p:nvGraphicFramePr>
          <p:xfrm>
            <a:off x="2200275" y="3500438"/>
            <a:ext cx="4138613" cy="685800"/>
          </p:xfrm>
          <a:graphic>
            <a:graphicData uri="http://schemas.openxmlformats.org/presentationml/2006/ole">
              <mc:AlternateContent xmlns:mc="http://schemas.openxmlformats.org/markup-compatibility/2006">
                <mc:Choice xmlns:v="urn:schemas-microsoft-com:vml" Requires="v">
                  <p:oleObj spid="_x0000_s4099" name="Équation" r:id="rId6" imgW="1485720" imgH="228600" progId="Equation.3">
                    <p:embed/>
                  </p:oleObj>
                </mc:Choice>
                <mc:Fallback>
                  <p:oleObj name="Équation" r:id="rId6" imgW="148572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0275" y="3500438"/>
                          <a:ext cx="4138613" cy="685800"/>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 name="ZoneTexte 10"/>
            <p:cNvSpPr txBox="1"/>
            <p:nvPr/>
          </p:nvSpPr>
          <p:spPr>
            <a:xfrm>
              <a:off x="827584" y="3284984"/>
              <a:ext cx="1584176" cy="923330"/>
            </a:xfrm>
            <a:prstGeom prst="rect">
              <a:avLst/>
            </a:prstGeom>
            <a:noFill/>
          </p:spPr>
          <p:txBody>
            <a:bodyPr wrap="square" rtlCol="0">
              <a:spAutoFit/>
            </a:bodyPr>
            <a:lstStyle/>
            <a:p>
              <a:r>
                <a:rPr lang="fr-FR" sz="5400" dirty="0" err="1" smtClean="0">
                  <a:latin typeface="Blackadder ITC"/>
                </a:rPr>
                <a:t>P</a:t>
              </a:r>
              <a:r>
                <a:rPr lang="fr-FR" sz="5400" baseline="-25000" dirty="0" err="1" smtClean="0">
                  <a:latin typeface="Blackadder ITC"/>
                </a:rPr>
                <a:t>hyd</a:t>
              </a:r>
              <a:endParaRPr lang="fr-FR" sz="5400" baseline="-25000" dirty="0"/>
            </a:p>
          </p:txBody>
        </p:sp>
      </p:grpSp>
      <p:grpSp>
        <p:nvGrpSpPr>
          <p:cNvPr id="23" name="Groupe 22"/>
          <p:cNvGrpSpPr/>
          <p:nvPr/>
        </p:nvGrpSpPr>
        <p:grpSpPr>
          <a:xfrm>
            <a:off x="179512" y="3945235"/>
            <a:ext cx="4608512" cy="1932037"/>
            <a:chOff x="2699792" y="4293096"/>
            <a:chExt cx="4608512" cy="1932037"/>
          </a:xfrm>
        </p:grpSpPr>
        <p:grpSp>
          <p:nvGrpSpPr>
            <p:cNvPr id="16" name="Groupe 15"/>
            <p:cNvGrpSpPr/>
            <p:nvPr/>
          </p:nvGrpSpPr>
          <p:grpSpPr>
            <a:xfrm>
              <a:off x="5724128" y="4293096"/>
              <a:ext cx="1584176" cy="1932037"/>
              <a:chOff x="5724128" y="2060848"/>
              <a:chExt cx="1584176" cy="1932037"/>
            </a:xfrm>
          </p:grpSpPr>
          <p:graphicFrame>
            <p:nvGraphicFramePr>
              <p:cNvPr id="17" name="Object 4"/>
              <p:cNvGraphicFramePr>
                <a:graphicFrameLocks noChangeAspect="1"/>
              </p:cNvGraphicFramePr>
              <p:nvPr/>
            </p:nvGraphicFramePr>
            <p:xfrm>
              <a:off x="5868144" y="3068960"/>
              <a:ext cx="1308100" cy="923925"/>
            </p:xfrm>
            <a:graphic>
              <a:graphicData uri="http://schemas.openxmlformats.org/presentationml/2006/ole">
                <mc:AlternateContent xmlns:mc="http://schemas.openxmlformats.org/markup-compatibility/2006">
                  <mc:Choice xmlns:v="urn:schemas-microsoft-com:vml" Requires="v">
                    <p:oleObj spid="_x0000_s4100" name="Équation" r:id="rId8" imgW="368280" imgH="241200" progId="Equation.3">
                      <p:embed/>
                    </p:oleObj>
                  </mc:Choice>
                  <mc:Fallback>
                    <p:oleObj name="Équation" r:id="rId8" imgW="36828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8144" y="3068960"/>
                            <a:ext cx="1308100" cy="923925"/>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8" name="ZoneTexte 17"/>
              <p:cNvSpPr txBox="1"/>
              <p:nvPr/>
            </p:nvSpPr>
            <p:spPr>
              <a:xfrm>
                <a:off x="5724128" y="2060848"/>
                <a:ext cx="1584176" cy="923330"/>
              </a:xfrm>
              <a:prstGeom prst="rect">
                <a:avLst/>
              </a:prstGeom>
              <a:noFill/>
            </p:spPr>
            <p:txBody>
              <a:bodyPr wrap="square" rtlCol="0">
                <a:spAutoFit/>
              </a:bodyPr>
              <a:lstStyle/>
              <a:p>
                <a:r>
                  <a:rPr lang="fr-FR" sz="5400" dirty="0" err="1" smtClean="0">
                    <a:latin typeface="Blackadder ITC"/>
                  </a:rPr>
                  <a:t>P</a:t>
                </a:r>
                <a:r>
                  <a:rPr lang="fr-FR" sz="5400" baseline="-25000" dirty="0" err="1" smtClean="0">
                    <a:latin typeface="Blackadder ITC"/>
                  </a:rPr>
                  <a:t>hyd</a:t>
                </a:r>
                <a:endParaRPr lang="fr-FR" sz="5400" baseline="-25000" dirty="0"/>
              </a:p>
            </p:txBody>
          </p:sp>
          <p:cxnSp>
            <p:nvCxnSpPr>
              <p:cNvPr id="19" name="Connecteur droit 18"/>
              <p:cNvCxnSpPr/>
              <p:nvPr/>
            </p:nvCxnSpPr>
            <p:spPr>
              <a:xfrm>
                <a:off x="5796136" y="2996952"/>
                <a:ext cx="15121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ZoneTexte 20"/>
            <p:cNvSpPr txBox="1"/>
            <p:nvPr/>
          </p:nvSpPr>
          <p:spPr>
            <a:xfrm>
              <a:off x="5292080" y="4725144"/>
              <a:ext cx="576064" cy="923330"/>
            </a:xfrm>
            <a:prstGeom prst="rect">
              <a:avLst/>
            </a:prstGeom>
            <a:noFill/>
          </p:spPr>
          <p:txBody>
            <a:bodyPr wrap="square" rtlCol="0">
              <a:spAutoFit/>
            </a:bodyPr>
            <a:lstStyle/>
            <a:p>
              <a:r>
                <a:rPr lang="fr-FR" sz="5400" dirty="0" smtClean="0"/>
                <a:t>=</a:t>
              </a:r>
              <a:endParaRPr lang="fr-FR" sz="5400" dirty="0"/>
            </a:p>
          </p:txBody>
        </p:sp>
        <p:sp>
          <p:nvSpPr>
            <p:cNvPr id="22" name="ZoneTexte 21"/>
            <p:cNvSpPr txBox="1"/>
            <p:nvPr/>
          </p:nvSpPr>
          <p:spPr>
            <a:xfrm>
              <a:off x="2699792" y="4581128"/>
              <a:ext cx="2952328" cy="923330"/>
            </a:xfrm>
            <a:prstGeom prst="rect">
              <a:avLst/>
            </a:prstGeom>
            <a:noFill/>
          </p:spPr>
          <p:txBody>
            <a:bodyPr wrap="square" rtlCol="0">
              <a:spAutoFit/>
            </a:bodyPr>
            <a:lstStyle/>
            <a:p>
              <a:r>
                <a:rPr lang="fr-FR" sz="5400" dirty="0" err="1" smtClean="0">
                  <a:latin typeface="Blackadder ITC"/>
                </a:rPr>
                <a:t>P</a:t>
              </a:r>
              <a:r>
                <a:rPr lang="fr-FR" sz="5400" baseline="-25000" dirty="0" err="1" smtClean="0">
                  <a:latin typeface="Blackadder ITC"/>
                </a:rPr>
                <a:t>méc</a:t>
              </a:r>
              <a:r>
                <a:rPr lang="fr-FR" sz="5400" dirty="0" smtClean="0">
                  <a:latin typeface="Blackadder ITC"/>
                </a:rPr>
                <a:t> </a:t>
              </a:r>
              <a:r>
                <a:rPr lang="fr-FR" sz="5400" baseline="-25000" dirty="0" smtClean="0">
                  <a:latin typeface="Blackadder ITC"/>
                </a:rPr>
                <a:t>(arbre)</a:t>
              </a:r>
              <a:endParaRPr lang="fr-FR" sz="5400" baseline="-25000" dirty="0"/>
            </a:p>
          </p:txBody>
        </p:sp>
      </p:grpSp>
      <p:sp>
        <p:nvSpPr>
          <p:cNvPr id="24" name="Accolade fermante 23"/>
          <p:cNvSpPr/>
          <p:nvPr/>
        </p:nvSpPr>
        <p:spPr>
          <a:xfrm>
            <a:off x="5796136" y="2780928"/>
            <a:ext cx="504056"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ZoneTexte 24"/>
          <p:cNvSpPr txBox="1"/>
          <p:nvPr/>
        </p:nvSpPr>
        <p:spPr>
          <a:xfrm>
            <a:off x="6839744" y="1412776"/>
            <a:ext cx="2304256" cy="954107"/>
          </a:xfrm>
          <a:prstGeom prst="rect">
            <a:avLst/>
          </a:prstGeom>
          <a:noFill/>
        </p:spPr>
        <p:txBody>
          <a:bodyPr wrap="square" rtlCol="0">
            <a:spAutoFit/>
          </a:bodyPr>
          <a:lstStyle/>
          <a:p>
            <a:pPr algn="ctr"/>
            <a:r>
              <a:rPr lang="fr-FR" sz="2800" dirty="0" smtClean="0"/>
              <a:t>Parabole descendante</a:t>
            </a:r>
            <a:endParaRPr lang="fr-FR" sz="2800" dirty="0"/>
          </a:p>
        </p:txBody>
      </p:sp>
      <p:sp>
        <p:nvSpPr>
          <p:cNvPr id="26" name="ZoneTexte 25"/>
          <p:cNvSpPr txBox="1"/>
          <p:nvPr/>
        </p:nvSpPr>
        <p:spPr>
          <a:xfrm>
            <a:off x="6372200" y="3140968"/>
            <a:ext cx="2771800" cy="954107"/>
          </a:xfrm>
          <a:prstGeom prst="rect">
            <a:avLst/>
          </a:prstGeom>
          <a:noFill/>
        </p:spPr>
        <p:txBody>
          <a:bodyPr wrap="square" rtlCol="0">
            <a:spAutoFit/>
          </a:bodyPr>
          <a:lstStyle/>
          <a:p>
            <a:pPr algn="ctr"/>
            <a:r>
              <a:rPr lang="fr-FR" sz="2800" dirty="0" smtClean="0"/>
              <a:t>Polynôme 3ième degré</a:t>
            </a:r>
            <a:endParaRPr lang="fr-FR" sz="2800" dirty="0"/>
          </a:p>
        </p:txBody>
      </p:sp>
      <p:sp>
        <p:nvSpPr>
          <p:cNvPr id="27" name="Accolade fermante 26"/>
          <p:cNvSpPr/>
          <p:nvPr/>
        </p:nvSpPr>
        <p:spPr>
          <a:xfrm>
            <a:off x="6300192" y="1340768"/>
            <a:ext cx="504056"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8" name="Accolade fermante 27"/>
          <p:cNvSpPr/>
          <p:nvPr/>
        </p:nvSpPr>
        <p:spPr>
          <a:xfrm>
            <a:off x="4499992" y="3987648"/>
            <a:ext cx="1296144" cy="18722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9" name="ZoneTexte 28"/>
          <p:cNvSpPr txBox="1"/>
          <p:nvPr/>
        </p:nvSpPr>
        <p:spPr>
          <a:xfrm>
            <a:off x="5724128" y="4653136"/>
            <a:ext cx="2880320" cy="523220"/>
          </a:xfrm>
          <a:prstGeom prst="rect">
            <a:avLst/>
          </a:prstGeom>
          <a:noFill/>
        </p:spPr>
        <p:txBody>
          <a:bodyPr wrap="square" rtlCol="0">
            <a:spAutoFit/>
          </a:bodyPr>
          <a:lstStyle/>
          <a:p>
            <a:pPr algn="ctr"/>
            <a:r>
              <a:rPr lang="fr-FR" sz="2800" dirty="0" smtClean="0"/>
              <a:t>Droite (page 31)</a:t>
            </a:r>
            <a:endParaRPr lang="fr-FR" sz="2800" dirty="0"/>
          </a:p>
        </p:txBody>
      </p:sp>
      <p:sp>
        <p:nvSpPr>
          <p:cNvPr id="31" name="Accolade fermante 30"/>
          <p:cNvSpPr/>
          <p:nvPr/>
        </p:nvSpPr>
        <p:spPr>
          <a:xfrm>
            <a:off x="5128344" y="6038704"/>
            <a:ext cx="224408" cy="7647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aphicFrame>
        <p:nvGraphicFramePr>
          <p:cNvPr id="2839561" name="Object 9"/>
          <p:cNvGraphicFramePr>
            <a:graphicFrameLocks noChangeAspect="1"/>
          </p:cNvGraphicFramePr>
          <p:nvPr/>
        </p:nvGraphicFramePr>
        <p:xfrm>
          <a:off x="1115616" y="6007386"/>
          <a:ext cx="3962400" cy="762000"/>
        </p:xfrm>
        <a:graphic>
          <a:graphicData uri="http://schemas.openxmlformats.org/presentationml/2006/ole">
            <mc:AlternateContent xmlns:mc="http://schemas.openxmlformats.org/markup-compatibility/2006">
              <mc:Choice xmlns:v="urn:schemas-microsoft-com:vml" Requires="v">
                <p:oleObj spid="_x0000_s4101" name="Équation" r:id="rId10" imgW="1422360" imgH="253800" progId="Equation.3">
                  <p:embed/>
                </p:oleObj>
              </mc:Choice>
              <mc:Fallback>
                <p:oleObj name="Équation" r:id="rId10" imgW="1422360" imgH="25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5616" y="6007386"/>
                        <a:ext cx="3962400" cy="762000"/>
                      </a:xfrm>
                      <a:prstGeom prst="rect">
                        <a:avLst/>
                      </a:prstGeom>
                      <a:solidFill>
                        <a:srgbClr val="FFCC99"/>
                      </a:solidFill>
                      <a:ln w="9525">
                        <a:solidFill>
                          <a:schemeClr val="tx1"/>
                        </a:solidFill>
                        <a:miter lim="800000"/>
                        <a:headEnd/>
                        <a:tailEnd/>
                      </a:ln>
                    </p:spPr>
                  </p:pic>
                </p:oleObj>
              </mc:Fallback>
            </mc:AlternateContent>
          </a:graphicData>
        </a:graphic>
      </p:graphicFrame>
      <p:sp>
        <p:nvSpPr>
          <p:cNvPr id="33" name="ZoneTexte 32"/>
          <p:cNvSpPr txBox="1"/>
          <p:nvPr/>
        </p:nvSpPr>
        <p:spPr>
          <a:xfrm>
            <a:off x="5313304" y="5825024"/>
            <a:ext cx="2304256" cy="954107"/>
          </a:xfrm>
          <a:prstGeom prst="rect">
            <a:avLst/>
          </a:prstGeom>
          <a:noFill/>
        </p:spPr>
        <p:txBody>
          <a:bodyPr wrap="square" rtlCol="0">
            <a:spAutoFit/>
          </a:bodyPr>
          <a:lstStyle/>
          <a:p>
            <a:pPr algn="ctr"/>
            <a:r>
              <a:rPr lang="fr-FR" sz="2800" dirty="0" smtClean="0"/>
              <a:t>Courbe en cloche (</a:t>
            </a:r>
            <a:r>
              <a:rPr lang="fr-FR" sz="2800" dirty="0" smtClean="0">
                <a:sym typeface="Symbol"/>
              </a:rPr>
              <a:t></a:t>
            </a:r>
            <a:r>
              <a:rPr lang="fr-FR" sz="2800" baseline="-25000" dirty="0" smtClean="0"/>
              <a:t>max</a:t>
            </a:r>
            <a:r>
              <a:rPr lang="fr-FR" sz="2800" dirty="0" smtClean="0"/>
              <a:t>)</a:t>
            </a:r>
            <a:endParaRPr lang="fr-FR" sz="2800" dirty="0"/>
          </a:p>
        </p:txBody>
      </p:sp>
    </p:spTree>
    <p:extLst>
      <p:ext uri="{BB962C8B-B14F-4D97-AF65-F5344CB8AC3E}">
        <p14:creationId xmlns:p14="http://schemas.microsoft.com/office/powerpoint/2010/main" val="176915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39556"/>
                                        </p:tgtEl>
                                        <p:attrNameLst>
                                          <p:attrName>style.visibility</p:attrName>
                                        </p:attrNameLst>
                                      </p:cBhvr>
                                      <p:to>
                                        <p:strVal val="visible"/>
                                      </p:to>
                                    </p:set>
                                    <p:animEffect transition="in" filter="fade">
                                      <p:cBhvr>
                                        <p:cTn id="7" dur="2000"/>
                                        <p:tgtEl>
                                          <p:spTgt spid="28395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20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20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20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20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20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839561"/>
                                        </p:tgtEl>
                                        <p:attrNameLst>
                                          <p:attrName>style.visibility</p:attrName>
                                        </p:attrNameLst>
                                      </p:cBhvr>
                                      <p:to>
                                        <p:strVal val="visible"/>
                                      </p:to>
                                    </p:set>
                                    <p:animEffect transition="in" filter="fade">
                                      <p:cBhvr>
                                        <p:cTn id="33" dur="2000"/>
                                        <p:tgtEl>
                                          <p:spTgt spid="283956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9" grpId="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t="2836" b="5131"/>
          <a:stretch>
            <a:fillRect/>
          </a:stretch>
        </p:blipFill>
        <p:spPr bwMode="auto">
          <a:xfrm>
            <a:off x="1775384" y="92943"/>
            <a:ext cx="5093417" cy="6706888"/>
          </a:xfrm>
          <a:prstGeom prst="rect">
            <a:avLst/>
          </a:prstGeom>
          <a:noFill/>
          <a:ln w="9525">
            <a:noFill/>
            <a:miter lim="800000"/>
            <a:headEnd/>
            <a:tailEnd/>
          </a:ln>
        </p:spPr>
      </p:pic>
    </p:spTree>
    <p:extLst>
      <p:ext uri="{BB962C8B-B14F-4D97-AF65-F5344CB8AC3E}">
        <p14:creationId xmlns:p14="http://schemas.microsoft.com/office/powerpoint/2010/main" val="39881753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16632"/>
            <a:ext cx="8507288" cy="1143000"/>
          </a:xfrm>
        </p:spPr>
        <p:txBody>
          <a:bodyPr>
            <a:normAutofit fontScale="90000"/>
          </a:bodyPr>
          <a:lstStyle/>
          <a:p>
            <a:r>
              <a:rPr lang="fr-FR" dirty="0" smtClean="0"/>
              <a:t/>
            </a:r>
            <a:br>
              <a:rPr lang="fr-FR" dirty="0" smtClean="0"/>
            </a:br>
            <a:r>
              <a:rPr lang="fr-FR" dirty="0" smtClean="0"/>
              <a:t>Exploitation H = f(Q) page 31</a:t>
            </a:r>
            <a:endParaRPr lang="fr-FR" dirty="0"/>
          </a:p>
        </p:txBody>
      </p:sp>
      <p:sp>
        <p:nvSpPr>
          <p:cNvPr id="3" name="Espace réservé du contenu 2"/>
          <p:cNvSpPr>
            <a:spLocks noGrp="1"/>
          </p:cNvSpPr>
          <p:nvPr>
            <p:ph idx="1"/>
          </p:nvPr>
        </p:nvSpPr>
        <p:spPr>
          <a:xfrm>
            <a:off x="457200" y="1772816"/>
            <a:ext cx="8229600" cy="4525963"/>
          </a:xfrm>
        </p:spPr>
        <p:txBody>
          <a:bodyPr>
            <a:normAutofit/>
          </a:bodyPr>
          <a:lstStyle/>
          <a:p>
            <a:pPr>
              <a:buNone/>
            </a:pPr>
            <a:r>
              <a:rPr lang="fr-FR" sz="2800" dirty="0" smtClean="0"/>
              <a:t>	Retrouvons les caractéristiques des pompes données pour une vitesse de rotation </a:t>
            </a:r>
            <a:r>
              <a:rPr lang="fr-FR" sz="2800" b="1" dirty="0" smtClean="0"/>
              <a:t>constante</a:t>
            </a:r>
            <a:r>
              <a:rPr lang="fr-FR" sz="2800" dirty="0" smtClean="0"/>
              <a:t>.</a:t>
            </a:r>
          </a:p>
          <a:p>
            <a:pPr>
              <a:buNone/>
            </a:pPr>
            <a:r>
              <a:rPr lang="fr-FR" sz="2800" dirty="0" smtClean="0"/>
              <a:t>Pour Q = 150 m</a:t>
            </a:r>
            <a:r>
              <a:rPr lang="fr-FR" sz="2800" baseline="30000" dirty="0" smtClean="0"/>
              <a:t>3</a:t>
            </a:r>
            <a:r>
              <a:rPr lang="fr-FR" sz="2800" dirty="0" smtClean="0"/>
              <a:t>/h, et un </a:t>
            </a:r>
            <a:r>
              <a:rPr lang="fr-FR" sz="2800" dirty="0" err="1" smtClean="0"/>
              <a:t>impulseur</a:t>
            </a:r>
            <a:r>
              <a:rPr lang="fr-FR" sz="2800" dirty="0" smtClean="0"/>
              <a:t> de 452 mm, que lisons-nous?</a:t>
            </a:r>
          </a:p>
          <a:p>
            <a:pPr>
              <a:buNone/>
            </a:pPr>
            <a:r>
              <a:rPr lang="fr-FR" sz="2800" dirty="0" smtClean="0"/>
              <a:t>Retrouvons le rendement.</a:t>
            </a:r>
          </a:p>
          <a:p>
            <a:pPr>
              <a:buNone/>
            </a:pPr>
            <a:endParaRPr lang="fr-FR" sz="2800" dirty="0"/>
          </a:p>
        </p:txBody>
      </p:sp>
      <p:sp>
        <p:nvSpPr>
          <p:cNvPr id="4" name="Titre 1"/>
          <p:cNvSpPr txBox="1">
            <a:spLocks/>
          </p:cNvSpPr>
          <p:nvPr/>
        </p:nvSpPr>
        <p:spPr>
          <a:xfrm>
            <a:off x="0" y="116632"/>
            <a:ext cx="86868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tx1"/>
                </a:solidFill>
                <a:effectLst/>
                <a:uLnTx/>
                <a:uFillTx/>
                <a:latin typeface="+mj-lt"/>
                <a:ea typeface="+mj-ea"/>
                <a:cs typeface="+mj-cs"/>
              </a:rPr>
              <a:t>Caractéristiques des pompes centrifuges</a:t>
            </a:r>
            <a:br>
              <a:rPr kumimoji="0" lang="fr-FR" sz="4400" b="0" i="0" u="none" strike="noStrike" kern="1200" cap="none" spc="0" normalizeH="0" baseline="0" noProof="0" dirty="0" smtClean="0">
                <a:ln>
                  <a:noFill/>
                </a:ln>
                <a:solidFill>
                  <a:schemeClr val="tx1"/>
                </a:solidFill>
                <a:effectLst/>
                <a:uLnTx/>
                <a:uFillTx/>
                <a:latin typeface="+mj-lt"/>
                <a:ea typeface="+mj-ea"/>
                <a:cs typeface="+mj-cs"/>
              </a:rPr>
            </a:br>
            <a:endParaRPr kumimoji="0" lang="fr-FR"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4162322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16632"/>
            <a:ext cx="8507288" cy="1143000"/>
          </a:xfrm>
        </p:spPr>
        <p:txBody>
          <a:bodyPr>
            <a:normAutofit fontScale="90000"/>
          </a:bodyPr>
          <a:lstStyle/>
          <a:p>
            <a:r>
              <a:rPr lang="fr-FR" dirty="0" smtClean="0"/>
              <a:t/>
            </a:r>
            <a:br>
              <a:rPr lang="fr-FR" dirty="0" smtClean="0"/>
            </a:br>
            <a:r>
              <a:rPr lang="fr-FR" dirty="0" smtClean="0"/>
              <a:t>Exploitation H = f(Q) page 31</a:t>
            </a:r>
            <a:endParaRPr lang="fr-FR" dirty="0"/>
          </a:p>
        </p:txBody>
      </p:sp>
      <p:sp>
        <p:nvSpPr>
          <p:cNvPr id="3" name="Espace réservé du contenu 2"/>
          <p:cNvSpPr>
            <a:spLocks noGrp="1"/>
          </p:cNvSpPr>
          <p:nvPr>
            <p:ph idx="1"/>
          </p:nvPr>
        </p:nvSpPr>
        <p:spPr>
          <a:xfrm>
            <a:off x="457200" y="1772816"/>
            <a:ext cx="8229600" cy="4525963"/>
          </a:xfrm>
        </p:spPr>
        <p:txBody>
          <a:bodyPr>
            <a:normAutofit/>
          </a:bodyPr>
          <a:lstStyle/>
          <a:p>
            <a:pPr>
              <a:buNone/>
            </a:pPr>
            <a:r>
              <a:rPr lang="fr-FR" sz="2800" dirty="0" smtClean="0"/>
              <a:t>	Retrouvons les caractéristiques des pompes données pour une vitesse de rotation </a:t>
            </a:r>
            <a:r>
              <a:rPr lang="fr-FR" sz="2800" b="1" dirty="0" smtClean="0"/>
              <a:t>constante</a:t>
            </a:r>
            <a:r>
              <a:rPr lang="fr-FR" sz="2800" dirty="0" smtClean="0"/>
              <a:t>.</a:t>
            </a:r>
          </a:p>
          <a:p>
            <a:pPr>
              <a:buNone/>
            </a:pPr>
            <a:r>
              <a:rPr lang="fr-FR" sz="2800" dirty="0" smtClean="0"/>
              <a:t>Pour Q = 375 m</a:t>
            </a:r>
            <a:r>
              <a:rPr lang="fr-FR" sz="2800" baseline="30000" dirty="0" smtClean="0"/>
              <a:t>3</a:t>
            </a:r>
            <a:r>
              <a:rPr lang="fr-FR" sz="2800" dirty="0" smtClean="0"/>
              <a:t>/h, et un </a:t>
            </a:r>
            <a:r>
              <a:rPr lang="fr-FR" sz="2800" dirty="0" err="1" smtClean="0"/>
              <a:t>impulseur</a:t>
            </a:r>
            <a:r>
              <a:rPr lang="fr-FR" sz="2800" dirty="0" smtClean="0"/>
              <a:t> de 502 mm, que lisons-nous?</a:t>
            </a:r>
          </a:p>
          <a:p>
            <a:pPr>
              <a:buNone/>
            </a:pPr>
            <a:r>
              <a:rPr lang="fr-FR" sz="2800" dirty="0" smtClean="0"/>
              <a:t>Retrouvons le rendement.</a:t>
            </a:r>
          </a:p>
          <a:p>
            <a:pPr>
              <a:buNone/>
            </a:pPr>
            <a:endParaRPr lang="fr-FR" sz="2800" dirty="0"/>
          </a:p>
        </p:txBody>
      </p:sp>
      <p:sp>
        <p:nvSpPr>
          <p:cNvPr id="4" name="Titre 1"/>
          <p:cNvSpPr txBox="1">
            <a:spLocks/>
          </p:cNvSpPr>
          <p:nvPr/>
        </p:nvSpPr>
        <p:spPr>
          <a:xfrm>
            <a:off x="0" y="116632"/>
            <a:ext cx="86868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tx1"/>
                </a:solidFill>
                <a:effectLst/>
                <a:uLnTx/>
                <a:uFillTx/>
                <a:latin typeface="+mj-lt"/>
                <a:ea typeface="+mj-ea"/>
                <a:cs typeface="+mj-cs"/>
              </a:rPr>
              <a:t>Caractéristiques des pompes centrifuges</a:t>
            </a:r>
            <a:br>
              <a:rPr kumimoji="0" lang="fr-FR" sz="4400" b="0" i="0" u="none" strike="noStrike" kern="1200" cap="none" spc="0" normalizeH="0" baseline="0" noProof="0" dirty="0" smtClean="0">
                <a:ln>
                  <a:noFill/>
                </a:ln>
                <a:solidFill>
                  <a:schemeClr val="tx1"/>
                </a:solidFill>
                <a:effectLst/>
                <a:uLnTx/>
                <a:uFillTx/>
                <a:latin typeface="+mj-lt"/>
                <a:ea typeface="+mj-ea"/>
                <a:cs typeface="+mj-cs"/>
              </a:rPr>
            </a:br>
            <a:endParaRPr kumimoji="0" lang="fr-FR"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627031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t="2836" b="5131"/>
          <a:stretch>
            <a:fillRect/>
          </a:stretch>
        </p:blipFill>
        <p:spPr bwMode="auto">
          <a:xfrm>
            <a:off x="1775384" y="92943"/>
            <a:ext cx="5093417" cy="6706888"/>
          </a:xfrm>
          <a:prstGeom prst="rect">
            <a:avLst/>
          </a:prstGeom>
          <a:noFill/>
          <a:ln w="9525">
            <a:noFill/>
            <a:miter lim="800000"/>
            <a:headEnd/>
            <a:tailEnd/>
          </a:ln>
        </p:spPr>
      </p:pic>
    </p:spTree>
    <p:extLst>
      <p:ext uri="{BB962C8B-B14F-4D97-AF65-F5344CB8AC3E}">
        <p14:creationId xmlns:p14="http://schemas.microsoft.com/office/powerpoint/2010/main" val="39379951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t="2836" b="5131"/>
          <a:stretch>
            <a:fillRect/>
          </a:stretch>
        </p:blipFill>
        <p:spPr bwMode="auto">
          <a:xfrm>
            <a:off x="1775384" y="92943"/>
            <a:ext cx="5093417" cy="6706888"/>
          </a:xfrm>
          <a:prstGeom prst="rect">
            <a:avLst/>
          </a:prstGeom>
          <a:noFill/>
          <a:ln w="9525">
            <a:noFill/>
            <a:miter lim="800000"/>
            <a:headEnd/>
            <a:tailEnd/>
          </a:ln>
        </p:spPr>
      </p:pic>
      <p:sp>
        <p:nvSpPr>
          <p:cNvPr id="6" name="Ellipse 5"/>
          <p:cNvSpPr/>
          <p:nvPr/>
        </p:nvSpPr>
        <p:spPr>
          <a:xfrm>
            <a:off x="2967352" y="5013176"/>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539552" y="1556792"/>
            <a:ext cx="1080120" cy="369332"/>
          </a:xfrm>
          <a:prstGeom prst="rect">
            <a:avLst/>
          </a:prstGeom>
          <a:noFill/>
        </p:spPr>
        <p:txBody>
          <a:bodyPr wrap="square" rtlCol="0">
            <a:spAutoFit/>
          </a:bodyPr>
          <a:lstStyle/>
          <a:p>
            <a:r>
              <a:rPr lang="fr-FR" dirty="0" smtClean="0">
                <a:solidFill>
                  <a:srgbClr val="FF0000"/>
                </a:solidFill>
              </a:rPr>
              <a:t>DN = 452</a:t>
            </a:r>
            <a:endParaRPr lang="fr-FR" dirty="0">
              <a:solidFill>
                <a:srgbClr val="FF0000"/>
              </a:solidFill>
            </a:endParaRPr>
          </a:p>
        </p:txBody>
      </p:sp>
      <p:sp>
        <p:nvSpPr>
          <p:cNvPr id="8" name="ZoneTexte 7"/>
          <p:cNvSpPr txBox="1"/>
          <p:nvPr/>
        </p:nvSpPr>
        <p:spPr>
          <a:xfrm>
            <a:off x="539552" y="980728"/>
            <a:ext cx="1080120" cy="369332"/>
          </a:xfrm>
          <a:prstGeom prst="rect">
            <a:avLst/>
          </a:prstGeom>
          <a:noFill/>
        </p:spPr>
        <p:txBody>
          <a:bodyPr wrap="square" rtlCol="0">
            <a:spAutoFit/>
          </a:bodyPr>
          <a:lstStyle/>
          <a:p>
            <a:r>
              <a:rPr lang="fr-FR" dirty="0" smtClean="0">
                <a:solidFill>
                  <a:schemeClr val="tx2">
                    <a:lumMod val="40000"/>
                    <a:lumOff val="60000"/>
                  </a:schemeClr>
                </a:solidFill>
              </a:rPr>
              <a:t>DN = 502</a:t>
            </a:r>
            <a:endParaRPr lang="fr-FR" dirty="0">
              <a:solidFill>
                <a:schemeClr val="tx2">
                  <a:lumMod val="40000"/>
                  <a:lumOff val="60000"/>
                </a:schemeClr>
              </a:solidFill>
            </a:endParaRPr>
          </a:p>
        </p:txBody>
      </p:sp>
      <p:cxnSp>
        <p:nvCxnSpPr>
          <p:cNvPr id="10" name="Connecteur droit 9"/>
          <p:cNvCxnSpPr/>
          <p:nvPr/>
        </p:nvCxnSpPr>
        <p:spPr>
          <a:xfrm>
            <a:off x="3015120" y="1916832"/>
            <a:ext cx="0" cy="302433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1907704" y="1628800"/>
            <a:ext cx="432048" cy="369332"/>
          </a:xfrm>
          <a:prstGeom prst="rect">
            <a:avLst/>
          </a:prstGeom>
          <a:noFill/>
        </p:spPr>
        <p:txBody>
          <a:bodyPr wrap="square" rtlCol="0">
            <a:spAutoFit/>
          </a:bodyPr>
          <a:lstStyle/>
          <a:p>
            <a:r>
              <a:rPr lang="fr-FR" dirty="0" smtClean="0">
                <a:solidFill>
                  <a:srgbClr val="FF0000"/>
                </a:solidFill>
              </a:rPr>
              <a:t>72</a:t>
            </a:r>
            <a:endParaRPr lang="fr-FR" dirty="0">
              <a:solidFill>
                <a:srgbClr val="FF0000"/>
              </a:solidFill>
            </a:endParaRPr>
          </a:p>
        </p:txBody>
      </p:sp>
      <p:sp>
        <p:nvSpPr>
          <p:cNvPr id="12" name="Ellipse 11"/>
          <p:cNvSpPr/>
          <p:nvPr/>
        </p:nvSpPr>
        <p:spPr>
          <a:xfrm>
            <a:off x="3152312" y="809416"/>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3923928" y="3912584"/>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3937576" y="5037416"/>
            <a:ext cx="72008" cy="72008"/>
          </a:xfrm>
          <a:prstGeom prst="ellips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5" name="Connecteur droit 14"/>
          <p:cNvCxnSpPr/>
          <p:nvPr/>
        </p:nvCxnSpPr>
        <p:spPr>
          <a:xfrm flipH="1">
            <a:off x="3989112" y="1196752"/>
            <a:ext cx="13648" cy="3833840"/>
          </a:xfrm>
          <a:prstGeom prst="line">
            <a:avLst/>
          </a:prstGeom>
          <a:ln w="25400">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1763688" y="1052736"/>
            <a:ext cx="648072" cy="369332"/>
          </a:xfrm>
          <a:prstGeom prst="rect">
            <a:avLst/>
          </a:prstGeom>
          <a:noFill/>
        </p:spPr>
        <p:txBody>
          <a:bodyPr wrap="square" rtlCol="0">
            <a:spAutoFit/>
          </a:bodyPr>
          <a:lstStyle/>
          <a:p>
            <a:r>
              <a:rPr lang="fr-FR" dirty="0" smtClean="0">
                <a:solidFill>
                  <a:schemeClr val="tx2">
                    <a:lumMod val="40000"/>
                    <a:lumOff val="60000"/>
                  </a:schemeClr>
                </a:solidFill>
              </a:rPr>
              <a:t>87,5</a:t>
            </a:r>
            <a:endParaRPr lang="fr-FR" dirty="0">
              <a:solidFill>
                <a:schemeClr val="tx2">
                  <a:lumMod val="40000"/>
                  <a:lumOff val="60000"/>
                </a:schemeClr>
              </a:solidFill>
            </a:endParaRPr>
          </a:p>
        </p:txBody>
      </p:sp>
      <p:sp>
        <p:nvSpPr>
          <p:cNvPr id="18" name="Ellipse 17"/>
          <p:cNvSpPr/>
          <p:nvPr/>
        </p:nvSpPr>
        <p:spPr>
          <a:xfrm>
            <a:off x="3851920" y="980728"/>
            <a:ext cx="360040" cy="360040"/>
          </a:xfrm>
          <a:prstGeom prst="ellipse">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2">
                  <a:lumMod val="40000"/>
                  <a:lumOff val="60000"/>
                </a:schemeClr>
              </a:solidFill>
            </a:endParaRPr>
          </a:p>
        </p:txBody>
      </p:sp>
      <p:sp>
        <p:nvSpPr>
          <p:cNvPr id="19" name="Ellipse 18"/>
          <p:cNvSpPr/>
          <p:nvPr/>
        </p:nvSpPr>
        <p:spPr>
          <a:xfrm>
            <a:off x="5220072" y="3861048"/>
            <a:ext cx="360040" cy="360040"/>
          </a:xfrm>
          <a:prstGeom prst="ellipse">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2">
                  <a:lumMod val="40000"/>
                  <a:lumOff val="60000"/>
                </a:schemeClr>
              </a:solidFill>
            </a:endParaRPr>
          </a:p>
        </p:txBody>
      </p:sp>
    </p:spTree>
    <p:extLst>
      <p:ext uri="{BB962C8B-B14F-4D97-AF65-F5344CB8AC3E}">
        <p14:creationId xmlns:p14="http://schemas.microsoft.com/office/powerpoint/2010/main" val="133155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20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20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20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animBg="1"/>
      <p:bldP spid="17" grpId="0"/>
      <p:bldP spid="18" grpId="0"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p:cNvSpPr>
            <a:spLocks noGrp="1"/>
          </p:cNvSpPr>
          <p:nvPr>
            <p:ph type="title"/>
          </p:nvPr>
        </p:nvSpPr>
        <p:spPr>
          <a:xfrm>
            <a:off x="-468560" y="0"/>
            <a:ext cx="9144000" cy="1143000"/>
          </a:xfrm>
        </p:spPr>
        <p:txBody>
          <a:bodyPr/>
          <a:lstStyle/>
          <a:p>
            <a:r>
              <a:rPr lang="fr-FR" sz="2800" dirty="0" smtClean="0"/>
              <a:t>Caractéristiques des pompes centrifuges </a:t>
            </a:r>
            <a:br>
              <a:rPr lang="fr-FR" sz="2800" dirty="0" smtClean="0"/>
            </a:br>
            <a:r>
              <a:rPr lang="fr-FR" sz="2800" dirty="0" smtClean="0"/>
              <a:t>Autre format de graphe de HMT </a:t>
            </a:r>
          </a:p>
        </p:txBody>
      </p:sp>
      <p:pic>
        <p:nvPicPr>
          <p:cNvPr id="33795" name="Image 3" descr="courbe_pompe_1_carbone_lorraine.png"/>
          <p:cNvPicPr>
            <a:picLocks noChangeAspect="1"/>
          </p:cNvPicPr>
          <p:nvPr/>
        </p:nvPicPr>
        <p:blipFill>
          <a:blip r:embed="rId3" cstate="print"/>
          <a:srcRect/>
          <a:stretch>
            <a:fillRect/>
          </a:stretch>
        </p:blipFill>
        <p:spPr bwMode="auto">
          <a:xfrm>
            <a:off x="76200" y="1213246"/>
            <a:ext cx="7086600" cy="5672138"/>
          </a:xfrm>
          <a:prstGeom prst="rect">
            <a:avLst/>
          </a:prstGeom>
          <a:noFill/>
          <a:ln w="9525">
            <a:noFill/>
            <a:miter lim="800000"/>
            <a:headEnd/>
            <a:tailEnd/>
          </a:ln>
        </p:spPr>
      </p:pic>
      <p:sp>
        <p:nvSpPr>
          <p:cNvPr id="5" name="Titre 1"/>
          <p:cNvSpPr txBox="1">
            <a:spLocks/>
          </p:cNvSpPr>
          <p:nvPr/>
        </p:nvSpPr>
        <p:spPr bwMode="auto">
          <a:xfrm>
            <a:off x="7010400" y="2007468"/>
            <a:ext cx="2057400" cy="1143000"/>
          </a:xfrm>
          <a:prstGeom prst="rect">
            <a:avLst/>
          </a:prstGeom>
          <a:noFill/>
          <a:ln w="9525">
            <a:noFill/>
            <a:miter lim="800000"/>
            <a:headEnd/>
            <a:tailEnd/>
          </a:ln>
        </p:spPr>
        <p:txBody>
          <a:bodyPr anchor="ctr"/>
          <a:lstStyle/>
          <a:p>
            <a:pPr algn="ctr"/>
            <a:r>
              <a:rPr lang="fr-FR" sz="3200" dirty="0"/>
              <a:t>4 pôles </a:t>
            </a:r>
          </a:p>
          <a:p>
            <a:pPr algn="ctr"/>
            <a:r>
              <a:rPr lang="fr-FR" sz="3200" dirty="0"/>
              <a:t> 50Hz</a:t>
            </a:r>
            <a:endParaRPr lang="fr-FR" sz="3200" dirty="0">
              <a:cs typeface="Arial" charset="0"/>
            </a:endParaRPr>
          </a:p>
        </p:txBody>
      </p:sp>
      <p:sp>
        <p:nvSpPr>
          <p:cNvPr id="7" name="Flèche vers le bas 6"/>
          <p:cNvSpPr>
            <a:spLocks noChangeArrowheads="1"/>
          </p:cNvSpPr>
          <p:nvPr/>
        </p:nvSpPr>
        <p:spPr bwMode="auto">
          <a:xfrm>
            <a:off x="7848600" y="3264768"/>
            <a:ext cx="304800" cy="647700"/>
          </a:xfrm>
          <a:prstGeom prst="downArrow">
            <a:avLst>
              <a:gd name="adj1" fmla="val 50000"/>
              <a:gd name="adj2" fmla="val 49997"/>
            </a:avLst>
          </a:prstGeom>
          <a:gradFill rotWithShape="1">
            <a:gsLst>
              <a:gs pos="0">
                <a:srgbClr val="9BC1FF"/>
              </a:gs>
              <a:gs pos="100000">
                <a:srgbClr val="3F80CD"/>
              </a:gs>
            </a:gsLst>
            <a:lin ang="5400000"/>
          </a:gradFill>
          <a:ln w="9525">
            <a:solidFill>
              <a:srgbClr val="4A7EBB"/>
            </a:solidFill>
            <a:miter lim="800000"/>
            <a:headEnd/>
            <a:tailEnd/>
          </a:ln>
          <a:effectLst>
            <a:outerShdw dist="23000" dir="5400000" rotWithShape="0">
              <a:srgbClr val="808080">
                <a:alpha val="34999"/>
              </a:srgbClr>
            </a:outerShdw>
          </a:effectLst>
        </p:spPr>
        <p:txBody>
          <a:bodyPr anchor="ctr"/>
          <a:lstStyle/>
          <a:p>
            <a:pPr algn="ctr"/>
            <a:endParaRPr lang="fr-FR" dirty="0">
              <a:solidFill>
                <a:srgbClr val="FFFFFF"/>
              </a:solidFill>
              <a:latin typeface="Times New Roman" charset="0"/>
            </a:endParaRPr>
          </a:p>
        </p:txBody>
      </p:sp>
      <p:sp>
        <p:nvSpPr>
          <p:cNvPr id="8" name="Titre 1"/>
          <p:cNvSpPr txBox="1">
            <a:spLocks/>
          </p:cNvSpPr>
          <p:nvPr/>
        </p:nvSpPr>
        <p:spPr bwMode="auto">
          <a:xfrm>
            <a:off x="7010400" y="3798168"/>
            <a:ext cx="2209800" cy="1143000"/>
          </a:xfrm>
          <a:prstGeom prst="rect">
            <a:avLst/>
          </a:prstGeom>
          <a:noFill/>
          <a:ln w="9525">
            <a:noFill/>
            <a:miter lim="800000"/>
            <a:headEnd/>
            <a:tailEnd/>
          </a:ln>
        </p:spPr>
        <p:txBody>
          <a:bodyPr anchor="ctr"/>
          <a:lstStyle/>
          <a:p>
            <a:pPr algn="ctr"/>
            <a:r>
              <a:rPr lang="fr-FR" sz="2400" dirty="0"/>
              <a:t>N &lt; 1500tr/min</a:t>
            </a:r>
            <a:endParaRPr lang="fr-FR" sz="2400" dirty="0">
              <a:cs typeface="Arial" charset="0"/>
            </a:endParaRPr>
          </a:p>
        </p:txBody>
      </p:sp>
      <p:sp>
        <p:nvSpPr>
          <p:cNvPr id="10" name="ZoneTexte 9"/>
          <p:cNvSpPr txBox="1"/>
          <p:nvPr/>
        </p:nvSpPr>
        <p:spPr>
          <a:xfrm>
            <a:off x="3347864" y="1556792"/>
            <a:ext cx="3600400" cy="523220"/>
          </a:xfrm>
          <a:prstGeom prst="rect">
            <a:avLst/>
          </a:prstGeom>
          <a:solidFill>
            <a:schemeClr val="bg1"/>
          </a:solidFill>
          <a:ln w="12700">
            <a:solidFill>
              <a:schemeClr val="tx1"/>
            </a:solidFill>
          </a:ln>
        </p:spPr>
        <p:txBody>
          <a:bodyPr wrap="square" rtlCol="0">
            <a:spAutoFit/>
          </a:bodyPr>
          <a:lstStyle/>
          <a:p>
            <a:r>
              <a:rPr lang="fr-FR" sz="2800" dirty="0" smtClean="0"/>
              <a:t>H↗ avec </a:t>
            </a:r>
            <a:r>
              <a:rPr lang="fr-FR" sz="2800" dirty="0" smtClean="0">
                <a:sym typeface="Symbol"/>
              </a:rPr>
              <a:t> </a:t>
            </a:r>
            <a:r>
              <a:rPr lang="fr-FR" sz="2800" dirty="0" err="1" smtClean="0">
                <a:sym typeface="Symbol"/>
              </a:rPr>
              <a:t>impulseur</a:t>
            </a:r>
            <a:endParaRPr lang="fr-FR" sz="2800" dirty="0"/>
          </a:p>
        </p:txBody>
      </p:sp>
    </p:spTree>
    <p:extLst>
      <p:ext uri="{BB962C8B-B14F-4D97-AF65-F5344CB8AC3E}">
        <p14:creationId xmlns:p14="http://schemas.microsoft.com/office/powerpoint/2010/main" val="7772233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180528" y="-99392"/>
            <a:ext cx="9145016" cy="1143000"/>
          </a:xfrm>
        </p:spPr>
        <p:txBody>
          <a:bodyPr>
            <a:normAutofit/>
          </a:bodyPr>
          <a:lstStyle/>
          <a:p>
            <a:r>
              <a:rPr lang="fr-FR" dirty="0" smtClean="0"/>
              <a:t>Tracé caractéristique du réseau</a:t>
            </a:r>
            <a:endParaRPr lang="fr-FR" dirty="0"/>
          </a:p>
        </p:txBody>
      </p:sp>
      <p:grpSp>
        <p:nvGrpSpPr>
          <p:cNvPr id="28" name="Groupe 27"/>
          <p:cNvGrpSpPr/>
          <p:nvPr/>
        </p:nvGrpSpPr>
        <p:grpSpPr>
          <a:xfrm>
            <a:off x="-1247948" y="-81136"/>
            <a:ext cx="9144000" cy="6473735"/>
            <a:chOff x="-1260648" y="-81136"/>
            <a:chExt cx="9144000" cy="6473735"/>
          </a:xfrm>
        </p:grpSpPr>
        <p:sp>
          <p:nvSpPr>
            <p:cNvPr id="12" name="Arc 11"/>
            <p:cNvSpPr/>
            <p:nvPr/>
          </p:nvSpPr>
          <p:spPr>
            <a:xfrm rot="5400000">
              <a:off x="-100742" y="-1241042"/>
              <a:ext cx="4995946" cy="7315758"/>
            </a:xfrm>
            <a:prstGeom prst="arc">
              <a:avLst>
                <a:gd name="adj1" fmla="val 16295822"/>
                <a:gd name="adj2" fmla="val 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2" name="Groupe 9"/>
            <p:cNvGrpSpPr/>
            <p:nvPr/>
          </p:nvGrpSpPr>
          <p:grpSpPr>
            <a:xfrm>
              <a:off x="2376983" y="1867370"/>
              <a:ext cx="4734936" cy="3989680"/>
              <a:chOff x="5133316" y="2637706"/>
              <a:chExt cx="3448794" cy="3392760"/>
            </a:xfrm>
          </p:grpSpPr>
          <p:cxnSp>
            <p:nvCxnSpPr>
              <p:cNvPr id="6" name="Connecteur droit avec flèche 5"/>
              <p:cNvCxnSpPr/>
              <p:nvPr/>
            </p:nvCxnSpPr>
            <p:spPr>
              <a:xfrm rot="5400000">
                <a:off x="3455876" y="4329100"/>
                <a:ext cx="3384376" cy="1588"/>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rot="10800000" flipV="1">
                <a:off x="5133316" y="6021288"/>
                <a:ext cx="3448794" cy="9178"/>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1" name="ZoneTexte 10"/>
            <p:cNvSpPr txBox="1"/>
            <p:nvPr/>
          </p:nvSpPr>
          <p:spPr>
            <a:xfrm>
              <a:off x="6004982" y="5930935"/>
              <a:ext cx="1878370" cy="461664"/>
            </a:xfrm>
            <a:prstGeom prst="rect">
              <a:avLst/>
            </a:prstGeom>
            <a:noFill/>
          </p:spPr>
          <p:txBody>
            <a:bodyPr wrap="square" rtlCol="0">
              <a:spAutoFit/>
            </a:bodyPr>
            <a:lstStyle/>
            <a:p>
              <a:pPr algn="ctr"/>
              <a:r>
                <a:rPr lang="fr-FR" sz="2400" dirty="0" smtClean="0"/>
                <a:t>Débit (Q)</a:t>
              </a:r>
              <a:endParaRPr lang="fr-FR" sz="2400" dirty="0"/>
            </a:p>
          </p:txBody>
        </p:sp>
        <p:sp>
          <p:nvSpPr>
            <p:cNvPr id="13" name="ZoneTexte 12"/>
            <p:cNvSpPr txBox="1"/>
            <p:nvPr/>
          </p:nvSpPr>
          <p:spPr>
            <a:xfrm>
              <a:off x="1408615" y="1358374"/>
              <a:ext cx="4349910" cy="977202"/>
            </a:xfrm>
            <a:prstGeom prst="rect">
              <a:avLst/>
            </a:prstGeom>
            <a:noFill/>
          </p:spPr>
          <p:txBody>
            <a:bodyPr wrap="square" rtlCol="0">
              <a:spAutoFit/>
            </a:bodyPr>
            <a:lstStyle/>
            <a:p>
              <a:pPr algn="ctr"/>
              <a:r>
                <a:rPr lang="fr-FR" sz="2400" dirty="0" smtClean="0"/>
                <a:t>Hauteur caractéristique du réseau</a:t>
              </a:r>
              <a:endParaRPr lang="fr-FR" sz="2400" dirty="0"/>
            </a:p>
          </p:txBody>
        </p:sp>
        <p:cxnSp>
          <p:nvCxnSpPr>
            <p:cNvPr id="16" name="Connecteur droit 15"/>
            <p:cNvCxnSpPr>
              <a:stCxn id="12" idx="2"/>
            </p:cNvCxnSpPr>
            <p:nvPr/>
          </p:nvCxnSpPr>
          <p:spPr>
            <a:xfrm rot="10800000" flipH="1">
              <a:off x="2397231" y="4914810"/>
              <a:ext cx="4349910" cy="0"/>
            </a:xfrm>
            <a:prstGeom prst="line">
              <a:avLst/>
            </a:prstGeom>
            <a:ln w="31750">
              <a:prstDash val="lgDash"/>
            </a:ln>
          </p:spPr>
          <p:style>
            <a:lnRef idx="1">
              <a:schemeClr val="accent1"/>
            </a:lnRef>
            <a:fillRef idx="0">
              <a:schemeClr val="accent1"/>
            </a:fillRef>
            <a:effectRef idx="0">
              <a:schemeClr val="accent1"/>
            </a:effectRef>
            <a:fontRef idx="minor">
              <a:schemeClr val="tx1"/>
            </a:fontRef>
          </p:style>
        </p:cxnSp>
      </p:grpSp>
      <p:cxnSp>
        <p:nvCxnSpPr>
          <p:cNvPr id="18" name="Connecteur droit avec flèche 17"/>
          <p:cNvCxnSpPr/>
          <p:nvPr/>
        </p:nvCxnSpPr>
        <p:spPr>
          <a:xfrm rot="16200000" flipH="1">
            <a:off x="4893228" y="3790413"/>
            <a:ext cx="2325999" cy="223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6372200" y="3068960"/>
            <a:ext cx="2023402" cy="1200328"/>
          </a:xfrm>
          <a:prstGeom prst="rect">
            <a:avLst/>
          </a:prstGeom>
          <a:noFill/>
        </p:spPr>
        <p:txBody>
          <a:bodyPr wrap="square" rtlCol="0">
            <a:spAutoFit/>
          </a:bodyPr>
          <a:lstStyle/>
          <a:p>
            <a:pPr algn="ctr"/>
            <a:r>
              <a:rPr lang="fr-FR" sz="2400" dirty="0" smtClean="0"/>
              <a:t>Effet des pertes de charge  = f(Q</a:t>
            </a:r>
            <a:r>
              <a:rPr lang="fr-FR" sz="2400" baseline="30000" dirty="0" smtClean="0"/>
              <a:t>2</a:t>
            </a:r>
            <a:r>
              <a:rPr lang="fr-FR" sz="2400" dirty="0" smtClean="0"/>
              <a:t>)</a:t>
            </a:r>
            <a:endParaRPr lang="fr-FR" sz="2400" dirty="0"/>
          </a:p>
        </p:txBody>
      </p:sp>
      <p:sp>
        <p:nvSpPr>
          <p:cNvPr id="20" name="ZoneTexte 19"/>
          <p:cNvSpPr txBox="1"/>
          <p:nvPr/>
        </p:nvSpPr>
        <p:spPr>
          <a:xfrm>
            <a:off x="0" y="5301208"/>
            <a:ext cx="2411760" cy="1200329"/>
          </a:xfrm>
          <a:prstGeom prst="rect">
            <a:avLst/>
          </a:prstGeom>
          <a:noFill/>
        </p:spPr>
        <p:txBody>
          <a:bodyPr wrap="square" rtlCol="0">
            <a:spAutoFit/>
          </a:bodyPr>
          <a:lstStyle/>
          <a:p>
            <a:pPr algn="ctr"/>
            <a:r>
              <a:rPr lang="fr-FR" sz="2400" dirty="0" smtClean="0"/>
              <a:t>Hauteur géométrique de l’installation</a:t>
            </a:r>
            <a:endParaRPr lang="fr-FR" sz="2400" dirty="0"/>
          </a:p>
        </p:txBody>
      </p:sp>
      <p:cxnSp>
        <p:nvCxnSpPr>
          <p:cNvPr id="22" name="Connecteur droit avec flèche 21"/>
          <p:cNvCxnSpPr/>
          <p:nvPr/>
        </p:nvCxnSpPr>
        <p:spPr>
          <a:xfrm flipV="1">
            <a:off x="1619672" y="4941168"/>
            <a:ext cx="720080" cy="36004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5868144" y="1076543"/>
            <a:ext cx="2952328" cy="1200329"/>
          </a:xfrm>
          <a:prstGeom prst="rect">
            <a:avLst/>
          </a:prstGeom>
          <a:noFill/>
        </p:spPr>
        <p:txBody>
          <a:bodyPr wrap="square" rtlCol="0">
            <a:spAutoFit/>
          </a:bodyPr>
          <a:lstStyle/>
          <a:p>
            <a:pPr algn="ctr"/>
            <a:r>
              <a:rPr lang="fr-FR" sz="2400" dirty="0" smtClean="0"/>
              <a:t>Toutes les formules → pertes de charge </a:t>
            </a:r>
            <a:r>
              <a:rPr lang="fr-FR" sz="2400" dirty="0" smtClean="0">
                <a:sym typeface="Symbol"/>
              </a:rPr>
              <a:t> au carré de la vitesse</a:t>
            </a:r>
            <a:endParaRPr lang="fr-FR" sz="2400" dirty="0"/>
          </a:p>
        </p:txBody>
      </p:sp>
      <p:sp>
        <p:nvSpPr>
          <p:cNvPr id="21" name="Flèche vers le bas 20"/>
          <p:cNvSpPr/>
          <p:nvPr/>
        </p:nvSpPr>
        <p:spPr>
          <a:xfrm>
            <a:off x="7092280" y="2564904"/>
            <a:ext cx="14401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p:cNvSpPr txBox="1"/>
          <p:nvPr/>
        </p:nvSpPr>
        <p:spPr>
          <a:xfrm>
            <a:off x="179512" y="4077072"/>
            <a:ext cx="2088232" cy="523220"/>
          </a:xfrm>
          <a:prstGeom prst="rect">
            <a:avLst/>
          </a:prstGeom>
          <a:noFill/>
        </p:spPr>
        <p:txBody>
          <a:bodyPr wrap="square" rtlCol="0">
            <a:spAutoFit/>
          </a:bodyPr>
          <a:lstStyle/>
          <a:p>
            <a:r>
              <a:rPr lang="fr-FR" sz="2800" dirty="0" smtClean="0"/>
              <a:t>P</a:t>
            </a:r>
            <a:r>
              <a:rPr lang="fr-FR" sz="2800" baseline="-25000" dirty="0" smtClean="0"/>
              <a:t>1</a:t>
            </a:r>
            <a:r>
              <a:rPr lang="fr-FR" sz="2800" dirty="0" smtClean="0"/>
              <a:t>= P</a:t>
            </a:r>
            <a:r>
              <a:rPr lang="fr-FR" sz="2800" baseline="-25000" dirty="0" smtClean="0"/>
              <a:t>2</a:t>
            </a:r>
            <a:r>
              <a:rPr lang="fr-FR" sz="2800" dirty="0" smtClean="0"/>
              <a:t>= </a:t>
            </a:r>
            <a:r>
              <a:rPr lang="fr-FR" sz="2800" dirty="0" err="1" smtClean="0"/>
              <a:t>P</a:t>
            </a:r>
            <a:r>
              <a:rPr lang="fr-FR" sz="2800" baseline="-25000" dirty="0" err="1" smtClean="0"/>
              <a:t>atm</a:t>
            </a:r>
            <a:endParaRPr lang="fr-FR" sz="2800" baseline="-25000" dirty="0"/>
          </a:p>
        </p:txBody>
      </p:sp>
      <p:sp>
        <p:nvSpPr>
          <p:cNvPr id="23" name="Flèche droite 22">
            <a:hlinkClick r:id="" action="ppaction://noaction"/>
          </p:cNvPr>
          <p:cNvSpPr/>
          <p:nvPr/>
        </p:nvSpPr>
        <p:spPr>
          <a:xfrm>
            <a:off x="7812360" y="4869160"/>
            <a:ext cx="108012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4482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50" y="2416836"/>
            <a:ext cx="2116497" cy="1525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Connecteur droit avec flèche 3"/>
          <p:cNvCxnSpPr/>
          <p:nvPr/>
        </p:nvCxnSpPr>
        <p:spPr>
          <a:xfrm flipV="1">
            <a:off x="168464" y="1988840"/>
            <a:ext cx="0" cy="20162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79512" y="1875458"/>
            <a:ext cx="695573" cy="369332"/>
          </a:xfrm>
          <a:prstGeom prst="rect">
            <a:avLst/>
          </a:prstGeom>
          <a:noFill/>
        </p:spPr>
        <p:txBody>
          <a:bodyPr wrap="square" rtlCol="0">
            <a:spAutoFit/>
          </a:bodyPr>
          <a:lstStyle/>
          <a:p>
            <a:pPr algn="ctr"/>
            <a:r>
              <a:rPr lang="fr-FR" dirty="0"/>
              <a:t>z</a:t>
            </a:r>
            <a:r>
              <a:rPr lang="fr-FR" dirty="0" smtClean="0"/>
              <a:t>(m)</a:t>
            </a:r>
            <a:endParaRPr lang="fr-FR" dirty="0"/>
          </a:p>
        </p:txBody>
      </p:sp>
      <p:cxnSp>
        <p:nvCxnSpPr>
          <p:cNvPr id="14" name="Connecteur droit 13"/>
          <p:cNvCxnSpPr/>
          <p:nvPr/>
        </p:nvCxnSpPr>
        <p:spPr>
          <a:xfrm>
            <a:off x="146760" y="2577603"/>
            <a:ext cx="445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a:off x="147195" y="3645024"/>
            <a:ext cx="445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60136" y="2439327"/>
            <a:ext cx="293648" cy="230832"/>
          </a:xfrm>
          <a:prstGeom prst="rect">
            <a:avLst/>
          </a:prstGeom>
          <a:noFill/>
        </p:spPr>
        <p:txBody>
          <a:bodyPr wrap="square" rtlCol="0">
            <a:spAutoFit/>
          </a:bodyPr>
          <a:lstStyle/>
          <a:p>
            <a:pPr algn="ctr"/>
            <a:r>
              <a:rPr lang="fr-FR" sz="900" dirty="0" smtClean="0"/>
              <a:t>z</a:t>
            </a:r>
            <a:r>
              <a:rPr lang="fr-FR" sz="900" baseline="-25000" dirty="0" smtClean="0"/>
              <a:t>2</a:t>
            </a:r>
            <a:endParaRPr lang="fr-FR" sz="900" baseline="-25000" dirty="0"/>
          </a:p>
        </p:txBody>
      </p:sp>
      <p:sp>
        <p:nvSpPr>
          <p:cNvPr id="37" name="ZoneTexte 36"/>
          <p:cNvSpPr txBox="1"/>
          <p:nvPr/>
        </p:nvSpPr>
        <p:spPr>
          <a:xfrm>
            <a:off x="-47560" y="3501440"/>
            <a:ext cx="293648" cy="230832"/>
          </a:xfrm>
          <a:prstGeom prst="rect">
            <a:avLst/>
          </a:prstGeom>
          <a:noFill/>
        </p:spPr>
        <p:txBody>
          <a:bodyPr wrap="square" rtlCol="0">
            <a:spAutoFit/>
          </a:bodyPr>
          <a:lstStyle/>
          <a:p>
            <a:pPr algn="ctr"/>
            <a:r>
              <a:rPr lang="fr-FR" sz="900" dirty="0" smtClean="0"/>
              <a:t>z</a:t>
            </a:r>
            <a:r>
              <a:rPr lang="fr-FR" sz="900" baseline="-25000" dirty="0"/>
              <a:t>1</a:t>
            </a:r>
          </a:p>
        </p:txBody>
      </p:sp>
    </p:spTree>
    <p:extLst>
      <p:ext uri="{BB962C8B-B14F-4D97-AF65-F5344CB8AC3E}">
        <p14:creationId xmlns:p14="http://schemas.microsoft.com/office/powerpoint/2010/main" val="42143066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2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2000"/>
                                        <p:tgtEl>
                                          <p:spTgt spid="20"/>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20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0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20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15"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a:xfrm>
            <a:off x="228600" y="-152400"/>
            <a:ext cx="8229600" cy="1143000"/>
          </a:xfrm>
        </p:spPr>
        <p:txBody>
          <a:bodyPr/>
          <a:lstStyle/>
          <a:p>
            <a:pPr eaLnBrk="1" hangingPunct="1"/>
            <a:r>
              <a:rPr lang="fr-FR" smtClean="0"/>
              <a:t>Une pompe</a:t>
            </a:r>
          </a:p>
        </p:txBody>
      </p:sp>
      <p:pic>
        <p:nvPicPr>
          <p:cNvPr id="17411" name="Image 3" descr="170px-Auteuil_78_Pompe_à_eau.JPG"/>
          <p:cNvPicPr>
            <a:picLocks noChangeAspect="1"/>
          </p:cNvPicPr>
          <p:nvPr/>
        </p:nvPicPr>
        <p:blipFill>
          <a:blip r:embed="rId2" cstate="print"/>
          <a:srcRect/>
          <a:stretch>
            <a:fillRect/>
          </a:stretch>
        </p:blipFill>
        <p:spPr bwMode="auto">
          <a:xfrm>
            <a:off x="609600" y="966788"/>
            <a:ext cx="1855788" cy="2481262"/>
          </a:xfrm>
          <a:prstGeom prst="rect">
            <a:avLst/>
          </a:prstGeom>
          <a:noFill/>
          <a:ln w="9525">
            <a:noFill/>
            <a:miter lim="800000"/>
            <a:headEnd/>
            <a:tailEnd/>
          </a:ln>
        </p:spPr>
      </p:pic>
      <p:pic>
        <p:nvPicPr>
          <p:cNvPr id="17412" name="Image 4" descr="images.jpeg"/>
          <p:cNvPicPr>
            <a:picLocks noChangeAspect="1"/>
          </p:cNvPicPr>
          <p:nvPr/>
        </p:nvPicPr>
        <p:blipFill>
          <a:blip r:embed="rId3" cstate="print"/>
          <a:srcRect/>
          <a:stretch>
            <a:fillRect/>
          </a:stretch>
        </p:blipFill>
        <p:spPr bwMode="auto">
          <a:xfrm>
            <a:off x="5867400" y="609600"/>
            <a:ext cx="2913063" cy="2182813"/>
          </a:xfrm>
          <a:prstGeom prst="rect">
            <a:avLst/>
          </a:prstGeom>
          <a:noFill/>
          <a:ln w="9525">
            <a:noFill/>
            <a:miter lim="800000"/>
            <a:headEnd/>
            <a:tailEnd/>
          </a:ln>
        </p:spPr>
      </p:pic>
      <p:pic>
        <p:nvPicPr>
          <p:cNvPr id="17413" name="Image 5" descr="2_pompes_centrifuge_parallele.jpg"/>
          <p:cNvPicPr>
            <a:picLocks noChangeAspect="1"/>
          </p:cNvPicPr>
          <p:nvPr/>
        </p:nvPicPr>
        <p:blipFill>
          <a:blip r:embed="rId4" cstate="print"/>
          <a:srcRect/>
          <a:stretch>
            <a:fillRect/>
          </a:stretch>
        </p:blipFill>
        <p:spPr bwMode="auto">
          <a:xfrm>
            <a:off x="3276600" y="3448050"/>
            <a:ext cx="3883025" cy="2540000"/>
          </a:xfrm>
          <a:prstGeom prst="rect">
            <a:avLst/>
          </a:prstGeom>
          <a:noFill/>
          <a:ln w="9525">
            <a:noFill/>
            <a:miter lim="800000"/>
            <a:headEnd/>
            <a:tailEnd/>
          </a:ln>
        </p:spPr>
      </p:pic>
    </p:spTree>
    <p:extLst>
      <p:ext uri="{BB962C8B-B14F-4D97-AF65-F5344CB8AC3E}">
        <p14:creationId xmlns:p14="http://schemas.microsoft.com/office/powerpoint/2010/main" val="3245778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67544" y="1340768"/>
            <a:ext cx="8064896" cy="954107"/>
          </a:xfrm>
          <a:prstGeom prst="rect">
            <a:avLst/>
          </a:prstGeom>
          <a:noFill/>
        </p:spPr>
        <p:txBody>
          <a:bodyPr wrap="square" rtlCol="0">
            <a:spAutoFit/>
          </a:bodyPr>
          <a:lstStyle/>
          <a:p>
            <a:pPr algn="ctr"/>
            <a:r>
              <a:rPr lang="fr-FR" sz="2800" dirty="0" smtClean="0"/>
              <a:t>Quelle est l’allure de la courbe de réseau f(Q) sur lequel la pompe va être branchée?</a:t>
            </a:r>
            <a:endParaRPr lang="fr-FR" sz="2800" dirty="0"/>
          </a:p>
        </p:txBody>
      </p:sp>
      <p:sp>
        <p:nvSpPr>
          <p:cNvPr id="5" name="Flèche droite 4">
            <a:hlinkClick r:id="" action="ppaction://noaction"/>
          </p:cNvPr>
          <p:cNvSpPr/>
          <p:nvPr/>
        </p:nvSpPr>
        <p:spPr>
          <a:xfrm rot="10800000">
            <a:off x="251520" y="260648"/>
            <a:ext cx="144016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2123728" y="6357188"/>
            <a:ext cx="4392488" cy="523220"/>
          </a:xfrm>
          <a:prstGeom prst="rect">
            <a:avLst/>
          </a:prstGeom>
          <a:noFill/>
        </p:spPr>
        <p:txBody>
          <a:bodyPr wrap="square" rtlCol="0">
            <a:spAutoFit/>
          </a:bodyPr>
          <a:lstStyle/>
          <a:p>
            <a:pPr algn="ctr"/>
            <a:r>
              <a:rPr lang="fr-FR" sz="2800" dirty="0" smtClean="0"/>
              <a:t>D’une façon plus générale</a:t>
            </a:r>
            <a:endParaRPr lang="fr-FR" sz="2800" dirty="0"/>
          </a:p>
        </p:txBody>
      </p:sp>
      <p:sp>
        <p:nvSpPr>
          <p:cNvPr id="7" name="Titre 6"/>
          <p:cNvSpPr>
            <a:spLocks noGrp="1"/>
          </p:cNvSpPr>
          <p:nvPr>
            <p:ph type="title"/>
          </p:nvPr>
        </p:nvSpPr>
        <p:spPr>
          <a:xfrm>
            <a:off x="806896" y="116632"/>
            <a:ext cx="8229600" cy="1143000"/>
          </a:xfrm>
        </p:spPr>
        <p:txBody>
          <a:bodyPr>
            <a:normAutofit fontScale="90000"/>
          </a:bodyPr>
          <a:lstStyle/>
          <a:p>
            <a:r>
              <a:rPr lang="fr-FR" dirty="0" smtClean="0"/>
              <a:t>Point de fonctionnement de </a:t>
            </a:r>
            <a:r>
              <a:rPr lang="fr-FR" b="1" dirty="0" smtClean="0"/>
              <a:t>l’installation</a:t>
            </a:r>
            <a:endParaRPr lang="fr-FR" b="1" dirty="0"/>
          </a:p>
        </p:txBody>
      </p:sp>
      <p:grpSp>
        <p:nvGrpSpPr>
          <p:cNvPr id="3" name="Groupe 2"/>
          <p:cNvGrpSpPr/>
          <p:nvPr/>
        </p:nvGrpSpPr>
        <p:grpSpPr>
          <a:xfrm>
            <a:off x="971600" y="2297886"/>
            <a:ext cx="7438830" cy="4048416"/>
            <a:chOff x="971600" y="2116888"/>
            <a:chExt cx="7438830" cy="4048416"/>
          </a:xfrm>
        </p:grpSpPr>
        <p:pic>
          <p:nvPicPr>
            <p:cNvPr id="2924546" name="Picture 2"/>
            <p:cNvPicPr>
              <a:picLocks noChangeAspect="1" noChangeArrowheads="1"/>
            </p:cNvPicPr>
            <p:nvPr/>
          </p:nvPicPr>
          <p:blipFill>
            <a:blip r:embed="rId2" cstate="print"/>
            <a:srcRect l="1306"/>
            <a:stretch>
              <a:fillRect/>
            </a:stretch>
          </p:blipFill>
          <p:spPr bwMode="auto">
            <a:xfrm>
              <a:off x="971600" y="2116888"/>
              <a:ext cx="7438830" cy="4048416"/>
            </a:xfrm>
            <a:prstGeom prst="rect">
              <a:avLst/>
            </a:prstGeom>
            <a:noFill/>
            <a:ln w="9525">
              <a:noFill/>
              <a:miter lim="800000"/>
              <a:headEnd/>
              <a:tailEnd/>
            </a:ln>
          </p:spPr>
        </p:pic>
        <p:sp>
          <p:nvSpPr>
            <p:cNvPr id="2" name="ZoneTexte 1"/>
            <p:cNvSpPr txBox="1"/>
            <p:nvPr/>
          </p:nvSpPr>
          <p:spPr>
            <a:xfrm>
              <a:off x="1115616" y="3077238"/>
              <a:ext cx="1008112" cy="523220"/>
            </a:xfrm>
            <a:prstGeom prst="rect">
              <a:avLst/>
            </a:prstGeom>
            <a:solidFill>
              <a:schemeClr val="bg1"/>
            </a:solidFill>
          </p:spPr>
          <p:txBody>
            <a:bodyPr wrap="square" rtlCol="0">
              <a:spAutoFit/>
            </a:bodyPr>
            <a:lstStyle/>
            <a:p>
              <a:pPr algn="ctr"/>
              <a:r>
                <a:rPr lang="fr-FR" sz="2800" dirty="0" smtClean="0">
                  <a:sym typeface="Symbol"/>
                </a:rPr>
                <a:t></a:t>
              </a:r>
              <a:r>
                <a:rPr lang="fr-FR" sz="2800" dirty="0" err="1" smtClean="0"/>
                <a:t>H</a:t>
              </a:r>
              <a:r>
                <a:rPr lang="fr-FR" sz="2800" baseline="-25000" dirty="0" err="1" smtClean="0"/>
                <a:t>tot</a:t>
              </a:r>
              <a:endParaRPr lang="fr-FR" sz="2800" baseline="-25000" dirty="0"/>
            </a:p>
          </p:txBody>
        </p:sp>
      </p:grpSp>
    </p:spTree>
    <p:extLst>
      <p:ext uri="{BB962C8B-B14F-4D97-AF65-F5344CB8AC3E}">
        <p14:creationId xmlns:p14="http://schemas.microsoft.com/office/powerpoint/2010/main" val="122585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95536" y="764704"/>
            <a:ext cx="8064896" cy="954107"/>
          </a:xfrm>
          <a:prstGeom prst="rect">
            <a:avLst/>
          </a:prstGeom>
          <a:noFill/>
        </p:spPr>
        <p:txBody>
          <a:bodyPr wrap="square" rtlCol="0">
            <a:spAutoFit/>
          </a:bodyPr>
          <a:lstStyle/>
          <a:p>
            <a:pPr algn="ctr"/>
            <a:r>
              <a:rPr lang="fr-FR" sz="2800" dirty="0" smtClean="0"/>
              <a:t>C’est l’intersection entre la caractéristique de la pompe et la courbe de réseau pour un débit donné</a:t>
            </a:r>
            <a:endParaRPr lang="fr-FR" sz="2800" dirty="0"/>
          </a:p>
        </p:txBody>
      </p:sp>
      <p:pic>
        <p:nvPicPr>
          <p:cNvPr id="7" name="Image 5"/>
          <p:cNvPicPr>
            <a:picLocks noChangeAspect="1"/>
          </p:cNvPicPr>
          <p:nvPr/>
        </p:nvPicPr>
        <p:blipFill>
          <a:blip r:embed="rId2" cstate="print"/>
          <a:srcRect/>
          <a:stretch>
            <a:fillRect/>
          </a:stretch>
        </p:blipFill>
        <p:spPr bwMode="auto">
          <a:xfrm>
            <a:off x="467544" y="2132856"/>
            <a:ext cx="7897813" cy="4322763"/>
          </a:xfrm>
          <a:prstGeom prst="rect">
            <a:avLst/>
          </a:prstGeom>
          <a:noFill/>
          <a:ln w="12700">
            <a:solidFill>
              <a:schemeClr val="tx1"/>
            </a:solidFill>
            <a:miter lim="800000"/>
            <a:headEnd/>
            <a:tailEnd/>
          </a:ln>
        </p:spPr>
      </p:pic>
      <p:sp>
        <p:nvSpPr>
          <p:cNvPr id="9" name="Titre 6"/>
          <p:cNvSpPr>
            <a:spLocks noGrp="1"/>
          </p:cNvSpPr>
          <p:nvPr>
            <p:ph type="title"/>
          </p:nvPr>
        </p:nvSpPr>
        <p:spPr>
          <a:xfrm>
            <a:off x="0" y="-99392"/>
            <a:ext cx="9036496" cy="936104"/>
          </a:xfrm>
        </p:spPr>
        <p:txBody>
          <a:bodyPr>
            <a:normAutofit fontScale="90000"/>
          </a:bodyPr>
          <a:lstStyle/>
          <a:p>
            <a:r>
              <a:rPr lang="fr-FR" dirty="0" smtClean="0"/>
              <a:t>Point de fonctionnement de </a:t>
            </a:r>
            <a:r>
              <a:rPr lang="fr-FR" b="1" dirty="0" smtClean="0"/>
              <a:t>l’installation</a:t>
            </a:r>
            <a:endParaRPr lang="fr-FR" b="1" dirty="0"/>
          </a:p>
        </p:txBody>
      </p:sp>
      <p:sp>
        <p:nvSpPr>
          <p:cNvPr id="10" name="ZoneTexte 9"/>
          <p:cNvSpPr txBox="1"/>
          <p:nvPr/>
        </p:nvSpPr>
        <p:spPr>
          <a:xfrm>
            <a:off x="1043608" y="3501008"/>
            <a:ext cx="2736304" cy="1384995"/>
          </a:xfrm>
          <a:prstGeom prst="rect">
            <a:avLst/>
          </a:prstGeom>
          <a:solidFill>
            <a:schemeClr val="bg1"/>
          </a:solidFill>
          <a:ln>
            <a:solidFill>
              <a:schemeClr val="tx1"/>
            </a:solidFill>
          </a:ln>
        </p:spPr>
        <p:txBody>
          <a:bodyPr wrap="square" rtlCol="0">
            <a:spAutoFit/>
          </a:bodyPr>
          <a:lstStyle/>
          <a:p>
            <a:pPr algn="ctr"/>
            <a:r>
              <a:rPr lang="fr-FR" sz="2800" dirty="0" smtClean="0"/>
              <a:t>Courbe caractéristique pompe</a:t>
            </a:r>
            <a:endParaRPr lang="fr-FR" sz="2800" dirty="0"/>
          </a:p>
        </p:txBody>
      </p:sp>
      <p:sp>
        <p:nvSpPr>
          <p:cNvPr id="11" name="ZoneTexte 10"/>
          <p:cNvSpPr txBox="1"/>
          <p:nvPr/>
        </p:nvSpPr>
        <p:spPr>
          <a:xfrm>
            <a:off x="5076056" y="4941168"/>
            <a:ext cx="2448272" cy="1384995"/>
          </a:xfrm>
          <a:prstGeom prst="rect">
            <a:avLst/>
          </a:prstGeom>
          <a:solidFill>
            <a:schemeClr val="bg1"/>
          </a:solidFill>
          <a:ln>
            <a:solidFill>
              <a:schemeClr val="tx1"/>
            </a:solidFill>
          </a:ln>
        </p:spPr>
        <p:txBody>
          <a:bodyPr wrap="square" rtlCol="0">
            <a:spAutoFit/>
          </a:bodyPr>
          <a:lstStyle/>
          <a:p>
            <a:pPr algn="ctr"/>
            <a:r>
              <a:rPr lang="fr-FR" sz="2800" dirty="0" smtClean="0"/>
              <a:t>Courbe caractéristique  réseau</a:t>
            </a:r>
            <a:endParaRPr lang="fr-FR" sz="2800" dirty="0"/>
          </a:p>
        </p:txBody>
      </p:sp>
      <p:cxnSp>
        <p:nvCxnSpPr>
          <p:cNvPr id="13" name="Connecteur droit avec flèche 12"/>
          <p:cNvCxnSpPr/>
          <p:nvPr/>
        </p:nvCxnSpPr>
        <p:spPr>
          <a:xfrm flipV="1">
            <a:off x="3131840" y="3068960"/>
            <a:ext cx="648072" cy="432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flipV="1">
            <a:off x="4572000" y="4869160"/>
            <a:ext cx="423664" cy="3516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932040" y="1988840"/>
            <a:ext cx="2592288" cy="1384995"/>
          </a:xfrm>
          <a:prstGeom prst="rect">
            <a:avLst/>
          </a:prstGeom>
          <a:solidFill>
            <a:schemeClr val="bg1"/>
          </a:solidFill>
          <a:ln>
            <a:solidFill>
              <a:schemeClr val="tx1"/>
            </a:solidFill>
          </a:ln>
        </p:spPr>
        <p:txBody>
          <a:bodyPr wrap="square" rtlCol="0">
            <a:spAutoFit/>
          </a:bodyPr>
          <a:lstStyle/>
          <a:p>
            <a:pPr algn="ctr"/>
            <a:r>
              <a:rPr lang="fr-FR" sz="2800" dirty="0" smtClean="0"/>
              <a:t>Point fonctionnement</a:t>
            </a:r>
          </a:p>
          <a:p>
            <a:pPr algn="ctr"/>
            <a:r>
              <a:rPr lang="fr-FR" sz="2800" b="1" dirty="0" smtClean="0"/>
              <a:t>installation</a:t>
            </a:r>
            <a:endParaRPr lang="fr-FR" sz="2800" b="1" dirty="0"/>
          </a:p>
        </p:txBody>
      </p:sp>
      <p:cxnSp>
        <p:nvCxnSpPr>
          <p:cNvPr id="19" name="Connecteur droit avec flèche 18"/>
          <p:cNvCxnSpPr/>
          <p:nvPr/>
        </p:nvCxnSpPr>
        <p:spPr>
          <a:xfrm>
            <a:off x="5868144" y="3356992"/>
            <a:ext cx="247556" cy="648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Ellipse 22"/>
          <p:cNvSpPr/>
          <p:nvPr/>
        </p:nvSpPr>
        <p:spPr>
          <a:xfrm>
            <a:off x="5940152" y="4005064"/>
            <a:ext cx="432048"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p:cNvSpPr txBox="1"/>
          <p:nvPr/>
        </p:nvSpPr>
        <p:spPr>
          <a:xfrm rot="16200000">
            <a:off x="-98938" y="3995482"/>
            <a:ext cx="1080120" cy="523220"/>
          </a:xfrm>
          <a:prstGeom prst="rect">
            <a:avLst/>
          </a:prstGeom>
          <a:solidFill>
            <a:schemeClr val="bg1"/>
          </a:solidFill>
        </p:spPr>
        <p:txBody>
          <a:bodyPr wrap="square" rtlCol="0">
            <a:spAutoFit/>
          </a:bodyPr>
          <a:lstStyle/>
          <a:p>
            <a:r>
              <a:rPr lang="fr-FR" sz="2800" dirty="0" smtClean="0"/>
              <a:t>H (m)</a:t>
            </a:r>
            <a:endParaRPr lang="fr-FR" sz="2800" dirty="0"/>
          </a:p>
        </p:txBody>
      </p:sp>
      <p:sp>
        <p:nvSpPr>
          <p:cNvPr id="26" name="ZoneTexte 25"/>
          <p:cNvSpPr txBox="1"/>
          <p:nvPr/>
        </p:nvSpPr>
        <p:spPr>
          <a:xfrm rot="21600000">
            <a:off x="2643390" y="6170850"/>
            <a:ext cx="2223269" cy="523220"/>
          </a:xfrm>
          <a:prstGeom prst="rect">
            <a:avLst/>
          </a:prstGeom>
          <a:solidFill>
            <a:schemeClr val="bg1"/>
          </a:solidFill>
        </p:spPr>
        <p:txBody>
          <a:bodyPr wrap="square" rtlCol="0">
            <a:spAutoFit/>
          </a:bodyPr>
          <a:lstStyle/>
          <a:p>
            <a:pPr algn="ctr"/>
            <a:r>
              <a:rPr lang="fr-FR" sz="2800" dirty="0" smtClean="0"/>
              <a:t>Débit (m</a:t>
            </a:r>
            <a:r>
              <a:rPr lang="fr-FR" sz="2800" baseline="30000" dirty="0" smtClean="0"/>
              <a:t>3</a:t>
            </a:r>
            <a:r>
              <a:rPr lang="fr-FR" sz="2800" dirty="0" smtClean="0"/>
              <a:t>.s</a:t>
            </a:r>
            <a:r>
              <a:rPr lang="fr-FR" sz="2800" baseline="30000" dirty="0" smtClean="0"/>
              <a:t>-1</a:t>
            </a:r>
            <a:r>
              <a:rPr lang="fr-FR" sz="2800" dirty="0" smtClean="0"/>
              <a:t>)</a:t>
            </a:r>
            <a:endParaRPr lang="fr-FR" sz="2800" dirty="0"/>
          </a:p>
        </p:txBody>
      </p:sp>
      <p:sp>
        <p:nvSpPr>
          <p:cNvPr id="27" name="Rectangle 26"/>
          <p:cNvSpPr/>
          <p:nvPr/>
        </p:nvSpPr>
        <p:spPr>
          <a:xfrm>
            <a:off x="868060" y="5589240"/>
            <a:ext cx="1656184"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7721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0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20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animBg="1"/>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1143000"/>
          </a:xfrm>
        </p:spPr>
        <p:txBody>
          <a:bodyPr/>
          <a:lstStyle/>
          <a:p>
            <a:r>
              <a:rPr lang="fr-FR" dirty="0" smtClean="0"/>
              <a:t>Notion de NPSH - Cavitation</a:t>
            </a:r>
            <a:endParaRPr lang="fr-FR" dirty="0"/>
          </a:p>
        </p:txBody>
      </p:sp>
      <p:graphicFrame>
        <p:nvGraphicFramePr>
          <p:cNvPr id="3013634" name="Object 2"/>
          <p:cNvGraphicFramePr>
            <a:graphicFrameLocks noChangeAspect="1"/>
          </p:cNvGraphicFramePr>
          <p:nvPr>
            <p:extLst>
              <p:ext uri="{D42A27DB-BD31-4B8C-83A1-F6EECF244321}">
                <p14:modId xmlns:p14="http://schemas.microsoft.com/office/powerpoint/2010/main" val="2809335417"/>
              </p:ext>
            </p:extLst>
          </p:nvPr>
        </p:nvGraphicFramePr>
        <p:xfrm>
          <a:off x="177800" y="5157788"/>
          <a:ext cx="8682038" cy="1230312"/>
        </p:xfrm>
        <a:graphic>
          <a:graphicData uri="http://schemas.openxmlformats.org/presentationml/2006/ole">
            <mc:AlternateContent xmlns:mc="http://schemas.openxmlformats.org/markup-compatibility/2006">
              <mc:Choice xmlns:v="urn:schemas-microsoft-com:vml" Requires="v">
                <p:oleObj spid="_x0000_s5122" name="Équation" r:id="rId3" imgW="3377880" imgH="444240" progId="Equation.3">
                  <p:embed/>
                </p:oleObj>
              </mc:Choice>
              <mc:Fallback>
                <p:oleObj name="Équation" r:id="rId3" imgW="3377880" imgH="444240" progId="Equation.3">
                  <p:embed/>
                  <p:pic>
                    <p:nvPicPr>
                      <p:cNvPr id="0" name=""/>
                      <p:cNvPicPr>
                        <a:picLocks noChangeAspect="1" noChangeArrowheads="1"/>
                      </p:cNvPicPr>
                      <p:nvPr/>
                    </p:nvPicPr>
                    <p:blipFill>
                      <a:blip r:embed="rId4"/>
                      <a:srcRect/>
                      <a:stretch>
                        <a:fillRect/>
                      </a:stretch>
                    </p:blipFill>
                    <p:spPr bwMode="auto">
                      <a:xfrm>
                        <a:off x="177800" y="5157788"/>
                        <a:ext cx="8682038" cy="1230312"/>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3013635" name="Object 3"/>
          <p:cNvGraphicFramePr>
            <a:graphicFrameLocks noChangeAspect="1"/>
          </p:cNvGraphicFramePr>
          <p:nvPr/>
        </p:nvGraphicFramePr>
        <p:xfrm>
          <a:off x="6300192" y="1988840"/>
          <a:ext cx="2611437" cy="1160462"/>
        </p:xfrm>
        <a:graphic>
          <a:graphicData uri="http://schemas.openxmlformats.org/presentationml/2006/ole">
            <mc:AlternateContent xmlns:mc="http://schemas.openxmlformats.org/markup-compatibility/2006">
              <mc:Choice xmlns:v="urn:schemas-microsoft-com:vml" Requires="v">
                <p:oleObj spid="_x0000_s5123" name="Équation" r:id="rId5" imgW="1015920" imgH="419040" progId="Equation.3">
                  <p:embed/>
                </p:oleObj>
              </mc:Choice>
              <mc:Fallback>
                <p:oleObj name="Équation" r:id="rId5" imgW="101592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1988840"/>
                        <a:ext cx="2611437" cy="1160462"/>
                      </a:xfrm>
                      <a:prstGeom prst="rect">
                        <a:avLst/>
                      </a:prstGeom>
                      <a:solidFill>
                        <a:srgbClr val="FFCC99"/>
                      </a:solidFill>
                      <a:ln w="9525">
                        <a:solidFill>
                          <a:schemeClr val="tx1"/>
                        </a:solidFill>
                        <a:miter lim="800000"/>
                        <a:headEnd/>
                        <a:tailEnd/>
                      </a:ln>
                    </p:spPr>
                  </p:pic>
                </p:oleObj>
              </mc:Fallback>
            </mc:AlternateContent>
          </a:graphicData>
        </a:graphic>
      </p:graphicFrame>
      <p:grpSp>
        <p:nvGrpSpPr>
          <p:cNvPr id="9" name="Groupe 8"/>
          <p:cNvGrpSpPr/>
          <p:nvPr/>
        </p:nvGrpSpPr>
        <p:grpSpPr>
          <a:xfrm>
            <a:off x="1259632" y="1268760"/>
            <a:ext cx="4732208" cy="3312368"/>
            <a:chOff x="1475656" y="1124744"/>
            <a:chExt cx="4732208" cy="3312368"/>
          </a:xfrm>
        </p:grpSpPr>
        <p:cxnSp>
          <p:nvCxnSpPr>
            <p:cNvPr id="10" name="Connecteur droit 9"/>
            <p:cNvCxnSpPr/>
            <p:nvPr/>
          </p:nvCxnSpPr>
          <p:spPr>
            <a:xfrm>
              <a:off x="1485595" y="3789040"/>
              <a:ext cx="10584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e 10"/>
            <p:cNvGrpSpPr/>
            <p:nvPr/>
          </p:nvGrpSpPr>
          <p:grpSpPr>
            <a:xfrm>
              <a:off x="1475656" y="3498716"/>
              <a:ext cx="1080120" cy="938396"/>
              <a:chOff x="1475656" y="2996952"/>
              <a:chExt cx="1080120" cy="938396"/>
            </a:xfrm>
          </p:grpSpPr>
          <p:cxnSp>
            <p:nvCxnSpPr>
              <p:cNvPr id="30" name="Connecteur droit 29"/>
              <p:cNvCxnSpPr/>
              <p:nvPr/>
            </p:nvCxnSpPr>
            <p:spPr>
              <a:xfrm>
                <a:off x="1475656" y="2996952"/>
                <a:ext cx="0" cy="9361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a:off x="2555776" y="2999244"/>
                <a:ext cx="0" cy="9361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a:off x="1475656" y="3933056"/>
                <a:ext cx="1080120" cy="22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Connecteur droit 11"/>
            <p:cNvCxnSpPr/>
            <p:nvPr/>
          </p:nvCxnSpPr>
          <p:spPr>
            <a:xfrm>
              <a:off x="1979712" y="3185356"/>
              <a:ext cx="0" cy="9361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flipH="1" flipV="1">
              <a:off x="1975479" y="3172532"/>
              <a:ext cx="1800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3630080" y="2810603"/>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14"/>
            <p:cNvCxnSpPr/>
            <p:nvPr/>
          </p:nvCxnSpPr>
          <p:spPr>
            <a:xfrm flipH="1" flipV="1">
              <a:off x="3850590" y="2814836"/>
              <a:ext cx="1800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5652626" y="1739796"/>
              <a:ext cx="0" cy="10864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5137683" y="1415068"/>
              <a:ext cx="10584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Groupe 17"/>
            <p:cNvGrpSpPr/>
            <p:nvPr/>
          </p:nvGrpSpPr>
          <p:grpSpPr>
            <a:xfrm>
              <a:off x="5127744" y="1124744"/>
              <a:ext cx="1080120" cy="938396"/>
              <a:chOff x="1475656" y="2996952"/>
              <a:chExt cx="1080120" cy="938396"/>
            </a:xfrm>
          </p:grpSpPr>
          <p:cxnSp>
            <p:nvCxnSpPr>
              <p:cNvPr id="27" name="Connecteur droit 26"/>
              <p:cNvCxnSpPr/>
              <p:nvPr/>
            </p:nvCxnSpPr>
            <p:spPr>
              <a:xfrm>
                <a:off x="1475656" y="2996952"/>
                <a:ext cx="0" cy="9361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a:off x="2555776" y="2999244"/>
                <a:ext cx="0" cy="9361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a:off x="1475656" y="3933056"/>
                <a:ext cx="1080120" cy="22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e 18"/>
            <p:cNvGrpSpPr/>
            <p:nvPr/>
          </p:nvGrpSpPr>
          <p:grpSpPr>
            <a:xfrm>
              <a:off x="1564661" y="3432290"/>
              <a:ext cx="288032" cy="371111"/>
              <a:chOff x="1564661" y="3432290"/>
              <a:chExt cx="288032" cy="371111"/>
            </a:xfrm>
          </p:grpSpPr>
          <p:sp>
            <p:nvSpPr>
              <p:cNvPr id="25" name="ZoneTexte 24"/>
              <p:cNvSpPr txBox="1"/>
              <p:nvPr/>
            </p:nvSpPr>
            <p:spPr>
              <a:xfrm>
                <a:off x="1564661" y="3432290"/>
                <a:ext cx="288032" cy="369332"/>
              </a:xfrm>
              <a:prstGeom prst="rect">
                <a:avLst/>
              </a:prstGeom>
              <a:noFill/>
            </p:spPr>
            <p:txBody>
              <a:bodyPr wrap="square" rtlCol="0">
                <a:spAutoFit/>
              </a:bodyPr>
              <a:lstStyle/>
              <a:p>
                <a:pPr algn="ctr"/>
                <a:r>
                  <a:rPr lang="fr-FR" dirty="0" smtClean="0"/>
                  <a:t>1</a:t>
                </a:r>
                <a:endParaRPr lang="fr-FR" dirty="0"/>
              </a:p>
            </p:txBody>
          </p:sp>
          <p:sp>
            <p:nvSpPr>
              <p:cNvPr id="26" name="Ellipse 25"/>
              <p:cNvSpPr/>
              <p:nvPr/>
            </p:nvSpPr>
            <p:spPr>
              <a:xfrm>
                <a:off x="1691680" y="375768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1" name="ZoneTexte 20"/>
            <p:cNvSpPr txBox="1"/>
            <p:nvPr/>
          </p:nvSpPr>
          <p:spPr>
            <a:xfrm>
              <a:off x="3365496" y="2858715"/>
              <a:ext cx="288032" cy="369332"/>
            </a:xfrm>
            <a:prstGeom prst="rect">
              <a:avLst/>
            </a:prstGeom>
            <a:noFill/>
          </p:spPr>
          <p:txBody>
            <a:bodyPr wrap="square" rtlCol="0">
              <a:spAutoFit/>
            </a:bodyPr>
            <a:lstStyle/>
            <a:p>
              <a:pPr algn="ctr"/>
              <a:r>
                <a:rPr lang="fr-FR" dirty="0" smtClean="0"/>
                <a:t>E</a:t>
              </a:r>
              <a:endParaRPr lang="fr-FR" dirty="0"/>
            </a:p>
          </p:txBody>
        </p:sp>
        <p:sp>
          <p:nvSpPr>
            <p:cNvPr id="22" name="ZoneTexte 21"/>
            <p:cNvSpPr txBox="1"/>
            <p:nvPr/>
          </p:nvSpPr>
          <p:spPr>
            <a:xfrm>
              <a:off x="3844828" y="2517874"/>
              <a:ext cx="288032" cy="369332"/>
            </a:xfrm>
            <a:prstGeom prst="rect">
              <a:avLst/>
            </a:prstGeom>
            <a:noFill/>
          </p:spPr>
          <p:txBody>
            <a:bodyPr wrap="square" rtlCol="0">
              <a:spAutoFit/>
            </a:bodyPr>
            <a:lstStyle/>
            <a:p>
              <a:pPr algn="ctr"/>
              <a:r>
                <a:rPr lang="fr-FR" dirty="0"/>
                <a:t>S</a:t>
              </a:r>
            </a:p>
          </p:txBody>
        </p:sp>
      </p:grpSp>
    </p:spTree>
    <p:extLst>
      <p:ext uri="{BB962C8B-B14F-4D97-AF65-F5344CB8AC3E}">
        <p14:creationId xmlns:p14="http://schemas.microsoft.com/office/powerpoint/2010/main" val="3181403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13634"/>
                                        </p:tgtEl>
                                        <p:attrNameLst>
                                          <p:attrName>style.visibility</p:attrName>
                                        </p:attrNameLst>
                                      </p:cBhvr>
                                      <p:to>
                                        <p:strVal val="visible"/>
                                      </p:to>
                                    </p:set>
                                    <p:animEffect transition="in" filter="fade">
                                      <p:cBhvr>
                                        <p:cTn id="7" dur="2000"/>
                                        <p:tgtEl>
                                          <p:spTgt spid="30136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13635"/>
                                        </p:tgtEl>
                                        <p:attrNameLst>
                                          <p:attrName>style.visibility</p:attrName>
                                        </p:attrNameLst>
                                      </p:cBhvr>
                                      <p:to>
                                        <p:strVal val="visible"/>
                                      </p:to>
                                    </p:set>
                                    <p:animEffect transition="in" filter="fade">
                                      <p:cBhvr>
                                        <p:cTn id="12" dur="2000"/>
                                        <p:tgtEl>
                                          <p:spTgt spid="3013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a:xfrm>
            <a:off x="457200" y="-76200"/>
            <a:ext cx="8229600" cy="1143000"/>
          </a:xfrm>
        </p:spPr>
        <p:txBody>
          <a:bodyPr/>
          <a:lstStyle/>
          <a:p>
            <a:pPr eaLnBrk="1" hangingPunct="1"/>
            <a:r>
              <a:rPr lang="fr-FR" dirty="0" smtClean="0"/>
              <a:t>Effet de la cavitation</a:t>
            </a:r>
          </a:p>
        </p:txBody>
      </p:sp>
      <p:pic>
        <p:nvPicPr>
          <p:cNvPr id="39939" name="Image 3" descr="pompe_roue_2_cavitation.jpg"/>
          <p:cNvPicPr>
            <a:picLocks noChangeAspect="1"/>
          </p:cNvPicPr>
          <p:nvPr/>
        </p:nvPicPr>
        <p:blipFill>
          <a:blip r:embed="rId3" cstate="print"/>
          <a:srcRect/>
          <a:stretch>
            <a:fillRect/>
          </a:stretch>
        </p:blipFill>
        <p:spPr bwMode="auto">
          <a:xfrm>
            <a:off x="762000" y="1828800"/>
            <a:ext cx="2652713" cy="2289175"/>
          </a:xfrm>
          <a:prstGeom prst="rect">
            <a:avLst/>
          </a:prstGeom>
          <a:noFill/>
          <a:ln w="9525">
            <a:noFill/>
            <a:miter lim="800000"/>
            <a:headEnd/>
            <a:tailEnd/>
          </a:ln>
        </p:spPr>
      </p:pic>
      <p:sp>
        <p:nvSpPr>
          <p:cNvPr id="5" name="Titre 1"/>
          <p:cNvSpPr txBox="1">
            <a:spLocks/>
          </p:cNvSpPr>
          <p:nvPr/>
        </p:nvSpPr>
        <p:spPr bwMode="auto">
          <a:xfrm>
            <a:off x="4076700" y="1806724"/>
            <a:ext cx="4038600" cy="1143000"/>
          </a:xfrm>
          <a:prstGeom prst="rect">
            <a:avLst/>
          </a:prstGeom>
          <a:noFill/>
          <a:ln w="9525">
            <a:noFill/>
            <a:miter lim="800000"/>
            <a:headEnd/>
            <a:tailEnd/>
          </a:ln>
        </p:spPr>
        <p:txBody>
          <a:bodyPr anchor="ctr"/>
          <a:lstStyle/>
          <a:p>
            <a:pPr algn="ctr"/>
            <a:r>
              <a:rPr lang="fr-FR" sz="3200" dirty="0" smtClean="0"/>
              <a:t>Implosion </a:t>
            </a:r>
            <a:r>
              <a:rPr lang="fr-FR" sz="3200" dirty="0"/>
              <a:t>des bulles </a:t>
            </a:r>
            <a:r>
              <a:rPr lang="fr-FR" sz="3200" dirty="0" smtClean="0"/>
              <a:t>de vapeur d’eau</a:t>
            </a:r>
            <a:endParaRPr lang="fr-FR" sz="3200" dirty="0">
              <a:cs typeface="Arial" charset="0"/>
            </a:endParaRPr>
          </a:p>
        </p:txBody>
      </p:sp>
      <p:pic>
        <p:nvPicPr>
          <p:cNvPr id="39941" name="Image 5"/>
          <p:cNvPicPr>
            <a:picLocks noChangeAspect="1"/>
          </p:cNvPicPr>
          <p:nvPr/>
        </p:nvPicPr>
        <p:blipFill>
          <a:blip r:embed="rId4" cstate="print"/>
          <a:srcRect/>
          <a:stretch>
            <a:fillRect/>
          </a:stretch>
        </p:blipFill>
        <p:spPr bwMode="auto">
          <a:xfrm>
            <a:off x="3633788" y="3200400"/>
            <a:ext cx="5053012" cy="3048000"/>
          </a:xfrm>
          <a:prstGeom prst="rect">
            <a:avLst/>
          </a:prstGeom>
          <a:noFill/>
          <a:ln w="9525">
            <a:noFill/>
            <a:miter lim="800000"/>
            <a:headEnd/>
            <a:tailEnd/>
          </a:ln>
        </p:spPr>
      </p:pic>
      <p:cxnSp>
        <p:nvCxnSpPr>
          <p:cNvPr id="8" name="Connecteur droit avec flèche 7"/>
          <p:cNvCxnSpPr>
            <a:cxnSpLocks noChangeShapeType="1"/>
          </p:cNvCxnSpPr>
          <p:nvPr/>
        </p:nvCxnSpPr>
        <p:spPr bwMode="auto">
          <a:xfrm flipV="1">
            <a:off x="2590800" y="4876800"/>
            <a:ext cx="2971800" cy="1371600"/>
          </a:xfrm>
          <a:prstGeom prst="straightConnector1">
            <a:avLst/>
          </a:prstGeom>
          <a:noFill/>
          <a:ln w="38100">
            <a:solidFill>
              <a:schemeClr val="tx1"/>
            </a:solidFill>
            <a:round/>
            <a:headEnd/>
            <a:tailEnd type="arrow" w="med" len="med"/>
          </a:ln>
          <a:effectLst>
            <a:outerShdw dist="20000" dir="5400000" rotWithShape="0">
              <a:srgbClr val="808080">
                <a:alpha val="37999"/>
              </a:srgbClr>
            </a:outerShdw>
          </a:effectLst>
        </p:spPr>
      </p:cxnSp>
    </p:spTree>
    <p:extLst>
      <p:ext uri="{BB962C8B-B14F-4D97-AF65-F5344CB8AC3E}">
        <p14:creationId xmlns:p14="http://schemas.microsoft.com/office/powerpoint/2010/main" val="14947402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2129" name="Picture 1"/>
          <p:cNvPicPr>
            <a:picLocks noChangeAspect="1" noChangeArrowheads="1"/>
          </p:cNvPicPr>
          <p:nvPr/>
        </p:nvPicPr>
        <p:blipFill>
          <a:blip r:embed="rId3" cstate="print"/>
          <a:srcRect l="14662" t="38390" r="39403" b="24204"/>
          <a:stretch>
            <a:fillRect/>
          </a:stretch>
        </p:blipFill>
        <p:spPr bwMode="auto">
          <a:xfrm>
            <a:off x="94565" y="1143831"/>
            <a:ext cx="8923307" cy="4085369"/>
          </a:xfrm>
          <a:prstGeom prst="rect">
            <a:avLst/>
          </a:prstGeom>
          <a:noFill/>
          <a:ln w="9525">
            <a:noFill/>
            <a:miter lim="800000"/>
            <a:headEnd/>
            <a:tailEnd/>
          </a:ln>
        </p:spPr>
      </p:pic>
      <p:sp>
        <p:nvSpPr>
          <p:cNvPr id="2" name="Titre 1"/>
          <p:cNvSpPr>
            <a:spLocks noGrp="1"/>
          </p:cNvSpPr>
          <p:nvPr>
            <p:ph type="title"/>
          </p:nvPr>
        </p:nvSpPr>
        <p:spPr>
          <a:xfrm>
            <a:off x="0" y="-243408"/>
            <a:ext cx="9144000" cy="1138138"/>
          </a:xfrm>
        </p:spPr>
        <p:txBody>
          <a:bodyPr>
            <a:normAutofit/>
          </a:bodyPr>
          <a:lstStyle/>
          <a:p>
            <a:r>
              <a:rPr lang="fr-FR" dirty="0" smtClean="0"/>
              <a:t>Le bon fonctionnement d’une pompe</a:t>
            </a:r>
            <a:endParaRPr lang="fr-FR" dirty="0"/>
          </a:p>
        </p:txBody>
      </p:sp>
      <p:sp>
        <p:nvSpPr>
          <p:cNvPr id="278529" name="Rectangle 1"/>
          <p:cNvSpPr>
            <a:spLocks noChangeArrowheads="1"/>
          </p:cNvSpPr>
          <p:nvPr/>
        </p:nvSpPr>
        <p:spPr bwMode="auto">
          <a:xfrm>
            <a:off x="0" y="5356373"/>
            <a:ext cx="8964488"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Le NPSH disponible</a:t>
            </a:r>
            <a:r>
              <a:rPr kumimoji="0" lang="fr-FR" sz="2800"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 (lié à la conduite en </a:t>
            </a:r>
            <a:r>
              <a:rPr kumimoji="0" lang="fr-FR" sz="2800" b="1"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aspiration</a:t>
            </a:r>
            <a:r>
              <a:rPr kumimoji="0" lang="fr-FR" sz="2800"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 doit être supérieur au NPSH requis (lié aux caractéristiques de la pompe elle-même)  </a:t>
            </a:r>
            <a:r>
              <a:rPr kumimoji="0" lang="fr-FR" sz="2800"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sym typeface="Symbol"/>
              </a:rPr>
              <a:t></a:t>
            </a:r>
            <a:r>
              <a:rPr kumimoji="0" lang="fr-FR" sz="2800"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 données constructeur</a:t>
            </a:r>
            <a:endParaRPr kumimoji="0" lang="fr-FR" sz="2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2992130" name="Object 2"/>
          <p:cNvGraphicFramePr>
            <a:graphicFrameLocks noChangeAspect="1"/>
          </p:cNvGraphicFramePr>
          <p:nvPr>
            <p:extLst>
              <p:ext uri="{D42A27DB-BD31-4B8C-83A1-F6EECF244321}">
                <p14:modId xmlns:p14="http://schemas.microsoft.com/office/powerpoint/2010/main" val="202197380"/>
              </p:ext>
            </p:extLst>
          </p:nvPr>
        </p:nvGraphicFramePr>
        <p:xfrm>
          <a:off x="3799855" y="873125"/>
          <a:ext cx="3894137" cy="1223963"/>
        </p:xfrm>
        <a:graphic>
          <a:graphicData uri="http://schemas.openxmlformats.org/presentationml/2006/ole">
            <mc:AlternateContent xmlns:mc="http://schemas.openxmlformats.org/markup-compatibility/2006">
              <mc:Choice xmlns:v="urn:schemas-microsoft-com:vml" Requires="v">
                <p:oleObj spid="_x0000_s6146" name="Équation" r:id="rId4" imgW="1434960" imgH="419040" progId="Equation.3">
                  <p:embed/>
                </p:oleObj>
              </mc:Choice>
              <mc:Fallback>
                <p:oleObj name="Équation" r:id="rId4" imgW="1434960" imgH="419040" progId="Equation.3">
                  <p:embed/>
                  <p:pic>
                    <p:nvPicPr>
                      <p:cNvPr id="0" name=""/>
                      <p:cNvPicPr>
                        <a:picLocks noChangeAspect="1" noChangeArrowheads="1"/>
                      </p:cNvPicPr>
                      <p:nvPr/>
                    </p:nvPicPr>
                    <p:blipFill>
                      <a:blip r:embed="rId5"/>
                      <a:srcRect/>
                      <a:stretch>
                        <a:fillRect/>
                      </a:stretch>
                    </p:blipFill>
                    <p:spPr bwMode="auto">
                      <a:xfrm>
                        <a:off x="3799855" y="873125"/>
                        <a:ext cx="3894137" cy="1223963"/>
                      </a:xfrm>
                      <a:prstGeom prst="rect">
                        <a:avLst/>
                      </a:prstGeom>
                      <a:solidFill>
                        <a:srgbClr val="FFCC99"/>
                      </a:solidFill>
                      <a:ln w="9525">
                        <a:solidFill>
                          <a:schemeClr val="tx1"/>
                        </a:solidFill>
                        <a:miter lim="800000"/>
                        <a:headEnd/>
                        <a:tailEnd/>
                      </a:ln>
                    </p:spPr>
                  </p:pic>
                </p:oleObj>
              </mc:Fallback>
            </mc:AlternateContent>
          </a:graphicData>
        </a:graphic>
      </p:graphicFrame>
      <p:cxnSp>
        <p:nvCxnSpPr>
          <p:cNvPr id="7" name="Connecteur droit avec flèche 6"/>
          <p:cNvCxnSpPr>
            <a:stCxn id="14" idx="1"/>
          </p:cNvCxnSpPr>
          <p:nvPr/>
        </p:nvCxnSpPr>
        <p:spPr>
          <a:xfrm flipH="1">
            <a:off x="2452236" y="1489256"/>
            <a:ext cx="1368152" cy="4275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à coins arrondis 13"/>
          <p:cNvSpPr/>
          <p:nvPr/>
        </p:nvSpPr>
        <p:spPr>
          <a:xfrm>
            <a:off x="3820388" y="877188"/>
            <a:ext cx="1584176" cy="122413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2284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92130"/>
                                        </p:tgtEl>
                                        <p:attrNameLst>
                                          <p:attrName>style.visibility</p:attrName>
                                        </p:attrNameLst>
                                      </p:cBhvr>
                                      <p:to>
                                        <p:strVal val="visible"/>
                                      </p:to>
                                    </p:set>
                                    <p:animEffect transition="in" filter="fade">
                                      <p:cBhvr>
                                        <p:cTn id="7" dur="2000"/>
                                        <p:tgtEl>
                                          <p:spTgt spid="29921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92129"/>
                                        </p:tgtEl>
                                        <p:attrNameLst>
                                          <p:attrName>style.visibility</p:attrName>
                                        </p:attrNameLst>
                                      </p:cBhvr>
                                      <p:to>
                                        <p:strVal val="visible"/>
                                      </p:to>
                                    </p:set>
                                    <p:animEffect transition="in" filter="fade">
                                      <p:cBhvr>
                                        <p:cTn id="12" dur="2000"/>
                                        <p:tgtEl>
                                          <p:spTgt spid="29921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20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78529"/>
                                        </p:tgtEl>
                                        <p:attrNameLst>
                                          <p:attrName>style.visibility</p:attrName>
                                        </p:attrNameLst>
                                      </p:cBhvr>
                                      <p:to>
                                        <p:strVal val="visible"/>
                                      </p:to>
                                    </p:set>
                                    <p:animEffect transition="in" filter="fade">
                                      <p:cBhvr>
                                        <p:cTn id="25" dur="2000"/>
                                        <p:tgtEl>
                                          <p:spTgt spid="278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29" grpId="0"/>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71400"/>
            <a:ext cx="9144000" cy="1143000"/>
          </a:xfrm>
        </p:spPr>
        <p:txBody>
          <a:bodyPr>
            <a:normAutofit fontScale="90000"/>
          </a:bodyPr>
          <a:lstStyle/>
          <a:p>
            <a:r>
              <a:rPr lang="fr-FR" dirty="0" smtClean="0"/>
              <a:t>Synthèse NPSH (Net Positive Succion Head)</a:t>
            </a:r>
            <a:endParaRPr lang="fr-FR" dirty="0"/>
          </a:p>
        </p:txBody>
      </p:sp>
      <p:cxnSp>
        <p:nvCxnSpPr>
          <p:cNvPr id="5" name="Connecteur droit 4"/>
          <p:cNvCxnSpPr/>
          <p:nvPr/>
        </p:nvCxnSpPr>
        <p:spPr>
          <a:xfrm>
            <a:off x="4427984" y="836712"/>
            <a:ext cx="0" cy="46580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a:off x="395536" y="1431940"/>
            <a:ext cx="8136904" cy="1103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827584" y="764704"/>
            <a:ext cx="3168352" cy="523220"/>
          </a:xfrm>
          <a:prstGeom prst="rect">
            <a:avLst/>
          </a:prstGeom>
          <a:noFill/>
        </p:spPr>
        <p:txBody>
          <a:bodyPr wrap="square" rtlCol="0">
            <a:spAutoFit/>
          </a:bodyPr>
          <a:lstStyle/>
          <a:p>
            <a:pPr algn="ctr"/>
            <a:r>
              <a:rPr lang="fr-FR" sz="2800" dirty="0" smtClean="0"/>
              <a:t>NPSH disponible</a:t>
            </a:r>
            <a:endParaRPr lang="fr-FR" sz="2800" dirty="0"/>
          </a:p>
        </p:txBody>
      </p:sp>
      <p:sp>
        <p:nvSpPr>
          <p:cNvPr id="9" name="ZoneTexte 8"/>
          <p:cNvSpPr txBox="1"/>
          <p:nvPr/>
        </p:nvSpPr>
        <p:spPr>
          <a:xfrm>
            <a:off x="4788024" y="783868"/>
            <a:ext cx="3456384" cy="523220"/>
          </a:xfrm>
          <a:prstGeom prst="rect">
            <a:avLst/>
          </a:prstGeom>
          <a:noFill/>
        </p:spPr>
        <p:txBody>
          <a:bodyPr wrap="square" rtlCol="0">
            <a:spAutoFit/>
          </a:bodyPr>
          <a:lstStyle/>
          <a:p>
            <a:pPr algn="ctr"/>
            <a:r>
              <a:rPr lang="fr-FR" sz="2800" dirty="0" smtClean="0"/>
              <a:t>NPSH requis</a:t>
            </a:r>
            <a:endParaRPr lang="fr-FR" sz="2800" dirty="0"/>
          </a:p>
        </p:txBody>
      </p:sp>
      <p:sp>
        <p:nvSpPr>
          <p:cNvPr id="10" name="ZoneTexte 9"/>
          <p:cNvSpPr txBox="1"/>
          <p:nvPr/>
        </p:nvSpPr>
        <p:spPr>
          <a:xfrm>
            <a:off x="72008" y="1575956"/>
            <a:ext cx="4499992" cy="3970318"/>
          </a:xfrm>
          <a:prstGeom prst="rect">
            <a:avLst/>
          </a:prstGeom>
          <a:noFill/>
        </p:spPr>
        <p:txBody>
          <a:bodyPr wrap="square" rtlCol="0">
            <a:spAutoFit/>
          </a:bodyPr>
          <a:lstStyle/>
          <a:p>
            <a:r>
              <a:rPr lang="fr-FR" sz="2800" dirty="0" smtClean="0"/>
              <a:t>- C’est la marge de pression exprimée en hauteur de colonne d’eau, nécessaire pour éviter que l’eau pompée ne se vaporise à T fixée, </a:t>
            </a:r>
            <a:r>
              <a:rPr lang="fr-FR" sz="2800" b="1" dirty="0" smtClean="0"/>
              <a:t>dans</a:t>
            </a:r>
            <a:r>
              <a:rPr lang="fr-FR" sz="2800" dirty="0" smtClean="0"/>
              <a:t> le conduit d’</a:t>
            </a:r>
            <a:r>
              <a:rPr lang="fr-FR" sz="2800" b="1" dirty="0" smtClean="0"/>
              <a:t>aspiration</a:t>
            </a:r>
            <a:r>
              <a:rPr lang="fr-FR" sz="2800" dirty="0" smtClean="0"/>
              <a:t>. </a:t>
            </a:r>
          </a:p>
          <a:p>
            <a:pPr>
              <a:buFontTx/>
              <a:buChar char="-"/>
            </a:pPr>
            <a:r>
              <a:rPr lang="fr-FR" sz="2800" dirty="0" smtClean="0"/>
              <a:t> Relatif au </a:t>
            </a:r>
            <a:r>
              <a:rPr lang="fr-FR" sz="2800" b="1" dirty="0" smtClean="0"/>
              <a:t>réseau</a:t>
            </a:r>
            <a:r>
              <a:rPr lang="fr-FR" sz="2800" dirty="0" smtClean="0"/>
              <a:t> en aspiration (dépend du réseau)</a:t>
            </a:r>
          </a:p>
        </p:txBody>
      </p:sp>
      <p:sp>
        <p:nvSpPr>
          <p:cNvPr id="11" name="ZoneTexte 10"/>
          <p:cNvSpPr txBox="1"/>
          <p:nvPr/>
        </p:nvSpPr>
        <p:spPr>
          <a:xfrm>
            <a:off x="4572000" y="1503948"/>
            <a:ext cx="4211960" cy="4832092"/>
          </a:xfrm>
          <a:prstGeom prst="rect">
            <a:avLst/>
          </a:prstGeom>
          <a:noFill/>
        </p:spPr>
        <p:txBody>
          <a:bodyPr wrap="square" rtlCol="0">
            <a:spAutoFit/>
          </a:bodyPr>
          <a:lstStyle/>
          <a:p>
            <a:r>
              <a:rPr lang="fr-FR" sz="2800" dirty="0" smtClean="0"/>
              <a:t>- C’est la marge de pression exprimée en hauteur de colonne d’eau, nécessaire pour éviter </a:t>
            </a:r>
            <a:r>
              <a:rPr lang="fr-FR" sz="2800" smtClean="0"/>
              <a:t>que l’eau pompée </a:t>
            </a:r>
            <a:r>
              <a:rPr lang="fr-FR" sz="2800" dirty="0" smtClean="0"/>
              <a:t>se vaporise à T fixée à l’</a:t>
            </a:r>
            <a:r>
              <a:rPr lang="fr-FR" sz="2800" b="1" dirty="0" smtClean="0"/>
              <a:t>intérieur</a:t>
            </a:r>
            <a:r>
              <a:rPr lang="fr-FR" sz="2800" dirty="0" smtClean="0"/>
              <a:t> de la pompe.</a:t>
            </a:r>
          </a:p>
          <a:p>
            <a:pPr>
              <a:buFontTx/>
              <a:buChar char="-"/>
            </a:pPr>
            <a:r>
              <a:rPr lang="fr-FR" sz="2800" dirty="0" smtClean="0"/>
              <a:t> Relatif à la </a:t>
            </a:r>
            <a:r>
              <a:rPr lang="fr-FR" sz="2800" b="1" dirty="0" smtClean="0"/>
              <a:t>pompe et à ses caractéristiques </a:t>
            </a:r>
            <a:r>
              <a:rPr lang="fr-FR" sz="2800" dirty="0" smtClean="0"/>
              <a:t>(donnée constructeur)</a:t>
            </a:r>
          </a:p>
          <a:p>
            <a:endParaRPr lang="fr-FR" sz="2800" dirty="0"/>
          </a:p>
        </p:txBody>
      </p:sp>
      <p:sp>
        <p:nvSpPr>
          <p:cNvPr id="15" name="ZoneTexte 14"/>
          <p:cNvSpPr txBox="1"/>
          <p:nvPr/>
        </p:nvSpPr>
        <p:spPr>
          <a:xfrm>
            <a:off x="1655676" y="5684785"/>
            <a:ext cx="6264696" cy="523220"/>
          </a:xfrm>
          <a:prstGeom prst="rect">
            <a:avLst/>
          </a:prstGeom>
          <a:noFill/>
        </p:spPr>
        <p:txBody>
          <a:bodyPr wrap="square" rtlCol="0">
            <a:spAutoFit/>
          </a:bodyPr>
          <a:lstStyle/>
          <a:p>
            <a:pPr algn="ctr"/>
            <a:r>
              <a:rPr lang="fr-FR" sz="2800" dirty="0" err="1" smtClean="0"/>
              <a:t>P</a:t>
            </a:r>
            <a:r>
              <a:rPr lang="fr-FR" sz="2800" baseline="-25000" dirty="0" err="1" smtClean="0"/>
              <a:t>vs</a:t>
            </a:r>
            <a:r>
              <a:rPr lang="fr-FR" sz="2800" dirty="0" smtClean="0"/>
              <a:t> en </a:t>
            </a:r>
            <a:r>
              <a:rPr lang="fr-FR" sz="2800" b="1" dirty="0" smtClean="0"/>
              <a:t>pression absolue </a:t>
            </a:r>
            <a:r>
              <a:rPr lang="fr-FR" sz="2800" dirty="0" smtClean="0"/>
              <a:t>(</a:t>
            </a:r>
            <a:r>
              <a:rPr lang="fr-FR" sz="2800" b="1" dirty="0" smtClean="0"/>
              <a:t>tables thermo</a:t>
            </a:r>
            <a:r>
              <a:rPr lang="fr-FR" sz="2800" dirty="0" smtClean="0"/>
              <a:t>)</a:t>
            </a:r>
            <a:endParaRPr lang="fr-FR" sz="2800" dirty="0"/>
          </a:p>
        </p:txBody>
      </p:sp>
      <p:sp>
        <p:nvSpPr>
          <p:cNvPr id="17" name="ZoneTexte 16"/>
          <p:cNvSpPr txBox="1"/>
          <p:nvPr/>
        </p:nvSpPr>
        <p:spPr>
          <a:xfrm>
            <a:off x="1115616" y="6289290"/>
            <a:ext cx="6912768" cy="523220"/>
          </a:xfrm>
          <a:prstGeom prst="rect">
            <a:avLst/>
          </a:prstGeom>
          <a:noFill/>
          <a:ln w="12700">
            <a:solidFill>
              <a:srgbClr val="FF0000"/>
            </a:solidFill>
          </a:ln>
        </p:spPr>
        <p:txBody>
          <a:bodyPr wrap="square" rtlCol="0">
            <a:spAutoFit/>
          </a:bodyPr>
          <a:lstStyle/>
          <a:p>
            <a:pPr algn="ctr"/>
            <a:r>
              <a:rPr lang="fr-FR" sz="2800" dirty="0" smtClean="0"/>
              <a:t>Pas de NPSH requis pour pompes immergées</a:t>
            </a:r>
            <a:endParaRPr lang="fr-FR" sz="2800" dirty="0"/>
          </a:p>
        </p:txBody>
      </p:sp>
    </p:spTree>
    <p:extLst>
      <p:ext uri="{BB962C8B-B14F-4D97-AF65-F5344CB8AC3E}">
        <p14:creationId xmlns:p14="http://schemas.microsoft.com/office/powerpoint/2010/main" val="810179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49954" name="Picture 2"/>
          <p:cNvPicPr>
            <a:picLocks noChangeAspect="1" noChangeArrowheads="1"/>
          </p:cNvPicPr>
          <p:nvPr/>
        </p:nvPicPr>
        <p:blipFill>
          <a:blip r:embed="rId2" cstate="print"/>
          <a:srcRect l="9664" b="7450"/>
          <a:stretch>
            <a:fillRect/>
          </a:stretch>
        </p:blipFill>
        <p:spPr bwMode="auto">
          <a:xfrm>
            <a:off x="2411760" y="188640"/>
            <a:ext cx="4038799" cy="6336704"/>
          </a:xfrm>
          <a:prstGeom prst="rect">
            <a:avLst/>
          </a:prstGeom>
          <a:noFill/>
          <a:ln w="9525">
            <a:noFill/>
            <a:miter lim="800000"/>
            <a:headEnd/>
            <a:tailEnd/>
          </a:ln>
        </p:spPr>
      </p:pic>
    </p:spTree>
    <p:extLst>
      <p:ext uri="{BB962C8B-B14F-4D97-AF65-F5344CB8AC3E}">
        <p14:creationId xmlns:p14="http://schemas.microsoft.com/office/powerpoint/2010/main" val="38455471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18563" name="Picture 3"/>
          <p:cNvPicPr>
            <a:picLocks noChangeAspect="1" noChangeArrowheads="1"/>
          </p:cNvPicPr>
          <p:nvPr/>
        </p:nvPicPr>
        <p:blipFill>
          <a:blip r:embed="rId2" cstate="print"/>
          <a:srcRect l="12306" t="1401" r="3161" b="4363"/>
          <a:stretch>
            <a:fillRect/>
          </a:stretch>
        </p:blipFill>
        <p:spPr bwMode="auto">
          <a:xfrm>
            <a:off x="2699792" y="110362"/>
            <a:ext cx="3907193" cy="6652120"/>
          </a:xfrm>
          <a:prstGeom prst="rect">
            <a:avLst/>
          </a:prstGeom>
          <a:noFill/>
          <a:ln w="9525">
            <a:noFill/>
            <a:miter lim="800000"/>
            <a:headEnd/>
            <a:tailEnd/>
          </a:ln>
        </p:spPr>
      </p:pic>
    </p:spTree>
    <p:extLst>
      <p:ext uri="{BB962C8B-B14F-4D97-AF65-F5344CB8AC3E}">
        <p14:creationId xmlns:p14="http://schemas.microsoft.com/office/powerpoint/2010/main" val="15611363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58614"/>
            <a:ext cx="9144000" cy="1138138"/>
          </a:xfrm>
        </p:spPr>
        <p:txBody>
          <a:bodyPr>
            <a:normAutofit fontScale="90000"/>
          </a:bodyPr>
          <a:lstStyle/>
          <a:p>
            <a:r>
              <a:rPr lang="fr-FR" dirty="0" smtClean="0"/>
              <a:t>Point de fonctionnement d’une installation et  bon fonctionnement d’une pompe</a:t>
            </a:r>
            <a:endParaRPr lang="fr-FR" dirty="0"/>
          </a:p>
        </p:txBody>
      </p:sp>
      <p:sp>
        <p:nvSpPr>
          <p:cNvPr id="278529" name="Rectangle 1"/>
          <p:cNvSpPr>
            <a:spLocks noChangeArrowheads="1"/>
          </p:cNvSpPr>
          <p:nvPr/>
        </p:nvSpPr>
        <p:spPr bwMode="auto">
          <a:xfrm>
            <a:off x="243161" y="2028904"/>
            <a:ext cx="8577311"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marR="0" lvl="0" indent="-514350" defTabSz="914400" rtl="0" eaLnBrk="1" fontAlgn="base" latinLnBrk="0" hangingPunct="1">
              <a:lnSpc>
                <a:spcPct val="100000"/>
              </a:lnSpc>
              <a:spcBef>
                <a:spcPct val="0"/>
              </a:spcBef>
              <a:spcAft>
                <a:spcPts val="1200"/>
              </a:spcAft>
              <a:buClrTx/>
              <a:buSzTx/>
              <a:buFontTx/>
              <a:buAutoNum type="arabicParenR"/>
              <a:tabLst/>
            </a:pPr>
            <a:r>
              <a:rPr lang="fr-FR" sz="2800" dirty="0" smtClean="0">
                <a:latin typeface="Calibri" pitchFamily="34" charset="0"/>
                <a:cs typeface="Times New Roman" pitchFamily="18" charset="0"/>
              </a:rPr>
              <a:t>Trouver le point de fonctionnement de l’installation (point commun CR et caractéristique pompe pour un débit donné), </a:t>
            </a:r>
          </a:p>
          <a:p>
            <a:pPr marL="514350" marR="0" lvl="0" indent="-514350" defTabSz="914400" rtl="0" eaLnBrk="1" fontAlgn="base" latinLnBrk="0" hangingPunct="1">
              <a:lnSpc>
                <a:spcPct val="100000"/>
              </a:lnSpc>
              <a:spcBef>
                <a:spcPct val="0"/>
              </a:spcBef>
              <a:spcAft>
                <a:spcPts val="1200"/>
              </a:spcAft>
              <a:buClrTx/>
              <a:buSzTx/>
              <a:buFontTx/>
              <a:buAutoNum type="arabicParenR"/>
              <a:tabLst/>
            </a:pPr>
            <a:r>
              <a:rPr kumimoji="0" lang="fr-FR" sz="2800" b="0" i="0" u="none" strike="noStrike" cap="none" normalizeH="0" baseline="0" dirty="0" smtClean="0">
                <a:ln>
                  <a:noFill/>
                </a:ln>
                <a:solidFill>
                  <a:schemeClr val="tx1"/>
                </a:solidFill>
                <a:effectLst/>
                <a:latin typeface="Calibri" pitchFamily="34" charset="0"/>
                <a:cs typeface="Times New Roman" pitchFamily="18" charset="0"/>
              </a:rPr>
              <a:t>Valider</a:t>
            </a:r>
            <a:r>
              <a:rPr kumimoji="0" lang="fr-FR" sz="2800" b="0" i="0" u="none" strike="noStrike" cap="none" normalizeH="0" dirty="0" smtClean="0">
                <a:ln>
                  <a:noFill/>
                </a:ln>
                <a:solidFill>
                  <a:schemeClr val="tx1"/>
                </a:solidFill>
                <a:effectLst/>
                <a:latin typeface="Calibri" pitchFamily="34" charset="0"/>
                <a:cs typeface="Times New Roman" pitchFamily="18" charset="0"/>
              </a:rPr>
              <a:t> que ce point vérifie</a:t>
            </a:r>
            <a:r>
              <a:rPr kumimoji="0" lang="fr-FR" sz="2800" b="0" i="0" u="none" strike="noStrike" cap="none" normalizeH="0" baseline="0" dirty="0" smtClean="0">
                <a:ln>
                  <a:noFill/>
                </a:ln>
                <a:solidFill>
                  <a:schemeClr val="tx1"/>
                </a:solidFill>
                <a:effectLst/>
                <a:latin typeface="Calibri" pitchFamily="34" charset="0"/>
                <a:cs typeface="Times New Roman" pitchFamily="18" charset="0"/>
              </a:rPr>
              <a:t> la non cavitation dans le circuit d’aspiration (NPSH </a:t>
            </a:r>
            <a:r>
              <a:rPr kumimoji="0" lang="fr-FR" sz="2800" b="0" i="0" u="none" strike="noStrike" cap="none" normalizeH="0" baseline="0" dirty="0" err="1" smtClean="0">
                <a:ln>
                  <a:noFill/>
                </a:ln>
                <a:solidFill>
                  <a:schemeClr val="tx1"/>
                </a:solidFill>
                <a:effectLst/>
                <a:latin typeface="Calibri" pitchFamily="34" charset="0"/>
                <a:cs typeface="Times New Roman" pitchFamily="18" charset="0"/>
              </a:rPr>
              <a:t>dispo</a:t>
            </a:r>
            <a:r>
              <a:rPr kumimoji="0" lang="fr-FR" sz="2800" b="0" i="0" u="none" strike="noStrike" cap="none" normalizeH="0" baseline="0" dirty="0" smtClean="0">
                <a:ln>
                  <a:noFill/>
                </a:ln>
                <a:solidFill>
                  <a:schemeClr val="tx1"/>
                </a:solidFill>
                <a:effectLst/>
                <a:latin typeface="Calibri" pitchFamily="34" charset="0"/>
                <a:cs typeface="Times New Roman" pitchFamily="18" charset="0"/>
              </a:rPr>
              <a:t>),</a:t>
            </a:r>
          </a:p>
          <a:p>
            <a:pPr marL="514350" marR="0" lvl="0" indent="-514350" defTabSz="914400" rtl="0" eaLnBrk="1" fontAlgn="base" latinLnBrk="0" hangingPunct="1">
              <a:lnSpc>
                <a:spcPct val="100000"/>
              </a:lnSpc>
              <a:spcBef>
                <a:spcPct val="0"/>
              </a:spcBef>
              <a:spcAft>
                <a:spcPct val="0"/>
              </a:spcAft>
              <a:buClrTx/>
              <a:buSzTx/>
              <a:buFontTx/>
              <a:buAutoNum type="arabicParenR"/>
              <a:tabLst/>
            </a:pPr>
            <a:r>
              <a:rPr lang="fr-FR" sz="2800" dirty="0" smtClean="0">
                <a:latin typeface="Calibri" pitchFamily="34" charset="0"/>
                <a:cs typeface="Times New Roman" pitchFamily="18" charset="0"/>
              </a:rPr>
              <a:t>Valider que ce point vérifie aussi la non cavitation dans la pompe (NPSH requis).</a:t>
            </a:r>
            <a:endParaRPr kumimoji="0" lang="fr-FR"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9025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8529"/>
                                        </p:tgtEl>
                                        <p:attrNameLst>
                                          <p:attrName>style.visibility</p:attrName>
                                        </p:attrNameLst>
                                      </p:cBhvr>
                                      <p:to>
                                        <p:strVal val="visible"/>
                                      </p:to>
                                    </p:set>
                                    <p:animEffect transition="in" filter="fade">
                                      <p:cBhvr>
                                        <p:cTn id="7" dur="2000"/>
                                        <p:tgtEl>
                                          <p:spTgt spid="2785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8529">
                                            <p:txEl>
                                              <p:pRg st="0" end="0"/>
                                            </p:txEl>
                                          </p:spTgt>
                                        </p:tgtEl>
                                        <p:attrNameLst>
                                          <p:attrName>style.visibility</p:attrName>
                                        </p:attrNameLst>
                                      </p:cBhvr>
                                      <p:to>
                                        <p:strVal val="visible"/>
                                      </p:to>
                                    </p:set>
                                    <p:animEffect transition="in" filter="fade">
                                      <p:cBhvr>
                                        <p:cTn id="12" dur="2000"/>
                                        <p:tgtEl>
                                          <p:spTgt spid="27852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8529">
                                            <p:txEl>
                                              <p:pRg st="1" end="1"/>
                                            </p:txEl>
                                          </p:spTgt>
                                        </p:tgtEl>
                                        <p:attrNameLst>
                                          <p:attrName>style.visibility</p:attrName>
                                        </p:attrNameLst>
                                      </p:cBhvr>
                                      <p:to>
                                        <p:strVal val="visible"/>
                                      </p:to>
                                    </p:set>
                                    <p:animEffect transition="in" filter="fade">
                                      <p:cBhvr>
                                        <p:cTn id="17" dur="2000"/>
                                        <p:tgtEl>
                                          <p:spTgt spid="27852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8529">
                                            <p:txEl>
                                              <p:pRg st="2" end="2"/>
                                            </p:txEl>
                                          </p:spTgt>
                                        </p:tgtEl>
                                        <p:attrNameLst>
                                          <p:attrName>style.visibility</p:attrName>
                                        </p:attrNameLst>
                                      </p:cBhvr>
                                      <p:to>
                                        <p:strVal val="visible"/>
                                      </p:to>
                                    </p:set>
                                    <p:animEffect transition="in" filter="fade">
                                      <p:cBhvr>
                                        <p:cTn id="22" dur="2000"/>
                                        <p:tgtEl>
                                          <p:spTgt spid="2785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2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243408"/>
            <a:ext cx="8229600" cy="1143000"/>
          </a:xfrm>
        </p:spPr>
        <p:txBody>
          <a:bodyPr>
            <a:normAutofit/>
          </a:bodyPr>
          <a:lstStyle/>
          <a:p>
            <a:r>
              <a:rPr lang="fr-FR" dirty="0" smtClean="0"/>
              <a:t>Couplage de pompes </a:t>
            </a:r>
            <a:endParaRPr lang="fr-FR" dirty="0"/>
          </a:p>
        </p:txBody>
      </p:sp>
      <p:cxnSp>
        <p:nvCxnSpPr>
          <p:cNvPr id="5" name="Connecteur droit 4"/>
          <p:cNvCxnSpPr/>
          <p:nvPr/>
        </p:nvCxnSpPr>
        <p:spPr>
          <a:xfrm>
            <a:off x="4355976" y="2924944"/>
            <a:ext cx="0" cy="38164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a:off x="395536" y="3356992"/>
            <a:ext cx="8136904" cy="1103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827584" y="2689756"/>
            <a:ext cx="3168352" cy="523220"/>
          </a:xfrm>
          <a:prstGeom prst="rect">
            <a:avLst/>
          </a:prstGeom>
          <a:noFill/>
        </p:spPr>
        <p:txBody>
          <a:bodyPr wrap="square" rtlCol="0">
            <a:spAutoFit/>
          </a:bodyPr>
          <a:lstStyle/>
          <a:p>
            <a:pPr algn="ctr"/>
            <a:r>
              <a:rPr lang="fr-FR" sz="2800" dirty="0" smtClean="0"/>
              <a:t>En série</a:t>
            </a:r>
            <a:endParaRPr lang="fr-FR" sz="2800" dirty="0"/>
          </a:p>
        </p:txBody>
      </p:sp>
      <p:sp>
        <p:nvSpPr>
          <p:cNvPr id="9" name="ZoneTexte 8"/>
          <p:cNvSpPr txBox="1"/>
          <p:nvPr/>
        </p:nvSpPr>
        <p:spPr>
          <a:xfrm>
            <a:off x="5004048" y="2708920"/>
            <a:ext cx="3456384" cy="523220"/>
          </a:xfrm>
          <a:prstGeom prst="rect">
            <a:avLst/>
          </a:prstGeom>
          <a:noFill/>
        </p:spPr>
        <p:txBody>
          <a:bodyPr wrap="square" rtlCol="0">
            <a:spAutoFit/>
          </a:bodyPr>
          <a:lstStyle/>
          <a:p>
            <a:pPr algn="ctr"/>
            <a:r>
              <a:rPr lang="fr-FR" sz="2800" dirty="0" smtClean="0"/>
              <a:t>En //</a:t>
            </a:r>
            <a:endParaRPr lang="fr-FR" sz="2800" dirty="0"/>
          </a:p>
        </p:txBody>
      </p:sp>
      <p:sp>
        <p:nvSpPr>
          <p:cNvPr id="12" name="ZoneTexte 11"/>
          <p:cNvSpPr txBox="1"/>
          <p:nvPr/>
        </p:nvSpPr>
        <p:spPr>
          <a:xfrm>
            <a:off x="1547664" y="683752"/>
            <a:ext cx="6336704" cy="523220"/>
          </a:xfrm>
          <a:prstGeom prst="rect">
            <a:avLst/>
          </a:prstGeom>
          <a:noFill/>
        </p:spPr>
        <p:txBody>
          <a:bodyPr wrap="square" rtlCol="0">
            <a:spAutoFit/>
          </a:bodyPr>
          <a:lstStyle/>
          <a:p>
            <a:pPr algn="ctr"/>
            <a:r>
              <a:rPr lang="fr-FR" sz="2800" dirty="0" smtClean="0"/>
              <a:t>Analogie électrique / hydraulique</a:t>
            </a:r>
            <a:endParaRPr lang="fr-FR" sz="2800" dirty="0"/>
          </a:p>
        </p:txBody>
      </p:sp>
      <p:sp>
        <p:nvSpPr>
          <p:cNvPr id="13" name="ZoneTexte 12"/>
          <p:cNvSpPr txBox="1"/>
          <p:nvPr/>
        </p:nvSpPr>
        <p:spPr>
          <a:xfrm>
            <a:off x="611560" y="1628800"/>
            <a:ext cx="7992888" cy="954107"/>
          </a:xfrm>
          <a:prstGeom prst="rect">
            <a:avLst/>
          </a:prstGeom>
          <a:noFill/>
        </p:spPr>
        <p:txBody>
          <a:bodyPr wrap="square" rtlCol="0">
            <a:spAutoFit/>
          </a:bodyPr>
          <a:lstStyle/>
          <a:p>
            <a:pPr algn="ctr"/>
            <a:r>
              <a:rPr lang="fr-FR" sz="2800" dirty="0" smtClean="0"/>
              <a:t>I (intensité) = Q (débit)</a:t>
            </a:r>
          </a:p>
          <a:p>
            <a:pPr algn="ctr"/>
            <a:r>
              <a:rPr lang="fr-FR" sz="2800" dirty="0" smtClean="0"/>
              <a:t>U (tension) = H (pression exprimée en hauteur)</a:t>
            </a:r>
            <a:endParaRPr lang="fr-FR" sz="2800" dirty="0"/>
          </a:p>
        </p:txBody>
      </p:sp>
      <p:graphicFrame>
        <p:nvGraphicFramePr>
          <p:cNvPr id="3019778" name="Object 2"/>
          <p:cNvGraphicFramePr>
            <a:graphicFrameLocks noChangeAspect="1"/>
          </p:cNvGraphicFramePr>
          <p:nvPr/>
        </p:nvGraphicFramePr>
        <p:xfrm>
          <a:off x="1043608" y="5080679"/>
          <a:ext cx="2154238" cy="596900"/>
        </p:xfrm>
        <a:graphic>
          <a:graphicData uri="http://schemas.openxmlformats.org/presentationml/2006/ole">
            <mc:AlternateContent xmlns:mc="http://schemas.openxmlformats.org/markup-compatibility/2006">
              <mc:Choice xmlns:v="urn:schemas-microsoft-com:vml" Requires="v">
                <p:oleObj spid="_x0000_s7170" name="Équation" r:id="rId3" imgW="838080" imgH="215640" progId="Equation.3">
                  <p:embed/>
                </p:oleObj>
              </mc:Choice>
              <mc:Fallback>
                <p:oleObj name="Équation" r:id="rId3" imgW="8380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5080679"/>
                        <a:ext cx="2154238" cy="596900"/>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3019779" name="Object 3"/>
          <p:cNvGraphicFramePr>
            <a:graphicFrameLocks noChangeAspect="1"/>
          </p:cNvGraphicFramePr>
          <p:nvPr/>
        </p:nvGraphicFramePr>
        <p:xfrm>
          <a:off x="827584" y="5944775"/>
          <a:ext cx="2578100" cy="633413"/>
        </p:xfrm>
        <a:graphic>
          <a:graphicData uri="http://schemas.openxmlformats.org/presentationml/2006/ole">
            <mc:AlternateContent xmlns:mc="http://schemas.openxmlformats.org/markup-compatibility/2006">
              <mc:Choice xmlns:v="urn:schemas-microsoft-com:vml" Requires="v">
                <p:oleObj spid="_x0000_s7171" name="Équation" r:id="rId5" imgW="1002960" imgH="228600" progId="Equation.3">
                  <p:embed/>
                </p:oleObj>
              </mc:Choice>
              <mc:Fallback>
                <p:oleObj name="Équation" r:id="rId5" imgW="10029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5944775"/>
                        <a:ext cx="2578100" cy="633413"/>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3019780" name="Object 4"/>
          <p:cNvGraphicFramePr>
            <a:graphicFrameLocks noChangeAspect="1"/>
          </p:cNvGraphicFramePr>
          <p:nvPr/>
        </p:nvGraphicFramePr>
        <p:xfrm>
          <a:off x="5141490" y="5331629"/>
          <a:ext cx="2382838" cy="631825"/>
        </p:xfrm>
        <a:graphic>
          <a:graphicData uri="http://schemas.openxmlformats.org/presentationml/2006/ole">
            <mc:AlternateContent xmlns:mc="http://schemas.openxmlformats.org/markup-compatibility/2006">
              <mc:Choice xmlns:v="urn:schemas-microsoft-com:vml" Requires="v">
                <p:oleObj spid="_x0000_s7172" name="Équation" r:id="rId7" imgW="927000" imgH="228600" progId="Equation.3">
                  <p:embed/>
                </p:oleObj>
              </mc:Choice>
              <mc:Fallback>
                <p:oleObj name="Équation" r:id="rId7" imgW="9270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1490" y="5331629"/>
                        <a:ext cx="2382838" cy="631825"/>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3019781" name="Object 5"/>
          <p:cNvGraphicFramePr>
            <a:graphicFrameLocks noChangeAspect="1"/>
          </p:cNvGraphicFramePr>
          <p:nvPr/>
        </p:nvGraphicFramePr>
        <p:xfrm>
          <a:off x="5141490" y="6123717"/>
          <a:ext cx="2349500" cy="598487"/>
        </p:xfrm>
        <a:graphic>
          <a:graphicData uri="http://schemas.openxmlformats.org/presentationml/2006/ole">
            <mc:AlternateContent xmlns:mc="http://schemas.openxmlformats.org/markup-compatibility/2006">
              <mc:Choice xmlns:v="urn:schemas-microsoft-com:vml" Requires="v">
                <p:oleObj spid="_x0000_s7173" name="Équation" r:id="rId9" imgW="914400" imgH="215640" progId="Equation.3">
                  <p:embed/>
                </p:oleObj>
              </mc:Choice>
              <mc:Fallback>
                <p:oleObj name="Équation" r:id="rId9" imgW="91440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1490" y="6123717"/>
                        <a:ext cx="2349500" cy="598487"/>
                      </a:xfrm>
                      <a:prstGeom prst="rect">
                        <a:avLst/>
                      </a:prstGeom>
                      <a:solidFill>
                        <a:srgbClr val="FFCC99"/>
                      </a:solidFill>
                      <a:ln w="9525">
                        <a:solidFill>
                          <a:schemeClr val="tx1"/>
                        </a:solidFill>
                        <a:miter lim="800000"/>
                        <a:headEnd/>
                        <a:tailEnd/>
                      </a:ln>
                    </p:spPr>
                  </p:pic>
                </p:oleObj>
              </mc:Fallback>
            </mc:AlternateContent>
          </a:graphicData>
        </a:graphic>
      </p:graphicFrame>
      <p:sp>
        <p:nvSpPr>
          <p:cNvPr id="16" name="Flèche vers le bas 15"/>
          <p:cNvSpPr/>
          <p:nvPr/>
        </p:nvSpPr>
        <p:spPr>
          <a:xfrm>
            <a:off x="4427984" y="1147332"/>
            <a:ext cx="45719"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3" name="Groupe 22"/>
          <p:cNvGrpSpPr/>
          <p:nvPr/>
        </p:nvGrpSpPr>
        <p:grpSpPr>
          <a:xfrm>
            <a:off x="467544" y="3841884"/>
            <a:ext cx="3240360" cy="648072"/>
            <a:chOff x="395536" y="5805264"/>
            <a:chExt cx="3240360" cy="648072"/>
          </a:xfrm>
        </p:grpSpPr>
        <p:cxnSp>
          <p:nvCxnSpPr>
            <p:cNvPr id="18" name="Connecteur droit avec flèche 17"/>
            <p:cNvCxnSpPr/>
            <p:nvPr/>
          </p:nvCxnSpPr>
          <p:spPr>
            <a:xfrm>
              <a:off x="395536" y="6093296"/>
              <a:ext cx="324036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 name="Ellipse 18"/>
            <p:cNvSpPr/>
            <p:nvPr/>
          </p:nvSpPr>
          <p:spPr>
            <a:xfrm>
              <a:off x="899592" y="580526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2051720" y="580526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971600" y="5829974"/>
              <a:ext cx="504056" cy="523220"/>
            </a:xfrm>
            <a:prstGeom prst="rect">
              <a:avLst/>
            </a:prstGeom>
            <a:noFill/>
          </p:spPr>
          <p:txBody>
            <a:bodyPr wrap="square" rtlCol="0">
              <a:spAutoFit/>
            </a:bodyPr>
            <a:lstStyle/>
            <a:p>
              <a:r>
                <a:rPr lang="fr-FR" sz="2800" dirty="0" smtClean="0">
                  <a:solidFill>
                    <a:schemeClr val="bg1"/>
                  </a:solidFill>
                </a:rPr>
                <a:t>P</a:t>
              </a:r>
              <a:r>
                <a:rPr lang="fr-FR" sz="2800" baseline="-25000" dirty="0" smtClean="0">
                  <a:solidFill>
                    <a:schemeClr val="bg1"/>
                  </a:solidFill>
                </a:rPr>
                <a:t>1</a:t>
              </a:r>
              <a:endParaRPr lang="fr-FR" sz="2800" baseline="-25000" dirty="0">
                <a:solidFill>
                  <a:schemeClr val="bg1"/>
                </a:solidFill>
              </a:endParaRPr>
            </a:p>
          </p:txBody>
        </p:sp>
        <p:sp>
          <p:nvSpPr>
            <p:cNvPr id="22" name="ZoneTexte 21"/>
            <p:cNvSpPr txBox="1"/>
            <p:nvPr/>
          </p:nvSpPr>
          <p:spPr>
            <a:xfrm>
              <a:off x="2123728" y="5840480"/>
              <a:ext cx="504056" cy="523220"/>
            </a:xfrm>
            <a:prstGeom prst="rect">
              <a:avLst/>
            </a:prstGeom>
            <a:noFill/>
          </p:spPr>
          <p:txBody>
            <a:bodyPr wrap="square" rtlCol="0">
              <a:spAutoFit/>
            </a:bodyPr>
            <a:lstStyle/>
            <a:p>
              <a:r>
                <a:rPr lang="fr-FR" sz="2800" dirty="0" smtClean="0">
                  <a:solidFill>
                    <a:schemeClr val="bg1"/>
                  </a:solidFill>
                </a:rPr>
                <a:t>P</a:t>
              </a:r>
              <a:r>
                <a:rPr lang="fr-FR" sz="2800" baseline="-25000" dirty="0" smtClean="0">
                  <a:solidFill>
                    <a:schemeClr val="bg1"/>
                  </a:solidFill>
                </a:rPr>
                <a:t>2</a:t>
              </a:r>
              <a:endParaRPr lang="fr-FR" sz="2800" baseline="-25000" dirty="0">
                <a:solidFill>
                  <a:schemeClr val="bg1"/>
                </a:solidFill>
              </a:endParaRPr>
            </a:p>
          </p:txBody>
        </p:sp>
      </p:grpSp>
      <p:grpSp>
        <p:nvGrpSpPr>
          <p:cNvPr id="40" name="Groupe 39"/>
          <p:cNvGrpSpPr/>
          <p:nvPr/>
        </p:nvGrpSpPr>
        <p:grpSpPr>
          <a:xfrm>
            <a:off x="4572000" y="3524442"/>
            <a:ext cx="4248472" cy="1512168"/>
            <a:chOff x="4427984" y="5157192"/>
            <a:chExt cx="4248472" cy="1512168"/>
          </a:xfrm>
        </p:grpSpPr>
        <p:cxnSp>
          <p:nvCxnSpPr>
            <p:cNvPr id="25" name="Connecteur droit avec flèche 24"/>
            <p:cNvCxnSpPr/>
            <p:nvPr/>
          </p:nvCxnSpPr>
          <p:spPr>
            <a:xfrm>
              <a:off x="4427984" y="5877272"/>
              <a:ext cx="79208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a:off x="7452320" y="5949280"/>
              <a:ext cx="1224136"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292080" y="5373216"/>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4" name="Groupe 33"/>
            <p:cNvGrpSpPr/>
            <p:nvPr/>
          </p:nvGrpSpPr>
          <p:grpSpPr>
            <a:xfrm>
              <a:off x="6012160" y="5157192"/>
              <a:ext cx="648072" cy="648072"/>
              <a:chOff x="5508104" y="5445224"/>
              <a:chExt cx="648072" cy="648072"/>
            </a:xfrm>
          </p:grpSpPr>
          <p:sp>
            <p:nvSpPr>
              <p:cNvPr id="26" name="Ellipse 25"/>
              <p:cNvSpPr/>
              <p:nvPr/>
            </p:nvSpPr>
            <p:spPr>
              <a:xfrm>
                <a:off x="5508104" y="544522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p:cNvSpPr txBox="1"/>
              <p:nvPr/>
            </p:nvSpPr>
            <p:spPr>
              <a:xfrm>
                <a:off x="5580112" y="5469934"/>
                <a:ext cx="504056" cy="523220"/>
              </a:xfrm>
              <a:prstGeom prst="rect">
                <a:avLst/>
              </a:prstGeom>
              <a:noFill/>
            </p:spPr>
            <p:txBody>
              <a:bodyPr wrap="square" rtlCol="0">
                <a:spAutoFit/>
              </a:bodyPr>
              <a:lstStyle/>
              <a:p>
                <a:r>
                  <a:rPr lang="fr-FR" sz="2800" dirty="0" smtClean="0">
                    <a:solidFill>
                      <a:schemeClr val="bg1"/>
                    </a:solidFill>
                  </a:rPr>
                  <a:t>P</a:t>
                </a:r>
                <a:r>
                  <a:rPr lang="fr-FR" sz="2800" baseline="-25000" dirty="0" smtClean="0">
                    <a:solidFill>
                      <a:schemeClr val="bg1"/>
                    </a:solidFill>
                  </a:rPr>
                  <a:t>1</a:t>
                </a:r>
                <a:endParaRPr lang="fr-FR" sz="2800" baseline="-25000" dirty="0">
                  <a:solidFill>
                    <a:schemeClr val="bg1"/>
                  </a:solidFill>
                </a:endParaRPr>
              </a:p>
            </p:txBody>
          </p:sp>
        </p:grpSp>
        <p:grpSp>
          <p:nvGrpSpPr>
            <p:cNvPr id="31" name="Groupe 30"/>
            <p:cNvGrpSpPr/>
            <p:nvPr/>
          </p:nvGrpSpPr>
          <p:grpSpPr>
            <a:xfrm>
              <a:off x="6012160" y="6021288"/>
              <a:ext cx="648072" cy="648072"/>
              <a:chOff x="6660232" y="5445224"/>
              <a:chExt cx="648072" cy="648072"/>
            </a:xfrm>
          </p:grpSpPr>
          <p:sp>
            <p:nvSpPr>
              <p:cNvPr id="32" name="Ellipse 31"/>
              <p:cNvSpPr/>
              <p:nvPr/>
            </p:nvSpPr>
            <p:spPr>
              <a:xfrm>
                <a:off x="6660232" y="544522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p:cNvSpPr txBox="1"/>
              <p:nvPr/>
            </p:nvSpPr>
            <p:spPr>
              <a:xfrm>
                <a:off x="6732240" y="5445224"/>
                <a:ext cx="504056" cy="523220"/>
              </a:xfrm>
              <a:prstGeom prst="rect">
                <a:avLst/>
              </a:prstGeom>
              <a:noFill/>
            </p:spPr>
            <p:txBody>
              <a:bodyPr wrap="square" rtlCol="0">
                <a:spAutoFit/>
              </a:bodyPr>
              <a:lstStyle/>
              <a:p>
                <a:r>
                  <a:rPr lang="fr-FR" sz="2800" dirty="0" smtClean="0">
                    <a:solidFill>
                      <a:schemeClr val="bg1"/>
                    </a:solidFill>
                  </a:rPr>
                  <a:t>P</a:t>
                </a:r>
                <a:r>
                  <a:rPr lang="fr-FR" sz="2800" baseline="-25000" dirty="0" smtClean="0">
                    <a:solidFill>
                      <a:schemeClr val="bg1"/>
                    </a:solidFill>
                  </a:rPr>
                  <a:t>2</a:t>
                </a:r>
                <a:endParaRPr lang="fr-FR" sz="2800" baseline="-25000" dirty="0">
                  <a:solidFill>
                    <a:schemeClr val="bg1"/>
                  </a:solidFill>
                </a:endParaRPr>
              </a:p>
            </p:txBody>
          </p:sp>
        </p:grpSp>
        <p:cxnSp>
          <p:nvCxnSpPr>
            <p:cNvPr id="39" name="Connecteur droit avec flèche 38"/>
            <p:cNvCxnSpPr/>
            <p:nvPr/>
          </p:nvCxnSpPr>
          <p:spPr>
            <a:xfrm>
              <a:off x="4520002" y="5877272"/>
              <a:ext cx="792088"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grpSp>
      <p:sp>
        <p:nvSpPr>
          <p:cNvPr id="41" name="Rectangle à coins arrondis 40"/>
          <p:cNvSpPr/>
          <p:nvPr/>
        </p:nvSpPr>
        <p:spPr>
          <a:xfrm>
            <a:off x="251520" y="1556792"/>
            <a:ext cx="8568952" cy="11521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129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19778"/>
                                        </p:tgtEl>
                                        <p:attrNameLst>
                                          <p:attrName>style.visibility</p:attrName>
                                        </p:attrNameLst>
                                      </p:cBhvr>
                                      <p:to>
                                        <p:strVal val="visible"/>
                                      </p:to>
                                    </p:set>
                                    <p:animEffect transition="in" filter="fade">
                                      <p:cBhvr>
                                        <p:cTn id="7" dur="2000"/>
                                        <p:tgtEl>
                                          <p:spTgt spid="30197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19779"/>
                                        </p:tgtEl>
                                        <p:attrNameLst>
                                          <p:attrName>style.visibility</p:attrName>
                                        </p:attrNameLst>
                                      </p:cBhvr>
                                      <p:to>
                                        <p:strVal val="visible"/>
                                      </p:to>
                                    </p:set>
                                    <p:animEffect transition="in" filter="fade">
                                      <p:cBhvr>
                                        <p:cTn id="12" dur="2000"/>
                                        <p:tgtEl>
                                          <p:spTgt spid="30197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19780"/>
                                        </p:tgtEl>
                                        <p:attrNameLst>
                                          <p:attrName>style.visibility</p:attrName>
                                        </p:attrNameLst>
                                      </p:cBhvr>
                                      <p:to>
                                        <p:strVal val="visible"/>
                                      </p:to>
                                    </p:set>
                                    <p:animEffect transition="in" filter="fade">
                                      <p:cBhvr>
                                        <p:cTn id="17" dur="2000"/>
                                        <p:tgtEl>
                                          <p:spTgt spid="30197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19781"/>
                                        </p:tgtEl>
                                        <p:attrNameLst>
                                          <p:attrName>style.visibility</p:attrName>
                                        </p:attrNameLst>
                                      </p:cBhvr>
                                      <p:to>
                                        <p:strVal val="visible"/>
                                      </p:to>
                                    </p:set>
                                    <p:animEffect transition="in" filter="fade">
                                      <p:cBhvr>
                                        <p:cTn id="22" dur="2000"/>
                                        <p:tgtEl>
                                          <p:spTgt spid="3019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1"/>
          <p:cNvSpPr>
            <a:spLocks noGrp="1"/>
          </p:cNvSpPr>
          <p:nvPr>
            <p:ph type="title"/>
          </p:nvPr>
        </p:nvSpPr>
        <p:spPr>
          <a:xfrm>
            <a:off x="251520" y="-107900"/>
            <a:ext cx="8587680" cy="1872208"/>
          </a:xfrm>
        </p:spPr>
        <p:txBody>
          <a:bodyPr>
            <a:normAutofit fontScale="90000"/>
          </a:bodyPr>
          <a:lstStyle/>
          <a:p>
            <a:pPr eaLnBrk="1" hangingPunct="1"/>
            <a:r>
              <a:rPr lang="fr-FR" dirty="0" smtClean="0"/>
              <a:t>Pompes volumétriques</a:t>
            </a:r>
            <a:br>
              <a:rPr lang="fr-FR" dirty="0" smtClean="0"/>
            </a:br>
            <a:r>
              <a:rPr lang="fr-FR" dirty="0" smtClean="0"/>
              <a:t>Pompes à diaphragme et à piston plongeur</a:t>
            </a:r>
          </a:p>
        </p:txBody>
      </p:sp>
      <p:pic>
        <p:nvPicPr>
          <p:cNvPr id="18435" name="Image 3" descr="img076.png"/>
          <p:cNvPicPr>
            <a:picLocks noChangeAspect="1"/>
          </p:cNvPicPr>
          <p:nvPr/>
        </p:nvPicPr>
        <p:blipFill>
          <a:blip r:embed="rId3" cstate="print"/>
          <a:srcRect/>
          <a:stretch>
            <a:fillRect/>
          </a:stretch>
        </p:blipFill>
        <p:spPr bwMode="auto">
          <a:xfrm>
            <a:off x="762000" y="2004392"/>
            <a:ext cx="2846388" cy="1155700"/>
          </a:xfrm>
          <a:prstGeom prst="rect">
            <a:avLst/>
          </a:prstGeom>
          <a:noFill/>
          <a:ln w="9525">
            <a:noFill/>
            <a:miter lim="800000"/>
            <a:headEnd/>
            <a:tailEnd/>
          </a:ln>
        </p:spPr>
      </p:pic>
      <p:pic>
        <p:nvPicPr>
          <p:cNvPr id="18436" name="Image 4" descr="img077.png"/>
          <p:cNvPicPr>
            <a:picLocks noChangeAspect="1"/>
          </p:cNvPicPr>
          <p:nvPr/>
        </p:nvPicPr>
        <p:blipFill>
          <a:blip r:embed="rId4" cstate="print"/>
          <a:srcRect/>
          <a:stretch>
            <a:fillRect/>
          </a:stretch>
        </p:blipFill>
        <p:spPr bwMode="auto">
          <a:xfrm>
            <a:off x="5160963" y="1939305"/>
            <a:ext cx="3830637" cy="3482975"/>
          </a:xfrm>
          <a:prstGeom prst="rect">
            <a:avLst/>
          </a:prstGeom>
          <a:noFill/>
          <a:ln w="9525">
            <a:noFill/>
            <a:miter lim="800000"/>
            <a:headEnd/>
            <a:tailEnd/>
          </a:ln>
        </p:spPr>
      </p:pic>
      <p:pic>
        <p:nvPicPr>
          <p:cNvPr id="18437" name="Image 5" descr="220px-Gland_packing002.jpg"/>
          <p:cNvPicPr>
            <a:picLocks noChangeAspect="1"/>
          </p:cNvPicPr>
          <p:nvPr/>
        </p:nvPicPr>
        <p:blipFill>
          <a:blip r:embed="rId5" cstate="print"/>
          <a:srcRect/>
          <a:stretch>
            <a:fillRect/>
          </a:stretch>
        </p:blipFill>
        <p:spPr bwMode="auto">
          <a:xfrm>
            <a:off x="6660232" y="5085184"/>
            <a:ext cx="1914525" cy="1428750"/>
          </a:xfrm>
          <a:prstGeom prst="rect">
            <a:avLst/>
          </a:prstGeom>
          <a:noFill/>
          <a:ln w="9525">
            <a:noFill/>
            <a:miter lim="800000"/>
            <a:headEnd/>
            <a:tailEnd/>
          </a:ln>
        </p:spPr>
      </p:pic>
      <p:pic>
        <p:nvPicPr>
          <p:cNvPr id="18438" name="Image 6" descr="img079.png"/>
          <p:cNvPicPr>
            <a:picLocks noChangeAspect="1"/>
          </p:cNvPicPr>
          <p:nvPr/>
        </p:nvPicPr>
        <p:blipFill>
          <a:blip r:embed="rId6" cstate="print"/>
          <a:srcRect/>
          <a:stretch>
            <a:fillRect/>
          </a:stretch>
        </p:blipFill>
        <p:spPr bwMode="auto">
          <a:xfrm>
            <a:off x="427038" y="3680792"/>
            <a:ext cx="3933825" cy="2668588"/>
          </a:xfrm>
          <a:prstGeom prst="rect">
            <a:avLst/>
          </a:prstGeom>
          <a:noFill/>
          <a:ln w="9525">
            <a:noFill/>
            <a:miter lim="800000"/>
            <a:headEnd/>
            <a:tailEnd/>
          </a:ln>
        </p:spPr>
      </p:pic>
      <p:cxnSp>
        <p:nvCxnSpPr>
          <p:cNvPr id="8" name="Connecteur droit avec flèche 7"/>
          <p:cNvCxnSpPr>
            <a:cxnSpLocks noChangeShapeType="1"/>
          </p:cNvCxnSpPr>
          <p:nvPr/>
        </p:nvCxnSpPr>
        <p:spPr bwMode="auto">
          <a:xfrm flipH="1" flipV="1">
            <a:off x="6705600" y="3756992"/>
            <a:ext cx="674712" cy="1256184"/>
          </a:xfrm>
          <a:prstGeom prst="straightConnector1">
            <a:avLst/>
          </a:prstGeom>
          <a:noFill/>
          <a:ln w="38100">
            <a:solidFill>
              <a:schemeClr val="tx1"/>
            </a:solidFill>
            <a:round/>
            <a:headEnd/>
            <a:tailEnd type="arrow" w="med" len="med"/>
          </a:ln>
          <a:effectLst>
            <a:outerShdw dist="20000" dir="5400000" rotWithShape="0">
              <a:srgbClr val="808080">
                <a:alpha val="37999"/>
              </a:srgbClr>
            </a:outerShdw>
          </a:effectLst>
        </p:spPr>
      </p:cxnSp>
    </p:spTree>
    <p:extLst>
      <p:ext uri="{BB962C8B-B14F-4D97-AF65-F5344CB8AC3E}">
        <p14:creationId xmlns:p14="http://schemas.microsoft.com/office/powerpoint/2010/main" val="10147916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19586" name="Picture 2"/>
          <p:cNvPicPr>
            <a:picLocks noChangeAspect="1" noChangeArrowheads="1"/>
          </p:cNvPicPr>
          <p:nvPr/>
        </p:nvPicPr>
        <p:blipFill>
          <a:blip r:embed="rId2" cstate="print"/>
          <a:srcRect l="10322" t="2673" r="8573" b="7983"/>
          <a:stretch>
            <a:fillRect/>
          </a:stretch>
        </p:blipFill>
        <p:spPr bwMode="auto">
          <a:xfrm>
            <a:off x="2483768" y="188640"/>
            <a:ext cx="4487498" cy="6364088"/>
          </a:xfrm>
          <a:prstGeom prst="rect">
            <a:avLst/>
          </a:prstGeom>
          <a:noFill/>
          <a:ln w="9525">
            <a:noFill/>
            <a:miter lim="800000"/>
            <a:headEnd/>
            <a:tailEnd/>
          </a:ln>
        </p:spPr>
      </p:pic>
      <p:sp>
        <p:nvSpPr>
          <p:cNvPr id="5" name="ZoneTexte 4"/>
          <p:cNvSpPr txBox="1"/>
          <p:nvPr/>
        </p:nvSpPr>
        <p:spPr>
          <a:xfrm>
            <a:off x="1547664" y="4149080"/>
            <a:ext cx="1008112" cy="369332"/>
          </a:xfrm>
          <a:prstGeom prst="rect">
            <a:avLst/>
          </a:prstGeom>
          <a:noFill/>
        </p:spPr>
        <p:txBody>
          <a:bodyPr wrap="square" rtlCol="0">
            <a:spAutoFit/>
          </a:bodyPr>
          <a:lstStyle/>
          <a:p>
            <a:r>
              <a:rPr lang="fr-FR" dirty="0" smtClean="0"/>
              <a:t>H (</a:t>
            </a:r>
            <a:r>
              <a:rPr lang="fr-FR" dirty="0" err="1" smtClean="0"/>
              <a:t>mCE</a:t>
            </a:r>
            <a:r>
              <a:rPr lang="fr-FR" dirty="0" smtClean="0"/>
              <a:t>)</a:t>
            </a:r>
            <a:endParaRPr lang="fr-FR" dirty="0"/>
          </a:p>
        </p:txBody>
      </p:sp>
      <p:sp>
        <p:nvSpPr>
          <p:cNvPr id="6" name="ZoneTexte 5"/>
          <p:cNvSpPr txBox="1"/>
          <p:nvPr/>
        </p:nvSpPr>
        <p:spPr>
          <a:xfrm>
            <a:off x="7092280" y="5949280"/>
            <a:ext cx="1152128" cy="369332"/>
          </a:xfrm>
          <a:prstGeom prst="rect">
            <a:avLst/>
          </a:prstGeom>
          <a:noFill/>
        </p:spPr>
        <p:txBody>
          <a:bodyPr wrap="square" rtlCol="0">
            <a:spAutoFit/>
          </a:bodyPr>
          <a:lstStyle/>
          <a:p>
            <a:pPr algn="ctr"/>
            <a:r>
              <a:rPr lang="fr-FR" dirty="0" smtClean="0"/>
              <a:t>Q (m</a:t>
            </a:r>
            <a:r>
              <a:rPr lang="fr-FR" baseline="30000" dirty="0" smtClean="0"/>
              <a:t>3</a:t>
            </a:r>
            <a:r>
              <a:rPr lang="fr-FR" dirty="0" smtClean="0"/>
              <a:t>.s</a:t>
            </a:r>
            <a:r>
              <a:rPr lang="fr-FR" baseline="30000" dirty="0" smtClean="0"/>
              <a:t>-1</a:t>
            </a:r>
            <a:r>
              <a:rPr lang="fr-FR" dirty="0" smtClean="0"/>
              <a:t>)</a:t>
            </a:r>
            <a:endParaRPr lang="fr-FR" dirty="0"/>
          </a:p>
        </p:txBody>
      </p:sp>
      <p:cxnSp>
        <p:nvCxnSpPr>
          <p:cNvPr id="8" name="Connecteur droit avec flèche 7"/>
          <p:cNvCxnSpPr/>
          <p:nvPr/>
        </p:nvCxnSpPr>
        <p:spPr>
          <a:xfrm>
            <a:off x="5780948" y="1916832"/>
            <a:ext cx="0" cy="1080120"/>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V="1">
            <a:off x="2627784" y="2176745"/>
            <a:ext cx="1314000" cy="28119"/>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22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20610" name="Picture 2"/>
          <p:cNvPicPr>
            <a:picLocks noChangeAspect="1" noChangeArrowheads="1"/>
          </p:cNvPicPr>
          <p:nvPr/>
        </p:nvPicPr>
        <p:blipFill>
          <a:blip r:embed="rId2" cstate="print"/>
          <a:srcRect l="3122" b="3189"/>
          <a:stretch>
            <a:fillRect/>
          </a:stretch>
        </p:blipFill>
        <p:spPr bwMode="auto">
          <a:xfrm>
            <a:off x="1043608" y="332656"/>
            <a:ext cx="7710608" cy="6264696"/>
          </a:xfrm>
          <a:prstGeom prst="rect">
            <a:avLst/>
          </a:prstGeom>
          <a:noFill/>
          <a:ln w="9525">
            <a:noFill/>
            <a:miter lim="800000"/>
            <a:headEnd/>
            <a:tailEnd/>
          </a:ln>
        </p:spPr>
      </p:pic>
      <p:cxnSp>
        <p:nvCxnSpPr>
          <p:cNvPr id="14" name="Connecteur droit avec flèche 13"/>
          <p:cNvCxnSpPr/>
          <p:nvPr/>
        </p:nvCxnSpPr>
        <p:spPr>
          <a:xfrm>
            <a:off x="7831802" y="1932389"/>
            <a:ext cx="0" cy="72008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7903810" y="1276076"/>
            <a:ext cx="0" cy="1368152"/>
          </a:xfrm>
          <a:prstGeom prst="straightConnector1">
            <a:avLst/>
          </a:prstGeom>
          <a:ln w="25400">
            <a:solidFill>
              <a:schemeClr val="tx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7791564" y="2088960"/>
            <a:ext cx="0" cy="57600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a:off x="7699912" y="2477644"/>
            <a:ext cx="0" cy="18000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7746314" y="2292429"/>
            <a:ext cx="0" cy="362177"/>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a:off x="4878082" y="3356992"/>
            <a:ext cx="198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a:off x="4860032" y="3501008"/>
            <a:ext cx="3312368" cy="0"/>
          </a:xfrm>
          <a:prstGeom prst="straightConnector1">
            <a:avLst/>
          </a:prstGeom>
          <a:ln w="25400">
            <a:solidFill>
              <a:schemeClr val="tx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4869215" y="3434937"/>
            <a:ext cx="1272235" cy="11875"/>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92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7066 -0.00162 L 0.22084 -0.00162 " pathEditMode="relative" rAng="0" ptsTypes="AA">
                                      <p:cBhvr>
                                        <p:cTn id="6" dur="2000" fill="hold"/>
                                        <p:tgtEl>
                                          <p:spTgt spid="10"/>
                                        </p:tgtEl>
                                        <p:attrNameLst>
                                          <p:attrName>ppt_x</p:attrName>
                                          <p:attrName>ppt_y</p:attrName>
                                        </p:attrNameLst>
                                      </p:cBhvr>
                                      <p:rCtr x="145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ZoneTexte 34"/>
          <p:cNvSpPr txBox="1"/>
          <p:nvPr/>
        </p:nvSpPr>
        <p:spPr>
          <a:xfrm>
            <a:off x="611560" y="-99392"/>
            <a:ext cx="6912768" cy="707886"/>
          </a:xfrm>
          <a:prstGeom prst="rect">
            <a:avLst/>
          </a:prstGeom>
          <a:noFill/>
        </p:spPr>
        <p:txBody>
          <a:bodyPr wrap="square" rtlCol="0">
            <a:spAutoFit/>
          </a:bodyPr>
          <a:lstStyle/>
          <a:p>
            <a:pPr algn="ctr"/>
            <a:r>
              <a:rPr lang="fr-FR" sz="4000" dirty="0" smtClean="0"/>
              <a:t>Ce qu’il faut retenir</a:t>
            </a:r>
            <a:endParaRPr lang="fr-FR" sz="4000" dirty="0"/>
          </a:p>
        </p:txBody>
      </p:sp>
      <p:sp>
        <p:nvSpPr>
          <p:cNvPr id="9" name="ZoneTexte 8"/>
          <p:cNvSpPr txBox="1"/>
          <p:nvPr/>
        </p:nvSpPr>
        <p:spPr>
          <a:xfrm>
            <a:off x="107504" y="620689"/>
            <a:ext cx="9036496" cy="8525411"/>
          </a:xfrm>
          <a:prstGeom prst="rect">
            <a:avLst/>
          </a:prstGeom>
          <a:noFill/>
        </p:spPr>
        <p:txBody>
          <a:bodyPr wrap="square" rtlCol="0">
            <a:spAutoFit/>
          </a:bodyPr>
          <a:lstStyle/>
          <a:p>
            <a:pPr marL="514350" indent="-514350">
              <a:spcAft>
                <a:spcPts val="1200"/>
              </a:spcAft>
              <a:buAutoNum type="arabicParenR"/>
            </a:pPr>
            <a:r>
              <a:rPr lang="fr-FR" sz="2400" dirty="0" smtClean="0"/>
              <a:t>Le fonctionnement d’une pompe centrifuge</a:t>
            </a:r>
          </a:p>
          <a:p>
            <a:pPr marL="514350" indent="-514350">
              <a:spcAft>
                <a:spcPts val="1200"/>
              </a:spcAft>
              <a:buAutoNum type="arabicParenR"/>
            </a:pPr>
            <a:r>
              <a:rPr lang="fr-FR" sz="2400" dirty="0" smtClean="0"/>
              <a:t>La technologie d’une pompe centrifuge</a:t>
            </a:r>
          </a:p>
          <a:p>
            <a:pPr marL="514350" indent="-514350">
              <a:spcAft>
                <a:spcPts val="1200"/>
              </a:spcAft>
              <a:buAutoNum type="arabicParenR"/>
            </a:pPr>
            <a:r>
              <a:rPr lang="fr-FR" sz="2400" dirty="0" smtClean="0"/>
              <a:t>La puissance hydraulique, la puissance à l’arbre, le rendement</a:t>
            </a:r>
          </a:p>
          <a:p>
            <a:pPr marL="514350" indent="-514350">
              <a:spcAft>
                <a:spcPts val="1200"/>
              </a:spcAft>
              <a:buAutoNum type="arabicParenR"/>
            </a:pPr>
            <a:r>
              <a:rPr lang="fr-FR" sz="2400" dirty="0" smtClean="0"/>
              <a:t> La définition de la HMT</a:t>
            </a:r>
          </a:p>
          <a:p>
            <a:pPr marL="514350" indent="-514350">
              <a:spcAft>
                <a:spcPts val="1200"/>
              </a:spcAft>
              <a:buAutoNum type="arabicParenR"/>
            </a:pPr>
            <a:r>
              <a:rPr lang="fr-FR" sz="2400" dirty="0" smtClean="0"/>
              <a:t>L’exploitation des courbes HMT à vitesse de rotation fixée</a:t>
            </a:r>
          </a:p>
          <a:p>
            <a:pPr marL="514350" indent="-514350">
              <a:spcAft>
                <a:spcPts val="1200"/>
              </a:spcAft>
              <a:buAutoNum type="arabicParenR"/>
            </a:pPr>
            <a:r>
              <a:rPr lang="fr-FR" sz="2400" dirty="0" smtClean="0"/>
              <a:t>La dépendance de la HMT, de la puissance à l’arbre, du rendement  en fonction du débit</a:t>
            </a:r>
          </a:p>
          <a:p>
            <a:pPr marL="514350" indent="-514350">
              <a:spcAft>
                <a:spcPts val="1200"/>
              </a:spcAft>
              <a:buFontTx/>
              <a:buAutoNum type="arabicParenR"/>
            </a:pPr>
            <a:r>
              <a:rPr lang="fr-FR" sz="2400" dirty="0" smtClean="0">
                <a:sym typeface="Symbol"/>
              </a:rPr>
              <a:t>La caractéristique d’un réseau</a:t>
            </a:r>
          </a:p>
          <a:p>
            <a:pPr marL="514350" indent="-514350">
              <a:spcAft>
                <a:spcPts val="1200"/>
              </a:spcAft>
              <a:buFontTx/>
              <a:buAutoNum type="arabicParenR"/>
            </a:pPr>
            <a:r>
              <a:rPr lang="fr-FR" sz="2400" dirty="0" smtClean="0">
                <a:sym typeface="Symbol"/>
              </a:rPr>
              <a:t>La détermination du point de fonctionnement d’une installation</a:t>
            </a:r>
          </a:p>
          <a:p>
            <a:pPr marL="514350" indent="-514350">
              <a:spcAft>
                <a:spcPts val="1200"/>
              </a:spcAft>
              <a:buFontTx/>
              <a:buAutoNum type="arabicParenR"/>
            </a:pPr>
            <a:r>
              <a:rPr lang="fr-FR" sz="2400" dirty="0" smtClean="0">
                <a:sym typeface="Symbol"/>
              </a:rPr>
              <a:t>La validation de ce point de fonctionnement</a:t>
            </a:r>
          </a:p>
          <a:p>
            <a:pPr marL="514350" indent="-514350">
              <a:spcAft>
                <a:spcPts val="1200"/>
              </a:spcAft>
              <a:buAutoNum type="arabicParenR"/>
            </a:pPr>
            <a:r>
              <a:rPr lang="fr-FR" sz="2400" dirty="0" smtClean="0">
                <a:sym typeface="Symbol"/>
              </a:rPr>
              <a:t>La différence entre le NPSH disponible et requis</a:t>
            </a:r>
          </a:p>
          <a:p>
            <a:pPr marL="514350" indent="-514350">
              <a:spcAft>
                <a:spcPts val="1200"/>
              </a:spcAft>
              <a:buAutoNum type="arabicParenR"/>
            </a:pPr>
            <a:r>
              <a:rPr lang="fr-FR" sz="2400" dirty="0" smtClean="0">
                <a:sym typeface="Symbol"/>
              </a:rPr>
              <a:t>La notion de cavitation</a:t>
            </a:r>
          </a:p>
          <a:p>
            <a:pPr marL="514350" indent="-514350">
              <a:spcAft>
                <a:spcPts val="1200"/>
              </a:spcAft>
            </a:pPr>
            <a:endParaRPr lang="fr-FR" sz="2400" dirty="0" smtClean="0"/>
          </a:p>
          <a:p>
            <a:pPr marL="514350" indent="-514350">
              <a:spcAft>
                <a:spcPts val="1200"/>
              </a:spcAft>
            </a:pPr>
            <a:endParaRPr lang="fr-FR" sz="2400" dirty="0" smtClean="0"/>
          </a:p>
          <a:p>
            <a:pPr marL="514350" indent="-514350">
              <a:spcAft>
                <a:spcPts val="1200"/>
              </a:spcAft>
              <a:buAutoNum type="arabicParenR"/>
            </a:pPr>
            <a:endParaRPr lang="fr-FR" sz="2400" dirty="0" smtClean="0"/>
          </a:p>
          <a:p>
            <a:pPr marL="514350" indent="-514350"/>
            <a:endParaRPr lang="fr-FR" sz="2400" dirty="0" smtClean="0"/>
          </a:p>
          <a:p>
            <a:pPr marL="342900" indent="-342900"/>
            <a:r>
              <a:rPr lang="fr-FR" sz="2400" dirty="0" smtClean="0"/>
              <a:t>  </a:t>
            </a:r>
            <a:endParaRPr lang="fr-FR" sz="2400" dirty="0">
              <a:solidFill>
                <a:srgbClr val="FF0000"/>
              </a:solidFill>
            </a:endParaRPr>
          </a:p>
        </p:txBody>
      </p:sp>
    </p:spTree>
    <p:extLst>
      <p:ext uri="{BB962C8B-B14F-4D97-AF65-F5344CB8AC3E}">
        <p14:creationId xmlns:p14="http://schemas.microsoft.com/office/powerpoint/2010/main" val="2766952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p:cNvSpPr>
          <p:nvPr>
            <p:ph type="title"/>
          </p:nvPr>
        </p:nvSpPr>
        <p:spPr/>
        <p:txBody>
          <a:bodyPr>
            <a:normAutofit fontScale="90000"/>
          </a:bodyPr>
          <a:lstStyle/>
          <a:p>
            <a:pPr eaLnBrk="1" hangingPunct="1"/>
            <a:r>
              <a:rPr lang="fr-FR" sz="3600" dirty="0" smtClean="0"/>
              <a:t>Pompes volumétriques</a:t>
            </a:r>
            <a:br>
              <a:rPr lang="fr-FR" sz="3600" dirty="0" smtClean="0"/>
            </a:br>
            <a:r>
              <a:rPr lang="fr-FR" sz="3600" dirty="0" smtClean="0"/>
              <a:t>Pompe à engrenage</a:t>
            </a:r>
          </a:p>
        </p:txBody>
      </p:sp>
      <p:pic>
        <p:nvPicPr>
          <p:cNvPr id="21507" name="Image 3" descr="220px-Gear_pump_animation.gif"/>
          <p:cNvPicPr>
            <a:picLocks noChangeAspect="1"/>
          </p:cNvPicPr>
          <p:nvPr/>
        </p:nvPicPr>
        <p:blipFill>
          <a:blip r:embed="rId2" cstate="print"/>
          <a:srcRect/>
          <a:stretch>
            <a:fillRect/>
          </a:stretch>
        </p:blipFill>
        <p:spPr bwMode="auto">
          <a:xfrm rot="10800000">
            <a:off x="2472482" y="2852936"/>
            <a:ext cx="3395662" cy="2268538"/>
          </a:xfrm>
          <a:prstGeom prst="rect">
            <a:avLst/>
          </a:prstGeom>
          <a:noFill/>
          <a:ln w="9525">
            <a:noFill/>
            <a:miter lim="800000"/>
            <a:headEnd/>
            <a:tailEnd/>
          </a:ln>
        </p:spPr>
      </p:pic>
      <p:sp>
        <p:nvSpPr>
          <p:cNvPr id="7" name="Flèche vers le haut 6"/>
          <p:cNvSpPr>
            <a:spLocks noChangeArrowheads="1"/>
          </p:cNvSpPr>
          <p:nvPr/>
        </p:nvSpPr>
        <p:spPr bwMode="auto">
          <a:xfrm flipV="1">
            <a:off x="4059238" y="5339680"/>
            <a:ext cx="304800" cy="609600"/>
          </a:xfrm>
          <a:prstGeom prst="up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dist="23000" dir="5400000" rotWithShape="0">
              <a:srgbClr val="808080">
                <a:alpha val="34999"/>
              </a:srgbClr>
            </a:outerShdw>
          </a:effectLst>
        </p:spPr>
        <p:txBody>
          <a:bodyPr anchor="ctr"/>
          <a:lstStyle/>
          <a:p>
            <a:pPr algn="ctr"/>
            <a:endParaRPr lang="fr-FR">
              <a:solidFill>
                <a:srgbClr val="FFFFFF"/>
              </a:solidFill>
              <a:latin typeface="Times New Roman" charset="0"/>
            </a:endParaRPr>
          </a:p>
        </p:txBody>
      </p:sp>
      <p:sp>
        <p:nvSpPr>
          <p:cNvPr id="8" name="Flèche vers le haut 7"/>
          <p:cNvSpPr>
            <a:spLocks noChangeArrowheads="1"/>
          </p:cNvSpPr>
          <p:nvPr/>
        </p:nvSpPr>
        <p:spPr bwMode="auto">
          <a:xfrm flipV="1">
            <a:off x="4059238" y="1981200"/>
            <a:ext cx="304800" cy="609600"/>
          </a:xfrm>
          <a:prstGeom prst="up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dist="23000" dir="5400000" rotWithShape="0">
              <a:srgbClr val="808080">
                <a:alpha val="34999"/>
              </a:srgbClr>
            </a:outerShdw>
          </a:effectLst>
        </p:spPr>
        <p:txBody>
          <a:bodyPr anchor="ctr"/>
          <a:lstStyle/>
          <a:p>
            <a:pPr algn="ctr"/>
            <a:endParaRPr lang="fr-FR">
              <a:solidFill>
                <a:srgbClr val="FFFFFF"/>
              </a:solidFill>
              <a:latin typeface="Times New Roman" charset="0"/>
            </a:endParaRPr>
          </a:p>
        </p:txBody>
      </p:sp>
    </p:spTree>
    <p:extLst>
      <p:ext uri="{BB962C8B-B14F-4D97-AF65-F5344CB8AC3E}">
        <p14:creationId xmlns:p14="http://schemas.microsoft.com/office/powerpoint/2010/main" val="582772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re 1"/>
          <p:cNvSpPr>
            <a:spLocks noGrp="1"/>
          </p:cNvSpPr>
          <p:nvPr>
            <p:ph type="title"/>
          </p:nvPr>
        </p:nvSpPr>
        <p:spPr>
          <a:xfrm>
            <a:off x="457200" y="-18256"/>
            <a:ext cx="8229600" cy="1143000"/>
          </a:xfrm>
        </p:spPr>
        <p:txBody>
          <a:bodyPr>
            <a:normAutofit fontScale="90000"/>
          </a:bodyPr>
          <a:lstStyle/>
          <a:p>
            <a:pPr eaLnBrk="1" hangingPunct="1"/>
            <a:r>
              <a:rPr lang="fr-FR" dirty="0" smtClean="0"/>
              <a:t>Pompes volumétriques</a:t>
            </a:r>
            <a:br>
              <a:rPr lang="fr-FR" dirty="0" smtClean="0"/>
            </a:br>
            <a:r>
              <a:rPr lang="fr-FR" dirty="0" smtClean="0"/>
              <a:t>Pompes à lobes et à diaphragme</a:t>
            </a:r>
          </a:p>
        </p:txBody>
      </p:sp>
      <p:pic>
        <p:nvPicPr>
          <p:cNvPr id="22531" name="Image 3" descr="pompe_lobe_2.jpg"/>
          <p:cNvPicPr>
            <a:picLocks noChangeAspect="1"/>
          </p:cNvPicPr>
          <p:nvPr/>
        </p:nvPicPr>
        <p:blipFill>
          <a:blip r:embed="rId2" cstate="print"/>
          <a:srcRect/>
          <a:stretch>
            <a:fillRect/>
          </a:stretch>
        </p:blipFill>
        <p:spPr bwMode="auto">
          <a:xfrm>
            <a:off x="838200" y="2115268"/>
            <a:ext cx="3551238" cy="3352800"/>
          </a:xfrm>
          <a:prstGeom prst="rect">
            <a:avLst/>
          </a:prstGeom>
          <a:noFill/>
          <a:ln w="9525">
            <a:noFill/>
            <a:miter lim="800000"/>
            <a:headEnd/>
            <a:tailEnd/>
          </a:ln>
        </p:spPr>
      </p:pic>
      <p:pic>
        <p:nvPicPr>
          <p:cNvPr id="22532" name="Image 4" descr="pompe_pneumatique_double_membrane_ppe.jpg"/>
          <p:cNvPicPr>
            <a:picLocks noChangeAspect="1"/>
          </p:cNvPicPr>
          <p:nvPr/>
        </p:nvPicPr>
        <p:blipFill>
          <a:blip r:embed="rId3" cstate="print"/>
          <a:srcRect/>
          <a:stretch>
            <a:fillRect/>
          </a:stretch>
        </p:blipFill>
        <p:spPr bwMode="auto">
          <a:xfrm>
            <a:off x="5940152" y="2780928"/>
            <a:ext cx="2251075" cy="3714750"/>
          </a:xfrm>
          <a:prstGeom prst="rect">
            <a:avLst/>
          </a:prstGeom>
          <a:noFill/>
          <a:ln w="9525">
            <a:noFill/>
            <a:miter lim="800000"/>
            <a:headEnd/>
            <a:tailEnd/>
          </a:ln>
        </p:spPr>
      </p:pic>
      <p:cxnSp>
        <p:nvCxnSpPr>
          <p:cNvPr id="7" name="Connecteur droit avec flèche 6"/>
          <p:cNvCxnSpPr>
            <a:cxnSpLocks noChangeShapeType="1"/>
          </p:cNvCxnSpPr>
          <p:nvPr/>
        </p:nvCxnSpPr>
        <p:spPr bwMode="auto">
          <a:xfrm rot="16200000" flipV="1">
            <a:off x="1000125" y="5163268"/>
            <a:ext cx="1809750" cy="609600"/>
          </a:xfrm>
          <a:prstGeom prst="straightConnector1">
            <a:avLst/>
          </a:prstGeom>
          <a:noFill/>
          <a:ln w="38100">
            <a:solidFill>
              <a:schemeClr val="tx1"/>
            </a:solidFill>
            <a:round/>
            <a:headEnd/>
            <a:tailEnd type="arrow" w="med" len="med"/>
          </a:ln>
          <a:effectLst>
            <a:outerShdw dist="20000" dir="5400000" rotWithShape="0">
              <a:srgbClr val="808080">
                <a:alpha val="37999"/>
              </a:srgbClr>
            </a:outerShdw>
          </a:effectLst>
        </p:spPr>
      </p:cxnSp>
      <p:cxnSp>
        <p:nvCxnSpPr>
          <p:cNvPr id="8" name="Connecteur droit avec flèche 7"/>
          <p:cNvCxnSpPr>
            <a:cxnSpLocks noChangeShapeType="1"/>
          </p:cNvCxnSpPr>
          <p:nvPr/>
        </p:nvCxnSpPr>
        <p:spPr bwMode="auto">
          <a:xfrm rot="16200000" flipV="1">
            <a:off x="614362" y="4777506"/>
            <a:ext cx="2886075" cy="609600"/>
          </a:xfrm>
          <a:prstGeom prst="straightConnector1">
            <a:avLst/>
          </a:prstGeom>
          <a:noFill/>
          <a:ln w="38100">
            <a:solidFill>
              <a:schemeClr val="tx1"/>
            </a:solidFill>
            <a:round/>
            <a:headEnd/>
            <a:tailEnd type="arrow" w="med" len="med"/>
          </a:ln>
          <a:effectLst>
            <a:outerShdw dist="20000" dir="5400000" rotWithShape="0">
              <a:srgbClr val="808080">
                <a:alpha val="37999"/>
              </a:srgbClr>
            </a:outerShdw>
          </a:effectLst>
        </p:spPr>
      </p:cxnSp>
    </p:spTree>
    <p:extLst>
      <p:ext uri="{BB962C8B-B14F-4D97-AF65-F5344CB8AC3E}">
        <p14:creationId xmlns:p14="http://schemas.microsoft.com/office/powerpoint/2010/main" val="3519151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re 1"/>
          <p:cNvSpPr>
            <a:spLocks noGrp="1"/>
          </p:cNvSpPr>
          <p:nvPr>
            <p:ph type="title"/>
          </p:nvPr>
        </p:nvSpPr>
        <p:spPr>
          <a:xfrm>
            <a:off x="457200" y="76200"/>
            <a:ext cx="8229600" cy="1143000"/>
          </a:xfrm>
        </p:spPr>
        <p:txBody>
          <a:bodyPr>
            <a:normAutofit fontScale="90000"/>
          </a:bodyPr>
          <a:lstStyle/>
          <a:p>
            <a:pPr eaLnBrk="1" hangingPunct="1"/>
            <a:r>
              <a:rPr lang="fr-FR" sz="3600" dirty="0" smtClean="0"/>
              <a:t>Pompes volumétriques</a:t>
            </a:r>
            <a:br>
              <a:rPr lang="fr-FR" sz="3600" dirty="0" smtClean="0"/>
            </a:br>
            <a:r>
              <a:rPr lang="fr-FR" sz="3600" dirty="0" smtClean="0"/>
              <a:t>Pompes à vis double et MOINEAU</a:t>
            </a:r>
          </a:p>
        </p:txBody>
      </p:sp>
      <p:pic>
        <p:nvPicPr>
          <p:cNvPr id="23555" name="Image 3" descr="pompe_double_vis_photo-1.jpg"/>
          <p:cNvPicPr>
            <a:picLocks noChangeAspect="1"/>
          </p:cNvPicPr>
          <p:nvPr/>
        </p:nvPicPr>
        <p:blipFill>
          <a:blip r:embed="rId2" cstate="print"/>
          <a:srcRect/>
          <a:stretch>
            <a:fillRect/>
          </a:stretch>
        </p:blipFill>
        <p:spPr bwMode="auto">
          <a:xfrm>
            <a:off x="990600" y="1371600"/>
            <a:ext cx="2589213" cy="3395663"/>
          </a:xfrm>
          <a:prstGeom prst="rect">
            <a:avLst/>
          </a:prstGeom>
          <a:noFill/>
          <a:ln w="9525">
            <a:noFill/>
            <a:miter lim="800000"/>
            <a:headEnd/>
            <a:tailEnd/>
          </a:ln>
        </p:spPr>
      </p:pic>
      <p:pic>
        <p:nvPicPr>
          <p:cNvPr id="23556" name="Image 5" descr="pompe_moineau_2.png"/>
          <p:cNvPicPr>
            <a:picLocks noChangeAspect="1"/>
          </p:cNvPicPr>
          <p:nvPr/>
        </p:nvPicPr>
        <p:blipFill>
          <a:blip r:embed="rId3" cstate="print"/>
          <a:srcRect/>
          <a:stretch>
            <a:fillRect/>
          </a:stretch>
        </p:blipFill>
        <p:spPr bwMode="auto">
          <a:xfrm>
            <a:off x="5181600" y="1219200"/>
            <a:ext cx="2609850" cy="3117850"/>
          </a:xfrm>
          <a:prstGeom prst="rect">
            <a:avLst/>
          </a:prstGeom>
          <a:noFill/>
          <a:ln w="9525">
            <a:noFill/>
            <a:miter lim="800000"/>
            <a:headEnd/>
            <a:tailEnd/>
          </a:ln>
        </p:spPr>
      </p:pic>
      <p:pic>
        <p:nvPicPr>
          <p:cNvPr id="23557" name="Image 6" descr="pompe_moineau_3.jpg"/>
          <p:cNvPicPr>
            <a:picLocks noChangeAspect="1"/>
          </p:cNvPicPr>
          <p:nvPr/>
        </p:nvPicPr>
        <p:blipFill>
          <a:blip r:embed="rId4" cstate="print"/>
          <a:srcRect/>
          <a:stretch>
            <a:fillRect/>
          </a:stretch>
        </p:blipFill>
        <p:spPr bwMode="auto">
          <a:xfrm>
            <a:off x="5029200" y="4665663"/>
            <a:ext cx="3225800" cy="1727200"/>
          </a:xfrm>
          <a:prstGeom prst="rect">
            <a:avLst/>
          </a:prstGeom>
          <a:noFill/>
          <a:ln w="9525">
            <a:noFill/>
            <a:miter lim="800000"/>
            <a:headEnd/>
            <a:tailEnd/>
          </a:ln>
        </p:spPr>
      </p:pic>
      <p:sp>
        <p:nvSpPr>
          <p:cNvPr id="6" name="ZoneTexte 5"/>
          <p:cNvSpPr txBox="1"/>
          <p:nvPr/>
        </p:nvSpPr>
        <p:spPr>
          <a:xfrm>
            <a:off x="683568" y="5013176"/>
            <a:ext cx="3312368" cy="954107"/>
          </a:xfrm>
          <a:prstGeom prst="rect">
            <a:avLst/>
          </a:prstGeom>
          <a:noFill/>
        </p:spPr>
        <p:txBody>
          <a:bodyPr wrap="square" rtlCol="0">
            <a:spAutoFit/>
          </a:bodyPr>
          <a:lstStyle/>
          <a:p>
            <a:pPr algn="ctr"/>
            <a:r>
              <a:rPr lang="fr-FR" sz="2800" dirty="0" smtClean="0"/>
              <a:t>Pompe à vis </a:t>
            </a:r>
          </a:p>
          <a:p>
            <a:pPr algn="ctr"/>
            <a:r>
              <a:rPr lang="fr-FR" sz="2800" dirty="0" smtClean="0"/>
              <a:t>(Vis  d’ARCHIMEDE)</a:t>
            </a:r>
            <a:endParaRPr lang="fr-FR" sz="2800" dirty="0"/>
          </a:p>
        </p:txBody>
      </p:sp>
    </p:spTree>
    <p:extLst>
      <p:ext uri="{BB962C8B-B14F-4D97-AF65-F5344CB8AC3E}">
        <p14:creationId xmlns:p14="http://schemas.microsoft.com/office/powerpoint/2010/main" val="4176871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re 1"/>
          <p:cNvSpPr>
            <a:spLocks noGrp="1"/>
          </p:cNvSpPr>
          <p:nvPr>
            <p:ph type="title"/>
          </p:nvPr>
        </p:nvSpPr>
        <p:spPr>
          <a:xfrm>
            <a:off x="457200" y="76200"/>
            <a:ext cx="8229600" cy="1143000"/>
          </a:xfrm>
        </p:spPr>
        <p:txBody>
          <a:bodyPr>
            <a:normAutofit fontScale="90000"/>
          </a:bodyPr>
          <a:lstStyle/>
          <a:p>
            <a:pPr eaLnBrk="1" hangingPunct="1"/>
            <a:r>
              <a:rPr lang="fr-FR" sz="3600" dirty="0" smtClean="0"/>
              <a:t>Pompes volumétriques</a:t>
            </a:r>
            <a:br>
              <a:rPr lang="fr-FR" sz="3600" dirty="0" smtClean="0"/>
            </a:br>
            <a:r>
              <a:rPr lang="fr-FR" sz="3600" dirty="0" smtClean="0"/>
              <a:t>Pompes à palettes</a:t>
            </a:r>
          </a:p>
        </p:txBody>
      </p:sp>
      <p:pic>
        <p:nvPicPr>
          <p:cNvPr id="7" name="Image 3" descr="613px-Pompe_palettes.jpg"/>
          <p:cNvPicPr>
            <a:picLocks noChangeAspect="1"/>
          </p:cNvPicPr>
          <p:nvPr/>
        </p:nvPicPr>
        <p:blipFill>
          <a:blip r:embed="rId2" cstate="print"/>
          <a:srcRect/>
          <a:stretch>
            <a:fillRect/>
          </a:stretch>
        </p:blipFill>
        <p:spPr bwMode="auto">
          <a:xfrm>
            <a:off x="467544" y="1268760"/>
            <a:ext cx="2873701" cy="2808312"/>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rot="21480000">
            <a:off x="5266158" y="1042540"/>
            <a:ext cx="3589412" cy="2703713"/>
          </a:xfrm>
          <a:prstGeom prst="rect">
            <a:avLst/>
          </a:prstGeom>
          <a:noFill/>
          <a:ln w="9525">
            <a:noFill/>
            <a:miter lim="800000"/>
            <a:headEnd/>
            <a:tailEnd/>
          </a:ln>
        </p:spPr>
      </p:pic>
      <p:pic>
        <p:nvPicPr>
          <p:cNvPr id="9" name="Image 8" descr="ppmpalt.gif"/>
          <p:cNvPicPr>
            <a:picLocks noChangeAspect="1"/>
          </p:cNvPicPr>
          <p:nvPr/>
        </p:nvPicPr>
        <p:blipFill>
          <a:blip r:embed="rId4" cstate="print"/>
          <a:srcRect/>
          <a:stretch>
            <a:fillRect/>
          </a:stretch>
        </p:blipFill>
        <p:spPr bwMode="auto">
          <a:xfrm>
            <a:off x="3203848" y="3501008"/>
            <a:ext cx="2547656" cy="3168352"/>
          </a:xfrm>
          <a:prstGeom prst="rect">
            <a:avLst/>
          </a:prstGeom>
          <a:noFill/>
          <a:ln w="9525">
            <a:noFill/>
            <a:miter lim="800000"/>
            <a:headEnd/>
            <a:tailEnd/>
          </a:ln>
        </p:spPr>
      </p:pic>
    </p:spTree>
    <p:extLst>
      <p:ext uri="{BB962C8B-B14F-4D97-AF65-F5344CB8AC3E}">
        <p14:creationId xmlns:p14="http://schemas.microsoft.com/office/powerpoint/2010/main" val="944868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p:cNvSpPr>
            <a:spLocks noGrp="1"/>
          </p:cNvSpPr>
          <p:nvPr>
            <p:ph type="title"/>
          </p:nvPr>
        </p:nvSpPr>
        <p:spPr/>
        <p:txBody>
          <a:bodyPr>
            <a:normAutofit fontScale="90000"/>
          </a:bodyPr>
          <a:lstStyle/>
          <a:p>
            <a:pPr eaLnBrk="1" hangingPunct="1"/>
            <a:r>
              <a:rPr lang="fr-FR" dirty="0" smtClean="0"/>
              <a:t>Pompes volumétriques</a:t>
            </a:r>
            <a:br>
              <a:rPr lang="fr-FR" dirty="0" smtClean="0"/>
            </a:br>
            <a:r>
              <a:rPr lang="fr-FR" dirty="0" smtClean="0"/>
              <a:t>Pompes péristaltiques</a:t>
            </a:r>
          </a:p>
        </p:txBody>
      </p:sp>
      <p:pic>
        <p:nvPicPr>
          <p:cNvPr id="24579" name="Image 3" descr="pompe_peristaltique_1_autoclude.png"/>
          <p:cNvPicPr>
            <a:picLocks noChangeAspect="1"/>
          </p:cNvPicPr>
          <p:nvPr/>
        </p:nvPicPr>
        <p:blipFill>
          <a:blip r:embed="rId2" cstate="print"/>
          <a:srcRect/>
          <a:stretch>
            <a:fillRect/>
          </a:stretch>
        </p:blipFill>
        <p:spPr bwMode="auto">
          <a:xfrm>
            <a:off x="755576" y="2216994"/>
            <a:ext cx="2732248" cy="2769344"/>
          </a:xfrm>
          <a:prstGeom prst="rect">
            <a:avLst/>
          </a:prstGeom>
          <a:noFill/>
          <a:ln w="9525">
            <a:noFill/>
            <a:miter lim="800000"/>
            <a:headEnd/>
            <a:tailEnd/>
          </a:ln>
        </p:spPr>
      </p:pic>
      <p:pic>
        <p:nvPicPr>
          <p:cNvPr id="24580" name="Image 4" descr="pompe_galet_2_peristaltique.jpg"/>
          <p:cNvPicPr>
            <a:picLocks noChangeAspect="1"/>
          </p:cNvPicPr>
          <p:nvPr/>
        </p:nvPicPr>
        <p:blipFill>
          <a:blip r:embed="rId3" cstate="print"/>
          <a:srcRect/>
          <a:stretch>
            <a:fillRect/>
          </a:stretch>
        </p:blipFill>
        <p:spPr bwMode="auto">
          <a:xfrm>
            <a:off x="4139952" y="2420888"/>
            <a:ext cx="4546848" cy="3001388"/>
          </a:xfrm>
          <a:prstGeom prst="rect">
            <a:avLst/>
          </a:prstGeom>
          <a:noFill/>
          <a:ln w="9525">
            <a:noFill/>
            <a:miter lim="800000"/>
            <a:headEnd/>
            <a:tailEnd/>
          </a:ln>
        </p:spPr>
      </p:pic>
      <p:cxnSp>
        <p:nvCxnSpPr>
          <p:cNvPr id="6" name="Connecteur droit avec flèche 5"/>
          <p:cNvCxnSpPr/>
          <p:nvPr/>
        </p:nvCxnSpPr>
        <p:spPr>
          <a:xfrm>
            <a:off x="755576" y="1417638"/>
            <a:ext cx="1872208" cy="100325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1165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1486</Words>
  <Application>Microsoft Office PowerPoint</Application>
  <PresentationFormat>Affichage à l'écran (4:3)</PresentationFormat>
  <Paragraphs>204</Paragraphs>
  <Slides>42</Slides>
  <Notes>10</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42</vt:i4>
      </vt:variant>
    </vt:vector>
  </HeadingPairs>
  <TitlesOfParts>
    <vt:vector size="44" baseType="lpstr">
      <vt:lpstr>Thème Office</vt:lpstr>
      <vt:lpstr>Équation</vt:lpstr>
      <vt:lpstr>Machines hydrauliques Pompes</vt:lpstr>
      <vt:lpstr>Objectifs</vt:lpstr>
      <vt:lpstr>Une pompe</vt:lpstr>
      <vt:lpstr>Pompes volumétriques Pompes à diaphragme et à piston plongeur</vt:lpstr>
      <vt:lpstr>Pompes volumétriques Pompe à engrenage</vt:lpstr>
      <vt:lpstr>Pompes volumétriques Pompes à lobes et à diaphragme</vt:lpstr>
      <vt:lpstr>Pompes volumétriques Pompes à vis double et MOINEAU</vt:lpstr>
      <vt:lpstr>Pompes volumétriques Pompes à palettes</vt:lpstr>
      <vt:lpstr>Pompes volumétriques Pompes péristaltiques</vt:lpstr>
      <vt:lpstr>Pompes centrifuges Vitesse du fluide dans pompe centrifuge</vt:lpstr>
      <vt:lpstr>Pompes centrifuges Vitesse du fluide dans pompe centrifuge</vt:lpstr>
      <vt:lpstr>Pompes centrifuges Diagramme de vitesse</vt:lpstr>
      <vt:lpstr>Pompes centrifuges Composants </vt:lpstr>
      <vt:lpstr>Pompes centrifuges monocellulaires</vt:lpstr>
      <vt:lpstr>Types de roues</vt:lpstr>
      <vt:lpstr>Pompes centrifuges multicellulaires</vt:lpstr>
      <vt:lpstr>Pompes centrifuges Synthèse</vt:lpstr>
      <vt:lpstr>Caractéristiques des pompes centrifuges Hauteur Manométrique Totale (HMT)</vt:lpstr>
      <vt:lpstr>Caractéristiques des pompes centrifuges Puissance</vt:lpstr>
      <vt:lpstr>Caractéristiques des pompes centrifuges Rendement </vt:lpstr>
      <vt:lpstr>Caractéristiques des pompes centrifuges Rendement </vt:lpstr>
      <vt:lpstr>Caractéristiques des pompes centrifuges Courbe caractéristique pression/débit</vt:lpstr>
      <vt:lpstr>Présentation PowerPoint</vt:lpstr>
      <vt:lpstr> Exploitation H = f(Q) page 31</vt:lpstr>
      <vt:lpstr> Exploitation H = f(Q) page 31</vt:lpstr>
      <vt:lpstr>Présentation PowerPoint</vt:lpstr>
      <vt:lpstr>Présentation PowerPoint</vt:lpstr>
      <vt:lpstr>Caractéristiques des pompes centrifuges  Autre format de graphe de HMT </vt:lpstr>
      <vt:lpstr>Tracé caractéristique du réseau</vt:lpstr>
      <vt:lpstr>Point de fonctionnement de l’installation</vt:lpstr>
      <vt:lpstr>Point de fonctionnement de l’installation</vt:lpstr>
      <vt:lpstr>Notion de NPSH - Cavitation</vt:lpstr>
      <vt:lpstr>Effet de la cavitation</vt:lpstr>
      <vt:lpstr>Le bon fonctionnement d’une pompe</vt:lpstr>
      <vt:lpstr>Synthèse NPSH (Net Positive Succion Head)</vt:lpstr>
      <vt:lpstr>Présentation PowerPoint</vt:lpstr>
      <vt:lpstr>Présentation PowerPoint</vt:lpstr>
      <vt:lpstr>Point de fonctionnement d’une installation et  bon fonctionnement d’une pompe</vt:lpstr>
      <vt:lpstr>Couplage de pompes </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Machines hydrauliques Pompes</dc:title>
  <dc:creator>David SARMEO</dc:creator>
  <cp:lastModifiedBy>David SARMEO</cp:lastModifiedBy>
  <cp:revision>1</cp:revision>
  <dcterms:created xsi:type="dcterms:W3CDTF">2017-10-24T11:38:10Z</dcterms:created>
  <dcterms:modified xsi:type="dcterms:W3CDTF">2017-10-24T11:40:59Z</dcterms:modified>
</cp:coreProperties>
</file>