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6"/>
  </p:notesMasterIdLst>
  <p:sldIdLst>
    <p:sldId id="274" r:id="rId2"/>
    <p:sldId id="418" r:id="rId3"/>
    <p:sldId id="273" r:id="rId4"/>
    <p:sldId id="438" r:id="rId5"/>
    <p:sldId id="437" r:id="rId6"/>
    <p:sldId id="452" r:id="rId7"/>
    <p:sldId id="276" r:id="rId8"/>
    <p:sldId id="449" r:id="rId9"/>
    <p:sldId id="450" r:id="rId10"/>
    <p:sldId id="453" r:id="rId11"/>
    <p:sldId id="384" r:id="rId12"/>
    <p:sldId id="427" r:id="rId13"/>
    <p:sldId id="451" r:id="rId14"/>
    <p:sldId id="385" r:id="rId15"/>
    <p:sldId id="386" r:id="rId16"/>
    <p:sldId id="387" r:id="rId17"/>
    <p:sldId id="388" r:id="rId18"/>
    <p:sldId id="389" r:id="rId19"/>
    <p:sldId id="390" r:id="rId20"/>
    <p:sldId id="391" r:id="rId21"/>
    <p:sldId id="392" r:id="rId22"/>
    <p:sldId id="393" r:id="rId23"/>
    <p:sldId id="436" r:id="rId24"/>
    <p:sldId id="394" r:id="rId25"/>
    <p:sldId id="395" r:id="rId26"/>
    <p:sldId id="396" r:id="rId27"/>
    <p:sldId id="397" r:id="rId28"/>
    <p:sldId id="398" r:id="rId29"/>
    <p:sldId id="430" r:id="rId30"/>
    <p:sldId id="399" r:id="rId31"/>
    <p:sldId id="400" r:id="rId32"/>
    <p:sldId id="401" r:id="rId33"/>
    <p:sldId id="402" r:id="rId34"/>
    <p:sldId id="403" r:id="rId35"/>
    <p:sldId id="404" r:id="rId36"/>
    <p:sldId id="405" r:id="rId37"/>
    <p:sldId id="406" r:id="rId38"/>
    <p:sldId id="432" r:id="rId39"/>
    <p:sldId id="407" r:id="rId40"/>
    <p:sldId id="408" r:id="rId41"/>
    <p:sldId id="409" r:id="rId42"/>
    <p:sldId id="410" r:id="rId43"/>
    <p:sldId id="411" r:id="rId44"/>
    <p:sldId id="412" r:id="rId45"/>
    <p:sldId id="413" r:id="rId46"/>
    <p:sldId id="414" r:id="rId47"/>
    <p:sldId id="415" r:id="rId48"/>
    <p:sldId id="417" r:id="rId49"/>
    <p:sldId id="434" r:id="rId50"/>
    <p:sldId id="454" r:id="rId51"/>
    <p:sldId id="455" r:id="rId52"/>
    <p:sldId id="457" r:id="rId53"/>
    <p:sldId id="456" r:id="rId54"/>
    <p:sldId id="379" r:id="rId5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1C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97" autoAdjust="0"/>
    <p:restoredTop sz="82298" autoAdjust="0"/>
  </p:normalViewPr>
  <p:slideViewPr>
    <p:cSldViewPr snapToGrid="0">
      <p:cViewPr varScale="1">
        <p:scale>
          <a:sx n="55" d="100"/>
          <a:sy n="55" d="100"/>
        </p:scale>
        <p:origin x="182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95"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333ABA6-B72D-4ED4-A6E7-13A0DAE65F1A}" type="datetimeFigureOut">
              <a:rPr lang="en-US" smtClean="0"/>
              <a:t>9/9/2018</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ADC303B9-2C3E-4EA0-A819-58B20A5A846C}" type="slidenum">
              <a:rPr lang="en-US" smtClean="0"/>
              <a:t>‹#›</a:t>
            </a:fld>
            <a:endParaRPr lang="en-US"/>
          </a:p>
        </p:txBody>
      </p:sp>
    </p:spTree>
    <p:extLst>
      <p:ext uri="{BB962C8B-B14F-4D97-AF65-F5344CB8AC3E}">
        <p14:creationId xmlns:p14="http://schemas.microsoft.com/office/powerpoint/2010/main" val="2722082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a:t>
            </a:fld>
            <a:endParaRPr lang="en-US"/>
          </a:p>
        </p:txBody>
      </p:sp>
    </p:spTree>
    <p:extLst>
      <p:ext uri="{BB962C8B-B14F-4D97-AF65-F5344CB8AC3E}">
        <p14:creationId xmlns:p14="http://schemas.microsoft.com/office/powerpoint/2010/main" val="3514227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14</a:t>
            </a:fld>
            <a:endParaRPr lang="en-US"/>
          </a:p>
        </p:txBody>
      </p:sp>
    </p:spTree>
    <p:extLst>
      <p:ext uri="{BB962C8B-B14F-4D97-AF65-F5344CB8AC3E}">
        <p14:creationId xmlns:p14="http://schemas.microsoft.com/office/powerpoint/2010/main" val="418959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15</a:t>
            </a:fld>
            <a:endParaRPr lang="en-US"/>
          </a:p>
        </p:txBody>
      </p:sp>
    </p:spTree>
    <p:extLst>
      <p:ext uri="{BB962C8B-B14F-4D97-AF65-F5344CB8AC3E}">
        <p14:creationId xmlns:p14="http://schemas.microsoft.com/office/powerpoint/2010/main" val="1635612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16</a:t>
            </a:fld>
            <a:endParaRPr lang="en-US"/>
          </a:p>
        </p:txBody>
      </p:sp>
    </p:spTree>
    <p:extLst>
      <p:ext uri="{BB962C8B-B14F-4D97-AF65-F5344CB8AC3E}">
        <p14:creationId xmlns:p14="http://schemas.microsoft.com/office/powerpoint/2010/main" val="3583617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17</a:t>
            </a:fld>
            <a:endParaRPr lang="en-US"/>
          </a:p>
        </p:txBody>
      </p:sp>
    </p:spTree>
    <p:extLst>
      <p:ext uri="{BB962C8B-B14F-4D97-AF65-F5344CB8AC3E}">
        <p14:creationId xmlns:p14="http://schemas.microsoft.com/office/powerpoint/2010/main" val="1015434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18</a:t>
            </a:fld>
            <a:endParaRPr lang="en-US"/>
          </a:p>
        </p:txBody>
      </p:sp>
    </p:spTree>
    <p:extLst>
      <p:ext uri="{BB962C8B-B14F-4D97-AF65-F5344CB8AC3E}">
        <p14:creationId xmlns:p14="http://schemas.microsoft.com/office/powerpoint/2010/main" val="1578226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19</a:t>
            </a:fld>
            <a:endParaRPr lang="en-US"/>
          </a:p>
        </p:txBody>
      </p:sp>
    </p:spTree>
    <p:extLst>
      <p:ext uri="{BB962C8B-B14F-4D97-AF65-F5344CB8AC3E}">
        <p14:creationId xmlns:p14="http://schemas.microsoft.com/office/powerpoint/2010/main" val="2416915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20</a:t>
            </a:fld>
            <a:endParaRPr lang="en-US"/>
          </a:p>
        </p:txBody>
      </p:sp>
    </p:spTree>
    <p:extLst>
      <p:ext uri="{BB962C8B-B14F-4D97-AF65-F5344CB8AC3E}">
        <p14:creationId xmlns:p14="http://schemas.microsoft.com/office/powerpoint/2010/main" val="2623110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21</a:t>
            </a:fld>
            <a:endParaRPr lang="en-US"/>
          </a:p>
        </p:txBody>
      </p:sp>
    </p:spTree>
    <p:extLst>
      <p:ext uri="{BB962C8B-B14F-4D97-AF65-F5344CB8AC3E}">
        <p14:creationId xmlns:p14="http://schemas.microsoft.com/office/powerpoint/2010/main" val="11063653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22</a:t>
            </a:fld>
            <a:endParaRPr lang="en-US"/>
          </a:p>
        </p:txBody>
      </p:sp>
    </p:spTree>
    <p:extLst>
      <p:ext uri="{BB962C8B-B14F-4D97-AF65-F5344CB8AC3E}">
        <p14:creationId xmlns:p14="http://schemas.microsoft.com/office/powerpoint/2010/main" val="41413956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24</a:t>
            </a:fld>
            <a:endParaRPr lang="en-US"/>
          </a:p>
        </p:txBody>
      </p:sp>
    </p:spTree>
    <p:extLst>
      <p:ext uri="{BB962C8B-B14F-4D97-AF65-F5344CB8AC3E}">
        <p14:creationId xmlns:p14="http://schemas.microsoft.com/office/powerpoint/2010/main" val="3041829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a:t>
            </a:fld>
            <a:endParaRPr lang="en-US"/>
          </a:p>
        </p:txBody>
      </p:sp>
    </p:spTree>
    <p:extLst>
      <p:ext uri="{BB962C8B-B14F-4D97-AF65-F5344CB8AC3E}">
        <p14:creationId xmlns:p14="http://schemas.microsoft.com/office/powerpoint/2010/main" val="2977898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25</a:t>
            </a:fld>
            <a:endParaRPr lang="en-US"/>
          </a:p>
        </p:txBody>
      </p:sp>
    </p:spTree>
    <p:extLst>
      <p:ext uri="{BB962C8B-B14F-4D97-AF65-F5344CB8AC3E}">
        <p14:creationId xmlns:p14="http://schemas.microsoft.com/office/powerpoint/2010/main" val="11143912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26</a:t>
            </a:fld>
            <a:endParaRPr lang="en-US"/>
          </a:p>
        </p:txBody>
      </p:sp>
    </p:spTree>
    <p:extLst>
      <p:ext uri="{BB962C8B-B14F-4D97-AF65-F5344CB8AC3E}">
        <p14:creationId xmlns:p14="http://schemas.microsoft.com/office/powerpoint/2010/main" val="12341392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27</a:t>
            </a:fld>
            <a:endParaRPr lang="en-US"/>
          </a:p>
        </p:txBody>
      </p:sp>
    </p:spTree>
    <p:extLst>
      <p:ext uri="{BB962C8B-B14F-4D97-AF65-F5344CB8AC3E}">
        <p14:creationId xmlns:p14="http://schemas.microsoft.com/office/powerpoint/2010/main" val="41091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12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6C90C366-52D6-4EF7-AF20-EF2D72A63B49}" type="slidenum">
              <a:rPr lang="en-US" altLang="en-US" smtClean="0"/>
              <a:pPr>
                <a:defRPr/>
              </a:pPr>
              <a:t>28</a:t>
            </a:fld>
            <a:endParaRPr lang="en-US" altLang="en-US"/>
          </a:p>
        </p:txBody>
      </p:sp>
    </p:spTree>
    <p:extLst>
      <p:ext uri="{BB962C8B-B14F-4D97-AF65-F5344CB8AC3E}">
        <p14:creationId xmlns:p14="http://schemas.microsoft.com/office/powerpoint/2010/main" val="24839751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30</a:t>
            </a:fld>
            <a:endParaRPr lang="en-US"/>
          </a:p>
        </p:txBody>
      </p:sp>
    </p:spTree>
    <p:extLst>
      <p:ext uri="{BB962C8B-B14F-4D97-AF65-F5344CB8AC3E}">
        <p14:creationId xmlns:p14="http://schemas.microsoft.com/office/powerpoint/2010/main" val="33331758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32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C853A91-13D6-4E60-BE96-D45B2CCC974B}" type="slidenum">
              <a:rPr lang="en-US" altLang="en-US" smtClean="0"/>
              <a:pPr>
                <a:defRPr/>
              </a:pPr>
              <a:t>31</a:t>
            </a:fld>
            <a:endParaRPr lang="en-US" altLang="en-US"/>
          </a:p>
        </p:txBody>
      </p:sp>
    </p:spTree>
    <p:extLst>
      <p:ext uri="{BB962C8B-B14F-4D97-AF65-F5344CB8AC3E}">
        <p14:creationId xmlns:p14="http://schemas.microsoft.com/office/powerpoint/2010/main" val="12161847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32</a:t>
            </a:fld>
            <a:endParaRPr lang="en-US"/>
          </a:p>
        </p:txBody>
      </p:sp>
    </p:spTree>
    <p:extLst>
      <p:ext uri="{BB962C8B-B14F-4D97-AF65-F5344CB8AC3E}">
        <p14:creationId xmlns:p14="http://schemas.microsoft.com/office/powerpoint/2010/main" val="31860795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33</a:t>
            </a:fld>
            <a:endParaRPr lang="en-US"/>
          </a:p>
        </p:txBody>
      </p:sp>
    </p:spTree>
    <p:extLst>
      <p:ext uri="{BB962C8B-B14F-4D97-AF65-F5344CB8AC3E}">
        <p14:creationId xmlns:p14="http://schemas.microsoft.com/office/powerpoint/2010/main" val="30501775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76DE3CF6-B7CF-47A6-9430-6FF5F85982D2}" type="slidenum">
              <a:rPr lang="en-US" altLang="en-US" smtClean="0"/>
              <a:pPr>
                <a:defRPr/>
              </a:pPr>
              <a:t>34</a:t>
            </a:fld>
            <a:endParaRPr lang="en-US" altLang="en-US"/>
          </a:p>
        </p:txBody>
      </p:sp>
    </p:spTree>
    <p:extLst>
      <p:ext uri="{BB962C8B-B14F-4D97-AF65-F5344CB8AC3E}">
        <p14:creationId xmlns:p14="http://schemas.microsoft.com/office/powerpoint/2010/main" val="32622743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35</a:t>
            </a:fld>
            <a:endParaRPr lang="en-US"/>
          </a:p>
        </p:txBody>
      </p:sp>
    </p:spTree>
    <p:extLst>
      <p:ext uri="{BB962C8B-B14F-4D97-AF65-F5344CB8AC3E}">
        <p14:creationId xmlns:p14="http://schemas.microsoft.com/office/powerpoint/2010/main" val="4252017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DS</a:t>
            </a:r>
            <a:r>
              <a:rPr lang="en-US" baseline="0" dirty="0" smtClean="0"/>
              <a:t> is a community therefore invest in your cohort here, contribute to the open source ethos</a:t>
            </a:r>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3</a:t>
            </a:fld>
            <a:endParaRPr lang="en-US"/>
          </a:p>
        </p:txBody>
      </p:sp>
    </p:spTree>
    <p:extLst>
      <p:ext uri="{BB962C8B-B14F-4D97-AF65-F5344CB8AC3E}">
        <p14:creationId xmlns:p14="http://schemas.microsoft.com/office/powerpoint/2010/main" val="5320932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36</a:t>
            </a:fld>
            <a:endParaRPr lang="en-US"/>
          </a:p>
        </p:txBody>
      </p:sp>
    </p:spTree>
    <p:extLst>
      <p:ext uri="{BB962C8B-B14F-4D97-AF65-F5344CB8AC3E}">
        <p14:creationId xmlns:p14="http://schemas.microsoft.com/office/powerpoint/2010/main" val="17198747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22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14EB8FED-DB97-49AA-BE15-7730B8F08CBE}" type="slidenum">
              <a:rPr lang="en-US" altLang="en-US" smtClean="0"/>
              <a:pPr>
                <a:defRPr/>
              </a:pPr>
              <a:t>37</a:t>
            </a:fld>
            <a:endParaRPr lang="en-US" altLang="en-US"/>
          </a:p>
        </p:txBody>
      </p:sp>
    </p:spTree>
    <p:extLst>
      <p:ext uri="{BB962C8B-B14F-4D97-AF65-F5344CB8AC3E}">
        <p14:creationId xmlns:p14="http://schemas.microsoft.com/office/powerpoint/2010/main" val="29290974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39</a:t>
            </a:fld>
            <a:endParaRPr lang="en-US"/>
          </a:p>
        </p:txBody>
      </p:sp>
    </p:spTree>
    <p:extLst>
      <p:ext uri="{BB962C8B-B14F-4D97-AF65-F5344CB8AC3E}">
        <p14:creationId xmlns:p14="http://schemas.microsoft.com/office/powerpoint/2010/main" val="28229079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53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0BA60038-242D-47E0-8C19-1D96229E30A1}" type="slidenum">
              <a:rPr lang="en-US" altLang="en-US" smtClean="0"/>
              <a:pPr>
                <a:defRPr/>
              </a:pPr>
              <a:t>40</a:t>
            </a:fld>
            <a:endParaRPr lang="en-US" altLang="en-US"/>
          </a:p>
        </p:txBody>
      </p:sp>
    </p:spTree>
    <p:extLst>
      <p:ext uri="{BB962C8B-B14F-4D97-AF65-F5344CB8AC3E}">
        <p14:creationId xmlns:p14="http://schemas.microsoft.com/office/powerpoint/2010/main" val="19868381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41</a:t>
            </a:fld>
            <a:endParaRPr lang="en-US"/>
          </a:p>
        </p:txBody>
      </p:sp>
    </p:spTree>
    <p:extLst>
      <p:ext uri="{BB962C8B-B14F-4D97-AF65-F5344CB8AC3E}">
        <p14:creationId xmlns:p14="http://schemas.microsoft.com/office/powerpoint/2010/main" val="33375700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42</a:t>
            </a:fld>
            <a:endParaRPr lang="en-US"/>
          </a:p>
        </p:txBody>
      </p:sp>
    </p:spTree>
    <p:extLst>
      <p:ext uri="{BB962C8B-B14F-4D97-AF65-F5344CB8AC3E}">
        <p14:creationId xmlns:p14="http://schemas.microsoft.com/office/powerpoint/2010/main" val="34761001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43</a:t>
            </a:fld>
            <a:endParaRPr lang="en-US"/>
          </a:p>
        </p:txBody>
      </p:sp>
    </p:spTree>
    <p:extLst>
      <p:ext uri="{BB962C8B-B14F-4D97-AF65-F5344CB8AC3E}">
        <p14:creationId xmlns:p14="http://schemas.microsoft.com/office/powerpoint/2010/main" val="27343224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44</a:t>
            </a:fld>
            <a:endParaRPr lang="en-US"/>
          </a:p>
        </p:txBody>
      </p:sp>
    </p:spTree>
    <p:extLst>
      <p:ext uri="{BB962C8B-B14F-4D97-AF65-F5344CB8AC3E}">
        <p14:creationId xmlns:p14="http://schemas.microsoft.com/office/powerpoint/2010/main" val="14684923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45</a:t>
            </a:fld>
            <a:endParaRPr lang="en-US"/>
          </a:p>
        </p:txBody>
      </p:sp>
    </p:spTree>
    <p:extLst>
      <p:ext uri="{BB962C8B-B14F-4D97-AF65-F5344CB8AC3E}">
        <p14:creationId xmlns:p14="http://schemas.microsoft.com/office/powerpoint/2010/main" val="40980670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46</a:t>
            </a:fld>
            <a:endParaRPr lang="en-US"/>
          </a:p>
        </p:txBody>
      </p:sp>
    </p:spTree>
    <p:extLst>
      <p:ext uri="{BB962C8B-B14F-4D97-AF65-F5344CB8AC3E}">
        <p14:creationId xmlns:p14="http://schemas.microsoft.com/office/powerpoint/2010/main" val="161329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6</a:t>
            </a:fld>
            <a:endParaRPr lang="en-US"/>
          </a:p>
        </p:txBody>
      </p:sp>
    </p:spTree>
    <p:extLst>
      <p:ext uri="{BB962C8B-B14F-4D97-AF65-F5344CB8AC3E}">
        <p14:creationId xmlns:p14="http://schemas.microsoft.com/office/powerpoint/2010/main" val="37578891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47</a:t>
            </a:fld>
            <a:endParaRPr lang="en-US"/>
          </a:p>
        </p:txBody>
      </p:sp>
    </p:spTree>
    <p:extLst>
      <p:ext uri="{BB962C8B-B14F-4D97-AF65-F5344CB8AC3E}">
        <p14:creationId xmlns:p14="http://schemas.microsoft.com/office/powerpoint/2010/main" val="5333143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48</a:t>
            </a:fld>
            <a:endParaRPr lang="en-US"/>
          </a:p>
        </p:txBody>
      </p:sp>
    </p:spTree>
    <p:extLst>
      <p:ext uri="{BB962C8B-B14F-4D97-AF65-F5344CB8AC3E}">
        <p14:creationId xmlns:p14="http://schemas.microsoft.com/office/powerpoint/2010/main" val="17761040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50</a:t>
            </a:fld>
            <a:endParaRPr lang="en-US"/>
          </a:p>
        </p:txBody>
      </p:sp>
    </p:spTree>
    <p:extLst>
      <p:ext uri="{BB962C8B-B14F-4D97-AF65-F5344CB8AC3E}">
        <p14:creationId xmlns:p14="http://schemas.microsoft.com/office/powerpoint/2010/main" val="2166750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7</a:t>
            </a:fld>
            <a:endParaRPr lang="en-US"/>
          </a:p>
        </p:txBody>
      </p:sp>
    </p:spTree>
    <p:extLst>
      <p:ext uri="{BB962C8B-B14F-4D97-AF65-F5344CB8AC3E}">
        <p14:creationId xmlns:p14="http://schemas.microsoft.com/office/powerpoint/2010/main" val="200723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Always</a:t>
            </a:r>
            <a:r>
              <a:rPr lang="en-US" baseline="0" dirty="0" smtClean="0"/>
              <a:t> new approaches and applications for DS so adjustments and active learning is paramount</a:t>
            </a:r>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8</a:t>
            </a:fld>
            <a:endParaRPr lang="en-US"/>
          </a:p>
        </p:txBody>
      </p:sp>
    </p:spTree>
    <p:extLst>
      <p:ext uri="{BB962C8B-B14F-4D97-AF65-F5344CB8AC3E}">
        <p14:creationId xmlns:p14="http://schemas.microsoft.com/office/powerpoint/2010/main" val="3645880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9</a:t>
            </a:fld>
            <a:endParaRPr lang="en-US"/>
          </a:p>
        </p:txBody>
      </p:sp>
    </p:spTree>
    <p:extLst>
      <p:ext uri="{BB962C8B-B14F-4D97-AF65-F5344CB8AC3E}">
        <p14:creationId xmlns:p14="http://schemas.microsoft.com/office/powerpoint/2010/main" val="586102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10</a:t>
            </a:fld>
            <a:endParaRPr lang="en-US"/>
          </a:p>
        </p:txBody>
      </p:sp>
    </p:spTree>
    <p:extLst>
      <p:ext uri="{BB962C8B-B14F-4D97-AF65-F5344CB8AC3E}">
        <p14:creationId xmlns:p14="http://schemas.microsoft.com/office/powerpoint/2010/main" val="4410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11</a:t>
            </a:fld>
            <a:endParaRPr lang="en-US"/>
          </a:p>
        </p:txBody>
      </p:sp>
    </p:spTree>
    <p:extLst>
      <p:ext uri="{BB962C8B-B14F-4D97-AF65-F5344CB8AC3E}">
        <p14:creationId xmlns:p14="http://schemas.microsoft.com/office/powerpoint/2010/main" val="21728065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9/9/2018</a:t>
            </a:fld>
            <a:endParaRPr lang="en-US"/>
          </a:p>
        </p:txBody>
      </p:sp>
      <p:sp>
        <p:nvSpPr>
          <p:cNvPr id="6"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29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1046427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9/9/2018</a:t>
            </a:fld>
            <a:endParaRPr lang="en-US"/>
          </a:p>
        </p:txBody>
      </p:sp>
      <p:sp>
        <p:nvSpPr>
          <p:cNvPr id="5" name="Footer Placeholder 4"/>
          <p:cNvSpPr>
            <a:spLocks noGrp="1"/>
          </p:cNvSpPr>
          <p:nvPr>
            <p:ph type="ftr" sz="quarter" idx="11"/>
          </p:nvPr>
        </p:nvSpPr>
        <p:spPr/>
        <p:txBody>
          <a:bodyPr/>
          <a:lstStyle/>
          <a:p>
            <a:r>
              <a:rPr lang="en-US"/>
              <a:t>Kwartler CSCI S-96</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00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1"/>
            <a:ext cx="1971675" cy="496714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953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9/9/2018</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765332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9/9/2018</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669344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9/9/2018</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607285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9/9/2018</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481223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9/9/2018</a:t>
            </a:fld>
            <a:endParaRPr lang="en-US"/>
          </a:p>
        </p:txBody>
      </p:sp>
      <p:sp>
        <p:nvSpPr>
          <p:cNvPr id="8" name="Footer Placeholder 7"/>
          <p:cNvSpPr>
            <a:spLocks noGrp="1"/>
          </p:cNvSpPr>
          <p:nvPr>
            <p:ph type="ftr" sz="quarter" idx="11"/>
          </p:nvPr>
        </p:nvSpPr>
        <p:spPr/>
        <p:txBody>
          <a:bodyPr/>
          <a:lstStyle/>
          <a:p>
            <a:r>
              <a:rPr lang="en-US"/>
              <a:t>Kwartler CSCI S-96</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49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9/9/2018</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361983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9/9/2018</a:t>
            </a:fld>
            <a:endParaRPr lang="en-US"/>
          </a:p>
        </p:txBody>
      </p:sp>
      <p:sp>
        <p:nvSpPr>
          <p:cNvPr id="5"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6"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2523039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9/9/2018</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035383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5"/>
            <a:ext cx="2949178"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9/9/2018</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15979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9/9/2018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290FF7-652B-4475-AEAB-8B1A5D23AE09}" type="slidenum">
              <a:rPr lang="en-US" smtClean="0"/>
              <a:t>‹#›</a:t>
            </a:fld>
            <a:endParaRPr lang="en-US"/>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78980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edwardkwartle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Ehk116@gmail.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hyperlink" Target="https://www.motionelements.com/stock-video-3902092-successful-black-businessman" TargetMode="External"/><Relationship Id="rId5" Type="http://schemas.openxmlformats.org/officeDocument/2006/relationships/image" Target="../media/image17.png"/><Relationship Id="rId4" Type="http://schemas.openxmlformats.org/officeDocument/2006/relationships/image" Target="../media/image16.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hyperlink" Target="https://github.com/kwartler/HarvardFallStudent2018" TargetMode="External"/><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CSCI E-96</a:t>
            </a:r>
            <a:r>
              <a:rPr lang="en-US" dirty="0"/>
              <a:t/>
            </a:r>
            <a:br>
              <a:rPr lang="en-US" dirty="0"/>
            </a:br>
            <a:r>
              <a:rPr lang="en-US" dirty="0"/>
              <a:t>Harvard </a:t>
            </a:r>
            <a:r>
              <a:rPr lang="en-US" dirty="0" smtClean="0"/>
              <a:t>Fall 2018</a:t>
            </a:r>
            <a:endParaRPr lang="en-US" dirty="0"/>
          </a:p>
        </p:txBody>
      </p:sp>
      <p:sp>
        <p:nvSpPr>
          <p:cNvPr id="3" name="Subtitle 2"/>
          <p:cNvSpPr>
            <a:spLocks noGrp="1"/>
          </p:cNvSpPr>
          <p:nvPr>
            <p:ph type="subTitle" idx="1"/>
          </p:nvPr>
        </p:nvSpPr>
        <p:spPr/>
        <p:txBody>
          <a:bodyPr/>
          <a:lstStyle/>
          <a:p>
            <a:r>
              <a:rPr lang="en-US" dirty="0"/>
              <a:t>Ted Kwartler</a:t>
            </a:r>
          </a:p>
          <a:p>
            <a:r>
              <a:rPr lang="en-US" dirty="0">
                <a:hlinkClick r:id="rId3"/>
              </a:rPr>
              <a:t>https://www.linkedin.com/in/edwardkwartler/</a:t>
            </a:r>
            <a:endParaRPr lang="en-US" dirty="0"/>
          </a:p>
          <a:p>
            <a:r>
              <a:rPr lang="en-US" dirty="0">
                <a:hlinkClick r:id="rId4"/>
              </a:rPr>
              <a:t>ehk116@gmail.com</a:t>
            </a:r>
            <a:endParaRPr lang="en-US" dirty="0"/>
          </a:p>
        </p:txBody>
      </p:sp>
      <p:sp>
        <p:nvSpPr>
          <p:cNvPr id="4" name="Title 1"/>
          <p:cNvSpPr txBox="1">
            <a:spLocks/>
          </p:cNvSpPr>
          <p:nvPr/>
        </p:nvSpPr>
        <p:spPr>
          <a:xfrm>
            <a:off x="628650" y="365126"/>
            <a:ext cx="7886700" cy="591477"/>
          </a:xfrm>
          <a:prstGeom prst="rect">
            <a:avLst/>
          </a:prstGeom>
        </p:spPr>
        <p:txBody>
          <a:bodyPr anchor="b"/>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dirty="0"/>
              <a:t>Data Mining for Business</a:t>
            </a:r>
          </a:p>
        </p:txBody>
      </p:sp>
      <p:sp>
        <p:nvSpPr>
          <p:cNvPr id="5" name="Date Placeholder 4"/>
          <p:cNvSpPr>
            <a:spLocks noGrp="1"/>
          </p:cNvSpPr>
          <p:nvPr>
            <p:ph type="dt" sz="half" idx="10"/>
          </p:nvPr>
        </p:nvSpPr>
        <p:spPr/>
        <p:txBody>
          <a:bodyPr/>
          <a:lstStyle/>
          <a:p>
            <a:fld id="{D6816ED1-7FD0-4E08-88B2-804348048DA8}" type="datetime1">
              <a:rPr lang="en-US" smtClean="0"/>
              <a:t>9/9/2018</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1</a:t>
            </a:fld>
            <a:endParaRPr lang="en-US"/>
          </a:p>
        </p:txBody>
      </p:sp>
    </p:spTree>
    <p:extLst>
      <p:ext uri="{BB962C8B-B14F-4D97-AF65-F5344CB8AC3E}">
        <p14:creationId xmlns:p14="http://schemas.microsoft.com/office/powerpoint/2010/main" val="2659799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nvPr>
        </p:nvGraphicFramePr>
        <p:xfrm>
          <a:off x="614363" y="1111250"/>
          <a:ext cx="7915275" cy="237744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xmlns="" val="20000"/>
                    </a:ext>
                  </a:extLst>
                </a:gridCol>
                <a:gridCol w="861296">
                  <a:extLst>
                    <a:ext uri="{9D8B030D-6E8A-4147-A177-3AD203B41FA5}">
                      <a16:colId xmlns:a16="http://schemas.microsoft.com/office/drawing/2014/main" xmlns="" val="20001"/>
                    </a:ext>
                  </a:extLst>
                </a:gridCol>
                <a:gridCol w="5811174">
                  <a:extLst>
                    <a:ext uri="{9D8B030D-6E8A-4147-A177-3AD203B41FA5}">
                      <a16:colId xmlns:a16="http://schemas.microsoft.com/office/drawing/2014/main" xmlns="" val="20002"/>
                    </a:ext>
                  </a:extLst>
                </a:gridCol>
              </a:tblGrid>
              <a:tr h="370840">
                <a:tc>
                  <a:txBody>
                    <a:bodyPr/>
                    <a:lstStyle/>
                    <a:p>
                      <a:pPr algn="ctr"/>
                      <a:r>
                        <a:rPr lang="en-US" sz="2000" dirty="0"/>
                        <a:t>Start</a:t>
                      </a:r>
                    </a:p>
                  </a:txBody>
                  <a:tcPr/>
                </a:tc>
                <a:tc>
                  <a:txBody>
                    <a:bodyPr/>
                    <a:lstStyle/>
                    <a:p>
                      <a:pPr algn="ctr"/>
                      <a:r>
                        <a:rPr lang="en-US" sz="2000" dirty="0"/>
                        <a:t>End</a:t>
                      </a:r>
                    </a:p>
                  </a:txBody>
                  <a:tcPr/>
                </a:tc>
                <a:tc>
                  <a:txBody>
                    <a:bodyPr/>
                    <a:lstStyle/>
                    <a:p>
                      <a:r>
                        <a:rPr lang="en-US" sz="2000" dirty="0"/>
                        <a:t>Item</a:t>
                      </a:r>
                    </a:p>
                  </a:txBody>
                  <a:tcPr/>
                </a:tc>
                <a:extLst>
                  <a:ext uri="{0D108BD9-81ED-4DB2-BD59-A6C34878D82A}">
                    <a16:rowId xmlns:a16="http://schemas.microsoft.com/office/drawing/2014/main" xmlns="" val="10000"/>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r>
                        <a:rPr lang="en-US" sz="2000" kern="1200" baseline="0" dirty="0">
                          <a:solidFill>
                            <a:schemeClr val="dk1"/>
                          </a:solidFill>
                          <a:latin typeface="+mn-lt"/>
                          <a:ea typeface="+mn-ea"/>
                          <a:cs typeface="+mn-cs"/>
                        </a:rPr>
                        <a:t>Introductions</a:t>
                      </a:r>
                    </a:p>
                  </a:txBody>
                  <a:tcPr/>
                </a:tc>
                <a:extLst>
                  <a:ext uri="{0D108BD9-81ED-4DB2-BD59-A6C34878D82A}">
                    <a16:rowId xmlns:a16="http://schemas.microsoft.com/office/drawing/2014/main" xmlns="" val="10001"/>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r>
                        <a:rPr lang="en-US" sz="2000" kern="1200" baseline="0" dirty="0">
                          <a:solidFill>
                            <a:schemeClr val="dk1"/>
                          </a:solidFill>
                          <a:latin typeface="+mn-lt"/>
                          <a:ea typeface="+mn-ea"/>
                          <a:cs typeface="+mn-cs"/>
                        </a:rPr>
                        <a:t>Syllabus Review</a:t>
                      </a:r>
                    </a:p>
                  </a:txBody>
                  <a:tcPr/>
                </a:tc>
                <a:extLst>
                  <a:ext uri="{0D108BD9-81ED-4DB2-BD59-A6C34878D82A}">
                    <a16:rowId xmlns:a16="http://schemas.microsoft.com/office/drawing/2014/main" xmlns="" val="10002"/>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r>
                        <a:rPr lang="en-US" sz="2000" kern="1200" baseline="0" dirty="0">
                          <a:solidFill>
                            <a:schemeClr val="dk1"/>
                          </a:solidFill>
                          <a:latin typeface="+mn-lt"/>
                          <a:ea typeface="+mn-ea"/>
                          <a:cs typeface="+mn-cs"/>
                        </a:rPr>
                        <a:t>Break</a:t>
                      </a:r>
                    </a:p>
                  </a:txBody>
                  <a:tcPr/>
                </a:tc>
                <a:extLst>
                  <a:ext uri="{0D108BD9-81ED-4DB2-BD59-A6C34878D82A}">
                    <a16:rowId xmlns:a16="http://schemas.microsoft.com/office/drawing/2014/main" xmlns="" val="10003"/>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r>
                        <a:rPr lang="en-US" sz="2000" kern="1200" baseline="0" dirty="0" smtClean="0">
                          <a:solidFill>
                            <a:schemeClr val="dk1"/>
                          </a:solidFill>
                          <a:latin typeface="+mn-lt"/>
                          <a:ea typeface="+mn-ea"/>
                          <a:cs typeface="+mn-cs"/>
                        </a:rPr>
                        <a:t>Core Concepts in Data Mining</a:t>
                      </a:r>
                      <a:endParaRPr lang="en-US" sz="2000" kern="1200" baseline="0" dirty="0">
                        <a:solidFill>
                          <a:schemeClr val="dk1"/>
                        </a:solidFill>
                        <a:latin typeface="+mn-lt"/>
                        <a:ea typeface="+mn-ea"/>
                        <a:cs typeface="+mn-cs"/>
                      </a:endParaRPr>
                    </a:p>
                  </a:txBody>
                  <a:tcPr/>
                </a:tc>
                <a:extLst>
                  <a:ext uri="{0D108BD9-81ED-4DB2-BD59-A6C34878D82A}">
                    <a16:rowId xmlns:a16="http://schemas.microsoft.com/office/drawing/2014/main" xmlns="" val="10004"/>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r>
                        <a:rPr lang="en-US" sz="2000" kern="1200" baseline="0" dirty="0" smtClean="0">
                          <a:solidFill>
                            <a:schemeClr val="dk1"/>
                          </a:solidFill>
                          <a:latin typeface="+mn-lt"/>
                          <a:ea typeface="+mn-ea"/>
                          <a:cs typeface="+mn-cs"/>
                        </a:rPr>
                        <a:t>Q/A, Individualized help w/R environment &amp; </a:t>
                      </a:r>
                      <a:r>
                        <a:rPr lang="en-US" sz="2000" kern="1200" baseline="0" dirty="0" err="1" smtClean="0">
                          <a:solidFill>
                            <a:schemeClr val="dk1"/>
                          </a:solidFill>
                          <a:latin typeface="+mn-lt"/>
                          <a:ea typeface="+mn-ea"/>
                          <a:cs typeface="+mn-cs"/>
                        </a:rPr>
                        <a:t>git</a:t>
                      </a:r>
                      <a:endParaRPr lang="en-US" sz="2000" kern="1200" baseline="0" dirty="0" smtClean="0">
                        <a:solidFill>
                          <a:schemeClr val="dk1"/>
                        </a:solidFill>
                        <a:latin typeface="+mn-lt"/>
                        <a:ea typeface="+mn-ea"/>
                        <a:cs typeface="+mn-cs"/>
                      </a:endParaRPr>
                    </a:p>
                  </a:txBody>
                  <a:tcPr/>
                </a:tc>
                <a:extLst>
                  <a:ext uri="{0D108BD9-81ED-4DB2-BD59-A6C34878D82A}">
                    <a16:rowId xmlns:a16="http://schemas.microsoft.com/office/drawing/2014/main" xmlns="" val="10006"/>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9/9/2018</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10</a:t>
            </a:fld>
            <a:endParaRPr lang="en-US"/>
          </a:p>
        </p:txBody>
      </p:sp>
    </p:spTree>
    <p:extLst>
      <p:ext uri="{BB962C8B-B14F-4D97-AF65-F5344CB8AC3E}">
        <p14:creationId xmlns:p14="http://schemas.microsoft.com/office/powerpoint/2010/main" val="38609558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9/9/2018</a:t>
            </a:fld>
            <a:endParaRPr lang="en-US"/>
          </a:p>
        </p:txBody>
      </p:sp>
      <p:sp>
        <p:nvSpPr>
          <p:cNvPr id="3" name="Title 2"/>
          <p:cNvSpPr>
            <a:spLocks noGrp="1"/>
          </p:cNvSpPr>
          <p:nvPr>
            <p:ph type="title"/>
          </p:nvPr>
        </p:nvSpPr>
        <p:spPr/>
        <p:txBody>
          <a:bodyPr/>
          <a:lstStyle/>
          <a:p>
            <a:r>
              <a:rPr lang="en-US" dirty="0"/>
              <a:t>Data Mining in this course </a:t>
            </a:r>
          </a:p>
        </p:txBody>
      </p:sp>
      <p:sp>
        <p:nvSpPr>
          <p:cNvPr id="4" name="Slide Number Placeholder 3"/>
          <p:cNvSpPr>
            <a:spLocks noGrp="1"/>
          </p:cNvSpPr>
          <p:nvPr>
            <p:ph type="sldNum" sz="quarter" idx="12"/>
          </p:nvPr>
        </p:nvSpPr>
        <p:spPr/>
        <p:txBody>
          <a:bodyPr/>
          <a:lstStyle/>
          <a:p>
            <a:fld id="{37290FF7-652B-4475-AEAB-8B1A5D23AE09}" type="slidenum">
              <a:rPr lang="en-US" smtClean="0"/>
              <a:t>11</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7" name="Rectangle 6"/>
          <p:cNvSpPr/>
          <p:nvPr/>
        </p:nvSpPr>
        <p:spPr>
          <a:xfrm>
            <a:off x="228600" y="5672137"/>
            <a:ext cx="8686800" cy="614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this class we explore basic analytics, some business intelligence and ML methods in an effort to bring quantitative judgment to bear on business decisions.</a:t>
            </a:r>
          </a:p>
        </p:txBody>
      </p:sp>
      <p:cxnSp>
        <p:nvCxnSpPr>
          <p:cNvPr id="8" name="Straight Connector 7"/>
          <p:cNvCxnSpPr/>
          <p:nvPr/>
        </p:nvCxnSpPr>
        <p:spPr>
          <a:xfrm>
            <a:off x="228600" y="5543567"/>
            <a:ext cx="8558213" cy="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2505" y="1748589"/>
            <a:ext cx="8726907" cy="1754326"/>
          </a:xfrm>
          <a:prstGeom prst="rect">
            <a:avLst/>
          </a:prstGeom>
          <a:noFill/>
        </p:spPr>
        <p:txBody>
          <a:bodyPr wrap="square" rtlCol="0">
            <a:spAutoFit/>
          </a:bodyPr>
          <a:lstStyle/>
          <a:p>
            <a:pPr marL="112713" indent="-112713">
              <a:buFont typeface="Arial" panose="020B0604020202020204" pitchFamily="34" charset="0"/>
              <a:buChar char="•"/>
            </a:pPr>
            <a:r>
              <a:rPr lang="en-US" b="1" dirty="0"/>
              <a:t>Business Analytics </a:t>
            </a:r>
            <a:r>
              <a:rPr lang="en-US" dirty="0"/>
              <a:t>– analyzing historical business data with basic math, SME rules, tallies, tables, summary statistics </a:t>
            </a:r>
            <a:r>
              <a:rPr lang="en-US" dirty="0" err="1"/>
              <a:t>etc</a:t>
            </a:r>
            <a:endParaRPr lang="en-US" dirty="0"/>
          </a:p>
          <a:p>
            <a:pPr marL="112713" indent="-112713">
              <a:buFont typeface="Arial" panose="020B0604020202020204" pitchFamily="34" charset="0"/>
              <a:buChar char="•"/>
            </a:pPr>
            <a:r>
              <a:rPr lang="en-US" b="1" dirty="0"/>
              <a:t>Business Intelligence</a:t>
            </a:r>
            <a:r>
              <a:rPr lang="en-US" dirty="0"/>
              <a:t> – what has happened or is happening that can help current business decisions, often done with visuals, </a:t>
            </a:r>
            <a:r>
              <a:rPr lang="en-US" dirty="0" err="1"/>
              <a:t>powerpoint</a:t>
            </a:r>
            <a:r>
              <a:rPr lang="en-US" dirty="0"/>
              <a:t>, dashboards i.e. tableau</a:t>
            </a:r>
          </a:p>
          <a:p>
            <a:pPr marL="112713" indent="-112713">
              <a:buFont typeface="Arial" panose="020B0604020202020204" pitchFamily="34" charset="0"/>
              <a:buChar char="•"/>
            </a:pPr>
            <a:r>
              <a:rPr lang="en-US" b="1" dirty="0"/>
              <a:t>Data Mining</a:t>
            </a:r>
            <a:r>
              <a:rPr lang="en-US" dirty="0"/>
              <a:t> – includes machine learning (ML) &amp; data science; applies more sophisticated methods to understand and predict business outcomes.</a:t>
            </a:r>
          </a:p>
        </p:txBody>
      </p:sp>
    </p:spTree>
    <p:extLst>
      <p:ext uri="{BB962C8B-B14F-4D97-AF65-F5344CB8AC3E}">
        <p14:creationId xmlns:p14="http://schemas.microsoft.com/office/powerpoint/2010/main" val="668372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9/9/2018</a:t>
            </a:fld>
            <a:endParaRPr lang="en-US"/>
          </a:p>
        </p:txBody>
      </p:sp>
      <p:sp>
        <p:nvSpPr>
          <p:cNvPr id="3" name="Title 2"/>
          <p:cNvSpPr>
            <a:spLocks noGrp="1"/>
          </p:cNvSpPr>
          <p:nvPr>
            <p:ph type="title"/>
          </p:nvPr>
        </p:nvSpPr>
        <p:spPr>
          <a:xfrm>
            <a:off x="0" y="107947"/>
            <a:ext cx="9144000" cy="591477"/>
          </a:xfrm>
        </p:spPr>
        <p:txBody>
          <a:bodyPr/>
          <a:lstStyle/>
          <a:p>
            <a:r>
              <a:rPr lang="en-US" dirty="0" smtClean="0"/>
              <a:t>Data Mining &amp; Science is almost always missing business acumen.</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12</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7" name="Shape 204"/>
          <p:cNvPicPr preferRelativeResize="0"/>
          <p:nvPr/>
        </p:nvPicPr>
        <p:blipFill rotWithShape="1">
          <a:blip r:embed="rId2">
            <a:alphaModFix/>
          </a:blip>
          <a:srcRect l="4369" t="88613" r="8232" b="4232"/>
          <a:stretch/>
        </p:blipFill>
        <p:spPr>
          <a:xfrm>
            <a:off x="120150" y="5219850"/>
            <a:ext cx="4370098" cy="367925"/>
          </a:xfrm>
          <a:prstGeom prst="rect">
            <a:avLst/>
          </a:prstGeom>
          <a:noFill/>
          <a:ln>
            <a:noFill/>
          </a:ln>
        </p:spPr>
      </p:pic>
      <p:pic>
        <p:nvPicPr>
          <p:cNvPr id="8" name="Shape 205"/>
          <p:cNvPicPr preferRelativeResize="0"/>
          <p:nvPr/>
        </p:nvPicPr>
        <p:blipFill rotWithShape="1">
          <a:blip r:embed="rId2">
            <a:alphaModFix/>
          </a:blip>
          <a:srcRect l="10632" t="16637" r="12932" b="14382"/>
          <a:stretch/>
        </p:blipFill>
        <p:spPr>
          <a:xfrm>
            <a:off x="172675" y="1702000"/>
            <a:ext cx="3821976" cy="3547900"/>
          </a:xfrm>
          <a:prstGeom prst="rect">
            <a:avLst/>
          </a:prstGeom>
          <a:noFill/>
          <a:ln>
            <a:noFill/>
          </a:ln>
        </p:spPr>
      </p:pic>
      <p:sp>
        <p:nvSpPr>
          <p:cNvPr id="10" name="Shape 207"/>
          <p:cNvSpPr txBox="1"/>
          <p:nvPr/>
        </p:nvSpPr>
        <p:spPr>
          <a:xfrm>
            <a:off x="4490251" y="1201000"/>
            <a:ext cx="4325099" cy="413487"/>
          </a:xfrm>
          <a:prstGeom prst="rect">
            <a:avLst/>
          </a:prstGeom>
          <a:noFill/>
          <a:ln>
            <a:noFill/>
          </a:ln>
        </p:spPr>
        <p:txBody>
          <a:bodyPr lIns="91425" tIns="91425" rIns="91425" bIns="91425" anchor="t" anchorCtr="0">
            <a:noAutofit/>
          </a:bodyPr>
          <a:lstStyle/>
          <a:p>
            <a:r>
              <a:rPr lang="en" u="sng">
                <a:latin typeface="Open Sans"/>
                <a:ea typeface="Open Sans"/>
                <a:cs typeface="Open Sans"/>
                <a:sym typeface="Open Sans"/>
              </a:rPr>
              <a:t>Data Science</a:t>
            </a:r>
          </a:p>
        </p:txBody>
      </p:sp>
      <p:sp>
        <p:nvSpPr>
          <p:cNvPr id="13" name="Shape 210"/>
          <p:cNvSpPr txBox="1"/>
          <p:nvPr/>
        </p:nvSpPr>
        <p:spPr>
          <a:xfrm>
            <a:off x="4541326" y="1654612"/>
            <a:ext cx="4325099" cy="1717238"/>
          </a:xfrm>
          <a:prstGeom prst="rect">
            <a:avLst/>
          </a:prstGeom>
          <a:solidFill>
            <a:schemeClr val="accent6"/>
          </a:solidFill>
          <a:ln>
            <a:noFill/>
          </a:ln>
        </p:spPr>
        <p:txBody>
          <a:bodyPr lIns="91425" tIns="91425" rIns="91425" bIns="91425" anchor="t" anchorCtr="0">
            <a:noAutofit/>
          </a:bodyPr>
          <a:lstStyle/>
          <a:p>
            <a:r>
              <a:rPr lang="en" dirty="0">
                <a:solidFill>
                  <a:schemeClr val="bg1"/>
                </a:solidFill>
                <a:latin typeface="Open Sans"/>
                <a:ea typeface="Open Sans"/>
                <a:cs typeface="Open Sans"/>
                <a:sym typeface="Open Sans"/>
              </a:rPr>
              <a:t>The study of information with the goal of extracting  meaningful insights and creating actionable recommendations.</a:t>
            </a:r>
          </a:p>
          <a:p>
            <a:endParaRPr sz="2400" dirty="0">
              <a:solidFill>
                <a:schemeClr val="bg1"/>
              </a:solidFill>
              <a:latin typeface="Open Sans"/>
              <a:ea typeface="Open Sans"/>
              <a:cs typeface="Open Sans"/>
              <a:sym typeface="Open Sans"/>
            </a:endParaRPr>
          </a:p>
          <a:p>
            <a:r>
              <a:rPr lang="en" sz="1000" i="1" dirty="0">
                <a:solidFill>
                  <a:schemeClr val="bg1"/>
                </a:solidFill>
                <a:latin typeface="Open Sans"/>
                <a:ea typeface="Open Sans"/>
                <a:cs typeface="Open Sans"/>
                <a:sym typeface="Open Sans"/>
              </a:rPr>
              <a:t>*often does not require “big data” or extremely exotic approaches to have a business impact</a:t>
            </a:r>
          </a:p>
        </p:txBody>
      </p:sp>
      <p:sp>
        <p:nvSpPr>
          <p:cNvPr id="14" name="Shape 211"/>
          <p:cNvSpPr txBox="1"/>
          <p:nvPr/>
        </p:nvSpPr>
        <p:spPr>
          <a:xfrm>
            <a:off x="4467751" y="4059378"/>
            <a:ext cx="4325099" cy="1571402"/>
          </a:xfrm>
          <a:prstGeom prst="rect">
            <a:avLst/>
          </a:prstGeom>
          <a:solidFill>
            <a:schemeClr val="accent6"/>
          </a:solidFill>
          <a:ln>
            <a:noFill/>
          </a:ln>
        </p:spPr>
        <p:txBody>
          <a:bodyPr lIns="91425" tIns="91425" rIns="91425" bIns="91425" anchor="t" anchorCtr="0">
            <a:noAutofit/>
          </a:bodyPr>
          <a:lstStyle/>
          <a:p>
            <a:r>
              <a:rPr lang="en" dirty="0">
                <a:solidFill>
                  <a:schemeClr val="bg1"/>
                </a:solidFill>
                <a:latin typeface="Open Sans"/>
                <a:ea typeface="Open Sans"/>
                <a:cs typeface="Open Sans"/>
                <a:sym typeface="Open Sans"/>
              </a:rPr>
              <a:t>An outgrowth of artificial intelligence, machine learning is the set of tools, methodologies and techniques allowing a computer to “learn” about a </a:t>
            </a:r>
            <a:r>
              <a:rPr lang="en" dirty="0" smtClean="0">
                <a:solidFill>
                  <a:schemeClr val="bg1"/>
                </a:solidFill>
                <a:latin typeface="Open Sans"/>
                <a:ea typeface="Open Sans"/>
                <a:cs typeface="Open Sans"/>
                <a:sym typeface="Open Sans"/>
              </a:rPr>
              <a:t>specific situations represented with data. </a:t>
            </a:r>
            <a:endParaRPr lang="en" dirty="0">
              <a:solidFill>
                <a:schemeClr val="bg1"/>
              </a:solidFill>
              <a:latin typeface="Open Sans"/>
              <a:ea typeface="Open Sans"/>
              <a:cs typeface="Open Sans"/>
              <a:sym typeface="Open Sans"/>
            </a:endParaRPr>
          </a:p>
        </p:txBody>
      </p:sp>
      <p:sp>
        <p:nvSpPr>
          <p:cNvPr id="15" name="Rectangle 14"/>
          <p:cNvSpPr/>
          <p:nvPr/>
        </p:nvSpPr>
        <p:spPr>
          <a:xfrm>
            <a:off x="300038" y="1271588"/>
            <a:ext cx="3586162" cy="400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Traditional View</a:t>
            </a:r>
            <a:endParaRPr lang="en-US" dirty="0"/>
          </a:p>
        </p:txBody>
      </p:sp>
      <p:sp>
        <p:nvSpPr>
          <p:cNvPr id="16" name="Shape 207"/>
          <p:cNvSpPr txBox="1"/>
          <p:nvPr/>
        </p:nvSpPr>
        <p:spPr>
          <a:xfrm>
            <a:off x="4414051" y="3610825"/>
            <a:ext cx="4325099" cy="413487"/>
          </a:xfrm>
          <a:prstGeom prst="rect">
            <a:avLst/>
          </a:prstGeom>
          <a:noFill/>
          <a:ln>
            <a:noFill/>
          </a:ln>
        </p:spPr>
        <p:txBody>
          <a:bodyPr lIns="91425" tIns="91425" rIns="91425" bIns="91425" anchor="t" anchorCtr="0">
            <a:noAutofit/>
          </a:bodyPr>
          <a:lstStyle/>
          <a:p>
            <a:r>
              <a:rPr lang="en" u="sng" dirty="0" smtClean="0">
                <a:latin typeface="Open Sans"/>
                <a:ea typeface="Open Sans"/>
                <a:cs typeface="Open Sans"/>
                <a:sym typeface="Open Sans"/>
              </a:rPr>
              <a:t>Machine Learning</a:t>
            </a:r>
            <a:endParaRPr lang="en" u="sng" dirty="0">
              <a:latin typeface="Open Sans"/>
              <a:ea typeface="Open Sans"/>
              <a:cs typeface="Open Sans"/>
              <a:sym typeface="Open Sans"/>
            </a:endParaRPr>
          </a:p>
        </p:txBody>
      </p:sp>
    </p:spTree>
    <p:extLst>
      <p:ext uri="{BB962C8B-B14F-4D97-AF65-F5344CB8AC3E}">
        <p14:creationId xmlns:p14="http://schemas.microsoft.com/office/powerpoint/2010/main" val="16850001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9/9/2018</a:t>
            </a:fld>
            <a:endParaRPr lang="en-US"/>
          </a:p>
        </p:txBody>
      </p:sp>
      <p:sp>
        <p:nvSpPr>
          <p:cNvPr id="3" name="Title 2"/>
          <p:cNvSpPr>
            <a:spLocks noGrp="1"/>
          </p:cNvSpPr>
          <p:nvPr>
            <p:ph type="title"/>
          </p:nvPr>
        </p:nvSpPr>
        <p:spPr>
          <a:xfrm>
            <a:off x="0" y="107947"/>
            <a:ext cx="9144000" cy="591477"/>
          </a:xfrm>
        </p:spPr>
        <p:txBody>
          <a:bodyPr/>
          <a:lstStyle/>
          <a:p>
            <a:r>
              <a:rPr lang="en-US" dirty="0" smtClean="0"/>
              <a:t>Expertise is not confined to math or CS…but learning business implications.</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13</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17" name="Shape 216"/>
          <p:cNvSpPr/>
          <p:nvPr/>
        </p:nvSpPr>
        <p:spPr>
          <a:xfrm>
            <a:off x="4467751" y="1932122"/>
            <a:ext cx="4370099" cy="1508700"/>
          </a:xfrm>
          <a:prstGeom prst="rect">
            <a:avLst/>
          </a:prstGeom>
          <a:solidFill>
            <a:srgbClr val="FFFFFF"/>
          </a:solidFill>
          <a:ln w="19050" cap="flat" cmpd="sng">
            <a:solidFill>
              <a:srgbClr val="3D89C9"/>
            </a:solidFill>
            <a:prstDash val="solid"/>
            <a:round/>
            <a:headEnd type="none" w="med" len="med"/>
            <a:tailEnd type="none" w="med" len="med"/>
          </a:ln>
        </p:spPr>
        <p:txBody>
          <a:bodyPr lIns="91425" tIns="91425" rIns="91425" bIns="91425" anchor="ctr" anchorCtr="0">
            <a:noAutofit/>
          </a:bodyPr>
          <a:lstStyle/>
          <a:p>
            <a:endParaRPr/>
          </a:p>
        </p:txBody>
      </p:sp>
      <p:sp>
        <p:nvSpPr>
          <p:cNvPr id="18" name="Shape 217"/>
          <p:cNvSpPr txBox="1"/>
          <p:nvPr/>
        </p:nvSpPr>
        <p:spPr>
          <a:xfrm>
            <a:off x="4467751" y="1970523"/>
            <a:ext cx="4370099" cy="1470299"/>
          </a:xfrm>
          <a:prstGeom prst="rect">
            <a:avLst/>
          </a:prstGeom>
          <a:noFill/>
          <a:ln>
            <a:noFill/>
          </a:ln>
        </p:spPr>
        <p:txBody>
          <a:bodyPr lIns="91425" tIns="91425" rIns="91425" bIns="91425" anchor="ctr" anchorCtr="0">
            <a:noAutofit/>
          </a:bodyPr>
          <a:lstStyle/>
          <a:p>
            <a:pPr marL="457200" indent="-342900">
              <a:lnSpc>
                <a:spcPct val="90000"/>
              </a:lnSpc>
              <a:spcBef>
                <a:spcPts val="440"/>
              </a:spcBef>
              <a:buClr>
                <a:srgbClr val="000000"/>
              </a:buClr>
              <a:buSzPct val="100000"/>
              <a:buFont typeface="Open Sans"/>
              <a:buChar char="+"/>
            </a:pPr>
            <a:r>
              <a:rPr lang="en">
                <a:latin typeface="Open Sans"/>
                <a:ea typeface="Open Sans"/>
                <a:cs typeface="Open Sans"/>
                <a:sym typeface="Open Sans"/>
              </a:rPr>
              <a:t>Data science takes creativity</a:t>
            </a:r>
          </a:p>
          <a:p>
            <a:pPr marL="914400" lvl="1" indent="-228600">
              <a:lnSpc>
                <a:spcPct val="90000"/>
              </a:lnSpc>
              <a:spcBef>
                <a:spcPts val="440"/>
              </a:spcBef>
              <a:buClr>
                <a:srgbClr val="000000"/>
              </a:buClr>
              <a:buFont typeface="Open Sans"/>
              <a:buChar char="+"/>
            </a:pPr>
            <a:r>
              <a:rPr lang="en">
                <a:latin typeface="Open Sans"/>
                <a:ea typeface="Open Sans"/>
                <a:cs typeface="Open Sans"/>
                <a:sym typeface="Open Sans"/>
              </a:rPr>
              <a:t>Art &amp; Science</a:t>
            </a:r>
          </a:p>
          <a:p>
            <a:pPr marL="457200">
              <a:lnSpc>
                <a:spcPct val="90000"/>
              </a:lnSpc>
              <a:spcBef>
                <a:spcPts val="440"/>
              </a:spcBef>
            </a:pPr>
            <a:endParaRPr>
              <a:latin typeface="Open Sans"/>
              <a:ea typeface="Open Sans"/>
              <a:cs typeface="Open Sans"/>
              <a:sym typeface="Open Sans"/>
            </a:endParaRPr>
          </a:p>
          <a:p>
            <a:pPr marL="457200" indent="-342900">
              <a:lnSpc>
                <a:spcPct val="90000"/>
              </a:lnSpc>
              <a:spcBef>
                <a:spcPts val="440"/>
              </a:spcBef>
              <a:buClr>
                <a:srgbClr val="000000"/>
              </a:buClr>
              <a:buSzPct val="100000"/>
              <a:buFont typeface="Open Sans"/>
              <a:buChar char="+"/>
            </a:pPr>
            <a:r>
              <a:rPr lang="en">
                <a:latin typeface="Open Sans"/>
                <a:ea typeface="Open Sans"/>
                <a:cs typeface="Open Sans"/>
                <a:sym typeface="Open Sans"/>
              </a:rPr>
              <a:t>A sprinkle of obsessive behavior to explain the data phenomenon </a:t>
            </a:r>
          </a:p>
        </p:txBody>
      </p:sp>
      <p:sp>
        <p:nvSpPr>
          <p:cNvPr id="19" name="Shape 218"/>
          <p:cNvSpPr/>
          <p:nvPr/>
        </p:nvSpPr>
        <p:spPr>
          <a:xfrm>
            <a:off x="4467751" y="1465922"/>
            <a:ext cx="4370099" cy="504600"/>
          </a:xfrm>
          <a:prstGeom prst="rect">
            <a:avLst/>
          </a:prstGeom>
          <a:solidFill>
            <a:srgbClr val="3D89C9"/>
          </a:solidFill>
          <a:ln w="19050" cap="flat" cmpd="sng">
            <a:solidFill>
              <a:srgbClr val="3D89C9"/>
            </a:solidFill>
            <a:prstDash val="solid"/>
            <a:round/>
            <a:headEnd type="none" w="med" len="med"/>
            <a:tailEnd type="none" w="med" len="med"/>
          </a:ln>
        </p:spPr>
        <p:txBody>
          <a:bodyPr lIns="91425" tIns="91425" rIns="91425" bIns="91425" anchor="ctr" anchorCtr="0">
            <a:noAutofit/>
          </a:bodyPr>
          <a:lstStyle/>
          <a:p>
            <a:endParaRPr/>
          </a:p>
        </p:txBody>
      </p:sp>
      <p:pic>
        <p:nvPicPr>
          <p:cNvPr id="20" name="Shape 219"/>
          <p:cNvPicPr preferRelativeResize="0"/>
          <p:nvPr/>
        </p:nvPicPr>
        <p:blipFill>
          <a:blip r:embed="rId2">
            <a:alphaModFix/>
          </a:blip>
          <a:stretch>
            <a:fillRect/>
          </a:stretch>
        </p:blipFill>
        <p:spPr>
          <a:xfrm>
            <a:off x="54376" y="1780941"/>
            <a:ext cx="3879099" cy="3702771"/>
          </a:xfrm>
          <a:prstGeom prst="rect">
            <a:avLst/>
          </a:prstGeom>
          <a:noFill/>
          <a:ln>
            <a:noFill/>
          </a:ln>
        </p:spPr>
      </p:pic>
      <p:sp>
        <p:nvSpPr>
          <p:cNvPr id="21" name="Shape 223"/>
          <p:cNvSpPr txBox="1"/>
          <p:nvPr/>
        </p:nvSpPr>
        <p:spPr>
          <a:xfrm>
            <a:off x="4467751" y="1465922"/>
            <a:ext cx="4370099" cy="504600"/>
          </a:xfrm>
          <a:prstGeom prst="rect">
            <a:avLst/>
          </a:prstGeom>
          <a:noFill/>
          <a:ln>
            <a:noFill/>
          </a:ln>
        </p:spPr>
        <p:txBody>
          <a:bodyPr lIns="91425" tIns="91425" rIns="91425" bIns="91425" anchor="t" anchorCtr="0">
            <a:noAutofit/>
          </a:bodyPr>
          <a:lstStyle/>
          <a:p>
            <a:pPr algn="ctr"/>
            <a:r>
              <a:rPr lang="en" sz="2400">
                <a:solidFill>
                  <a:srgbClr val="FFFFFF"/>
                </a:solidFill>
                <a:latin typeface="Open Sans"/>
                <a:ea typeface="Open Sans"/>
                <a:cs typeface="Open Sans"/>
                <a:sym typeface="Open Sans"/>
              </a:rPr>
              <a:t>Why hacking skills?</a:t>
            </a:r>
          </a:p>
        </p:txBody>
      </p:sp>
      <p:sp>
        <p:nvSpPr>
          <p:cNvPr id="22" name="Shape 224"/>
          <p:cNvSpPr txBox="1"/>
          <p:nvPr/>
        </p:nvSpPr>
        <p:spPr>
          <a:xfrm>
            <a:off x="4467751" y="3992986"/>
            <a:ext cx="4370099" cy="1079074"/>
          </a:xfrm>
          <a:prstGeom prst="rect">
            <a:avLst/>
          </a:prstGeom>
          <a:noFill/>
          <a:ln>
            <a:noFill/>
          </a:ln>
        </p:spPr>
        <p:txBody>
          <a:bodyPr lIns="91425" tIns="91425" rIns="91425" bIns="91425" anchor="t" anchorCtr="0">
            <a:noAutofit/>
          </a:bodyPr>
          <a:lstStyle/>
          <a:p>
            <a:pPr>
              <a:lnSpc>
                <a:spcPct val="90000"/>
              </a:lnSpc>
              <a:spcBef>
                <a:spcPts val="440"/>
              </a:spcBef>
            </a:pPr>
            <a:r>
              <a:rPr lang="en" sz="1600" dirty="0">
                <a:solidFill>
                  <a:schemeClr val="dk1"/>
                </a:solidFill>
                <a:latin typeface="Open Sans"/>
                <a:ea typeface="Open Sans"/>
                <a:cs typeface="Open Sans"/>
                <a:sym typeface="Open Sans"/>
              </a:rPr>
              <a:t>Both diagrams have expertise yet it is often overlooked.  Many data scientists are technically sound but lack business acumen or substantive expertise</a:t>
            </a:r>
            <a:r>
              <a:rPr lang="en" sz="1600" dirty="0" smtClean="0">
                <a:solidFill>
                  <a:schemeClr val="dk1"/>
                </a:solidFill>
                <a:latin typeface="Open Sans"/>
                <a:ea typeface="Open Sans"/>
                <a:cs typeface="Open Sans"/>
                <a:sym typeface="Open Sans"/>
              </a:rPr>
              <a:t>.</a:t>
            </a:r>
            <a:endParaRPr lang="en" sz="1600" dirty="0">
              <a:solidFill>
                <a:schemeClr val="dk1"/>
              </a:solidFill>
              <a:latin typeface="Open Sans"/>
              <a:ea typeface="Open Sans"/>
              <a:cs typeface="Open Sans"/>
              <a:sym typeface="Open Sans"/>
            </a:endParaRPr>
          </a:p>
        </p:txBody>
      </p:sp>
      <p:sp>
        <p:nvSpPr>
          <p:cNvPr id="23" name="Shape 226"/>
          <p:cNvSpPr txBox="1"/>
          <p:nvPr/>
        </p:nvSpPr>
        <p:spPr>
          <a:xfrm>
            <a:off x="4496326" y="3657597"/>
            <a:ext cx="4370099" cy="385763"/>
          </a:xfrm>
          <a:prstGeom prst="rect">
            <a:avLst/>
          </a:prstGeom>
          <a:solidFill>
            <a:schemeClr val="accent6"/>
          </a:solidFill>
          <a:ln>
            <a:noFill/>
          </a:ln>
        </p:spPr>
        <p:txBody>
          <a:bodyPr lIns="91425" tIns="91425" rIns="91425" bIns="91425" anchor="t" anchorCtr="0">
            <a:noAutofit/>
          </a:bodyPr>
          <a:lstStyle/>
          <a:p>
            <a:pPr algn="ctr"/>
            <a:r>
              <a:rPr lang="en" sz="1600" dirty="0" smtClean="0">
                <a:solidFill>
                  <a:srgbClr val="FFFFFF"/>
                </a:solidFill>
                <a:latin typeface="Open Sans"/>
                <a:ea typeface="Open Sans"/>
                <a:cs typeface="Open Sans"/>
                <a:sym typeface="Open Sans"/>
              </a:rPr>
              <a:t>My $0.02 </a:t>
            </a:r>
            <a:endParaRPr lang="en" dirty="0">
              <a:solidFill>
                <a:srgbClr val="FFFFFF"/>
              </a:solidFill>
              <a:latin typeface="Open Sans"/>
              <a:ea typeface="Open Sans"/>
              <a:cs typeface="Open Sans"/>
              <a:sym typeface="Open Sans"/>
            </a:endParaRPr>
          </a:p>
        </p:txBody>
      </p:sp>
      <p:sp>
        <p:nvSpPr>
          <p:cNvPr id="24" name="Rectangle 23"/>
          <p:cNvSpPr/>
          <p:nvPr/>
        </p:nvSpPr>
        <p:spPr>
          <a:xfrm>
            <a:off x="300038" y="1271588"/>
            <a:ext cx="3586162" cy="400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Another Popular View</a:t>
            </a:r>
            <a:endParaRPr lang="en-US" dirty="0"/>
          </a:p>
        </p:txBody>
      </p:sp>
    </p:spTree>
    <p:extLst>
      <p:ext uri="{BB962C8B-B14F-4D97-AF65-F5344CB8AC3E}">
        <p14:creationId xmlns:p14="http://schemas.microsoft.com/office/powerpoint/2010/main" val="4129277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9/9/2018</a:t>
            </a:fld>
            <a:endParaRPr lang="en-US"/>
          </a:p>
        </p:txBody>
      </p:sp>
      <p:sp>
        <p:nvSpPr>
          <p:cNvPr id="3" name="Title 2"/>
          <p:cNvSpPr>
            <a:spLocks noGrp="1"/>
          </p:cNvSpPr>
          <p:nvPr>
            <p:ph type="title"/>
          </p:nvPr>
        </p:nvSpPr>
        <p:spPr/>
        <p:txBody>
          <a:bodyPr/>
          <a:lstStyle/>
          <a:p>
            <a:r>
              <a:rPr lang="en-US" dirty="0"/>
              <a:t>Diagnosing &amp; Defining a data mining project</a:t>
            </a:r>
          </a:p>
        </p:txBody>
      </p:sp>
      <p:sp>
        <p:nvSpPr>
          <p:cNvPr id="4" name="Slide Number Placeholder 3"/>
          <p:cNvSpPr>
            <a:spLocks noGrp="1"/>
          </p:cNvSpPr>
          <p:nvPr>
            <p:ph type="sldNum" sz="quarter" idx="12"/>
          </p:nvPr>
        </p:nvSpPr>
        <p:spPr/>
        <p:txBody>
          <a:bodyPr/>
          <a:lstStyle/>
          <a:p>
            <a:fld id="{37290FF7-652B-4475-AEAB-8B1A5D23AE09}" type="slidenum">
              <a:rPr lang="en-US" smtClean="0"/>
              <a:t>14</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6" name="TextBox 5"/>
          <p:cNvSpPr txBox="1"/>
          <p:nvPr/>
        </p:nvSpPr>
        <p:spPr>
          <a:xfrm>
            <a:off x="352926" y="1395663"/>
            <a:ext cx="7190430" cy="3416320"/>
          </a:xfrm>
          <a:prstGeom prst="rect">
            <a:avLst/>
          </a:prstGeom>
          <a:noFill/>
        </p:spPr>
        <p:txBody>
          <a:bodyPr wrap="none" rtlCol="0">
            <a:spAutoFit/>
          </a:bodyPr>
          <a:lstStyle/>
          <a:p>
            <a:r>
              <a:rPr lang="en-US" sz="3600" u="sng" dirty="0" smtClean="0"/>
              <a:t>Questions to Ask:</a:t>
            </a:r>
            <a:endParaRPr lang="en-US" sz="3600" u="sng" dirty="0"/>
          </a:p>
          <a:p>
            <a:pPr marL="285750" indent="-285750">
              <a:buFont typeface="Arial" panose="020B0604020202020204" pitchFamily="34" charset="0"/>
              <a:buChar char="•"/>
            </a:pPr>
            <a:r>
              <a:rPr lang="en-US" sz="2000" dirty="0"/>
              <a:t>Is this a data mining problem? If so, what data would be helpful?</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smtClean="0"/>
              <a:t>What </a:t>
            </a:r>
            <a:r>
              <a:rPr lang="en-US" sz="2000" dirty="0"/>
              <a:t>is the current state?</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smtClean="0"/>
              <a:t>What </a:t>
            </a:r>
            <a:r>
              <a:rPr lang="en-US" sz="2000" dirty="0"/>
              <a:t>are the possible outcomes of the business scenario?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smtClean="0"/>
              <a:t>How </a:t>
            </a:r>
            <a:r>
              <a:rPr lang="en-US" sz="2000" dirty="0"/>
              <a:t>will the outcome of the data mining project be used?</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smtClean="0"/>
              <a:t>What </a:t>
            </a:r>
            <a:r>
              <a:rPr lang="en-US" sz="2000" dirty="0"/>
              <a:t>is success for this project?</a:t>
            </a:r>
          </a:p>
        </p:txBody>
      </p:sp>
    </p:spTree>
    <p:extLst>
      <p:ext uri="{BB962C8B-B14F-4D97-AF65-F5344CB8AC3E}">
        <p14:creationId xmlns:p14="http://schemas.microsoft.com/office/powerpoint/2010/main" val="25409539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9/9/2018</a:t>
            </a:fld>
            <a:endParaRPr lang="en-US"/>
          </a:p>
        </p:txBody>
      </p:sp>
      <p:sp>
        <p:nvSpPr>
          <p:cNvPr id="3" name="Title 2"/>
          <p:cNvSpPr>
            <a:spLocks noGrp="1"/>
          </p:cNvSpPr>
          <p:nvPr>
            <p:ph type="title"/>
          </p:nvPr>
        </p:nvSpPr>
        <p:spPr/>
        <p:txBody>
          <a:bodyPr/>
          <a:lstStyle/>
          <a:p>
            <a:r>
              <a:rPr lang="en-US" dirty="0"/>
              <a:t>Pitfalls</a:t>
            </a:r>
          </a:p>
        </p:txBody>
      </p:sp>
      <p:sp>
        <p:nvSpPr>
          <p:cNvPr id="4" name="Slide Number Placeholder 3"/>
          <p:cNvSpPr>
            <a:spLocks noGrp="1"/>
          </p:cNvSpPr>
          <p:nvPr>
            <p:ph type="sldNum" sz="quarter" idx="12"/>
          </p:nvPr>
        </p:nvSpPr>
        <p:spPr/>
        <p:txBody>
          <a:bodyPr/>
          <a:lstStyle/>
          <a:p>
            <a:fld id="{37290FF7-652B-4475-AEAB-8B1A5D23AE09}" type="slidenum">
              <a:rPr lang="en-US" smtClean="0"/>
              <a:t>15</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6" name="TextBox 5"/>
          <p:cNvSpPr txBox="1"/>
          <p:nvPr/>
        </p:nvSpPr>
        <p:spPr>
          <a:xfrm>
            <a:off x="341836" y="1186927"/>
            <a:ext cx="8460329" cy="584775"/>
          </a:xfrm>
          <a:prstGeom prst="rect">
            <a:avLst/>
          </a:prstGeom>
          <a:noFill/>
        </p:spPr>
        <p:txBody>
          <a:bodyPr wrap="none" rtlCol="0">
            <a:spAutoFit/>
          </a:bodyPr>
          <a:lstStyle/>
          <a:p>
            <a:r>
              <a:rPr lang="en-US" sz="3200" b="1" dirty="0"/>
              <a:t>Without asking these questions your efforts will:</a:t>
            </a:r>
          </a:p>
        </p:txBody>
      </p:sp>
      <p:sp>
        <p:nvSpPr>
          <p:cNvPr id="7" name="TextBox 6"/>
          <p:cNvSpPr txBox="1"/>
          <p:nvPr/>
        </p:nvSpPr>
        <p:spPr>
          <a:xfrm>
            <a:off x="185737" y="2597568"/>
            <a:ext cx="5100637"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t>Have scope-creep or never end!</a:t>
            </a:r>
          </a:p>
          <a:p>
            <a:pPr marL="285750" indent="-285750">
              <a:buFont typeface="Arial" panose="020B0604020202020204" pitchFamily="34" charset="0"/>
              <a:buChar char="•"/>
            </a:pPr>
            <a:r>
              <a:rPr lang="en-US" sz="2800" dirty="0"/>
              <a:t>Be difficult to define success</a:t>
            </a:r>
          </a:p>
          <a:p>
            <a:pPr marL="285750" indent="-285750">
              <a:buFont typeface="Arial" panose="020B0604020202020204" pitchFamily="34" charset="0"/>
              <a:buChar char="•"/>
            </a:pPr>
            <a:r>
              <a:rPr lang="en-US" sz="2800" dirty="0"/>
              <a:t>Be difficult to implement or have a limited impact</a:t>
            </a:r>
          </a:p>
        </p:txBody>
      </p:sp>
      <p:pic>
        <p:nvPicPr>
          <p:cNvPr id="11266" name="Picture 2" descr="Image result for warning clip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9646" y="2143125"/>
            <a:ext cx="3461304" cy="2857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5809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9/9/2018</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16</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pic>
        <p:nvPicPr>
          <p:cNvPr id="15362" name="Picture 2" descr="Image result for worker bor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6922" y="2133600"/>
            <a:ext cx="4762500" cy="31813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41683" y="1475874"/>
            <a:ext cx="7812505" cy="3529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Meet Dale </a:t>
            </a:r>
          </a:p>
        </p:txBody>
      </p:sp>
      <p:sp>
        <p:nvSpPr>
          <p:cNvPr id="7" name="TextBox 6"/>
          <p:cNvSpPr txBox="1"/>
          <p:nvPr/>
        </p:nvSpPr>
        <p:spPr>
          <a:xfrm>
            <a:off x="545431" y="2133600"/>
            <a:ext cx="2839453" cy="2862322"/>
          </a:xfrm>
          <a:prstGeom prst="rect">
            <a:avLst/>
          </a:prstGeom>
          <a:noFill/>
        </p:spPr>
        <p:txBody>
          <a:bodyPr wrap="square" rtlCol="0">
            <a:spAutoFit/>
          </a:bodyPr>
          <a:lstStyle/>
          <a:p>
            <a:pPr marL="112713" indent="-112713">
              <a:buFont typeface="Arial" panose="020B0604020202020204" pitchFamily="34" charset="0"/>
              <a:buChar char="•"/>
            </a:pPr>
            <a:r>
              <a:rPr lang="en-US" dirty="0"/>
              <a:t> Runs the analytics group at Busy-ness Corp a large conglomerate that makes, distributes and services corn dogs.</a:t>
            </a:r>
          </a:p>
          <a:p>
            <a:pPr marL="112713" indent="-112713">
              <a:buFont typeface="Arial" panose="020B0604020202020204" pitchFamily="34" charset="0"/>
              <a:buChar char="•"/>
            </a:pPr>
            <a:endParaRPr lang="en-US" dirty="0"/>
          </a:p>
          <a:p>
            <a:pPr marL="112713" indent="-112713">
              <a:buFont typeface="Arial" panose="020B0604020202020204" pitchFamily="34" charset="0"/>
              <a:buChar char="•"/>
            </a:pPr>
            <a:r>
              <a:rPr lang="en-US" dirty="0"/>
              <a:t>He looks miserable because senior leaders make his job harder than needed.  </a:t>
            </a:r>
          </a:p>
        </p:txBody>
      </p:sp>
      <p:sp>
        <p:nvSpPr>
          <p:cNvPr id="10" name="Rectangle 9"/>
          <p:cNvSpPr/>
          <p:nvPr/>
        </p:nvSpPr>
        <p:spPr>
          <a:xfrm>
            <a:off x="794083" y="5526505"/>
            <a:ext cx="7812505" cy="3529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Let’s help Dale add some structure to his data mining projects. </a:t>
            </a:r>
          </a:p>
        </p:txBody>
      </p:sp>
    </p:spTree>
    <p:extLst>
      <p:ext uri="{BB962C8B-B14F-4D97-AF65-F5344CB8AC3E}">
        <p14:creationId xmlns:p14="http://schemas.microsoft.com/office/powerpoint/2010/main" val="23051874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9/9/2018</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17</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pic>
        <p:nvPicPr>
          <p:cNvPr id="18434" name="Picture 2" descr="Image result for asshole boss"/>
          <p:cNvPicPr>
            <a:picLocks noChangeAspect="1" noChangeArrowheads="1"/>
          </p:cNvPicPr>
          <p:nvPr/>
        </p:nvPicPr>
        <p:blipFill rotWithShape="1">
          <a:blip r:embed="rId3">
            <a:extLst>
              <a:ext uri="{28A0092B-C50C-407E-A947-70E740481C1C}">
                <a14:useLocalDpi xmlns:a14="http://schemas.microsoft.com/office/drawing/2010/main" val="0"/>
              </a:ext>
            </a:extLst>
          </a:blip>
          <a:srcRect l="7226" r="6348"/>
          <a:stretch/>
        </p:blipFill>
        <p:spPr bwMode="auto">
          <a:xfrm>
            <a:off x="371363" y="2078194"/>
            <a:ext cx="3128210" cy="2714626"/>
          </a:xfrm>
          <a:prstGeom prst="rect">
            <a:avLst/>
          </a:prstGeom>
          <a:noFill/>
          <a:extLst>
            <a:ext uri="{909E8E84-426E-40DD-AFC4-6F175D3DCCD1}">
              <a14:hiddenFill xmlns:a14="http://schemas.microsoft.com/office/drawing/2010/main">
                <a:solidFill>
                  <a:srgbClr val="FFFFFF"/>
                </a:solidFill>
              </a14:hiddenFill>
            </a:ext>
          </a:extLst>
        </p:spPr>
      </p:pic>
      <p:sp>
        <p:nvSpPr>
          <p:cNvPr id="9" name="Oval Callout 8"/>
          <p:cNvSpPr/>
          <p:nvPr/>
        </p:nvSpPr>
        <p:spPr>
          <a:xfrm>
            <a:off x="3176337" y="1090863"/>
            <a:ext cx="5534526" cy="1235242"/>
          </a:xfrm>
          <a:prstGeom prst="wedgeEllipseCallout">
            <a:avLst>
              <a:gd name="adj1" fmla="val -58631"/>
              <a:gd name="adj2" fmla="val 1013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Hey Dale, its me…the boss.</a:t>
            </a:r>
          </a:p>
          <a:p>
            <a:pPr algn="ctr"/>
            <a:r>
              <a:rPr lang="en-US" dirty="0"/>
              <a:t>I read in the WSJ that everyone should be using </a:t>
            </a:r>
            <a:r>
              <a:rPr lang="en-US" dirty="0" err="1"/>
              <a:t>blockchain</a:t>
            </a:r>
            <a:r>
              <a:rPr lang="en-US" dirty="0"/>
              <a:t>.  Should we?</a:t>
            </a:r>
          </a:p>
        </p:txBody>
      </p:sp>
      <p:sp>
        <p:nvSpPr>
          <p:cNvPr id="11" name="TextBox 10"/>
          <p:cNvSpPr txBox="1"/>
          <p:nvPr/>
        </p:nvSpPr>
        <p:spPr>
          <a:xfrm>
            <a:off x="3238205" y="4892124"/>
            <a:ext cx="5742021" cy="1200329"/>
          </a:xfrm>
          <a:prstGeom prst="rect">
            <a:avLst/>
          </a:prstGeom>
          <a:solidFill>
            <a:schemeClr val="bg2"/>
          </a:solidFill>
        </p:spPr>
        <p:txBody>
          <a:bodyPr wrap="none" rtlCol="0">
            <a:spAutoFit/>
          </a:bodyPr>
          <a:lstStyle/>
          <a:p>
            <a:r>
              <a:rPr lang="en-US" dirty="0"/>
              <a:t>Is this a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Tree>
    <p:extLst>
      <p:ext uri="{BB962C8B-B14F-4D97-AF65-F5344CB8AC3E}">
        <p14:creationId xmlns:p14="http://schemas.microsoft.com/office/powerpoint/2010/main" val="26019599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Image result for boss stock pho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039" y="1454267"/>
            <a:ext cx="3070225" cy="4605338"/>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6700A58B-DD98-43D0-B791-721480A02982}" type="datetime1">
              <a:rPr lang="en-US" smtClean="0"/>
              <a:t>9/9/2018</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18</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8" name="TextBox 7"/>
          <p:cNvSpPr txBox="1"/>
          <p:nvPr/>
        </p:nvSpPr>
        <p:spPr>
          <a:xfrm>
            <a:off x="3238205" y="4892124"/>
            <a:ext cx="5742021" cy="1200329"/>
          </a:xfrm>
          <a:prstGeom prst="rect">
            <a:avLst/>
          </a:prstGeom>
          <a:solidFill>
            <a:schemeClr val="bg2"/>
          </a:solidFill>
        </p:spPr>
        <p:txBody>
          <a:bodyPr wrap="none" rtlCol="0">
            <a:spAutoFit/>
          </a:bodyPr>
          <a:lstStyle/>
          <a:p>
            <a:r>
              <a:rPr lang="en-US" dirty="0"/>
              <a:t>Is this a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11" name="Oval Callout 10"/>
          <p:cNvSpPr/>
          <p:nvPr/>
        </p:nvSpPr>
        <p:spPr>
          <a:xfrm>
            <a:off x="3176336" y="1090863"/>
            <a:ext cx="5872129" cy="1734224"/>
          </a:xfrm>
          <a:prstGeom prst="wedgeEllipseCallout">
            <a:avLst>
              <a:gd name="adj1" fmla="val -64850"/>
              <a:gd name="adj2" fmla="val 2689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Your </a:t>
            </a:r>
            <a:r>
              <a:rPr lang="en-US" sz="1600" dirty="0" err="1"/>
              <a:t>Daleness</a:t>
            </a:r>
            <a:r>
              <a:rPr lang="en-US" sz="1600" dirty="0"/>
              <a:t>, I work in marketing and want to look intelligent (hence the glasses).  I want to do a mailing to prospective corndog eaters.  Can you identify how many postcards we should send &amp; ROI?</a:t>
            </a:r>
          </a:p>
        </p:txBody>
      </p:sp>
    </p:spTree>
    <p:extLst>
      <p:ext uri="{BB962C8B-B14F-4D97-AF65-F5344CB8AC3E}">
        <p14:creationId xmlns:p14="http://schemas.microsoft.com/office/powerpoint/2010/main" val="41351245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Image result for funny business stock photos"/>
          <p:cNvPicPr>
            <a:picLocks noChangeAspect="1" noChangeArrowheads="1"/>
          </p:cNvPicPr>
          <p:nvPr/>
        </p:nvPicPr>
        <p:blipFill rotWithShape="1">
          <a:blip r:embed="rId3">
            <a:extLst>
              <a:ext uri="{28A0092B-C50C-407E-A947-70E740481C1C}">
                <a14:useLocalDpi xmlns:a14="http://schemas.microsoft.com/office/drawing/2010/main" val="0"/>
              </a:ext>
            </a:extLst>
          </a:blip>
          <a:srcRect t="2366"/>
          <a:stretch/>
        </p:blipFill>
        <p:spPr bwMode="auto">
          <a:xfrm>
            <a:off x="130838" y="2579427"/>
            <a:ext cx="3629025" cy="358967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6700A58B-DD98-43D0-B791-721480A02982}" type="datetime1">
              <a:rPr lang="en-US" smtClean="0"/>
              <a:t>9/9/2018</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19</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11" name="Oval Callout 10"/>
          <p:cNvSpPr/>
          <p:nvPr/>
        </p:nvSpPr>
        <p:spPr>
          <a:xfrm>
            <a:off x="3176336" y="1090863"/>
            <a:ext cx="5967663" cy="1235242"/>
          </a:xfrm>
          <a:prstGeom prst="wedgeEllipseCallout">
            <a:avLst>
              <a:gd name="adj1" fmla="val -57645"/>
              <a:gd name="adj2" fmla="val 1079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Dale-</a:t>
            </a:r>
            <a:r>
              <a:rPr lang="en-US" dirty="0" err="1"/>
              <a:t>areno</a:t>
            </a:r>
            <a:r>
              <a:rPr lang="en-US" dirty="0"/>
              <a:t>!  I think we are getting a lot more calls than usual about defective corn dogs.    Can you look into whether or not that’s true? </a:t>
            </a:r>
          </a:p>
        </p:txBody>
      </p:sp>
      <p:sp>
        <p:nvSpPr>
          <p:cNvPr id="12" name="TextBox 11"/>
          <p:cNvSpPr txBox="1"/>
          <p:nvPr/>
        </p:nvSpPr>
        <p:spPr>
          <a:xfrm>
            <a:off x="3238205" y="4892124"/>
            <a:ext cx="5742021" cy="1200329"/>
          </a:xfrm>
          <a:prstGeom prst="rect">
            <a:avLst/>
          </a:prstGeom>
          <a:solidFill>
            <a:schemeClr val="bg2"/>
          </a:solidFill>
        </p:spPr>
        <p:txBody>
          <a:bodyPr wrap="none" rtlCol="0">
            <a:spAutoFit/>
          </a:bodyPr>
          <a:lstStyle/>
          <a:p>
            <a:r>
              <a:rPr lang="en-US" dirty="0"/>
              <a:t>Is this a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Tree>
    <p:extLst>
      <p:ext uri="{BB962C8B-B14F-4D97-AF65-F5344CB8AC3E}">
        <p14:creationId xmlns:p14="http://schemas.microsoft.com/office/powerpoint/2010/main" val="125072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48314140"/>
              </p:ext>
            </p:extLst>
          </p:nvPr>
        </p:nvGraphicFramePr>
        <p:xfrm>
          <a:off x="614363" y="1111250"/>
          <a:ext cx="7915275" cy="237744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xmlns="" val="20000"/>
                    </a:ext>
                  </a:extLst>
                </a:gridCol>
                <a:gridCol w="861296">
                  <a:extLst>
                    <a:ext uri="{9D8B030D-6E8A-4147-A177-3AD203B41FA5}">
                      <a16:colId xmlns:a16="http://schemas.microsoft.com/office/drawing/2014/main" xmlns="" val="20001"/>
                    </a:ext>
                  </a:extLst>
                </a:gridCol>
                <a:gridCol w="5811174">
                  <a:extLst>
                    <a:ext uri="{9D8B030D-6E8A-4147-A177-3AD203B41FA5}">
                      <a16:colId xmlns:a16="http://schemas.microsoft.com/office/drawing/2014/main" xmlns="" val="20002"/>
                    </a:ext>
                  </a:extLst>
                </a:gridCol>
              </a:tblGrid>
              <a:tr h="370840">
                <a:tc>
                  <a:txBody>
                    <a:bodyPr/>
                    <a:lstStyle/>
                    <a:p>
                      <a:pPr algn="ctr"/>
                      <a:r>
                        <a:rPr lang="en-US" sz="2000" dirty="0"/>
                        <a:t>Start</a:t>
                      </a:r>
                    </a:p>
                  </a:txBody>
                  <a:tcPr/>
                </a:tc>
                <a:tc>
                  <a:txBody>
                    <a:bodyPr/>
                    <a:lstStyle/>
                    <a:p>
                      <a:pPr algn="ctr"/>
                      <a:r>
                        <a:rPr lang="en-US" sz="2000" dirty="0"/>
                        <a:t>End</a:t>
                      </a:r>
                    </a:p>
                  </a:txBody>
                  <a:tcPr/>
                </a:tc>
                <a:tc>
                  <a:txBody>
                    <a:bodyPr/>
                    <a:lstStyle/>
                    <a:p>
                      <a:r>
                        <a:rPr lang="en-US" sz="2000" dirty="0"/>
                        <a:t>Item</a:t>
                      </a:r>
                    </a:p>
                  </a:txBody>
                  <a:tcPr/>
                </a:tc>
                <a:extLst>
                  <a:ext uri="{0D108BD9-81ED-4DB2-BD59-A6C34878D82A}">
                    <a16:rowId xmlns:a16="http://schemas.microsoft.com/office/drawing/2014/main" xmlns="" val="10000"/>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r>
                        <a:rPr lang="en-US" sz="2000" kern="1200" baseline="0" dirty="0">
                          <a:solidFill>
                            <a:schemeClr val="dk1"/>
                          </a:solidFill>
                          <a:latin typeface="+mn-lt"/>
                          <a:ea typeface="+mn-ea"/>
                          <a:cs typeface="+mn-cs"/>
                        </a:rPr>
                        <a:t>Introductions</a:t>
                      </a:r>
                    </a:p>
                  </a:txBody>
                  <a:tcPr/>
                </a:tc>
                <a:extLst>
                  <a:ext uri="{0D108BD9-81ED-4DB2-BD59-A6C34878D82A}">
                    <a16:rowId xmlns:a16="http://schemas.microsoft.com/office/drawing/2014/main" xmlns="" val="10001"/>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r>
                        <a:rPr lang="en-US" sz="2000" kern="1200" baseline="0" dirty="0">
                          <a:solidFill>
                            <a:schemeClr val="dk1"/>
                          </a:solidFill>
                          <a:latin typeface="+mn-lt"/>
                          <a:ea typeface="+mn-ea"/>
                          <a:cs typeface="+mn-cs"/>
                        </a:rPr>
                        <a:t>Syllabus Review</a:t>
                      </a:r>
                    </a:p>
                  </a:txBody>
                  <a:tcPr/>
                </a:tc>
                <a:extLst>
                  <a:ext uri="{0D108BD9-81ED-4DB2-BD59-A6C34878D82A}">
                    <a16:rowId xmlns:a16="http://schemas.microsoft.com/office/drawing/2014/main" xmlns="" val="10002"/>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r>
                        <a:rPr lang="en-US" sz="2000" kern="1200" baseline="0" dirty="0">
                          <a:solidFill>
                            <a:schemeClr val="dk1"/>
                          </a:solidFill>
                          <a:latin typeface="+mn-lt"/>
                          <a:ea typeface="+mn-ea"/>
                          <a:cs typeface="+mn-cs"/>
                        </a:rPr>
                        <a:t>Break</a:t>
                      </a:r>
                    </a:p>
                  </a:txBody>
                  <a:tcPr/>
                </a:tc>
                <a:extLst>
                  <a:ext uri="{0D108BD9-81ED-4DB2-BD59-A6C34878D82A}">
                    <a16:rowId xmlns:a16="http://schemas.microsoft.com/office/drawing/2014/main" xmlns="" val="10003"/>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r>
                        <a:rPr lang="en-US" sz="2000" kern="1200" baseline="0" dirty="0" smtClean="0">
                          <a:solidFill>
                            <a:schemeClr val="dk1"/>
                          </a:solidFill>
                          <a:latin typeface="+mn-lt"/>
                          <a:ea typeface="+mn-ea"/>
                          <a:cs typeface="+mn-cs"/>
                        </a:rPr>
                        <a:t>Core Concepts in Data Mining</a:t>
                      </a:r>
                      <a:endParaRPr lang="en-US" sz="2000" kern="1200" baseline="0" dirty="0">
                        <a:solidFill>
                          <a:schemeClr val="dk1"/>
                        </a:solidFill>
                        <a:latin typeface="+mn-lt"/>
                        <a:ea typeface="+mn-ea"/>
                        <a:cs typeface="+mn-cs"/>
                      </a:endParaRPr>
                    </a:p>
                  </a:txBody>
                  <a:tcPr/>
                </a:tc>
                <a:extLst>
                  <a:ext uri="{0D108BD9-81ED-4DB2-BD59-A6C34878D82A}">
                    <a16:rowId xmlns:a16="http://schemas.microsoft.com/office/drawing/2014/main" xmlns="" val="10004"/>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r>
                        <a:rPr lang="en-US" sz="2000" kern="1200" baseline="0" dirty="0" smtClean="0">
                          <a:solidFill>
                            <a:schemeClr val="dk1"/>
                          </a:solidFill>
                          <a:latin typeface="+mn-lt"/>
                          <a:ea typeface="+mn-ea"/>
                          <a:cs typeface="+mn-cs"/>
                        </a:rPr>
                        <a:t>Q/A, Individualized help w/R environment &amp; </a:t>
                      </a:r>
                      <a:r>
                        <a:rPr lang="en-US" sz="2000" kern="1200" baseline="0" dirty="0" err="1" smtClean="0">
                          <a:solidFill>
                            <a:schemeClr val="dk1"/>
                          </a:solidFill>
                          <a:latin typeface="+mn-lt"/>
                          <a:ea typeface="+mn-ea"/>
                          <a:cs typeface="+mn-cs"/>
                        </a:rPr>
                        <a:t>git</a:t>
                      </a:r>
                      <a:endParaRPr lang="en-US" sz="2000" kern="1200" baseline="0" dirty="0" smtClean="0">
                        <a:solidFill>
                          <a:schemeClr val="dk1"/>
                        </a:solidFill>
                        <a:latin typeface="+mn-lt"/>
                        <a:ea typeface="+mn-ea"/>
                        <a:cs typeface="+mn-cs"/>
                      </a:endParaRPr>
                    </a:p>
                  </a:txBody>
                  <a:tcPr/>
                </a:tc>
                <a:extLst>
                  <a:ext uri="{0D108BD9-81ED-4DB2-BD59-A6C34878D82A}">
                    <a16:rowId xmlns:a16="http://schemas.microsoft.com/office/drawing/2014/main" xmlns="" val="10006"/>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9/9/2018</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2</a:t>
            </a:fld>
            <a:endParaRPr lang="en-US"/>
          </a:p>
        </p:txBody>
      </p:sp>
    </p:spTree>
    <p:extLst>
      <p:ext uri="{BB962C8B-B14F-4D97-AF65-F5344CB8AC3E}">
        <p14:creationId xmlns:p14="http://schemas.microsoft.com/office/powerpoint/2010/main" val="1701185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Image result for funny business stock photos"/>
          <p:cNvPicPr>
            <a:picLocks noChangeAspect="1" noChangeArrowheads="1"/>
          </p:cNvPicPr>
          <p:nvPr/>
        </p:nvPicPr>
        <p:blipFill rotWithShape="1">
          <a:blip r:embed="rId3">
            <a:extLst>
              <a:ext uri="{28A0092B-C50C-407E-A947-70E740481C1C}">
                <a14:useLocalDpi xmlns:a14="http://schemas.microsoft.com/office/drawing/2010/main" val="0"/>
              </a:ext>
            </a:extLst>
          </a:blip>
          <a:srcRect b="8527"/>
          <a:stretch/>
        </p:blipFill>
        <p:spPr bwMode="auto">
          <a:xfrm>
            <a:off x="223814" y="2173359"/>
            <a:ext cx="3714750" cy="243958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6700A58B-DD98-43D0-B791-721480A02982}" type="datetime1">
              <a:rPr lang="en-US" smtClean="0"/>
              <a:t>9/9/2018</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20</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10" name="Oval Callout 9"/>
          <p:cNvSpPr/>
          <p:nvPr/>
        </p:nvSpPr>
        <p:spPr>
          <a:xfrm>
            <a:off x="3176336" y="1090863"/>
            <a:ext cx="5967663" cy="1235242"/>
          </a:xfrm>
          <a:prstGeom prst="wedgeEllipseCallout">
            <a:avLst>
              <a:gd name="adj1" fmla="val -57645"/>
              <a:gd name="adj2" fmla="val 1079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Notorious DALE, let’s forecast how many of our current corn dog debtors will be delinquent.  Is that getting better or worse over time?</a:t>
            </a:r>
          </a:p>
        </p:txBody>
      </p:sp>
      <p:sp>
        <p:nvSpPr>
          <p:cNvPr id="11" name="TextBox 10"/>
          <p:cNvSpPr txBox="1"/>
          <p:nvPr/>
        </p:nvSpPr>
        <p:spPr>
          <a:xfrm>
            <a:off x="3238205" y="4892124"/>
            <a:ext cx="5742021" cy="1200329"/>
          </a:xfrm>
          <a:prstGeom prst="rect">
            <a:avLst/>
          </a:prstGeom>
          <a:solidFill>
            <a:schemeClr val="bg2"/>
          </a:solidFill>
        </p:spPr>
        <p:txBody>
          <a:bodyPr wrap="none" rtlCol="0">
            <a:spAutoFit/>
          </a:bodyPr>
          <a:lstStyle/>
          <a:p>
            <a:r>
              <a:rPr lang="en-US" dirty="0"/>
              <a:t>Is this a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Tree>
    <p:extLst>
      <p:ext uri="{BB962C8B-B14F-4D97-AF65-F5344CB8AC3E}">
        <p14:creationId xmlns:p14="http://schemas.microsoft.com/office/powerpoint/2010/main" val="18721284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9/9/2018</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21</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pic>
        <p:nvPicPr>
          <p:cNvPr id="22532" name="Picture 4" descr="Image result for bos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725" y="2125672"/>
            <a:ext cx="3657600" cy="24384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238205" y="4892124"/>
            <a:ext cx="5742021" cy="1200329"/>
          </a:xfrm>
          <a:prstGeom prst="rect">
            <a:avLst/>
          </a:prstGeom>
          <a:solidFill>
            <a:schemeClr val="bg2"/>
          </a:solidFill>
        </p:spPr>
        <p:txBody>
          <a:bodyPr wrap="none" rtlCol="0">
            <a:spAutoFit/>
          </a:bodyPr>
          <a:lstStyle/>
          <a:p>
            <a:r>
              <a:rPr lang="en-US" dirty="0"/>
              <a:t>Is this a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12" name="Oval Callout 11"/>
          <p:cNvSpPr/>
          <p:nvPr/>
        </p:nvSpPr>
        <p:spPr>
          <a:xfrm>
            <a:off x="3176336" y="1090863"/>
            <a:ext cx="5967663" cy="1235242"/>
          </a:xfrm>
          <a:prstGeom prst="wedgeEllipseCallout">
            <a:avLst>
              <a:gd name="adj1" fmla="val -57645"/>
              <a:gd name="adj2" fmla="val 1079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East coast regional corn dog sales are up!  I wonder if my region is worse than the West coast region.  </a:t>
            </a:r>
          </a:p>
        </p:txBody>
      </p:sp>
    </p:spTree>
    <p:extLst>
      <p:ext uri="{BB962C8B-B14F-4D97-AF65-F5344CB8AC3E}">
        <p14:creationId xmlns:p14="http://schemas.microsoft.com/office/powerpoint/2010/main" val="21317185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9/9/2018</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22</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pic>
        <p:nvPicPr>
          <p:cNvPr id="9" name="Picture 2" descr="Image result for devil wears prada"/>
          <p:cNvPicPr>
            <a:picLocks noChangeAspect="1" noChangeArrowheads="1"/>
          </p:cNvPicPr>
          <p:nvPr/>
        </p:nvPicPr>
        <p:blipFill rotWithShape="1">
          <a:blip r:embed="rId3">
            <a:extLst>
              <a:ext uri="{28A0092B-C50C-407E-A947-70E740481C1C}">
                <a14:useLocalDpi xmlns:a14="http://schemas.microsoft.com/office/drawing/2010/main" val="0"/>
              </a:ext>
            </a:extLst>
          </a:blip>
          <a:srcRect l="23724" r="14187"/>
          <a:stretch/>
        </p:blipFill>
        <p:spPr bwMode="auto">
          <a:xfrm>
            <a:off x="204716" y="1721821"/>
            <a:ext cx="3725839" cy="337185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238205" y="4892124"/>
            <a:ext cx="5742021" cy="1200329"/>
          </a:xfrm>
          <a:prstGeom prst="rect">
            <a:avLst/>
          </a:prstGeom>
          <a:solidFill>
            <a:schemeClr val="bg2"/>
          </a:solidFill>
        </p:spPr>
        <p:txBody>
          <a:bodyPr wrap="none" rtlCol="0">
            <a:spAutoFit/>
          </a:bodyPr>
          <a:lstStyle/>
          <a:p>
            <a:r>
              <a:rPr lang="en-US" dirty="0"/>
              <a:t>Is this a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11" name="Oval Callout 10"/>
          <p:cNvSpPr/>
          <p:nvPr/>
        </p:nvSpPr>
        <p:spPr>
          <a:xfrm>
            <a:off x="2743200" y="1090863"/>
            <a:ext cx="6400799" cy="1235242"/>
          </a:xfrm>
          <a:prstGeom prst="wedgeEllipseCallout">
            <a:avLst>
              <a:gd name="adj1" fmla="val -59990"/>
              <a:gd name="adj2" fmla="val 9801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Despite that idiot in marketing selling defective dogs, we need a new warehouse in the East region.  Which zip code should we build it in to support a strong workforce?  </a:t>
            </a:r>
          </a:p>
        </p:txBody>
      </p:sp>
    </p:spTree>
    <p:extLst>
      <p:ext uri="{BB962C8B-B14F-4D97-AF65-F5344CB8AC3E}">
        <p14:creationId xmlns:p14="http://schemas.microsoft.com/office/powerpoint/2010/main" val="23228752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9/9/2018</a:t>
            </a:fld>
            <a:endParaRPr lang="en-US"/>
          </a:p>
        </p:txBody>
      </p:sp>
      <p:sp>
        <p:nvSpPr>
          <p:cNvPr id="4" name="Slide Number Placeholder 3"/>
          <p:cNvSpPr>
            <a:spLocks noGrp="1"/>
          </p:cNvSpPr>
          <p:nvPr>
            <p:ph type="sldNum" sz="quarter" idx="12"/>
          </p:nvPr>
        </p:nvSpPr>
        <p:spPr/>
        <p:txBody>
          <a:bodyPr/>
          <a:lstStyle/>
          <a:p>
            <a:fld id="{37290FF7-652B-4475-AEAB-8B1A5D23AE09}" type="slidenum">
              <a:rPr lang="en-US" smtClean="0"/>
              <a:t>23</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1026" name="Picture 2" descr="Image result for businessman stock phot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18185" y="1938460"/>
            <a:ext cx="457200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7" name="3902092_MotionElements_successful-black-businessman_preview">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998263" y="1191352"/>
            <a:ext cx="5147475" cy="3912576"/>
          </a:xfrm>
          <a:prstGeom prst="rect">
            <a:avLst/>
          </a:prstGeom>
        </p:spPr>
      </p:pic>
      <p:sp>
        <p:nvSpPr>
          <p:cNvPr id="9" name="Rectangle 8"/>
          <p:cNvSpPr/>
          <p:nvPr/>
        </p:nvSpPr>
        <p:spPr>
          <a:xfrm>
            <a:off x="4185138" y="5936958"/>
            <a:ext cx="5363308" cy="415498"/>
          </a:xfrm>
          <a:prstGeom prst="rect">
            <a:avLst/>
          </a:prstGeom>
        </p:spPr>
        <p:txBody>
          <a:bodyPr wrap="square">
            <a:spAutoFit/>
          </a:bodyPr>
          <a:lstStyle/>
          <a:p>
            <a:r>
              <a:rPr lang="en-US" sz="1050" dirty="0">
                <a:hlinkClick r:id="rId6"/>
              </a:rPr>
              <a:t>https://</a:t>
            </a:r>
            <a:r>
              <a:rPr lang="en-US" sz="1050" dirty="0" smtClean="0">
                <a:hlinkClick r:id="rId6"/>
              </a:rPr>
              <a:t>www.motionelements.com/stock-video-3902092-successful-black-businessman</a:t>
            </a:r>
            <a:endParaRPr lang="en-US" sz="1050" dirty="0" smtClean="0"/>
          </a:p>
          <a:p>
            <a:endParaRPr lang="en-US" sz="1050" dirty="0"/>
          </a:p>
        </p:txBody>
      </p:sp>
      <p:sp>
        <p:nvSpPr>
          <p:cNvPr id="11" name="Title 2"/>
          <p:cNvSpPr>
            <a:spLocks noGrp="1"/>
          </p:cNvSpPr>
          <p:nvPr>
            <p:ph type="title"/>
          </p:nvPr>
        </p:nvSpPr>
        <p:spPr>
          <a:xfrm>
            <a:off x="628650" y="365126"/>
            <a:ext cx="7886700" cy="591477"/>
          </a:xfrm>
        </p:spPr>
        <p:txBody>
          <a:bodyPr/>
          <a:lstStyle/>
          <a:p>
            <a:r>
              <a:rPr lang="en-US" dirty="0" smtClean="0"/>
              <a:t>Let’s call Dale to tell him what </a:t>
            </a:r>
            <a:r>
              <a:rPr lang="en-US" smtClean="0"/>
              <a:t>we learned.</a:t>
            </a:r>
            <a:endParaRPr lang="en-US" dirty="0"/>
          </a:p>
        </p:txBody>
      </p:sp>
    </p:spTree>
    <p:extLst>
      <p:ext uri="{BB962C8B-B14F-4D97-AF65-F5344CB8AC3E}">
        <p14:creationId xmlns:p14="http://schemas.microsoft.com/office/powerpoint/2010/main" val="68792887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9/9/2018</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24</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8" name="TextBox 7"/>
          <p:cNvSpPr txBox="1"/>
          <p:nvPr/>
        </p:nvSpPr>
        <p:spPr>
          <a:xfrm>
            <a:off x="504967" y="1883391"/>
            <a:ext cx="3358612" cy="3693319"/>
          </a:xfrm>
          <a:prstGeom prst="rect">
            <a:avLst/>
          </a:prstGeom>
          <a:noFill/>
        </p:spPr>
        <p:txBody>
          <a:bodyPr wrap="none" rtlCol="0">
            <a:spAutoFit/>
          </a:bodyPr>
          <a:lstStyle>
            <a:defPPr>
              <a:defRPr lang="en-US"/>
            </a:defPPr>
            <a:lvl1pPr marL="285750" indent="-285750">
              <a:buFont typeface="Arial" panose="020B0604020202020204" pitchFamily="34" charset="0"/>
              <a:buChar char="•"/>
            </a:lvl1pPr>
            <a:lvl2pPr marL="742950" lvl="1" indent="-285750">
              <a:buFont typeface="Arial" panose="020B0604020202020204" pitchFamily="34" charset="0"/>
              <a:buChar char="•"/>
            </a:lvl2pPr>
            <a:lvl3pPr marL="1200150" lvl="2" indent="-285750">
              <a:buFont typeface="Arial" panose="020B0604020202020204" pitchFamily="34" charset="0"/>
              <a:buChar char="•"/>
            </a:lvl3pPr>
            <a:lvl4pPr marL="1657350" lvl="3" indent="-285750">
              <a:buFont typeface="Arial" panose="020B0604020202020204" pitchFamily="34" charset="0"/>
              <a:buChar char="•"/>
            </a:lvl4pPr>
            <a:lvl5pPr marL="2114550" lvl="4" indent="-285750">
              <a:buFont typeface="Arial" panose="020B0604020202020204" pitchFamily="34" charset="0"/>
              <a:buChar char="•"/>
            </a:lvl5pPr>
          </a:lstStyle>
          <a:p>
            <a:r>
              <a:rPr lang="en-US" dirty="0"/>
              <a:t>Retrospective</a:t>
            </a:r>
          </a:p>
          <a:p>
            <a:r>
              <a:rPr lang="en-US" dirty="0"/>
              <a:t>Descriptive</a:t>
            </a:r>
          </a:p>
          <a:p>
            <a:r>
              <a:rPr lang="en-US" dirty="0"/>
              <a:t>Data Science</a:t>
            </a:r>
          </a:p>
          <a:p>
            <a:pPr lvl="1"/>
            <a:r>
              <a:rPr lang="en-US" dirty="0"/>
              <a:t>Predictive</a:t>
            </a:r>
          </a:p>
          <a:p>
            <a:pPr lvl="2"/>
            <a:r>
              <a:rPr lang="en-US" dirty="0"/>
              <a:t>Supervised Learning</a:t>
            </a:r>
          </a:p>
          <a:p>
            <a:pPr lvl="3"/>
            <a:r>
              <a:rPr lang="en-US" dirty="0"/>
              <a:t>Classification</a:t>
            </a:r>
          </a:p>
          <a:p>
            <a:pPr lvl="4"/>
            <a:r>
              <a:rPr lang="en-US" dirty="0"/>
              <a:t>Binary</a:t>
            </a:r>
          </a:p>
          <a:p>
            <a:pPr lvl="4"/>
            <a:r>
              <a:rPr lang="en-US" dirty="0"/>
              <a:t>Multi-Class</a:t>
            </a:r>
          </a:p>
          <a:p>
            <a:pPr lvl="3"/>
            <a:r>
              <a:rPr lang="en-US" dirty="0"/>
              <a:t>Continuous</a:t>
            </a:r>
          </a:p>
          <a:p>
            <a:pPr lvl="1"/>
            <a:r>
              <a:rPr lang="en-US" dirty="0"/>
              <a:t>Forecasting</a:t>
            </a:r>
          </a:p>
          <a:p>
            <a:pPr lvl="1"/>
            <a:r>
              <a:rPr lang="en-US" dirty="0"/>
              <a:t>Unsupervised Learning</a:t>
            </a:r>
          </a:p>
          <a:p>
            <a:pPr lvl="1"/>
            <a:r>
              <a:rPr lang="en-US" dirty="0"/>
              <a:t>Associative System</a:t>
            </a:r>
          </a:p>
          <a:p>
            <a:endParaRPr lang="en-US" dirty="0"/>
          </a:p>
        </p:txBody>
      </p:sp>
      <p:cxnSp>
        <p:nvCxnSpPr>
          <p:cNvPr id="7" name="Straight Connector 6"/>
          <p:cNvCxnSpPr/>
          <p:nvPr/>
        </p:nvCxnSpPr>
        <p:spPr>
          <a:xfrm>
            <a:off x="4143375" y="1514474"/>
            <a:ext cx="0" cy="4114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4830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9/9/2018</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25</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7" name="Rectangle 6"/>
          <p:cNvSpPr/>
          <p:nvPr/>
        </p:nvSpPr>
        <p:spPr>
          <a:xfrm>
            <a:off x="4640239" y="1801504"/>
            <a:ext cx="3794077" cy="3452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did we do last </a:t>
            </a:r>
            <a:r>
              <a:rPr lang="en-US" dirty="0" smtClean="0"/>
              <a:t>quarter?</a:t>
            </a:r>
          </a:p>
          <a:p>
            <a:pPr algn="ctr"/>
            <a:r>
              <a:rPr lang="en-US" sz="1400" i="1" dirty="0" smtClean="0"/>
              <a:t>Usually point in time and standalone information not summary.</a:t>
            </a:r>
            <a:endParaRPr lang="en-US" sz="1400" i="1" dirty="0"/>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b="1" dirty="0">
                <a:solidFill>
                  <a:schemeClr val="accent6"/>
                </a:solidFill>
              </a:rPr>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cxnSp>
        <p:nvCxnSpPr>
          <p:cNvPr id="8" name="Straight Connector 7"/>
          <p:cNvCxnSpPr/>
          <p:nvPr/>
        </p:nvCxnSpPr>
        <p:spPr>
          <a:xfrm>
            <a:off x="4143375" y="1514474"/>
            <a:ext cx="0" cy="4114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67249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9/9/2018</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26</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7" name="Rectangle 6"/>
          <p:cNvSpPr/>
          <p:nvPr/>
        </p:nvSpPr>
        <p:spPr>
          <a:xfrm>
            <a:off x="4640239" y="1801504"/>
            <a:ext cx="3794077" cy="3452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is the average number of donuts served each morning</a:t>
            </a:r>
            <a:r>
              <a:rPr lang="en-US" dirty="0" smtClean="0"/>
              <a:t>?</a:t>
            </a:r>
          </a:p>
          <a:p>
            <a:pPr algn="ctr"/>
            <a:r>
              <a:rPr lang="en-US" sz="1400" i="1" dirty="0" smtClean="0"/>
              <a:t>Retrospective but can be summary and/or in comparison to other data.</a:t>
            </a:r>
            <a:endParaRPr lang="en-US" sz="1400" i="1" dirty="0"/>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b="1" dirty="0">
                <a:solidFill>
                  <a:schemeClr val="accent6"/>
                </a:solidFill>
              </a:rPr>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cxnSp>
        <p:nvCxnSpPr>
          <p:cNvPr id="8" name="Straight Connector 7"/>
          <p:cNvCxnSpPr/>
          <p:nvPr/>
        </p:nvCxnSpPr>
        <p:spPr>
          <a:xfrm>
            <a:off x="4143375" y="1514474"/>
            <a:ext cx="0" cy="4114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46863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9/9/2018</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27</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Will the next person that calls accept the credit card offer?</a:t>
            </a:r>
          </a:p>
          <a:p>
            <a:pPr algn="ctr"/>
            <a:r>
              <a:rPr lang="en-US" sz="1200" dirty="0"/>
              <a:t>The outcome is 1 = yes, 0=no, they will accept.</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b="1" dirty="0">
                <a:solidFill>
                  <a:schemeClr val="accent6"/>
                </a:solidFill>
              </a:rPr>
              <a:t>Supervised</a:t>
            </a:r>
            <a:r>
              <a:rPr lang="en-US" dirty="0"/>
              <a:t> </a:t>
            </a:r>
            <a:r>
              <a:rPr lang="en-US" b="1" dirty="0">
                <a:solidFill>
                  <a:schemeClr val="accent6"/>
                </a:solidFill>
              </a:rPr>
              <a:t>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17659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n-US"/>
              <a:t>Supervised Learning</a:t>
            </a:r>
          </a:p>
        </p:txBody>
      </p:sp>
      <p:sp>
        <p:nvSpPr>
          <p:cNvPr id="9219" name="Content Placeholder 2"/>
          <p:cNvSpPr>
            <a:spLocks noGrp="1"/>
          </p:cNvSpPr>
          <p:nvPr>
            <p:ph sz="quarter" idx="1"/>
          </p:nvPr>
        </p:nvSpPr>
        <p:spPr>
          <a:xfrm>
            <a:off x="838200" y="1828800"/>
            <a:ext cx="7772400" cy="4572000"/>
          </a:xfrm>
        </p:spPr>
        <p:txBody>
          <a:bodyPr/>
          <a:lstStyle/>
          <a:p>
            <a:pPr eaLnBrk="1" hangingPunct="1"/>
            <a:r>
              <a:rPr lang="en-US" altLang="en-US">
                <a:latin typeface="Franklin Gothic Book" pitchFamily="34" charset="0"/>
              </a:rPr>
              <a:t>Goal: Predict a single “target” or “outcome” variable </a:t>
            </a:r>
          </a:p>
          <a:p>
            <a:pPr eaLnBrk="1" hangingPunct="1"/>
            <a:endParaRPr lang="en-US" altLang="en-US">
              <a:latin typeface="Franklin Gothic Book" pitchFamily="34" charset="0"/>
            </a:endParaRPr>
          </a:p>
          <a:p>
            <a:pPr eaLnBrk="1" hangingPunct="1"/>
            <a:r>
              <a:rPr lang="en-US" altLang="en-US">
                <a:latin typeface="Franklin Gothic Book" pitchFamily="34" charset="0"/>
              </a:rPr>
              <a:t>Training data, where target value is known</a:t>
            </a:r>
          </a:p>
          <a:p>
            <a:pPr eaLnBrk="1" hangingPunct="1"/>
            <a:endParaRPr lang="en-US" altLang="en-US">
              <a:latin typeface="Franklin Gothic Book" pitchFamily="34" charset="0"/>
            </a:endParaRPr>
          </a:p>
          <a:p>
            <a:pPr eaLnBrk="1" hangingPunct="1"/>
            <a:r>
              <a:rPr lang="en-US" altLang="en-US">
                <a:latin typeface="Franklin Gothic Book" pitchFamily="34" charset="0"/>
              </a:rPr>
              <a:t>Score to data where value is not known</a:t>
            </a:r>
          </a:p>
          <a:p>
            <a:pPr eaLnBrk="1" hangingPunct="1"/>
            <a:endParaRPr lang="en-US" altLang="en-US">
              <a:latin typeface="Franklin Gothic Book" pitchFamily="34" charset="0"/>
            </a:endParaRPr>
          </a:p>
          <a:p>
            <a:pPr eaLnBrk="1" hangingPunct="1"/>
            <a:r>
              <a:rPr lang="en-US" altLang="en-US">
                <a:latin typeface="Franklin Gothic Book" pitchFamily="34" charset="0"/>
              </a:rPr>
              <a:t>Methods: Classification and Prediction</a:t>
            </a:r>
          </a:p>
          <a:p>
            <a:pPr eaLnBrk="1" hangingPunct="1"/>
            <a:endParaRPr lang="en-US" altLang="en-US">
              <a:latin typeface="Franklin Gothic Book" pitchFamily="34" charset="0"/>
            </a:endParaRPr>
          </a:p>
          <a:p>
            <a:pPr eaLnBrk="1" hangingPunct="1">
              <a:buFont typeface="Wingdings 2" pitchFamily="18" charset="2"/>
              <a:buNone/>
            </a:pPr>
            <a:endParaRPr lang="en-US" altLang="en-US">
              <a:latin typeface="Franklin Gothic Book" pitchFamily="34" charset="0"/>
            </a:endParaRPr>
          </a:p>
        </p:txBody>
      </p:sp>
    </p:spTree>
    <p:extLst>
      <p:ext uri="{BB962C8B-B14F-4D97-AF65-F5344CB8AC3E}">
        <p14:creationId xmlns:p14="http://schemas.microsoft.com/office/powerpoint/2010/main" val="29589246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9/9/2018</a:t>
            </a:fld>
            <a:endParaRPr lang="en-US"/>
          </a:p>
        </p:txBody>
      </p:sp>
      <p:sp>
        <p:nvSpPr>
          <p:cNvPr id="3" name="Title 2"/>
          <p:cNvSpPr>
            <a:spLocks noGrp="1"/>
          </p:cNvSpPr>
          <p:nvPr>
            <p:ph type="title"/>
          </p:nvPr>
        </p:nvSpPr>
        <p:spPr/>
        <p:txBody>
          <a:bodyPr/>
          <a:lstStyle/>
          <a:p>
            <a:r>
              <a:rPr lang="en-US" dirty="0" smtClean="0"/>
              <a:t>Supervised Learning</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29</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Shape 278"/>
          <p:cNvSpPr txBox="1"/>
          <p:nvPr/>
        </p:nvSpPr>
        <p:spPr>
          <a:xfrm>
            <a:off x="206000" y="1107533"/>
            <a:ext cx="8778300" cy="525600"/>
          </a:xfrm>
          <a:prstGeom prst="rect">
            <a:avLst/>
          </a:prstGeom>
          <a:solidFill>
            <a:schemeClr val="accent2"/>
          </a:solidFill>
          <a:ln>
            <a:noFill/>
          </a:ln>
        </p:spPr>
        <p:txBody>
          <a:bodyPr lIns="91425" tIns="91425" rIns="91425" bIns="91425" anchor="t" anchorCtr="0">
            <a:noAutofit/>
          </a:bodyPr>
          <a:lstStyle/>
          <a:p>
            <a:r>
              <a:rPr lang="en" sz="2400">
                <a:solidFill>
                  <a:srgbClr val="FFFFFF"/>
                </a:solidFill>
                <a:latin typeface="Open Sans"/>
                <a:ea typeface="Open Sans"/>
                <a:cs typeface="Open Sans"/>
                <a:sym typeface="Open Sans"/>
              </a:rPr>
              <a:t>Inferring a function from labeled data.</a:t>
            </a:r>
          </a:p>
        </p:txBody>
      </p:sp>
      <p:sp>
        <p:nvSpPr>
          <p:cNvPr id="7" name="Shape 279"/>
          <p:cNvSpPr txBox="1"/>
          <p:nvPr/>
        </p:nvSpPr>
        <p:spPr>
          <a:xfrm>
            <a:off x="206100" y="1557009"/>
            <a:ext cx="8778300" cy="246299"/>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“Learn from telling”, “Look at my data and I will tell you what to predict”</a:t>
            </a:r>
          </a:p>
        </p:txBody>
      </p:sp>
      <p:grpSp>
        <p:nvGrpSpPr>
          <p:cNvPr id="8" name="Shape 280"/>
          <p:cNvGrpSpPr/>
          <p:nvPr/>
        </p:nvGrpSpPr>
        <p:grpSpPr>
          <a:xfrm>
            <a:off x="325016" y="3206413"/>
            <a:ext cx="980217" cy="916620"/>
            <a:chOff x="4044175" y="930800"/>
            <a:chExt cx="806099" cy="730199"/>
          </a:xfrm>
        </p:grpSpPr>
        <p:sp>
          <p:nvSpPr>
            <p:cNvPr id="9" name="Shape 281"/>
            <p:cNvSpPr/>
            <p:nvPr/>
          </p:nvSpPr>
          <p:spPr>
            <a:xfrm>
              <a:off x="4044175" y="1017125"/>
              <a:ext cx="136499" cy="6437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 name="Shape 282"/>
            <p:cNvSpPr/>
            <p:nvPr/>
          </p:nvSpPr>
          <p:spPr>
            <a:xfrm>
              <a:off x="4267375" y="1300350"/>
              <a:ext cx="136499" cy="360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 name="Shape 283"/>
            <p:cNvSpPr/>
            <p:nvPr/>
          </p:nvSpPr>
          <p:spPr>
            <a:xfrm>
              <a:off x="4490575" y="930800"/>
              <a:ext cx="136499" cy="730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 name="Shape 284"/>
            <p:cNvSpPr/>
            <p:nvPr/>
          </p:nvSpPr>
          <p:spPr>
            <a:xfrm>
              <a:off x="4713775" y="1070600"/>
              <a:ext cx="136499" cy="5903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sp>
        <p:nvSpPr>
          <p:cNvPr id="13" name="Shape 285"/>
          <p:cNvSpPr txBox="1"/>
          <p:nvPr/>
        </p:nvSpPr>
        <p:spPr>
          <a:xfrm>
            <a:off x="395900" y="2319692"/>
            <a:ext cx="1184400"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Data Setup</a:t>
            </a:r>
          </a:p>
        </p:txBody>
      </p:sp>
      <p:sp>
        <p:nvSpPr>
          <p:cNvPr id="14" name="Shape 286"/>
          <p:cNvSpPr txBox="1"/>
          <p:nvPr/>
        </p:nvSpPr>
        <p:spPr>
          <a:xfrm>
            <a:off x="2488678" y="2319692"/>
            <a:ext cx="1006726" cy="432599"/>
          </a:xfrm>
          <a:prstGeom prst="rect">
            <a:avLst/>
          </a:prstGeom>
          <a:noFill/>
          <a:ln>
            <a:noFill/>
          </a:ln>
        </p:spPr>
        <p:txBody>
          <a:bodyPr lIns="91425" tIns="91425" rIns="91425" bIns="91425" anchor="t" anchorCtr="0">
            <a:noAutofit/>
          </a:bodyPr>
          <a:lstStyle/>
          <a:p>
            <a:pPr algn="ctr"/>
            <a:r>
              <a:rPr lang="en" u="sng" dirty="0" smtClean="0">
                <a:latin typeface="Open Sans"/>
                <a:ea typeface="Open Sans"/>
                <a:cs typeface="Open Sans"/>
                <a:sym typeface="Open Sans"/>
              </a:rPr>
              <a:t>Method</a:t>
            </a:r>
            <a:endParaRPr lang="en" u="sng" dirty="0">
              <a:latin typeface="Open Sans"/>
              <a:ea typeface="Open Sans"/>
              <a:cs typeface="Open Sans"/>
              <a:sym typeface="Open Sans"/>
            </a:endParaRPr>
          </a:p>
        </p:txBody>
      </p:sp>
      <p:sp>
        <p:nvSpPr>
          <p:cNvPr id="15" name="Shape 287"/>
          <p:cNvSpPr txBox="1"/>
          <p:nvPr/>
        </p:nvSpPr>
        <p:spPr>
          <a:xfrm>
            <a:off x="0" y="4507849"/>
            <a:ext cx="1985963" cy="1764363"/>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Flat “Excel” file.  Each row is a record or observation.  Each column is an attribute of the record. </a:t>
            </a:r>
            <a:endParaRPr lang="en" sz="1200" i="1" dirty="0" smtClean="0">
              <a:latin typeface="Open Sans"/>
              <a:ea typeface="Open Sans"/>
              <a:cs typeface="Open Sans"/>
              <a:sym typeface="Open Sans"/>
            </a:endParaRPr>
          </a:p>
          <a:p>
            <a:endParaRPr lang="en" sz="1200" b="1" i="1" u="sng" dirty="0">
              <a:latin typeface="Open Sans"/>
              <a:ea typeface="Open Sans"/>
              <a:cs typeface="Open Sans"/>
              <a:sym typeface="Open Sans"/>
            </a:endParaRPr>
          </a:p>
          <a:p>
            <a:r>
              <a:rPr lang="en" sz="1200" b="1" i="1" u="sng" dirty="0" smtClean="0">
                <a:latin typeface="Open Sans"/>
                <a:ea typeface="Open Sans"/>
                <a:cs typeface="Open Sans"/>
                <a:sym typeface="Open Sans"/>
              </a:rPr>
              <a:t>One </a:t>
            </a:r>
            <a:r>
              <a:rPr lang="en" sz="1200" b="1" i="1" u="sng" dirty="0">
                <a:latin typeface="Open Sans"/>
                <a:ea typeface="Open Sans"/>
                <a:cs typeface="Open Sans"/>
                <a:sym typeface="Open Sans"/>
              </a:rPr>
              <a:t>column is the outcome, y or target attribute.</a:t>
            </a:r>
          </a:p>
        </p:txBody>
      </p:sp>
      <p:sp>
        <p:nvSpPr>
          <p:cNvPr id="16" name="Shape 288"/>
          <p:cNvSpPr txBox="1"/>
          <p:nvPr/>
        </p:nvSpPr>
        <p:spPr>
          <a:xfrm>
            <a:off x="2209942" y="4507850"/>
            <a:ext cx="1564199" cy="942000"/>
          </a:xfrm>
          <a:prstGeom prst="rect">
            <a:avLst/>
          </a:prstGeom>
          <a:noFill/>
          <a:ln>
            <a:noFill/>
          </a:ln>
        </p:spPr>
        <p:txBody>
          <a:bodyPr lIns="91425" tIns="91425" rIns="91425" bIns="91425" anchor="t" anchorCtr="0">
            <a:noAutofit/>
          </a:bodyPr>
          <a:lstStyle/>
          <a:p>
            <a:r>
              <a:rPr lang="en" sz="1200" i="1">
                <a:latin typeface="Open Sans"/>
                <a:ea typeface="Open Sans"/>
                <a:cs typeface="Open Sans"/>
                <a:sym typeface="Open Sans"/>
              </a:rPr>
              <a:t>Modeling e.g. K-NN, linear regression,  decision tree, random forest etc.</a:t>
            </a:r>
          </a:p>
        </p:txBody>
      </p:sp>
      <p:sp>
        <p:nvSpPr>
          <p:cNvPr id="17" name="Shape 289"/>
          <p:cNvSpPr txBox="1"/>
          <p:nvPr/>
        </p:nvSpPr>
        <p:spPr>
          <a:xfrm>
            <a:off x="7154613" y="4507850"/>
            <a:ext cx="1564199" cy="735664"/>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Use the model to make predictions for the target label on the new data.  </a:t>
            </a:r>
          </a:p>
        </p:txBody>
      </p:sp>
      <p:sp>
        <p:nvSpPr>
          <p:cNvPr id="18" name="Shape 290"/>
          <p:cNvSpPr txBox="1"/>
          <p:nvPr/>
        </p:nvSpPr>
        <p:spPr>
          <a:xfrm>
            <a:off x="7133564" y="2319692"/>
            <a:ext cx="1606296"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Application</a:t>
            </a:r>
          </a:p>
        </p:txBody>
      </p:sp>
      <p:sp>
        <p:nvSpPr>
          <p:cNvPr id="20" name="Shape 292"/>
          <p:cNvSpPr txBox="1"/>
          <p:nvPr/>
        </p:nvSpPr>
        <p:spPr>
          <a:xfrm>
            <a:off x="4073209" y="2319691"/>
            <a:ext cx="2709599"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Business Examples</a:t>
            </a:r>
          </a:p>
        </p:txBody>
      </p:sp>
      <p:sp>
        <p:nvSpPr>
          <p:cNvPr id="21" name="Shape 293"/>
          <p:cNvSpPr txBox="1"/>
          <p:nvPr/>
        </p:nvSpPr>
        <p:spPr>
          <a:xfrm>
            <a:off x="4117909" y="3061733"/>
            <a:ext cx="2620199" cy="508639"/>
          </a:xfrm>
          <a:prstGeom prst="rect">
            <a:avLst/>
          </a:prstGeom>
          <a:noFill/>
          <a:ln>
            <a:noFill/>
          </a:ln>
        </p:spPr>
        <p:txBody>
          <a:bodyPr lIns="91425" tIns="91425" rIns="91425" bIns="91425" anchor="t" anchorCtr="0">
            <a:noAutofit/>
          </a:bodyPr>
          <a:lstStyle/>
          <a:p>
            <a:r>
              <a:rPr lang="en" sz="1100" b="1" dirty="0">
                <a:latin typeface="Open Sans"/>
                <a:ea typeface="Open Sans"/>
                <a:cs typeface="Open Sans"/>
                <a:sym typeface="Open Sans"/>
              </a:rPr>
              <a:t>Marketing</a:t>
            </a:r>
            <a:r>
              <a:rPr lang="en" sz="1100" dirty="0">
                <a:latin typeface="Open Sans"/>
                <a:ea typeface="Open Sans"/>
                <a:cs typeface="Open Sans"/>
                <a:sym typeface="Open Sans"/>
              </a:rPr>
              <a:t>-Will a customer buy yes or no? How much will a customer spend?</a:t>
            </a:r>
          </a:p>
        </p:txBody>
      </p:sp>
      <p:sp>
        <p:nvSpPr>
          <p:cNvPr id="22" name="Shape 294"/>
          <p:cNvSpPr txBox="1"/>
          <p:nvPr/>
        </p:nvSpPr>
        <p:spPr>
          <a:xfrm>
            <a:off x="4117909" y="3468946"/>
            <a:ext cx="2620199" cy="701699"/>
          </a:xfrm>
          <a:prstGeom prst="rect">
            <a:avLst/>
          </a:prstGeom>
          <a:noFill/>
          <a:ln>
            <a:noFill/>
          </a:ln>
        </p:spPr>
        <p:txBody>
          <a:bodyPr lIns="91425" tIns="91425" rIns="91425" bIns="91425" anchor="ctr" anchorCtr="0">
            <a:noAutofit/>
          </a:bodyPr>
          <a:lstStyle/>
          <a:p>
            <a:r>
              <a:rPr lang="en" sz="1100" b="1" dirty="0">
                <a:solidFill>
                  <a:schemeClr val="dk1"/>
                </a:solidFill>
                <a:latin typeface="Open Sans"/>
                <a:ea typeface="Open Sans"/>
                <a:cs typeface="Open Sans"/>
                <a:sym typeface="Open Sans"/>
              </a:rPr>
              <a:t>Operations</a:t>
            </a:r>
            <a:r>
              <a:rPr lang="en" sz="1100" dirty="0">
                <a:solidFill>
                  <a:schemeClr val="dk1"/>
                </a:solidFill>
                <a:latin typeface="Open Sans"/>
                <a:ea typeface="Open Sans"/>
                <a:cs typeface="Open Sans"/>
                <a:sym typeface="Open Sans"/>
              </a:rPr>
              <a:t>- Will an applicant default?  When will a machine break?</a:t>
            </a:r>
          </a:p>
        </p:txBody>
      </p:sp>
      <p:sp>
        <p:nvSpPr>
          <p:cNvPr id="24" name="Shape 296"/>
          <p:cNvSpPr/>
          <p:nvPr/>
        </p:nvSpPr>
        <p:spPr>
          <a:xfrm>
            <a:off x="1444187" y="3206513"/>
            <a:ext cx="165900" cy="916500"/>
          </a:xfrm>
          <a:prstGeom prst="rect">
            <a:avLst/>
          </a:prstGeom>
          <a:solidFill>
            <a:srgbClr val="FF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pic>
        <p:nvPicPr>
          <p:cNvPr id="25" name="Shape 297"/>
          <p:cNvPicPr preferRelativeResize="0"/>
          <p:nvPr/>
        </p:nvPicPr>
        <p:blipFill>
          <a:blip r:embed="rId2">
            <a:alphaModFix/>
          </a:blip>
          <a:stretch>
            <a:fillRect/>
          </a:stretch>
        </p:blipFill>
        <p:spPr>
          <a:xfrm>
            <a:off x="1350849" y="3347602"/>
            <a:ext cx="488781" cy="525600"/>
          </a:xfrm>
          <a:prstGeom prst="rect">
            <a:avLst/>
          </a:prstGeom>
          <a:noFill/>
          <a:ln>
            <a:noFill/>
          </a:ln>
        </p:spPr>
      </p:pic>
      <p:pic>
        <p:nvPicPr>
          <p:cNvPr id="26" name="Shape 298"/>
          <p:cNvPicPr preferRelativeResize="0"/>
          <p:nvPr/>
        </p:nvPicPr>
        <p:blipFill>
          <a:blip r:embed="rId3">
            <a:alphaModFix/>
          </a:blip>
          <a:stretch>
            <a:fillRect/>
          </a:stretch>
        </p:blipFill>
        <p:spPr>
          <a:xfrm>
            <a:off x="2206246" y="3125850"/>
            <a:ext cx="1571590" cy="1239449"/>
          </a:xfrm>
          <a:prstGeom prst="rect">
            <a:avLst/>
          </a:prstGeom>
          <a:noFill/>
          <a:ln>
            <a:noFill/>
          </a:ln>
        </p:spPr>
      </p:pic>
      <p:grpSp>
        <p:nvGrpSpPr>
          <p:cNvPr id="27" name="Shape 299"/>
          <p:cNvGrpSpPr/>
          <p:nvPr/>
        </p:nvGrpSpPr>
        <p:grpSpPr>
          <a:xfrm>
            <a:off x="7001844" y="2971801"/>
            <a:ext cx="1869736" cy="1124344"/>
            <a:chOff x="7143751" y="2114551"/>
            <a:chExt cx="1869736" cy="1124344"/>
          </a:xfrm>
        </p:grpSpPr>
        <p:grpSp>
          <p:nvGrpSpPr>
            <p:cNvPr id="28" name="Shape 300"/>
            <p:cNvGrpSpPr/>
            <p:nvPr/>
          </p:nvGrpSpPr>
          <p:grpSpPr>
            <a:xfrm>
              <a:off x="7775499" y="2322154"/>
              <a:ext cx="980207" cy="916741"/>
              <a:chOff x="4044183" y="930773"/>
              <a:chExt cx="806091" cy="730296"/>
            </a:xfrm>
          </p:grpSpPr>
          <p:sp>
            <p:nvSpPr>
              <p:cNvPr id="32" name="Shape 301"/>
              <p:cNvSpPr/>
              <p:nvPr/>
            </p:nvSpPr>
            <p:spPr>
              <a:xfrm>
                <a:off x="4044183" y="1376474"/>
                <a:ext cx="136499" cy="284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33" name="Shape 302"/>
              <p:cNvSpPr/>
              <p:nvPr/>
            </p:nvSpPr>
            <p:spPr>
              <a:xfrm>
                <a:off x="4267373" y="930773"/>
                <a:ext cx="136499" cy="730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34" name="Shape 303"/>
              <p:cNvSpPr/>
              <p:nvPr/>
            </p:nvSpPr>
            <p:spPr>
              <a:xfrm>
                <a:off x="4490585" y="1190669"/>
                <a:ext cx="136499" cy="470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35" name="Shape 304"/>
              <p:cNvSpPr/>
              <p:nvPr/>
            </p:nvSpPr>
            <p:spPr>
              <a:xfrm>
                <a:off x="4713775" y="1070600"/>
                <a:ext cx="136499" cy="5903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pic>
          <p:nvPicPr>
            <p:cNvPr id="29" name="Shape 305"/>
            <p:cNvPicPr preferRelativeResize="0"/>
            <p:nvPr/>
          </p:nvPicPr>
          <p:blipFill>
            <a:blip r:embed="rId3">
              <a:alphaModFix/>
            </a:blip>
            <a:stretch>
              <a:fillRect/>
            </a:stretch>
          </p:blipFill>
          <p:spPr>
            <a:xfrm>
              <a:off x="7143751" y="2114551"/>
              <a:ext cx="860362" cy="638998"/>
            </a:xfrm>
            <a:prstGeom prst="rect">
              <a:avLst/>
            </a:prstGeom>
            <a:noFill/>
            <a:ln>
              <a:noFill/>
            </a:ln>
          </p:spPr>
        </p:pic>
        <p:cxnSp>
          <p:nvCxnSpPr>
            <p:cNvPr id="30" name="Shape 306"/>
            <p:cNvCxnSpPr>
              <a:endCxn id="31" idx="1"/>
            </p:cNvCxnSpPr>
            <p:nvPr/>
          </p:nvCxnSpPr>
          <p:spPr>
            <a:xfrm>
              <a:off x="7937387" y="2631113"/>
              <a:ext cx="910200" cy="149400"/>
            </a:xfrm>
            <a:prstGeom prst="straightConnector1">
              <a:avLst/>
            </a:prstGeom>
            <a:noFill/>
            <a:ln w="9525" cap="flat" cmpd="sng">
              <a:solidFill>
                <a:schemeClr val="dk2"/>
              </a:solidFill>
              <a:prstDash val="solid"/>
              <a:round/>
              <a:headEnd type="none" w="lg" len="lg"/>
              <a:tailEnd type="triangle" w="lg" len="lg"/>
            </a:ln>
          </p:spPr>
        </p:cxnSp>
        <p:sp>
          <p:nvSpPr>
            <p:cNvPr id="31" name="Shape 307"/>
            <p:cNvSpPr/>
            <p:nvPr/>
          </p:nvSpPr>
          <p:spPr>
            <a:xfrm>
              <a:off x="8847587" y="2322263"/>
              <a:ext cx="165900" cy="916500"/>
            </a:xfrm>
            <a:prstGeom prst="rect">
              <a:avLst/>
            </a:prstGeom>
            <a:solidFill>
              <a:srgbClr val="3C8ACA"/>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cxnSp>
        <p:nvCxnSpPr>
          <p:cNvPr id="36" name="Shape 308"/>
          <p:cNvCxnSpPr/>
          <p:nvPr/>
        </p:nvCxnSpPr>
        <p:spPr>
          <a:xfrm>
            <a:off x="334750" y="4499899"/>
            <a:ext cx="8220600" cy="0"/>
          </a:xfrm>
          <a:prstGeom prst="straightConnector1">
            <a:avLst/>
          </a:prstGeom>
          <a:noFill/>
          <a:ln w="9525" cap="flat" cmpd="sng">
            <a:solidFill>
              <a:schemeClr val="accent6"/>
            </a:solidFill>
            <a:prstDash val="solid"/>
            <a:round/>
            <a:headEnd type="none" w="lg" len="lg"/>
            <a:tailEnd type="triangle" w="lg" len="lg"/>
          </a:ln>
        </p:spPr>
      </p:cxnSp>
    </p:spTree>
    <p:extLst>
      <p:ext uri="{BB962C8B-B14F-4D97-AF65-F5344CB8AC3E}">
        <p14:creationId xmlns:p14="http://schemas.microsoft.com/office/powerpoint/2010/main" val="712141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Introductions</a:t>
            </a:r>
          </a:p>
        </p:txBody>
      </p:sp>
      <p:pic>
        <p:nvPicPr>
          <p:cNvPr id="5" name="Picture 4"/>
          <p:cNvPicPr>
            <a:picLocks noChangeAspect="1"/>
          </p:cNvPicPr>
          <p:nvPr/>
        </p:nvPicPr>
        <p:blipFill>
          <a:blip r:embed="rId3"/>
          <a:stretch>
            <a:fillRect/>
          </a:stretch>
        </p:blipFill>
        <p:spPr>
          <a:xfrm>
            <a:off x="319087" y="1142993"/>
            <a:ext cx="6624951" cy="2471745"/>
          </a:xfrm>
          <a:prstGeom prst="rect">
            <a:avLst/>
          </a:prstGeom>
          <a:ln>
            <a:solidFill>
              <a:schemeClr val="tx1"/>
            </a:solidFill>
          </a:ln>
        </p:spPr>
      </p:pic>
      <p:sp>
        <p:nvSpPr>
          <p:cNvPr id="9" name="Date Placeholder 8"/>
          <p:cNvSpPr>
            <a:spLocks noGrp="1"/>
          </p:cNvSpPr>
          <p:nvPr>
            <p:ph type="dt" sz="half" idx="10"/>
          </p:nvPr>
        </p:nvSpPr>
        <p:spPr/>
        <p:txBody>
          <a:bodyPr/>
          <a:lstStyle/>
          <a:p>
            <a:fld id="{B53F9EA4-F2B2-4747-8509-E9F31898C380}" type="datetime1">
              <a:rPr lang="en-US" smtClean="0"/>
              <a:t>9/9/2018</a:t>
            </a:fld>
            <a:endParaRPr lang="en-US"/>
          </a:p>
        </p:txBody>
      </p:sp>
      <p:sp>
        <p:nvSpPr>
          <p:cNvPr id="10" name="Footer Placeholder 9"/>
          <p:cNvSpPr>
            <a:spLocks noGrp="1"/>
          </p:cNvSpPr>
          <p:nvPr>
            <p:ph type="ftr" sz="quarter" idx="3"/>
          </p:nvPr>
        </p:nvSpPr>
        <p:spPr/>
        <p:txBody>
          <a:bodyPr/>
          <a:lstStyle/>
          <a:p>
            <a:r>
              <a:rPr lang="en-US"/>
              <a:t>Kwartler CSCI S-96</a:t>
            </a:r>
            <a:endParaRPr lang="en-US" dirty="0"/>
          </a:p>
        </p:txBody>
      </p:sp>
      <p:sp>
        <p:nvSpPr>
          <p:cNvPr id="11" name="Slide Number Placeholder 10"/>
          <p:cNvSpPr>
            <a:spLocks noGrp="1"/>
          </p:cNvSpPr>
          <p:nvPr>
            <p:ph type="sldNum" sz="quarter" idx="12"/>
          </p:nvPr>
        </p:nvSpPr>
        <p:spPr/>
        <p:txBody>
          <a:bodyPr/>
          <a:lstStyle/>
          <a:p>
            <a:fld id="{37290FF7-652B-4475-AEAB-8B1A5D23AE09}" type="slidenum">
              <a:rPr lang="en-US" smtClean="0"/>
              <a:t>3</a:t>
            </a:fld>
            <a:endParaRPr lang="en-US"/>
          </a:p>
        </p:txBody>
      </p:sp>
    </p:spTree>
    <p:extLst>
      <p:ext uri="{BB962C8B-B14F-4D97-AF65-F5344CB8AC3E}">
        <p14:creationId xmlns:p14="http://schemas.microsoft.com/office/powerpoint/2010/main" val="23716958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9/9/2018</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30</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Will the next person that calls accept the credit card offer?</a:t>
            </a:r>
          </a:p>
          <a:p>
            <a:pPr algn="ctr"/>
            <a:r>
              <a:rPr lang="en-US" sz="1200" dirty="0"/>
              <a:t>The outcome is 1 = yes, 0=no, they will accept.</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b="1" dirty="0">
                <a:solidFill>
                  <a:schemeClr val="accent6"/>
                </a:solidFill>
              </a:rPr>
              <a:t>Supervised</a:t>
            </a:r>
            <a:r>
              <a:rPr lang="en-US" dirty="0"/>
              <a:t> </a:t>
            </a:r>
            <a:r>
              <a:rPr lang="en-US" b="1" dirty="0">
                <a:solidFill>
                  <a:schemeClr val="accent6"/>
                </a:solidFill>
              </a:rPr>
              <a:t>Learning</a:t>
            </a:r>
          </a:p>
          <a:p>
            <a:pPr marL="1657350" lvl="3" indent="-285750">
              <a:buFont typeface="Arial" panose="020B0604020202020204" pitchFamily="34" charset="0"/>
              <a:buChar char="•"/>
            </a:pPr>
            <a:r>
              <a:rPr lang="en-US" b="1" dirty="0">
                <a:solidFill>
                  <a:schemeClr val="accent6"/>
                </a:solidFill>
              </a:rPr>
              <a:t>Classification</a:t>
            </a:r>
          </a:p>
          <a:p>
            <a:pPr marL="2114550" lvl="4" indent="-285750">
              <a:buFont typeface="Arial" panose="020B0604020202020204" pitchFamily="34" charset="0"/>
              <a:buChar char="•"/>
            </a:pPr>
            <a:r>
              <a:rPr lang="en-US" b="1" dirty="0">
                <a:solidFill>
                  <a:schemeClr val="accent6"/>
                </a:solidFill>
              </a:rPr>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988113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a:t>Supervised: Classification</a:t>
            </a:r>
          </a:p>
        </p:txBody>
      </p:sp>
      <p:sp>
        <p:nvSpPr>
          <p:cNvPr id="11267" name="Content Placeholder 2"/>
          <p:cNvSpPr>
            <a:spLocks noGrp="1"/>
          </p:cNvSpPr>
          <p:nvPr>
            <p:ph sz="quarter" idx="1"/>
          </p:nvPr>
        </p:nvSpPr>
        <p:spPr>
          <a:xfrm>
            <a:off x="914400" y="1981200"/>
            <a:ext cx="7772400" cy="4038600"/>
          </a:xfrm>
        </p:spPr>
        <p:txBody>
          <a:bodyPr/>
          <a:lstStyle/>
          <a:p>
            <a:pPr eaLnBrk="1" hangingPunct="1"/>
            <a:r>
              <a:rPr lang="en-US" altLang="en-US">
                <a:latin typeface="Franklin Gothic Book" pitchFamily="34" charset="0"/>
              </a:rPr>
              <a:t>Goal: Predict categorical target (outcome) variable </a:t>
            </a:r>
          </a:p>
          <a:p>
            <a:pPr eaLnBrk="1" hangingPunct="1"/>
            <a:r>
              <a:rPr lang="en-US" altLang="en-US">
                <a:latin typeface="Franklin Gothic Book" pitchFamily="34" charset="0"/>
              </a:rPr>
              <a:t>Examples: Purchase/no purchase, fraud/no fraud, creditworthy/not creditworthy…</a:t>
            </a:r>
          </a:p>
          <a:p>
            <a:pPr eaLnBrk="1" hangingPunct="1"/>
            <a:r>
              <a:rPr lang="en-US" altLang="en-US">
                <a:latin typeface="Franklin Gothic Book" pitchFamily="34" charset="0"/>
              </a:rPr>
              <a:t>Each row is a case (customer, tax return, applicant)</a:t>
            </a:r>
          </a:p>
          <a:p>
            <a:pPr eaLnBrk="1" hangingPunct="1"/>
            <a:r>
              <a:rPr lang="en-US" altLang="en-US">
                <a:latin typeface="Franklin Gothic Book" pitchFamily="34" charset="0"/>
              </a:rPr>
              <a:t>Each column is a variable</a:t>
            </a:r>
          </a:p>
          <a:p>
            <a:pPr eaLnBrk="1" hangingPunct="1"/>
            <a:r>
              <a:rPr lang="en-US" altLang="en-US">
                <a:latin typeface="Franklin Gothic Book" pitchFamily="34" charset="0"/>
              </a:rPr>
              <a:t>Target variable is often binary (yes/no)</a:t>
            </a:r>
          </a:p>
        </p:txBody>
      </p:sp>
    </p:spTree>
    <p:extLst>
      <p:ext uri="{BB962C8B-B14F-4D97-AF65-F5344CB8AC3E}">
        <p14:creationId xmlns:p14="http://schemas.microsoft.com/office/powerpoint/2010/main" val="8307949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9/9/2018</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32</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Will the next patron order a wine, beer, or cocktail?</a:t>
            </a:r>
          </a:p>
          <a:p>
            <a:pPr algn="ctr"/>
            <a:r>
              <a:rPr lang="en-US" sz="1200" dirty="0"/>
              <a:t>The outcome is one of three classes, wine, beer, or cocktail.</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b="1" dirty="0">
                <a:solidFill>
                  <a:schemeClr val="accent6"/>
                </a:solidFill>
              </a:rPr>
              <a:t>Supervised</a:t>
            </a:r>
            <a:r>
              <a:rPr lang="en-US" dirty="0"/>
              <a:t> </a:t>
            </a:r>
            <a:r>
              <a:rPr lang="en-US" b="1" dirty="0">
                <a:solidFill>
                  <a:schemeClr val="accent6"/>
                </a:solidFill>
              </a:rPr>
              <a:t>Learning</a:t>
            </a:r>
          </a:p>
          <a:p>
            <a:pPr marL="1657350" lvl="3" indent="-285750">
              <a:buFont typeface="Arial" panose="020B0604020202020204" pitchFamily="34" charset="0"/>
              <a:buChar char="•"/>
            </a:pPr>
            <a:r>
              <a:rPr lang="en-US" b="1" dirty="0">
                <a:solidFill>
                  <a:schemeClr val="accent6"/>
                </a:solidFill>
              </a:rPr>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b="1" dirty="0">
                <a:solidFill>
                  <a:schemeClr val="accent6"/>
                </a:solidFill>
              </a:rPr>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020829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9/9/2018</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33</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many ice cream cones will we sell on an 85 degree, Saturday?</a:t>
            </a:r>
          </a:p>
          <a:p>
            <a:pPr algn="ctr"/>
            <a:r>
              <a:rPr lang="en-US" sz="1200" dirty="0"/>
              <a:t>(the outcome is a continuous 0 to some number of cones)</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b="1" dirty="0">
                <a:solidFill>
                  <a:schemeClr val="accent6"/>
                </a:solidFill>
              </a:rPr>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8419263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a:t>Supervised: Prediction</a:t>
            </a:r>
          </a:p>
        </p:txBody>
      </p:sp>
      <p:sp>
        <p:nvSpPr>
          <p:cNvPr id="12291" name="Content Placeholder 2"/>
          <p:cNvSpPr>
            <a:spLocks noGrp="1"/>
          </p:cNvSpPr>
          <p:nvPr>
            <p:ph sz="quarter" idx="1"/>
          </p:nvPr>
        </p:nvSpPr>
        <p:spPr>
          <a:xfrm>
            <a:off x="914400" y="1676400"/>
            <a:ext cx="7772400" cy="4572000"/>
          </a:xfrm>
        </p:spPr>
        <p:txBody>
          <a:bodyPr/>
          <a:lstStyle/>
          <a:p>
            <a:pPr eaLnBrk="1" hangingPunct="1"/>
            <a:r>
              <a:rPr lang="en-US" altLang="en-US">
                <a:latin typeface="Franklin Gothic Book" pitchFamily="34" charset="0"/>
              </a:rPr>
              <a:t>Goal: Predict numerical target (outcome) variable </a:t>
            </a:r>
          </a:p>
          <a:p>
            <a:pPr eaLnBrk="1" hangingPunct="1"/>
            <a:r>
              <a:rPr lang="en-US" altLang="en-US">
                <a:latin typeface="Franklin Gothic Book" pitchFamily="34" charset="0"/>
              </a:rPr>
              <a:t>Examples: sales, revenue, performance</a:t>
            </a:r>
          </a:p>
          <a:p>
            <a:pPr eaLnBrk="1" hangingPunct="1"/>
            <a:r>
              <a:rPr lang="en-US" altLang="en-US">
                <a:latin typeface="Franklin Gothic Book" pitchFamily="34" charset="0"/>
              </a:rPr>
              <a:t>As in classification:</a:t>
            </a:r>
          </a:p>
          <a:p>
            <a:pPr eaLnBrk="1" hangingPunct="1"/>
            <a:r>
              <a:rPr lang="en-US" altLang="en-US">
                <a:latin typeface="Franklin Gothic Book" pitchFamily="34" charset="0"/>
              </a:rPr>
              <a:t>Each row is a case (customer, tax return, applicant)</a:t>
            </a:r>
          </a:p>
          <a:p>
            <a:pPr eaLnBrk="1" hangingPunct="1"/>
            <a:r>
              <a:rPr lang="en-US" altLang="en-US">
                <a:latin typeface="Franklin Gothic Book" pitchFamily="34" charset="0"/>
              </a:rPr>
              <a:t>Each column is a variable</a:t>
            </a:r>
          </a:p>
          <a:p>
            <a:pPr eaLnBrk="1" hangingPunct="1"/>
            <a:r>
              <a:rPr lang="en-US" altLang="en-US">
                <a:latin typeface="Franklin Gothic Book" pitchFamily="34" charset="0"/>
              </a:rPr>
              <a:t>Taken together, classification and prediction constitute “predictive analytics”</a:t>
            </a:r>
          </a:p>
          <a:p>
            <a:pPr eaLnBrk="1" hangingPunct="1">
              <a:buFont typeface="Wingdings 2" pitchFamily="18" charset="2"/>
              <a:buNone/>
            </a:pPr>
            <a:endParaRPr lang="en-US" altLang="en-US">
              <a:latin typeface="Franklin Gothic Book" pitchFamily="34" charset="0"/>
            </a:endParaRPr>
          </a:p>
        </p:txBody>
      </p:sp>
    </p:spTree>
    <p:extLst>
      <p:ext uri="{BB962C8B-B14F-4D97-AF65-F5344CB8AC3E}">
        <p14:creationId xmlns:p14="http://schemas.microsoft.com/office/powerpoint/2010/main" val="20362398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9/9/2018</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35</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much corn meal will we need for our corn dogs this month?</a:t>
            </a:r>
          </a:p>
          <a:p>
            <a:pPr algn="ctr"/>
            <a:r>
              <a:rPr lang="en-US" sz="1200" dirty="0"/>
              <a:t>(there is an outcome, and the data is time related)</a:t>
            </a:r>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b="1" dirty="0">
                <a:solidFill>
                  <a:schemeClr val="accent6"/>
                </a:solidFill>
              </a:rPr>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930523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9/9/2018</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36</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 our customer data base be grouped in some meaningful way?</a:t>
            </a:r>
          </a:p>
          <a:p>
            <a:pPr algn="ctr"/>
            <a:r>
              <a:rPr lang="en-US" sz="1200" dirty="0"/>
              <a:t>(there is no clear outcome to predict, we can observe and explore the clusters within the customer </a:t>
            </a:r>
            <a:r>
              <a:rPr lang="en-US" sz="1200" dirty="0" err="1"/>
              <a:t>db</a:t>
            </a:r>
            <a:r>
              <a:rPr lang="en-US" sz="1200" dirty="0"/>
              <a:t>)</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b="1" dirty="0">
                <a:solidFill>
                  <a:schemeClr val="accent6"/>
                </a:solidFill>
              </a:rPr>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018694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en-US"/>
              <a:t>Unsupervised Learning</a:t>
            </a:r>
          </a:p>
        </p:txBody>
      </p:sp>
      <p:sp>
        <p:nvSpPr>
          <p:cNvPr id="10243" name="Content Placeholder 2"/>
          <p:cNvSpPr>
            <a:spLocks noGrp="1"/>
          </p:cNvSpPr>
          <p:nvPr>
            <p:ph sz="quarter" idx="1"/>
          </p:nvPr>
        </p:nvSpPr>
        <p:spPr>
          <a:xfrm>
            <a:off x="914400" y="2057400"/>
            <a:ext cx="7772400" cy="3962400"/>
          </a:xfrm>
        </p:spPr>
        <p:txBody>
          <a:bodyPr/>
          <a:lstStyle/>
          <a:p>
            <a:pPr eaLnBrk="1" hangingPunct="1"/>
            <a:r>
              <a:rPr lang="en-US" altLang="en-US">
                <a:latin typeface="Franklin Gothic Book" pitchFamily="34" charset="0"/>
              </a:rPr>
              <a:t>Goal: Segment data into meaningful segments; detect patterns</a:t>
            </a:r>
          </a:p>
          <a:p>
            <a:pPr eaLnBrk="1" hangingPunct="1"/>
            <a:endParaRPr lang="en-US" altLang="en-US">
              <a:latin typeface="Franklin Gothic Book" pitchFamily="34" charset="0"/>
            </a:endParaRPr>
          </a:p>
          <a:p>
            <a:pPr eaLnBrk="1" hangingPunct="1"/>
            <a:r>
              <a:rPr lang="en-US" altLang="en-US">
                <a:latin typeface="Franklin Gothic Book" pitchFamily="34" charset="0"/>
              </a:rPr>
              <a:t>There is no target (outcome) variable to predict or classify</a:t>
            </a:r>
          </a:p>
          <a:p>
            <a:pPr eaLnBrk="1" hangingPunct="1"/>
            <a:endParaRPr lang="en-US" altLang="en-US">
              <a:latin typeface="Franklin Gothic Book" pitchFamily="34" charset="0"/>
            </a:endParaRPr>
          </a:p>
          <a:p>
            <a:pPr eaLnBrk="1" hangingPunct="1"/>
            <a:r>
              <a:rPr lang="en-US" altLang="en-US">
                <a:latin typeface="Franklin Gothic Book" pitchFamily="34" charset="0"/>
              </a:rPr>
              <a:t>Methods: Association rules, data reduction &amp; exploration, visualization</a:t>
            </a:r>
          </a:p>
        </p:txBody>
      </p:sp>
    </p:spTree>
    <p:extLst>
      <p:ext uri="{BB962C8B-B14F-4D97-AF65-F5344CB8AC3E}">
        <p14:creationId xmlns:p14="http://schemas.microsoft.com/office/powerpoint/2010/main" val="33070837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Unsupervised Learning</a:t>
            </a: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9/9/2018</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38</a:t>
            </a:fld>
            <a:endParaRPr lang="en-US"/>
          </a:p>
        </p:txBody>
      </p:sp>
      <p:sp>
        <p:nvSpPr>
          <p:cNvPr id="6" name="Footer Placeholder 5"/>
          <p:cNvSpPr>
            <a:spLocks noGrp="1"/>
          </p:cNvSpPr>
          <p:nvPr>
            <p:ph type="ftr" sz="quarter" idx="3"/>
          </p:nvPr>
        </p:nvSpPr>
        <p:spPr/>
        <p:txBody>
          <a:bodyPr/>
          <a:lstStyle/>
          <a:p>
            <a:r>
              <a:rPr lang="en-US" smtClean="0"/>
              <a:t>Kwartler CSCI S-96</a:t>
            </a:r>
            <a:endParaRPr lang="en-US" dirty="0"/>
          </a:p>
        </p:txBody>
      </p:sp>
      <p:sp>
        <p:nvSpPr>
          <p:cNvPr id="7" name="Shape 239"/>
          <p:cNvSpPr txBox="1"/>
          <p:nvPr/>
        </p:nvSpPr>
        <p:spPr>
          <a:xfrm>
            <a:off x="206000" y="1136109"/>
            <a:ext cx="8778300" cy="525600"/>
          </a:xfrm>
          <a:prstGeom prst="rect">
            <a:avLst/>
          </a:prstGeom>
          <a:solidFill>
            <a:schemeClr val="accent2"/>
          </a:solidFill>
          <a:ln>
            <a:noFill/>
          </a:ln>
        </p:spPr>
        <p:txBody>
          <a:bodyPr lIns="91425" tIns="91425" rIns="91425" bIns="91425" anchor="t" anchorCtr="0">
            <a:noAutofit/>
          </a:bodyPr>
          <a:lstStyle/>
          <a:p>
            <a:r>
              <a:rPr lang="en" sz="2400">
                <a:solidFill>
                  <a:srgbClr val="FFFFFF"/>
                </a:solidFill>
                <a:latin typeface="Open Sans"/>
                <a:ea typeface="Open Sans"/>
                <a:cs typeface="Open Sans"/>
                <a:sym typeface="Open Sans"/>
              </a:rPr>
              <a:t>Trying to find hidden structure in unlabelled data.</a:t>
            </a:r>
          </a:p>
        </p:txBody>
      </p:sp>
      <p:sp>
        <p:nvSpPr>
          <p:cNvPr id="8" name="Shape 240"/>
          <p:cNvSpPr txBox="1"/>
          <p:nvPr/>
        </p:nvSpPr>
        <p:spPr>
          <a:xfrm>
            <a:off x="206100" y="1585585"/>
            <a:ext cx="8778300" cy="246299"/>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“Learn from observing”, “Look at my data and tell me about it”</a:t>
            </a:r>
          </a:p>
        </p:txBody>
      </p:sp>
      <p:grpSp>
        <p:nvGrpSpPr>
          <p:cNvPr id="9" name="Shape 231"/>
          <p:cNvGrpSpPr/>
          <p:nvPr/>
        </p:nvGrpSpPr>
        <p:grpSpPr>
          <a:xfrm>
            <a:off x="7286625" y="3000376"/>
            <a:ext cx="1220007" cy="1095796"/>
            <a:chOff x="4044183" y="930773"/>
            <a:chExt cx="806091" cy="730296"/>
          </a:xfrm>
        </p:grpSpPr>
        <p:sp>
          <p:nvSpPr>
            <p:cNvPr id="10" name="Shape 232"/>
            <p:cNvSpPr/>
            <p:nvPr/>
          </p:nvSpPr>
          <p:spPr>
            <a:xfrm>
              <a:off x="4044183" y="1376474"/>
              <a:ext cx="136499" cy="284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 name="Shape 233"/>
            <p:cNvSpPr/>
            <p:nvPr/>
          </p:nvSpPr>
          <p:spPr>
            <a:xfrm>
              <a:off x="4267373" y="930773"/>
              <a:ext cx="136499" cy="730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 name="Shape 234"/>
            <p:cNvSpPr/>
            <p:nvPr/>
          </p:nvSpPr>
          <p:spPr>
            <a:xfrm>
              <a:off x="4490585" y="1190669"/>
              <a:ext cx="136499" cy="470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3" name="Shape 235"/>
            <p:cNvSpPr/>
            <p:nvPr/>
          </p:nvSpPr>
          <p:spPr>
            <a:xfrm>
              <a:off x="4713775" y="1070600"/>
              <a:ext cx="136499" cy="5903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grpSp>
        <p:nvGrpSpPr>
          <p:cNvPr id="14" name="Shape 241"/>
          <p:cNvGrpSpPr/>
          <p:nvPr/>
        </p:nvGrpSpPr>
        <p:grpSpPr>
          <a:xfrm>
            <a:off x="325016" y="2971800"/>
            <a:ext cx="1218034" cy="1151233"/>
            <a:chOff x="4044175" y="930800"/>
            <a:chExt cx="806099" cy="730199"/>
          </a:xfrm>
        </p:grpSpPr>
        <p:sp>
          <p:nvSpPr>
            <p:cNvPr id="15" name="Shape 242"/>
            <p:cNvSpPr/>
            <p:nvPr/>
          </p:nvSpPr>
          <p:spPr>
            <a:xfrm>
              <a:off x="4044175" y="1017125"/>
              <a:ext cx="136499" cy="6437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6" name="Shape 243"/>
            <p:cNvSpPr/>
            <p:nvPr/>
          </p:nvSpPr>
          <p:spPr>
            <a:xfrm>
              <a:off x="4267375" y="1300350"/>
              <a:ext cx="136499" cy="360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7" name="Shape 244"/>
            <p:cNvSpPr/>
            <p:nvPr/>
          </p:nvSpPr>
          <p:spPr>
            <a:xfrm>
              <a:off x="4490575" y="930800"/>
              <a:ext cx="136499" cy="730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8" name="Shape 245"/>
            <p:cNvSpPr/>
            <p:nvPr/>
          </p:nvSpPr>
          <p:spPr>
            <a:xfrm>
              <a:off x="4713775" y="1070600"/>
              <a:ext cx="136499" cy="5903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pic>
        <p:nvPicPr>
          <p:cNvPr id="19" name="Shape 246"/>
          <p:cNvPicPr preferRelativeResize="0"/>
          <p:nvPr/>
        </p:nvPicPr>
        <p:blipFill>
          <a:blip r:embed="rId2">
            <a:alphaModFix/>
          </a:blip>
          <a:stretch>
            <a:fillRect/>
          </a:stretch>
        </p:blipFill>
        <p:spPr>
          <a:xfrm>
            <a:off x="927086" y="3287149"/>
            <a:ext cx="988548" cy="1074413"/>
          </a:xfrm>
          <a:prstGeom prst="rect">
            <a:avLst/>
          </a:prstGeom>
          <a:noFill/>
          <a:ln>
            <a:noFill/>
          </a:ln>
        </p:spPr>
      </p:pic>
      <p:sp>
        <p:nvSpPr>
          <p:cNvPr id="20" name="Shape 247"/>
          <p:cNvSpPr txBox="1"/>
          <p:nvPr/>
        </p:nvSpPr>
        <p:spPr>
          <a:xfrm>
            <a:off x="395900" y="2276832"/>
            <a:ext cx="1184400"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Data Setup</a:t>
            </a:r>
          </a:p>
        </p:txBody>
      </p:sp>
      <p:sp>
        <p:nvSpPr>
          <p:cNvPr id="22" name="Shape 249"/>
          <p:cNvSpPr txBox="1"/>
          <p:nvPr/>
        </p:nvSpPr>
        <p:spPr>
          <a:xfrm>
            <a:off x="2436563" y="2276831"/>
            <a:ext cx="1135312" cy="432599"/>
          </a:xfrm>
          <a:prstGeom prst="rect">
            <a:avLst/>
          </a:prstGeom>
          <a:noFill/>
          <a:ln>
            <a:noFill/>
          </a:ln>
        </p:spPr>
        <p:txBody>
          <a:bodyPr lIns="91425" tIns="91425" rIns="91425" bIns="91425" anchor="t" anchorCtr="0">
            <a:noAutofit/>
          </a:bodyPr>
          <a:lstStyle/>
          <a:p>
            <a:pPr algn="ctr"/>
            <a:r>
              <a:rPr lang="en" u="sng">
                <a:latin typeface="Open Sans"/>
                <a:ea typeface="Open Sans"/>
                <a:cs typeface="Open Sans"/>
                <a:sym typeface="Open Sans"/>
              </a:rPr>
              <a:t>Method</a:t>
            </a:r>
          </a:p>
        </p:txBody>
      </p:sp>
      <p:grpSp>
        <p:nvGrpSpPr>
          <p:cNvPr id="23" name="Shape 250"/>
          <p:cNvGrpSpPr/>
          <p:nvPr/>
        </p:nvGrpSpPr>
        <p:grpSpPr>
          <a:xfrm>
            <a:off x="2282220" y="2893485"/>
            <a:ext cx="1461105" cy="1248962"/>
            <a:chOff x="2006350" y="2235900"/>
            <a:chExt cx="829924" cy="709425"/>
          </a:xfrm>
        </p:grpSpPr>
        <p:sp>
          <p:nvSpPr>
            <p:cNvPr id="24" name="Shape 251"/>
            <p:cNvSpPr/>
            <p:nvPr/>
          </p:nvSpPr>
          <p:spPr>
            <a:xfrm>
              <a:off x="2253075" y="2462250"/>
              <a:ext cx="364199" cy="364199"/>
            </a:xfrm>
            <a:prstGeom prst="ellipse">
              <a:avLst/>
            </a:prstGeom>
            <a:solidFill>
              <a:schemeClr val="lt2"/>
            </a:solidFill>
            <a:ln w="9525" cap="flat" cmpd="sng">
              <a:solidFill>
                <a:srgbClr val="D55F27"/>
              </a:solidFill>
              <a:prstDash val="solid"/>
              <a:round/>
              <a:headEnd type="none" w="med" len="med"/>
              <a:tailEnd type="none" w="med" len="med"/>
            </a:ln>
          </p:spPr>
          <p:txBody>
            <a:bodyPr lIns="91425" tIns="91425" rIns="91425" bIns="91425" anchor="ctr" anchorCtr="0">
              <a:noAutofit/>
            </a:bodyPr>
            <a:lstStyle/>
            <a:p>
              <a:endParaRPr/>
            </a:p>
          </p:txBody>
        </p:sp>
        <p:sp>
          <p:nvSpPr>
            <p:cNvPr id="25" name="Shape 252"/>
            <p:cNvSpPr/>
            <p:nvPr/>
          </p:nvSpPr>
          <p:spPr>
            <a:xfrm>
              <a:off x="2006350" y="2235900"/>
              <a:ext cx="218999" cy="218999"/>
            </a:xfrm>
            <a:prstGeom prst="ellipse">
              <a:avLst/>
            </a:prstGeom>
            <a:solidFill>
              <a:srgbClr val="3C8ACA"/>
            </a:solidFill>
            <a:ln w="9525" cap="flat" cmpd="sng">
              <a:solidFill>
                <a:srgbClr val="D55F27"/>
              </a:solidFill>
              <a:prstDash val="solid"/>
              <a:round/>
              <a:headEnd type="none" w="med" len="med"/>
              <a:tailEnd type="none" w="med" len="med"/>
            </a:ln>
          </p:spPr>
          <p:txBody>
            <a:bodyPr lIns="91425" tIns="91425" rIns="91425" bIns="91425" anchor="ctr" anchorCtr="0">
              <a:noAutofit/>
            </a:bodyPr>
            <a:lstStyle/>
            <a:p>
              <a:endParaRPr/>
            </a:p>
          </p:txBody>
        </p:sp>
        <p:sp>
          <p:nvSpPr>
            <p:cNvPr id="26" name="Shape 253"/>
            <p:cNvSpPr/>
            <p:nvPr/>
          </p:nvSpPr>
          <p:spPr>
            <a:xfrm>
              <a:off x="2391850" y="2264237"/>
              <a:ext cx="162299" cy="162299"/>
            </a:xfrm>
            <a:prstGeom prst="ellipse">
              <a:avLst/>
            </a:prstGeom>
            <a:solidFill>
              <a:srgbClr val="0F243E">
                <a:alpha val="74900"/>
              </a:srgbClr>
            </a:solidFill>
            <a:ln w="9525" cap="flat" cmpd="sng">
              <a:solidFill>
                <a:srgbClr val="AEAEAE"/>
              </a:solidFill>
              <a:prstDash val="solid"/>
              <a:round/>
              <a:headEnd type="none" w="med" len="med"/>
              <a:tailEnd type="none" w="med" len="med"/>
            </a:ln>
          </p:spPr>
          <p:txBody>
            <a:bodyPr lIns="91425" tIns="91425" rIns="91425" bIns="91425" anchor="ctr" anchorCtr="0">
              <a:noAutofit/>
            </a:bodyPr>
            <a:lstStyle/>
            <a:p>
              <a:endParaRPr/>
            </a:p>
          </p:txBody>
        </p:sp>
        <p:sp>
          <p:nvSpPr>
            <p:cNvPr id="27" name="Shape 254"/>
            <p:cNvSpPr/>
            <p:nvPr/>
          </p:nvSpPr>
          <p:spPr>
            <a:xfrm>
              <a:off x="2657825" y="2412575"/>
              <a:ext cx="162299" cy="162299"/>
            </a:xfrm>
            <a:prstGeom prst="ellipse">
              <a:avLst/>
            </a:prstGeom>
            <a:solidFill>
              <a:srgbClr val="D55F27"/>
            </a:solidFill>
            <a:ln w="9525" cap="flat" cmpd="sng">
              <a:solidFill>
                <a:srgbClr val="3D89C9"/>
              </a:solidFill>
              <a:prstDash val="solid"/>
              <a:round/>
              <a:headEnd type="none" w="med" len="med"/>
              <a:tailEnd type="none" w="med" len="med"/>
            </a:ln>
          </p:spPr>
          <p:txBody>
            <a:bodyPr lIns="91425" tIns="91425" rIns="91425" bIns="91425" anchor="ctr" anchorCtr="0">
              <a:noAutofit/>
            </a:bodyPr>
            <a:lstStyle/>
            <a:p>
              <a:endParaRPr/>
            </a:p>
          </p:txBody>
        </p:sp>
        <p:sp>
          <p:nvSpPr>
            <p:cNvPr id="28" name="Shape 255"/>
            <p:cNvSpPr/>
            <p:nvPr/>
          </p:nvSpPr>
          <p:spPr>
            <a:xfrm>
              <a:off x="2017468" y="2567425"/>
              <a:ext cx="102899" cy="102899"/>
            </a:xfrm>
            <a:prstGeom prst="ellipse">
              <a:avLst/>
            </a:prstGeom>
            <a:solidFill>
              <a:srgbClr val="9E9E9E"/>
            </a:solidFill>
            <a:ln w="9525" cap="flat" cmpd="sng">
              <a:solidFill>
                <a:srgbClr val="0F243E"/>
              </a:solidFill>
              <a:prstDash val="solid"/>
              <a:round/>
              <a:headEnd type="none" w="med" len="med"/>
              <a:tailEnd type="none" w="med" len="med"/>
            </a:ln>
          </p:spPr>
          <p:txBody>
            <a:bodyPr lIns="91425" tIns="91425" rIns="91425" bIns="91425" anchor="ctr" anchorCtr="0">
              <a:noAutofit/>
            </a:bodyPr>
            <a:lstStyle/>
            <a:p>
              <a:endParaRPr/>
            </a:p>
          </p:txBody>
        </p:sp>
        <p:sp>
          <p:nvSpPr>
            <p:cNvPr id="29" name="Shape 256"/>
            <p:cNvSpPr/>
            <p:nvPr/>
          </p:nvSpPr>
          <p:spPr>
            <a:xfrm>
              <a:off x="2617275" y="2713725"/>
              <a:ext cx="218999" cy="218999"/>
            </a:xfrm>
            <a:prstGeom prst="ellipse">
              <a:avLst/>
            </a:prstGeom>
            <a:solidFill>
              <a:srgbClr val="0F243E"/>
            </a:solidFill>
            <a:ln w="9525" cap="flat" cmpd="sng">
              <a:solidFill>
                <a:srgbClr val="3C8ACA"/>
              </a:solidFill>
              <a:prstDash val="solid"/>
              <a:round/>
              <a:headEnd type="none" w="med" len="med"/>
              <a:tailEnd type="none" w="med" len="med"/>
            </a:ln>
          </p:spPr>
          <p:txBody>
            <a:bodyPr lIns="91425" tIns="91425" rIns="91425" bIns="91425" anchor="ctr" anchorCtr="0">
              <a:noAutofit/>
            </a:bodyPr>
            <a:lstStyle/>
            <a:p>
              <a:endParaRPr/>
            </a:p>
          </p:txBody>
        </p:sp>
        <p:sp>
          <p:nvSpPr>
            <p:cNvPr id="30" name="Shape 257"/>
            <p:cNvSpPr/>
            <p:nvPr/>
          </p:nvSpPr>
          <p:spPr>
            <a:xfrm>
              <a:off x="2120385" y="2810325"/>
              <a:ext cx="135000" cy="135000"/>
            </a:xfrm>
            <a:prstGeom prst="ellipse">
              <a:avLst/>
            </a:prstGeom>
            <a:solidFill>
              <a:srgbClr val="3D89C9"/>
            </a:solidFill>
            <a:ln w="9525" cap="flat" cmpd="sng">
              <a:solidFill>
                <a:srgbClr val="0F243E"/>
              </a:solidFill>
              <a:prstDash val="solid"/>
              <a:round/>
              <a:headEnd type="none" w="med" len="med"/>
              <a:tailEnd type="none" w="med" len="med"/>
            </a:ln>
          </p:spPr>
          <p:txBody>
            <a:bodyPr lIns="91425" tIns="91425" rIns="91425" bIns="91425" anchor="ctr" anchorCtr="0">
              <a:noAutofit/>
            </a:bodyPr>
            <a:lstStyle/>
            <a:p>
              <a:endParaRPr/>
            </a:p>
          </p:txBody>
        </p:sp>
      </p:grpSp>
      <p:sp>
        <p:nvSpPr>
          <p:cNvPr id="31" name="Shape 258"/>
          <p:cNvSpPr txBox="1"/>
          <p:nvPr/>
        </p:nvSpPr>
        <p:spPr>
          <a:xfrm>
            <a:off x="206001" y="4584050"/>
            <a:ext cx="1564199" cy="942000"/>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Flat “Excel” file.  Each row is a record or observation.  Each column is an attribute of the record.</a:t>
            </a:r>
          </a:p>
        </p:txBody>
      </p:sp>
      <p:sp>
        <p:nvSpPr>
          <p:cNvPr id="32" name="Shape 259"/>
          <p:cNvSpPr txBox="1"/>
          <p:nvPr/>
        </p:nvSpPr>
        <p:spPr>
          <a:xfrm>
            <a:off x="2092313" y="4584050"/>
            <a:ext cx="1564199" cy="942000"/>
          </a:xfrm>
          <a:prstGeom prst="rect">
            <a:avLst/>
          </a:prstGeom>
          <a:noFill/>
          <a:ln>
            <a:noFill/>
          </a:ln>
        </p:spPr>
        <p:txBody>
          <a:bodyPr lIns="91425" tIns="91425" rIns="91425" bIns="91425" anchor="t" anchorCtr="0">
            <a:noAutofit/>
          </a:bodyPr>
          <a:lstStyle/>
          <a:p>
            <a:r>
              <a:rPr lang="en" sz="1200" i="1">
                <a:latin typeface="Open Sans"/>
                <a:ea typeface="Open Sans"/>
                <a:cs typeface="Open Sans"/>
                <a:sym typeface="Open Sans"/>
              </a:rPr>
              <a:t>Clustering e.g. K-Means, Hierarchical Clustering etc</a:t>
            </a:r>
          </a:p>
        </p:txBody>
      </p:sp>
      <p:sp>
        <p:nvSpPr>
          <p:cNvPr id="33" name="Shape 260"/>
          <p:cNvSpPr txBox="1"/>
          <p:nvPr/>
        </p:nvSpPr>
        <p:spPr>
          <a:xfrm>
            <a:off x="7449288" y="4584050"/>
            <a:ext cx="1564199" cy="942000"/>
          </a:xfrm>
          <a:prstGeom prst="rect">
            <a:avLst/>
          </a:prstGeom>
          <a:noFill/>
          <a:ln>
            <a:noFill/>
          </a:ln>
        </p:spPr>
        <p:txBody>
          <a:bodyPr lIns="91425" tIns="91425" rIns="91425" bIns="91425" anchor="t" anchorCtr="0">
            <a:noAutofit/>
          </a:bodyPr>
          <a:lstStyle/>
          <a:p>
            <a:r>
              <a:rPr lang="en" sz="1200" i="1">
                <a:latin typeface="Open Sans"/>
                <a:ea typeface="Open Sans"/>
                <a:cs typeface="Open Sans"/>
                <a:sym typeface="Open Sans"/>
              </a:rPr>
              <a:t>In new data find the customers/observations that most likely are part of a particular cluster.</a:t>
            </a:r>
          </a:p>
        </p:txBody>
      </p:sp>
      <p:sp>
        <p:nvSpPr>
          <p:cNvPr id="34" name="Shape 261"/>
          <p:cNvSpPr txBox="1"/>
          <p:nvPr/>
        </p:nvSpPr>
        <p:spPr>
          <a:xfrm>
            <a:off x="7343775" y="2276832"/>
            <a:ext cx="1479812"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Application</a:t>
            </a:r>
          </a:p>
        </p:txBody>
      </p:sp>
      <p:sp>
        <p:nvSpPr>
          <p:cNvPr id="35" name="Shape 262"/>
          <p:cNvSpPr/>
          <p:nvPr/>
        </p:nvSpPr>
        <p:spPr>
          <a:xfrm>
            <a:off x="7882924" y="3398995"/>
            <a:ext cx="306554" cy="294405"/>
          </a:xfrm>
          <a:prstGeom prst="ellipse">
            <a:avLst/>
          </a:prstGeom>
          <a:solidFill>
            <a:srgbClr val="D55F27"/>
          </a:solidFill>
          <a:ln w="9525" cap="flat" cmpd="sng">
            <a:solidFill>
              <a:srgbClr val="3D89C9"/>
            </a:solidFill>
            <a:prstDash val="solid"/>
            <a:round/>
            <a:headEnd type="none" w="med" len="med"/>
            <a:tailEnd type="none" w="med" len="med"/>
          </a:ln>
        </p:spPr>
        <p:txBody>
          <a:bodyPr lIns="91425" tIns="91425" rIns="91425" bIns="91425" anchor="ctr" anchorCtr="0">
            <a:noAutofit/>
          </a:bodyPr>
          <a:lstStyle/>
          <a:p>
            <a:endParaRPr/>
          </a:p>
        </p:txBody>
      </p:sp>
      <p:sp>
        <p:nvSpPr>
          <p:cNvPr id="37" name="Shape 264"/>
          <p:cNvSpPr txBox="1"/>
          <p:nvPr/>
        </p:nvSpPr>
        <p:spPr>
          <a:xfrm>
            <a:off x="4201801" y="2276831"/>
            <a:ext cx="2709599"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Business Examples</a:t>
            </a:r>
          </a:p>
        </p:txBody>
      </p:sp>
      <p:sp>
        <p:nvSpPr>
          <p:cNvPr id="38" name="Shape 265"/>
          <p:cNvSpPr txBox="1"/>
          <p:nvPr/>
        </p:nvSpPr>
        <p:spPr>
          <a:xfrm>
            <a:off x="4201801" y="2748906"/>
            <a:ext cx="2620199" cy="525600"/>
          </a:xfrm>
          <a:prstGeom prst="rect">
            <a:avLst/>
          </a:prstGeom>
          <a:noFill/>
          <a:ln>
            <a:noFill/>
          </a:ln>
        </p:spPr>
        <p:txBody>
          <a:bodyPr lIns="91425" tIns="91425" rIns="91425" bIns="91425" anchor="t" anchorCtr="0">
            <a:noAutofit/>
          </a:bodyPr>
          <a:lstStyle/>
          <a:p>
            <a:r>
              <a:rPr lang="en" sz="1100" b="1" dirty="0">
                <a:latin typeface="Open Sans"/>
                <a:ea typeface="Open Sans"/>
                <a:cs typeface="Open Sans"/>
                <a:sym typeface="Open Sans"/>
              </a:rPr>
              <a:t>Marketing</a:t>
            </a:r>
            <a:r>
              <a:rPr lang="en" sz="1100" dirty="0">
                <a:latin typeface="Open Sans"/>
                <a:ea typeface="Open Sans"/>
                <a:cs typeface="Open Sans"/>
                <a:sym typeface="Open Sans"/>
              </a:rPr>
              <a:t>-Find customer segments for specific marketing campaigns.</a:t>
            </a:r>
          </a:p>
        </p:txBody>
      </p:sp>
      <p:sp>
        <p:nvSpPr>
          <p:cNvPr id="39" name="Shape 266"/>
          <p:cNvSpPr txBox="1"/>
          <p:nvPr/>
        </p:nvSpPr>
        <p:spPr>
          <a:xfrm>
            <a:off x="4201801" y="3203743"/>
            <a:ext cx="2620199" cy="701699"/>
          </a:xfrm>
          <a:prstGeom prst="rect">
            <a:avLst/>
          </a:prstGeom>
          <a:noFill/>
          <a:ln>
            <a:noFill/>
          </a:ln>
        </p:spPr>
        <p:txBody>
          <a:bodyPr lIns="91425" tIns="91425" rIns="91425" bIns="91425" anchor="ctr" anchorCtr="0">
            <a:noAutofit/>
          </a:bodyPr>
          <a:lstStyle/>
          <a:p>
            <a:r>
              <a:rPr lang="en" sz="1100" b="1" dirty="0">
                <a:solidFill>
                  <a:schemeClr val="dk1"/>
                </a:solidFill>
                <a:latin typeface="Open Sans"/>
                <a:ea typeface="Open Sans"/>
                <a:cs typeface="Open Sans"/>
                <a:sym typeface="Open Sans"/>
              </a:rPr>
              <a:t>Operations</a:t>
            </a:r>
            <a:r>
              <a:rPr lang="en" sz="1100" dirty="0">
                <a:solidFill>
                  <a:schemeClr val="dk1"/>
                </a:solidFill>
                <a:latin typeface="Open Sans"/>
                <a:ea typeface="Open Sans"/>
                <a:cs typeface="Open Sans"/>
                <a:sym typeface="Open Sans"/>
              </a:rPr>
              <a:t>-Identify locations for cell towers based on population density and area characteristics.</a:t>
            </a:r>
          </a:p>
        </p:txBody>
      </p:sp>
      <p:sp>
        <p:nvSpPr>
          <p:cNvPr id="40" name="Shape 267"/>
          <p:cNvSpPr txBox="1"/>
          <p:nvPr/>
        </p:nvSpPr>
        <p:spPr>
          <a:xfrm>
            <a:off x="4201801" y="3787062"/>
            <a:ext cx="2620199" cy="701699"/>
          </a:xfrm>
          <a:prstGeom prst="rect">
            <a:avLst/>
          </a:prstGeom>
          <a:noFill/>
          <a:ln>
            <a:noFill/>
          </a:ln>
        </p:spPr>
        <p:txBody>
          <a:bodyPr lIns="91425" tIns="91425" rIns="91425" bIns="91425" anchor="ctr" anchorCtr="0">
            <a:noAutofit/>
          </a:bodyPr>
          <a:lstStyle/>
          <a:p>
            <a:r>
              <a:rPr lang="en" sz="1100" b="1">
                <a:solidFill>
                  <a:schemeClr val="dk1"/>
                </a:solidFill>
                <a:latin typeface="Open Sans"/>
                <a:ea typeface="Open Sans"/>
                <a:cs typeface="Open Sans"/>
                <a:sym typeface="Open Sans"/>
              </a:rPr>
              <a:t>Text Analysis</a:t>
            </a:r>
            <a:r>
              <a:rPr lang="en" sz="1100">
                <a:solidFill>
                  <a:schemeClr val="dk1"/>
                </a:solidFill>
                <a:latin typeface="Open Sans"/>
                <a:ea typeface="Open Sans"/>
                <a:cs typeface="Open Sans"/>
                <a:sym typeface="Open Sans"/>
              </a:rPr>
              <a:t>- Topic modeling of articles</a:t>
            </a:r>
          </a:p>
        </p:txBody>
      </p:sp>
      <p:sp>
        <p:nvSpPr>
          <p:cNvPr id="41" name="Shape 268"/>
          <p:cNvSpPr/>
          <p:nvPr/>
        </p:nvSpPr>
        <p:spPr>
          <a:xfrm>
            <a:off x="8082281" y="3636616"/>
            <a:ext cx="452924" cy="434975"/>
          </a:xfrm>
          <a:prstGeom prst="ellipse">
            <a:avLst/>
          </a:prstGeom>
          <a:solidFill>
            <a:srgbClr val="0F243E">
              <a:alpha val="74900"/>
            </a:srgbClr>
          </a:solidFill>
          <a:ln w="9525" cap="flat" cmpd="sng">
            <a:solidFill>
              <a:srgbClr val="AEAEAE"/>
            </a:solidFill>
            <a:prstDash val="solid"/>
            <a:round/>
            <a:headEnd type="none" w="med" len="med"/>
            <a:tailEnd type="none" w="med" len="med"/>
          </a:ln>
        </p:spPr>
        <p:txBody>
          <a:bodyPr lIns="91425" tIns="91425" rIns="91425" bIns="91425" anchor="ctr" anchorCtr="0">
            <a:noAutofit/>
          </a:bodyPr>
          <a:lstStyle/>
          <a:p>
            <a:endParaRPr/>
          </a:p>
        </p:txBody>
      </p:sp>
      <p:sp>
        <p:nvSpPr>
          <p:cNvPr id="42" name="Shape 269"/>
          <p:cNvSpPr/>
          <p:nvPr/>
        </p:nvSpPr>
        <p:spPr>
          <a:xfrm>
            <a:off x="7602393" y="3741422"/>
            <a:ext cx="239717" cy="230217"/>
          </a:xfrm>
          <a:prstGeom prst="ellipse">
            <a:avLst/>
          </a:prstGeom>
          <a:solidFill>
            <a:srgbClr val="3D89C9"/>
          </a:solidFill>
          <a:ln w="9525" cap="flat" cmpd="sng">
            <a:solidFill>
              <a:srgbClr val="0F243E"/>
            </a:solidFill>
            <a:prstDash val="solid"/>
            <a:round/>
            <a:headEnd type="none" w="med" len="med"/>
            <a:tailEnd type="none" w="med" len="med"/>
          </a:ln>
        </p:spPr>
        <p:txBody>
          <a:bodyPr lIns="91425" tIns="91425" rIns="91425" bIns="91425" anchor="ctr" anchorCtr="0">
            <a:noAutofit/>
          </a:bodyPr>
          <a:lstStyle/>
          <a:p>
            <a:endParaRPr/>
          </a:p>
        </p:txBody>
      </p:sp>
      <p:cxnSp>
        <p:nvCxnSpPr>
          <p:cNvPr id="43" name="Shape 270"/>
          <p:cNvCxnSpPr/>
          <p:nvPr/>
        </p:nvCxnSpPr>
        <p:spPr>
          <a:xfrm>
            <a:off x="334750" y="4499899"/>
            <a:ext cx="8220600" cy="0"/>
          </a:xfrm>
          <a:prstGeom prst="straightConnector1">
            <a:avLst/>
          </a:prstGeom>
          <a:noFill/>
          <a:ln w="9525" cap="flat" cmpd="sng">
            <a:solidFill>
              <a:schemeClr val="dk2"/>
            </a:solidFill>
            <a:prstDash val="solid"/>
            <a:round/>
            <a:headEnd type="none" w="lg" len="lg"/>
            <a:tailEnd type="triangle" w="lg" len="lg"/>
          </a:ln>
        </p:spPr>
      </p:cxnSp>
    </p:spTree>
    <p:extLst>
      <p:ext uri="{BB962C8B-B14F-4D97-AF65-F5344CB8AC3E}">
        <p14:creationId xmlns:p14="http://schemas.microsoft.com/office/powerpoint/2010/main" val="24753987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9/9/2018</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39</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should we offer customers that bought the corn dog?</a:t>
            </a:r>
          </a:p>
          <a:p>
            <a:pPr algn="ctr"/>
            <a:r>
              <a:rPr lang="en-US" sz="1200" dirty="0"/>
              <a:t>(There is not really a distinct outcome, only observed data similar to the unsupervised example.  Should we offer additional dogs, condiments, orange soda, red wine, steak etc.  Among all choices, how are items associated based on purchase history?)</a:t>
            </a:r>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b="1" dirty="0">
                <a:solidFill>
                  <a:schemeClr val="accent6"/>
                </a:solidFill>
              </a:rPr>
              <a:t>Associative System</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932318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9/9/2018</a:t>
            </a:fld>
            <a:endParaRPr lang="en-US"/>
          </a:p>
        </p:txBody>
      </p:sp>
      <p:sp>
        <p:nvSpPr>
          <p:cNvPr id="3" name="Title 2"/>
          <p:cNvSpPr>
            <a:spLocks noGrp="1"/>
          </p:cNvSpPr>
          <p:nvPr>
            <p:ph type="title"/>
          </p:nvPr>
        </p:nvSpPr>
        <p:spPr/>
        <p:txBody>
          <a:bodyPr/>
          <a:lstStyle/>
          <a:p>
            <a:r>
              <a:rPr lang="en-US" dirty="0" smtClean="0"/>
              <a:t>Introductions</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6" name="Picture 5"/>
          <p:cNvPicPr>
            <a:picLocks noChangeAspect="1"/>
          </p:cNvPicPr>
          <p:nvPr/>
        </p:nvPicPr>
        <p:blipFill rotWithShape="1">
          <a:blip r:embed="rId2"/>
          <a:srcRect t="20315"/>
          <a:stretch/>
        </p:blipFill>
        <p:spPr>
          <a:xfrm>
            <a:off x="298939" y="1494692"/>
            <a:ext cx="6611815" cy="2931313"/>
          </a:xfrm>
          <a:prstGeom prst="rect">
            <a:avLst/>
          </a:prstGeom>
          <a:ln>
            <a:solidFill>
              <a:schemeClr val="tx1"/>
            </a:solidFill>
          </a:ln>
        </p:spPr>
      </p:pic>
    </p:spTree>
    <p:extLst>
      <p:ext uri="{BB962C8B-B14F-4D97-AF65-F5344CB8AC3E}">
        <p14:creationId xmlns:p14="http://schemas.microsoft.com/office/powerpoint/2010/main" val="29579689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a:t>Unsupervised: Association Rules</a:t>
            </a:r>
          </a:p>
        </p:txBody>
      </p:sp>
      <p:sp>
        <p:nvSpPr>
          <p:cNvPr id="13315" name="Content Placeholder 2"/>
          <p:cNvSpPr>
            <a:spLocks noGrp="1"/>
          </p:cNvSpPr>
          <p:nvPr>
            <p:ph sz="quarter" idx="1"/>
          </p:nvPr>
        </p:nvSpPr>
        <p:spPr>
          <a:xfrm>
            <a:off x="914400" y="1600200"/>
            <a:ext cx="8001000" cy="4572000"/>
          </a:xfrm>
        </p:spPr>
        <p:txBody>
          <a:bodyPr/>
          <a:lstStyle/>
          <a:p>
            <a:pPr eaLnBrk="1" hangingPunct="1"/>
            <a:r>
              <a:rPr lang="en-US" altLang="en-US">
                <a:latin typeface="Franklin Gothic Book" pitchFamily="34" charset="0"/>
              </a:rPr>
              <a:t>Goal: Produce rules that define “what goes with what”</a:t>
            </a:r>
          </a:p>
          <a:p>
            <a:pPr eaLnBrk="1" hangingPunct="1"/>
            <a:r>
              <a:rPr lang="en-US" altLang="en-US">
                <a:latin typeface="Franklin Gothic Book" pitchFamily="34" charset="0"/>
              </a:rPr>
              <a:t>Example: “If X was purchased, Y was also purchased”</a:t>
            </a:r>
          </a:p>
          <a:p>
            <a:pPr eaLnBrk="1" hangingPunct="1"/>
            <a:r>
              <a:rPr lang="en-US" altLang="en-US">
                <a:latin typeface="Franklin Gothic Book" pitchFamily="34" charset="0"/>
              </a:rPr>
              <a:t>Rows are transactions</a:t>
            </a:r>
          </a:p>
          <a:p>
            <a:pPr eaLnBrk="1" hangingPunct="1"/>
            <a:r>
              <a:rPr lang="en-US" altLang="en-US">
                <a:latin typeface="Franklin Gothic Book" pitchFamily="34" charset="0"/>
              </a:rPr>
              <a:t>Used in recommender systems – “Our records show you bought X, you may also like Y”</a:t>
            </a:r>
          </a:p>
          <a:p>
            <a:pPr eaLnBrk="1" hangingPunct="1"/>
            <a:r>
              <a:rPr lang="en-US" altLang="en-US">
                <a:latin typeface="Franklin Gothic Book" pitchFamily="34" charset="0"/>
              </a:rPr>
              <a:t>Also called “affinity analysis”</a:t>
            </a:r>
          </a:p>
          <a:p>
            <a:pPr eaLnBrk="1" hangingPunct="1"/>
            <a:endParaRPr lang="en-US" altLang="en-US">
              <a:latin typeface="Franklin Gothic Book" pitchFamily="34" charset="0"/>
            </a:endParaRPr>
          </a:p>
        </p:txBody>
      </p:sp>
    </p:spTree>
    <p:extLst>
      <p:ext uri="{BB962C8B-B14F-4D97-AF65-F5344CB8AC3E}">
        <p14:creationId xmlns:p14="http://schemas.microsoft.com/office/powerpoint/2010/main" val="41375851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9/9/2018</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41</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Will the </a:t>
            </a:r>
            <a:r>
              <a:rPr lang="en-US" dirty="0" smtClean="0"/>
              <a:t>Celtics (basketball team) </a:t>
            </a:r>
            <a:r>
              <a:rPr lang="en-US" dirty="0"/>
              <a:t>win the game?</a:t>
            </a:r>
          </a:p>
        </p:txBody>
      </p:sp>
      <p:sp>
        <p:nvSpPr>
          <p:cNvPr id="8" name="Rectangle 7"/>
          <p:cNvSpPr/>
          <p:nvPr/>
        </p:nvSpPr>
        <p:spPr>
          <a:xfrm>
            <a:off x="4580102"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1026" name="Picture 2" descr="Image result for celtic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50170" y="2936631"/>
            <a:ext cx="2031023" cy="2031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128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9/9/2018</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42</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smtClean="0"/>
              <a:t>How did same </a:t>
            </a:r>
            <a:r>
              <a:rPr lang="en-US" dirty="0"/>
              <a:t>stores sales </a:t>
            </a:r>
            <a:r>
              <a:rPr lang="en-US" dirty="0" smtClean="0"/>
              <a:t>change </a:t>
            </a:r>
            <a:r>
              <a:rPr lang="en-US" dirty="0"/>
              <a:t>year over year?</a:t>
            </a:r>
          </a:p>
        </p:txBody>
      </p:sp>
      <p:sp>
        <p:nvSpPr>
          <p:cNvPr id="8" name="Rectangle 7"/>
          <p:cNvSpPr/>
          <p:nvPr/>
        </p:nvSpPr>
        <p:spPr>
          <a:xfrm>
            <a:off x="4580102"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2050" name="Picture 2" descr="Image result for sa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6154" y="3099842"/>
            <a:ext cx="4397864" cy="234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8858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9/9/2018</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43</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What should we place next to the cheese in the grocery cooler?</a:t>
            </a:r>
          </a:p>
        </p:txBody>
      </p:sp>
      <p:sp>
        <p:nvSpPr>
          <p:cNvPr id="8" name="Rectangle 7"/>
          <p:cNvSpPr/>
          <p:nvPr/>
        </p:nvSpPr>
        <p:spPr>
          <a:xfrm>
            <a:off x="4580102"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3074" name="Picture 2" descr="Image result for cheese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970" y="2831489"/>
            <a:ext cx="2737582" cy="299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423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9/9/2018</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44</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How many patients should we expect in the urgent care tomorrow?</a:t>
            </a:r>
          </a:p>
        </p:txBody>
      </p:sp>
      <p:sp>
        <p:nvSpPr>
          <p:cNvPr id="8" name="Rectangle 7"/>
          <p:cNvSpPr/>
          <p:nvPr/>
        </p:nvSpPr>
        <p:spPr>
          <a:xfrm>
            <a:off x="4580102"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4098" name="Picture 2" descr="Image result for urgent care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4511" y="2720974"/>
            <a:ext cx="2991139" cy="2976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8056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9/9/2018</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45</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How many wickets will the Chennai </a:t>
            </a:r>
            <a:r>
              <a:rPr lang="en-US" dirty="0" err="1"/>
              <a:t>SuperKings</a:t>
            </a:r>
            <a:r>
              <a:rPr lang="en-US" dirty="0"/>
              <a:t> make?</a:t>
            </a:r>
          </a:p>
        </p:txBody>
      </p:sp>
      <p:sp>
        <p:nvSpPr>
          <p:cNvPr id="8" name="Rectangle 7"/>
          <p:cNvSpPr/>
          <p:nvPr/>
        </p:nvSpPr>
        <p:spPr>
          <a:xfrm>
            <a:off x="4580102"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5122" name="Picture 2" descr="Image result for chennai super king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58449" y="2760785"/>
            <a:ext cx="3266579" cy="269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4173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9/9/2018</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46</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What are our customer personas and how are they similar by account attribute?</a:t>
            </a:r>
          </a:p>
        </p:txBody>
      </p:sp>
      <p:sp>
        <p:nvSpPr>
          <p:cNvPr id="8" name="Rectangle 7"/>
          <p:cNvSpPr/>
          <p:nvPr/>
        </p:nvSpPr>
        <p:spPr>
          <a:xfrm>
            <a:off x="4580102"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6146" name="Picture 2" descr="Image result for customer mem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5754" y="2966485"/>
            <a:ext cx="3029931" cy="2317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5395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9/9/2018</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47</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How many fish did each vessel catch yesterday?</a:t>
            </a:r>
          </a:p>
        </p:txBody>
      </p:sp>
      <p:sp>
        <p:nvSpPr>
          <p:cNvPr id="8" name="Rectangle 7"/>
          <p:cNvSpPr/>
          <p:nvPr/>
        </p:nvSpPr>
        <p:spPr>
          <a:xfrm>
            <a:off x="4580102"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7170" name="Picture 2" descr="Image result for fish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4716" y="3117194"/>
            <a:ext cx="3621171" cy="2390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1274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9/9/2018</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48</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3693319"/>
          </a:xfrm>
          <a:prstGeom prst="rect">
            <a:avLst/>
          </a:prstGeom>
          <a:noFill/>
        </p:spPr>
        <p:txBody>
          <a:bodyPr wrap="square" rtlCol="0">
            <a:spAutoFit/>
          </a:bodyPr>
          <a:lstStyle/>
          <a:p>
            <a:r>
              <a:rPr lang="en-US" dirty="0"/>
              <a:t>Will the Celtics win the game?</a:t>
            </a:r>
          </a:p>
          <a:p>
            <a:r>
              <a:rPr lang="en-US" dirty="0"/>
              <a:t>How many wickets will the Chennai </a:t>
            </a:r>
            <a:r>
              <a:rPr lang="en-US" dirty="0" err="1"/>
              <a:t>SuperKings</a:t>
            </a:r>
            <a:r>
              <a:rPr lang="en-US" dirty="0"/>
              <a:t> make?</a:t>
            </a:r>
          </a:p>
          <a:p>
            <a:r>
              <a:rPr lang="en-US" dirty="0"/>
              <a:t>What should we place next to the cheese in the grocery cooler?</a:t>
            </a:r>
          </a:p>
          <a:p>
            <a:r>
              <a:rPr lang="en-US" dirty="0"/>
              <a:t>How did same stores sales change year over year?</a:t>
            </a:r>
          </a:p>
          <a:p>
            <a:r>
              <a:rPr lang="en-US" dirty="0" smtClean="0"/>
              <a:t>How </a:t>
            </a:r>
            <a:r>
              <a:rPr lang="en-US" dirty="0"/>
              <a:t>many patients should we expect in the urgent care tomorrow?</a:t>
            </a:r>
          </a:p>
          <a:p>
            <a:r>
              <a:rPr lang="en-US" dirty="0"/>
              <a:t>What are our customer personas and how are they similar by account attribute?</a:t>
            </a:r>
          </a:p>
          <a:p>
            <a:r>
              <a:rPr lang="en-US" dirty="0"/>
              <a:t>How many fish did each vessel catch yesterday?</a:t>
            </a:r>
          </a:p>
        </p:txBody>
      </p:sp>
      <p:sp>
        <p:nvSpPr>
          <p:cNvPr id="8" name="Rectangle 7"/>
          <p:cNvSpPr/>
          <p:nvPr/>
        </p:nvSpPr>
        <p:spPr>
          <a:xfrm>
            <a:off x="4580102"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cxnSp>
        <p:nvCxnSpPr>
          <p:cNvPr id="11" name="Straight Arrow Connector 10"/>
          <p:cNvCxnSpPr/>
          <p:nvPr/>
        </p:nvCxnSpPr>
        <p:spPr>
          <a:xfrm flipV="1">
            <a:off x="3371850" y="2271713"/>
            <a:ext cx="1200150" cy="1614487"/>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786188" y="2686050"/>
            <a:ext cx="771525" cy="1385888"/>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343275" y="3214688"/>
            <a:ext cx="1228725" cy="207169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686050" y="4286251"/>
            <a:ext cx="1843088" cy="414337"/>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438525" y="4814888"/>
            <a:ext cx="1033463" cy="195265"/>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214563" y="2271713"/>
            <a:ext cx="2343150" cy="3100387"/>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985963" y="2486025"/>
            <a:ext cx="2571750" cy="1214438"/>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3386138" y="4300538"/>
            <a:ext cx="1100137" cy="142876"/>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21261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9/9/2018</a:t>
            </a:fld>
            <a:endParaRPr lang="en-US"/>
          </a:p>
        </p:txBody>
      </p:sp>
      <p:sp>
        <p:nvSpPr>
          <p:cNvPr id="3" name="Title 2"/>
          <p:cNvSpPr>
            <a:spLocks noGrp="1"/>
          </p:cNvSpPr>
          <p:nvPr>
            <p:ph type="title"/>
          </p:nvPr>
        </p:nvSpPr>
        <p:spPr/>
        <p:txBody>
          <a:bodyPr/>
          <a:lstStyle/>
          <a:p>
            <a:r>
              <a:rPr lang="en-US" dirty="0" smtClean="0"/>
              <a:t>Quiz!</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49</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Shape 325"/>
          <p:cNvSpPr txBox="1">
            <a:spLocks/>
          </p:cNvSpPr>
          <p:nvPr/>
        </p:nvSpPr>
        <p:spPr>
          <a:xfrm>
            <a:off x="499051" y="1538700"/>
            <a:ext cx="8149799" cy="391800"/>
          </a:xfrm>
          <a:prstGeom prst="rect">
            <a:avLst/>
          </a:prstGeom>
        </p:spPr>
        <p:txBody>
          <a:bodyPr vert="horz"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Arial" panose="020B0604020202020204" pitchFamily="34" charset="0"/>
              <a:buNone/>
            </a:pPr>
            <a:r>
              <a:rPr lang="en" smtClean="0"/>
              <a:t>Is there a target variable in unsupervised learning?</a:t>
            </a:r>
            <a:endParaRPr lang="en"/>
          </a:p>
        </p:txBody>
      </p:sp>
      <p:sp>
        <p:nvSpPr>
          <p:cNvPr id="7" name="Shape 328"/>
          <p:cNvSpPr txBox="1"/>
          <p:nvPr/>
        </p:nvSpPr>
        <p:spPr>
          <a:xfrm>
            <a:off x="441900" y="2697550"/>
            <a:ext cx="8222100" cy="518100"/>
          </a:xfrm>
          <a:prstGeom prst="rect">
            <a:avLst/>
          </a:prstGeom>
          <a:noFill/>
          <a:ln>
            <a:noFill/>
          </a:ln>
        </p:spPr>
        <p:txBody>
          <a:bodyPr lIns="91425" tIns="91425" rIns="91425" bIns="91425" anchor="ctr" anchorCtr="0">
            <a:noAutofit/>
          </a:bodyPr>
          <a:lstStyle/>
          <a:p>
            <a:r>
              <a:rPr lang="en" dirty="0">
                <a:latin typeface="Open Sans"/>
                <a:ea typeface="Open Sans"/>
                <a:cs typeface="Open Sans"/>
                <a:sym typeface="Open Sans"/>
              </a:rPr>
              <a:t>True or False? Data Science is defined as the study of information with the goal of extracting  meaningful insights and creating actionable recommendations.</a:t>
            </a:r>
          </a:p>
        </p:txBody>
      </p:sp>
      <p:sp>
        <p:nvSpPr>
          <p:cNvPr id="8" name="Shape 329"/>
          <p:cNvSpPr txBox="1">
            <a:spLocks/>
          </p:cNvSpPr>
          <p:nvPr/>
        </p:nvSpPr>
        <p:spPr>
          <a:xfrm>
            <a:off x="441901" y="3439775"/>
            <a:ext cx="8149799" cy="391800"/>
          </a:xfrm>
          <a:prstGeom prst="rect">
            <a:avLst/>
          </a:prstGeom>
        </p:spPr>
        <p:txBody>
          <a:bodyPr vert="horz"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buFont typeface="Arial" panose="020B0604020202020204" pitchFamily="34" charset="0"/>
              <a:buNone/>
            </a:pPr>
            <a:r>
              <a:rPr lang="en" smtClean="0"/>
              <a:t>Data scientists need what type of skills?</a:t>
            </a:r>
            <a:endParaRPr lang="en"/>
          </a:p>
        </p:txBody>
      </p:sp>
      <p:sp>
        <p:nvSpPr>
          <p:cNvPr id="9" name="Shape 330"/>
          <p:cNvSpPr txBox="1">
            <a:spLocks/>
          </p:cNvSpPr>
          <p:nvPr/>
        </p:nvSpPr>
        <p:spPr>
          <a:xfrm>
            <a:off x="441901" y="4055701"/>
            <a:ext cx="8149799" cy="590399"/>
          </a:xfrm>
          <a:prstGeom prst="rect">
            <a:avLst/>
          </a:prstGeom>
        </p:spPr>
        <p:txBody>
          <a:bodyPr vert="horz"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buFont typeface="Arial" panose="020B0604020202020204" pitchFamily="34" charset="0"/>
              <a:buNone/>
            </a:pPr>
            <a:r>
              <a:rPr lang="en" dirty="0" smtClean="0"/>
              <a:t>What is an example of a supervised learning business question?  </a:t>
            </a:r>
          </a:p>
          <a:p>
            <a:pPr>
              <a:spcBef>
                <a:spcPts val="0"/>
              </a:spcBef>
              <a:buFont typeface="Arial" panose="020B0604020202020204" pitchFamily="34" charset="0"/>
              <a:buNone/>
            </a:pPr>
            <a:r>
              <a:rPr lang="en" dirty="0"/>
              <a:t>	</a:t>
            </a:r>
            <a:r>
              <a:rPr lang="en" dirty="0" smtClean="0"/>
              <a:t>Name three data attributes would you need for that example.</a:t>
            </a:r>
            <a:endParaRPr lang="en" dirty="0"/>
          </a:p>
        </p:txBody>
      </p:sp>
    </p:spTree>
    <p:extLst>
      <p:ext uri="{BB962C8B-B14F-4D97-AF65-F5344CB8AC3E}">
        <p14:creationId xmlns:p14="http://schemas.microsoft.com/office/powerpoint/2010/main" val="40301476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9/9/2018</a:t>
            </a:fld>
            <a:endParaRPr lang="en-US"/>
          </a:p>
        </p:txBody>
      </p:sp>
      <p:sp>
        <p:nvSpPr>
          <p:cNvPr id="3" name="Title 2"/>
          <p:cNvSpPr>
            <a:spLocks noGrp="1"/>
          </p:cNvSpPr>
          <p:nvPr>
            <p:ph type="title"/>
          </p:nvPr>
        </p:nvSpPr>
        <p:spPr/>
        <p:txBody>
          <a:bodyPr/>
          <a:lstStyle/>
          <a:p>
            <a:r>
              <a:rPr lang="en-US" dirty="0" smtClean="0"/>
              <a:t>On Piazza…</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5</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Content Placeholder 5"/>
          <p:cNvSpPr txBox="1">
            <a:spLocks/>
          </p:cNvSpPr>
          <p:nvPr/>
        </p:nvSpPr>
        <p:spPr>
          <a:xfrm>
            <a:off x="628650" y="2324465"/>
            <a:ext cx="7886700" cy="1902874"/>
          </a:xfrm>
          <a:prstGeom prst="rect">
            <a:avLst/>
          </a:prstGeom>
        </p:spPr>
        <p:txBody>
          <a:bodyPr>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t>Where are you from?</a:t>
            </a:r>
          </a:p>
          <a:p>
            <a:r>
              <a:rPr lang="en-US" dirty="0" smtClean="0"/>
              <a:t>Profession</a:t>
            </a:r>
          </a:p>
          <a:p>
            <a:r>
              <a:rPr lang="en-US" dirty="0" smtClean="0"/>
              <a:t>Why did you take this course?</a:t>
            </a:r>
          </a:p>
          <a:p>
            <a:r>
              <a:rPr lang="en-US" dirty="0" smtClean="0"/>
              <a:t>What do you hope to learn by the end of the course?</a:t>
            </a:r>
          </a:p>
          <a:p>
            <a:r>
              <a:rPr lang="en-US" dirty="0" smtClean="0"/>
              <a:t>Tell us something interesting about yourself.  Hobby? Family? Etc.</a:t>
            </a:r>
            <a:endParaRPr lang="en-US" dirty="0"/>
          </a:p>
        </p:txBody>
      </p:sp>
      <p:sp>
        <p:nvSpPr>
          <p:cNvPr id="8" name="Rectangle 7"/>
          <p:cNvSpPr/>
          <p:nvPr/>
        </p:nvSpPr>
        <p:spPr>
          <a:xfrm>
            <a:off x="228600" y="5574323"/>
            <a:ext cx="8686800" cy="7121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This helps myself and Roman get to know you along with what may be of interest for your learning style.</a:t>
            </a:r>
            <a:endParaRPr lang="en-US" sz="2400" dirty="0"/>
          </a:p>
        </p:txBody>
      </p:sp>
    </p:spTree>
    <p:extLst>
      <p:ext uri="{BB962C8B-B14F-4D97-AF65-F5344CB8AC3E}">
        <p14:creationId xmlns:p14="http://schemas.microsoft.com/office/powerpoint/2010/main" val="33438825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nvPr>
        </p:nvGraphicFramePr>
        <p:xfrm>
          <a:off x="614363" y="1111250"/>
          <a:ext cx="7915275" cy="237744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xmlns="" val="20000"/>
                    </a:ext>
                  </a:extLst>
                </a:gridCol>
                <a:gridCol w="861296">
                  <a:extLst>
                    <a:ext uri="{9D8B030D-6E8A-4147-A177-3AD203B41FA5}">
                      <a16:colId xmlns:a16="http://schemas.microsoft.com/office/drawing/2014/main" xmlns="" val="20001"/>
                    </a:ext>
                  </a:extLst>
                </a:gridCol>
                <a:gridCol w="5811174">
                  <a:extLst>
                    <a:ext uri="{9D8B030D-6E8A-4147-A177-3AD203B41FA5}">
                      <a16:colId xmlns:a16="http://schemas.microsoft.com/office/drawing/2014/main" xmlns="" val="20002"/>
                    </a:ext>
                  </a:extLst>
                </a:gridCol>
              </a:tblGrid>
              <a:tr h="370840">
                <a:tc>
                  <a:txBody>
                    <a:bodyPr/>
                    <a:lstStyle/>
                    <a:p>
                      <a:pPr algn="ctr"/>
                      <a:r>
                        <a:rPr lang="en-US" sz="2000" dirty="0"/>
                        <a:t>Start</a:t>
                      </a:r>
                    </a:p>
                  </a:txBody>
                  <a:tcPr/>
                </a:tc>
                <a:tc>
                  <a:txBody>
                    <a:bodyPr/>
                    <a:lstStyle/>
                    <a:p>
                      <a:pPr algn="ctr"/>
                      <a:r>
                        <a:rPr lang="en-US" sz="2000" dirty="0"/>
                        <a:t>End</a:t>
                      </a:r>
                    </a:p>
                  </a:txBody>
                  <a:tcPr/>
                </a:tc>
                <a:tc>
                  <a:txBody>
                    <a:bodyPr/>
                    <a:lstStyle/>
                    <a:p>
                      <a:r>
                        <a:rPr lang="en-US" sz="2000" dirty="0"/>
                        <a:t>Item</a:t>
                      </a:r>
                    </a:p>
                  </a:txBody>
                  <a:tcPr/>
                </a:tc>
                <a:extLst>
                  <a:ext uri="{0D108BD9-81ED-4DB2-BD59-A6C34878D82A}">
                    <a16:rowId xmlns:a16="http://schemas.microsoft.com/office/drawing/2014/main" xmlns="" val="10000"/>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r>
                        <a:rPr lang="en-US" sz="2000" kern="1200" baseline="0" dirty="0">
                          <a:solidFill>
                            <a:schemeClr val="dk1"/>
                          </a:solidFill>
                          <a:latin typeface="+mn-lt"/>
                          <a:ea typeface="+mn-ea"/>
                          <a:cs typeface="+mn-cs"/>
                        </a:rPr>
                        <a:t>Introductions</a:t>
                      </a:r>
                    </a:p>
                  </a:txBody>
                  <a:tcPr/>
                </a:tc>
                <a:extLst>
                  <a:ext uri="{0D108BD9-81ED-4DB2-BD59-A6C34878D82A}">
                    <a16:rowId xmlns:a16="http://schemas.microsoft.com/office/drawing/2014/main" xmlns="" val="10001"/>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r>
                        <a:rPr lang="en-US" sz="2000" kern="1200" baseline="0" dirty="0">
                          <a:solidFill>
                            <a:schemeClr val="dk1"/>
                          </a:solidFill>
                          <a:latin typeface="+mn-lt"/>
                          <a:ea typeface="+mn-ea"/>
                          <a:cs typeface="+mn-cs"/>
                        </a:rPr>
                        <a:t>Syllabus Review</a:t>
                      </a:r>
                    </a:p>
                  </a:txBody>
                  <a:tcPr/>
                </a:tc>
                <a:extLst>
                  <a:ext uri="{0D108BD9-81ED-4DB2-BD59-A6C34878D82A}">
                    <a16:rowId xmlns:a16="http://schemas.microsoft.com/office/drawing/2014/main" xmlns="" val="10002"/>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r>
                        <a:rPr lang="en-US" sz="2000" kern="1200" baseline="0" dirty="0">
                          <a:solidFill>
                            <a:schemeClr val="dk1"/>
                          </a:solidFill>
                          <a:latin typeface="+mn-lt"/>
                          <a:ea typeface="+mn-ea"/>
                          <a:cs typeface="+mn-cs"/>
                        </a:rPr>
                        <a:t>Break</a:t>
                      </a:r>
                    </a:p>
                  </a:txBody>
                  <a:tcPr/>
                </a:tc>
                <a:extLst>
                  <a:ext uri="{0D108BD9-81ED-4DB2-BD59-A6C34878D82A}">
                    <a16:rowId xmlns:a16="http://schemas.microsoft.com/office/drawing/2014/main" xmlns="" val="10003"/>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r>
                        <a:rPr lang="en-US" sz="2000" kern="1200" baseline="0" dirty="0" smtClean="0">
                          <a:solidFill>
                            <a:schemeClr val="dk1"/>
                          </a:solidFill>
                          <a:latin typeface="+mn-lt"/>
                          <a:ea typeface="+mn-ea"/>
                          <a:cs typeface="+mn-cs"/>
                        </a:rPr>
                        <a:t>Core Concepts in Data Mining</a:t>
                      </a:r>
                      <a:endParaRPr lang="en-US" sz="2000" kern="1200" baseline="0" dirty="0">
                        <a:solidFill>
                          <a:schemeClr val="dk1"/>
                        </a:solidFill>
                        <a:latin typeface="+mn-lt"/>
                        <a:ea typeface="+mn-ea"/>
                        <a:cs typeface="+mn-cs"/>
                      </a:endParaRPr>
                    </a:p>
                  </a:txBody>
                  <a:tcPr/>
                </a:tc>
                <a:extLst>
                  <a:ext uri="{0D108BD9-81ED-4DB2-BD59-A6C34878D82A}">
                    <a16:rowId xmlns:a16="http://schemas.microsoft.com/office/drawing/2014/main" xmlns="" val="10004"/>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r>
                        <a:rPr lang="en-US" sz="2000" kern="1200" baseline="0" dirty="0" smtClean="0">
                          <a:solidFill>
                            <a:schemeClr val="dk1"/>
                          </a:solidFill>
                          <a:latin typeface="+mn-lt"/>
                          <a:ea typeface="+mn-ea"/>
                          <a:cs typeface="+mn-cs"/>
                        </a:rPr>
                        <a:t>Q/A, Individualized help w/R environment &amp; </a:t>
                      </a:r>
                      <a:r>
                        <a:rPr lang="en-US" sz="2000" kern="1200" baseline="0" dirty="0" err="1" smtClean="0">
                          <a:solidFill>
                            <a:schemeClr val="dk1"/>
                          </a:solidFill>
                          <a:latin typeface="+mn-lt"/>
                          <a:ea typeface="+mn-ea"/>
                          <a:cs typeface="+mn-cs"/>
                        </a:rPr>
                        <a:t>git</a:t>
                      </a:r>
                      <a:endParaRPr lang="en-US" sz="2000" kern="1200" baseline="0" dirty="0" smtClean="0">
                        <a:solidFill>
                          <a:schemeClr val="dk1"/>
                        </a:solidFill>
                        <a:latin typeface="+mn-lt"/>
                        <a:ea typeface="+mn-ea"/>
                        <a:cs typeface="+mn-cs"/>
                      </a:endParaRPr>
                    </a:p>
                  </a:txBody>
                  <a:tcPr/>
                </a:tc>
                <a:extLst>
                  <a:ext uri="{0D108BD9-81ED-4DB2-BD59-A6C34878D82A}">
                    <a16:rowId xmlns:a16="http://schemas.microsoft.com/office/drawing/2014/main" xmlns="" val="10006"/>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9/9/2018</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50</a:t>
            </a:fld>
            <a:endParaRPr lang="en-US"/>
          </a:p>
        </p:txBody>
      </p:sp>
    </p:spTree>
    <p:extLst>
      <p:ext uri="{BB962C8B-B14F-4D97-AF65-F5344CB8AC3E}">
        <p14:creationId xmlns:p14="http://schemas.microsoft.com/office/powerpoint/2010/main" val="1364021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9/9/2018</a:t>
            </a:fld>
            <a:endParaRPr lang="en-US"/>
          </a:p>
        </p:txBody>
      </p:sp>
      <p:sp>
        <p:nvSpPr>
          <p:cNvPr id="3" name="Title 2"/>
          <p:cNvSpPr>
            <a:spLocks noGrp="1"/>
          </p:cNvSpPr>
          <p:nvPr>
            <p:ph type="title"/>
          </p:nvPr>
        </p:nvSpPr>
        <p:spPr/>
        <p:txBody>
          <a:bodyPr/>
          <a:lstStyle/>
          <a:p>
            <a:r>
              <a:rPr lang="en-US" dirty="0" smtClean="0"/>
              <a:t>Install R Studio &amp; </a:t>
            </a:r>
            <a:r>
              <a:rPr lang="en-US" dirty="0" err="1" smtClean="0"/>
              <a:t>Git</a:t>
            </a:r>
            <a:r>
              <a:rPr lang="en-US" dirty="0" smtClean="0"/>
              <a:t> </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51</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6" name="Picture 5"/>
          <p:cNvPicPr>
            <a:picLocks noChangeAspect="1"/>
          </p:cNvPicPr>
          <p:nvPr/>
        </p:nvPicPr>
        <p:blipFill>
          <a:blip r:embed="rId2"/>
          <a:stretch>
            <a:fillRect/>
          </a:stretch>
        </p:blipFill>
        <p:spPr>
          <a:xfrm>
            <a:off x="571500" y="1388085"/>
            <a:ext cx="6172200" cy="2428875"/>
          </a:xfrm>
          <a:prstGeom prst="rect">
            <a:avLst/>
          </a:prstGeom>
        </p:spPr>
      </p:pic>
      <p:sp>
        <p:nvSpPr>
          <p:cNvPr id="7" name="Right Arrow 6"/>
          <p:cNvSpPr/>
          <p:nvPr/>
        </p:nvSpPr>
        <p:spPr>
          <a:xfrm>
            <a:off x="158261" y="2338754"/>
            <a:ext cx="668215" cy="193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8600" y="5556738"/>
            <a:ext cx="8686800" cy="516515"/>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cs typeface="Consolas" panose="020B0609020204030204" pitchFamily="49" charset="0"/>
              </a:rPr>
              <a:t>If you don’t have it installed yet, please do so now!!  The rest of the course and your learning utilizes R Studio.</a:t>
            </a:r>
            <a:endParaRPr lang="en-US" dirty="0">
              <a:solidFill>
                <a:schemeClr val="tx1"/>
              </a:solidFill>
              <a:cs typeface="Consolas" panose="020B0609020204030204" pitchFamily="49" charset="0"/>
            </a:endParaRPr>
          </a:p>
        </p:txBody>
      </p:sp>
    </p:spTree>
    <p:extLst>
      <p:ext uri="{BB962C8B-B14F-4D97-AF65-F5344CB8AC3E}">
        <p14:creationId xmlns:p14="http://schemas.microsoft.com/office/powerpoint/2010/main" val="26536458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9/9/2018</a:t>
            </a:fld>
            <a:endParaRPr lang="en-US"/>
          </a:p>
        </p:txBody>
      </p:sp>
      <p:sp>
        <p:nvSpPr>
          <p:cNvPr id="3" name="Title 2"/>
          <p:cNvSpPr>
            <a:spLocks noGrp="1"/>
          </p:cNvSpPr>
          <p:nvPr>
            <p:ph type="title"/>
          </p:nvPr>
        </p:nvSpPr>
        <p:spPr>
          <a:xfrm>
            <a:off x="175846" y="365126"/>
            <a:ext cx="8968154" cy="591477"/>
          </a:xfrm>
        </p:spPr>
        <p:txBody>
          <a:bodyPr/>
          <a:lstStyle/>
          <a:p>
            <a:r>
              <a:rPr lang="en-US" dirty="0" smtClean="0"/>
              <a:t>Libraries to </a:t>
            </a:r>
            <a:r>
              <a:rPr lang="en-US" dirty="0" smtClean="0"/>
              <a:t>install…we cover a lot in this course!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52</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738554" y="1019908"/>
            <a:ext cx="7652864" cy="523220"/>
          </a:xfrm>
          <a:prstGeom prst="rect">
            <a:avLst/>
          </a:prstGeom>
          <a:noFill/>
        </p:spPr>
        <p:txBody>
          <a:bodyPr wrap="none" rtlCol="0">
            <a:spAutoFit/>
          </a:bodyPr>
          <a:lstStyle/>
          <a:p>
            <a:r>
              <a:rPr lang="en-US" sz="2800" dirty="0" smtClean="0"/>
              <a:t>Please review the readme file of the Student repo!!</a:t>
            </a:r>
            <a:endParaRPr lang="en-US" sz="2800" dirty="0"/>
          </a:p>
        </p:txBody>
      </p:sp>
      <p:pic>
        <p:nvPicPr>
          <p:cNvPr id="7" name="Picture 6"/>
          <p:cNvPicPr>
            <a:picLocks noChangeAspect="1"/>
          </p:cNvPicPr>
          <p:nvPr/>
        </p:nvPicPr>
        <p:blipFill>
          <a:blip r:embed="rId2"/>
          <a:stretch>
            <a:fillRect/>
          </a:stretch>
        </p:blipFill>
        <p:spPr>
          <a:xfrm>
            <a:off x="2238375" y="1647461"/>
            <a:ext cx="4667250" cy="4371975"/>
          </a:xfrm>
          <a:prstGeom prst="rect">
            <a:avLst/>
          </a:prstGeom>
        </p:spPr>
      </p:pic>
    </p:spTree>
    <p:extLst>
      <p:ext uri="{BB962C8B-B14F-4D97-AF65-F5344CB8AC3E}">
        <p14:creationId xmlns:p14="http://schemas.microsoft.com/office/powerpoint/2010/main" val="39730827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9/9/2018</a:t>
            </a:fld>
            <a:endParaRPr lang="en-US"/>
          </a:p>
        </p:txBody>
      </p:sp>
      <p:sp>
        <p:nvSpPr>
          <p:cNvPr id="3" name="Title 2"/>
          <p:cNvSpPr>
            <a:spLocks noGrp="1"/>
          </p:cNvSpPr>
          <p:nvPr>
            <p:ph type="title"/>
          </p:nvPr>
        </p:nvSpPr>
        <p:spPr>
          <a:xfrm>
            <a:off x="217610" y="365126"/>
            <a:ext cx="8708781" cy="591477"/>
          </a:xfrm>
        </p:spPr>
        <p:txBody>
          <a:bodyPr/>
          <a:lstStyle/>
          <a:p>
            <a:r>
              <a:rPr lang="en-US" dirty="0" smtClean="0"/>
              <a:t>To get scripts, </a:t>
            </a:r>
            <a:r>
              <a:rPr lang="en-US" dirty="0" err="1" smtClean="0"/>
              <a:t>ppts</a:t>
            </a:r>
            <a:r>
              <a:rPr lang="en-US" dirty="0" smtClean="0"/>
              <a:t> &amp; data use the class repo</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53</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6" name="Picture 5"/>
          <p:cNvPicPr>
            <a:picLocks noChangeAspect="1"/>
          </p:cNvPicPr>
          <p:nvPr/>
        </p:nvPicPr>
        <p:blipFill>
          <a:blip r:embed="rId2"/>
          <a:stretch>
            <a:fillRect/>
          </a:stretch>
        </p:blipFill>
        <p:spPr>
          <a:xfrm>
            <a:off x="224204" y="2225915"/>
            <a:ext cx="3314700" cy="647700"/>
          </a:xfrm>
          <a:prstGeom prst="rect">
            <a:avLst/>
          </a:prstGeom>
          <a:ln>
            <a:solidFill>
              <a:schemeClr val="tx1"/>
            </a:solidFill>
          </a:ln>
        </p:spPr>
      </p:pic>
      <p:sp>
        <p:nvSpPr>
          <p:cNvPr id="7" name="TextBox 6"/>
          <p:cNvSpPr txBox="1"/>
          <p:nvPr/>
        </p:nvSpPr>
        <p:spPr>
          <a:xfrm>
            <a:off x="1619397" y="1142999"/>
            <a:ext cx="5905206" cy="461665"/>
          </a:xfrm>
          <a:prstGeom prst="rect">
            <a:avLst/>
          </a:prstGeom>
          <a:noFill/>
        </p:spPr>
        <p:txBody>
          <a:bodyPr wrap="none" rtlCol="0">
            <a:spAutoFit/>
          </a:bodyPr>
          <a:lstStyle/>
          <a:p>
            <a:r>
              <a:rPr lang="en-US" sz="2400" dirty="0" smtClean="0">
                <a:hlinkClick r:id="rId3"/>
              </a:rPr>
              <a:t>github.com/</a:t>
            </a:r>
            <a:r>
              <a:rPr lang="en-US" sz="2400" dirty="0" err="1" smtClean="0">
                <a:hlinkClick r:id="rId3"/>
              </a:rPr>
              <a:t>kwartler</a:t>
            </a:r>
            <a:r>
              <a:rPr lang="en-US" sz="2400" dirty="0" smtClean="0">
                <a:hlinkClick r:id="rId3"/>
              </a:rPr>
              <a:t>/HarvardFallStudent2018</a:t>
            </a:r>
            <a:endParaRPr lang="en-US" sz="2400" dirty="0"/>
          </a:p>
        </p:txBody>
      </p:sp>
      <p:sp>
        <p:nvSpPr>
          <p:cNvPr id="8" name="TextBox 7"/>
          <p:cNvSpPr txBox="1"/>
          <p:nvPr/>
        </p:nvSpPr>
        <p:spPr>
          <a:xfrm>
            <a:off x="228600" y="1776042"/>
            <a:ext cx="8387861" cy="369332"/>
          </a:xfrm>
          <a:prstGeom prst="rect">
            <a:avLst/>
          </a:prstGeom>
          <a:solidFill>
            <a:schemeClr val="accent3"/>
          </a:solidFill>
        </p:spPr>
        <p:txBody>
          <a:bodyPr wrap="square" rtlCol="0">
            <a:spAutoFit/>
          </a:bodyPr>
          <a:lstStyle/>
          <a:p>
            <a:r>
              <a:rPr lang="en-US" dirty="0" smtClean="0">
                <a:solidFill>
                  <a:schemeClr val="bg1"/>
                </a:solidFill>
              </a:rPr>
              <a:t>If you have </a:t>
            </a:r>
            <a:r>
              <a:rPr lang="en-US" dirty="0" err="1" smtClean="0">
                <a:solidFill>
                  <a:schemeClr val="bg1"/>
                </a:solidFill>
              </a:rPr>
              <a:t>git</a:t>
            </a:r>
            <a:r>
              <a:rPr lang="en-US" dirty="0" smtClean="0">
                <a:solidFill>
                  <a:schemeClr val="bg1"/>
                </a:solidFill>
              </a:rPr>
              <a:t> software, when do a “</a:t>
            </a:r>
            <a:r>
              <a:rPr lang="en-US" dirty="0" err="1" smtClean="0">
                <a:solidFill>
                  <a:schemeClr val="bg1"/>
                </a:solidFill>
              </a:rPr>
              <a:t>git</a:t>
            </a:r>
            <a:r>
              <a:rPr lang="en-US" dirty="0" smtClean="0">
                <a:solidFill>
                  <a:schemeClr val="bg1"/>
                </a:solidFill>
              </a:rPr>
              <a:t> pull” in </a:t>
            </a:r>
            <a:r>
              <a:rPr lang="en-US" dirty="0" err="1" smtClean="0">
                <a:solidFill>
                  <a:schemeClr val="bg1"/>
                </a:solidFill>
              </a:rPr>
              <a:t>Rstudio</a:t>
            </a:r>
            <a:r>
              <a:rPr lang="en-US" dirty="0" smtClean="0">
                <a:solidFill>
                  <a:schemeClr val="bg1"/>
                </a:solidFill>
              </a:rPr>
              <a:t>.</a:t>
            </a:r>
            <a:endParaRPr lang="en-US" dirty="0">
              <a:solidFill>
                <a:schemeClr val="bg1"/>
              </a:solidFill>
            </a:endParaRPr>
          </a:p>
        </p:txBody>
      </p:sp>
      <p:pic>
        <p:nvPicPr>
          <p:cNvPr id="9" name="Picture 8"/>
          <p:cNvPicPr>
            <a:picLocks noChangeAspect="1"/>
          </p:cNvPicPr>
          <p:nvPr/>
        </p:nvPicPr>
        <p:blipFill>
          <a:blip r:embed="rId4"/>
          <a:stretch>
            <a:fillRect/>
          </a:stretch>
        </p:blipFill>
        <p:spPr>
          <a:xfrm>
            <a:off x="224204" y="3901561"/>
            <a:ext cx="5503984" cy="2331288"/>
          </a:xfrm>
          <a:prstGeom prst="rect">
            <a:avLst/>
          </a:prstGeom>
          <a:ln>
            <a:solidFill>
              <a:schemeClr val="tx1"/>
            </a:solidFill>
          </a:ln>
        </p:spPr>
      </p:pic>
      <p:sp>
        <p:nvSpPr>
          <p:cNvPr id="10" name="TextBox 9"/>
          <p:cNvSpPr txBox="1"/>
          <p:nvPr/>
        </p:nvSpPr>
        <p:spPr>
          <a:xfrm>
            <a:off x="275492" y="3124192"/>
            <a:ext cx="8387861" cy="646331"/>
          </a:xfrm>
          <a:prstGeom prst="rect">
            <a:avLst/>
          </a:prstGeom>
          <a:solidFill>
            <a:schemeClr val="accent3"/>
          </a:solidFill>
        </p:spPr>
        <p:txBody>
          <a:bodyPr wrap="square" rtlCol="0">
            <a:spAutoFit/>
          </a:bodyPr>
          <a:lstStyle/>
          <a:p>
            <a:r>
              <a:rPr lang="en-US" dirty="0" smtClean="0">
                <a:solidFill>
                  <a:schemeClr val="bg1"/>
                </a:solidFill>
              </a:rPr>
              <a:t>Alternatively you can download a zip of the repo on github.com but this can be cumbersome with file updates.</a:t>
            </a:r>
            <a:endParaRPr lang="en-US" dirty="0">
              <a:solidFill>
                <a:schemeClr val="bg1"/>
              </a:solidFill>
            </a:endParaRPr>
          </a:p>
        </p:txBody>
      </p:sp>
      <p:cxnSp>
        <p:nvCxnSpPr>
          <p:cNvPr id="12" name="Straight Connector 11"/>
          <p:cNvCxnSpPr/>
          <p:nvPr/>
        </p:nvCxnSpPr>
        <p:spPr>
          <a:xfrm>
            <a:off x="677008" y="2971793"/>
            <a:ext cx="7789985"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4589580" y="5029200"/>
            <a:ext cx="1055077" cy="3692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600200" y="2420816"/>
            <a:ext cx="457200" cy="2872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08532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9/9/2018</a:t>
            </a:fld>
            <a:endParaRPr lang="en-US"/>
          </a:p>
        </p:txBody>
      </p:sp>
      <p:sp>
        <p:nvSpPr>
          <p:cNvPr id="3" name="Title 2"/>
          <p:cNvSpPr>
            <a:spLocks noGrp="1"/>
          </p:cNvSpPr>
          <p:nvPr>
            <p:ph type="title"/>
          </p:nvPr>
        </p:nvSpPr>
        <p:spPr/>
        <p:txBody>
          <a:bodyPr/>
          <a:lstStyle/>
          <a:p>
            <a:r>
              <a:rPr lang="en-US" dirty="0" smtClean="0"/>
              <a:t>Housekeeping , Reading &amp; Homework</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54</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421856" y="1104653"/>
            <a:ext cx="8505573" cy="5632311"/>
          </a:xfrm>
          <a:prstGeom prst="rect">
            <a:avLst/>
          </a:prstGeom>
          <a:noFill/>
        </p:spPr>
        <p:txBody>
          <a:bodyPr wrap="square" rtlCol="0">
            <a:spAutoFit/>
          </a:bodyPr>
          <a:lstStyle/>
          <a:p>
            <a:pPr marL="285750" indent="-285750">
              <a:buFont typeface="Arial" panose="020B0604020202020204" pitchFamily="34" charset="0"/>
              <a:buChar char="•"/>
            </a:pPr>
            <a:r>
              <a:rPr lang="en-US" sz="2400" dirty="0"/>
              <a:t>Make sure you have R Studio Installed</a:t>
            </a:r>
          </a:p>
          <a:p>
            <a:pPr marL="285750" indent="-285750">
              <a:buFont typeface="Arial" panose="020B0604020202020204" pitchFamily="34" charset="0"/>
              <a:buChar char="•"/>
            </a:pPr>
            <a:r>
              <a:rPr lang="en-US" sz="2400" dirty="0"/>
              <a:t>Recommended to install </a:t>
            </a:r>
            <a:r>
              <a:rPr lang="en-US" sz="2400" dirty="0" err="1"/>
              <a:t>Git</a:t>
            </a:r>
            <a:r>
              <a:rPr lang="en-US" sz="2400" dirty="0"/>
              <a:t> locally for “</a:t>
            </a:r>
            <a:r>
              <a:rPr lang="en-US" sz="2400" dirty="0" err="1"/>
              <a:t>git</a:t>
            </a:r>
            <a:r>
              <a:rPr lang="en-US" sz="2400" dirty="0"/>
              <a:t> pull”</a:t>
            </a:r>
          </a:p>
          <a:p>
            <a:pPr marL="742950" lvl="1" indent="-285750">
              <a:buFont typeface="Arial" panose="020B0604020202020204" pitchFamily="34" charset="0"/>
              <a:buChar char="•"/>
            </a:pPr>
            <a:r>
              <a:rPr lang="en-US" sz="2400" dirty="0"/>
              <a:t>Connect your local to the class repo</a:t>
            </a:r>
          </a:p>
          <a:p>
            <a:pPr marL="285750" indent="-285750">
              <a:buFont typeface="Arial" panose="020B0604020202020204" pitchFamily="34" charset="0"/>
              <a:buChar char="•"/>
            </a:pPr>
            <a:r>
              <a:rPr lang="en-US" sz="2400" dirty="0"/>
              <a:t>Organize into groups of 4-5 for the two cases studies.  This can be done on piazza</a:t>
            </a:r>
            <a:r>
              <a:rPr lang="en-US" sz="2400" dirty="0" smtClean="0"/>
              <a: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Chapter 1 &amp; Chapter 2</a:t>
            </a:r>
            <a:endParaRPr lang="en-US" sz="2400" dirty="0"/>
          </a:p>
          <a:p>
            <a:endParaRPr lang="en-US" sz="2400" dirty="0" smtClean="0"/>
          </a:p>
          <a:p>
            <a:r>
              <a:rPr lang="en-US" sz="2400" dirty="0"/>
              <a:t>0. Piazza introduction post</a:t>
            </a:r>
          </a:p>
          <a:p>
            <a:r>
              <a:rPr lang="en-US" sz="2400" dirty="0"/>
              <a:t>1 . Day1_Homework_v2.R</a:t>
            </a:r>
          </a:p>
          <a:p>
            <a:r>
              <a:rPr lang="en-US" sz="2400" dirty="0"/>
              <a:t>2. C2.1 Data Mining Techniques</a:t>
            </a:r>
          </a:p>
          <a:p>
            <a:r>
              <a:rPr lang="en-US" sz="2400" dirty="0"/>
              <a:t>3. C2.2 Data Partition</a:t>
            </a:r>
          </a:p>
          <a:p>
            <a:r>
              <a:rPr lang="en-US" sz="2400" dirty="0"/>
              <a:t>4. C2.3 Data Sample</a:t>
            </a:r>
          </a:p>
          <a:p>
            <a:r>
              <a:rPr lang="en-US" sz="2400" dirty="0"/>
              <a:t>5. C2.4 Modeling Steps</a:t>
            </a:r>
            <a:endParaRPr lang="en-US" sz="2400" dirty="0" smtClean="0"/>
          </a:p>
          <a:p>
            <a:endParaRPr lang="en-US" sz="2400" dirty="0"/>
          </a:p>
        </p:txBody>
      </p:sp>
      <p:cxnSp>
        <p:nvCxnSpPr>
          <p:cNvPr id="8" name="Straight Connector 7"/>
          <p:cNvCxnSpPr/>
          <p:nvPr/>
        </p:nvCxnSpPr>
        <p:spPr>
          <a:xfrm>
            <a:off x="589548" y="3080084"/>
            <a:ext cx="79649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89548" y="3882190"/>
            <a:ext cx="796490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91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nvPr>
        </p:nvGraphicFramePr>
        <p:xfrm>
          <a:off x="614363" y="1111250"/>
          <a:ext cx="7915275" cy="237744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xmlns="" val="20000"/>
                    </a:ext>
                  </a:extLst>
                </a:gridCol>
                <a:gridCol w="861296">
                  <a:extLst>
                    <a:ext uri="{9D8B030D-6E8A-4147-A177-3AD203B41FA5}">
                      <a16:colId xmlns:a16="http://schemas.microsoft.com/office/drawing/2014/main" xmlns="" val="20001"/>
                    </a:ext>
                  </a:extLst>
                </a:gridCol>
                <a:gridCol w="5811174">
                  <a:extLst>
                    <a:ext uri="{9D8B030D-6E8A-4147-A177-3AD203B41FA5}">
                      <a16:colId xmlns:a16="http://schemas.microsoft.com/office/drawing/2014/main" xmlns="" val="20002"/>
                    </a:ext>
                  </a:extLst>
                </a:gridCol>
              </a:tblGrid>
              <a:tr h="370840">
                <a:tc>
                  <a:txBody>
                    <a:bodyPr/>
                    <a:lstStyle/>
                    <a:p>
                      <a:pPr algn="ctr"/>
                      <a:r>
                        <a:rPr lang="en-US" sz="2000" dirty="0"/>
                        <a:t>Start</a:t>
                      </a:r>
                    </a:p>
                  </a:txBody>
                  <a:tcPr/>
                </a:tc>
                <a:tc>
                  <a:txBody>
                    <a:bodyPr/>
                    <a:lstStyle/>
                    <a:p>
                      <a:pPr algn="ctr"/>
                      <a:r>
                        <a:rPr lang="en-US" sz="2000" dirty="0"/>
                        <a:t>End</a:t>
                      </a:r>
                    </a:p>
                  </a:txBody>
                  <a:tcPr/>
                </a:tc>
                <a:tc>
                  <a:txBody>
                    <a:bodyPr/>
                    <a:lstStyle/>
                    <a:p>
                      <a:r>
                        <a:rPr lang="en-US" sz="2000" dirty="0"/>
                        <a:t>Item</a:t>
                      </a:r>
                    </a:p>
                  </a:txBody>
                  <a:tcPr/>
                </a:tc>
                <a:extLst>
                  <a:ext uri="{0D108BD9-81ED-4DB2-BD59-A6C34878D82A}">
                    <a16:rowId xmlns:a16="http://schemas.microsoft.com/office/drawing/2014/main" xmlns="" val="10000"/>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r>
                        <a:rPr lang="en-US" sz="2000" kern="1200" baseline="0" dirty="0">
                          <a:solidFill>
                            <a:schemeClr val="dk1"/>
                          </a:solidFill>
                          <a:latin typeface="+mn-lt"/>
                          <a:ea typeface="+mn-ea"/>
                          <a:cs typeface="+mn-cs"/>
                        </a:rPr>
                        <a:t>Introductions</a:t>
                      </a:r>
                    </a:p>
                  </a:txBody>
                  <a:tcPr/>
                </a:tc>
                <a:extLst>
                  <a:ext uri="{0D108BD9-81ED-4DB2-BD59-A6C34878D82A}">
                    <a16:rowId xmlns:a16="http://schemas.microsoft.com/office/drawing/2014/main" xmlns="" val="10001"/>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r>
                        <a:rPr lang="en-US" sz="2000" kern="1200" baseline="0" dirty="0">
                          <a:solidFill>
                            <a:schemeClr val="dk1"/>
                          </a:solidFill>
                          <a:latin typeface="+mn-lt"/>
                          <a:ea typeface="+mn-ea"/>
                          <a:cs typeface="+mn-cs"/>
                        </a:rPr>
                        <a:t>Syllabus Review</a:t>
                      </a:r>
                    </a:p>
                  </a:txBody>
                  <a:tcPr/>
                </a:tc>
                <a:extLst>
                  <a:ext uri="{0D108BD9-81ED-4DB2-BD59-A6C34878D82A}">
                    <a16:rowId xmlns:a16="http://schemas.microsoft.com/office/drawing/2014/main" xmlns="" val="10002"/>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r>
                        <a:rPr lang="en-US" sz="2000" kern="1200" baseline="0" dirty="0">
                          <a:solidFill>
                            <a:schemeClr val="dk1"/>
                          </a:solidFill>
                          <a:latin typeface="+mn-lt"/>
                          <a:ea typeface="+mn-ea"/>
                          <a:cs typeface="+mn-cs"/>
                        </a:rPr>
                        <a:t>Break</a:t>
                      </a:r>
                    </a:p>
                  </a:txBody>
                  <a:tcPr/>
                </a:tc>
                <a:extLst>
                  <a:ext uri="{0D108BD9-81ED-4DB2-BD59-A6C34878D82A}">
                    <a16:rowId xmlns:a16="http://schemas.microsoft.com/office/drawing/2014/main" xmlns="" val="10003"/>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r>
                        <a:rPr lang="en-US" sz="2000" kern="1200" baseline="0" dirty="0" smtClean="0">
                          <a:solidFill>
                            <a:schemeClr val="dk1"/>
                          </a:solidFill>
                          <a:latin typeface="+mn-lt"/>
                          <a:ea typeface="+mn-ea"/>
                          <a:cs typeface="+mn-cs"/>
                        </a:rPr>
                        <a:t>Core Concepts in Data Mining</a:t>
                      </a:r>
                      <a:endParaRPr lang="en-US" sz="2000" kern="1200" baseline="0" dirty="0">
                        <a:solidFill>
                          <a:schemeClr val="dk1"/>
                        </a:solidFill>
                        <a:latin typeface="+mn-lt"/>
                        <a:ea typeface="+mn-ea"/>
                        <a:cs typeface="+mn-cs"/>
                      </a:endParaRPr>
                    </a:p>
                  </a:txBody>
                  <a:tcPr/>
                </a:tc>
                <a:extLst>
                  <a:ext uri="{0D108BD9-81ED-4DB2-BD59-A6C34878D82A}">
                    <a16:rowId xmlns:a16="http://schemas.microsoft.com/office/drawing/2014/main" xmlns="" val="10004"/>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r>
                        <a:rPr lang="en-US" sz="2000" kern="1200" baseline="0" dirty="0" smtClean="0">
                          <a:solidFill>
                            <a:schemeClr val="dk1"/>
                          </a:solidFill>
                          <a:latin typeface="+mn-lt"/>
                          <a:ea typeface="+mn-ea"/>
                          <a:cs typeface="+mn-cs"/>
                        </a:rPr>
                        <a:t>Q/A, Individualized help w/R environment &amp; </a:t>
                      </a:r>
                      <a:r>
                        <a:rPr lang="en-US" sz="2000" kern="1200" baseline="0" dirty="0" err="1" smtClean="0">
                          <a:solidFill>
                            <a:schemeClr val="dk1"/>
                          </a:solidFill>
                          <a:latin typeface="+mn-lt"/>
                          <a:ea typeface="+mn-ea"/>
                          <a:cs typeface="+mn-cs"/>
                        </a:rPr>
                        <a:t>git</a:t>
                      </a:r>
                      <a:endParaRPr lang="en-US" sz="2000" kern="1200" baseline="0" dirty="0" smtClean="0">
                        <a:solidFill>
                          <a:schemeClr val="dk1"/>
                        </a:solidFill>
                        <a:latin typeface="+mn-lt"/>
                        <a:ea typeface="+mn-ea"/>
                        <a:cs typeface="+mn-cs"/>
                      </a:endParaRPr>
                    </a:p>
                  </a:txBody>
                  <a:tcPr/>
                </a:tc>
                <a:extLst>
                  <a:ext uri="{0D108BD9-81ED-4DB2-BD59-A6C34878D82A}">
                    <a16:rowId xmlns:a16="http://schemas.microsoft.com/office/drawing/2014/main" xmlns="" val="10006"/>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9/9/2018</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6</a:t>
            </a:fld>
            <a:endParaRPr lang="en-US"/>
          </a:p>
        </p:txBody>
      </p:sp>
    </p:spTree>
    <p:extLst>
      <p:ext uri="{BB962C8B-B14F-4D97-AF65-F5344CB8AC3E}">
        <p14:creationId xmlns:p14="http://schemas.microsoft.com/office/powerpoint/2010/main" val="1050931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9/9/2018</a:t>
            </a:fld>
            <a:endParaRPr lang="en-US"/>
          </a:p>
        </p:txBody>
      </p:sp>
      <p:sp>
        <p:nvSpPr>
          <p:cNvPr id="3" name="Title 2"/>
          <p:cNvSpPr>
            <a:spLocks noGrp="1"/>
          </p:cNvSpPr>
          <p:nvPr>
            <p:ph type="title"/>
          </p:nvPr>
        </p:nvSpPr>
        <p:spPr/>
        <p:txBody>
          <a:bodyPr/>
          <a:lstStyle/>
          <a:p>
            <a:r>
              <a:rPr lang="en-US" dirty="0"/>
              <a:t>Syllabus Review</a:t>
            </a:r>
          </a:p>
        </p:txBody>
      </p:sp>
      <p:sp>
        <p:nvSpPr>
          <p:cNvPr id="4" name="Slide Number Placeholder 3"/>
          <p:cNvSpPr>
            <a:spLocks noGrp="1"/>
          </p:cNvSpPr>
          <p:nvPr>
            <p:ph type="sldNum" sz="quarter" idx="12"/>
          </p:nvPr>
        </p:nvSpPr>
        <p:spPr/>
        <p:txBody>
          <a:bodyPr/>
          <a:lstStyle/>
          <a:p>
            <a:fld id="{37290FF7-652B-4475-AEAB-8B1A5D23AE09}" type="slidenum">
              <a:rPr lang="en-US" smtClean="0"/>
              <a:t>7</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23" name="Freeform 22"/>
          <p:cNvSpPr/>
          <p:nvPr/>
        </p:nvSpPr>
        <p:spPr>
          <a:xfrm>
            <a:off x="286936" y="1185861"/>
            <a:ext cx="5486400" cy="3490737"/>
          </a:xfrm>
          <a:custGeom>
            <a:avLst/>
            <a:gdLst>
              <a:gd name="connsiteX0" fmla="*/ 0 w 5486400"/>
              <a:gd name="connsiteY0" fmla="*/ 0 h 3490737"/>
              <a:gd name="connsiteX1" fmla="*/ 5486400 w 5486400"/>
              <a:gd name="connsiteY1" fmla="*/ 0 h 3490737"/>
              <a:gd name="connsiteX2" fmla="*/ 5486400 w 5486400"/>
              <a:gd name="connsiteY2" fmla="*/ 3181345 h 3490737"/>
              <a:gd name="connsiteX3" fmla="*/ 5486400 w 5486400"/>
              <a:gd name="connsiteY3" fmla="*/ 3200400 h 3490737"/>
              <a:gd name="connsiteX4" fmla="*/ 5465339 w 5486400"/>
              <a:gd name="connsiteY4" fmla="*/ 3200400 h 3490737"/>
              <a:gd name="connsiteX5" fmla="*/ 5144430 w 5486400"/>
              <a:gd name="connsiteY5" fmla="*/ 3490737 h 3490737"/>
              <a:gd name="connsiteX6" fmla="*/ 4877625 w 5486400"/>
              <a:gd name="connsiteY6" fmla="*/ 3249350 h 3490737"/>
              <a:gd name="connsiteX7" fmla="*/ 4610820 w 5486400"/>
              <a:gd name="connsiteY7" fmla="*/ 3490737 h 3490737"/>
              <a:gd name="connsiteX8" fmla="*/ 4344017 w 5486400"/>
              <a:gd name="connsiteY8" fmla="*/ 3249352 h 3490737"/>
              <a:gd name="connsiteX9" fmla="*/ 4077213 w 5486400"/>
              <a:gd name="connsiteY9" fmla="*/ 3490737 h 3490737"/>
              <a:gd name="connsiteX10" fmla="*/ 3810410 w 5486400"/>
              <a:gd name="connsiteY10" fmla="*/ 3249352 h 3490737"/>
              <a:gd name="connsiteX11" fmla="*/ 3543607 w 5486400"/>
              <a:gd name="connsiteY11" fmla="*/ 3490737 h 3490737"/>
              <a:gd name="connsiteX12" fmla="*/ 3276804 w 5486400"/>
              <a:gd name="connsiteY12" fmla="*/ 3249352 h 3490737"/>
              <a:gd name="connsiteX13" fmla="*/ 3010001 w 5486400"/>
              <a:gd name="connsiteY13" fmla="*/ 3490737 h 3490737"/>
              <a:gd name="connsiteX14" fmla="*/ 2743198 w 5486400"/>
              <a:gd name="connsiteY14" fmla="*/ 3249352 h 3490737"/>
              <a:gd name="connsiteX15" fmla="*/ 2476395 w 5486400"/>
              <a:gd name="connsiteY15" fmla="*/ 3490737 h 3490737"/>
              <a:gd name="connsiteX16" fmla="*/ 2209592 w 5486400"/>
              <a:gd name="connsiteY16" fmla="*/ 3249352 h 3490737"/>
              <a:gd name="connsiteX17" fmla="*/ 1942789 w 5486400"/>
              <a:gd name="connsiteY17" fmla="*/ 3490737 h 3490737"/>
              <a:gd name="connsiteX18" fmla="*/ 1675986 w 5486400"/>
              <a:gd name="connsiteY18" fmla="*/ 3249352 h 3490737"/>
              <a:gd name="connsiteX19" fmla="*/ 1409184 w 5486400"/>
              <a:gd name="connsiteY19" fmla="*/ 3490737 h 3490737"/>
              <a:gd name="connsiteX20" fmla="*/ 1142380 w 5486400"/>
              <a:gd name="connsiteY20" fmla="*/ 3249352 h 3490737"/>
              <a:gd name="connsiteX21" fmla="*/ 875577 w 5486400"/>
              <a:gd name="connsiteY21" fmla="*/ 3490737 h 3490737"/>
              <a:gd name="connsiteX22" fmla="*/ 608774 w 5486400"/>
              <a:gd name="connsiteY22" fmla="*/ 3249352 h 3490737"/>
              <a:gd name="connsiteX23" fmla="*/ 341970 w 5486400"/>
              <a:gd name="connsiteY23" fmla="*/ 3490737 h 3490737"/>
              <a:gd name="connsiteX24" fmla="*/ 21062 w 5486400"/>
              <a:gd name="connsiteY24" fmla="*/ 3200400 h 3490737"/>
              <a:gd name="connsiteX25" fmla="*/ 0 w 5486400"/>
              <a:gd name="connsiteY25" fmla="*/ 3200400 h 3490737"/>
              <a:gd name="connsiteX26" fmla="*/ 0 w 5486400"/>
              <a:gd name="connsiteY26" fmla="*/ 3181345 h 3490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486400" h="3490737">
                <a:moveTo>
                  <a:pt x="0" y="0"/>
                </a:moveTo>
                <a:lnTo>
                  <a:pt x="5486400" y="0"/>
                </a:lnTo>
                <a:lnTo>
                  <a:pt x="5486400" y="3181345"/>
                </a:lnTo>
                <a:lnTo>
                  <a:pt x="5486400" y="3200400"/>
                </a:lnTo>
                <a:lnTo>
                  <a:pt x="5465339" y="3200400"/>
                </a:lnTo>
                <a:lnTo>
                  <a:pt x="5144430" y="3490737"/>
                </a:lnTo>
                <a:lnTo>
                  <a:pt x="4877625" y="3249350"/>
                </a:lnTo>
                <a:lnTo>
                  <a:pt x="4610820" y="3490737"/>
                </a:lnTo>
                <a:lnTo>
                  <a:pt x="4344017" y="3249352"/>
                </a:lnTo>
                <a:lnTo>
                  <a:pt x="4077213" y="3490737"/>
                </a:lnTo>
                <a:lnTo>
                  <a:pt x="3810410" y="3249352"/>
                </a:lnTo>
                <a:lnTo>
                  <a:pt x="3543607" y="3490737"/>
                </a:lnTo>
                <a:lnTo>
                  <a:pt x="3276804" y="3249352"/>
                </a:lnTo>
                <a:lnTo>
                  <a:pt x="3010001" y="3490737"/>
                </a:lnTo>
                <a:lnTo>
                  <a:pt x="2743198" y="3249352"/>
                </a:lnTo>
                <a:lnTo>
                  <a:pt x="2476395" y="3490737"/>
                </a:lnTo>
                <a:lnTo>
                  <a:pt x="2209592" y="3249352"/>
                </a:lnTo>
                <a:lnTo>
                  <a:pt x="1942789" y="3490737"/>
                </a:lnTo>
                <a:lnTo>
                  <a:pt x="1675986" y="3249352"/>
                </a:lnTo>
                <a:lnTo>
                  <a:pt x="1409184" y="3490737"/>
                </a:lnTo>
                <a:lnTo>
                  <a:pt x="1142380" y="3249352"/>
                </a:lnTo>
                <a:lnTo>
                  <a:pt x="875577" y="3490737"/>
                </a:lnTo>
                <a:lnTo>
                  <a:pt x="608774" y="3249352"/>
                </a:lnTo>
                <a:lnTo>
                  <a:pt x="341970" y="3490737"/>
                </a:lnTo>
                <a:lnTo>
                  <a:pt x="21062" y="3200400"/>
                </a:lnTo>
                <a:lnTo>
                  <a:pt x="0" y="3200400"/>
                </a:lnTo>
                <a:lnTo>
                  <a:pt x="0" y="3181345"/>
                </a:lnTo>
                <a:close/>
              </a:path>
            </a:pathLst>
          </a:cu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328612" y="4814885"/>
            <a:ext cx="5486401" cy="1471612"/>
          </a:xfrm>
          <a:custGeom>
            <a:avLst/>
            <a:gdLst>
              <a:gd name="connsiteX0" fmla="*/ 341971 w 5486401"/>
              <a:gd name="connsiteY0" fmla="*/ 0 h 1471612"/>
              <a:gd name="connsiteX1" fmla="*/ 608775 w 5486401"/>
              <a:gd name="connsiteY1" fmla="*/ 241385 h 1471612"/>
              <a:gd name="connsiteX2" fmla="*/ 875578 w 5486401"/>
              <a:gd name="connsiteY2" fmla="*/ 0 h 1471612"/>
              <a:gd name="connsiteX3" fmla="*/ 1142381 w 5486401"/>
              <a:gd name="connsiteY3" fmla="*/ 241385 h 1471612"/>
              <a:gd name="connsiteX4" fmla="*/ 1409185 w 5486401"/>
              <a:gd name="connsiteY4" fmla="*/ 0 h 1471612"/>
              <a:gd name="connsiteX5" fmla="*/ 1675987 w 5486401"/>
              <a:gd name="connsiteY5" fmla="*/ 241385 h 1471612"/>
              <a:gd name="connsiteX6" fmla="*/ 1942790 w 5486401"/>
              <a:gd name="connsiteY6" fmla="*/ 0 h 1471612"/>
              <a:gd name="connsiteX7" fmla="*/ 2209593 w 5486401"/>
              <a:gd name="connsiteY7" fmla="*/ 241385 h 1471612"/>
              <a:gd name="connsiteX8" fmla="*/ 2476396 w 5486401"/>
              <a:gd name="connsiteY8" fmla="*/ 0 h 1471612"/>
              <a:gd name="connsiteX9" fmla="*/ 2743199 w 5486401"/>
              <a:gd name="connsiteY9" fmla="*/ 241385 h 1471612"/>
              <a:gd name="connsiteX10" fmla="*/ 3010002 w 5486401"/>
              <a:gd name="connsiteY10" fmla="*/ 0 h 1471612"/>
              <a:gd name="connsiteX11" fmla="*/ 3276805 w 5486401"/>
              <a:gd name="connsiteY11" fmla="*/ 241385 h 1471612"/>
              <a:gd name="connsiteX12" fmla="*/ 3543608 w 5486401"/>
              <a:gd name="connsiteY12" fmla="*/ 0 h 1471612"/>
              <a:gd name="connsiteX13" fmla="*/ 3810411 w 5486401"/>
              <a:gd name="connsiteY13" fmla="*/ 241385 h 1471612"/>
              <a:gd name="connsiteX14" fmla="*/ 4077214 w 5486401"/>
              <a:gd name="connsiteY14" fmla="*/ 0 h 1471612"/>
              <a:gd name="connsiteX15" fmla="*/ 4344018 w 5486401"/>
              <a:gd name="connsiteY15" fmla="*/ 241385 h 1471612"/>
              <a:gd name="connsiteX16" fmla="*/ 4610821 w 5486401"/>
              <a:gd name="connsiteY16" fmla="*/ 0 h 1471612"/>
              <a:gd name="connsiteX17" fmla="*/ 4877626 w 5486401"/>
              <a:gd name="connsiteY17" fmla="*/ 241387 h 1471612"/>
              <a:gd name="connsiteX18" fmla="*/ 5144431 w 5486401"/>
              <a:gd name="connsiteY18" fmla="*/ 0 h 1471612"/>
              <a:gd name="connsiteX19" fmla="*/ 5444478 w 5486401"/>
              <a:gd name="connsiteY19" fmla="*/ 271463 h 1471612"/>
              <a:gd name="connsiteX20" fmla="*/ 5486400 w 5486401"/>
              <a:gd name="connsiteY20" fmla="*/ 271463 h 1471612"/>
              <a:gd name="connsiteX21" fmla="*/ 5486400 w 5486401"/>
              <a:gd name="connsiteY21" fmla="*/ 309391 h 1471612"/>
              <a:gd name="connsiteX22" fmla="*/ 5486401 w 5486401"/>
              <a:gd name="connsiteY22" fmla="*/ 309392 h 1471612"/>
              <a:gd name="connsiteX23" fmla="*/ 5486400 w 5486401"/>
              <a:gd name="connsiteY23" fmla="*/ 309392 h 1471612"/>
              <a:gd name="connsiteX24" fmla="*/ 5486400 w 5486401"/>
              <a:gd name="connsiteY24" fmla="*/ 1471612 h 1471612"/>
              <a:gd name="connsiteX25" fmla="*/ 0 w 5486401"/>
              <a:gd name="connsiteY25" fmla="*/ 1471612 h 1471612"/>
              <a:gd name="connsiteX26" fmla="*/ 0 w 5486401"/>
              <a:gd name="connsiteY26" fmla="*/ 271463 h 1471612"/>
              <a:gd name="connsiteX27" fmla="*/ 41924 w 5486401"/>
              <a:gd name="connsiteY27" fmla="*/ 271463 h 1471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86401" h="1471612">
                <a:moveTo>
                  <a:pt x="341971" y="0"/>
                </a:moveTo>
                <a:lnTo>
                  <a:pt x="608775" y="241385"/>
                </a:lnTo>
                <a:lnTo>
                  <a:pt x="875578" y="0"/>
                </a:lnTo>
                <a:lnTo>
                  <a:pt x="1142381" y="241385"/>
                </a:lnTo>
                <a:lnTo>
                  <a:pt x="1409185" y="0"/>
                </a:lnTo>
                <a:lnTo>
                  <a:pt x="1675987" y="241385"/>
                </a:lnTo>
                <a:lnTo>
                  <a:pt x="1942790" y="0"/>
                </a:lnTo>
                <a:lnTo>
                  <a:pt x="2209593" y="241385"/>
                </a:lnTo>
                <a:lnTo>
                  <a:pt x="2476396" y="0"/>
                </a:lnTo>
                <a:lnTo>
                  <a:pt x="2743199" y="241385"/>
                </a:lnTo>
                <a:lnTo>
                  <a:pt x="3010002" y="0"/>
                </a:lnTo>
                <a:lnTo>
                  <a:pt x="3276805" y="241385"/>
                </a:lnTo>
                <a:lnTo>
                  <a:pt x="3543608" y="0"/>
                </a:lnTo>
                <a:lnTo>
                  <a:pt x="3810411" y="241385"/>
                </a:lnTo>
                <a:lnTo>
                  <a:pt x="4077214" y="0"/>
                </a:lnTo>
                <a:lnTo>
                  <a:pt x="4344018" y="241385"/>
                </a:lnTo>
                <a:lnTo>
                  <a:pt x="4610821" y="0"/>
                </a:lnTo>
                <a:lnTo>
                  <a:pt x="4877626" y="241387"/>
                </a:lnTo>
                <a:lnTo>
                  <a:pt x="5144431" y="0"/>
                </a:lnTo>
                <a:lnTo>
                  <a:pt x="5444478" y="271463"/>
                </a:lnTo>
                <a:lnTo>
                  <a:pt x="5486400" y="271463"/>
                </a:lnTo>
                <a:lnTo>
                  <a:pt x="5486400" y="309391"/>
                </a:lnTo>
                <a:lnTo>
                  <a:pt x="5486401" y="309392"/>
                </a:lnTo>
                <a:lnTo>
                  <a:pt x="5486400" y="309392"/>
                </a:lnTo>
                <a:lnTo>
                  <a:pt x="5486400" y="1471612"/>
                </a:lnTo>
                <a:lnTo>
                  <a:pt x="0" y="1471612"/>
                </a:lnTo>
                <a:lnTo>
                  <a:pt x="0" y="271463"/>
                </a:lnTo>
                <a:lnTo>
                  <a:pt x="41924" y="271463"/>
                </a:lnTo>
                <a:close/>
              </a:path>
            </a:pathLst>
          </a:cu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337404" y="1265360"/>
            <a:ext cx="5334835" cy="3025287"/>
          </a:xfrm>
          <a:prstGeom prst="rect">
            <a:avLst/>
          </a:prstGeom>
        </p:spPr>
      </p:pic>
      <p:pic>
        <p:nvPicPr>
          <p:cNvPr id="8" name="Picture 7"/>
          <p:cNvPicPr>
            <a:picLocks noChangeAspect="1"/>
          </p:cNvPicPr>
          <p:nvPr/>
        </p:nvPicPr>
        <p:blipFill rotWithShape="1">
          <a:blip r:embed="rId4"/>
          <a:srcRect t="74282"/>
          <a:stretch/>
        </p:blipFill>
        <p:spPr>
          <a:xfrm>
            <a:off x="387228" y="5152291"/>
            <a:ext cx="5368612" cy="1004521"/>
          </a:xfrm>
          <a:prstGeom prst="rect">
            <a:avLst/>
          </a:prstGeom>
        </p:spPr>
      </p:pic>
    </p:spTree>
    <p:extLst>
      <p:ext uri="{BB962C8B-B14F-4D97-AF65-F5344CB8AC3E}">
        <p14:creationId xmlns:p14="http://schemas.microsoft.com/office/powerpoint/2010/main" val="2940289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9/9/2018</a:t>
            </a:fld>
            <a:endParaRPr lang="en-US"/>
          </a:p>
        </p:txBody>
      </p:sp>
      <p:sp>
        <p:nvSpPr>
          <p:cNvPr id="3" name="Title 2"/>
          <p:cNvSpPr>
            <a:spLocks noGrp="1"/>
          </p:cNvSpPr>
          <p:nvPr>
            <p:ph type="title"/>
          </p:nvPr>
        </p:nvSpPr>
        <p:spPr/>
        <p:txBody>
          <a:bodyPr/>
          <a:lstStyle/>
          <a:p>
            <a:r>
              <a:rPr lang="en-US" dirty="0"/>
              <a:t>Community Learning Expectations</a:t>
            </a:r>
          </a:p>
        </p:txBody>
      </p:sp>
      <p:sp>
        <p:nvSpPr>
          <p:cNvPr id="4" name="Slide Number Placeholder 3"/>
          <p:cNvSpPr>
            <a:spLocks noGrp="1"/>
          </p:cNvSpPr>
          <p:nvPr>
            <p:ph type="sldNum" sz="quarter" idx="12"/>
          </p:nvPr>
        </p:nvSpPr>
        <p:spPr/>
        <p:txBody>
          <a:bodyPr/>
          <a:lstStyle/>
          <a:p>
            <a:fld id="{37290FF7-652B-4475-AEAB-8B1A5D23AE09}" type="slidenum">
              <a:rPr lang="en-US" smtClean="0"/>
              <a:t>8</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6" name="TextBox 5"/>
          <p:cNvSpPr txBox="1"/>
          <p:nvPr/>
        </p:nvSpPr>
        <p:spPr>
          <a:xfrm>
            <a:off x="414339" y="1114419"/>
            <a:ext cx="8729662" cy="4247317"/>
          </a:xfrm>
          <a:prstGeom prst="rect">
            <a:avLst/>
          </a:prstGeom>
          <a:noFill/>
        </p:spPr>
        <p:txBody>
          <a:bodyPr wrap="square" rtlCol="0">
            <a:spAutoFit/>
          </a:bodyPr>
          <a:lstStyle/>
          <a:p>
            <a:r>
              <a:rPr lang="en-US" dirty="0"/>
              <a:t>I expect:</a:t>
            </a:r>
          </a:p>
          <a:p>
            <a:pPr marL="571500" lvl="1" indent="-114300">
              <a:buFont typeface="Arial" panose="020B0604020202020204" pitchFamily="34" charset="0"/>
              <a:buChar char="•"/>
            </a:pPr>
            <a:r>
              <a:rPr lang="en-US" dirty="0"/>
              <a:t>Kindness &gt; Cleverness</a:t>
            </a:r>
          </a:p>
          <a:p>
            <a:pPr marL="571500" lvl="1" indent="-114300">
              <a:buFont typeface="Arial" panose="020B0604020202020204" pitchFamily="34" charset="0"/>
              <a:buChar char="•"/>
            </a:pPr>
            <a:r>
              <a:rPr lang="en-US" dirty="0"/>
              <a:t>Active learning &amp; participation</a:t>
            </a:r>
          </a:p>
          <a:p>
            <a:pPr marL="571500" lvl="1" indent="-114300">
              <a:buFont typeface="Arial" panose="020B0604020202020204" pitchFamily="34" charset="0"/>
              <a:buChar char="•"/>
            </a:pPr>
            <a:r>
              <a:rPr lang="en-US" dirty="0"/>
              <a:t>To make adjustments along the way so learning will be engaging &amp; fun</a:t>
            </a:r>
          </a:p>
          <a:p>
            <a:pPr marL="571500" lvl="1" indent="-114300">
              <a:buFont typeface="Arial" panose="020B0604020202020204" pitchFamily="34" charset="0"/>
              <a:buChar char="•"/>
            </a:pPr>
            <a:r>
              <a:rPr lang="en-US"/>
              <a:t>Academic </a:t>
            </a:r>
            <a:r>
              <a:rPr lang="en-US" smtClean="0"/>
              <a:t>rigor</a:t>
            </a:r>
          </a:p>
          <a:p>
            <a:pPr marL="571500" lvl="1" indent="-114300">
              <a:buFont typeface="Arial" panose="020B0604020202020204" pitchFamily="34" charset="0"/>
              <a:buChar char="•"/>
            </a:pPr>
            <a:endParaRPr lang="en-US" dirty="0"/>
          </a:p>
          <a:p>
            <a:r>
              <a:rPr lang="en-US" dirty="0"/>
              <a:t>I do </a:t>
            </a:r>
            <a:r>
              <a:rPr lang="en-US" b="1" u="sng" dirty="0"/>
              <a:t>not</a:t>
            </a:r>
            <a:r>
              <a:rPr lang="en-US" dirty="0"/>
              <a:t> expect:</a:t>
            </a:r>
          </a:p>
          <a:p>
            <a:pPr marL="571500" lvl="1" indent="-114300">
              <a:buFont typeface="Arial" panose="020B0604020202020204" pitchFamily="34" charset="0"/>
              <a:buChar char="•"/>
            </a:pPr>
            <a:r>
              <a:rPr lang="en-US" dirty="0"/>
              <a:t>Expert programmers or production quality coding skills – </a:t>
            </a:r>
            <a:r>
              <a:rPr lang="en-US" i="1" dirty="0"/>
              <a:t>not really a programming course</a:t>
            </a:r>
          </a:p>
          <a:p>
            <a:pPr marL="571500" lvl="1" indent="-114300">
              <a:buFont typeface="Arial" panose="020B0604020202020204" pitchFamily="34" charset="0"/>
              <a:buChar char="•"/>
            </a:pPr>
            <a:r>
              <a:rPr lang="en-US" dirty="0"/>
              <a:t>Significant math skills – </a:t>
            </a:r>
            <a:r>
              <a:rPr lang="en-US" i="1" dirty="0"/>
              <a:t>not a heavy math course</a:t>
            </a:r>
          </a:p>
          <a:p>
            <a:endParaRPr lang="en-US" dirty="0"/>
          </a:p>
          <a:p>
            <a:r>
              <a:rPr lang="en-US" dirty="0" smtClean="0"/>
              <a:t>My goal for your learning experience is that the topics are:</a:t>
            </a:r>
            <a:endParaRPr lang="en-US" dirty="0"/>
          </a:p>
          <a:p>
            <a:pPr marL="571500" lvl="1" indent="-114300">
              <a:buFont typeface="Arial" panose="020B0604020202020204" pitchFamily="34" charset="0"/>
              <a:buChar char="•"/>
            </a:pPr>
            <a:r>
              <a:rPr lang="en-US" b="1" dirty="0"/>
              <a:t>Interesting </a:t>
            </a:r>
          </a:p>
          <a:p>
            <a:pPr marL="571500" lvl="1" indent="-114300">
              <a:buFont typeface="Arial" panose="020B0604020202020204" pitchFamily="34" charset="0"/>
              <a:buChar char="•"/>
            </a:pPr>
            <a:r>
              <a:rPr lang="en-US" b="1" dirty="0"/>
              <a:t>Applicable</a:t>
            </a:r>
            <a:r>
              <a:rPr lang="en-US" dirty="0"/>
              <a:t> as a professional or future business person</a:t>
            </a:r>
          </a:p>
          <a:p>
            <a:pPr marL="571500" lvl="1" indent="-114300">
              <a:buFont typeface="Arial" panose="020B0604020202020204" pitchFamily="34" charset="0"/>
              <a:buChar char="•"/>
            </a:pPr>
            <a:r>
              <a:rPr lang="en-US" b="1" dirty="0"/>
              <a:t>Perspective building </a:t>
            </a:r>
            <a:r>
              <a:rPr lang="en-US" dirty="0"/>
              <a:t>as a consumer affected by these methods</a:t>
            </a:r>
          </a:p>
        </p:txBody>
      </p:sp>
    </p:spTree>
    <p:extLst>
      <p:ext uri="{BB962C8B-B14F-4D97-AF65-F5344CB8AC3E}">
        <p14:creationId xmlns:p14="http://schemas.microsoft.com/office/powerpoint/2010/main" val="234651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9/9/2018</a:t>
            </a:fld>
            <a:endParaRPr lang="en-US"/>
          </a:p>
        </p:txBody>
      </p:sp>
      <p:sp>
        <p:nvSpPr>
          <p:cNvPr id="3" name="Title 2"/>
          <p:cNvSpPr>
            <a:spLocks noGrp="1"/>
          </p:cNvSpPr>
          <p:nvPr>
            <p:ph type="title"/>
          </p:nvPr>
        </p:nvSpPr>
        <p:spPr/>
        <p:txBody>
          <a:bodyPr/>
          <a:lstStyle/>
          <a:p>
            <a:r>
              <a:rPr lang="en-US" dirty="0"/>
              <a:t>Community Learning Expectations</a:t>
            </a:r>
          </a:p>
        </p:txBody>
      </p:sp>
      <p:sp>
        <p:nvSpPr>
          <p:cNvPr id="4" name="Slide Number Placeholder 3"/>
          <p:cNvSpPr>
            <a:spLocks noGrp="1"/>
          </p:cNvSpPr>
          <p:nvPr>
            <p:ph type="sldNum" sz="quarter" idx="12"/>
          </p:nvPr>
        </p:nvSpPr>
        <p:spPr/>
        <p:txBody>
          <a:bodyPr/>
          <a:lstStyle/>
          <a:p>
            <a:fld id="{37290FF7-652B-4475-AEAB-8B1A5D23AE09}" type="slidenum">
              <a:rPr lang="en-US" smtClean="0"/>
              <a:t>9</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6" name="TextBox 5"/>
          <p:cNvSpPr txBox="1"/>
          <p:nvPr/>
        </p:nvSpPr>
        <p:spPr>
          <a:xfrm>
            <a:off x="414338" y="1114419"/>
            <a:ext cx="4459298" cy="4247317"/>
          </a:xfrm>
          <a:prstGeom prst="rect">
            <a:avLst/>
          </a:prstGeom>
          <a:noFill/>
        </p:spPr>
        <p:txBody>
          <a:bodyPr wrap="none" rtlCol="0">
            <a:spAutoFit/>
          </a:bodyPr>
          <a:lstStyle/>
          <a:p>
            <a:r>
              <a:rPr lang="en-US" dirty="0"/>
              <a:t>The class expects (of the instructor &amp; cohort):</a:t>
            </a:r>
          </a:p>
          <a:p>
            <a:pPr marL="571500" lvl="1" indent="-114300">
              <a:buFont typeface="Arial" panose="020B0604020202020204" pitchFamily="34" charset="0"/>
              <a:buChar char="•"/>
            </a:pPr>
            <a:r>
              <a:rPr lang="en-US" dirty="0"/>
              <a:t>…</a:t>
            </a:r>
          </a:p>
          <a:p>
            <a:pPr marL="571500" lvl="1" indent="-114300">
              <a:buFont typeface="Arial" panose="020B0604020202020204" pitchFamily="34" charset="0"/>
              <a:buChar char="•"/>
            </a:pPr>
            <a:r>
              <a:rPr lang="en-US" dirty="0"/>
              <a:t>…</a:t>
            </a:r>
          </a:p>
          <a:p>
            <a:pPr marL="571500" lvl="1" indent="-114300">
              <a:buFont typeface="Arial" panose="020B0604020202020204" pitchFamily="34" charset="0"/>
              <a:buChar char="•"/>
            </a:pPr>
            <a:r>
              <a:rPr lang="en-US" dirty="0"/>
              <a:t>…</a:t>
            </a:r>
          </a:p>
          <a:p>
            <a:endParaRPr lang="en-US" dirty="0"/>
          </a:p>
          <a:p>
            <a:endParaRPr lang="en-US" dirty="0"/>
          </a:p>
          <a:p>
            <a:r>
              <a:rPr lang="en-US" dirty="0"/>
              <a:t>The class does not expect:</a:t>
            </a:r>
          </a:p>
          <a:p>
            <a:pPr marL="571500" lvl="1" indent="-114300">
              <a:buFont typeface="Arial" panose="020B0604020202020204" pitchFamily="34" charset="0"/>
              <a:buChar char="•"/>
            </a:pPr>
            <a:r>
              <a:rPr lang="en-US" dirty="0"/>
              <a:t>…</a:t>
            </a:r>
          </a:p>
          <a:p>
            <a:pPr marL="571500" lvl="1" indent="-114300">
              <a:buFont typeface="Arial" panose="020B0604020202020204" pitchFamily="34" charset="0"/>
              <a:buChar char="•"/>
            </a:pPr>
            <a:r>
              <a:rPr lang="en-US" dirty="0"/>
              <a:t>…</a:t>
            </a:r>
          </a:p>
          <a:p>
            <a:pPr marL="571500" lvl="1" indent="-114300">
              <a:buFont typeface="Arial" panose="020B0604020202020204" pitchFamily="34" charset="0"/>
              <a:buChar char="•"/>
            </a:pPr>
            <a:r>
              <a:rPr lang="en-US" dirty="0"/>
              <a:t>…</a:t>
            </a:r>
          </a:p>
          <a:p>
            <a:pPr marL="742950" lvl="1" indent="-285750">
              <a:buFont typeface="Arial" panose="020B0604020202020204" pitchFamily="34" charset="0"/>
              <a:buChar char="•"/>
            </a:pPr>
            <a:endParaRPr lang="en-US" dirty="0"/>
          </a:p>
          <a:p>
            <a:r>
              <a:rPr lang="en-US" dirty="0"/>
              <a:t> The class hopes learning </a:t>
            </a:r>
            <a:r>
              <a:rPr lang="en-US" dirty="0" smtClean="0"/>
              <a:t>this material will </a:t>
            </a:r>
            <a:r>
              <a:rPr lang="en-US" dirty="0"/>
              <a:t>be:</a:t>
            </a:r>
          </a:p>
          <a:p>
            <a:pPr marL="571500" lvl="1" indent="-114300">
              <a:buFont typeface="Arial" panose="020B0604020202020204" pitchFamily="34" charset="0"/>
              <a:buChar char="•"/>
            </a:pPr>
            <a:r>
              <a:rPr lang="en-US" b="1" dirty="0"/>
              <a:t>…</a:t>
            </a:r>
          </a:p>
          <a:p>
            <a:pPr marL="571500" lvl="1" indent="-114300">
              <a:buFont typeface="Arial" panose="020B0604020202020204" pitchFamily="34" charset="0"/>
              <a:buChar char="•"/>
            </a:pPr>
            <a:r>
              <a:rPr lang="en-US" b="1" dirty="0"/>
              <a:t>…</a:t>
            </a:r>
          </a:p>
          <a:p>
            <a:pPr marL="571500" lvl="1" indent="-114300">
              <a:buFont typeface="Arial" panose="020B0604020202020204" pitchFamily="34" charset="0"/>
              <a:buChar char="•"/>
            </a:pPr>
            <a:r>
              <a:rPr lang="en-US" b="1" dirty="0"/>
              <a:t>…</a:t>
            </a:r>
          </a:p>
        </p:txBody>
      </p:sp>
      <p:sp>
        <p:nvSpPr>
          <p:cNvPr id="7" name="Rectangle 6"/>
          <p:cNvSpPr/>
          <p:nvPr/>
        </p:nvSpPr>
        <p:spPr>
          <a:xfrm>
            <a:off x="228600" y="5574323"/>
            <a:ext cx="8686800" cy="7121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Although this is rhetorical, reflect on what you can contribute to make this the BEST course you have ever taken.</a:t>
            </a:r>
            <a:endParaRPr lang="en-US" sz="2400" dirty="0"/>
          </a:p>
        </p:txBody>
      </p:sp>
    </p:spTree>
    <p:extLst>
      <p:ext uri="{BB962C8B-B14F-4D97-AF65-F5344CB8AC3E}">
        <p14:creationId xmlns:p14="http://schemas.microsoft.com/office/powerpoint/2010/main" val="2177329417"/>
      </p:ext>
    </p:extLst>
  </p:cSld>
  <p:clrMapOvr>
    <a:masterClrMapping/>
  </p:clrMapOvr>
</p:sld>
</file>

<file path=ppt/theme/theme1.xml><?xml version="1.0" encoding="utf-8"?>
<a:theme xmlns:a="http://schemas.openxmlformats.org/drawingml/2006/main" name="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21670</TotalTime>
  <Words>3008</Words>
  <Application>Microsoft Office PowerPoint</Application>
  <PresentationFormat>On-screen Show (4:3)</PresentationFormat>
  <Paragraphs>734</Paragraphs>
  <Slides>54</Slides>
  <Notes>42</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Calibri</vt:lpstr>
      <vt:lpstr>Calibri Light</vt:lpstr>
      <vt:lpstr>Consolas</vt:lpstr>
      <vt:lpstr>Franklin Gothic Book</vt:lpstr>
      <vt:lpstr>Open Sans</vt:lpstr>
      <vt:lpstr>Wingdings 2</vt:lpstr>
      <vt:lpstr>Office Theme</vt:lpstr>
      <vt:lpstr>CSCI E-96 Harvard Fall 2018</vt:lpstr>
      <vt:lpstr>Agenda</vt:lpstr>
      <vt:lpstr>Introductions</vt:lpstr>
      <vt:lpstr>Introductions</vt:lpstr>
      <vt:lpstr>On Piazza…</vt:lpstr>
      <vt:lpstr>Agenda</vt:lpstr>
      <vt:lpstr>Syllabus Review</vt:lpstr>
      <vt:lpstr>Community Learning Expectations</vt:lpstr>
      <vt:lpstr>Community Learning Expectations</vt:lpstr>
      <vt:lpstr>Agenda</vt:lpstr>
      <vt:lpstr>Data Mining in this course </vt:lpstr>
      <vt:lpstr>Data Mining &amp; Science is almost always missing business acumen.</vt:lpstr>
      <vt:lpstr>Expertise is not confined to math or CS…but learning business implications.</vt:lpstr>
      <vt:lpstr>Diagnosing &amp; Defining a data mining project</vt:lpstr>
      <vt:lpstr>Pitfalls</vt:lpstr>
      <vt:lpstr>Let’s do this for real…</vt:lpstr>
      <vt:lpstr>Let’s do this for real</vt:lpstr>
      <vt:lpstr>Let’s do this for real</vt:lpstr>
      <vt:lpstr>Let’s do this for real</vt:lpstr>
      <vt:lpstr>Let’s do this for real</vt:lpstr>
      <vt:lpstr>Let’s do this for real</vt:lpstr>
      <vt:lpstr>Let’s do this for real</vt:lpstr>
      <vt:lpstr>Let’s call Dale to tell him what we learned.</vt:lpstr>
      <vt:lpstr>Types of Problems</vt:lpstr>
      <vt:lpstr>Types of Problems</vt:lpstr>
      <vt:lpstr>Types of Problems</vt:lpstr>
      <vt:lpstr>Types of Problems</vt:lpstr>
      <vt:lpstr>Supervised Learning</vt:lpstr>
      <vt:lpstr>Supervised Learning</vt:lpstr>
      <vt:lpstr>Types of Problems</vt:lpstr>
      <vt:lpstr>Supervised: Classification</vt:lpstr>
      <vt:lpstr>Types of Problems</vt:lpstr>
      <vt:lpstr>Types of Problems</vt:lpstr>
      <vt:lpstr>Supervised: Prediction</vt:lpstr>
      <vt:lpstr>Types of Problems</vt:lpstr>
      <vt:lpstr>Types of Problems</vt:lpstr>
      <vt:lpstr>Unsupervised Learning</vt:lpstr>
      <vt:lpstr>Unsupervised Learning</vt:lpstr>
      <vt:lpstr>Types of Problems</vt:lpstr>
      <vt:lpstr>Unsupervised: Association Rules</vt:lpstr>
      <vt:lpstr>Your turn…</vt:lpstr>
      <vt:lpstr>Your turn…</vt:lpstr>
      <vt:lpstr>Your turn…</vt:lpstr>
      <vt:lpstr>Your turn…</vt:lpstr>
      <vt:lpstr>Your turn…</vt:lpstr>
      <vt:lpstr>Your turn…</vt:lpstr>
      <vt:lpstr>Your turn…</vt:lpstr>
      <vt:lpstr>Your turn…</vt:lpstr>
      <vt:lpstr>Quiz!</vt:lpstr>
      <vt:lpstr>Agenda</vt:lpstr>
      <vt:lpstr>Install R Studio &amp; Git </vt:lpstr>
      <vt:lpstr>Libraries to install…we cover a lot in this course!</vt:lpstr>
      <vt:lpstr>To get scripts, ppts &amp; data use the class repo</vt:lpstr>
      <vt:lpstr>Housekeeping , Reading &amp; Homework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Edward Kwartler</dc:creator>
  <cp:lastModifiedBy>Edward Kwartler</cp:lastModifiedBy>
  <cp:revision>100</cp:revision>
  <cp:lastPrinted>2018-07-10T22:02:33Z</cp:lastPrinted>
  <dcterms:created xsi:type="dcterms:W3CDTF">2018-05-11T14:06:45Z</dcterms:created>
  <dcterms:modified xsi:type="dcterms:W3CDTF">2018-09-10T01:16:45Z</dcterms:modified>
</cp:coreProperties>
</file>