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0"/>
  </p:notesMasterIdLst>
  <p:sldIdLst>
    <p:sldId id="325" r:id="rId4"/>
    <p:sldId id="339" r:id="rId5"/>
    <p:sldId id="327" r:id="rId6"/>
    <p:sldId id="33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337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36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35" r:id="rId63"/>
    <p:sldId id="315" r:id="rId64"/>
    <p:sldId id="316" r:id="rId65"/>
    <p:sldId id="317" r:id="rId66"/>
    <p:sldId id="318" r:id="rId67"/>
    <p:sldId id="333" r:id="rId68"/>
    <p:sldId id="334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6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Hotdeck</a:t>
            </a:r>
            <a:r>
              <a:rPr lang="en-US" dirty="0" smtClean="0"/>
              <a:t> for </a:t>
            </a:r>
            <a:r>
              <a:rPr lang="en-US" dirty="0" err="1" smtClean="0"/>
              <a:t>disp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wt</a:t>
            </a:r>
            <a:endParaRPr lang="en-US" dirty="0" smtClean="0"/>
          </a:p>
          <a:p>
            <a:r>
              <a:rPr lang="en-US" dirty="0" smtClean="0"/>
              <a:t>Document document </a:t>
            </a:r>
            <a:r>
              <a:rPr lang="en-US" dirty="0" err="1" smtClean="0"/>
              <a:t>document</a:t>
            </a:r>
            <a:endParaRPr lang="en-US" dirty="0" smtClean="0"/>
          </a:p>
          <a:p>
            <a:r>
              <a:rPr lang="en-US" dirty="0" smtClean="0"/>
              <a:t>add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4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Hotdeck</a:t>
            </a:r>
            <a:r>
              <a:rPr lang="en-US" dirty="0" smtClean="0"/>
              <a:t> for </a:t>
            </a:r>
            <a:r>
              <a:rPr lang="en-US" dirty="0" err="1" smtClean="0"/>
              <a:t>disp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wt</a:t>
            </a:r>
            <a:endParaRPr lang="en-US" dirty="0" smtClean="0"/>
          </a:p>
          <a:p>
            <a:r>
              <a:rPr lang="en-US" dirty="0" smtClean="0"/>
              <a:t>Document document </a:t>
            </a:r>
            <a:r>
              <a:rPr lang="en-US" dirty="0" err="1" smtClean="0"/>
              <a:t>document</a:t>
            </a:r>
            <a:endParaRPr lang="en-US" dirty="0" smtClean="0"/>
          </a:p>
          <a:p>
            <a:r>
              <a:rPr lang="en-US" dirty="0" smtClean="0"/>
              <a:t>add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Hotdeck</a:t>
            </a:r>
            <a:r>
              <a:rPr lang="en-US" dirty="0" smtClean="0"/>
              <a:t> for </a:t>
            </a:r>
            <a:r>
              <a:rPr lang="en-US" dirty="0" err="1" smtClean="0"/>
              <a:t>disp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wt</a:t>
            </a:r>
            <a:endParaRPr lang="en-US" dirty="0" smtClean="0"/>
          </a:p>
          <a:p>
            <a:r>
              <a:rPr lang="en-US" dirty="0" smtClean="0"/>
              <a:t>Document document </a:t>
            </a:r>
            <a:r>
              <a:rPr lang="en-US" dirty="0" err="1" smtClean="0"/>
              <a:t>document</a:t>
            </a:r>
            <a:endParaRPr lang="en-US" dirty="0" smtClean="0"/>
          </a:p>
          <a:p>
            <a:r>
              <a:rPr lang="en-US" dirty="0" smtClean="0"/>
              <a:t>add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Automates a lot</a:t>
            </a:r>
            <a:r>
              <a:rPr lang="en-US" baseline="0" dirty="0" smtClean="0"/>
              <a:t> what we talked about, and some of the books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easy, automated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Repeatable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plan is saved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Dangerous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automation can lead to </a:t>
            </a:r>
            <a:r>
              <a:rPr lang="en-US" baseline="0" dirty="0" err="1" smtClean="0"/>
              <a:t>probs</a:t>
            </a:r>
            <a:r>
              <a:rPr lang="en-US" baseline="0" dirty="0" smtClean="0"/>
              <a:t> (multi-</a:t>
            </a:r>
            <a:r>
              <a:rPr lang="en-US" baseline="0" dirty="0" err="1" smtClean="0"/>
              <a:t>colinarity</a:t>
            </a:r>
            <a:r>
              <a:rPr lang="en-US" baseline="0" dirty="0" smtClean="0"/>
              <a:t>) measuring things twice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Mpg is the response or Y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88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Mpg is the response or Y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4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common</a:t>
            </a:r>
            <a:r>
              <a:rPr lang="en-US" baseline="0" dirty="0" smtClean="0"/>
              <a:t> to append the existing data as the left 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reverse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records are in common; sa</a:t>
            </a:r>
            <a:r>
              <a:rPr lang="en-US" baseline="0" dirty="0" smtClean="0"/>
              <a:t>y you have a potential mailing list and want to find your existing customers</a:t>
            </a:r>
          </a:p>
          <a:p>
            <a:r>
              <a:rPr lang="en-US" baseline="0" dirty="0" smtClean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records are in common; sa</a:t>
            </a:r>
            <a:r>
              <a:rPr lang="en-US" baseline="0" dirty="0" smtClean="0"/>
              <a:t>y you have a potential mailing list and want to find your existing customers</a:t>
            </a:r>
          </a:p>
          <a:p>
            <a:r>
              <a:rPr lang="en-US" baseline="0" dirty="0" smtClean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identifier col</a:t>
            </a:r>
          </a:p>
          <a:p>
            <a:r>
              <a:rPr lang="en-US" baseline="0" dirty="0" smtClean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Multicolinearity</a:t>
            </a:r>
            <a:r>
              <a:rPr lang="en-US" dirty="0" smtClean="0"/>
              <a:t> – counting</a:t>
            </a:r>
            <a:r>
              <a:rPr lang="en-US" baseline="0" dirty="0" smtClean="0"/>
              <a:t> things twice,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understands all 0’s represents a piece of information.</a:t>
            </a:r>
          </a:p>
          <a:p>
            <a:r>
              <a:rPr lang="en-US" baseline="0" dirty="0" smtClean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document</a:t>
            </a:r>
            <a:r>
              <a:rPr lang="en-US" dirty="0" smtClean="0"/>
              <a:t> </a:t>
            </a:r>
            <a:r>
              <a:rPr lang="en-US" err="1" smtClean="0"/>
              <a:t>document</a:t>
            </a:r>
            <a:r>
              <a:rPr lang="en-US" smtClean="0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Changed mpg to mean </a:t>
            </a:r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/>
              <a:t>Document document </a:t>
            </a:r>
            <a:r>
              <a:rPr lang="en-US" dirty="0" err="1" smtClean="0"/>
              <a:t>document</a:t>
            </a:r>
            <a:endParaRPr lang="en-US" dirty="0" smtClean="0"/>
          </a:p>
          <a:p>
            <a:r>
              <a:rPr lang="en-US" dirty="0" smtClean="0"/>
              <a:t>add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E-96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 </a:t>
            </a:r>
            <a:r>
              <a:rPr lang="en-US" dirty="0" smtClean="0"/>
              <a:t>24</a:t>
            </a:r>
            <a:r>
              <a:rPr lang="en-US" dirty="0" smtClean="0"/>
              <a:t>, </a:t>
            </a:r>
            <a:r>
              <a:rPr lang="en-US" dirty="0" smtClean="0"/>
              <a:t>2018</a:t>
            </a:r>
          </a:p>
          <a:p>
            <a:r>
              <a:rPr lang="en-US" dirty="0" smtClean="0"/>
              <a:t>Data Mining Workflow</a:t>
            </a:r>
            <a:endParaRPr lang="en-US" dirty="0" smtClean="0"/>
          </a:p>
          <a:p>
            <a:r>
              <a:rPr lang="en-US" dirty="0" smtClean="0"/>
              <a:t>Data Types &amp; EDA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5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4. Perform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Analysis &amp; Create Project Artifacts</a:t>
            </a:r>
            <a:endParaRPr lang="en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+mj-lt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Fit Models (</a:t>
            </a:r>
            <a:r>
              <a:rPr lang="en-US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if applicable to </a:t>
            </a:r>
            <a:r>
              <a:rPr lang="en-US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Definition)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+mj-lt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Visuals, Dashboards, summary Tables (if applicable to 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Definition).</a:t>
            </a:r>
            <a:endParaRPr lang="en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2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295" y="1997159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  <a:endParaRPr lang="en-US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Due to limitations of our brain computers can learn complex  representations of phenomena</a:t>
            </a:r>
            <a:endParaRPr lang="en-US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337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5116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338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5117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5. Asses Project Artifacts to Fit Audience</a:t>
            </a:r>
            <a:endParaRPr lang="en" b="1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Support or disprove SME 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beliefs; tie back to problem statement, business impact (ie customer experience or saved $$ etc.)</a:t>
            </a:r>
            <a:endParaRPr lang="en" b="1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For M</a:t>
            </a:r>
            <a:r>
              <a:rPr lang="en-US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dels</a:t>
            </a:r>
          </a:p>
          <a:p>
            <a:pPr marL="1371600" lvl="2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Performance of inputs</a:t>
            </a:r>
          </a:p>
          <a:p>
            <a:pPr marL="1371600" lvl="2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Model accuracy acceptable?</a:t>
            </a:r>
          </a:p>
          <a:p>
            <a:pPr marL="1371600" lvl="2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Speed vs. Accuracy tradeoff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1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6. Communicate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Presentation to business stakeholders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For Models</a:t>
            </a:r>
          </a:p>
          <a:p>
            <a:pPr marL="1371600" lvl="2" indent="-304800">
              <a:buSzPct val="100000"/>
              <a:buFont typeface="Open Sans"/>
              <a:buAutoNum type="alphaL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Implement Model</a:t>
            </a:r>
          </a:p>
          <a:p>
            <a:pPr marL="1828800" lvl="3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Batch 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predict</a:t>
            </a:r>
            <a:endParaRPr lang="en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828800" lvl="3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Build an 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application, 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requires collaboration with IT</a:t>
            </a:r>
            <a:endParaRPr lang="en" sz="2800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7. Document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to make it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repeatable</a:t>
            </a:r>
          </a:p>
          <a:p>
            <a:pPr marL="152400">
              <a:buSzPct val="100000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Eventually you will leave your role, stakeholders will want to revisit the analysis or you will need to perform a refresh of the model (if applicable) so clear documentation of the steps, assumptions and data will aid you.</a:t>
            </a:r>
            <a:endParaRPr lang="en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Remember your work will never occur in a vacuum and is always iterative.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1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Dale!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1793615"/>
            <a:ext cx="3629025" cy="35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46017" y="1076172"/>
            <a:ext cx="59979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</a:t>
            </a:r>
            <a:r>
              <a:rPr lang="en-US" sz="1600" dirty="0">
                <a:solidFill>
                  <a:prstClr val="black"/>
                </a:solidFill>
              </a:rPr>
              <a:t>business terms.  Avoid open </a:t>
            </a:r>
            <a:r>
              <a:rPr lang="en-US" sz="1600" dirty="0">
                <a:solidFill>
                  <a:prstClr val="black"/>
                </a:solidFill>
              </a:rPr>
              <a:t>ended </a:t>
            </a:r>
            <a:r>
              <a:rPr lang="en-US" sz="1600" dirty="0">
                <a:solidFill>
                  <a:prstClr val="black"/>
                </a:solidFill>
              </a:rPr>
              <a:t>questions or just curiosity analysis.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When modeling avoid multi-collinearity (more on that later)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Don’t measure things twice, like Fahrenheit and Celsius in the same data set</a:t>
            </a: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</a:t>
            </a:r>
            <a:r>
              <a:rPr lang="en-US" sz="1600" dirty="0">
                <a:solidFill>
                  <a:prstClr val="black"/>
                </a:solidFill>
              </a:rPr>
              <a:t>integrity &amp; human behavior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</a:t>
            </a:r>
            <a:r>
              <a:rPr lang="en-US" sz="1600" dirty="0">
                <a:solidFill>
                  <a:prstClr val="black"/>
                </a:solidFill>
              </a:rPr>
              <a:t>&amp; therefore </a:t>
            </a:r>
            <a:r>
              <a:rPr lang="en-US" sz="1600" dirty="0">
                <a:solidFill>
                  <a:prstClr val="black"/>
                </a:solidFill>
              </a:rPr>
              <a:t>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</a:t>
            </a:r>
            <a:r>
              <a:rPr lang="en-US" sz="1600" dirty="0">
                <a:solidFill>
                  <a:prstClr val="black"/>
                </a:solidFill>
              </a:rPr>
              <a:t>Data may record them as voluntarily leaving but that may mask the real issue </a:t>
            </a: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Predict flight cancellations using minutes a flight was delayed... you wouldn’t know it was </a:t>
            </a:r>
            <a:r>
              <a:rPr lang="en-US" sz="1600" dirty="0">
                <a:solidFill>
                  <a:prstClr val="black"/>
                </a:solidFill>
              </a:rPr>
              <a:t>late ahead of time as an input to your model.  The data points are </a:t>
            </a:r>
            <a:r>
              <a:rPr lang="en-US" sz="1600" dirty="0">
                <a:solidFill>
                  <a:prstClr val="black"/>
                </a:solidFill>
              </a:rPr>
              <a:t>linked.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Modeling Process</a:t>
            </a:r>
            <a:endParaRPr lang="en-US" altLang="en-US" sz="3600" dirty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</a:t>
            </a:r>
            <a:r>
              <a:rPr lang="en-US" altLang="en-US" sz="2800" dirty="0" smtClean="0">
                <a:solidFill>
                  <a:schemeClr val="bg1"/>
                </a:solidFill>
                <a:latin typeface="Franklin Gothic Book" pitchFamily="34" charset="0"/>
              </a:rPr>
              <a:t>)</a:t>
            </a:r>
            <a:endParaRPr lang="en-US" altLang="en-US" sz="28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 smtClean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  <a:endParaRPr lang="en-US" altLang="en-US" sz="2800" dirty="0">
              <a:solidFill>
                <a:prstClr val="white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  <a:endParaRPr lang="en-US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  <a:endParaRPr lang="en-US" u="sng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/>
                <a:gridCol w="681038"/>
                <a:gridCol w="923481"/>
                <a:gridCol w="112522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  <a:endParaRPr lang="en-US" u="sng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/>
                <a:gridCol w="681038"/>
                <a:gridCol w="923481"/>
                <a:gridCol w="112522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  <a:endParaRPr lang="en-US" u="sng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/>
                <a:gridCol w="681038"/>
                <a:gridCol w="923481"/>
                <a:gridCol w="112522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/>
                <a:gridCol w="856435"/>
                <a:gridCol w="1026569"/>
                <a:gridCol w="1133262"/>
                <a:gridCol w="1176517"/>
                <a:gridCol w="1133262"/>
                <a:gridCol w="749742"/>
                <a:gridCol w="703603"/>
                <a:gridCol w="553655"/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</a:t>
            </a:r>
            <a:r>
              <a:rPr lang="en-US" dirty="0" smtClean="0">
                <a:solidFill>
                  <a:prstClr val="white"/>
                </a:solidFill>
              </a:rPr>
              <a:t>on/off, yet you only </a:t>
            </a:r>
            <a:r>
              <a:rPr lang="en-US" dirty="0">
                <a:solidFill>
                  <a:prstClr val="white"/>
                </a:solidFill>
              </a:rPr>
              <a:t>need 1 switch.  </a:t>
            </a:r>
            <a:r>
              <a:rPr lang="en-US" dirty="0">
                <a:solidFill>
                  <a:prstClr val="white"/>
                </a:solidFill>
              </a:rPr>
              <a:t>The same is true as more levels are added, you don’t need one for each level.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  <a:endParaRPr lang="en-US" u="sng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/>
                <a:gridCol w="856435"/>
                <a:gridCol w="1026569"/>
                <a:gridCol w="1133262"/>
                <a:gridCol w="1176517"/>
                <a:gridCol w="1133262"/>
                <a:gridCol w="749742"/>
                <a:gridCol w="703603"/>
                <a:gridCol w="553655"/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  <a:endParaRPr lang="en-US" u="sng" dirty="0">
              <a:solidFill>
                <a:prstClr val="black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23561" y="3867057"/>
          <a:ext cx="7096878" cy="1525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/>
                <a:gridCol w="856435"/>
                <a:gridCol w="1226995"/>
                <a:gridCol w="1133262"/>
                <a:gridCol w="1176517"/>
                <a:gridCol w="749742"/>
                <a:gridCol w="1371457"/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Affiliation_MissingOther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-122 horsepower!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 (a problem if it is spurious)</a:t>
            </a:r>
          </a:p>
          <a:p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 is detecting outliers</a:t>
            </a:r>
          </a:p>
          <a:p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Correct them to a more normal (avg) value?</a:t>
            </a:r>
          </a:p>
          <a:p>
            <a:pPr lvl="1"/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Modeling Process</a:t>
            </a:r>
            <a:endParaRPr lang="en-US" altLang="en-US" sz="3600" dirty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</a:t>
            </a:r>
            <a:r>
              <a:rPr lang="en-US" altLang="en-US" sz="2800" dirty="0" smtClean="0">
                <a:solidFill>
                  <a:schemeClr val="accent6"/>
                </a:solidFill>
                <a:latin typeface="Franklin Gothic Book" pitchFamily="34" charset="0"/>
              </a:rPr>
              <a:t>)</a:t>
            </a:r>
            <a:endParaRPr lang="en-US" altLang="en-US" sz="2800" dirty="0">
              <a:solidFill>
                <a:schemeClr val="accent6"/>
              </a:solidFill>
              <a:latin typeface="Franklin Gothic Boo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modify data for modeling!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 smtClean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  <a:endParaRPr lang="en-US" altLang="en-US" sz="2800" dirty="0">
              <a:solidFill>
                <a:schemeClr val="accent6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Missing Data with Median (Book)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038225"/>
            <a:ext cx="5643562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623848" y="3247697"/>
            <a:ext cx="5817476" cy="788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57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Drop a row if:</a:t>
            </a:r>
            <a:endParaRPr lang="en-US" b="1" u="sng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Qsec</a:t>
            </a:r>
            <a:r>
              <a:rPr lang="en-US" dirty="0">
                <a:solidFill>
                  <a:prstClr val="black"/>
                </a:solidFill>
              </a:rPr>
              <a:t> can be imputed with the similar model values.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6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Drop a row if:</a:t>
            </a:r>
            <a:endParaRPr lang="en-US" b="1" u="sng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Qsec</a:t>
            </a:r>
            <a:r>
              <a:rPr lang="en-US" dirty="0">
                <a:solidFill>
                  <a:prstClr val="black"/>
                </a:solidFill>
              </a:rPr>
              <a:t> can be imputed with the similar model values.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Flags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  <a:endParaRPr lang="en-US" b="1" u="sng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3064" y="2510597"/>
          <a:ext cx="8671032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222"/>
                <a:gridCol w="601039"/>
                <a:gridCol w="356929"/>
                <a:gridCol w="601039"/>
                <a:gridCol w="496421"/>
                <a:gridCol w="484109"/>
                <a:gridCol w="601039"/>
                <a:gridCol w="601039"/>
                <a:gridCol w="601039"/>
                <a:gridCol w="601039"/>
                <a:gridCol w="601039"/>
                <a:gridCol w="601039"/>
                <a:gridCol w="601039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missingDisp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20.1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Aside, Data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386" y="1048402"/>
            <a:ext cx="7772400" cy="28929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prstClr val="black"/>
                </a:solidFill>
                <a:latin typeface="Franklin Gothic Book" pitchFamily="34" charset="0"/>
              </a:rPr>
              <a:t>Used in some techniques when variables with the largest scales would dominate and skew results</a:t>
            </a:r>
          </a:p>
          <a:p>
            <a:r>
              <a:rPr lang="en-US" altLang="en-US" sz="2000" dirty="0" smtClean="0">
                <a:solidFill>
                  <a:prstClr val="black"/>
                </a:solidFill>
                <a:latin typeface="Franklin Gothic Book" pitchFamily="34" charset="0"/>
              </a:rPr>
              <a:t>Puts all variables on same scale</a:t>
            </a:r>
          </a:p>
          <a:p>
            <a:r>
              <a:rPr lang="en-US" altLang="en-US" sz="2000" dirty="0" smtClean="0">
                <a:solidFill>
                  <a:prstClr val="black"/>
                </a:solidFill>
                <a:latin typeface="Franklin Gothic Book" pitchFamily="34" charset="0"/>
              </a:rPr>
              <a:t>Normalizing function: Subtract mean and divide by standard deviation</a:t>
            </a:r>
          </a:p>
          <a:p>
            <a:r>
              <a:rPr lang="en-US" altLang="en-US" sz="2000" dirty="0" smtClean="0">
                <a:solidFill>
                  <a:prstClr val="black"/>
                </a:solidFill>
                <a:latin typeface="Franklin Gothic Book" pitchFamily="34" charset="0"/>
              </a:rPr>
              <a:t>Alternative function: scale to 0-1 by subtracting minimum and dividing by the range</a:t>
            </a:r>
          </a:p>
          <a:p>
            <a:pPr marL="742950" lvl="1" indent="-285750"/>
            <a:r>
              <a:rPr lang="en-US" altLang="en-US" sz="2000" dirty="0" smtClean="0">
                <a:solidFill>
                  <a:prstClr val="black"/>
                </a:solidFill>
                <a:latin typeface="Franklin Gothic Book" pitchFamily="34" charset="0"/>
              </a:rPr>
              <a:t>Useful when the data contain dummies and numeric</a:t>
            </a:r>
            <a:br>
              <a:rPr lang="en-US" altLang="en-US" sz="2000" dirty="0" smtClean="0">
                <a:solidFill>
                  <a:prstClr val="black"/>
                </a:solidFill>
                <a:latin typeface="Franklin Gothic Book" pitchFamily="34" charset="0"/>
              </a:rPr>
            </a:br>
            <a:endParaRPr lang="en-US" altLang="en-US" sz="2000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794" y="5707117"/>
            <a:ext cx="8103475" cy="504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We will revisit normalization for KNN but this is a form of preprocessing.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23" y="3758909"/>
            <a:ext cx="2557955" cy="161056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58510" y="4808483"/>
            <a:ext cx="1907628" cy="1891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5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Engineering- Still Pre-Processing!!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Feature Engineering?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pic>
        <p:nvPicPr>
          <p:cNvPr id="7" name="Picture 2" descr="Image result for cav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9" y="2396827"/>
            <a:ext cx="2133600" cy="11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4873" y="1778257"/>
            <a:ext cx="756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Suppose you want to predict the number of wins the Cavs will have this year: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41381" y="2468266"/>
            <a:ext cx="3200400" cy="1199629"/>
            <a:chOff x="2514600" y="2356964"/>
            <a:chExt cx="3200400" cy="1199629"/>
          </a:xfrm>
        </p:grpSpPr>
        <p:sp>
          <p:nvSpPr>
            <p:cNvPr id="10" name="TextBox 9"/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2356964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873" y="1600200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25">
                  <a:extLst>
                    <a:ext uri="{9D8B030D-6E8A-4147-A177-3AD203B41FA5}">
                      <a16:colId xmlns="" xmlns:a16="http://schemas.microsoft.com/office/drawing/2014/main" val="2347343230"/>
                    </a:ext>
                  </a:extLst>
                </a:gridCol>
                <a:gridCol w="735401">
                  <a:extLst>
                    <a:ext uri="{9D8B030D-6E8A-4147-A177-3AD203B41FA5}">
                      <a16:colId xmlns=""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=""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</a:t>
                      </a:r>
                      <a:r>
                        <a:rPr lang="en-US" baseline="0" dirty="0" err="1"/>
                        <a:t>Lebron</a:t>
                      </a:r>
                      <a:r>
                        <a:rPr lang="en-US" baseline="0" dirty="0"/>
                        <a:t>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7488531"/>
                  </a:ext>
                </a:extLst>
              </a:tr>
            </a:tbl>
          </a:graphicData>
        </a:graphic>
      </p:graphicFrame>
      <p:pic>
        <p:nvPicPr>
          <p:cNvPr id="14" name="Picture 4" descr="possession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75" y="2396827"/>
            <a:ext cx="2305050" cy="12607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4873" y="4284543"/>
            <a:ext cx="1000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285" y="2645970"/>
            <a:ext cx="0" cy="1087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17878" y="2645970"/>
            <a:ext cx="0" cy="1087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09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Feature Engineering Effective?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Feature Engineering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</a:t>
            </a:r>
            <a:r>
              <a:rPr lang="en-US" sz="1200" i="1" dirty="0">
                <a:solidFill>
                  <a:prstClr val="black"/>
                </a:solidFill>
              </a:rPr>
              <a:t>covered </a:t>
            </a:r>
          </a:p>
          <a:p>
            <a:pPr algn="ctr"/>
            <a:r>
              <a:rPr lang="en-US" sz="1200" i="1" dirty="0" smtClean="0">
                <a:solidFill>
                  <a:prstClr val="black"/>
                </a:solidFill>
              </a:rPr>
              <a:t>but </a:t>
            </a:r>
            <a:r>
              <a:rPr lang="en-US" sz="1200" i="1" dirty="0">
                <a:solidFill>
                  <a:prstClr val="black"/>
                </a:solidFill>
              </a:rPr>
              <a:t>if interested can share code</a:t>
            </a:r>
            <a:endParaRPr lang="en-US" sz="12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lib(</a:t>
            </a:r>
            <a:r>
              <a:rPr lang="en-US" dirty="0" err="1" smtClean="0"/>
              <a:t>vtreat</a:t>
            </a:r>
            <a:r>
              <a:rPr lang="en-US" dirty="0" smtClean="0"/>
              <a:t>) – automated variable treatment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99090" y="1119841"/>
          <a:ext cx="7898524" cy="291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091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191433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25453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8820890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6703869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1944941"/>
                  </a:ext>
                </a:extLst>
              </a:tr>
              <a:tr h="561741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Estimated single-variable model effect sizes and significances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response encoding or level difference</a:t>
                      </a:r>
                      <a:r>
                        <a:rPr lang="en-US" sz="1200" baseline="0" dirty="0"/>
                        <a:t> from mean response based on univariate linear model for numeric &amp; Bayes for classification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0973706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Level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1662254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Level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Response deviation level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8132079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464453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1000" y="4679884"/>
            <a:ext cx="1219200" cy="1752600"/>
            <a:chOff x="381000" y="4800600"/>
            <a:chExt cx="1219200" cy="1752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14" y="4999052"/>
            <a:ext cx="3574310" cy="1085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334837" y="531106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543" y="438077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508" y="43807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Design Treatment Plan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5548" y="4380778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Prepare Data to get New Data Frame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1362657" y="4511583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4112606" y="4511583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Imputation - </a:t>
            </a:r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Encoding -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14442"/>
          <a:ext cx="829108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Estimated single-variable model effect sizes and significances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response </a:t>
                      </a:r>
                      <a:r>
                        <a:rPr lang="en-US" sz="1200" dirty="0" smtClean="0"/>
                        <a:t>encoding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097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Level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encoding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Deviation</a:t>
                      </a:r>
                      <a:r>
                        <a:rPr lang="en-US" sz="1200" baseline="0" dirty="0" smtClean="0"/>
                        <a:t> Fact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Level’s St Dev from mean response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334837" y="445971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43" y="352942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Raw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9508" y="352942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Design Treatment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5548" y="3529428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Prepare Data to get New Data Frame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362657" y="3660233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112606" y="3660233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041" y="2806262"/>
            <a:ext cx="7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each factor level, the average Y is calculated.  A new variable is appended with these corresponding values.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6" y="3917888"/>
            <a:ext cx="809625" cy="1323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93" y="4069309"/>
            <a:ext cx="4497824" cy="1164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2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Encoding -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34837" y="163765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43" y="111727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Raw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9508" y="1117279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Design Treatment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5548" y="1117279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Prepare Data to get New Data Frame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362657" y="1248084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112606" y="1248084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76" y="1269249"/>
            <a:ext cx="672825" cy="110026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2933942"/>
            <a:ext cx="41936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cat_N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single variable regression model of the difference in outcome expectation conditioned on the observed value of the original variable.</a:t>
            </a:r>
          </a:p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“prevalence fact” about a categorical level. Tells us if the original level was rare or common. Tells us if the original level was rare or common. Probably not good for direct use in a model, but possibly useful for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metanalysis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on the variable.</a:t>
            </a:r>
          </a:p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cat_D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“deviation fact” about a categorical level tells us if ‘y’ is concentrated or diffuse when conditioned on the observed level of the original categorical variable. Probably not good for direct use in a model, but possibly useful for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metanalysis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on the variable</a:t>
            </a:r>
            <a:r>
              <a:rPr lang="en-US" sz="1400" dirty="0">
                <a:solidFill>
                  <a:prstClr val="black"/>
                </a:solidFill>
              </a:rPr>
              <a:t>.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213" y="1420670"/>
            <a:ext cx="3696903" cy="957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17778" y="2564517"/>
            <a:ext cx="255807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Technical Documentation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93981" y="4560178"/>
            <a:ext cx="2814145" cy="4414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92717" y="2933942"/>
            <a:ext cx="4083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cat_N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what’s the individual level relationship to the observed value of Y i.e. y occurs 42% of the time (3 out of 7) and level c has a 50% chance (1 of 2) so the relationship is +.07 better than the natural occurrence of Y.  Level A has .33 chance so it is .09 less (.42-.33)</a:t>
            </a:r>
          </a:p>
          <a:p>
            <a:endParaRPr lang="en-US" sz="14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How frequent is the specific level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ie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“level a was in 3 of 7 records so 42% of the time that level appeared.  </a:t>
            </a:r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X_catP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=.42 for all level A observations.</a:t>
            </a: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endParaRPr lang="en-US" sz="1400" b="1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cat_D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how each level deviates from the average of the outcome variable – usually dropped.  i.e. </a:t>
            </a:r>
            <a:r>
              <a:rPr lang="en-US" sz="1400" i="1" dirty="0">
                <a:solidFill>
                  <a:srgbClr val="333333"/>
                </a:solidFill>
                <a:latin typeface="Helvetica Neue"/>
              </a:rPr>
              <a:t>admittedly the </a:t>
            </a:r>
            <a:r>
              <a:rPr lang="en-US" sz="1400" i="1" dirty="0" err="1">
                <a:solidFill>
                  <a:srgbClr val="333333"/>
                </a:solidFill>
                <a:latin typeface="Helvetica Neue"/>
              </a:rPr>
              <a:t>calcs</a:t>
            </a:r>
            <a:r>
              <a:rPr lang="en-US" sz="1400" i="1" dirty="0">
                <a:solidFill>
                  <a:srgbClr val="333333"/>
                </a:solidFill>
                <a:latin typeface="Helvetica Neue"/>
              </a:rPr>
              <a:t> are a bit off</a:t>
            </a:r>
          </a:p>
          <a:p>
            <a:r>
              <a:rPr lang="en-US" sz="1400" i="1" dirty="0">
                <a:solidFill>
                  <a:prstClr val="black"/>
                </a:solidFill>
              </a:rPr>
              <a:t>(</a:t>
            </a:r>
            <a:r>
              <a:rPr lang="en-US" sz="1400" i="1" dirty="0" err="1">
                <a:solidFill>
                  <a:prstClr val="black"/>
                </a:solidFill>
              </a:rPr>
              <a:t>sd</a:t>
            </a:r>
            <a:r>
              <a:rPr lang="en-US" sz="1400" i="1" dirty="0">
                <a:solidFill>
                  <a:prstClr val="black"/>
                </a:solidFill>
              </a:rPr>
              <a:t>(c(0,0,0,1,0,1,1))*.33) + (3/7</a:t>
            </a:r>
            <a:r>
              <a:rPr lang="en-US" sz="1400" i="1" dirty="0">
                <a:solidFill>
                  <a:prstClr val="black"/>
                </a:solidFill>
              </a:rPr>
              <a:t>) for level A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1304" y="2443649"/>
            <a:ext cx="87813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91643" y="2564517"/>
            <a:ext cx="128541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Explanation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Non-Informative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cant learn from it.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Vtreat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separate data 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Always review the output to ensure coherence, its not a free automated lunch!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 – Factor Level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 smtClean="0"/>
              <a:t>In addition to SEMMA, Data </a:t>
            </a:r>
            <a:r>
              <a:rPr lang="en-US" dirty="0" smtClean="0"/>
              <a:t>Mining (from the book)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 – Numeric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</a:t>
            </a:r>
            <a:r>
              <a:rPr lang="en-US" dirty="0">
                <a:solidFill>
                  <a:prstClr val="white"/>
                </a:solidFill>
              </a:rPr>
              <a:t>numeric variables to </a:t>
            </a:r>
            <a:r>
              <a:rPr lang="en-US" dirty="0">
                <a:solidFill>
                  <a:prstClr val="white"/>
                </a:solidFill>
              </a:rPr>
              <a:t>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variables.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Feature Enrichment Effective?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 smtClean="0"/>
              <a:t>Data Enrichment aids Model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 house for data on customers, products and employees.  Companies exist solely to enrich data sources.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Data Enrichment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the application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To identify attrition risks (make them more happy) 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 smtClean="0"/>
              <a:t>Modeling with Feature Enrichment is Widespread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Enrichment Requires a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62" y="1210181"/>
            <a:ext cx="822158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band_instruments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 &lt;-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instruments$name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ptAvg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c(3.2,3.3,3.4))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(instruments, grades, by=c('name'))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45831" y="3636090"/>
            <a:ext cx="665749" cy="1318370"/>
          </a:xfrm>
          <a:custGeom>
            <a:avLst/>
            <a:gdLst>
              <a:gd name="connsiteX0" fmla="*/ 332875 w 665749"/>
              <a:gd name="connsiteY0" fmla="*/ 0 h 1318370"/>
              <a:gd name="connsiteX1" fmla="*/ 423770 w 665749"/>
              <a:gd name="connsiteY1" fmla="*/ 74995 h 1318370"/>
              <a:gd name="connsiteX2" fmla="*/ 665749 w 665749"/>
              <a:gd name="connsiteY2" fmla="*/ 659185 h 1318370"/>
              <a:gd name="connsiteX3" fmla="*/ 423770 w 665749"/>
              <a:gd name="connsiteY3" fmla="*/ 1243375 h 1318370"/>
              <a:gd name="connsiteX4" fmla="*/ 332875 w 665749"/>
              <a:gd name="connsiteY4" fmla="*/ 1318370 h 1318370"/>
              <a:gd name="connsiteX5" fmla="*/ 241979 w 665749"/>
              <a:gd name="connsiteY5" fmla="*/ 1243375 h 1318370"/>
              <a:gd name="connsiteX6" fmla="*/ 0 w 665749"/>
              <a:gd name="connsiteY6" fmla="*/ 659185 h 1318370"/>
              <a:gd name="connsiteX7" fmla="*/ 241979 w 665749"/>
              <a:gd name="connsiteY7" fmla="*/ 74995 h 1318370"/>
              <a:gd name="connsiteX8" fmla="*/ 332875 w 665749"/>
              <a:gd name="connsiteY8" fmla="*/ 0 h 131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749" h="1318370">
                <a:moveTo>
                  <a:pt x="332875" y="0"/>
                </a:moveTo>
                <a:lnTo>
                  <a:pt x="423770" y="74995"/>
                </a:lnTo>
                <a:cubicBezTo>
                  <a:pt x="573277" y="224502"/>
                  <a:pt x="665749" y="431045"/>
                  <a:pt x="665749" y="659185"/>
                </a:cubicBezTo>
                <a:cubicBezTo>
                  <a:pt x="665749" y="887326"/>
                  <a:pt x="573277" y="1093868"/>
                  <a:pt x="423770" y="1243375"/>
                </a:cubicBezTo>
                <a:lnTo>
                  <a:pt x="332875" y="1318370"/>
                </a:lnTo>
                <a:lnTo>
                  <a:pt x="241979" y="1243375"/>
                </a:lnTo>
                <a:cubicBezTo>
                  <a:pt x="92472" y="1093868"/>
                  <a:pt x="0" y="887326"/>
                  <a:pt x="0" y="659185"/>
                </a:cubicBezTo>
                <a:cubicBezTo>
                  <a:pt x="0" y="431045"/>
                  <a:pt x="92472" y="224502"/>
                  <a:pt x="241979" y="74995"/>
                </a:cubicBezTo>
                <a:lnTo>
                  <a:pt x="332875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59242" y="3469105"/>
            <a:ext cx="1319464" cy="1652338"/>
          </a:xfrm>
          <a:custGeom>
            <a:avLst/>
            <a:gdLst>
              <a:gd name="connsiteX0" fmla="*/ 826169 w 1319464"/>
              <a:gd name="connsiteY0" fmla="*/ 0 h 1652338"/>
              <a:gd name="connsiteX1" fmla="*/ 1288088 w 1319464"/>
              <a:gd name="connsiteY1" fmla="*/ 141097 h 1652338"/>
              <a:gd name="connsiteX2" fmla="*/ 1319464 w 1319464"/>
              <a:gd name="connsiteY2" fmla="*/ 166984 h 1652338"/>
              <a:gd name="connsiteX3" fmla="*/ 1228568 w 1319464"/>
              <a:gd name="connsiteY3" fmla="*/ 241979 h 1652338"/>
              <a:gd name="connsiteX4" fmla="*/ 986589 w 1319464"/>
              <a:gd name="connsiteY4" fmla="*/ 826169 h 1652338"/>
              <a:gd name="connsiteX5" fmla="*/ 1228568 w 1319464"/>
              <a:gd name="connsiteY5" fmla="*/ 1410359 h 1652338"/>
              <a:gd name="connsiteX6" fmla="*/ 1319464 w 1319464"/>
              <a:gd name="connsiteY6" fmla="*/ 1485354 h 1652338"/>
              <a:gd name="connsiteX7" fmla="*/ 1288088 w 1319464"/>
              <a:gd name="connsiteY7" fmla="*/ 1511241 h 1652338"/>
              <a:gd name="connsiteX8" fmla="*/ 826169 w 1319464"/>
              <a:gd name="connsiteY8" fmla="*/ 1652338 h 1652338"/>
              <a:gd name="connsiteX9" fmla="*/ 0 w 1319464"/>
              <a:gd name="connsiteY9" fmla="*/ 826169 h 1652338"/>
              <a:gd name="connsiteX10" fmla="*/ 826169 w 1319464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4" h="1652338">
                <a:moveTo>
                  <a:pt x="826169" y="0"/>
                </a:moveTo>
                <a:cubicBezTo>
                  <a:pt x="997275" y="0"/>
                  <a:pt x="1156231" y="52016"/>
                  <a:pt x="1288088" y="141097"/>
                </a:cubicBezTo>
                <a:lnTo>
                  <a:pt x="1319464" y="166984"/>
                </a:lnTo>
                <a:lnTo>
                  <a:pt x="1228568" y="241979"/>
                </a:lnTo>
                <a:cubicBezTo>
                  <a:pt x="1079061" y="391486"/>
                  <a:pt x="986589" y="598029"/>
                  <a:pt x="986589" y="826169"/>
                </a:cubicBezTo>
                <a:cubicBezTo>
                  <a:pt x="986589" y="1054310"/>
                  <a:pt x="1079061" y="1260852"/>
                  <a:pt x="1228568" y="1410359"/>
                </a:cubicBezTo>
                <a:lnTo>
                  <a:pt x="1319464" y="1485354"/>
                </a:lnTo>
                <a:lnTo>
                  <a:pt x="1288088" y="1511241"/>
                </a:lnTo>
                <a:cubicBezTo>
                  <a:pt x="1156231" y="1600323"/>
                  <a:pt x="997275" y="1652338"/>
                  <a:pt x="826169" y="1652338"/>
                </a:cubicBezTo>
                <a:cubicBezTo>
                  <a:pt x="369888" y="1652338"/>
                  <a:pt x="0" y="1282450"/>
                  <a:pt x="0" y="826169"/>
                </a:cubicBezTo>
                <a:cubicBezTo>
                  <a:pt x="0" y="369888"/>
                  <a:pt x="369888" y="0"/>
                  <a:pt x="82616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instruments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078706" y="3469105"/>
            <a:ext cx="1319463" cy="1652338"/>
          </a:xfrm>
          <a:custGeom>
            <a:avLst/>
            <a:gdLst>
              <a:gd name="connsiteX0" fmla="*/ 493294 w 1319463"/>
              <a:gd name="connsiteY0" fmla="*/ 0 h 1652338"/>
              <a:gd name="connsiteX1" fmla="*/ 1319463 w 1319463"/>
              <a:gd name="connsiteY1" fmla="*/ 826169 h 1652338"/>
              <a:gd name="connsiteX2" fmla="*/ 493294 w 1319463"/>
              <a:gd name="connsiteY2" fmla="*/ 1652338 h 1652338"/>
              <a:gd name="connsiteX3" fmla="*/ 31375 w 1319463"/>
              <a:gd name="connsiteY3" fmla="*/ 1511241 h 1652338"/>
              <a:gd name="connsiteX4" fmla="*/ 0 w 1319463"/>
              <a:gd name="connsiteY4" fmla="*/ 1485354 h 1652338"/>
              <a:gd name="connsiteX5" fmla="*/ 90895 w 1319463"/>
              <a:gd name="connsiteY5" fmla="*/ 1410359 h 1652338"/>
              <a:gd name="connsiteX6" fmla="*/ 332874 w 1319463"/>
              <a:gd name="connsiteY6" fmla="*/ 826169 h 1652338"/>
              <a:gd name="connsiteX7" fmla="*/ 90895 w 1319463"/>
              <a:gd name="connsiteY7" fmla="*/ 241979 h 1652338"/>
              <a:gd name="connsiteX8" fmla="*/ 0 w 1319463"/>
              <a:gd name="connsiteY8" fmla="*/ 166984 h 1652338"/>
              <a:gd name="connsiteX9" fmla="*/ 31375 w 1319463"/>
              <a:gd name="connsiteY9" fmla="*/ 141097 h 1652338"/>
              <a:gd name="connsiteX10" fmla="*/ 493294 w 1319463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3" h="1652338">
                <a:moveTo>
                  <a:pt x="493294" y="0"/>
                </a:moveTo>
                <a:cubicBezTo>
                  <a:pt x="949575" y="0"/>
                  <a:pt x="1319463" y="369888"/>
                  <a:pt x="1319463" y="826169"/>
                </a:cubicBezTo>
                <a:cubicBezTo>
                  <a:pt x="1319463" y="1282450"/>
                  <a:pt x="949575" y="1652338"/>
                  <a:pt x="493294" y="1652338"/>
                </a:cubicBezTo>
                <a:cubicBezTo>
                  <a:pt x="322189" y="1652338"/>
                  <a:pt x="163233" y="1600323"/>
                  <a:pt x="31375" y="1511241"/>
                </a:cubicBezTo>
                <a:lnTo>
                  <a:pt x="0" y="1485354"/>
                </a:lnTo>
                <a:lnTo>
                  <a:pt x="90895" y="1410359"/>
                </a:lnTo>
                <a:cubicBezTo>
                  <a:pt x="240402" y="1260852"/>
                  <a:pt x="332874" y="1054310"/>
                  <a:pt x="332874" y="826169"/>
                </a:cubicBezTo>
                <a:cubicBezTo>
                  <a:pt x="332874" y="598029"/>
                  <a:pt x="240402" y="391486"/>
                  <a:pt x="90895" y="241979"/>
                </a:cubicBezTo>
                <a:lnTo>
                  <a:pt x="0" y="166984"/>
                </a:lnTo>
                <a:lnTo>
                  <a:pt x="31375" y="141097"/>
                </a:lnTo>
                <a:cubicBezTo>
                  <a:pt x="163233" y="52016"/>
                  <a:pt x="322189" y="0"/>
                  <a:pt x="49329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rades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5749" y="317232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41032" y="317232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Enrichment Requires a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62" y="1210181"/>
            <a:ext cx="822158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band_instruments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 &lt;-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instruments$name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ptAvg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c(3.2,3.3,3.4))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(instruments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grades, by=c('name'))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45831" y="3636090"/>
            <a:ext cx="665749" cy="1318370"/>
          </a:xfrm>
          <a:custGeom>
            <a:avLst/>
            <a:gdLst>
              <a:gd name="connsiteX0" fmla="*/ 332875 w 665749"/>
              <a:gd name="connsiteY0" fmla="*/ 0 h 1318370"/>
              <a:gd name="connsiteX1" fmla="*/ 423770 w 665749"/>
              <a:gd name="connsiteY1" fmla="*/ 74995 h 1318370"/>
              <a:gd name="connsiteX2" fmla="*/ 665749 w 665749"/>
              <a:gd name="connsiteY2" fmla="*/ 659185 h 1318370"/>
              <a:gd name="connsiteX3" fmla="*/ 423770 w 665749"/>
              <a:gd name="connsiteY3" fmla="*/ 1243375 h 1318370"/>
              <a:gd name="connsiteX4" fmla="*/ 332875 w 665749"/>
              <a:gd name="connsiteY4" fmla="*/ 1318370 h 1318370"/>
              <a:gd name="connsiteX5" fmla="*/ 241979 w 665749"/>
              <a:gd name="connsiteY5" fmla="*/ 1243375 h 1318370"/>
              <a:gd name="connsiteX6" fmla="*/ 0 w 665749"/>
              <a:gd name="connsiteY6" fmla="*/ 659185 h 1318370"/>
              <a:gd name="connsiteX7" fmla="*/ 241979 w 665749"/>
              <a:gd name="connsiteY7" fmla="*/ 74995 h 1318370"/>
              <a:gd name="connsiteX8" fmla="*/ 332875 w 665749"/>
              <a:gd name="connsiteY8" fmla="*/ 0 h 131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749" h="1318370">
                <a:moveTo>
                  <a:pt x="332875" y="0"/>
                </a:moveTo>
                <a:lnTo>
                  <a:pt x="423770" y="74995"/>
                </a:lnTo>
                <a:cubicBezTo>
                  <a:pt x="573277" y="224502"/>
                  <a:pt x="665749" y="431045"/>
                  <a:pt x="665749" y="659185"/>
                </a:cubicBezTo>
                <a:cubicBezTo>
                  <a:pt x="665749" y="887326"/>
                  <a:pt x="573277" y="1093868"/>
                  <a:pt x="423770" y="1243375"/>
                </a:cubicBezTo>
                <a:lnTo>
                  <a:pt x="332875" y="1318370"/>
                </a:lnTo>
                <a:lnTo>
                  <a:pt x="241979" y="1243375"/>
                </a:lnTo>
                <a:cubicBezTo>
                  <a:pt x="92472" y="1093868"/>
                  <a:pt x="0" y="887326"/>
                  <a:pt x="0" y="659185"/>
                </a:cubicBezTo>
                <a:cubicBezTo>
                  <a:pt x="0" y="431045"/>
                  <a:pt x="92472" y="224502"/>
                  <a:pt x="241979" y="74995"/>
                </a:cubicBezTo>
                <a:lnTo>
                  <a:pt x="332875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59242" y="3469105"/>
            <a:ext cx="1319464" cy="1652338"/>
          </a:xfrm>
          <a:custGeom>
            <a:avLst/>
            <a:gdLst>
              <a:gd name="connsiteX0" fmla="*/ 826169 w 1319464"/>
              <a:gd name="connsiteY0" fmla="*/ 0 h 1652338"/>
              <a:gd name="connsiteX1" fmla="*/ 1288088 w 1319464"/>
              <a:gd name="connsiteY1" fmla="*/ 141097 h 1652338"/>
              <a:gd name="connsiteX2" fmla="*/ 1319464 w 1319464"/>
              <a:gd name="connsiteY2" fmla="*/ 166984 h 1652338"/>
              <a:gd name="connsiteX3" fmla="*/ 1228568 w 1319464"/>
              <a:gd name="connsiteY3" fmla="*/ 241979 h 1652338"/>
              <a:gd name="connsiteX4" fmla="*/ 986589 w 1319464"/>
              <a:gd name="connsiteY4" fmla="*/ 826169 h 1652338"/>
              <a:gd name="connsiteX5" fmla="*/ 1228568 w 1319464"/>
              <a:gd name="connsiteY5" fmla="*/ 1410359 h 1652338"/>
              <a:gd name="connsiteX6" fmla="*/ 1319464 w 1319464"/>
              <a:gd name="connsiteY6" fmla="*/ 1485354 h 1652338"/>
              <a:gd name="connsiteX7" fmla="*/ 1288088 w 1319464"/>
              <a:gd name="connsiteY7" fmla="*/ 1511241 h 1652338"/>
              <a:gd name="connsiteX8" fmla="*/ 826169 w 1319464"/>
              <a:gd name="connsiteY8" fmla="*/ 1652338 h 1652338"/>
              <a:gd name="connsiteX9" fmla="*/ 0 w 1319464"/>
              <a:gd name="connsiteY9" fmla="*/ 826169 h 1652338"/>
              <a:gd name="connsiteX10" fmla="*/ 826169 w 1319464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4" h="1652338">
                <a:moveTo>
                  <a:pt x="826169" y="0"/>
                </a:moveTo>
                <a:cubicBezTo>
                  <a:pt x="997275" y="0"/>
                  <a:pt x="1156231" y="52016"/>
                  <a:pt x="1288088" y="141097"/>
                </a:cubicBezTo>
                <a:lnTo>
                  <a:pt x="1319464" y="166984"/>
                </a:lnTo>
                <a:lnTo>
                  <a:pt x="1228568" y="241979"/>
                </a:lnTo>
                <a:cubicBezTo>
                  <a:pt x="1079061" y="391486"/>
                  <a:pt x="986589" y="598029"/>
                  <a:pt x="986589" y="826169"/>
                </a:cubicBezTo>
                <a:cubicBezTo>
                  <a:pt x="986589" y="1054310"/>
                  <a:pt x="1079061" y="1260852"/>
                  <a:pt x="1228568" y="1410359"/>
                </a:cubicBezTo>
                <a:lnTo>
                  <a:pt x="1319464" y="1485354"/>
                </a:lnTo>
                <a:lnTo>
                  <a:pt x="1288088" y="1511241"/>
                </a:lnTo>
                <a:cubicBezTo>
                  <a:pt x="1156231" y="1600323"/>
                  <a:pt x="997275" y="1652338"/>
                  <a:pt x="826169" y="1652338"/>
                </a:cubicBezTo>
                <a:cubicBezTo>
                  <a:pt x="369888" y="1652338"/>
                  <a:pt x="0" y="1282450"/>
                  <a:pt x="0" y="826169"/>
                </a:cubicBezTo>
                <a:cubicBezTo>
                  <a:pt x="0" y="369888"/>
                  <a:pt x="369888" y="0"/>
                  <a:pt x="826169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instruments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078706" y="3469105"/>
            <a:ext cx="1319463" cy="1652338"/>
          </a:xfrm>
          <a:custGeom>
            <a:avLst/>
            <a:gdLst>
              <a:gd name="connsiteX0" fmla="*/ 493294 w 1319463"/>
              <a:gd name="connsiteY0" fmla="*/ 0 h 1652338"/>
              <a:gd name="connsiteX1" fmla="*/ 1319463 w 1319463"/>
              <a:gd name="connsiteY1" fmla="*/ 826169 h 1652338"/>
              <a:gd name="connsiteX2" fmla="*/ 493294 w 1319463"/>
              <a:gd name="connsiteY2" fmla="*/ 1652338 h 1652338"/>
              <a:gd name="connsiteX3" fmla="*/ 31375 w 1319463"/>
              <a:gd name="connsiteY3" fmla="*/ 1511241 h 1652338"/>
              <a:gd name="connsiteX4" fmla="*/ 0 w 1319463"/>
              <a:gd name="connsiteY4" fmla="*/ 1485354 h 1652338"/>
              <a:gd name="connsiteX5" fmla="*/ 90895 w 1319463"/>
              <a:gd name="connsiteY5" fmla="*/ 1410359 h 1652338"/>
              <a:gd name="connsiteX6" fmla="*/ 332874 w 1319463"/>
              <a:gd name="connsiteY6" fmla="*/ 826169 h 1652338"/>
              <a:gd name="connsiteX7" fmla="*/ 90895 w 1319463"/>
              <a:gd name="connsiteY7" fmla="*/ 241979 h 1652338"/>
              <a:gd name="connsiteX8" fmla="*/ 0 w 1319463"/>
              <a:gd name="connsiteY8" fmla="*/ 166984 h 1652338"/>
              <a:gd name="connsiteX9" fmla="*/ 31375 w 1319463"/>
              <a:gd name="connsiteY9" fmla="*/ 141097 h 1652338"/>
              <a:gd name="connsiteX10" fmla="*/ 493294 w 1319463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3" h="1652338">
                <a:moveTo>
                  <a:pt x="493294" y="0"/>
                </a:moveTo>
                <a:cubicBezTo>
                  <a:pt x="949575" y="0"/>
                  <a:pt x="1319463" y="369888"/>
                  <a:pt x="1319463" y="826169"/>
                </a:cubicBezTo>
                <a:cubicBezTo>
                  <a:pt x="1319463" y="1282450"/>
                  <a:pt x="949575" y="1652338"/>
                  <a:pt x="493294" y="1652338"/>
                </a:cubicBezTo>
                <a:cubicBezTo>
                  <a:pt x="322189" y="1652338"/>
                  <a:pt x="163233" y="1600323"/>
                  <a:pt x="31375" y="1511241"/>
                </a:cubicBezTo>
                <a:lnTo>
                  <a:pt x="0" y="1485354"/>
                </a:lnTo>
                <a:lnTo>
                  <a:pt x="90895" y="1410359"/>
                </a:lnTo>
                <a:cubicBezTo>
                  <a:pt x="240402" y="1260852"/>
                  <a:pt x="332874" y="1054310"/>
                  <a:pt x="332874" y="826169"/>
                </a:cubicBezTo>
                <a:cubicBezTo>
                  <a:pt x="332874" y="598029"/>
                  <a:pt x="240402" y="391486"/>
                  <a:pt x="90895" y="241979"/>
                </a:cubicBezTo>
                <a:lnTo>
                  <a:pt x="0" y="166984"/>
                </a:lnTo>
                <a:lnTo>
                  <a:pt x="31375" y="141097"/>
                </a:lnTo>
                <a:cubicBezTo>
                  <a:pt x="163233" y="52016"/>
                  <a:pt x="322189" y="0"/>
                  <a:pt x="49329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Grades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5749" y="317232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1032" y="317232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Enrichment Requires a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62" y="1210181"/>
            <a:ext cx="822158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band_instruments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 &lt;-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instruments$name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ptAvg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c(3.2,3.3,3.4))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(instruments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grades, by=c('name'))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45831" y="3636090"/>
            <a:ext cx="665749" cy="1318370"/>
          </a:xfrm>
          <a:custGeom>
            <a:avLst/>
            <a:gdLst>
              <a:gd name="connsiteX0" fmla="*/ 332875 w 665749"/>
              <a:gd name="connsiteY0" fmla="*/ 0 h 1318370"/>
              <a:gd name="connsiteX1" fmla="*/ 423770 w 665749"/>
              <a:gd name="connsiteY1" fmla="*/ 74995 h 1318370"/>
              <a:gd name="connsiteX2" fmla="*/ 665749 w 665749"/>
              <a:gd name="connsiteY2" fmla="*/ 659185 h 1318370"/>
              <a:gd name="connsiteX3" fmla="*/ 423770 w 665749"/>
              <a:gd name="connsiteY3" fmla="*/ 1243375 h 1318370"/>
              <a:gd name="connsiteX4" fmla="*/ 332875 w 665749"/>
              <a:gd name="connsiteY4" fmla="*/ 1318370 h 1318370"/>
              <a:gd name="connsiteX5" fmla="*/ 241979 w 665749"/>
              <a:gd name="connsiteY5" fmla="*/ 1243375 h 1318370"/>
              <a:gd name="connsiteX6" fmla="*/ 0 w 665749"/>
              <a:gd name="connsiteY6" fmla="*/ 659185 h 1318370"/>
              <a:gd name="connsiteX7" fmla="*/ 241979 w 665749"/>
              <a:gd name="connsiteY7" fmla="*/ 74995 h 1318370"/>
              <a:gd name="connsiteX8" fmla="*/ 332875 w 665749"/>
              <a:gd name="connsiteY8" fmla="*/ 0 h 131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749" h="1318370">
                <a:moveTo>
                  <a:pt x="332875" y="0"/>
                </a:moveTo>
                <a:lnTo>
                  <a:pt x="423770" y="74995"/>
                </a:lnTo>
                <a:cubicBezTo>
                  <a:pt x="573277" y="224502"/>
                  <a:pt x="665749" y="431045"/>
                  <a:pt x="665749" y="659185"/>
                </a:cubicBezTo>
                <a:cubicBezTo>
                  <a:pt x="665749" y="887326"/>
                  <a:pt x="573277" y="1093868"/>
                  <a:pt x="423770" y="1243375"/>
                </a:cubicBezTo>
                <a:lnTo>
                  <a:pt x="332875" y="1318370"/>
                </a:lnTo>
                <a:lnTo>
                  <a:pt x="241979" y="1243375"/>
                </a:lnTo>
                <a:cubicBezTo>
                  <a:pt x="92472" y="1093868"/>
                  <a:pt x="0" y="887326"/>
                  <a:pt x="0" y="659185"/>
                </a:cubicBezTo>
                <a:cubicBezTo>
                  <a:pt x="0" y="431045"/>
                  <a:pt x="92472" y="224502"/>
                  <a:pt x="241979" y="74995"/>
                </a:cubicBezTo>
                <a:lnTo>
                  <a:pt x="332875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59242" y="3469105"/>
            <a:ext cx="1319464" cy="1652338"/>
          </a:xfrm>
          <a:custGeom>
            <a:avLst/>
            <a:gdLst>
              <a:gd name="connsiteX0" fmla="*/ 826169 w 1319464"/>
              <a:gd name="connsiteY0" fmla="*/ 0 h 1652338"/>
              <a:gd name="connsiteX1" fmla="*/ 1288088 w 1319464"/>
              <a:gd name="connsiteY1" fmla="*/ 141097 h 1652338"/>
              <a:gd name="connsiteX2" fmla="*/ 1319464 w 1319464"/>
              <a:gd name="connsiteY2" fmla="*/ 166984 h 1652338"/>
              <a:gd name="connsiteX3" fmla="*/ 1228568 w 1319464"/>
              <a:gd name="connsiteY3" fmla="*/ 241979 h 1652338"/>
              <a:gd name="connsiteX4" fmla="*/ 986589 w 1319464"/>
              <a:gd name="connsiteY4" fmla="*/ 826169 h 1652338"/>
              <a:gd name="connsiteX5" fmla="*/ 1228568 w 1319464"/>
              <a:gd name="connsiteY5" fmla="*/ 1410359 h 1652338"/>
              <a:gd name="connsiteX6" fmla="*/ 1319464 w 1319464"/>
              <a:gd name="connsiteY6" fmla="*/ 1485354 h 1652338"/>
              <a:gd name="connsiteX7" fmla="*/ 1288088 w 1319464"/>
              <a:gd name="connsiteY7" fmla="*/ 1511241 h 1652338"/>
              <a:gd name="connsiteX8" fmla="*/ 826169 w 1319464"/>
              <a:gd name="connsiteY8" fmla="*/ 1652338 h 1652338"/>
              <a:gd name="connsiteX9" fmla="*/ 0 w 1319464"/>
              <a:gd name="connsiteY9" fmla="*/ 826169 h 1652338"/>
              <a:gd name="connsiteX10" fmla="*/ 826169 w 1319464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4" h="1652338">
                <a:moveTo>
                  <a:pt x="826169" y="0"/>
                </a:moveTo>
                <a:cubicBezTo>
                  <a:pt x="997275" y="0"/>
                  <a:pt x="1156231" y="52016"/>
                  <a:pt x="1288088" y="141097"/>
                </a:cubicBezTo>
                <a:lnTo>
                  <a:pt x="1319464" y="166984"/>
                </a:lnTo>
                <a:lnTo>
                  <a:pt x="1228568" y="241979"/>
                </a:lnTo>
                <a:cubicBezTo>
                  <a:pt x="1079061" y="391486"/>
                  <a:pt x="986589" y="598029"/>
                  <a:pt x="986589" y="826169"/>
                </a:cubicBezTo>
                <a:cubicBezTo>
                  <a:pt x="986589" y="1054310"/>
                  <a:pt x="1079061" y="1260852"/>
                  <a:pt x="1228568" y="1410359"/>
                </a:cubicBezTo>
                <a:lnTo>
                  <a:pt x="1319464" y="1485354"/>
                </a:lnTo>
                <a:lnTo>
                  <a:pt x="1288088" y="1511241"/>
                </a:lnTo>
                <a:cubicBezTo>
                  <a:pt x="1156231" y="1600323"/>
                  <a:pt x="997275" y="1652338"/>
                  <a:pt x="826169" y="1652338"/>
                </a:cubicBezTo>
                <a:cubicBezTo>
                  <a:pt x="369888" y="1652338"/>
                  <a:pt x="0" y="1282450"/>
                  <a:pt x="0" y="826169"/>
                </a:cubicBezTo>
                <a:cubicBezTo>
                  <a:pt x="0" y="369888"/>
                  <a:pt x="369888" y="0"/>
                  <a:pt x="826169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instruments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078706" y="3469105"/>
            <a:ext cx="1319463" cy="1652338"/>
          </a:xfrm>
          <a:custGeom>
            <a:avLst/>
            <a:gdLst>
              <a:gd name="connsiteX0" fmla="*/ 493294 w 1319463"/>
              <a:gd name="connsiteY0" fmla="*/ 0 h 1652338"/>
              <a:gd name="connsiteX1" fmla="*/ 1319463 w 1319463"/>
              <a:gd name="connsiteY1" fmla="*/ 826169 h 1652338"/>
              <a:gd name="connsiteX2" fmla="*/ 493294 w 1319463"/>
              <a:gd name="connsiteY2" fmla="*/ 1652338 h 1652338"/>
              <a:gd name="connsiteX3" fmla="*/ 31375 w 1319463"/>
              <a:gd name="connsiteY3" fmla="*/ 1511241 h 1652338"/>
              <a:gd name="connsiteX4" fmla="*/ 0 w 1319463"/>
              <a:gd name="connsiteY4" fmla="*/ 1485354 h 1652338"/>
              <a:gd name="connsiteX5" fmla="*/ 90895 w 1319463"/>
              <a:gd name="connsiteY5" fmla="*/ 1410359 h 1652338"/>
              <a:gd name="connsiteX6" fmla="*/ 332874 w 1319463"/>
              <a:gd name="connsiteY6" fmla="*/ 826169 h 1652338"/>
              <a:gd name="connsiteX7" fmla="*/ 90895 w 1319463"/>
              <a:gd name="connsiteY7" fmla="*/ 241979 h 1652338"/>
              <a:gd name="connsiteX8" fmla="*/ 0 w 1319463"/>
              <a:gd name="connsiteY8" fmla="*/ 166984 h 1652338"/>
              <a:gd name="connsiteX9" fmla="*/ 31375 w 1319463"/>
              <a:gd name="connsiteY9" fmla="*/ 141097 h 1652338"/>
              <a:gd name="connsiteX10" fmla="*/ 493294 w 1319463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3" h="1652338">
                <a:moveTo>
                  <a:pt x="493294" y="0"/>
                </a:moveTo>
                <a:cubicBezTo>
                  <a:pt x="949575" y="0"/>
                  <a:pt x="1319463" y="369888"/>
                  <a:pt x="1319463" y="826169"/>
                </a:cubicBezTo>
                <a:cubicBezTo>
                  <a:pt x="1319463" y="1282450"/>
                  <a:pt x="949575" y="1652338"/>
                  <a:pt x="493294" y="1652338"/>
                </a:cubicBezTo>
                <a:cubicBezTo>
                  <a:pt x="322189" y="1652338"/>
                  <a:pt x="163233" y="1600323"/>
                  <a:pt x="31375" y="1511241"/>
                </a:cubicBezTo>
                <a:lnTo>
                  <a:pt x="0" y="1485354"/>
                </a:lnTo>
                <a:lnTo>
                  <a:pt x="90895" y="1410359"/>
                </a:lnTo>
                <a:cubicBezTo>
                  <a:pt x="240402" y="1260852"/>
                  <a:pt x="332874" y="1054310"/>
                  <a:pt x="332874" y="826169"/>
                </a:cubicBezTo>
                <a:cubicBezTo>
                  <a:pt x="332874" y="598029"/>
                  <a:pt x="240402" y="391486"/>
                  <a:pt x="90895" y="241979"/>
                </a:cubicBezTo>
                <a:lnTo>
                  <a:pt x="0" y="166984"/>
                </a:lnTo>
                <a:lnTo>
                  <a:pt x="31375" y="141097"/>
                </a:lnTo>
                <a:cubicBezTo>
                  <a:pt x="163233" y="52016"/>
                  <a:pt x="322189" y="0"/>
                  <a:pt x="49329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Grades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5749" y="317232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1032" y="317232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Enrichment Requires a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62" y="1210181"/>
            <a:ext cx="822158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instruments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band_instruments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 &lt;-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instruments$name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ptAvg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c(3.2,3.3,3.4))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(instruments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grades, by=c('name'))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45831" y="3636090"/>
            <a:ext cx="665749" cy="1318370"/>
          </a:xfrm>
          <a:custGeom>
            <a:avLst/>
            <a:gdLst>
              <a:gd name="connsiteX0" fmla="*/ 332875 w 665749"/>
              <a:gd name="connsiteY0" fmla="*/ 0 h 1318370"/>
              <a:gd name="connsiteX1" fmla="*/ 423770 w 665749"/>
              <a:gd name="connsiteY1" fmla="*/ 74995 h 1318370"/>
              <a:gd name="connsiteX2" fmla="*/ 665749 w 665749"/>
              <a:gd name="connsiteY2" fmla="*/ 659185 h 1318370"/>
              <a:gd name="connsiteX3" fmla="*/ 423770 w 665749"/>
              <a:gd name="connsiteY3" fmla="*/ 1243375 h 1318370"/>
              <a:gd name="connsiteX4" fmla="*/ 332875 w 665749"/>
              <a:gd name="connsiteY4" fmla="*/ 1318370 h 1318370"/>
              <a:gd name="connsiteX5" fmla="*/ 241979 w 665749"/>
              <a:gd name="connsiteY5" fmla="*/ 1243375 h 1318370"/>
              <a:gd name="connsiteX6" fmla="*/ 0 w 665749"/>
              <a:gd name="connsiteY6" fmla="*/ 659185 h 1318370"/>
              <a:gd name="connsiteX7" fmla="*/ 241979 w 665749"/>
              <a:gd name="connsiteY7" fmla="*/ 74995 h 1318370"/>
              <a:gd name="connsiteX8" fmla="*/ 332875 w 665749"/>
              <a:gd name="connsiteY8" fmla="*/ 0 h 131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749" h="1318370">
                <a:moveTo>
                  <a:pt x="332875" y="0"/>
                </a:moveTo>
                <a:lnTo>
                  <a:pt x="423770" y="74995"/>
                </a:lnTo>
                <a:cubicBezTo>
                  <a:pt x="573277" y="224502"/>
                  <a:pt x="665749" y="431045"/>
                  <a:pt x="665749" y="659185"/>
                </a:cubicBezTo>
                <a:cubicBezTo>
                  <a:pt x="665749" y="887326"/>
                  <a:pt x="573277" y="1093868"/>
                  <a:pt x="423770" y="1243375"/>
                </a:cubicBezTo>
                <a:lnTo>
                  <a:pt x="332875" y="1318370"/>
                </a:lnTo>
                <a:lnTo>
                  <a:pt x="241979" y="1243375"/>
                </a:lnTo>
                <a:cubicBezTo>
                  <a:pt x="92472" y="1093868"/>
                  <a:pt x="0" y="887326"/>
                  <a:pt x="0" y="659185"/>
                </a:cubicBezTo>
                <a:cubicBezTo>
                  <a:pt x="0" y="431045"/>
                  <a:pt x="92472" y="224502"/>
                  <a:pt x="241979" y="74995"/>
                </a:cubicBezTo>
                <a:lnTo>
                  <a:pt x="332875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59242" y="3469105"/>
            <a:ext cx="1319464" cy="1652338"/>
          </a:xfrm>
          <a:custGeom>
            <a:avLst/>
            <a:gdLst>
              <a:gd name="connsiteX0" fmla="*/ 826169 w 1319464"/>
              <a:gd name="connsiteY0" fmla="*/ 0 h 1652338"/>
              <a:gd name="connsiteX1" fmla="*/ 1288088 w 1319464"/>
              <a:gd name="connsiteY1" fmla="*/ 141097 h 1652338"/>
              <a:gd name="connsiteX2" fmla="*/ 1319464 w 1319464"/>
              <a:gd name="connsiteY2" fmla="*/ 166984 h 1652338"/>
              <a:gd name="connsiteX3" fmla="*/ 1228568 w 1319464"/>
              <a:gd name="connsiteY3" fmla="*/ 241979 h 1652338"/>
              <a:gd name="connsiteX4" fmla="*/ 986589 w 1319464"/>
              <a:gd name="connsiteY4" fmla="*/ 826169 h 1652338"/>
              <a:gd name="connsiteX5" fmla="*/ 1228568 w 1319464"/>
              <a:gd name="connsiteY5" fmla="*/ 1410359 h 1652338"/>
              <a:gd name="connsiteX6" fmla="*/ 1319464 w 1319464"/>
              <a:gd name="connsiteY6" fmla="*/ 1485354 h 1652338"/>
              <a:gd name="connsiteX7" fmla="*/ 1288088 w 1319464"/>
              <a:gd name="connsiteY7" fmla="*/ 1511241 h 1652338"/>
              <a:gd name="connsiteX8" fmla="*/ 826169 w 1319464"/>
              <a:gd name="connsiteY8" fmla="*/ 1652338 h 1652338"/>
              <a:gd name="connsiteX9" fmla="*/ 0 w 1319464"/>
              <a:gd name="connsiteY9" fmla="*/ 826169 h 1652338"/>
              <a:gd name="connsiteX10" fmla="*/ 826169 w 1319464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4" h="1652338">
                <a:moveTo>
                  <a:pt x="826169" y="0"/>
                </a:moveTo>
                <a:cubicBezTo>
                  <a:pt x="997275" y="0"/>
                  <a:pt x="1156231" y="52016"/>
                  <a:pt x="1288088" y="141097"/>
                </a:cubicBezTo>
                <a:lnTo>
                  <a:pt x="1319464" y="166984"/>
                </a:lnTo>
                <a:lnTo>
                  <a:pt x="1228568" y="241979"/>
                </a:lnTo>
                <a:cubicBezTo>
                  <a:pt x="1079061" y="391486"/>
                  <a:pt x="986589" y="598029"/>
                  <a:pt x="986589" y="826169"/>
                </a:cubicBezTo>
                <a:cubicBezTo>
                  <a:pt x="986589" y="1054310"/>
                  <a:pt x="1079061" y="1260852"/>
                  <a:pt x="1228568" y="1410359"/>
                </a:cubicBezTo>
                <a:lnTo>
                  <a:pt x="1319464" y="1485354"/>
                </a:lnTo>
                <a:lnTo>
                  <a:pt x="1288088" y="1511241"/>
                </a:lnTo>
                <a:cubicBezTo>
                  <a:pt x="1156231" y="1600323"/>
                  <a:pt x="997275" y="1652338"/>
                  <a:pt x="826169" y="1652338"/>
                </a:cubicBezTo>
                <a:cubicBezTo>
                  <a:pt x="369888" y="1652338"/>
                  <a:pt x="0" y="1282450"/>
                  <a:pt x="0" y="826169"/>
                </a:cubicBezTo>
                <a:cubicBezTo>
                  <a:pt x="0" y="369888"/>
                  <a:pt x="369888" y="0"/>
                  <a:pt x="82616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instruments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078706" y="3469105"/>
            <a:ext cx="1319463" cy="1652338"/>
          </a:xfrm>
          <a:custGeom>
            <a:avLst/>
            <a:gdLst>
              <a:gd name="connsiteX0" fmla="*/ 493294 w 1319463"/>
              <a:gd name="connsiteY0" fmla="*/ 0 h 1652338"/>
              <a:gd name="connsiteX1" fmla="*/ 1319463 w 1319463"/>
              <a:gd name="connsiteY1" fmla="*/ 826169 h 1652338"/>
              <a:gd name="connsiteX2" fmla="*/ 493294 w 1319463"/>
              <a:gd name="connsiteY2" fmla="*/ 1652338 h 1652338"/>
              <a:gd name="connsiteX3" fmla="*/ 31375 w 1319463"/>
              <a:gd name="connsiteY3" fmla="*/ 1511241 h 1652338"/>
              <a:gd name="connsiteX4" fmla="*/ 0 w 1319463"/>
              <a:gd name="connsiteY4" fmla="*/ 1485354 h 1652338"/>
              <a:gd name="connsiteX5" fmla="*/ 90895 w 1319463"/>
              <a:gd name="connsiteY5" fmla="*/ 1410359 h 1652338"/>
              <a:gd name="connsiteX6" fmla="*/ 332874 w 1319463"/>
              <a:gd name="connsiteY6" fmla="*/ 826169 h 1652338"/>
              <a:gd name="connsiteX7" fmla="*/ 90895 w 1319463"/>
              <a:gd name="connsiteY7" fmla="*/ 241979 h 1652338"/>
              <a:gd name="connsiteX8" fmla="*/ 0 w 1319463"/>
              <a:gd name="connsiteY8" fmla="*/ 166984 h 1652338"/>
              <a:gd name="connsiteX9" fmla="*/ 31375 w 1319463"/>
              <a:gd name="connsiteY9" fmla="*/ 141097 h 1652338"/>
              <a:gd name="connsiteX10" fmla="*/ 493294 w 1319463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3" h="1652338">
                <a:moveTo>
                  <a:pt x="493294" y="0"/>
                </a:moveTo>
                <a:cubicBezTo>
                  <a:pt x="949575" y="0"/>
                  <a:pt x="1319463" y="369888"/>
                  <a:pt x="1319463" y="826169"/>
                </a:cubicBezTo>
                <a:cubicBezTo>
                  <a:pt x="1319463" y="1282450"/>
                  <a:pt x="949575" y="1652338"/>
                  <a:pt x="493294" y="1652338"/>
                </a:cubicBezTo>
                <a:cubicBezTo>
                  <a:pt x="322189" y="1652338"/>
                  <a:pt x="163233" y="1600323"/>
                  <a:pt x="31375" y="1511241"/>
                </a:cubicBezTo>
                <a:lnTo>
                  <a:pt x="0" y="1485354"/>
                </a:lnTo>
                <a:lnTo>
                  <a:pt x="90895" y="1410359"/>
                </a:lnTo>
                <a:cubicBezTo>
                  <a:pt x="240402" y="1260852"/>
                  <a:pt x="332874" y="1054310"/>
                  <a:pt x="332874" y="826169"/>
                </a:cubicBezTo>
                <a:cubicBezTo>
                  <a:pt x="332874" y="598029"/>
                  <a:pt x="240402" y="391486"/>
                  <a:pt x="90895" y="241979"/>
                </a:cubicBezTo>
                <a:lnTo>
                  <a:pt x="0" y="166984"/>
                </a:lnTo>
                <a:lnTo>
                  <a:pt x="31375" y="141097"/>
                </a:lnTo>
                <a:cubicBezTo>
                  <a:pt x="163233" y="52016"/>
                  <a:pt x="322189" y="0"/>
                  <a:pt x="49329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Grades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5749" y="317232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1032" y="317232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to make it repeatable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Donor Bureau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 smtClean="0">
              <a:solidFill>
                <a:prstClr val="black"/>
              </a:solidFill>
            </a:endParaRPr>
          </a:p>
          <a:p>
            <a:r>
              <a:rPr lang="en-US" sz="2400" smtClean="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 smtClean="0">
              <a:solidFill>
                <a:prstClr val="black"/>
              </a:solidFill>
            </a:endParaRPr>
          </a:p>
          <a:p>
            <a:r>
              <a:rPr lang="en-US" sz="2400" smtClean="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40M individuals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 smtClean="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 smtClean="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 smtClean="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 smtClean="0">
                <a:solidFill>
                  <a:prstClr val="black"/>
                </a:solidFill>
              </a:rPr>
              <a:t>A_DataPreProcessingEngineering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  <a:endParaRPr lang="en-US" sz="2800" b="1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/>
                <a:gridCol w="2942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Appended</a:t>
                      </a:r>
                      <a:r>
                        <a:rPr lang="en-US" baseline="0" dirty="0" smtClean="0"/>
                        <a:t> Row ID - </a:t>
                      </a:r>
                      <a:r>
                        <a:rPr lang="en-US" baseline="0" dirty="0" err="1" smtClean="0"/>
                        <a:t>noninformative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 – </a:t>
                      </a:r>
                      <a:r>
                        <a:rPr lang="en-US" dirty="0" err="1" smtClean="0"/>
                        <a:t>noninformative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 code group to anonymize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Y/N if they own a </a:t>
                      </a:r>
                      <a:r>
                        <a:rPr lang="en-US" dirty="0" err="1" smtClean="0"/>
                        <a:t>hom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NUMCHLD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in house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 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M/F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/>
                <a:gridCol w="3624945"/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Variable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Description</a:t>
                      </a:r>
                      <a:endParaRPr lang="en-US" sz="1200" b="0" dirty="0"/>
                    </a:p>
                  </a:txBody>
                  <a:tcPr/>
                </a:tc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Home Value in potential donor's neighborhood in hundreds of dollars. </a:t>
                      </a:r>
                      <a:endParaRPr lang="en-US" sz="1200" dirty="0"/>
                    </a:p>
                  </a:txBody>
                  <a:tcPr/>
                </a:tc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Median Income in potential donor's neighborhood in hundreds of dollars. </a:t>
                      </a:r>
                      <a:endParaRPr lang="en-US" sz="1200" dirty="0"/>
                    </a:p>
                  </a:txBody>
                  <a:tcPr/>
                </a:tc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Family Income in potential donor's neighborhood in hundreds of dollars. </a:t>
                      </a:r>
                      <a:endParaRPr lang="en-US" sz="1200" dirty="0"/>
                    </a:p>
                  </a:txBody>
                  <a:tcPr/>
                </a:tc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IC15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earning less than $15K in potential donor's neighborhood. </a:t>
                      </a:r>
                      <a:endParaRPr lang="en-US" sz="1200" dirty="0"/>
                    </a:p>
                  </a:txBody>
                  <a:tcPr/>
                </a:tc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NUMPROM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Lifetime # of promotions received to date</a:t>
                      </a:r>
                      <a:endParaRPr lang="en-US" sz="1200" dirty="0"/>
                    </a:p>
                  </a:txBody>
                  <a:tcPr/>
                </a:tc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RAMNTALL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Dollar amount of lifetime gifts to date. </a:t>
                      </a:r>
                      <a:endParaRPr lang="en-US" sz="1200" dirty="0"/>
                    </a:p>
                  </a:txBody>
                  <a:tcPr/>
                </a:tc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MAXRAMNT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Dollar amount of largest gift to date. </a:t>
                      </a:r>
                      <a:endParaRPr lang="en-US" sz="1200" dirty="0"/>
                    </a:p>
                  </a:txBody>
                  <a:tcPr/>
                </a:tc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LASTGIFT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Dollar amount of most recent gift. </a:t>
                      </a:r>
                      <a:endParaRPr lang="en-US" sz="1200" dirty="0"/>
                    </a:p>
                  </a:txBody>
                  <a:tcPr/>
                </a:tc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TOTALMONTHS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 of months from last donation</a:t>
                      </a:r>
                      <a:endParaRPr lang="en-US" sz="1200" dirty="0"/>
                    </a:p>
                  </a:txBody>
                  <a:tcPr/>
                </a:tc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TIMELAG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 of months between first and second gift. </a:t>
                      </a:r>
                    </a:p>
                  </a:txBody>
                  <a:tcPr/>
                </a:tc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AVGGIFT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 dollar amount of gifts to date. 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Y/N did they donate</a:t>
                      </a:r>
                      <a:endParaRPr lang="en-US" sz="1200" dirty="0"/>
                    </a:p>
                  </a:txBody>
                  <a:tcPr/>
                </a:tc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Dollar </a:t>
                      </a:r>
                      <a:r>
                        <a:rPr lang="en-US" sz="1200" dirty="0" err="1" smtClean="0"/>
                        <a:t>Amt</a:t>
                      </a:r>
                      <a:r>
                        <a:rPr lang="en-US" sz="1200" dirty="0" smtClean="0"/>
                        <a:t> of donation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10-1 Regression &amp; Logistic Regression in detail. 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10-8 No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Chapter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OKCupid</a:t>
            </a:r>
            <a:r>
              <a:rPr lang="en-US" sz="2400" dirty="0" smtClean="0"/>
              <a:t> Case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All files including slides, code (if applicable) &amp; video</a:t>
            </a:r>
          </a:p>
          <a:p>
            <a:r>
              <a:rPr lang="en-US" sz="2400" dirty="0"/>
              <a:t>	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 , Reading &amp;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421716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9548" y="3882190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Spend time acquiring subject matter expertise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Frame problem correctly: retrospective, descriptive, supervised, forecasting etc.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5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2. Define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data requirements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Find appropriate 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data, including engineered and enriched data sources</a:t>
            </a:r>
            <a:endParaRPr lang="en" dirty="0">
              <a:solidFill>
                <a:prstClr val="blac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Ensure integrity of data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Organize data into a flat file (in most cases)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2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Distributions, summary info (avg, medians, number of missing etc)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257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5491</Words>
  <Application>Microsoft Office PowerPoint</Application>
  <PresentationFormat>On-screen Show (4:3)</PresentationFormat>
  <Paragraphs>1809</Paragraphs>
  <Slides>66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Consolas</vt:lpstr>
      <vt:lpstr>Franklin Gothic Book</vt:lpstr>
      <vt:lpstr>Helvetica Neue</vt:lpstr>
      <vt:lpstr>Lucida Console</vt:lpstr>
      <vt:lpstr>Open Sans</vt:lpstr>
      <vt:lpstr>1_Office Theme</vt:lpstr>
      <vt:lpstr>2_Office Theme</vt:lpstr>
      <vt:lpstr>3_Office Theme</vt:lpstr>
      <vt:lpstr>CSCI E-96</vt:lpstr>
      <vt:lpstr>Agenda</vt:lpstr>
      <vt:lpstr>Modeling Process</vt:lpstr>
      <vt:lpstr>Agenda</vt:lpstr>
      <vt:lpstr>In addition to SEMMA, Data Mining (from the book)</vt:lpstr>
      <vt:lpstr>Data Mining in a Complete Business Workflow</vt:lpstr>
      <vt:lpstr>Data Mining in a Complete Business Workflow</vt:lpstr>
      <vt:lpstr>Data Mining in a Complete Business Workflow</vt:lpstr>
      <vt:lpstr>Data Mining in a Complete Business Workflow</vt:lpstr>
      <vt:lpstr>Data Mining in a Complete Business Workflow</vt:lpstr>
      <vt:lpstr>What is a model?</vt:lpstr>
      <vt:lpstr>What is a model?</vt:lpstr>
      <vt:lpstr>Vocabulary</vt:lpstr>
      <vt:lpstr>Data Mining in a Complete Business Workflow</vt:lpstr>
      <vt:lpstr>Data Mining in a Complete Business Workflow</vt:lpstr>
      <vt:lpstr>Data Mining in a Complete Business Workflow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Replacing Missing Data with Median (Book)</vt:lpstr>
      <vt:lpstr>Missing Numeric Variables</vt:lpstr>
      <vt:lpstr>Missing Numeric Variables</vt:lpstr>
      <vt:lpstr>Missing Flags</vt:lpstr>
      <vt:lpstr>Agenda</vt:lpstr>
      <vt:lpstr>As an Aside, Data Normalization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lib(vtreat) – automated variable treatment</vt:lpstr>
      <vt:lpstr>Mean Imputation - PreProcessing</vt:lpstr>
      <vt:lpstr>Missing Flags- PreProcessing</vt:lpstr>
      <vt:lpstr>Dummy Variables - PreProcessing</vt:lpstr>
      <vt:lpstr>Response Encoding - Engineering</vt:lpstr>
      <vt:lpstr>Response Encoding - Engineering</vt:lpstr>
      <vt:lpstr>Non-Informative Check</vt:lpstr>
      <vt:lpstr>Vtreat summary</vt:lpstr>
      <vt:lpstr>SME – Factor Level Interactions</vt:lpstr>
      <vt:lpstr>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Feature Enrichment Requires a Join</vt:lpstr>
      <vt:lpstr>Feature Enrichment Requires a Join</vt:lpstr>
      <vt:lpstr>Feature Enrichment Requires a Join</vt:lpstr>
      <vt:lpstr>Feature Enrichment Requires a Join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Edward Kwartler</cp:lastModifiedBy>
  <cp:revision>9</cp:revision>
  <dcterms:created xsi:type="dcterms:W3CDTF">2018-09-09T20:06:05Z</dcterms:created>
  <dcterms:modified xsi:type="dcterms:W3CDTF">2018-09-09T22:04:48Z</dcterms:modified>
</cp:coreProperties>
</file>