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5"/>
  </p:notesMasterIdLst>
  <p:sldIdLst>
    <p:sldId id="344" r:id="rId4"/>
    <p:sldId id="343" r:id="rId5"/>
    <p:sldId id="340" r:id="rId6"/>
    <p:sldId id="341" r:id="rId7"/>
    <p:sldId id="342" r:id="rId8"/>
    <p:sldId id="345" r:id="rId9"/>
    <p:sldId id="346" r:id="rId10"/>
    <p:sldId id="347" r:id="rId11"/>
    <p:sldId id="348" r:id="rId12"/>
    <p:sldId id="349" r:id="rId13"/>
    <p:sldId id="325" r:id="rId14"/>
    <p:sldId id="339" r:id="rId15"/>
    <p:sldId id="327" r:id="rId16"/>
    <p:sldId id="338" r:id="rId17"/>
    <p:sldId id="257" r:id="rId18"/>
    <p:sldId id="258" r:id="rId19"/>
    <p:sldId id="263" r:id="rId20"/>
    <p:sldId id="264" r:id="rId21"/>
    <p:sldId id="265" r:id="rId22"/>
    <p:sldId id="269" r:id="rId23"/>
    <p:sldId id="270" r:id="rId24"/>
    <p:sldId id="337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36" r:id="rId41"/>
    <p:sldId id="290" r:id="rId42"/>
    <p:sldId id="351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50" r:id="rId67"/>
    <p:sldId id="335" r:id="rId68"/>
    <p:sldId id="315" r:id="rId69"/>
    <p:sldId id="316" r:id="rId70"/>
    <p:sldId id="317" r:id="rId71"/>
    <p:sldId id="318" r:id="rId72"/>
    <p:sldId id="333" r:id="rId73"/>
    <p:sldId id="334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4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Automates a lot</a:t>
            </a:r>
            <a:r>
              <a:rPr lang="en-US" baseline="0" dirty="0"/>
              <a:t> what we talked about, and some of the books code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easy, automated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Repeatable </a:t>
            </a:r>
            <a:r>
              <a:rPr lang="en-US" baseline="0" dirty="0" err="1"/>
              <a:t>bc</a:t>
            </a:r>
            <a:r>
              <a:rPr lang="en-US" baseline="0" dirty="0"/>
              <a:t> plan is saved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Dangerous </a:t>
            </a:r>
            <a:r>
              <a:rPr lang="en-US" baseline="0" dirty="0" err="1"/>
              <a:t>bc</a:t>
            </a:r>
            <a:r>
              <a:rPr lang="en-US" baseline="0" dirty="0"/>
              <a:t> automation can lead to </a:t>
            </a:r>
            <a:r>
              <a:rPr lang="en-US" baseline="0" dirty="0" err="1"/>
              <a:t>probs</a:t>
            </a:r>
            <a:r>
              <a:rPr lang="en-US" baseline="0" dirty="0"/>
              <a:t> (multi-</a:t>
            </a:r>
            <a:r>
              <a:rPr lang="en-US" baseline="0" dirty="0" err="1"/>
              <a:t>colinarity</a:t>
            </a:r>
            <a:r>
              <a:rPr lang="en-US" baseline="0" dirty="0"/>
              <a:t>) measuring things twice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Mpg is the response or 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8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Mpg is the response or 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43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6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24, 2018</a:t>
            </a:r>
          </a:p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E_EDA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24, 2018</a:t>
            </a:r>
          </a:p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modify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295" y="1997159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Due to limitations of our brain 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337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5116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338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45117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962462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1793615"/>
            <a:ext cx="3629025" cy="35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46017" y="1076172"/>
            <a:ext cx="59979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Avoid open ended questions or just curiosity analysis.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When modeling avoid multi-collinearity (more on that later)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Don’t measure things twice, like Fahrenheit and Celsius in the same data set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Predict flight cancellations using minutes a flight was delayed... you wouldn’t know it was late ahead of time as an input to your model.  The data points are linked.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xmlns="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60659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11934"/>
              </p:ext>
            </p:extLst>
          </p:nvPr>
        </p:nvGraphicFramePr>
        <p:xfrm>
          <a:off x="1023561" y="3867057"/>
          <a:ext cx="7096878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6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714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Affiliation_MissingOther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xmlns="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xmlns="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 (a problem if it is spurious)</a:t>
            </a:r>
          </a:p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An important step in data pre-processing is detecting outliers</a:t>
            </a:r>
          </a:p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Correct them to a more normal (avg) value?</a:t>
            </a:r>
          </a:p>
          <a:p>
            <a:pPr lvl="1"/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Missing Data with Median (Book)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038225"/>
            <a:ext cx="5643562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623848" y="3247697"/>
            <a:ext cx="5817476" cy="788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57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Qsec</a:t>
            </a:r>
            <a:r>
              <a:rPr lang="en-US" dirty="0">
                <a:solidFill>
                  <a:prstClr val="black"/>
                </a:solidFill>
              </a:rPr>
              <a:t> can be imputed with the similar model values.</a:t>
            </a:r>
          </a:p>
        </p:txBody>
      </p:sp>
    </p:spTree>
    <p:extLst>
      <p:ext uri="{BB962C8B-B14F-4D97-AF65-F5344CB8AC3E}">
        <p14:creationId xmlns:p14="http://schemas.microsoft.com/office/powerpoint/2010/main" val="165536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Qsec</a:t>
            </a:r>
            <a:r>
              <a:rPr lang="en-US" dirty="0">
                <a:solidFill>
                  <a:prstClr val="black"/>
                </a:solidFill>
              </a:rPr>
              <a:t> can be imputed with the similar model values.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an Aside, Data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386" y="1048402"/>
            <a:ext cx="7772400" cy="28929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Used in some techniques when variables with the largest scales would dominate and skew results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Puts all variables on same scale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Normalizing function: Subtract mean and divide by standard deviation</a:t>
            </a:r>
          </a:p>
          <a:p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Alternative function: scale to 0-1 by subtracting minimum and dividing by the range</a:t>
            </a:r>
          </a:p>
          <a:p>
            <a:pPr marL="742950" lvl="1" indent="-285750"/>
            <a: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  <a:t>Useful when the data contain dummies and numeric</a:t>
            </a:r>
            <a:br>
              <a:rPr lang="en-US" altLang="en-US" sz="2000" dirty="0">
                <a:solidFill>
                  <a:prstClr val="black"/>
                </a:solidFill>
                <a:latin typeface="Franklin Gothic Book" pitchFamily="34" charset="0"/>
              </a:rPr>
            </a:br>
            <a:endParaRPr lang="en-US" altLang="en-US" sz="2000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794" y="5707117"/>
            <a:ext cx="8103475" cy="504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We will revisit normalization for KNN but this is a form of preprocessing.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23" y="3758909"/>
            <a:ext cx="2557955" cy="161056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58510" y="4808483"/>
            <a:ext cx="1907628" cy="1891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xmlns="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789096D-9D0F-4179-9DD3-BF95E6B3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53BF184-1EBB-4444-BBA1-0E9F057A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AA_normalization.R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90C3A1-07FF-4636-A73A-46537855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102ED1-0D90-4EC5-BA41-0C4A9C9F8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77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pic>
        <p:nvPicPr>
          <p:cNvPr id="7" name="Picture 2" descr="Image result for cav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9" y="2396827"/>
            <a:ext cx="2133600" cy="11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873" y="1778257"/>
            <a:ext cx="756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Suppose you want to predict the number of wins the Cavs will have this year: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41381" y="2468266"/>
            <a:ext cx="3200400" cy="1199629"/>
            <a:chOff x="2514600" y="2356964"/>
            <a:chExt cx="3200400" cy="1199629"/>
          </a:xfrm>
        </p:grpSpPr>
        <p:sp>
          <p:nvSpPr>
            <p:cNvPr id="10" name="TextBox 9"/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356964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873" y="1600200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25">
                  <a:extLst>
                    <a:ext uri="{9D8B030D-6E8A-4147-A177-3AD203B41FA5}">
                      <a16:colId xmlns:a16="http://schemas.microsoft.com/office/drawing/2014/main" xmlns="" val="2347343230"/>
                    </a:ext>
                  </a:extLst>
                </a:gridCol>
                <a:gridCol w="735401">
                  <a:extLst>
                    <a:ext uri="{9D8B030D-6E8A-4147-A177-3AD203B41FA5}">
                      <a16:colId xmlns:a16="http://schemas.microsoft.com/office/drawing/2014/main" xmlns="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xmlns="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</a:t>
                      </a:r>
                      <a:r>
                        <a:rPr lang="en-US" baseline="0" dirty="0" err="1"/>
                        <a:t>Lebron</a:t>
                      </a:r>
                      <a:r>
                        <a:rPr lang="en-US" baseline="0" dirty="0"/>
                        <a:t>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7488531"/>
                  </a:ext>
                </a:extLst>
              </a:tr>
            </a:tbl>
          </a:graphicData>
        </a:graphic>
      </p:graphicFrame>
      <p:pic>
        <p:nvPicPr>
          <p:cNvPr id="14" name="Picture 4" descr="possession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75" y="2396827"/>
            <a:ext cx="2305050" cy="12607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4873" y="4284543"/>
            <a:ext cx="1000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285" y="2645970"/>
            <a:ext cx="0" cy="1087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17878" y="2645970"/>
            <a:ext cx="0" cy="1087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09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lib(</a:t>
            </a:r>
            <a:r>
              <a:rPr lang="en-US" dirty="0" err="1"/>
              <a:t>vtreat</a:t>
            </a:r>
            <a:r>
              <a:rPr lang="en-US" dirty="0"/>
              <a:t>) – automated variable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99090" y="1119841"/>
          <a:ext cx="7898524" cy="291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091">
                  <a:extLst>
                    <a:ext uri="{9D8B030D-6E8A-4147-A177-3AD203B41FA5}">
                      <a16:colId xmlns:a16="http://schemas.microsoft.com/office/drawing/2014/main" xmlns="" val="1410238479"/>
                    </a:ext>
                  </a:extLst>
                </a:gridCol>
                <a:gridCol w="4191433">
                  <a:extLst>
                    <a:ext uri="{9D8B030D-6E8A-4147-A177-3AD203B41FA5}">
                      <a16:colId xmlns:a16="http://schemas.microsoft.com/office/drawing/2014/main" xmlns="" val="286917612"/>
                    </a:ext>
                  </a:extLst>
                </a:gridCol>
              </a:tblGrid>
              <a:tr h="325453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73054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8820890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703869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944941"/>
                  </a:ext>
                </a:extLst>
              </a:tr>
              <a:tr h="561741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Estimated single-variable model effect sizes and significances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response encoding or level difference</a:t>
                      </a:r>
                      <a:r>
                        <a:rPr lang="en-US" sz="1200" baseline="0" dirty="0"/>
                        <a:t> from mean response based on univariate linear model for numeric &amp; Bayes for classification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0973706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Level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1662254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Level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Response deviation level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8132079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64453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1000" y="4679884"/>
            <a:ext cx="1219200" cy="1752600"/>
            <a:chOff x="381000" y="4800600"/>
            <a:chExt cx="1219200" cy="1752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14" y="4999052"/>
            <a:ext cx="3574310" cy="1085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334837" y="531106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543" y="438077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508" y="43807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5548" y="4380778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1362657" y="4511583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4112606" y="4511583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xmlns="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xmlns="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xmlns="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xmlns="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xmlns="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xmlns="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Encoding -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14442"/>
          <a:ext cx="829108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xmlns="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xmlns="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Estimated single-variable model effect sizes and significances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response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097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Level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Deviation</a:t>
                      </a:r>
                      <a:r>
                        <a:rPr lang="en-US" sz="1200" baseline="0" dirty="0"/>
                        <a:t> Fact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Level’s St Dev from mean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334837" y="445971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43" y="352942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9508" y="352942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5548" y="3529428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362657" y="3660233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112606" y="3660233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041" y="2806262"/>
            <a:ext cx="7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each factor level, the average Y is calculated.  A new variable is appended with these corresponding values.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6" y="3917888"/>
            <a:ext cx="809625" cy="1323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93" y="4069309"/>
            <a:ext cx="4497824" cy="1164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29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xmlns="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xmlns="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xmlns="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Encoding -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4837" y="163765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43" y="111727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9508" y="111727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5548" y="1117279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362657" y="1248084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112606" y="1248084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76" y="1269249"/>
            <a:ext cx="672825" cy="110026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2933942"/>
            <a:ext cx="41936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cat_N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single variable regression model of the difference in outcome expectation conditioned on the observed value of the original variable.</a:t>
            </a:r>
          </a:p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“prevalence fact” about a categorical level. Tells us if the original level was rare or common. Tells us if the original level was rare or common. Probably not good for direct use in a model, but possibly useful for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metanalysis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on the variable.</a:t>
            </a:r>
          </a:p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cat_D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“deviation fact” about a categorical level tells us if ‘y’ is concentrated or diffuse when conditioned on the observed level of the original categorical variable. Probably not good for direct use in a model, but possibly useful for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metanalysis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on the variable</a:t>
            </a:r>
            <a:r>
              <a:rPr lang="en-US" sz="1400" dirty="0">
                <a:solidFill>
                  <a:prstClr val="black"/>
                </a:solidFill>
              </a:rPr>
              <a:t>.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213" y="1420670"/>
            <a:ext cx="3696903" cy="957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7778" y="2564517"/>
            <a:ext cx="255807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Technical Documentation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093981" y="4560178"/>
            <a:ext cx="2814145" cy="4414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92717" y="2933942"/>
            <a:ext cx="4083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cat_N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what’s the individual level relationship to the observed value of Y i.e. y occurs 42% of the time (3 out of 7) and level c has a 50% chance (1 of 2) so the relationship is +.07 better than the natural occurrence of Y.  Level A has .33 chance so it is .09 less (.42-.33)</a:t>
            </a:r>
          </a:p>
          <a:p>
            <a:endParaRPr lang="en-US" sz="14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How frequent is the specific level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ie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“level a was in 3 of 7 records so 42% of the time that level appeared.  </a:t>
            </a:r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X_catP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=.42 for all level A observations.</a:t>
            </a:r>
          </a:p>
          <a:p>
            <a:endParaRPr lang="en-US" sz="14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cat_D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how each level deviates from the average of the outcome variable – usually dropped.  i.e. </a:t>
            </a:r>
            <a:r>
              <a:rPr lang="en-US" sz="1400" i="1" dirty="0">
                <a:solidFill>
                  <a:srgbClr val="333333"/>
                </a:solidFill>
                <a:latin typeface="Helvetica Neue"/>
              </a:rPr>
              <a:t>admittedly the </a:t>
            </a:r>
            <a:r>
              <a:rPr lang="en-US" sz="1400" i="1" dirty="0" err="1">
                <a:solidFill>
                  <a:srgbClr val="333333"/>
                </a:solidFill>
                <a:latin typeface="Helvetica Neue"/>
              </a:rPr>
              <a:t>calcs</a:t>
            </a:r>
            <a:r>
              <a:rPr lang="en-US" sz="1400" i="1" dirty="0">
                <a:solidFill>
                  <a:srgbClr val="333333"/>
                </a:solidFill>
                <a:latin typeface="Helvetica Neue"/>
              </a:rPr>
              <a:t> are a bit off</a:t>
            </a:r>
          </a:p>
          <a:p>
            <a:r>
              <a:rPr lang="en-US" sz="1400" i="1" dirty="0">
                <a:solidFill>
                  <a:prstClr val="black"/>
                </a:solidFill>
              </a:rPr>
              <a:t>(</a:t>
            </a:r>
            <a:r>
              <a:rPr lang="en-US" sz="1400" i="1" dirty="0" err="1">
                <a:solidFill>
                  <a:prstClr val="black"/>
                </a:solidFill>
              </a:rPr>
              <a:t>sd</a:t>
            </a:r>
            <a:r>
              <a:rPr lang="en-US" sz="1400" i="1" dirty="0">
                <a:solidFill>
                  <a:prstClr val="black"/>
                </a:solidFill>
              </a:rPr>
              <a:t>(c(0,0,0,1,0,1,1))*.33) + (3/7) for level 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1304" y="2443649"/>
            <a:ext cx="87813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1643" y="2564517"/>
            <a:ext cx="128541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010552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xmlns="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xmlns="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separate data 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Always 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variables.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Enrichment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 house for data on customers, products and employees. 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the application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To identify attrition risks (make them more happy) 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>
                <a:latin typeface="Franklin Gothic Book" pitchFamily="34" charset="0"/>
              </a:rPr>
              <a:t>Use techniques of Reduction and Visualization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9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8F6529-093F-4358-837E-7E742584CDB0}"/>
              </a:ext>
            </a:extLst>
          </p:cNvPr>
          <p:cNvSpPr txBox="1"/>
          <p:nvPr/>
        </p:nvSpPr>
        <p:spPr>
          <a:xfrm>
            <a:off x="3701024" y="1371603"/>
            <a:ext cx="174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Left Join</a:t>
            </a:r>
          </a:p>
        </p:txBody>
      </p:sp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635C9E-324D-4EE6-88EF-5628E9E2CADD}"/>
              </a:ext>
            </a:extLst>
          </p:cNvPr>
          <p:cNvSpPr txBox="1"/>
          <p:nvPr/>
        </p:nvSpPr>
        <p:spPr>
          <a:xfrm>
            <a:off x="3575317" y="1371603"/>
            <a:ext cx="19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50B374B-116C-4540-AC3E-380F737E5044}"/>
              </a:ext>
            </a:extLst>
          </p:cNvPr>
          <p:cNvSpPr txBox="1"/>
          <p:nvPr/>
        </p:nvSpPr>
        <p:spPr>
          <a:xfrm>
            <a:off x="3562750" y="1371603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E403289-32DC-4D80-B464-26E2D8587506}"/>
              </a:ext>
            </a:extLst>
          </p:cNvPr>
          <p:cNvGrpSpPr/>
          <p:nvPr/>
        </p:nvGrpSpPr>
        <p:grpSpPr>
          <a:xfrm>
            <a:off x="3252537" y="2499977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64C358-40B0-4F36-8502-B21A0E509C02}"/>
              </a:ext>
            </a:extLst>
          </p:cNvPr>
          <p:cNvSpPr txBox="1"/>
          <p:nvPr/>
        </p:nvSpPr>
        <p:spPr>
          <a:xfrm>
            <a:off x="3725454" y="1371603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Full Join</a:t>
            </a:r>
          </a:p>
        </p:txBody>
      </p:sp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D19186-66BF-4C73-9B4B-BC1F76246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</p:txBody>
      </p:sp>
    </p:spTree>
    <p:extLst>
      <p:ext uri="{BB962C8B-B14F-4D97-AF65-F5344CB8AC3E}">
        <p14:creationId xmlns:p14="http://schemas.microsoft.com/office/powerpoint/2010/main" val="23220561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10-1 Regression &amp; Logistic Regression in detail.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10-8 No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NEW DUE DATE OCT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applicable)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42171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9548" y="3882190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Event Over-Sampling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Franklin Gothic Book" pitchFamily="34" charset="0"/>
              </a:rPr>
              <a:t>Often the event of interest is rare</a:t>
            </a:r>
          </a:p>
          <a:p>
            <a:r>
              <a:rPr lang="en-US" altLang="en-US">
                <a:latin typeface="Franklin Gothic Book" pitchFamily="34" charset="0"/>
              </a:rPr>
              <a:t>Examples: response to mailing, fraud in taxes, …</a:t>
            </a:r>
          </a:p>
          <a:p>
            <a:r>
              <a:rPr lang="en-US" altLang="en-US">
                <a:latin typeface="Franklin Gothic Book" pitchFamily="34" charset="0"/>
              </a:rPr>
              <a:t>Sampling may yield too few “interesting” cases to effectively train a model</a:t>
            </a:r>
          </a:p>
          <a:p>
            <a:r>
              <a:rPr lang="en-US" altLang="en-US">
                <a:latin typeface="Franklin Gothic Book" pitchFamily="34" charset="0"/>
              </a:rPr>
              <a:t>A popular solution: oversample the rare cases to obtain a more balanced training set</a:t>
            </a:r>
          </a:p>
          <a:p>
            <a:r>
              <a:rPr lang="en-US" altLang="en-US">
                <a:latin typeface="Franklin Gothic Book" pitchFamily="34" charset="0"/>
              </a:rPr>
              <a:t>Later, need to adjust results for the oversampling</a:t>
            </a:r>
          </a:p>
          <a:p>
            <a:pPr>
              <a:buFont typeface="Wingdings 2" pitchFamily="18" charset="2"/>
              <a:buNone/>
            </a:pPr>
            <a:endParaRPr lang="en-US" altLang="en-US">
              <a:latin typeface="Franklin Gothic Book" pitchFamily="34" charset="0"/>
            </a:endParaRPr>
          </a:p>
          <a:p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4" y="5643563"/>
            <a:ext cx="7643812" cy="4714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some cases where you think over sampling rare cases makes sense?</a:t>
            </a:r>
          </a:p>
        </p:txBody>
      </p:sp>
    </p:spTree>
    <p:extLst>
      <p:ext uri="{BB962C8B-B14F-4D97-AF65-F5344CB8AC3E}">
        <p14:creationId xmlns:p14="http://schemas.microsoft.com/office/powerpoint/2010/main" val="206717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&amp; Oversampling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60" y="1074822"/>
            <a:ext cx="6672680" cy="28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4294" y="4940968"/>
            <a:ext cx="778290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latin typeface="Consolas" panose="020B0609020204030204" pitchFamily="49" charset="0"/>
              </a:rPr>
              <a:t>sample(a vector to choose from, the number to choose)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4294" y="4588042"/>
            <a:ext cx="640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index of random numbers from 1 to the number of rows.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4294" y="5783176"/>
            <a:ext cx="23374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" y="5446294"/>
            <a:ext cx="56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index of randomly chosen numbers to select rows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3453" y="4219074"/>
            <a:ext cx="80370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975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6111</Words>
  <Application>Microsoft Office PowerPoint</Application>
  <PresentationFormat>On-screen Show (4:3)</PresentationFormat>
  <Paragraphs>2364</Paragraphs>
  <Slides>71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Franklin Gothic Book</vt:lpstr>
      <vt:lpstr>Helvetica Neue</vt:lpstr>
      <vt:lpstr>Lucida Console</vt:lpstr>
      <vt:lpstr>Open Sans</vt:lpstr>
      <vt:lpstr>Wingdings 2</vt:lpstr>
      <vt:lpstr>1_Office Theme</vt:lpstr>
      <vt:lpstr>2_Office Theme</vt:lpstr>
      <vt:lpstr>3_Office Theme</vt:lpstr>
      <vt:lpstr>CSCI E-96</vt:lpstr>
      <vt:lpstr>Agenda</vt:lpstr>
      <vt:lpstr>Data Structure for Analysis &amp; Modeling</vt:lpstr>
      <vt:lpstr>Data Structure for Analysis &amp; Modeling</vt:lpstr>
      <vt:lpstr>Data Structure for Analysis &amp; Modeling</vt:lpstr>
      <vt:lpstr>Data Exploration (EDA)</vt:lpstr>
      <vt:lpstr>Exploring Data: Sampling to Save Time</vt:lpstr>
      <vt:lpstr>Rare Event Over-Sampling</vt:lpstr>
      <vt:lpstr>Sampling &amp; Oversampling</vt:lpstr>
      <vt:lpstr>Let’s Practice</vt:lpstr>
      <vt:lpstr>CSCI E-96</vt:lpstr>
      <vt:lpstr>Agenda</vt:lpstr>
      <vt:lpstr>Modeling Process</vt:lpstr>
      <vt:lpstr>Agenda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Replacing Missing Data with Median (Book)</vt:lpstr>
      <vt:lpstr>Missing Numeric Variables</vt:lpstr>
      <vt:lpstr>Missing Numeric Variables</vt:lpstr>
      <vt:lpstr>Missing Flags</vt:lpstr>
      <vt:lpstr>Agenda</vt:lpstr>
      <vt:lpstr>As an Aside, Data Normalization</vt:lpstr>
      <vt:lpstr>Open AA_normalization.R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lib(vtreat) – automated variable treatment</vt:lpstr>
      <vt:lpstr>Mean Imputation - PreProcessing</vt:lpstr>
      <vt:lpstr>Missing Flags- PreProcessing</vt:lpstr>
      <vt:lpstr>Dummy Variables - PreProcessing</vt:lpstr>
      <vt:lpstr>Response Encoding - Engineering</vt:lpstr>
      <vt:lpstr>Response Encoding - Engineering</vt:lpstr>
      <vt:lpstr>Non-Informative Check</vt:lpstr>
      <vt:lpstr>Vtreat summary</vt:lpstr>
      <vt:lpstr>SME – Factor Level Interactions</vt:lpstr>
      <vt:lpstr>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Feature Enrichment Requires a Join</vt:lpstr>
      <vt:lpstr>Feature Enrichment Requires a Join</vt:lpstr>
      <vt:lpstr>Feature Enrichment Requires a Join</vt:lpstr>
      <vt:lpstr>Feature Enrichment Requires a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Edward Kwartler</cp:lastModifiedBy>
  <cp:revision>15</cp:revision>
  <dcterms:created xsi:type="dcterms:W3CDTF">2018-09-09T20:06:05Z</dcterms:created>
  <dcterms:modified xsi:type="dcterms:W3CDTF">2018-09-24T23:38:39Z</dcterms:modified>
</cp:coreProperties>
</file>