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97" r:id="rId2"/>
    <p:sldId id="259" r:id="rId3"/>
    <p:sldId id="298" r:id="rId4"/>
    <p:sldId id="333" r:id="rId5"/>
    <p:sldId id="334" r:id="rId6"/>
    <p:sldId id="300" r:id="rId7"/>
    <p:sldId id="335" r:id="rId8"/>
    <p:sldId id="336" r:id="rId9"/>
    <p:sldId id="337" r:id="rId10"/>
    <p:sldId id="338" r:id="rId11"/>
    <p:sldId id="363" r:id="rId12"/>
    <p:sldId id="339" r:id="rId13"/>
    <p:sldId id="341" r:id="rId14"/>
    <p:sldId id="340" r:id="rId15"/>
    <p:sldId id="342" r:id="rId16"/>
    <p:sldId id="343" r:id="rId17"/>
    <p:sldId id="344" r:id="rId18"/>
    <p:sldId id="302" r:id="rId19"/>
    <p:sldId id="303" r:id="rId20"/>
    <p:sldId id="345" r:id="rId21"/>
    <p:sldId id="304" r:id="rId22"/>
    <p:sldId id="305" r:id="rId23"/>
    <p:sldId id="306" r:id="rId24"/>
    <p:sldId id="307" r:id="rId25"/>
    <p:sldId id="346" r:id="rId26"/>
    <p:sldId id="347" r:id="rId27"/>
    <p:sldId id="348" r:id="rId28"/>
    <p:sldId id="308" r:id="rId29"/>
    <p:sldId id="361" r:id="rId30"/>
    <p:sldId id="355" r:id="rId31"/>
    <p:sldId id="356" r:id="rId32"/>
    <p:sldId id="357" r:id="rId33"/>
    <p:sldId id="358" r:id="rId34"/>
    <p:sldId id="359" r:id="rId35"/>
    <p:sldId id="360" r:id="rId36"/>
    <p:sldId id="309" r:id="rId37"/>
    <p:sldId id="311" r:id="rId38"/>
    <p:sldId id="313" r:id="rId39"/>
    <p:sldId id="314" r:id="rId40"/>
    <p:sldId id="316" r:id="rId41"/>
    <p:sldId id="350" r:id="rId42"/>
    <p:sldId id="318" r:id="rId43"/>
    <p:sldId id="364" r:id="rId44"/>
    <p:sldId id="319" r:id="rId45"/>
    <p:sldId id="320" r:id="rId46"/>
    <p:sldId id="321" r:id="rId47"/>
    <p:sldId id="322" r:id="rId48"/>
    <p:sldId id="323" r:id="rId49"/>
    <p:sldId id="324" r:id="rId50"/>
    <p:sldId id="365" r:id="rId51"/>
    <p:sldId id="351" r:id="rId52"/>
    <p:sldId id="331" r:id="rId53"/>
    <p:sldId id="33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921" autoAdjust="0"/>
  </p:normalViewPr>
  <p:slideViewPr>
    <p:cSldViewPr snapToGrid="0">
      <p:cViewPr varScale="1">
        <p:scale>
          <a:sx n="54" d="100"/>
          <a:sy n="54" d="100"/>
        </p:scale>
        <p:origin x="18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8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17411" name="Slide Number Placeholder 3"/>
          <p:cNvSpPr>
            <a:spLocks noGrp="1"/>
          </p:cNvSpPr>
          <p:nvPr>
            <p:ph type="sldNum" sz="quarter" idx="5"/>
          </p:nvPr>
        </p:nvSpPr>
        <p:spPr bwMode="auto">
          <a:noFill/>
          <a:ln>
            <a:miter lim="800000"/>
            <a:headEnd/>
            <a:tailEnd/>
          </a:ln>
        </p:spPr>
        <p:txBody>
          <a:bodyPr/>
          <a:lstStyle/>
          <a:p>
            <a:fld id="{2D3E172F-1913-404A-9000-DE8E8FB86ED6}" type="slidenum">
              <a:rPr lang="en-US"/>
              <a:pPr/>
              <a:t>3</a:t>
            </a:fld>
            <a:endParaRPr lang="en-US"/>
          </a:p>
        </p:txBody>
      </p:sp>
    </p:spTree>
    <p:extLst>
      <p:ext uri="{BB962C8B-B14F-4D97-AF65-F5344CB8AC3E}">
        <p14:creationId xmlns:p14="http://schemas.microsoft.com/office/powerpoint/2010/main" val="168080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33</a:t>
            </a:fld>
            <a:endParaRPr lang="en-US"/>
          </a:p>
        </p:txBody>
      </p:sp>
    </p:spTree>
    <p:extLst>
      <p:ext uri="{BB962C8B-B14F-4D97-AF65-F5344CB8AC3E}">
        <p14:creationId xmlns:p14="http://schemas.microsoft.com/office/powerpoint/2010/main" val="261212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4D956022-89A2-45FF-BA63-3E33B4BF11D2}" type="slidenum">
              <a:rPr lang="en-US"/>
              <a:pPr/>
              <a:t>36</a:t>
            </a:fld>
            <a:endParaRPr lang="en-US"/>
          </a:p>
        </p:txBody>
      </p:sp>
    </p:spTree>
    <p:extLst>
      <p:ext uri="{BB962C8B-B14F-4D97-AF65-F5344CB8AC3E}">
        <p14:creationId xmlns:p14="http://schemas.microsoft.com/office/powerpoint/2010/main" val="162757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1987" name="Slide Number Placeholder 3"/>
          <p:cNvSpPr>
            <a:spLocks noGrp="1"/>
          </p:cNvSpPr>
          <p:nvPr>
            <p:ph type="sldNum" sz="quarter" idx="5"/>
          </p:nvPr>
        </p:nvSpPr>
        <p:spPr bwMode="auto">
          <a:noFill/>
          <a:ln>
            <a:miter lim="800000"/>
            <a:headEnd/>
            <a:tailEnd/>
          </a:ln>
        </p:spPr>
        <p:txBody>
          <a:bodyPr/>
          <a:lstStyle/>
          <a:p>
            <a:fld id="{E94B0476-A834-4153-93D0-F5B50AA6FE3B}" type="slidenum">
              <a:rPr lang="en-US"/>
              <a:pPr/>
              <a:t>37</a:t>
            </a:fld>
            <a:endParaRPr lang="en-US"/>
          </a:p>
        </p:txBody>
      </p:sp>
    </p:spTree>
    <p:extLst>
      <p:ext uri="{BB962C8B-B14F-4D97-AF65-F5344CB8AC3E}">
        <p14:creationId xmlns:p14="http://schemas.microsoft.com/office/powerpoint/2010/main" val="137638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6083" name="Slide Number Placeholder 3"/>
          <p:cNvSpPr>
            <a:spLocks noGrp="1"/>
          </p:cNvSpPr>
          <p:nvPr>
            <p:ph type="sldNum" sz="quarter" idx="5"/>
          </p:nvPr>
        </p:nvSpPr>
        <p:spPr bwMode="auto">
          <a:noFill/>
          <a:ln>
            <a:miter lim="800000"/>
            <a:headEnd/>
            <a:tailEnd/>
          </a:ln>
        </p:spPr>
        <p:txBody>
          <a:bodyPr/>
          <a:lstStyle/>
          <a:p>
            <a:fld id="{26C0B16D-BBD3-4DE0-97FF-1A17569FCF4D}" type="slidenum">
              <a:rPr lang="en-US"/>
              <a:pPr/>
              <a:t>38</a:t>
            </a:fld>
            <a:endParaRPr lang="en-US"/>
          </a:p>
        </p:txBody>
      </p:sp>
    </p:spTree>
    <p:extLst>
      <p:ext uri="{BB962C8B-B14F-4D97-AF65-F5344CB8AC3E}">
        <p14:creationId xmlns:p14="http://schemas.microsoft.com/office/powerpoint/2010/main" val="97164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8131" name="Slide Number Placeholder 3"/>
          <p:cNvSpPr>
            <a:spLocks noGrp="1"/>
          </p:cNvSpPr>
          <p:nvPr>
            <p:ph type="sldNum" sz="quarter" idx="5"/>
          </p:nvPr>
        </p:nvSpPr>
        <p:spPr bwMode="auto">
          <a:noFill/>
          <a:ln>
            <a:miter lim="800000"/>
            <a:headEnd/>
            <a:tailEnd/>
          </a:ln>
        </p:spPr>
        <p:txBody>
          <a:bodyPr/>
          <a:lstStyle/>
          <a:p>
            <a:fld id="{C2950198-976F-4271-ADF0-F4447DF9AFA5}" type="slidenum">
              <a:rPr lang="en-US"/>
              <a:pPr/>
              <a:t>39</a:t>
            </a:fld>
            <a:endParaRPr lang="en-US"/>
          </a:p>
        </p:txBody>
      </p:sp>
    </p:spTree>
    <p:extLst>
      <p:ext uri="{BB962C8B-B14F-4D97-AF65-F5344CB8AC3E}">
        <p14:creationId xmlns:p14="http://schemas.microsoft.com/office/powerpoint/2010/main" val="22386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52227" name="Slide Number Placeholder 3"/>
          <p:cNvSpPr>
            <a:spLocks noGrp="1"/>
          </p:cNvSpPr>
          <p:nvPr>
            <p:ph type="sldNum" sz="quarter" idx="5"/>
          </p:nvPr>
        </p:nvSpPr>
        <p:spPr bwMode="auto">
          <a:noFill/>
          <a:ln>
            <a:miter lim="800000"/>
            <a:headEnd/>
            <a:tailEnd/>
          </a:ln>
        </p:spPr>
        <p:txBody>
          <a:bodyPr/>
          <a:lstStyle/>
          <a:p>
            <a:fld id="{25C03103-6DB4-4D8B-B957-6579F5D03369}" type="slidenum">
              <a:rPr lang="en-US"/>
              <a:pPr/>
              <a:t>40</a:t>
            </a:fld>
            <a:endParaRPr lang="en-US"/>
          </a:p>
        </p:txBody>
      </p:sp>
    </p:spTree>
    <p:extLst>
      <p:ext uri="{BB962C8B-B14F-4D97-AF65-F5344CB8AC3E}">
        <p14:creationId xmlns:p14="http://schemas.microsoft.com/office/powerpoint/2010/main" val="328952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56323" name="Slide Number Placeholder 3"/>
          <p:cNvSpPr>
            <a:spLocks noGrp="1"/>
          </p:cNvSpPr>
          <p:nvPr>
            <p:ph type="sldNum" sz="quarter" idx="5"/>
          </p:nvPr>
        </p:nvSpPr>
        <p:spPr bwMode="auto">
          <a:noFill/>
          <a:ln>
            <a:miter lim="800000"/>
            <a:headEnd/>
            <a:tailEnd/>
          </a:ln>
        </p:spPr>
        <p:txBody>
          <a:bodyPr/>
          <a:lstStyle/>
          <a:p>
            <a:fld id="{49826D5E-2F67-4555-95EF-0B012AA43DEF}" type="slidenum">
              <a:rPr lang="en-US"/>
              <a:pPr/>
              <a:t>42</a:t>
            </a:fld>
            <a:endParaRPr lang="en-US"/>
          </a:p>
        </p:txBody>
      </p:sp>
    </p:spTree>
    <p:extLst>
      <p:ext uri="{BB962C8B-B14F-4D97-AF65-F5344CB8AC3E}">
        <p14:creationId xmlns:p14="http://schemas.microsoft.com/office/powerpoint/2010/main" val="402886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ＭＳ Ｐゴシック" pitchFamily="34" charset="-128"/>
              </a:rPr>
              <a:t>Like correlation coefficient, except do not subtract the means</a:t>
            </a:r>
          </a:p>
          <a:p>
            <a:r>
              <a:rPr lang="en-US" altLang="en-US" dirty="0" smtClean="0">
                <a:ea typeface="ＭＳ Ｐゴシック" pitchFamily="34" charset="-128"/>
              </a:rPr>
              <a:t>“</a:t>
            </a:r>
            <a:r>
              <a:rPr lang="en-US" dirty="0" smtClean="0">
                <a:ea typeface="ＭＳ Ｐゴシック" pitchFamily="34" charset="-128"/>
              </a:rPr>
              <a:t>Cold start</a:t>
            </a:r>
            <a:r>
              <a:rPr lang="en-US" altLang="en-US" dirty="0" smtClean="0">
                <a:ea typeface="ＭＳ Ｐゴシック" pitchFamily="34" charset="-128"/>
              </a:rPr>
              <a:t>”</a:t>
            </a:r>
            <a:r>
              <a:rPr lang="en-US" dirty="0" smtClean="0">
                <a:ea typeface="ＭＳ Ｐゴシック" pitchFamily="34" charset="-128"/>
              </a:rPr>
              <a:t> problem:  For users with just one item, or items with just one neighbor, neither cosine similarity nor correlation produces useful metric</a:t>
            </a:r>
          </a:p>
          <a:p>
            <a:r>
              <a:rPr lang="en-US" dirty="0" smtClean="0">
                <a:ea typeface="ＭＳ Ｐゴシック" pitchFamily="34" charset="-128"/>
              </a:rPr>
              <a:t>Binary matrix?  Must use all the data, not just the co-rated items.</a:t>
            </a:r>
          </a:p>
          <a:p>
            <a:pPr lvl="1"/>
            <a:r>
              <a:rPr lang="en-US" dirty="0" smtClean="0">
                <a:ea typeface="ＭＳ Ｐゴシック" pitchFamily="34" charset="-128"/>
              </a:rPr>
              <a:t>This can add useful info – in the Netflix contest, information about which movies users chose to rate was informative</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49</a:t>
            </a:fld>
            <a:endParaRPr lang="en-US"/>
          </a:p>
        </p:txBody>
      </p:sp>
    </p:spTree>
    <p:extLst>
      <p:ext uri="{BB962C8B-B14F-4D97-AF65-F5344CB8AC3E}">
        <p14:creationId xmlns:p14="http://schemas.microsoft.com/office/powerpoint/2010/main" val="4140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1507" name="Slide Number Placeholder 3"/>
          <p:cNvSpPr>
            <a:spLocks noGrp="1"/>
          </p:cNvSpPr>
          <p:nvPr>
            <p:ph type="sldNum" sz="quarter" idx="5"/>
          </p:nvPr>
        </p:nvSpPr>
        <p:spPr bwMode="auto">
          <a:noFill/>
          <a:ln>
            <a:miter lim="800000"/>
            <a:headEnd/>
            <a:tailEnd/>
          </a:ln>
        </p:spPr>
        <p:txBody>
          <a:bodyPr/>
          <a:lstStyle/>
          <a:p>
            <a:fld id="{17B08248-9D59-4BE2-8A5E-63FF059BECE3}" type="slidenum">
              <a:rPr lang="en-US"/>
              <a:pPr/>
              <a:t>6</a:t>
            </a:fld>
            <a:endParaRPr lang="en-US"/>
          </a:p>
        </p:txBody>
      </p:sp>
    </p:spTree>
    <p:extLst>
      <p:ext uri="{BB962C8B-B14F-4D97-AF65-F5344CB8AC3E}">
        <p14:creationId xmlns:p14="http://schemas.microsoft.com/office/powerpoint/2010/main" val="231852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5603" name="Slide Number Placeholder 3"/>
          <p:cNvSpPr>
            <a:spLocks noGrp="1"/>
          </p:cNvSpPr>
          <p:nvPr>
            <p:ph type="sldNum" sz="quarter" idx="5"/>
          </p:nvPr>
        </p:nvSpPr>
        <p:spPr bwMode="auto">
          <a:noFill/>
          <a:ln>
            <a:miter lim="800000"/>
            <a:headEnd/>
            <a:tailEnd/>
          </a:ln>
        </p:spPr>
        <p:txBody>
          <a:bodyPr/>
          <a:lstStyle/>
          <a:p>
            <a:fld id="{69B344E3-DC27-4F79-B01D-6F947B04FC19}" type="slidenum">
              <a:rPr lang="en-US"/>
              <a:pPr/>
              <a:t>18</a:t>
            </a:fld>
            <a:endParaRPr lang="en-US"/>
          </a:p>
        </p:txBody>
      </p:sp>
    </p:spTree>
    <p:extLst>
      <p:ext uri="{BB962C8B-B14F-4D97-AF65-F5344CB8AC3E}">
        <p14:creationId xmlns:p14="http://schemas.microsoft.com/office/powerpoint/2010/main" val="100974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7651" name="Slide Number Placeholder 3"/>
          <p:cNvSpPr>
            <a:spLocks noGrp="1"/>
          </p:cNvSpPr>
          <p:nvPr>
            <p:ph type="sldNum" sz="quarter" idx="5"/>
          </p:nvPr>
        </p:nvSpPr>
        <p:spPr bwMode="auto">
          <a:noFill/>
          <a:ln>
            <a:miter lim="800000"/>
            <a:headEnd/>
            <a:tailEnd/>
          </a:ln>
        </p:spPr>
        <p:txBody>
          <a:bodyPr/>
          <a:lstStyle/>
          <a:p>
            <a:fld id="{82632DE2-1850-4922-8A99-C90016DA9875}" type="slidenum">
              <a:rPr lang="en-US"/>
              <a:pPr/>
              <a:t>19</a:t>
            </a:fld>
            <a:endParaRPr lang="en-US"/>
          </a:p>
        </p:txBody>
      </p:sp>
    </p:spTree>
    <p:extLst>
      <p:ext uri="{BB962C8B-B14F-4D97-AF65-F5344CB8AC3E}">
        <p14:creationId xmlns:p14="http://schemas.microsoft.com/office/powerpoint/2010/main" val="51498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4E89FC5D-8976-4891-850E-4E1DEC603F91}" type="slidenum">
              <a:rPr lang="en-US"/>
              <a:pPr/>
              <a:t>21</a:t>
            </a:fld>
            <a:endParaRPr lang="en-US"/>
          </a:p>
        </p:txBody>
      </p:sp>
    </p:spTree>
    <p:extLst>
      <p:ext uri="{BB962C8B-B14F-4D97-AF65-F5344CB8AC3E}">
        <p14:creationId xmlns:p14="http://schemas.microsoft.com/office/powerpoint/2010/main" val="27397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1747" name="Slide Number Placeholder 3"/>
          <p:cNvSpPr>
            <a:spLocks noGrp="1"/>
          </p:cNvSpPr>
          <p:nvPr>
            <p:ph type="sldNum" sz="quarter" idx="5"/>
          </p:nvPr>
        </p:nvSpPr>
        <p:spPr bwMode="auto">
          <a:noFill/>
          <a:ln>
            <a:miter lim="800000"/>
            <a:headEnd/>
            <a:tailEnd/>
          </a:ln>
        </p:spPr>
        <p:txBody>
          <a:bodyPr/>
          <a:lstStyle/>
          <a:p>
            <a:fld id="{06171879-052E-461D-B2BD-333B05A85157}" type="slidenum">
              <a:rPr lang="en-US"/>
              <a:pPr/>
              <a:t>22</a:t>
            </a:fld>
            <a:endParaRPr lang="en-US"/>
          </a:p>
        </p:txBody>
      </p:sp>
    </p:spTree>
    <p:extLst>
      <p:ext uri="{BB962C8B-B14F-4D97-AF65-F5344CB8AC3E}">
        <p14:creationId xmlns:p14="http://schemas.microsoft.com/office/powerpoint/2010/main" val="38125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3795" name="Slide Number Placeholder 3"/>
          <p:cNvSpPr>
            <a:spLocks noGrp="1"/>
          </p:cNvSpPr>
          <p:nvPr>
            <p:ph type="sldNum" sz="quarter" idx="5"/>
          </p:nvPr>
        </p:nvSpPr>
        <p:spPr bwMode="auto">
          <a:noFill/>
          <a:ln>
            <a:miter lim="800000"/>
            <a:headEnd/>
            <a:tailEnd/>
          </a:ln>
        </p:spPr>
        <p:txBody>
          <a:bodyPr/>
          <a:lstStyle/>
          <a:p>
            <a:fld id="{B066FC14-87FE-4797-AA6C-10C81D38E83C}" type="slidenum">
              <a:rPr lang="en-US"/>
              <a:pPr/>
              <a:t>23</a:t>
            </a:fld>
            <a:endParaRPr lang="en-US"/>
          </a:p>
        </p:txBody>
      </p:sp>
    </p:spTree>
    <p:extLst>
      <p:ext uri="{BB962C8B-B14F-4D97-AF65-F5344CB8AC3E}">
        <p14:creationId xmlns:p14="http://schemas.microsoft.com/office/powerpoint/2010/main" val="327791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5843" name="Slide Number Placeholder 3"/>
          <p:cNvSpPr>
            <a:spLocks noGrp="1"/>
          </p:cNvSpPr>
          <p:nvPr>
            <p:ph type="sldNum" sz="quarter" idx="5"/>
          </p:nvPr>
        </p:nvSpPr>
        <p:spPr bwMode="auto">
          <a:noFill/>
          <a:ln>
            <a:miter lim="800000"/>
            <a:headEnd/>
            <a:tailEnd/>
          </a:ln>
        </p:spPr>
        <p:txBody>
          <a:bodyPr/>
          <a:lstStyle/>
          <a:p>
            <a:fld id="{1AE515CB-3FF9-46BA-A49C-2BE595037BE9}" type="slidenum">
              <a:rPr lang="en-US"/>
              <a:pPr/>
              <a:t>24</a:t>
            </a:fld>
            <a:endParaRPr lang="en-US"/>
          </a:p>
        </p:txBody>
      </p:sp>
    </p:spTree>
    <p:extLst>
      <p:ext uri="{BB962C8B-B14F-4D97-AF65-F5344CB8AC3E}">
        <p14:creationId xmlns:p14="http://schemas.microsoft.com/office/powerpoint/2010/main" val="174226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28</a:t>
            </a:fld>
            <a:endParaRPr lang="en-US"/>
          </a:p>
        </p:txBody>
      </p:sp>
    </p:spTree>
    <p:extLst>
      <p:ext uri="{BB962C8B-B14F-4D97-AF65-F5344CB8AC3E}">
        <p14:creationId xmlns:p14="http://schemas.microsoft.com/office/powerpoint/2010/main" val="145443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11/18/2018</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11/18/2018</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11/18/2018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pPr/>
              <a:t>‹#›</a:t>
            </a:fld>
            <a:endParaRPr lang="en-US"/>
          </a:p>
        </p:txBody>
      </p:sp>
      <p:sp>
        <p:nvSpPr>
          <p:cNvPr id="6" name="Title 1"/>
          <p:cNvSpPr txBox="1">
            <a:spLocks/>
          </p:cNvSpPr>
          <p:nvPr userDrawn="1"/>
        </p:nvSpPr>
        <p:spPr>
          <a:xfrm>
            <a:off x="2514600" y="533401"/>
            <a:ext cx="6155708"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lang="en-US" sz="4800" dirty="0">
                <a:solidFill>
                  <a:srgbClr val="043170">
                    <a:alpha val="99000"/>
                  </a:srgbClr>
                </a:solidFill>
              </a:rPr>
              <a:t>Agenda</a:t>
            </a:r>
          </a:p>
        </p:txBody>
      </p:sp>
      <p:sp>
        <p:nvSpPr>
          <p:cNvPr id="9" name="Text Placeholder 12"/>
          <p:cNvSpPr>
            <a:spLocks noGrp="1"/>
          </p:cNvSpPr>
          <p:nvPr>
            <p:ph type="body" sz="quarter" idx="13" hasCustomPrompt="1"/>
          </p:nvPr>
        </p:nvSpPr>
        <p:spPr>
          <a:xfrm>
            <a:off x="381000" y="1905000"/>
            <a:ext cx="8343900" cy="3962400"/>
          </a:xfrm>
          <a:prstGeom prst="rect">
            <a:avLst/>
          </a:prstGeom>
        </p:spPr>
        <p:txBody>
          <a:bodyPr anchor="t"/>
          <a:lstStyle>
            <a:lvl1pPr marL="514350" marR="0" indent="-514350" algn="l" defTabSz="914400" rtl="0" eaLnBrk="1" fontAlgn="auto" latinLnBrk="0" hangingPunct="1">
              <a:lnSpc>
                <a:spcPct val="100000"/>
              </a:lnSpc>
              <a:spcBef>
                <a:spcPct val="20000"/>
              </a:spcBef>
              <a:spcAft>
                <a:spcPts val="0"/>
              </a:spcAft>
              <a:buClrTx/>
              <a:buSzTx/>
              <a:buFont typeface="+mj-lt"/>
              <a:buAutoNum type="arabicParenR"/>
              <a:tabLst/>
              <a:defRPr sz="2800" baseline="0">
                <a:solidFill>
                  <a:srgbClr val="043170">
                    <a:alpha val="99000"/>
                  </a:srgbClr>
                </a:solidFill>
                <a:latin typeface="Arial" panose="020B0604020202020204" pitchFamily="34" charset="0"/>
                <a:cs typeface="Arial" panose="020B0604020202020204" pitchFamily="34" charset="0"/>
              </a:defRPr>
            </a:lvl1pPr>
            <a:lvl2pPr marL="971550" indent="-514350">
              <a:buFont typeface="+mj-lt"/>
              <a:buAutoNum type="alphaLcParenR"/>
              <a:defRPr>
                <a:solidFill>
                  <a:srgbClr val="043170">
                    <a:alpha val="99000"/>
                  </a:srgbClr>
                </a:solidFill>
                <a:latin typeface="Arial" panose="020B0604020202020204" pitchFamily="34" charset="0"/>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en-US" dirty="0"/>
              <a:t>Click to add agenda item</a:t>
            </a:r>
          </a:p>
          <a:p>
            <a:pPr lvl="1"/>
            <a:r>
              <a:rPr lang="en-US" dirty="0"/>
              <a:t>Sub item</a:t>
            </a:r>
          </a:p>
          <a:p>
            <a:pPr lvl="1"/>
            <a:r>
              <a:rPr lang="en-US" dirty="0"/>
              <a:t>Sub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p:txBody>
      </p:sp>
      <p:sp>
        <p:nvSpPr>
          <p:cNvPr id="2" name="Date Placeholder 1"/>
          <p:cNvSpPr>
            <a:spLocks noGrp="1"/>
          </p:cNvSpPr>
          <p:nvPr>
            <p:ph type="dt" sz="half" idx="14"/>
          </p:nvPr>
        </p:nvSpPr>
        <p:spPr/>
        <p:txBody>
          <a:bodyPr/>
          <a:lstStyle/>
          <a:p>
            <a:fld id="{DAB365D0-5BFF-4591-B84D-8953AC9A16AD}" type="datetime1">
              <a:rPr lang="en-US" smtClean="0"/>
              <a:t>11/18/2018</a:t>
            </a:fld>
            <a:endParaRPr lang="en-US" dirty="0"/>
          </a:p>
        </p:txBody>
      </p:sp>
      <p:cxnSp>
        <p:nvCxnSpPr>
          <p:cNvPr id="10" name="Straight Connector 9"/>
          <p:cNvCxnSpPr/>
          <p:nvPr userDrawn="1"/>
        </p:nvCxnSpPr>
        <p:spPr>
          <a:xfrm>
            <a:off x="381000" y="14478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pic>
        <p:nvPicPr>
          <p:cNvPr id="7" name="Picture 6" descr="LM_Auto_Icon_rev.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509104"/>
            <a:ext cx="990600" cy="744488"/>
          </a:xfrm>
          <a:prstGeom prst="rect">
            <a:avLst/>
          </a:prstGeom>
        </p:spPr>
      </p:pic>
      <p:pic>
        <p:nvPicPr>
          <p:cNvPr id="13" name="Picture 12" descr="LM_Home_Icon_rev.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00" y="384194"/>
            <a:ext cx="914400" cy="873105"/>
          </a:xfrm>
          <a:prstGeom prst="rect">
            <a:avLst/>
          </a:prstGeom>
        </p:spPr>
      </p:pic>
    </p:spTree>
    <p:extLst>
      <p:ext uri="{BB962C8B-B14F-4D97-AF65-F5344CB8AC3E}">
        <p14:creationId xmlns:p14="http://schemas.microsoft.com/office/powerpoint/2010/main" val="159031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11/18/2018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11/18/2018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11/18/2018</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11/18/2018</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11/18/2018</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11/18/2018</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11/18/2018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11/18/2018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11/18/2018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7A20D1-C38F-40A5-B020-EBD3D0FC1155}"/>
              </a:ext>
            </a:extLst>
          </p:cNvPr>
          <p:cNvSpPr>
            <a:spLocks noGrp="1"/>
          </p:cNvSpPr>
          <p:nvPr>
            <p:ph type="ctrTitle"/>
          </p:nvPr>
        </p:nvSpPr>
        <p:spPr/>
        <p:txBody>
          <a:bodyPr/>
          <a:lstStyle/>
          <a:p>
            <a:r>
              <a:rPr lang="en-US" dirty="0" smtClean="0"/>
              <a:t>Recommendation Engines</a:t>
            </a:r>
            <a:endParaRPr lang="en-US" dirty="0"/>
          </a:p>
        </p:txBody>
      </p:sp>
      <p:sp>
        <p:nvSpPr>
          <p:cNvPr id="3" name="Subtitle 2">
            <a:extLst>
              <a:ext uri="{FF2B5EF4-FFF2-40B4-BE49-F238E27FC236}">
                <a16:creationId xmlns="" xmlns:a16="http://schemas.microsoft.com/office/drawing/2014/main"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11/18/2018</a:t>
            </a:fld>
            <a:endParaRPr lang="en-US"/>
          </a:p>
        </p:txBody>
      </p:sp>
      <p:sp>
        <p:nvSpPr>
          <p:cNvPr id="5"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Example Association Rule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tortilla chips </a:t>
            </a:r>
            <a:r>
              <a:rPr lang="en-US" dirty="0">
                <a:solidFill>
                  <a:schemeClr val="accent6"/>
                </a:solidFill>
              </a:rPr>
              <a:t>then they will seek out and purchase </a:t>
            </a:r>
            <a:r>
              <a:rPr lang="en-US" u="sng" dirty="0">
                <a:solidFill>
                  <a:schemeClr val="accent6"/>
                </a:solidFill>
              </a:rPr>
              <a:t>salsa</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4287" y="5418158"/>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R, we will identify many rules with antecedents and consequents.</a:t>
            </a:r>
            <a:endParaRPr lang="en-US" dirty="0"/>
          </a:p>
        </p:txBody>
      </p: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smtClean="0"/>
              <a:t>ITEMSET = {tortilla chips, salsa}</a:t>
            </a:r>
            <a:endParaRPr lang="en-US" sz="2000" u="sng" dirty="0"/>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smtClean="0">
                <a:solidFill>
                  <a:schemeClr val="accent4"/>
                </a:solidFill>
              </a:rPr>
              <a:t>Association</a:t>
            </a:r>
          </a:p>
          <a:p>
            <a:pPr algn="ctr"/>
            <a:r>
              <a:rPr lang="en-US" dirty="0" smtClean="0">
                <a:solidFill>
                  <a:schemeClr val="accent4"/>
                </a:solidFill>
              </a:rPr>
              <a:t> Rule</a:t>
            </a:r>
            <a:endParaRPr lang="en-US" dirty="0">
              <a:solidFill>
                <a:schemeClr val="accent4"/>
              </a:solidFill>
            </a:endParaRP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smtClean="0">
                <a:solidFill>
                  <a:schemeClr val="accent4"/>
                </a:solidFill>
              </a:rPr>
              <a:t>Affected</a:t>
            </a:r>
          </a:p>
          <a:p>
            <a:pPr algn="ctr"/>
            <a:r>
              <a:rPr lang="en-US" dirty="0" smtClean="0">
                <a:solidFill>
                  <a:schemeClr val="accent4"/>
                </a:solidFill>
              </a:rPr>
              <a:t>Items</a:t>
            </a:r>
            <a:endParaRPr lang="en-US" dirty="0">
              <a:solidFill>
                <a:schemeClr val="accent4"/>
              </a:solidFill>
            </a:endParaRP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smtClean="0"/>
              <a:t>Association rules must be “disjoint” meaning items in the antecedent &amp; consequent are not shared.</a:t>
            </a:r>
            <a:endParaRPr lang="en-US" i="1" dirty="0"/>
          </a:p>
        </p:txBody>
      </p:sp>
    </p:spTree>
    <p:extLst>
      <p:ext uri="{BB962C8B-B14F-4D97-AF65-F5344CB8AC3E}">
        <p14:creationId xmlns:p14="http://schemas.microsoft.com/office/powerpoint/2010/main" val="312884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Example Association Rule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smtClean="0">
                <a:solidFill>
                  <a:srgbClr val="FF0000"/>
                </a:solidFill>
              </a:rPr>
              <a:t>salsa </a:t>
            </a:r>
            <a:r>
              <a:rPr lang="en-US" dirty="0" smtClean="0">
                <a:solidFill>
                  <a:schemeClr val="accent6"/>
                </a:solidFill>
              </a:rPr>
              <a:t>then </a:t>
            </a:r>
            <a:r>
              <a:rPr lang="en-US" dirty="0">
                <a:solidFill>
                  <a:schemeClr val="accent6"/>
                </a:solidFill>
              </a:rPr>
              <a:t>they will seek out and purchase </a:t>
            </a:r>
            <a:r>
              <a:rPr lang="en-US" u="sng" dirty="0" smtClean="0">
                <a:solidFill>
                  <a:schemeClr val="accent6"/>
                </a:solidFill>
              </a:rPr>
              <a:t>tortilla chips</a:t>
            </a:r>
            <a:r>
              <a:rPr lang="en-US" dirty="0" smtClean="0">
                <a:solidFill>
                  <a:schemeClr val="accent6"/>
                </a:solidFill>
              </a:rPr>
              <a:t>. </a:t>
            </a:r>
            <a:endParaRPr lang="en-US" dirty="0">
              <a:solidFill>
                <a:schemeClr val="accent6"/>
              </a:solidFill>
            </a:endParaRP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smtClean="0"/>
              <a:t>ITEMSET = {tortilla chips, salsa}</a:t>
            </a:r>
            <a:endParaRPr lang="en-US" sz="2000" u="sng" dirty="0"/>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smtClean="0">
                <a:solidFill>
                  <a:schemeClr val="accent4"/>
                </a:solidFill>
              </a:rPr>
              <a:t>Association</a:t>
            </a:r>
          </a:p>
          <a:p>
            <a:pPr algn="ctr"/>
            <a:r>
              <a:rPr lang="en-US" dirty="0" smtClean="0">
                <a:solidFill>
                  <a:schemeClr val="accent4"/>
                </a:solidFill>
              </a:rPr>
              <a:t> Rule</a:t>
            </a:r>
            <a:endParaRPr lang="en-US" dirty="0">
              <a:solidFill>
                <a:schemeClr val="accent4"/>
              </a:solidFill>
            </a:endParaRP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smtClean="0">
                <a:solidFill>
                  <a:schemeClr val="accent4"/>
                </a:solidFill>
              </a:rPr>
              <a:t>Affected</a:t>
            </a:r>
          </a:p>
          <a:p>
            <a:pPr algn="ctr"/>
            <a:r>
              <a:rPr lang="en-US" dirty="0" smtClean="0">
                <a:solidFill>
                  <a:schemeClr val="accent4"/>
                </a:solidFill>
              </a:rPr>
              <a:t>Items</a:t>
            </a:r>
            <a:endParaRPr lang="en-US" dirty="0">
              <a:solidFill>
                <a:schemeClr val="accent4"/>
              </a:solidFill>
            </a:endParaRP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smtClean="0"/>
              <a:t>Association rules must be “disjoint” meaning items in the antecedent &amp; consequent are not shared.</a:t>
            </a:r>
            <a:endParaRPr lang="en-US" i="1" dirty="0"/>
          </a:p>
        </p:txBody>
      </p:sp>
      <p:sp>
        <p:nvSpPr>
          <p:cNvPr id="19" name="Rectangle 18"/>
          <p:cNvSpPr/>
          <p:nvPr/>
        </p:nvSpPr>
        <p:spPr>
          <a:xfrm>
            <a:off x="314325" y="5272093"/>
            <a:ext cx="8629649" cy="81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Because this is transaction based, there is really no 1</a:t>
            </a:r>
            <a:r>
              <a:rPr lang="en-US" baseline="30000" dirty="0" smtClean="0"/>
              <a:t>st</a:t>
            </a:r>
            <a:r>
              <a:rPr lang="en-US" dirty="0" smtClean="0"/>
              <a:t> item to determine the antecedent/consequent order.  As a result, the items are a set which can be reordered.</a:t>
            </a:r>
            <a:endParaRPr lang="en-US" dirty="0"/>
          </a:p>
        </p:txBody>
      </p:sp>
    </p:spTree>
    <p:extLst>
      <p:ext uri="{BB962C8B-B14F-4D97-AF65-F5344CB8AC3E}">
        <p14:creationId xmlns:p14="http://schemas.microsoft.com/office/powerpoint/2010/main" val="363044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smtClean="0"/>
              <a:t>If a patient has poor circulation then check oxygen levels.</a:t>
            </a:r>
            <a:endParaRPr lang="en-US" sz="2400" dirty="0"/>
          </a:p>
        </p:txBody>
      </p:sp>
    </p:spTree>
    <p:extLst>
      <p:ext uri="{BB962C8B-B14F-4D97-AF65-F5344CB8AC3E}">
        <p14:creationId xmlns:p14="http://schemas.microsoft.com/office/powerpoint/2010/main" val="31053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smtClean="0">
                <a:solidFill>
                  <a:srgbClr val="FF0000"/>
                </a:solidFill>
              </a:rPr>
              <a:t>If a patient has poor circulation </a:t>
            </a:r>
            <a:r>
              <a:rPr lang="en-US" sz="2400" dirty="0" smtClean="0">
                <a:solidFill>
                  <a:schemeClr val="accent6"/>
                </a:solidFill>
              </a:rPr>
              <a:t>then check oxygen levels</a:t>
            </a:r>
            <a:r>
              <a:rPr lang="en-US" sz="2400" dirty="0" smtClean="0"/>
              <a:t>.</a:t>
            </a:r>
            <a:endParaRPr lang="en-US" sz="2400" dirty="0"/>
          </a:p>
        </p:txBody>
      </p:sp>
      <p:sp>
        <p:nvSpPr>
          <p:cNvPr id="9" name="TextBox 8"/>
          <p:cNvSpPr txBox="1"/>
          <p:nvPr/>
        </p:nvSpPr>
        <p:spPr>
          <a:xfrm>
            <a:off x="2866030" y="5049671"/>
            <a:ext cx="3268202" cy="369332"/>
          </a:xfrm>
          <a:prstGeom prst="rect">
            <a:avLst/>
          </a:prstGeom>
          <a:noFill/>
        </p:spPr>
        <p:txBody>
          <a:bodyPr wrap="none" rtlCol="0">
            <a:spAutoFit/>
          </a:bodyPr>
          <a:lstStyle/>
          <a:p>
            <a:r>
              <a:rPr lang="en-US" dirty="0" smtClean="0"/>
              <a:t>{ poor circulation, oxygen levels} </a:t>
            </a:r>
            <a:endParaRPr lang="en-US" dirty="0"/>
          </a:p>
        </p:txBody>
      </p:sp>
      <p:grpSp>
        <p:nvGrpSpPr>
          <p:cNvPr id="12" name="Group 11"/>
          <p:cNvGrpSpPr/>
          <p:nvPr/>
        </p:nvGrpSpPr>
        <p:grpSpPr>
          <a:xfrm>
            <a:off x="2265528" y="3030939"/>
            <a:ext cx="1037230" cy="850206"/>
            <a:chOff x="2265528" y="3030939"/>
            <a:chExt cx="1037230" cy="850206"/>
          </a:xfrm>
        </p:grpSpPr>
        <p:sp>
          <p:nvSpPr>
            <p:cNvPr id="7" name="TextBox 6"/>
            <p:cNvSpPr txBox="1"/>
            <p:nvPr/>
          </p:nvSpPr>
          <p:spPr>
            <a:xfrm>
              <a:off x="2329370" y="3604146"/>
              <a:ext cx="909544" cy="276999"/>
            </a:xfrm>
            <a:prstGeom prst="rect">
              <a:avLst/>
            </a:prstGeom>
            <a:noFill/>
          </p:spPr>
          <p:txBody>
            <a:bodyPr wrap="none" rtlCol="0">
              <a:spAutoFit/>
            </a:bodyPr>
            <a:lstStyle/>
            <a:p>
              <a:r>
                <a:rPr lang="en-US" sz="1200" dirty="0" smtClean="0"/>
                <a:t>Antecedent</a:t>
              </a:r>
              <a:endParaRPr lang="en-US" sz="1200" dirty="0"/>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6385309" y="3030940"/>
            <a:ext cx="1037230" cy="850205"/>
            <a:chOff x="6385309" y="3030940"/>
            <a:chExt cx="1037230" cy="850205"/>
          </a:xfrm>
        </p:grpSpPr>
        <p:sp>
          <p:nvSpPr>
            <p:cNvPr id="8" name="TextBox 7"/>
            <p:cNvSpPr txBox="1"/>
            <p:nvPr/>
          </p:nvSpPr>
          <p:spPr>
            <a:xfrm>
              <a:off x="6437194" y="3604146"/>
              <a:ext cx="933461" cy="276999"/>
            </a:xfrm>
            <a:prstGeom prst="rect">
              <a:avLst/>
            </a:prstGeom>
            <a:noFill/>
          </p:spPr>
          <p:txBody>
            <a:bodyPr wrap="none" rtlCol="0">
              <a:spAutoFit/>
            </a:bodyPr>
            <a:lstStyle/>
            <a:p>
              <a:r>
                <a:rPr lang="en-US" sz="1200" dirty="0" smtClean="0"/>
                <a:t>Consequent</a:t>
              </a:r>
              <a:endParaRPr lang="en-US" sz="1200" dirty="0"/>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766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listens to Imagine Dragons then they may listen to AWOL-Nation &amp; 21 Pilots</a:t>
            </a:r>
            <a:endParaRPr lang="en-US" sz="2400" dirty="0"/>
          </a:p>
        </p:txBody>
      </p:sp>
    </p:spTree>
    <p:extLst>
      <p:ext uri="{BB962C8B-B14F-4D97-AF65-F5344CB8AC3E}">
        <p14:creationId xmlns:p14="http://schemas.microsoft.com/office/powerpoint/2010/main" val="227662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r"/>
            <a:r>
              <a:rPr lang="en-US" sz="2400" dirty="0" smtClean="0">
                <a:solidFill>
                  <a:srgbClr val="FF0000"/>
                </a:solidFill>
              </a:rPr>
              <a:t>If a customer listens to Imagine Dragons </a:t>
            </a:r>
            <a:r>
              <a:rPr lang="en-US" sz="2400" dirty="0" smtClean="0">
                <a:solidFill>
                  <a:schemeClr val="accent6"/>
                </a:solidFill>
              </a:rPr>
              <a:t>then they may listen to AWOL-Nation &amp; 21 Pilots</a:t>
            </a:r>
            <a:endParaRPr lang="en-US" sz="2400" dirty="0">
              <a:solidFill>
                <a:schemeClr val="accent6"/>
              </a:solidFill>
            </a:endParaRPr>
          </a:p>
        </p:txBody>
      </p:sp>
      <p:sp>
        <p:nvSpPr>
          <p:cNvPr id="7" name="TextBox 6"/>
          <p:cNvSpPr txBox="1"/>
          <p:nvPr/>
        </p:nvSpPr>
        <p:spPr>
          <a:xfrm>
            <a:off x="2306472" y="5431816"/>
            <a:ext cx="4308424" cy="369332"/>
          </a:xfrm>
          <a:prstGeom prst="rect">
            <a:avLst/>
          </a:prstGeom>
          <a:noFill/>
        </p:spPr>
        <p:txBody>
          <a:bodyPr wrap="none" rtlCol="0">
            <a:spAutoFit/>
          </a:bodyPr>
          <a:lstStyle/>
          <a:p>
            <a:r>
              <a:rPr lang="en-US" dirty="0" smtClean="0"/>
              <a:t>{ Imagine Dragons, AWOL-Nation, 21 Pilots} </a:t>
            </a:r>
            <a:endParaRPr lang="en-US" dirty="0"/>
          </a:p>
        </p:txBody>
      </p:sp>
      <p:grpSp>
        <p:nvGrpSpPr>
          <p:cNvPr id="8" name="Group 7"/>
          <p:cNvGrpSpPr/>
          <p:nvPr/>
        </p:nvGrpSpPr>
        <p:grpSpPr>
          <a:xfrm>
            <a:off x="2265528" y="3454027"/>
            <a:ext cx="1037230" cy="850206"/>
            <a:chOff x="2265528" y="3030939"/>
            <a:chExt cx="1037230" cy="850206"/>
          </a:xfrm>
        </p:grpSpPr>
        <p:sp>
          <p:nvSpPr>
            <p:cNvPr id="9" name="TextBox 8"/>
            <p:cNvSpPr txBox="1"/>
            <p:nvPr/>
          </p:nvSpPr>
          <p:spPr>
            <a:xfrm>
              <a:off x="2329370" y="3604146"/>
              <a:ext cx="909544" cy="276999"/>
            </a:xfrm>
            <a:prstGeom prst="rect">
              <a:avLst/>
            </a:prstGeom>
            <a:noFill/>
          </p:spPr>
          <p:txBody>
            <a:bodyPr wrap="none" rtlCol="0">
              <a:spAutoFit/>
            </a:bodyPr>
            <a:lstStyle/>
            <a:p>
              <a:r>
                <a:rPr lang="en-US" sz="1200" dirty="0" smtClean="0"/>
                <a:t>Antecedent</a:t>
              </a:r>
              <a:endParaRPr lang="en-US" sz="1200" dirty="0"/>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385309" y="3454028"/>
            <a:ext cx="1037230" cy="850205"/>
            <a:chOff x="6385309" y="3030940"/>
            <a:chExt cx="1037230" cy="850205"/>
          </a:xfrm>
        </p:grpSpPr>
        <p:sp>
          <p:nvSpPr>
            <p:cNvPr id="12" name="TextBox 11"/>
            <p:cNvSpPr txBox="1"/>
            <p:nvPr/>
          </p:nvSpPr>
          <p:spPr>
            <a:xfrm>
              <a:off x="6437194" y="3604146"/>
              <a:ext cx="933461" cy="276999"/>
            </a:xfrm>
            <a:prstGeom prst="rect">
              <a:avLst/>
            </a:prstGeom>
            <a:noFill/>
          </p:spPr>
          <p:txBody>
            <a:bodyPr wrap="none" rtlCol="0">
              <a:spAutoFit/>
            </a:bodyPr>
            <a:lstStyle/>
            <a:p>
              <a:r>
                <a:rPr lang="en-US" sz="1200" dirty="0" smtClean="0"/>
                <a:t>Consequent</a:t>
              </a:r>
              <a:endParaRPr lang="en-US" sz="1200" dirty="0"/>
            </a:p>
          </p:txBody>
        </p:sp>
        <p:sp>
          <p:nvSpPr>
            <p:cNvPr id="13" name="Isosceles Triangle 12"/>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162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buys bread then they will buy cheese, meat and bread.</a:t>
            </a:r>
            <a:endParaRPr lang="en-US" sz="2400" dirty="0"/>
          </a:p>
        </p:txBody>
      </p:sp>
    </p:spTree>
    <p:extLst>
      <p:ext uri="{BB962C8B-B14F-4D97-AF65-F5344CB8AC3E}">
        <p14:creationId xmlns:p14="http://schemas.microsoft.com/office/powerpoint/2010/main" val="28296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buys bread then they will buy cheese, meat and bread.</a:t>
            </a:r>
            <a:endParaRPr lang="en-US" sz="2400" dirty="0"/>
          </a:p>
        </p:txBody>
      </p:sp>
      <p:sp>
        <p:nvSpPr>
          <p:cNvPr id="7" name="Rectangle 6"/>
          <p:cNvSpPr/>
          <p:nvPr/>
        </p:nvSpPr>
        <p:spPr>
          <a:xfrm rot="19711825">
            <a:off x="2959542" y="2635941"/>
            <a:ext cx="3152633" cy="495284"/>
          </a:xfrm>
          <a:prstGeom prst="rect">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WRONG!</a:t>
            </a:r>
            <a:endParaRPr lang="en-US" dirty="0"/>
          </a:p>
        </p:txBody>
      </p:sp>
      <p:sp>
        <p:nvSpPr>
          <p:cNvPr id="8" name="TextBox 7"/>
          <p:cNvSpPr txBox="1"/>
          <p:nvPr/>
        </p:nvSpPr>
        <p:spPr>
          <a:xfrm>
            <a:off x="2947916" y="4339994"/>
            <a:ext cx="3172150" cy="369332"/>
          </a:xfrm>
          <a:prstGeom prst="rect">
            <a:avLst/>
          </a:prstGeom>
          <a:noFill/>
        </p:spPr>
        <p:txBody>
          <a:bodyPr wrap="none" rtlCol="0">
            <a:spAutoFit/>
          </a:bodyPr>
          <a:lstStyle/>
          <a:p>
            <a:r>
              <a:rPr lang="en-US" dirty="0" smtClean="0"/>
              <a:t>{ BREAD, meat, cheese, BREAD} </a:t>
            </a:r>
            <a:endParaRPr lang="en-US" dirty="0"/>
          </a:p>
        </p:txBody>
      </p:sp>
      <p:grpSp>
        <p:nvGrpSpPr>
          <p:cNvPr id="9" name="Group 8"/>
          <p:cNvGrpSpPr/>
          <p:nvPr/>
        </p:nvGrpSpPr>
        <p:grpSpPr>
          <a:xfrm>
            <a:off x="4065190" y="4832452"/>
            <a:ext cx="1037230" cy="850205"/>
            <a:chOff x="6385309" y="3030940"/>
            <a:chExt cx="1037230" cy="850205"/>
          </a:xfrm>
        </p:grpSpPr>
        <p:sp>
          <p:nvSpPr>
            <p:cNvPr id="10" name="TextBox 9"/>
            <p:cNvSpPr txBox="1"/>
            <p:nvPr/>
          </p:nvSpPr>
          <p:spPr>
            <a:xfrm>
              <a:off x="6437194" y="3604146"/>
              <a:ext cx="927049" cy="276999"/>
            </a:xfrm>
            <a:prstGeom prst="rect">
              <a:avLst/>
            </a:prstGeom>
            <a:noFill/>
          </p:spPr>
          <p:txBody>
            <a:bodyPr wrap="none" rtlCol="0">
              <a:spAutoFit/>
            </a:bodyPr>
            <a:lstStyle/>
            <a:p>
              <a:r>
                <a:rPr lang="en-US" sz="1200" dirty="0" smtClean="0"/>
                <a:t>Not Disjoint</a:t>
              </a:r>
              <a:endParaRPr lang="en-US" sz="1200" dirty="0"/>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881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2"/>
          <p:cNvSpPr>
            <a:spLocks noGrp="1"/>
          </p:cNvSpPr>
          <p:nvPr>
            <p:ph type="title"/>
          </p:nvPr>
        </p:nvSpPr>
        <p:spPr/>
        <p:txBody>
          <a:bodyPr/>
          <a:lstStyle/>
          <a:p>
            <a:pPr eaLnBrk="1" hangingPunct="1"/>
            <a:r>
              <a:rPr lang="en-US" smtClean="0">
                <a:ea typeface="ＭＳ Ｐゴシック" pitchFamily="34" charset="-128"/>
              </a:rPr>
              <a:t>Tiny Example: Phone Faceplates</a:t>
            </a:r>
          </a:p>
        </p:txBody>
      </p:sp>
      <p:pic>
        <p:nvPicPr>
          <p:cNvPr id="24578" name="Picture 5"/>
          <p:cNvPicPr>
            <a:picLocks noChangeAspect="1" noChangeArrowheads="1"/>
          </p:cNvPicPr>
          <p:nvPr/>
        </p:nvPicPr>
        <p:blipFill>
          <a:blip r:embed="rId3" cstate="print"/>
          <a:srcRect/>
          <a:stretch>
            <a:fillRect/>
          </a:stretch>
        </p:blipFill>
        <p:spPr bwMode="auto">
          <a:xfrm>
            <a:off x="1219200" y="2209800"/>
            <a:ext cx="4333875" cy="2743200"/>
          </a:xfrm>
          <a:prstGeom prst="rect">
            <a:avLst/>
          </a:prstGeom>
          <a:noFill/>
          <a:ln w="9525">
            <a:noFill/>
            <a:miter lim="800000"/>
            <a:headEnd/>
            <a:tailEnd/>
          </a:ln>
        </p:spPr>
      </p:pic>
      <p:pic>
        <p:nvPicPr>
          <p:cNvPr id="24579" name="Picture 9" descr="http://t2.gstatic.com/images?q=tbn:ANd9GcRasFLudPijanNjGzbHGxTthZTMRRxIvFUCRqYXB8jg8E7SBTM&amp;t=1&amp;usg=__Hjh3ADf2Q9MI1bsBAGWu2XOxFHY="/>
          <p:cNvPicPr>
            <a:picLocks noChangeAspect="1" noChangeArrowheads="1"/>
          </p:cNvPicPr>
          <p:nvPr/>
        </p:nvPicPr>
        <p:blipFill>
          <a:blip r:embed="rId4" cstate="print"/>
          <a:srcRect/>
          <a:stretch>
            <a:fillRect/>
          </a:stretch>
        </p:blipFill>
        <p:spPr bwMode="auto">
          <a:xfrm>
            <a:off x="6172200" y="2438400"/>
            <a:ext cx="2038350" cy="2247900"/>
          </a:xfrm>
          <a:prstGeom prst="rect">
            <a:avLst/>
          </a:prstGeom>
          <a:noFill/>
          <a:ln w="9525">
            <a:noFill/>
            <a:miter lim="800000"/>
            <a:headEnd/>
            <a:tailEnd/>
          </a:ln>
        </p:spPr>
      </p:pic>
    </p:spTree>
    <p:extLst>
      <p:ext uri="{BB962C8B-B14F-4D97-AF65-F5344CB8AC3E}">
        <p14:creationId xmlns:p14="http://schemas.microsoft.com/office/powerpoint/2010/main" val="218201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ea typeface="ＭＳ Ｐゴシック" pitchFamily="34" charset="-128"/>
              </a:rPr>
              <a:t>Many Rules are Possible</a:t>
            </a:r>
          </a:p>
        </p:txBody>
      </p:sp>
      <p:sp>
        <p:nvSpPr>
          <p:cNvPr id="26626" name="Content Placeholder 2"/>
          <p:cNvSpPr>
            <a:spLocks noGrp="1"/>
          </p:cNvSpPr>
          <p:nvPr>
            <p:ph sz="quarter" idx="1"/>
          </p:nvPr>
        </p:nvSpPr>
        <p:spPr>
          <a:xfrm>
            <a:off x="914400" y="2057400"/>
            <a:ext cx="7772400" cy="3962400"/>
          </a:xfrm>
        </p:spPr>
        <p:txBody>
          <a:bodyPr/>
          <a:lstStyle/>
          <a:p>
            <a:pPr eaLnBrk="1" hangingPunct="1">
              <a:buFont typeface="Wingdings 2" pitchFamily="18" charset="2"/>
              <a:buNone/>
            </a:pPr>
            <a:r>
              <a:rPr lang="en-US" dirty="0" smtClean="0">
                <a:ea typeface="ＭＳ Ｐゴシック" pitchFamily="34" charset="-128"/>
              </a:rPr>
              <a:t>Transaction 1 supports several rules, such as </a:t>
            </a:r>
          </a:p>
          <a:p>
            <a:pPr lvl="1" eaLnBrk="1" hangingPunct="1"/>
            <a:r>
              <a:rPr lang="en-US" altLang="en-US" dirty="0" smtClean="0">
                <a:ea typeface="ＭＳ Ｐゴシック" pitchFamily="34" charset="-128"/>
              </a:rPr>
              <a:t>“</a:t>
            </a:r>
            <a:r>
              <a:rPr lang="en-US" dirty="0" smtClean="0">
                <a:ea typeface="ＭＳ Ｐゴシック" pitchFamily="34" charset="-128"/>
              </a:rPr>
              <a:t>If red, then white</a:t>
            </a:r>
            <a:r>
              <a:rPr lang="en-US" altLang="en-US" dirty="0" smtClean="0">
                <a:ea typeface="ＭＳ Ｐゴシック" pitchFamily="34" charset="-128"/>
              </a:rPr>
              <a:t>”</a:t>
            </a:r>
            <a:r>
              <a:rPr lang="en-US" dirty="0" smtClean="0">
                <a:ea typeface="ＭＳ Ｐゴシック" pitchFamily="34" charset="-128"/>
              </a:rPr>
              <a:t> (</a:t>
            </a:r>
            <a:r>
              <a:rPr lang="en-US" altLang="en-US" dirty="0" smtClean="0">
                <a:ea typeface="ＭＳ Ｐゴシック" pitchFamily="34" charset="-128"/>
              </a:rPr>
              <a:t>“</a:t>
            </a:r>
            <a:r>
              <a:rPr lang="en-US" dirty="0" smtClean="0">
                <a:ea typeface="ＭＳ Ｐゴシック" pitchFamily="34" charset="-128"/>
              </a:rPr>
              <a:t>If a red faceplate is purchased, then so is a white one</a:t>
            </a:r>
            <a:r>
              <a:rPr lang="en-US" altLang="en-US" dirty="0" smtClean="0">
                <a:ea typeface="ＭＳ Ｐゴシック" pitchFamily="34" charset="-128"/>
              </a:rPr>
              <a:t>”</a:t>
            </a:r>
            <a:r>
              <a:rPr lang="en-US" dirty="0" smtClean="0">
                <a:ea typeface="ＭＳ Ｐゴシック" pitchFamily="34" charset="-128"/>
              </a:rPr>
              <a:t>)</a:t>
            </a:r>
          </a:p>
          <a:p>
            <a:pPr lvl="1" eaLnBrk="1" hangingPunct="1"/>
            <a:r>
              <a:rPr lang="en-US" altLang="en-US" dirty="0" smtClean="0">
                <a:ea typeface="ＭＳ Ｐゴシック" pitchFamily="34" charset="-128"/>
              </a:rPr>
              <a:t>“</a:t>
            </a:r>
            <a:r>
              <a:rPr lang="en-US" dirty="0" smtClean="0">
                <a:ea typeface="ＭＳ Ｐゴシック" pitchFamily="34" charset="-128"/>
              </a:rPr>
              <a:t>If white, then red</a:t>
            </a:r>
            <a:r>
              <a:rPr lang="en-US" altLang="en-US" dirty="0" smtClean="0">
                <a:ea typeface="ＭＳ Ｐゴシック" pitchFamily="34" charset="-128"/>
              </a:rPr>
              <a:t>”</a:t>
            </a:r>
            <a:endParaRPr lang="en-US" dirty="0" smtClean="0">
              <a:ea typeface="ＭＳ Ｐゴシック" pitchFamily="34" charset="-128"/>
            </a:endParaRPr>
          </a:p>
          <a:p>
            <a:pPr lvl="1" eaLnBrk="1" hangingPunct="1"/>
            <a:r>
              <a:rPr lang="en-US" altLang="en-US" dirty="0" smtClean="0">
                <a:ea typeface="ＭＳ Ｐゴシック" pitchFamily="34" charset="-128"/>
              </a:rPr>
              <a:t>“</a:t>
            </a:r>
            <a:r>
              <a:rPr lang="en-US" dirty="0" smtClean="0">
                <a:ea typeface="ＭＳ Ｐゴシック" pitchFamily="34" charset="-128"/>
              </a:rPr>
              <a:t>If red and white, then green</a:t>
            </a:r>
            <a:r>
              <a:rPr lang="en-US" altLang="en-US" dirty="0" smtClean="0">
                <a:ea typeface="ＭＳ Ｐゴシック" pitchFamily="34" charset="-128"/>
              </a:rPr>
              <a:t>”</a:t>
            </a:r>
            <a:endParaRPr lang="en-US" dirty="0" smtClean="0">
              <a:ea typeface="ＭＳ Ｐゴシック" pitchFamily="34" charset="-128"/>
            </a:endParaRPr>
          </a:p>
          <a:p>
            <a:pPr lvl="1" eaLnBrk="1" hangingPunct="1"/>
            <a:r>
              <a:rPr lang="en-US" dirty="0" smtClean="0">
                <a:ea typeface="ＭＳ Ｐゴシック" pitchFamily="34" charset="-128"/>
              </a:rPr>
              <a:t>+ several more</a:t>
            </a:r>
          </a:p>
          <a:p>
            <a:pPr eaLnBrk="1" hangingPunct="1">
              <a:buFont typeface="Wingdings 2" pitchFamily="18" charset="2"/>
              <a:buNone/>
            </a:pPr>
            <a:r>
              <a:rPr lang="en-US" dirty="0" smtClean="0">
                <a:ea typeface="ＭＳ Ｐゴシック" pitchFamily="34" charset="-128"/>
              </a:rPr>
              <a:t> </a:t>
            </a:r>
          </a:p>
        </p:txBody>
      </p:sp>
      <p:pic>
        <p:nvPicPr>
          <p:cNvPr id="4" name="Picture 5"/>
          <p:cNvPicPr>
            <a:picLocks noChangeAspect="1" noChangeArrowheads="1"/>
          </p:cNvPicPr>
          <p:nvPr/>
        </p:nvPicPr>
        <p:blipFill rotWithShape="1">
          <a:blip r:embed="rId3" cstate="print"/>
          <a:srcRect b="80556"/>
          <a:stretch/>
        </p:blipFill>
        <p:spPr bwMode="auto">
          <a:xfrm>
            <a:off x="1082722" y="3847531"/>
            <a:ext cx="4333875" cy="533400"/>
          </a:xfrm>
          <a:prstGeom prst="rect">
            <a:avLst/>
          </a:prstGeom>
          <a:noFill/>
          <a:ln w="9525">
            <a:noFill/>
            <a:miter lim="800000"/>
            <a:headEnd/>
            <a:tailEnd/>
          </a:ln>
        </p:spPr>
      </p:pic>
    </p:spTree>
    <p:extLst>
      <p:ext uri="{BB962C8B-B14F-4D97-AF65-F5344CB8AC3E}">
        <p14:creationId xmlns:p14="http://schemas.microsoft.com/office/powerpoint/2010/main" val="366181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3640097"/>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Business</a:t>
                      </a:r>
                      <a:r>
                        <a:rPr lang="en-US" sz="2000" b="0" strike="noStrike" baseline="0" dirty="0" smtClean="0">
                          <a:solidFill>
                            <a:schemeClr val="tx1"/>
                          </a:solidFill>
                        </a:rPr>
                        <a:t> Context</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Association</a:t>
                      </a:r>
                      <a:r>
                        <a:rPr lang="en-US" sz="2000" b="0" strike="noStrike" baseline="0" dirty="0" smtClean="0">
                          <a:solidFill>
                            <a:schemeClr val="tx1"/>
                          </a:solidFill>
                        </a:rPr>
                        <a:t> Rules</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Collaborative Filtering</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Personalized</a:t>
                      </a:r>
                      <a:r>
                        <a:rPr lang="en-US" sz="2000" b="0" strike="noStrike" baseline="0" dirty="0" smtClean="0">
                          <a:solidFill>
                            <a:schemeClr val="tx1"/>
                          </a:solidFill>
                        </a:rPr>
                        <a:t> </a:t>
                      </a:r>
                      <a:r>
                        <a:rPr lang="en-US" sz="2000" b="0" strike="noStrike" baseline="0" dirty="0" err="1" smtClean="0">
                          <a:solidFill>
                            <a:schemeClr val="tx1"/>
                          </a:solidFill>
                        </a:rPr>
                        <a:t>Reco</a:t>
                      </a:r>
                      <a:r>
                        <a:rPr lang="en-US" sz="2000" b="0" strike="noStrike" baseline="0" dirty="0" smtClean="0">
                          <a:solidFill>
                            <a:schemeClr val="tx1"/>
                          </a:solidFill>
                        </a:rPr>
                        <a:t> Engine</a:t>
                      </a:r>
                      <a:endParaRPr lang="en-US" sz="2000" b="0" strike="noStrike" dirty="0">
                        <a:solidFill>
                          <a:schemeClr val="tx1"/>
                        </a:solidFill>
                      </a:endParaRPr>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11/18/2018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on Rules on Rules</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11/18/2018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20</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3074" name="Picture 2" descr="Image result for rabbit hol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512" y="1252774"/>
            <a:ext cx="3643161" cy="27323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3" cstate="print"/>
          <a:srcRect/>
          <a:stretch>
            <a:fillRect/>
          </a:stretch>
        </p:blipFill>
        <p:spPr bwMode="auto">
          <a:xfrm>
            <a:off x="332096" y="1213514"/>
            <a:ext cx="4333875" cy="2743200"/>
          </a:xfrm>
          <a:prstGeom prst="rect">
            <a:avLst/>
          </a:prstGeom>
          <a:noFill/>
          <a:ln w="9525">
            <a:noFill/>
            <a:miter lim="800000"/>
            <a:headEnd/>
            <a:tailEnd/>
          </a:ln>
        </p:spPr>
      </p:pic>
      <p:sp>
        <p:nvSpPr>
          <p:cNvPr id="7" name="TextBox 6"/>
          <p:cNvSpPr txBox="1"/>
          <p:nvPr/>
        </p:nvSpPr>
        <p:spPr>
          <a:xfrm>
            <a:off x="409433" y="4626591"/>
            <a:ext cx="1933030" cy="1754326"/>
          </a:xfrm>
          <a:prstGeom prst="rect">
            <a:avLst/>
          </a:prstGeom>
          <a:noFill/>
        </p:spPr>
        <p:txBody>
          <a:bodyPr wrap="none" rtlCol="0">
            <a:spAutoFit/>
          </a:bodyPr>
          <a:lstStyle/>
          <a:p>
            <a:r>
              <a:rPr lang="en-US" dirty="0" smtClean="0"/>
              <a:t>{</a:t>
            </a:r>
            <a:r>
              <a:rPr lang="en-US" dirty="0" smtClean="0">
                <a:solidFill>
                  <a:srgbClr val="FF0000"/>
                </a:solidFill>
              </a:rPr>
              <a:t>red</a:t>
            </a:r>
            <a:r>
              <a:rPr lang="en-US" dirty="0" smtClean="0"/>
              <a:t>, white}</a:t>
            </a:r>
          </a:p>
          <a:p>
            <a:r>
              <a:rPr lang="en-US" dirty="0" smtClean="0"/>
              <a:t>{</a:t>
            </a:r>
            <a:r>
              <a:rPr lang="en-US" dirty="0" smtClean="0">
                <a:solidFill>
                  <a:srgbClr val="FF0000"/>
                </a:solidFill>
              </a:rPr>
              <a:t>red</a:t>
            </a:r>
            <a:r>
              <a:rPr lang="en-US" dirty="0" smtClean="0"/>
              <a:t>, white, green}</a:t>
            </a:r>
          </a:p>
          <a:p>
            <a:r>
              <a:rPr lang="en-US" dirty="0" smtClean="0"/>
              <a:t>{</a:t>
            </a:r>
            <a:r>
              <a:rPr lang="en-US" dirty="0" smtClean="0">
                <a:solidFill>
                  <a:srgbClr val="FF0000"/>
                </a:solidFill>
              </a:rPr>
              <a:t>white</a:t>
            </a:r>
            <a:r>
              <a:rPr lang="en-US" dirty="0" smtClean="0"/>
              <a:t>, red}</a:t>
            </a:r>
          </a:p>
          <a:p>
            <a:r>
              <a:rPr lang="en-US" dirty="0" smtClean="0"/>
              <a:t>{</a:t>
            </a:r>
            <a:r>
              <a:rPr lang="en-US" dirty="0" smtClean="0">
                <a:solidFill>
                  <a:srgbClr val="FF0000"/>
                </a:solidFill>
              </a:rPr>
              <a:t>white</a:t>
            </a:r>
            <a:r>
              <a:rPr lang="en-US" dirty="0" smtClean="0"/>
              <a:t>, green}</a:t>
            </a:r>
          </a:p>
          <a:p>
            <a:r>
              <a:rPr lang="en-US" dirty="0" smtClean="0"/>
              <a:t>{</a:t>
            </a:r>
            <a:r>
              <a:rPr lang="en-US" dirty="0" smtClean="0">
                <a:solidFill>
                  <a:srgbClr val="FF0000"/>
                </a:solidFill>
              </a:rPr>
              <a:t>red</a:t>
            </a:r>
            <a:r>
              <a:rPr lang="en-US" dirty="0" smtClean="0"/>
              <a:t>, green}</a:t>
            </a:r>
          </a:p>
          <a:p>
            <a:r>
              <a:rPr lang="en-US" dirty="0" smtClean="0"/>
              <a:t>{</a:t>
            </a:r>
            <a:r>
              <a:rPr lang="en-US" dirty="0" smtClean="0">
                <a:solidFill>
                  <a:srgbClr val="FF0000"/>
                </a:solidFill>
              </a:rPr>
              <a:t>green</a:t>
            </a:r>
            <a:r>
              <a:rPr lang="en-US" dirty="0" smtClean="0"/>
              <a:t>, …}</a:t>
            </a:r>
            <a:endParaRPr lang="en-US" dirty="0"/>
          </a:p>
        </p:txBody>
      </p:sp>
      <p:sp>
        <p:nvSpPr>
          <p:cNvPr id="9" name="TextBox 8"/>
          <p:cNvSpPr txBox="1"/>
          <p:nvPr/>
        </p:nvSpPr>
        <p:spPr>
          <a:xfrm>
            <a:off x="272955" y="4285397"/>
            <a:ext cx="1885131" cy="369332"/>
          </a:xfrm>
          <a:prstGeom prst="rect">
            <a:avLst/>
          </a:prstGeom>
          <a:noFill/>
        </p:spPr>
        <p:txBody>
          <a:bodyPr wrap="none" rtlCol="0">
            <a:spAutoFit/>
          </a:bodyPr>
          <a:lstStyle/>
          <a:p>
            <a:r>
              <a:rPr lang="en-US" u="sng" dirty="0" smtClean="0"/>
              <a:t>Single Antecedent</a:t>
            </a:r>
            <a:endParaRPr lang="en-US" u="sng" dirty="0"/>
          </a:p>
        </p:txBody>
      </p:sp>
      <p:sp>
        <p:nvSpPr>
          <p:cNvPr id="11" name="TextBox 10"/>
          <p:cNvSpPr txBox="1"/>
          <p:nvPr/>
        </p:nvSpPr>
        <p:spPr>
          <a:xfrm>
            <a:off x="2841009" y="4219432"/>
            <a:ext cx="2003754" cy="369332"/>
          </a:xfrm>
          <a:prstGeom prst="rect">
            <a:avLst/>
          </a:prstGeom>
          <a:noFill/>
        </p:spPr>
        <p:txBody>
          <a:bodyPr wrap="none" rtlCol="0">
            <a:spAutoFit/>
          </a:bodyPr>
          <a:lstStyle/>
          <a:p>
            <a:r>
              <a:rPr lang="en-US" u="sng" dirty="0" smtClean="0"/>
              <a:t>Double Antecedent</a:t>
            </a:r>
            <a:endParaRPr lang="en-US" u="sng" dirty="0"/>
          </a:p>
        </p:txBody>
      </p:sp>
      <p:sp>
        <p:nvSpPr>
          <p:cNvPr id="12" name="TextBox 11"/>
          <p:cNvSpPr txBox="1"/>
          <p:nvPr/>
        </p:nvSpPr>
        <p:spPr>
          <a:xfrm>
            <a:off x="2841009" y="4519684"/>
            <a:ext cx="1933030" cy="923330"/>
          </a:xfrm>
          <a:prstGeom prst="rect">
            <a:avLst/>
          </a:prstGeom>
          <a:noFill/>
        </p:spPr>
        <p:txBody>
          <a:bodyPr wrap="none" rtlCol="0">
            <a:spAutoFit/>
          </a:bodyPr>
          <a:lstStyle/>
          <a:p>
            <a:r>
              <a:rPr lang="en-US" dirty="0" smtClean="0"/>
              <a:t>{</a:t>
            </a:r>
            <a:r>
              <a:rPr lang="en-US" dirty="0" smtClean="0">
                <a:solidFill>
                  <a:srgbClr val="FF0000"/>
                </a:solidFill>
              </a:rPr>
              <a:t>red</a:t>
            </a:r>
            <a:r>
              <a:rPr lang="en-US" dirty="0" smtClean="0"/>
              <a:t>, </a:t>
            </a:r>
            <a:r>
              <a:rPr lang="en-US" dirty="0" smtClean="0">
                <a:solidFill>
                  <a:srgbClr val="FF0000"/>
                </a:solidFill>
              </a:rPr>
              <a:t>white</a:t>
            </a:r>
            <a:r>
              <a:rPr lang="en-US" dirty="0" smtClean="0"/>
              <a:t>, green}</a:t>
            </a:r>
          </a:p>
          <a:p>
            <a:r>
              <a:rPr lang="en-US" dirty="0" smtClean="0"/>
              <a:t>{</a:t>
            </a:r>
            <a:r>
              <a:rPr lang="en-US" dirty="0" smtClean="0">
                <a:solidFill>
                  <a:srgbClr val="FF0000"/>
                </a:solidFill>
              </a:rPr>
              <a:t>white</a:t>
            </a:r>
            <a:r>
              <a:rPr lang="en-US" dirty="0" smtClean="0"/>
              <a:t>, </a:t>
            </a:r>
            <a:r>
              <a:rPr lang="en-US" dirty="0" smtClean="0">
                <a:solidFill>
                  <a:srgbClr val="FF0000"/>
                </a:solidFill>
              </a:rPr>
              <a:t>green</a:t>
            </a:r>
            <a:r>
              <a:rPr lang="en-US" dirty="0" smtClean="0"/>
              <a:t>, red}</a:t>
            </a:r>
          </a:p>
          <a:p>
            <a:r>
              <a:rPr lang="en-US" dirty="0" smtClean="0"/>
              <a:t>{</a:t>
            </a:r>
            <a:r>
              <a:rPr lang="en-US" dirty="0" smtClean="0">
                <a:solidFill>
                  <a:srgbClr val="FF0000"/>
                </a:solidFill>
              </a:rPr>
              <a:t>red,</a:t>
            </a:r>
            <a:r>
              <a:rPr lang="en-US" dirty="0" smtClean="0"/>
              <a:t> </a:t>
            </a:r>
            <a:r>
              <a:rPr lang="en-US" dirty="0" smtClean="0">
                <a:solidFill>
                  <a:srgbClr val="FF0000"/>
                </a:solidFill>
              </a:rPr>
              <a:t>green</a:t>
            </a:r>
            <a:r>
              <a:rPr lang="en-US" dirty="0" smtClean="0"/>
              <a:t>, white}</a:t>
            </a:r>
          </a:p>
        </p:txBody>
      </p:sp>
    </p:spTree>
    <p:extLst>
      <p:ext uri="{BB962C8B-B14F-4D97-AF65-F5344CB8AC3E}">
        <p14:creationId xmlns:p14="http://schemas.microsoft.com/office/powerpoint/2010/main" val="1657299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ea typeface="ＭＳ Ｐゴシック" pitchFamily="34" charset="-128"/>
              </a:rPr>
              <a:t>Frequent Item Sets</a:t>
            </a:r>
          </a:p>
        </p:txBody>
      </p:sp>
      <p:sp>
        <p:nvSpPr>
          <p:cNvPr id="28674" name="Content Placeholder 2"/>
          <p:cNvSpPr>
            <a:spLocks noGrp="1"/>
          </p:cNvSpPr>
          <p:nvPr>
            <p:ph sz="quarter" idx="1"/>
          </p:nvPr>
        </p:nvSpPr>
        <p:spPr>
          <a:xfrm>
            <a:off x="300252" y="1345442"/>
            <a:ext cx="7772400" cy="4114800"/>
          </a:xfrm>
        </p:spPr>
        <p:txBody>
          <a:bodyPr/>
          <a:lstStyle/>
          <a:p>
            <a:pPr eaLnBrk="1" hangingPunct="1"/>
            <a:r>
              <a:rPr lang="en-US" dirty="0" smtClean="0">
                <a:ea typeface="ＭＳ Ｐゴシック" pitchFamily="34" charset="-128"/>
              </a:rPr>
              <a:t>Ideally, we want to create all possible combinations of items</a:t>
            </a:r>
          </a:p>
          <a:p>
            <a:pPr eaLnBrk="1" hangingPunct="1"/>
            <a:endParaRPr lang="en-US" dirty="0" smtClean="0">
              <a:ea typeface="ＭＳ Ｐゴシック" pitchFamily="34" charset="-128"/>
            </a:endParaRPr>
          </a:p>
          <a:p>
            <a:pPr eaLnBrk="1" hangingPunct="1"/>
            <a:r>
              <a:rPr lang="en-US" b="1" dirty="0" smtClean="0">
                <a:ea typeface="ＭＳ Ｐゴシック" pitchFamily="34" charset="-128"/>
              </a:rPr>
              <a:t>Problem:</a:t>
            </a:r>
            <a:r>
              <a:rPr lang="en-US" dirty="0" smtClean="0">
                <a:ea typeface="ＭＳ Ｐゴシック" pitchFamily="34" charset="-128"/>
              </a:rPr>
              <a:t> computation time grows exponentially as # items increases</a:t>
            </a:r>
          </a:p>
          <a:p>
            <a:pPr eaLnBrk="1" hangingPunct="1"/>
            <a:endParaRPr lang="en-US" dirty="0" smtClean="0">
              <a:ea typeface="ＭＳ Ｐゴシック" pitchFamily="34" charset="-128"/>
            </a:endParaRPr>
          </a:p>
          <a:p>
            <a:pPr eaLnBrk="1" hangingPunct="1"/>
            <a:r>
              <a:rPr lang="en-US" b="1" dirty="0" smtClean="0">
                <a:ea typeface="ＭＳ Ｐゴシック" pitchFamily="34" charset="-128"/>
              </a:rPr>
              <a:t>Solution:</a:t>
            </a:r>
            <a:r>
              <a:rPr lang="en-US" dirty="0" smtClean="0">
                <a:ea typeface="ＭＳ Ｐゴシック" pitchFamily="34" charset="-128"/>
              </a:rPr>
              <a:t> consider only </a:t>
            </a:r>
            <a:r>
              <a:rPr lang="en-US" altLang="en-US" dirty="0" smtClean="0">
                <a:ea typeface="ＭＳ Ｐゴシック" pitchFamily="34" charset="-128"/>
              </a:rPr>
              <a:t>“</a:t>
            </a:r>
            <a:r>
              <a:rPr lang="en-US" dirty="0" smtClean="0">
                <a:ea typeface="ＭＳ Ｐゴシック" pitchFamily="34" charset="-128"/>
              </a:rPr>
              <a:t>frequent item sets</a:t>
            </a:r>
            <a:r>
              <a:rPr lang="en-US" altLang="en-US" dirty="0" smtClean="0">
                <a:ea typeface="ＭＳ Ｐゴシック" pitchFamily="34" charset="-128"/>
              </a:rPr>
              <a:t>”</a:t>
            </a:r>
            <a:endParaRPr lang="en-US" dirty="0" smtClean="0">
              <a:ea typeface="ＭＳ Ｐゴシック" pitchFamily="34" charset="-128"/>
            </a:endParaRP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Criterion for frequent: </a:t>
            </a:r>
            <a:r>
              <a:rPr lang="en-US" i="1" dirty="0" smtClean="0">
                <a:ea typeface="ＭＳ Ｐゴシック" pitchFamily="34" charset="-128"/>
              </a:rPr>
              <a:t>support</a:t>
            </a:r>
          </a:p>
        </p:txBody>
      </p:sp>
      <p:sp>
        <p:nvSpPr>
          <p:cNvPr id="2" name="Rectangle 1"/>
          <p:cNvSpPr/>
          <p:nvPr/>
        </p:nvSpPr>
        <p:spPr>
          <a:xfrm>
            <a:off x="218364" y="4844955"/>
            <a:ext cx="8284192" cy="13784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Focusing on frequent item sets keeps your rules from finding pockets of associations that have little evidence or business value. </a:t>
            </a:r>
          </a:p>
          <a:p>
            <a:pPr algn="ctr"/>
            <a:endParaRPr lang="en-US" dirty="0" smtClean="0"/>
          </a:p>
          <a:p>
            <a:pPr algn="ctr"/>
            <a:r>
              <a:rPr lang="en-US" dirty="0" smtClean="0"/>
              <a:t>E.g. If a person buys bread at Wal-Mart, then they will also buy a bike lock…sure that happens but may not often as often as other consequent items.</a:t>
            </a:r>
            <a:endParaRPr lang="en-US" dirty="0"/>
          </a:p>
        </p:txBody>
      </p:sp>
    </p:spTree>
    <p:extLst>
      <p:ext uri="{BB962C8B-B14F-4D97-AF65-F5344CB8AC3E}">
        <p14:creationId xmlns:p14="http://schemas.microsoft.com/office/powerpoint/2010/main" val="1005599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ea typeface="ＭＳ Ｐゴシック" pitchFamily="34" charset="-128"/>
              </a:rPr>
              <a:t>Support</a:t>
            </a:r>
          </a:p>
        </p:txBody>
      </p:sp>
      <p:sp>
        <p:nvSpPr>
          <p:cNvPr id="30722" name="Content Placeholder 2"/>
          <p:cNvSpPr>
            <a:spLocks noGrp="1"/>
          </p:cNvSpPr>
          <p:nvPr>
            <p:ph sz="quarter" idx="1"/>
          </p:nvPr>
        </p:nvSpPr>
        <p:spPr>
          <a:xfrm>
            <a:off x="4926842" y="1260143"/>
            <a:ext cx="3691719" cy="3886200"/>
          </a:xfrm>
        </p:spPr>
        <p:txBody>
          <a:bodyPr>
            <a:normAutofit/>
          </a:bodyPr>
          <a:lstStyle/>
          <a:p>
            <a:pPr marL="0" indent="0" eaLnBrk="1" hangingPunct="1">
              <a:buFont typeface="Wingdings 2" charset="0"/>
              <a:buNone/>
              <a:defRPr/>
            </a:pPr>
            <a:r>
              <a:rPr lang="en-US" sz="2000" i="1" u="sng" dirty="0" smtClean="0">
                <a:latin typeface="Franklin Gothic Book" charset="0"/>
              </a:rPr>
              <a:t>Support for an </a:t>
            </a:r>
            <a:r>
              <a:rPr lang="en-US" sz="2000" i="1" u="sng" dirty="0" err="1" smtClean="0">
                <a:latin typeface="Franklin Gothic Book" charset="0"/>
              </a:rPr>
              <a:t>itemset</a:t>
            </a:r>
            <a:r>
              <a:rPr lang="en-US" sz="2000" u="sng" dirty="0" smtClean="0">
                <a:latin typeface="Franklin Gothic Book" charset="0"/>
              </a:rPr>
              <a:t> </a:t>
            </a:r>
            <a:r>
              <a:rPr lang="en-US" sz="2000" dirty="0">
                <a:latin typeface="Franklin Gothic Book" charset="0"/>
              </a:rPr>
              <a:t>= # </a:t>
            </a:r>
            <a:r>
              <a:rPr lang="en-US" sz="2000" dirty="0" smtClean="0">
                <a:latin typeface="Franklin Gothic Book" charset="0"/>
              </a:rPr>
              <a:t>of </a:t>
            </a:r>
            <a:r>
              <a:rPr lang="en-US" sz="2000" dirty="0">
                <a:latin typeface="Franklin Gothic Book" charset="0"/>
              </a:rPr>
              <a:t>transactions that include </a:t>
            </a:r>
            <a:r>
              <a:rPr lang="en-US" sz="2000" dirty="0" smtClean="0">
                <a:latin typeface="Franklin Gothic Book" charset="0"/>
              </a:rPr>
              <a:t>an </a:t>
            </a:r>
            <a:r>
              <a:rPr lang="en-US" sz="2000" dirty="0" err="1" smtClean="0">
                <a:latin typeface="Franklin Gothic Book" charset="0"/>
              </a:rPr>
              <a:t>itemset</a:t>
            </a:r>
            <a:endParaRPr lang="en-US" sz="2000" dirty="0" smtClean="0">
              <a:latin typeface="Franklin Gothic Book" charset="0"/>
            </a:endParaRPr>
          </a:p>
          <a:p>
            <a:pPr eaLnBrk="1" hangingPunct="1">
              <a:buFont typeface="Wingdings 2" charset="0"/>
              <a:buChar char=""/>
              <a:defRPr/>
            </a:pPr>
            <a:r>
              <a:rPr lang="en-US" sz="2000" dirty="0" smtClean="0">
                <a:latin typeface="Franklin Gothic Book" charset="0"/>
              </a:rPr>
              <a:t>Example: support for the item set {red, white} is 4 out of 10 transactions, or 40%</a:t>
            </a:r>
          </a:p>
          <a:p>
            <a:pPr marL="0" indent="0" eaLnBrk="1" hangingPunct="1">
              <a:buFont typeface="Wingdings 2" charset="0"/>
              <a:buNone/>
              <a:defRPr/>
            </a:pPr>
            <a:endParaRPr lang="en-US" sz="2000" dirty="0">
              <a:latin typeface="Franklin Gothic Book" charset="0"/>
            </a:endParaRPr>
          </a:p>
          <a:p>
            <a:pPr marL="0" indent="0" eaLnBrk="1" hangingPunct="1">
              <a:buFont typeface="Wingdings 2" charset="0"/>
              <a:buNone/>
              <a:defRPr/>
            </a:pPr>
            <a:r>
              <a:rPr lang="en-US" sz="2000" i="1" u="sng" dirty="0" smtClean="0">
                <a:latin typeface="Franklin Gothic Book" charset="0"/>
              </a:rPr>
              <a:t>Support for a rule</a:t>
            </a:r>
            <a:r>
              <a:rPr lang="en-US" sz="2000" u="sng" dirty="0" smtClean="0">
                <a:latin typeface="Franklin Gothic Book" charset="0"/>
              </a:rPr>
              <a:t> </a:t>
            </a:r>
            <a:r>
              <a:rPr lang="en-US" sz="2000" dirty="0" smtClean="0">
                <a:latin typeface="Franklin Gothic Book" charset="0"/>
              </a:rPr>
              <a:t>= # of transactions that include both the antecedent </a:t>
            </a:r>
            <a:r>
              <a:rPr lang="en-US" sz="2000" i="1" dirty="0" smtClean="0">
                <a:latin typeface="Franklin Gothic Book" charset="0"/>
              </a:rPr>
              <a:t>and</a:t>
            </a:r>
            <a:r>
              <a:rPr lang="en-US" sz="2000" dirty="0" smtClean="0">
                <a:latin typeface="Franklin Gothic Book" charset="0"/>
              </a:rPr>
              <a:t> the consequent</a:t>
            </a:r>
            <a:endParaRPr lang="en-US" sz="2000" dirty="0">
              <a:latin typeface="Franklin Gothic Book" charset="0"/>
            </a:endParaRPr>
          </a:p>
          <a:p>
            <a:pPr marL="0" indent="0" eaLnBrk="1" hangingPunct="1">
              <a:buFont typeface="Wingdings 2" charset="0"/>
              <a:buChar char=""/>
              <a:defRPr/>
            </a:pPr>
            <a:endParaRPr lang="en-US" sz="2000" dirty="0">
              <a:latin typeface="Franklin Gothic Book" charset="0"/>
            </a:endParaRPr>
          </a:p>
        </p:txBody>
      </p:sp>
      <p:pic>
        <p:nvPicPr>
          <p:cNvPr id="4" name="Picture 5"/>
          <p:cNvPicPr>
            <a:picLocks noChangeAspect="1" noChangeArrowheads="1"/>
          </p:cNvPicPr>
          <p:nvPr/>
        </p:nvPicPr>
        <p:blipFill>
          <a:blip r:embed="rId3" cstate="print"/>
          <a:srcRect/>
          <a:stretch>
            <a:fillRect/>
          </a:stretch>
        </p:blipFill>
        <p:spPr bwMode="auto">
          <a:xfrm>
            <a:off x="345743" y="1268099"/>
            <a:ext cx="4333875" cy="2743200"/>
          </a:xfrm>
          <a:prstGeom prst="rect">
            <a:avLst/>
          </a:prstGeom>
          <a:noFill/>
          <a:ln w="9525">
            <a:noFill/>
            <a:miter lim="800000"/>
            <a:headEnd/>
            <a:tailEnd/>
          </a:ln>
        </p:spPr>
      </p:pic>
      <p:sp>
        <p:nvSpPr>
          <p:cNvPr id="2" name="Oval 1"/>
          <p:cNvSpPr/>
          <p:nvPr/>
        </p:nvSpPr>
        <p:spPr>
          <a:xfrm>
            <a:off x="1446663" y="1528544"/>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17176" y="2240502"/>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76233" y="3168550"/>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17176" y="3427858"/>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8364" y="5268037"/>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825086" y="5308981"/>
            <a:ext cx="3706015" cy="369332"/>
          </a:xfrm>
          <a:prstGeom prst="rect">
            <a:avLst/>
          </a:prstGeom>
          <a:noFill/>
        </p:spPr>
        <p:txBody>
          <a:bodyPr wrap="none" rtlCol="0">
            <a:spAutoFit/>
          </a:bodyPr>
          <a:lstStyle/>
          <a:p>
            <a:r>
              <a:rPr lang="en-US" dirty="0" smtClean="0">
                <a:solidFill>
                  <a:schemeClr val="bg1"/>
                </a:solidFill>
              </a:rPr>
              <a:t>Number of transactions with Item Set</a:t>
            </a:r>
            <a:endParaRPr lang="en-US" dirty="0">
              <a:solidFill>
                <a:schemeClr val="bg1"/>
              </a:solidFill>
            </a:endParaRPr>
          </a:p>
        </p:txBody>
      </p:sp>
      <p:sp>
        <p:nvSpPr>
          <p:cNvPr id="11" name="TextBox 10"/>
          <p:cNvSpPr txBox="1"/>
          <p:nvPr/>
        </p:nvSpPr>
        <p:spPr>
          <a:xfrm>
            <a:off x="3214744" y="5747983"/>
            <a:ext cx="2926699" cy="369332"/>
          </a:xfrm>
          <a:prstGeom prst="rect">
            <a:avLst/>
          </a:prstGeom>
          <a:noFill/>
        </p:spPr>
        <p:txBody>
          <a:bodyPr wrap="none" rtlCol="0">
            <a:spAutoFit/>
          </a:bodyPr>
          <a:lstStyle/>
          <a:p>
            <a:r>
              <a:rPr lang="en-US" dirty="0" smtClean="0">
                <a:solidFill>
                  <a:schemeClr val="bg1"/>
                </a:solidFill>
              </a:rPr>
              <a:t>Total Number of Transactions</a:t>
            </a:r>
            <a:endParaRPr lang="en-US" dirty="0">
              <a:solidFill>
                <a:schemeClr val="bg1"/>
              </a:solidFill>
            </a:endParaRPr>
          </a:p>
        </p:txBody>
      </p:sp>
      <p:cxnSp>
        <p:nvCxnSpPr>
          <p:cNvPr id="13" name="Straight Connector 12"/>
          <p:cNvCxnSpPr/>
          <p:nvPr/>
        </p:nvCxnSpPr>
        <p:spPr>
          <a:xfrm>
            <a:off x="2620370" y="5704766"/>
            <a:ext cx="41079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161" y="5459106"/>
            <a:ext cx="1650003" cy="461665"/>
          </a:xfrm>
          <a:prstGeom prst="rect">
            <a:avLst/>
          </a:prstGeom>
          <a:noFill/>
        </p:spPr>
        <p:txBody>
          <a:bodyPr wrap="none" rtlCol="0">
            <a:spAutoFit/>
          </a:bodyPr>
          <a:lstStyle/>
          <a:p>
            <a:r>
              <a:rPr lang="en-US" sz="2400" dirty="0" smtClean="0">
                <a:solidFill>
                  <a:schemeClr val="bg1"/>
                </a:solidFill>
              </a:rPr>
              <a:t>SUPPORT = </a:t>
            </a:r>
            <a:endParaRPr lang="en-US" sz="2400" dirty="0">
              <a:solidFill>
                <a:schemeClr val="bg1"/>
              </a:solidFill>
            </a:endParaRPr>
          </a:p>
        </p:txBody>
      </p:sp>
    </p:spTree>
    <p:extLst>
      <p:ext uri="{BB962C8B-B14F-4D97-AF65-F5344CB8AC3E}">
        <p14:creationId xmlns:p14="http://schemas.microsoft.com/office/powerpoint/2010/main" val="43622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xfrm>
            <a:off x="914400" y="2514600"/>
            <a:ext cx="7772400" cy="1143000"/>
          </a:xfrm>
        </p:spPr>
        <p:txBody>
          <a:bodyPr/>
          <a:lstStyle/>
          <a:p>
            <a:pPr algn="ctr" eaLnBrk="1" hangingPunct="1"/>
            <a:r>
              <a:rPr lang="en-US" smtClean="0">
                <a:ea typeface="ＭＳ Ｐゴシック" pitchFamily="34" charset="-128"/>
              </a:rPr>
              <a:t>Apriori Algorithm</a:t>
            </a:r>
          </a:p>
        </p:txBody>
      </p:sp>
    </p:spTree>
    <p:extLst>
      <p:ext uri="{BB962C8B-B14F-4D97-AF65-F5344CB8AC3E}">
        <p14:creationId xmlns:p14="http://schemas.microsoft.com/office/powerpoint/2010/main" val="28140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ea typeface="ＭＳ Ｐゴシック" pitchFamily="34" charset="-128"/>
              </a:rPr>
              <a:t>Generating Frequent Item Sets</a:t>
            </a:r>
          </a:p>
        </p:txBody>
      </p:sp>
      <p:sp>
        <p:nvSpPr>
          <p:cNvPr id="34818" name="Content Placeholder 2"/>
          <p:cNvSpPr>
            <a:spLocks noGrp="1"/>
          </p:cNvSpPr>
          <p:nvPr>
            <p:ph sz="quarter" idx="1"/>
          </p:nvPr>
        </p:nvSpPr>
        <p:spPr>
          <a:xfrm>
            <a:off x="559558" y="1157785"/>
            <a:ext cx="7772400" cy="4128590"/>
          </a:xfrm>
        </p:spPr>
        <p:txBody>
          <a:bodyPr>
            <a:normAutofit fontScale="92500"/>
          </a:bodyPr>
          <a:lstStyle/>
          <a:p>
            <a:pPr marL="381000" indent="-381000" eaLnBrk="1" hangingPunct="1">
              <a:buFont typeface="Wingdings 2" pitchFamily="18" charset="2"/>
              <a:buNone/>
            </a:pPr>
            <a:r>
              <a:rPr lang="en-US" dirty="0" smtClean="0">
                <a:ea typeface="ＭＳ Ｐゴシック" pitchFamily="34" charset="-128"/>
              </a:rPr>
              <a:t>For </a:t>
            </a:r>
            <a:r>
              <a:rPr lang="en-US" i="1" dirty="0" smtClean="0">
                <a:ea typeface="ＭＳ Ｐゴシック" pitchFamily="34" charset="-128"/>
              </a:rPr>
              <a:t>k</a:t>
            </a:r>
            <a:r>
              <a:rPr lang="en-US" dirty="0" smtClean="0">
                <a:ea typeface="ＭＳ Ｐゴシック" pitchFamily="34" charset="-128"/>
              </a:rPr>
              <a:t> products…</a:t>
            </a:r>
          </a:p>
          <a:p>
            <a:pPr marL="381000" indent="-381000" eaLnBrk="1" hangingPunct="1">
              <a:buFont typeface="Wingdings 2" pitchFamily="18" charset="2"/>
              <a:buAutoNum type="arabicPeriod"/>
            </a:pPr>
            <a:r>
              <a:rPr lang="en-US" dirty="0" smtClean="0">
                <a:ea typeface="ＭＳ Ｐゴシック" pitchFamily="34" charset="-128"/>
              </a:rPr>
              <a:t>User sets a minimum support criterion</a:t>
            </a:r>
          </a:p>
          <a:p>
            <a:pPr marL="381000" indent="-381000" eaLnBrk="1" hangingPunct="1">
              <a:buFont typeface="Wingdings 2" pitchFamily="18" charset="2"/>
              <a:buAutoNum type="arabicPeriod"/>
            </a:pPr>
            <a:r>
              <a:rPr lang="en-US" dirty="0" smtClean="0">
                <a:ea typeface="ＭＳ Ｐゴシック" pitchFamily="34" charset="-128"/>
              </a:rPr>
              <a:t>Next, generate list of one-item sets </a:t>
            </a:r>
          </a:p>
          <a:p>
            <a:pPr marL="381000" indent="-381000" eaLnBrk="1" hangingPunct="1">
              <a:buFont typeface="Wingdings 2" pitchFamily="18" charset="2"/>
              <a:buAutoNum type="arabicPeriod"/>
            </a:pPr>
            <a:r>
              <a:rPr lang="en-US" u="sng" dirty="0" smtClean="0">
                <a:ea typeface="ＭＳ Ｐゴシック" pitchFamily="34" charset="-128"/>
              </a:rPr>
              <a:t>Reduce the set of 1 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Use the reduced list of one-item sets to generate list of two-item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a:t>
            </a:r>
            <a:r>
              <a:rPr lang="en-US" u="sng" dirty="0" smtClean="0">
                <a:ea typeface="ＭＳ Ｐゴシック" pitchFamily="34" charset="-128"/>
              </a:rPr>
              <a:t>2 </a:t>
            </a:r>
            <a:r>
              <a:rPr lang="en-US" u="sng" dirty="0">
                <a:ea typeface="ＭＳ Ｐゴシック" pitchFamily="34" charset="-128"/>
              </a:rPr>
              <a:t>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Use the reduced list of two-item sets to generate list of three-item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a:t>
            </a:r>
            <a:r>
              <a:rPr lang="en-US" u="sng" dirty="0" smtClean="0">
                <a:ea typeface="ＭＳ Ｐゴシック" pitchFamily="34" charset="-128"/>
              </a:rPr>
              <a:t>3 </a:t>
            </a:r>
            <a:r>
              <a:rPr lang="en-US" u="sng" dirty="0">
                <a:ea typeface="ＭＳ Ｐゴシック" pitchFamily="34" charset="-128"/>
              </a:rPr>
              <a:t>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Continue up through </a:t>
            </a:r>
            <a:r>
              <a:rPr lang="en-US" i="1" dirty="0" smtClean="0">
                <a:ea typeface="ＭＳ Ｐゴシック" pitchFamily="34" charset="-128"/>
              </a:rPr>
              <a:t>k</a:t>
            </a:r>
            <a:r>
              <a:rPr lang="en-US" dirty="0" smtClean="0">
                <a:ea typeface="ＭＳ Ｐゴシック" pitchFamily="34" charset="-128"/>
              </a:rPr>
              <a:t>-item sets</a:t>
            </a:r>
          </a:p>
        </p:txBody>
      </p:sp>
      <p:sp>
        <p:nvSpPr>
          <p:cNvPr id="4" name="Rectangle 3"/>
          <p:cNvSpPr/>
          <p:nvPr/>
        </p:nvSpPr>
        <p:spPr>
          <a:xfrm>
            <a:off x="204716" y="5272514"/>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 calculating the first run of 1 item sets (if white, then red) you learn about frequencies as you find more complex item sets.  If item sets don’t have support in the first run, they won’t have support in later runs.</a:t>
            </a:r>
            <a:endParaRPr lang="en-US" dirty="0"/>
          </a:p>
        </p:txBody>
      </p:sp>
    </p:spTree>
    <p:extLst>
      <p:ext uri="{BB962C8B-B14F-4D97-AF65-F5344CB8AC3E}">
        <p14:creationId xmlns:p14="http://schemas.microsoft.com/office/powerpoint/2010/main" val="3857820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11/18/2018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25</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641446" y="4394580"/>
            <a:ext cx="2103653" cy="369332"/>
          </a:xfrm>
          <a:prstGeom prst="rect">
            <a:avLst/>
          </a:prstGeom>
          <a:noFill/>
        </p:spPr>
        <p:txBody>
          <a:bodyPr wrap="none" rtlCol="0">
            <a:spAutoFit/>
          </a:bodyPr>
          <a:lstStyle/>
          <a:p>
            <a:r>
              <a:rPr lang="en-US" dirty="0" smtClean="0"/>
              <a:t>If yellow then white.</a:t>
            </a:r>
            <a:endParaRPr lang="en-US" dirty="0"/>
          </a:p>
        </p:txBody>
      </p:sp>
      <p:sp>
        <p:nvSpPr>
          <p:cNvPr id="9" name="TextBox 8"/>
          <p:cNvSpPr txBox="1"/>
          <p:nvPr/>
        </p:nvSpPr>
        <p:spPr>
          <a:xfrm>
            <a:off x="3753135" y="4394580"/>
            <a:ext cx="1253869" cy="369332"/>
          </a:xfrm>
          <a:prstGeom prst="rect">
            <a:avLst/>
          </a:prstGeom>
          <a:noFill/>
        </p:spPr>
        <p:txBody>
          <a:bodyPr wrap="none" rtlCol="0">
            <a:spAutoFit/>
          </a:bodyPr>
          <a:lstStyle/>
          <a:p>
            <a:r>
              <a:rPr lang="en-US" dirty="0" smtClean="0"/>
              <a:t>0% support</a:t>
            </a:r>
            <a:endParaRPr lang="en-US" dirty="0"/>
          </a:p>
        </p:txBody>
      </p:sp>
      <p:cxnSp>
        <p:nvCxnSpPr>
          <p:cNvPr id="11" name="Straight Arrow Connector 10"/>
          <p:cNvCxnSpPr>
            <a:endCxn id="9" idx="1"/>
          </p:cNvCxnSpPr>
          <p:nvPr/>
        </p:nvCxnSpPr>
        <p:spPr>
          <a:xfrm flipV="1">
            <a:off x="2745099"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Since {yellow, and any other color} has no support, there is no need to check it for subsequent item sets such as {yellow, white, blue} or {yellow, white, blue, green}</a:t>
            </a:r>
            <a:endParaRPr lang="en-US" dirty="0"/>
          </a:p>
        </p:txBody>
      </p:sp>
    </p:spTree>
    <p:extLst>
      <p:ext uri="{BB962C8B-B14F-4D97-AF65-F5344CB8AC3E}">
        <p14:creationId xmlns:p14="http://schemas.microsoft.com/office/powerpoint/2010/main" val="693318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11/18/2018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26</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641446" y="4394580"/>
            <a:ext cx="1809406" cy="369332"/>
          </a:xfrm>
          <a:prstGeom prst="rect">
            <a:avLst/>
          </a:prstGeom>
          <a:noFill/>
        </p:spPr>
        <p:txBody>
          <a:bodyPr wrap="none" rtlCol="0">
            <a:spAutoFit/>
          </a:bodyPr>
          <a:lstStyle/>
          <a:p>
            <a:r>
              <a:rPr lang="en-US" dirty="0" smtClean="0"/>
              <a:t>If red then white.</a:t>
            </a:r>
            <a:endParaRPr lang="en-US" dirty="0"/>
          </a:p>
        </p:txBody>
      </p:sp>
      <p:sp>
        <p:nvSpPr>
          <p:cNvPr id="9" name="TextBox 8"/>
          <p:cNvSpPr txBox="1"/>
          <p:nvPr/>
        </p:nvSpPr>
        <p:spPr>
          <a:xfrm>
            <a:off x="3753135" y="4394580"/>
            <a:ext cx="1370888" cy="369332"/>
          </a:xfrm>
          <a:prstGeom prst="rect">
            <a:avLst/>
          </a:prstGeom>
          <a:noFill/>
        </p:spPr>
        <p:txBody>
          <a:bodyPr wrap="none" rtlCol="0">
            <a:spAutoFit/>
          </a:bodyPr>
          <a:lstStyle/>
          <a:p>
            <a:r>
              <a:rPr lang="en-US" dirty="0" smtClean="0"/>
              <a:t>40% support</a:t>
            </a:r>
            <a:endParaRPr lang="en-US" dirty="0"/>
          </a:p>
        </p:txBody>
      </p:sp>
      <p:cxnSp>
        <p:nvCxnSpPr>
          <p:cNvPr id="11" name="Straight Arrow Connector 10"/>
          <p:cNvCxnSpPr>
            <a:endCxn id="9" idx="1"/>
          </p:cNvCxnSpPr>
          <p:nvPr/>
        </p:nvCxnSpPr>
        <p:spPr>
          <a:xfrm flipV="1">
            <a:off x="2745099"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Since {red, white} has 40% support, it’s a good idea to continue to the next level of item sets (3+).   </a:t>
            </a:r>
          </a:p>
          <a:p>
            <a:pPr algn="ctr"/>
            <a:r>
              <a:rPr lang="en-US" sz="1600" dirty="0" smtClean="0"/>
              <a:t>However if our support criterion is 40% we wouldn’t explore {white, orange …} because its support is 30%</a:t>
            </a:r>
            <a:endParaRPr lang="en-US" sz="1600" dirty="0"/>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36683" y="4775580"/>
            <a:ext cx="2147191" cy="369332"/>
          </a:xfrm>
          <a:prstGeom prst="rect">
            <a:avLst/>
          </a:prstGeom>
          <a:noFill/>
        </p:spPr>
        <p:txBody>
          <a:bodyPr wrap="none" rtlCol="0">
            <a:spAutoFit/>
          </a:bodyPr>
          <a:lstStyle/>
          <a:p>
            <a:r>
              <a:rPr lang="en-US" dirty="0" smtClean="0"/>
              <a:t>If white then orange.</a:t>
            </a:r>
            <a:endParaRPr lang="en-US" dirty="0"/>
          </a:p>
        </p:txBody>
      </p:sp>
      <p:sp>
        <p:nvSpPr>
          <p:cNvPr id="16" name="TextBox 15"/>
          <p:cNvSpPr txBox="1"/>
          <p:nvPr/>
        </p:nvSpPr>
        <p:spPr>
          <a:xfrm>
            <a:off x="3748372" y="4775580"/>
            <a:ext cx="1370888" cy="369332"/>
          </a:xfrm>
          <a:prstGeom prst="rect">
            <a:avLst/>
          </a:prstGeom>
          <a:noFill/>
        </p:spPr>
        <p:txBody>
          <a:bodyPr wrap="none" rtlCol="0">
            <a:spAutoFit/>
          </a:bodyPr>
          <a:lstStyle/>
          <a:p>
            <a:r>
              <a:rPr lang="en-US" dirty="0"/>
              <a:t>3</a:t>
            </a:r>
            <a:r>
              <a:rPr lang="en-US" dirty="0" smtClean="0"/>
              <a:t>0% support</a:t>
            </a:r>
            <a:endParaRPr lang="en-US" dirty="0"/>
          </a:p>
        </p:txBody>
      </p:sp>
      <p:cxnSp>
        <p:nvCxnSpPr>
          <p:cNvPr id="17" name="Straight Arrow Connector 16"/>
          <p:cNvCxnSpPr>
            <a:endCxn id="16" idx="1"/>
          </p:cNvCxnSpPr>
          <p:nvPr/>
        </p:nvCxnSpPr>
        <p:spPr>
          <a:xfrm flipV="1">
            <a:off x="2740336" y="4960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674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11/18/2018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27</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222344" y="4094532"/>
            <a:ext cx="2384884" cy="369332"/>
          </a:xfrm>
          <a:prstGeom prst="rect">
            <a:avLst/>
          </a:prstGeom>
          <a:noFill/>
        </p:spPr>
        <p:txBody>
          <a:bodyPr wrap="none" rtlCol="0">
            <a:spAutoFit/>
          </a:bodyPr>
          <a:lstStyle/>
          <a:p>
            <a:r>
              <a:rPr lang="en-US" dirty="0" smtClean="0"/>
              <a:t>If red , white then blue.</a:t>
            </a:r>
            <a:endParaRPr lang="en-US" dirty="0"/>
          </a:p>
        </p:txBody>
      </p:sp>
      <p:sp>
        <p:nvSpPr>
          <p:cNvPr id="9" name="TextBox 8"/>
          <p:cNvSpPr txBox="1"/>
          <p:nvPr/>
        </p:nvSpPr>
        <p:spPr>
          <a:xfrm>
            <a:off x="3753135" y="4094532"/>
            <a:ext cx="1370888" cy="369332"/>
          </a:xfrm>
          <a:prstGeom prst="rect">
            <a:avLst/>
          </a:prstGeom>
          <a:noFill/>
        </p:spPr>
        <p:txBody>
          <a:bodyPr wrap="none" rtlCol="0">
            <a:spAutoFit/>
          </a:bodyPr>
          <a:lstStyle/>
          <a:p>
            <a:r>
              <a:rPr lang="en-US" dirty="0"/>
              <a:t>2</a:t>
            </a:r>
            <a:r>
              <a:rPr lang="en-US" dirty="0" smtClean="0"/>
              <a:t>0% support</a:t>
            </a:r>
            <a:endParaRPr lang="en-US" dirty="0"/>
          </a:p>
        </p:txBody>
      </p:sp>
      <p:cxnSp>
        <p:nvCxnSpPr>
          <p:cNvPr id="11" name="Straight Arrow Connector 10"/>
          <p:cNvCxnSpPr>
            <a:endCxn id="9" idx="1"/>
          </p:cNvCxnSpPr>
          <p:nvPr/>
        </p:nvCxnSpPr>
        <p:spPr>
          <a:xfrm flipV="1">
            <a:off x="2745099" y="4279198"/>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430633"/>
            <a:ext cx="22118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585296" cy="835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Now checking another level, we see that red, white then orange and red, white then green have low support.  So checking red, white, orange and another color like yellow isn’t performed.</a:t>
            </a:r>
            <a:endParaRPr lang="en-US" dirty="0"/>
          </a:p>
        </p:txBody>
      </p:sp>
      <p:sp>
        <p:nvSpPr>
          <p:cNvPr id="12" name="Oval 11"/>
          <p:cNvSpPr/>
          <p:nvPr/>
        </p:nvSpPr>
        <p:spPr>
          <a:xfrm>
            <a:off x="1483838" y="2254296"/>
            <a:ext cx="2416649" cy="303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48372" y="4475532"/>
            <a:ext cx="1370888" cy="369332"/>
          </a:xfrm>
          <a:prstGeom prst="rect">
            <a:avLst/>
          </a:prstGeom>
          <a:noFill/>
        </p:spPr>
        <p:txBody>
          <a:bodyPr wrap="none" rtlCol="0">
            <a:spAutoFit/>
          </a:bodyPr>
          <a:lstStyle/>
          <a:p>
            <a:r>
              <a:rPr lang="en-US" dirty="0"/>
              <a:t>1</a:t>
            </a:r>
            <a:r>
              <a:rPr lang="en-US" dirty="0" smtClean="0"/>
              <a:t>0% support</a:t>
            </a:r>
            <a:endParaRPr lang="en-US" dirty="0"/>
          </a:p>
        </p:txBody>
      </p:sp>
      <p:cxnSp>
        <p:nvCxnSpPr>
          <p:cNvPr id="17" name="Straight Arrow Connector 16"/>
          <p:cNvCxnSpPr>
            <a:endCxn id="16" idx="1"/>
          </p:cNvCxnSpPr>
          <p:nvPr/>
        </p:nvCxnSpPr>
        <p:spPr>
          <a:xfrm flipV="1">
            <a:off x="2740336" y="4660198"/>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493363" y="1535159"/>
            <a:ext cx="2416649" cy="303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22344" y="4461244"/>
            <a:ext cx="2625078" cy="369332"/>
          </a:xfrm>
          <a:prstGeom prst="rect">
            <a:avLst/>
          </a:prstGeom>
          <a:noFill/>
        </p:spPr>
        <p:txBody>
          <a:bodyPr wrap="none" rtlCol="0">
            <a:spAutoFit/>
          </a:bodyPr>
          <a:lstStyle/>
          <a:p>
            <a:r>
              <a:rPr lang="en-US" dirty="0" smtClean="0"/>
              <a:t>If red , white then orange.</a:t>
            </a:r>
            <a:endParaRPr lang="en-US" dirty="0"/>
          </a:p>
        </p:txBody>
      </p:sp>
      <p:sp>
        <p:nvSpPr>
          <p:cNvPr id="20" name="TextBox 19"/>
          <p:cNvSpPr txBox="1"/>
          <p:nvPr/>
        </p:nvSpPr>
        <p:spPr>
          <a:xfrm>
            <a:off x="222344" y="4842244"/>
            <a:ext cx="2511713" cy="369332"/>
          </a:xfrm>
          <a:prstGeom prst="rect">
            <a:avLst/>
          </a:prstGeom>
          <a:noFill/>
        </p:spPr>
        <p:txBody>
          <a:bodyPr wrap="none" rtlCol="0">
            <a:spAutoFit/>
          </a:bodyPr>
          <a:lstStyle/>
          <a:p>
            <a:r>
              <a:rPr lang="en-US" dirty="0" smtClean="0"/>
              <a:t>If red , white then green.</a:t>
            </a:r>
            <a:endParaRPr lang="en-US" dirty="0"/>
          </a:p>
        </p:txBody>
      </p:sp>
      <p:sp>
        <p:nvSpPr>
          <p:cNvPr id="21" name="TextBox 20"/>
          <p:cNvSpPr txBox="1"/>
          <p:nvPr/>
        </p:nvSpPr>
        <p:spPr>
          <a:xfrm>
            <a:off x="3729322" y="4856532"/>
            <a:ext cx="1370888" cy="369332"/>
          </a:xfrm>
          <a:prstGeom prst="rect">
            <a:avLst/>
          </a:prstGeom>
          <a:noFill/>
        </p:spPr>
        <p:txBody>
          <a:bodyPr wrap="none" rtlCol="0">
            <a:spAutoFit/>
          </a:bodyPr>
          <a:lstStyle/>
          <a:p>
            <a:r>
              <a:rPr lang="en-US" dirty="0"/>
              <a:t>1</a:t>
            </a:r>
            <a:r>
              <a:rPr lang="en-US" dirty="0" smtClean="0"/>
              <a:t>0% support</a:t>
            </a:r>
            <a:endParaRPr lang="en-US" dirty="0"/>
          </a:p>
        </p:txBody>
      </p:sp>
      <p:cxnSp>
        <p:nvCxnSpPr>
          <p:cNvPr id="22" name="Straight Arrow Connector 21"/>
          <p:cNvCxnSpPr>
            <a:endCxn id="21" idx="1"/>
          </p:cNvCxnSpPr>
          <p:nvPr/>
        </p:nvCxnSpPr>
        <p:spPr>
          <a:xfrm flipV="1">
            <a:off x="2721286" y="5041198"/>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83839" y="3182983"/>
            <a:ext cx="22118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645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ea typeface="ＭＳ Ｐゴシック" pitchFamily="34" charset="-128"/>
              </a:rPr>
              <a:t>Measures of Rule Performance</a:t>
            </a:r>
          </a:p>
        </p:txBody>
      </p:sp>
      <p:sp>
        <p:nvSpPr>
          <p:cNvPr id="20483" name="Content Placeholder 2"/>
          <p:cNvSpPr>
            <a:spLocks noGrp="1"/>
          </p:cNvSpPr>
          <p:nvPr>
            <p:ph sz="quarter" idx="1"/>
          </p:nvPr>
        </p:nvSpPr>
        <p:spPr>
          <a:xfrm>
            <a:off x="657225" y="1795462"/>
            <a:ext cx="2971800" cy="2847976"/>
          </a:xfrm>
        </p:spPr>
        <p:txBody>
          <a:bodyPr>
            <a:normAutofit/>
          </a:bodyPr>
          <a:lstStyle/>
          <a:p>
            <a:pPr marL="0" indent="0" eaLnBrk="1" hangingPunct="1">
              <a:buFont typeface="Wingdings 2" pitchFamily="18" charset="2"/>
              <a:buNone/>
              <a:defRPr/>
            </a:pPr>
            <a:r>
              <a:rPr lang="en-US" b="1" i="1" dirty="0" smtClean="0">
                <a:latin typeface="+mj-lt"/>
                <a:ea typeface="+mn-ea"/>
                <a:cs typeface="+mn-cs"/>
              </a:rPr>
              <a:t>Confidence</a:t>
            </a:r>
            <a:r>
              <a:rPr lang="en-US" b="1" dirty="0" smtClean="0">
                <a:latin typeface="+mj-lt"/>
                <a:ea typeface="+mn-ea"/>
                <a:cs typeface="+mn-cs"/>
              </a:rPr>
              <a:t>:</a:t>
            </a:r>
            <a:r>
              <a:rPr lang="en-US" dirty="0" smtClean="0">
                <a:latin typeface="+mj-lt"/>
                <a:ea typeface="+mn-ea"/>
                <a:cs typeface="+mn-cs"/>
              </a:rPr>
              <a:t> the % of antecedent transactions that also have the consequent item set</a:t>
            </a:r>
          </a:p>
          <a:p>
            <a:pPr marL="0" indent="0" eaLnBrk="1" hangingPunct="1">
              <a:buNone/>
              <a:defRPr/>
            </a:pPr>
            <a:endParaRPr lang="en-US" dirty="0" smtClean="0">
              <a:latin typeface="+mj-lt"/>
              <a:ea typeface="+mn-ea"/>
              <a:cs typeface="+mn-cs"/>
            </a:endParaRPr>
          </a:p>
        </p:txBody>
      </p:sp>
      <p:sp>
        <p:nvSpPr>
          <p:cNvPr id="2" name="Rectangle 1"/>
          <p:cNvSpPr/>
          <p:nvPr/>
        </p:nvSpPr>
        <p:spPr>
          <a:xfrm>
            <a:off x="1014413" y="5300662"/>
            <a:ext cx="7315200"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confident are you that the </a:t>
            </a:r>
            <a:r>
              <a:rPr lang="en-US" b="1" i="1" u="sng" dirty="0" smtClean="0"/>
              <a:t>antecedent</a:t>
            </a:r>
            <a:r>
              <a:rPr lang="en-US" dirty="0" smtClean="0"/>
              <a:t> isn’t just naturally occurring. </a:t>
            </a:r>
            <a:endParaRPr lang="en-US" dirty="0"/>
          </a:p>
        </p:txBody>
      </p:sp>
      <p:pic>
        <p:nvPicPr>
          <p:cNvPr id="1026" name="Picture 2" descr="Image result for confide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684" y="1630363"/>
            <a:ext cx="4300016" cy="304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1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057265"/>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11" name="TextBox 10"/>
          <p:cNvSpPr txBox="1"/>
          <p:nvPr/>
        </p:nvSpPr>
        <p:spPr>
          <a:xfrm>
            <a:off x="985838" y="2043103"/>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12" name="TextBox 11"/>
          <p:cNvSpPr txBox="1"/>
          <p:nvPr/>
        </p:nvSpPr>
        <p:spPr>
          <a:xfrm rot="16200000">
            <a:off x="-46430" y="1723243"/>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13" name="TextBox 12"/>
          <p:cNvSpPr txBox="1"/>
          <p:nvPr/>
        </p:nvSpPr>
        <p:spPr>
          <a:xfrm>
            <a:off x="6124582" y="1995478"/>
            <a:ext cx="1872820" cy="369332"/>
          </a:xfrm>
          <a:prstGeom prst="rect">
            <a:avLst/>
          </a:prstGeom>
          <a:noFill/>
        </p:spPr>
        <p:txBody>
          <a:bodyPr wrap="none" rtlCol="0">
            <a:spAutoFit/>
          </a:bodyPr>
          <a:lstStyle/>
          <a:p>
            <a:r>
              <a:rPr lang="en-US" dirty="0" smtClean="0"/>
              <a:t>5000 Transactions</a:t>
            </a:r>
            <a:endParaRPr lang="en-US" dirty="0"/>
          </a:p>
        </p:txBody>
      </p:sp>
      <p:sp>
        <p:nvSpPr>
          <p:cNvPr id="14" name="Equal 13"/>
          <p:cNvSpPr/>
          <p:nvPr/>
        </p:nvSpPr>
        <p:spPr>
          <a:xfrm>
            <a:off x="5072062" y="1885941"/>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67260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ea typeface="ＭＳ Ｐゴシック" pitchFamily="34" charset="-128"/>
              </a:rPr>
              <a:t>What are Association Rules?</a:t>
            </a:r>
          </a:p>
        </p:txBody>
      </p:sp>
      <p:sp>
        <p:nvSpPr>
          <p:cNvPr id="16386" name="Content Placeholder 2"/>
          <p:cNvSpPr>
            <a:spLocks noGrp="1"/>
          </p:cNvSpPr>
          <p:nvPr>
            <p:ph sz="quarter" idx="1"/>
          </p:nvPr>
        </p:nvSpPr>
        <p:spPr>
          <a:xfrm>
            <a:off x="914400" y="1828800"/>
            <a:ext cx="7772400" cy="4191000"/>
          </a:xfrm>
        </p:spPr>
        <p:txBody>
          <a:bodyPr/>
          <a:lstStyle/>
          <a:p>
            <a:pPr eaLnBrk="1" hangingPunct="1"/>
            <a:r>
              <a:rPr lang="en-US" dirty="0" smtClean="0">
                <a:ea typeface="ＭＳ Ｐゴシック" pitchFamily="34" charset="-128"/>
              </a:rPr>
              <a:t>Study of </a:t>
            </a:r>
            <a:r>
              <a:rPr lang="en-US" altLang="en-US" dirty="0" smtClean="0">
                <a:ea typeface="ＭＳ Ｐゴシック" pitchFamily="34" charset="-128"/>
              </a:rPr>
              <a:t>“</a:t>
            </a:r>
            <a:r>
              <a:rPr lang="en-US" dirty="0" smtClean="0">
                <a:ea typeface="ＭＳ Ｐゴシック" pitchFamily="34" charset="-128"/>
              </a:rPr>
              <a:t>what goes with what</a:t>
            </a:r>
            <a:r>
              <a:rPr lang="en-US" altLang="en-US" dirty="0" smtClean="0">
                <a:ea typeface="ＭＳ Ｐゴシック" pitchFamily="34" charset="-128"/>
              </a:rPr>
              <a:t>”</a:t>
            </a:r>
            <a:endParaRPr lang="en-US" dirty="0" smtClean="0">
              <a:ea typeface="ＭＳ Ｐゴシック" pitchFamily="34" charset="-128"/>
            </a:endParaRPr>
          </a:p>
          <a:p>
            <a:pPr marL="742950" lvl="1" indent="-285750" eaLnBrk="1" hangingPunct="1"/>
            <a:r>
              <a:rPr lang="en-US" altLang="en-US" sz="2200" dirty="0" smtClean="0">
                <a:ea typeface="ＭＳ Ｐゴシック" pitchFamily="34" charset="-128"/>
              </a:rPr>
              <a:t>“</a:t>
            </a:r>
            <a:r>
              <a:rPr lang="en-US" sz="2200" dirty="0" smtClean="0">
                <a:ea typeface="ＭＳ Ｐゴシック" pitchFamily="34" charset="-128"/>
              </a:rPr>
              <a:t>Customers who bought X also bought Y</a:t>
            </a:r>
            <a:r>
              <a:rPr lang="en-US" altLang="en-US" sz="2200" dirty="0" smtClean="0">
                <a:ea typeface="ＭＳ Ｐゴシック" pitchFamily="34" charset="-128"/>
              </a:rPr>
              <a:t>”</a:t>
            </a:r>
            <a:endParaRPr lang="en-US" sz="2200" dirty="0" smtClean="0">
              <a:ea typeface="ＭＳ Ｐゴシック" pitchFamily="34" charset="-128"/>
            </a:endParaRP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Transaction-based or event-based</a:t>
            </a:r>
          </a:p>
          <a:p>
            <a:pPr lvl="1"/>
            <a:r>
              <a:rPr lang="en-US" dirty="0" smtClean="0">
                <a:ea typeface="ＭＳ Ｐゴシック" pitchFamily="34" charset="-128"/>
              </a:rPr>
              <a:t>Customer A bought peanut butter and bread.</a:t>
            </a:r>
          </a:p>
          <a:p>
            <a:pPr lvl="1"/>
            <a:r>
              <a:rPr lang="en-US" dirty="0" smtClean="0">
                <a:ea typeface="ＭＳ Ｐゴシック" pitchFamily="34" charset="-128"/>
              </a:rPr>
              <a:t>When someone has body aches, and fever they also have chills</a:t>
            </a:r>
          </a:p>
          <a:p>
            <a:pPr lvl="1"/>
            <a:endParaRPr lang="en-US" dirty="0" smtClean="0">
              <a:ea typeface="ＭＳ Ｐゴシック" pitchFamily="34" charset="-128"/>
            </a:endParaRPr>
          </a:p>
          <a:p>
            <a:pPr eaLnBrk="1" hangingPunct="1"/>
            <a:r>
              <a:rPr lang="en-US" dirty="0" smtClean="0">
                <a:ea typeface="ＭＳ Ｐゴシック" pitchFamily="34" charset="-128"/>
              </a:rPr>
              <a:t>Also called </a:t>
            </a:r>
            <a:r>
              <a:rPr lang="en-US" altLang="en-US" dirty="0" smtClean="0">
                <a:ea typeface="ＭＳ Ｐゴシック" pitchFamily="34" charset="-128"/>
              </a:rPr>
              <a:t>“</a:t>
            </a:r>
            <a:r>
              <a:rPr lang="en-US" dirty="0" smtClean="0">
                <a:ea typeface="ＭＳ Ｐゴシック" pitchFamily="34" charset="-128"/>
              </a:rPr>
              <a:t>market basket analysis</a:t>
            </a:r>
            <a:r>
              <a:rPr lang="en-US" altLang="en-US" dirty="0" smtClean="0">
                <a:ea typeface="ＭＳ Ｐゴシック" pitchFamily="34" charset="-128"/>
              </a:rPr>
              <a:t>”</a:t>
            </a:r>
            <a:r>
              <a:rPr lang="en-US" dirty="0" smtClean="0">
                <a:ea typeface="ＭＳ Ｐゴシック" pitchFamily="34" charset="-128"/>
              </a:rPr>
              <a:t> and </a:t>
            </a:r>
            <a:r>
              <a:rPr lang="en-US" altLang="en-US" dirty="0" smtClean="0">
                <a:ea typeface="ＭＳ Ｐゴシック" pitchFamily="34" charset="-128"/>
              </a:rPr>
              <a:t>“</a:t>
            </a:r>
            <a:r>
              <a:rPr lang="en-US" dirty="0" smtClean="0">
                <a:ea typeface="ＭＳ Ｐゴシック" pitchFamily="34" charset="-128"/>
              </a:rPr>
              <a:t>affinity analysis</a:t>
            </a:r>
            <a:r>
              <a:rPr lang="en-US" altLang="en-US" dirty="0" smtClean="0">
                <a:ea typeface="ＭＳ Ｐゴシック" pitchFamily="34" charset="-128"/>
              </a:rPr>
              <a:t>”</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Originated with study of customer transactions databases to determine associations among items purchased</a:t>
            </a:r>
          </a:p>
          <a:p>
            <a:pPr eaLnBrk="1" hangingPunct="1">
              <a:buFont typeface="Wingdings 2" pitchFamily="18" charset="2"/>
              <a:buNone/>
            </a:pPr>
            <a:endParaRPr lang="en-US" dirty="0" smtClean="0">
              <a:ea typeface="ＭＳ Ｐゴシック" pitchFamily="34" charset="-128"/>
            </a:endParaRPr>
          </a:p>
          <a:p>
            <a:pPr eaLnBrk="1" hangingPunct="1">
              <a:buFont typeface="Wingdings 2" pitchFamily="18" charset="2"/>
              <a:buNone/>
            </a:pPr>
            <a:endParaRPr lang="en-US" dirty="0" smtClean="0">
              <a:ea typeface="ＭＳ Ｐゴシック" pitchFamily="34" charset="-128"/>
            </a:endParaRPr>
          </a:p>
        </p:txBody>
      </p:sp>
    </p:spTree>
    <p:extLst>
      <p:ext uri="{BB962C8B-B14F-4D97-AF65-F5344CB8AC3E}">
        <p14:creationId xmlns:p14="http://schemas.microsoft.com/office/powerpoint/2010/main" val="39537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414462"/>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7" name="TextBox 6"/>
          <p:cNvSpPr txBox="1"/>
          <p:nvPr/>
        </p:nvSpPr>
        <p:spPr>
          <a:xfrm>
            <a:off x="985838" y="3500446"/>
            <a:ext cx="3296031" cy="369332"/>
          </a:xfrm>
          <a:prstGeom prst="rect">
            <a:avLst/>
          </a:prstGeom>
          <a:noFill/>
        </p:spPr>
        <p:txBody>
          <a:bodyPr wrap="none" rtlCol="0">
            <a:spAutoFit/>
          </a:bodyPr>
          <a:lstStyle/>
          <a:p>
            <a:r>
              <a:rPr lang="en-US" dirty="0" smtClean="0"/>
              <a:t>If candles, cake mix, then balloon</a:t>
            </a:r>
            <a:endParaRPr lang="en-US" dirty="0"/>
          </a:p>
        </p:txBody>
      </p:sp>
      <p:sp>
        <p:nvSpPr>
          <p:cNvPr id="8" name="TextBox 7"/>
          <p:cNvSpPr txBox="1"/>
          <p:nvPr/>
        </p:nvSpPr>
        <p:spPr>
          <a:xfrm rot="16200000">
            <a:off x="214522" y="3361947"/>
            <a:ext cx="952505" cy="646331"/>
          </a:xfrm>
          <a:prstGeom prst="rect">
            <a:avLst/>
          </a:prstGeom>
          <a:noFill/>
        </p:spPr>
        <p:txBody>
          <a:bodyPr wrap="none" rtlCol="0">
            <a:spAutoFit/>
          </a:bodyPr>
          <a:lstStyle/>
          <a:p>
            <a:pPr algn="ctr"/>
            <a:r>
              <a:rPr lang="en-US" u="sng" dirty="0" smtClean="0"/>
              <a:t>Specific </a:t>
            </a:r>
          </a:p>
          <a:p>
            <a:pPr algn="ctr"/>
            <a:r>
              <a:rPr lang="en-US" u="sng" dirty="0" smtClean="0"/>
              <a:t>RULE</a:t>
            </a:r>
            <a:endParaRPr lang="en-US" u="sng" dirty="0"/>
          </a:p>
        </p:txBody>
      </p:sp>
      <p:sp>
        <p:nvSpPr>
          <p:cNvPr id="10" name="TextBox 9"/>
          <p:cNvSpPr txBox="1"/>
          <p:nvPr/>
        </p:nvSpPr>
        <p:spPr>
          <a:xfrm>
            <a:off x="5167313" y="3452821"/>
            <a:ext cx="1755802" cy="369332"/>
          </a:xfrm>
          <a:prstGeom prst="rect">
            <a:avLst/>
          </a:prstGeom>
          <a:noFill/>
        </p:spPr>
        <p:txBody>
          <a:bodyPr wrap="none" rtlCol="0">
            <a:spAutoFit/>
          </a:bodyPr>
          <a:lstStyle/>
          <a:p>
            <a:r>
              <a:rPr lang="en-US" dirty="0" smtClean="0"/>
              <a:t>500 Transactions</a:t>
            </a:r>
            <a:endParaRPr lang="en-US" dirty="0"/>
          </a:p>
        </p:txBody>
      </p:sp>
      <p:sp>
        <p:nvSpPr>
          <p:cNvPr id="11" name="TextBox 10"/>
          <p:cNvSpPr txBox="1"/>
          <p:nvPr/>
        </p:nvSpPr>
        <p:spPr>
          <a:xfrm>
            <a:off x="985838" y="2400300"/>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12" name="TextBox 11"/>
          <p:cNvSpPr txBox="1"/>
          <p:nvPr/>
        </p:nvSpPr>
        <p:spPr>
          <a:xfrm rot="16200000">
            <a:off x="-46430" y="2080440"/>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13" name="TextBox 12"/>
          <p:cNvSpPr txBox="1"/>
          <p:nvPr/>
        </p:nvSpPr>
        <p:spPr>
          <a:xfrm>
            <a:off x="6124582" y="2352675"/>
            <a:ext cx="1872820" cy="369332"/>
          </a:xfrm>
          <a:prstGeom prst="rect">
            <a:avLst/>
          </a:prstGeom>
          <a:noFill/>
        </p:spPr>
        <p:txBody>
          <a:bodyPr wrap="none" rtlCol="0">
            <a:spAutoFit/>
          </a:bodyPr>
          <a:lstStyle/>
          <a:p>
            <a:r>
              <a:rPr lang="en-US" dirty="0" smtClean="0"/>
              <a:t>5000 Transactions</a:t>
            </a:r>
            <a:endParaRPr lang="en-US" dirty="0"/>
          </a:p>
        </p:txBody>
      </p:sp>
      <p:sp>
        <p:nvSpPr>
          <p:cNvPr id="14" name="Equal 13"/>
          <p:cNvSpPr/>
          <p:nvPr/>
        </p:nvSpPr>
        <p:spPr>
          <a:xfrm>
            <a:off x="5072062" y="2243138"/>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Equal 14"/>
          <p:cNvSpPr/>
          <p:nvPr/>
        </p:nvSpPr>
        <p:spPr>
          <a:xfrm>
            <a:off x="4210049" y="3352801"/>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8486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414462"/>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7" name="TextBox 6"/>
          <p:cNvSpPr txBox="1"/>
          <p:nvPr/>
        </p:nvSpPr>
        <p:spPr>
          <a:xfrm>
            <a:off x="985838" y="3500446"/>
            <a:ext cx="3296031" cy="369332"/>
          </a:xfrm>
          <a:prstGeom prst="rect">
            <a:avLst/>
          </a:prstGeom>
          <a:noFill/>
        </p:spPr>
        <p:txBody>
          <a:bodyPr wrap="none" rtlCol="0">
            <a:spAutoFit/>
          </a:bodyPr>
          <a:lstStyle/>
          <a:p>
            <a:r>
              <a:rPr lang="en-US" dirty="0" smtClean="0"/>
              <a:t>If candles, cake mix, then balloon</a:t>
            </a:r>
            <a:endParaRPr lang="en-US" dirty="0"/>
          </a:p>
        </p:txBody>
      </p:sp>
      <p:sp>
        <p:nvSpPr>
          <p:cNvPr id="8" name="TextBox 7"/>
          <p:cNvSpPr txBox="1"/>
          <p:nvPr/>
        </p:nvSpPr>
        <p:spPr>
          <a:xfrm rot="16200000">
            <a:off x="214522" y="3361947"/>
            <a:ext cx="952505" cy="646331"/>
          </a:xfrm>
          <a:prstGeom prst="rect">
            <a:avLst/>
          </a:prstGeom>
          <a:noFill/>
        </p:spPr>
        <p:txBody>
          <a:bodyPr wrap="none" rtlCol="0">
            <a:spAutoFit/>
          </a:bodyPr>
          <a:lstStyle/>
          <a:p>
            <a:pPr algn="ctr"/>
            <a:r>
              <a:rPr lang="en-US" u="sng" dirty="0" smtClean="0"/>
              <a:t>Specific </a:t>
            </a:r>
          </a:p>
          <a:p>
            <a:pPr algn="ctr"/>
            <a:r>
              <a:rPr lang="en-US" u="sng" dirty="0" smtClean="0"/>
              <a:t>RULE</a:t>
            </a:r>
            <a:endParaRPr lang="en-US" u="sng" dirty="0"/>
          </a:p>
        </p:txBody>
      </p:sp>
      <p:sp>
        <p:nvSpPr>
          <p:cNvPr id="10" name="TextBox 9"/>
          <p:cNvSpPr txBox="1"/>
          <p:nvPr/>
        </p:nvSpPr>
        <p:spPr>
          <a:xfrm>
            <a:off x="5167313" y="3452821"/>
            <a:ext cx="1755802" cy="369332"/>
          </a:xfrm>
          <a:prstGeom prst="rect">
            <a:avLst/>
          </a:prstGeom>
          <a:noFill/>
        </p:spPr>
        <p:txBody>
          <a:bodyPr wrap="none" rtlCol="0">
            <a:spAutoFit/>
          </a:bodyPr>
          <a:lstStyle/>
          <a:p>
            <a:r>
              <a:rPr lang="en-US" dirty="0" smtClean="0"/>
              <a:t>500 Transactions</a:t>
            </a:r>
            <a:endParaRPr lang="en-US" dirty="0"/>
          </a:p>
        </p:txBody>
      </p:sp>
      <p:sp>
        <p:nvSpPr>
          <p:cNvPr id="11" name="TextBox 10"/>
          <p:cNvSpPr txBox="1"/>
          <p:nvPr/>
        </p:nvSpPr>
        <p:spPr>
          <a:xfrm>
            <a:off x="985838" y="2400300"/>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12" name="TextBox 11"/>
          <p:cNvSpPr txBox="1"/>
          <p:nvPr/>
        </p:nvSpPr>
        <p:spPr>
          <a:xfrm rot="16200000">
            <a:off x="-46430" y="2080440"/>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13" name="TextBox 12"/>
          <p:cNvSpPr txBox="1"/>
          <p:nvPr/>
        </p:nvSpPr>
        <p:spPr>
          <a:xfrm>
            <a:off x="6124582" y="2352675"/>
            <a:ext cx="1872820" cy="369332"/>
          </a:xfrm>
          <a:prstGeom prst="rect">
            <a:avLst/>
          </a:prstGeom>
          <a:noFill/>
        </p:spPr>
        <p:txBody>
          <a:bodyPr wrap="none" rtlCol="0">
            <a:spAutoFit/>
          </a:bodyPr>
          <a:lstStyle/>
          <a:p>
            <a:r>
              <a:rPr lang="en-US" dirty="0" smtClean="0"/>
              <a:t>5000 Transactions</a:t>
            </a:r>
            <a:endParaRPr lang="en-US" dirty="0"/>
          </a:p>
        </p:txBody>
      </p:sp>
      <p:sp>
        <p:nvSpPr>
          <p:cNvPr id="14" name="Equal 13"/>
          <p:cNvSpPr/>
          <p:nvPr/>
        </p:nvSpPr>
        <p:spPr>
          <a:xfrm>
            <a:off x="5072062" y="2243138"/>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Equal 14"/>
          <p:cNvSpPr/>
          <p:nvPr/>
        </p:nvSpPr>
        <p:spPr>
          <a:xfrm>
            <a:off x="4210049" y="3352801"/>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1009651" y="4638686"/>
            <a:ext cx="1808700" cy="369332"/>
          </a:xfrm>
          <a:prstGeom prst="rect">
            <a:avLst/>
          </a:prstGeom>
          <a:noFill/>
        </p:spPr>
        <p:txBody>
          <a:bodyPr wrap="none" rtlCol="0">
            <a:spAutoFit/>
          </a:bodyPr>
          <a:lstStyle/>
          <a:p>
            <a:r>
              <a:rPr lang="en-US" dirty="0" smtClean="0"/>
              <a:t>500 Transactions</a:t>
            </a:r>
            <a:endParaRPr lang="en-US" dirty="0"/>
          </a:p>
        </p:txBody>
      </p:sp>
      <p:sp>
        <p:nvSpPr>
          <p:cNvPr id="17" name="TextBox 16"/>
          <p:cNvSpPr txBox="1"/>
          <p:nvPr/>
        </p:nvSpPr>
        <p:spPr>
          <a:xfrm rot="16200000">
            <a:off x="183352" y="4638686"/>
            <a:ext cx="1062470" cy="369332"/>
          </a:xfrm>
          <a:prstGeom prst="rect">
            <a:avLst/>
          </a:prstGeom>
          <a:noFill/>
        </p:spPr>
        <p:txBody>
          <a:bodyPr wrap="none" rtlCol="0">
            <a:spAutoFit/>
          </a:bodyPr>
          <a:lstStyle/>
          <a:p>
            <a:r>
              <a:rPr lang="en-US" u="sng" dirty="0" smtClean="0"/>
              <a:t>SUPPORT</a:t>
            </a:r>
            <a:endParaRPr lang="en-US" u="sng" dirty="0"/>
          </a:p>
        </p:txBody>
      </p:sp>
      <p:sp>
        <p:nvSpPr>
          <p:cNvPr id="18" name="TextBox 17"/>
          <p:cNvSpPr txBox="1"/>
          <p:nvPr/>
        </p:nvSpPr>
        <p:spPr>
          <a:xfrm>
            <a:off x="5191126" y="4591061"/>
            <a:ext cx="2207656" cy="369332"/>
          </a:xfrm>
          <a:prstGeom prst="rect">
            <a:avLst/>
          </a:prstGeom>
          <a:noFill/>
        </p:spPr>
        <p:txBody>
          <a:bodyPr wrap="none" rtlCol="0">
            <a:spAutoFit/>
          </a:bodyPr>
          <a:lstStyle/>
          <a:p>
            <a:r>
              <a:rPr lang="en-US" dirty="0" smtClean="0"/>
              <a:t>500 / 100,000 or .005</a:t>
            </a:r>
            <a:endParaRPr lang="en-US" dirty="0"/>
          </a:p>
        </p:txBody>
      </p:sp>
      <p:sp>
        <p:nvSpPr>
          <p:cNvPr id="19" name="Division 18"/>
          <p:cNvSpPr/>
          <p:nvPr/>
        </p:nvSpPr>
        <p:spPr>
          <a:xfrm>
            <a:off x="4300538" y="4400558"/>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962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057265"/>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7" name="TextBox 6"/>
          <p:cNvSpPr txBox="1"/>
          <p:nvPr/>
        </p:nvSpPr>
        <p:spPr>
          <a:xfrm>
            <a:off x="985838" y="3200401"/>
            <a:ext cx="3296031" cy="369332"/>
          </a:xfrm>
          <a:prstGeom prst="rect">
            <a:avLst/>
          </a:prstGeom>
          <a:noFill/>
        </p:spPr>
        <p:txBody>
          <a:bodyPr wrap="none" rtlCol="0">
            <a:spAutoFit/>
          </a:bodyPr>
          <a:lstStyle/>
          <a:p>
            <a:r>
              <a:rPr lang="en-US" dirty="0" smtClean="0"/>
              <a:t>If candles, cake mix, then balloon</a:t>
            </a:r>
            <a:endParaRPr lang="en-US" dirty="0"/>
          </a:p>
        </p:txBody>
      </p:sp>
      <p:sp>
        <p:nvSpPr>
          <p:cNvPr id="8" name="TextBox 7"/>
          <p:cNvSpPr txBox="1"/>
          <p:nvPr/>
        </p:nvSpPr>
        <p:spPr>
          <a:xfrm rot="16200000">
            <a:off x="214522" y="3061902"/>
            <a:ext cx="952505" cy="646331"/>
          </a:xfrm>
          <a:prstGeom prst="rect">
            <a:avLst/>
          </a:prstGeom>
          <a:noFill/>
        </p:spPr>
        <p:txBody>
          <a:bodyPr wrap="none" rtlCol="0">
            <a:spAutoFit/>
          </a:bodyPr>
          <a:lstStyle/>
          <a:p>
            <a:pPr algn="ctr"/>
            <a:r>
              <a:rPr lang="en-US" u="sng" dirty="0" smtClean="0"/>
              <a:t>Specific </a:t>
            </a:r>
          </a:p>
          <a:p>
            <a:pPr algn="ctr"/>
            <a:r>
              <a:rPr lang="en-US" u="sng" dirty="0" smtClean="0"/>
              <a:t>RULE</a:t>
            </a:r>
            <a:endParaRPr lang="en-US" u="sng" dirty="0"/>
          </a:p>
        </p:txBody>
      </p:sp>
      <p:sp>
        <p:nvSpPr>
          <p:cNvPr id="10" name="TextBox 9"/>
          <p:cNvSpPr txBox="1"/>
          <p:nvPr/>
        </p:nvSpPr>
        <p:spPr>
          <a:xfrm>
            <a:off x="5167313" y="3152776"/>
            <a:ext cx="1755802" cy="369332"/>
          </a:xfrm>
          <a:prstGeom prst="rect">
            <a:avLst/>
          </a:prstGeom>
          <a:noFill/>
        </p:spPr>
        <p:txBody>
          <a:bodyPr wrap="none" rtlCol="0">
            <a:spAutoFit/>
          </a:bodyPr>
          <a:lstStyle/>
          <a:p>
            <a:r>
              <a:rPr lang="en-US" dirty="0" smtClean="0"/>
              <a:t>500 Transactions</a:t>
            </a:r>
            <a:endParaRPr lang="en-US" dirty="0"/>
          </a:p>
        </p:txBody>
      </p:sp>
      <p:sp>
        <p:nvSpPr>
          <p:cNvPr id="11" name="TextBox 10"/>
          <p:cNvSpPr txBox="1"/>
          <p:nvPr/>
        </p:nvSpPr>
        <p:spPr>
          <a:xfrm>
            <a:off x="985838" y="2043103"/>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12" name="TextBox 11"/>
          <p:cNvSpPr txBox="1"/>
          <p:nvPr/>
        </p:nvSpPr>
        <p:spPr>
          <a:xfrm rot="16200000">
            <a:off x="-46430" y="1723243"/>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13" name="TextBox 12"/>
          <p:cNvSpPr txBox="1"/>
          <p:nvPr/>
        </p:nvSpPr>
        <p:spPr>
          <a:xfrm>
            <a:off x="6124582" y="1995478"/>
            <a:ext cx="1872820" cy="369332"/>
          </a:xfrm>
          <a:prstGeom prst="rect">
            <a:avLst/>
          </a:prstGeom>
          <a:noFill/>
        </p:spPr>
        <p:txBody>
          <a:bodyPr wrap="none" rtlCol="0">
            <a:spAutoFit/>
          </a:bodyPr>
          <a:lstStyle/>
          <a:p>
            <a:r>
              <a:rPr lang="en-US" dirty="0" smtClean="0"/>
              <a:t>5000 Transactions</a:t>
            </a:r>
            <a:endParaRPr lang="en-US" dirty="0"/>
          </a:p>
        </p:txBody>
      </p:sp>
      <p:sp>
        <p:nvSpPr>
          <p:cNvPr id="14" name="Equal 13"/>
          <p:cNvSpPr/>
          <p:nvPr/>
        </p:nvSpPr>
        <p:spPr>
          <a:xfrm>
            <a:off x="5072062" y="1885941"/>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Equal 14"/>
          <p:cNvSpPr/>
          <p:nvPr/>
        </p:nvSpPr>
        <p:spPr>
          <a:xfrm>
            <a:off x="4210049" y="3052756"/>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1009651" y="4367215"/>
            <a:ext cx="1808700" cy="369332"/>
          </a:xfrm>
          <a:prstGeom prst="rect">
            <a:avLst/>
          </a:prstGeom>
          <a:noFill/>
        </p:spPr>
        <p:txBody>
          <a:bodyPr wrap="none" rtlCol="0">
            <a:spAutoFit/>
          </a:bodyPr>
          <a:lstStyle/>
          <a:p>
            <a:r>
              <a:rPr lang="en-US" dirty="0" smtClean="0"/>
              <a:t>500 Transactions</a:t>
            </a:r>
            <a:endParaRPr lang="en-US" dirty="0"/>
          </a:p>
        </p:txBody>
      </p:sp>
      <p:sp>
        <p:nvSpPr>
          <p:cNvPr id="17" name="TextBox 16"/>
          <p:cNvSpPr txBox="1"/>
          <p:nvPr/>
        </p:nvSpPr>
        <p:spPr>
          <a:xfrm rot="16200000">
            <a:off x="183352" y="4367215"/>
            <a:ext cx="1062470" cy="369332"/>
          </a:xfrm>
          <a:prstGeom prst="rect">
            <a:avLst/>
          </a:prstGeom>
          <a:noFill/>
        </p:spPr>
        <p:txBody>
          <a:bodyPr wrap="none" rtlCol="0">
            <a:spAutoFit/>
          </a:bodyPr>
          <a:lstStyle/>
          <a:p>
            <a:r>
              <a:rPr lang="en-US" u="sng" dirty="0" smtClean="0"/>
              <a:t>SUPPORT</a:t>
            </a:r>
            <a:endParaRPr lang="en-US" u="sng" dirty="0"/>
          </a:p>
        </p:txBody>
      </p:sp>
      <p:sp>
        <p:nvSpPr>
          <p:cNvPr id="18" name="TextBox 17"/>
          <p:cNvSpPr txBox="1"/>
          <p:nvPr/>
        </p:nvSpPr>
        <p:spPr>
          <a:xfrm>
            <a:off x="3848089" y="4319590"/>
            <a:ext cx="2207656" cy="369332"/>
          </a:xfrm>
          <a:prstGeom prst="rect">
            <a:avLst/>
          </a:prstGeom>
          <a:noFill/>
        </p:spPr>
        <p:txBody>
          <a:bodyPr wrap="none" rtlCol="0">
            <a:spAutoFit/>
          </a:bodyPr>
          <a:lstStyle/>
          <a:p>
            <a:r>
              <a:rPr lang="en-US" dirty="0" smtClean="0"/>
              <a:t>500 / 100,000 or .005</a:t>
            </a:r>
            <a:endParaRPr lang="en-US" dirty="0"/>
          </a:p>
        </p:txBody>
      </p:sp>
      <p:sp>
        <p:nvSpPr>
          <p:cNvPr id="19" name="Division 18"/>
          <p:cNvSpPr/>
          <p:nvPr/>
        </p:nvSpPr>
        <p:spPr>
          <a:xfrm>
            <a:off x="2957501" y="4129087"/>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9177" y="5619766"/>
            <a:ext cx="1808700" cy="369332"/>
          </a:xfrm>
          <a:prstGeom prst="rect">
            <a:avLst/>
          </a:prstGeom>
          <a:noFill/>
        </p:spPr>
        <p:txBody>
          <a:bodyPr wrap="none" rtlCol="0">
            <a:spAutoFit/>
          </a:bodyPr>
          <a:lstStyle/>
          <a:p>
            <a:r>
              <a:rPr lang="en-US" dirty="0" smtClean="0"/>
              <a:t>500 Transactions</a:t>
            </a:r>
            <a:endParaRPr lang="en-US" dirty="0"/>
          </a:p>
        </p:txBody>
      </p:sp>
      <p:sp>
        <p:nvSpPr>
          <p:cNvPr id="21" name="TextBox 20"/>
          <p:cNvSpPr txBox="1"/>
          <p:nvPr/>
        </p:nvSpPr>
        <p:spPr>
          <a:xfrm rot="16200000">
            <a:off x="18859" y="5619766"/>
            <a:ext cx="1410514" cy="369332"/>
          </a:xfrm>
          <a:prstGeom prst="rect">
            <a:avLst/>
          </a:prstGeom>
          <a:noFill/>
        </p:spPr>
        <p:txBody>
          <a:bodyPr wrap="none" rtlCol="0">
            <a:spAutoFit/>
          </a:bodyPr>
          <a:lstStyle/>
          <a:p>
            <a:r>
              <a:rPr lang="en-US" u="sng" dirty="0" smtClean="0"/>
              <a:t>CONFIDENCE</a:t>
            </a:r>
            <a:endParaRPr lang="en-US" u="sng" dirty="0"/>
          </a:p>
        </p:txBody>
      </p:sp>
      <p:sp>
        <p:nvSpPr>
          <p:cNvPr id="22" name="TextBox 21"/>
          <p:cNvSpPr txBox="1"/>
          <p:nvPr/>
        </p:nvSpPr>
        <p:spPr>
          <a:xfrm>
            <a:off x="3600448" y="5572141"/>
            <a:ext cx="1739579" cy="369332"/>
          </a:xfrm>
          <a:prstGeom prst="rect">
            <a:avLst/>
          </a:prstGeom>
          <a:noFill/>
        </p:spPr>
        <p:txBody>
          <a:bodyPr wrap="none" rtlCol="0">
            <a:spAutoFit/>
          </a:bodyPr>
          <a:lstStyle/>
          <a:p>
            <a:r>
              <a:rPr lang="en-US" dirty="0" smtClean="0"/>
              <a:t>500 / 5,000 or .1</a:t>
            </a:r>
            <a:endParaRPr lang="en-US" dirty="0"/>
          </a:p>
        </p:txBody>
      </p:sp>
      <p:sp>
        <p:nvSpPr>
          <p:cNvPr id="23" name="Division 22"/>
          <p:cNvSpPr/>
          <p:nvPr/>
        </p:nvSpPr>
        <p:spPr>
          <a:xfrm>
            <a:off x="2709860" y="5381638"/>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8703703">
            <a:off x="5914385" y="4452115"/>
            <a:ext cx="2347268" cy="115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has low support but when it occurs we are ore confident there is a relationship</a:t>
            </a:r>
            <a:endParaRPr lang="en-US" sz="1400" dirty="0"/>
          </a:p>
        </p:txBody>
      </p:sp>
    </p:spTree>
    <p:extLst>
      <p:ext uri="{BB962C8B-B14F-4D97-AF65-F5344CB8AC3E}">
        <p14:creationId xmlns:p14="http://schemas.microsoft.com/office/powerpoint/2010/main" val="1504593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ea typeface="ＭＳ Ｐゴシック" pitchFamily="34" charset="-128"/>
              </a:rPr>
              <a:t>Measures of Rule Performance</a:t>
            </a:r>
          </a:p>
        </p:txBody>
      </p:sp>
      <p:sp>
        <p:nvSpPr>
          <p:cNvPr id="20483" name="Content Placeholder 2"/>
          <p:cNvSpPr>
            <a:spLocks noGrp="1"/>
          </p:cNvSpPr>
          <p:nvPr>
            <p:ph sz="quarter" idx="1"/>
          </p:nvPr>
        </p:nvSpPr>
        <p:spPr>
          <a:xfrm>
            <a:off x="914400" y="1752600"/>
            <a:ext cx="3786188" cy="3690938"/>
          </a:xfrm>
        </p:spPr>
        <p:txBody>
          <a:bodyPr>
            <a:normAutofit lnSpcReduction="10000"/>
          </a:bodyPr>
          <a:lstStyle/>
          <a:p>
            <a:pPr marL="0" indent="0" eaLnBrk="1" hangingPunct="1">
              <a:buFont typeface="Wingdings 2" pitchFamily="18" charset="2"/>
              <a:buNone/>
              <a:defRPr/>
            </a:pPr>
            <a:r>
              <a:rPr lang="en-US" b="1" dirty="0" smtClean="0">
                <a:latin typeface="+mj-lt"/>
                <a:ea typeface="+mn-ea"/>
                <a:cs typeface="+mn-cs"/>
              </a:rPr>
              <a:t>Lift</a:t>
            </a:r>
            <a:r>
              <a:rPr lang="en-US" dirty="0" smtClean="0">
                <a:latin typeface="+mj-lt"/>
                <a:ea typeface="+mn-ea"/>
                <a:cs typeface="+mn-cs"/>
              </a:rPr>
              <a:t> </a:t>
            </a:r>
            <a:r>
              <a:rPr lang="en-US" dirty="0" smtClean="0">
                <a:latin typeface="+mj-lt"/>
                <a:ea typeface="+mn-ea"/>
                <a:cs typeface="+mn-cs"/>
              </a:rPr>
              <a:t>= </a:t>
            </a:r>
            <a:r>
              <a:rPr lang="en-US" i="1" dirty="0" smtClean="0">
                <a:latin typeface="+mj-lt"/>
                <a:ea typeface="+mn-ea"/>
                <a:cs typeface="+mn-cs"/>
              </a:rPr>
              <a:t>confidence</a:t>
            </a:r>
            <a:r>
              <a:rPr lang="en-US" dirty="0" smtClean="0">
                <a:latin typeface="+mj-lt"/>
                <a:ea typeface="+mn-ea"/>
                <a:cs typeface="+mn-cs"/>
              </a:rPr>
              <a:t>/(</a:t>
            </a:r>
            <a:r>
              <a:rPr lang="en-US" i="1" dirty="0" smtClean="0">
                <a:latin typeface="+mj-lt"/>
                <a:ea typeface="+mn-ea"/>
                <a:cs typeface="+mn-cs"/>
              </a:rPr>
              <a:t>benchmark confidence</a:t>
            </a:r>
            <a:r>
              <a:rPr lang="en-US" dirty="0" smtClean="0">
                <a:latin typeface="+mj-lt"/>
                <a:ea typeface="+mn-ea"/>
                <a:cs typeface="+mn-cs"/>
              </a:rPr>
              <a:t>)</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b="1" i="1" dirty="0" smtClean="0">
                <a:latin typeface="+mj-lt"/>
                <a:ea typeface="+mn-ea"/>
                <a:cs typeface="+mn-cs"/>
              </a:rPr>
              <a:t>Benchmark confidence</a:t>
            </a:r>
            <a:r>
              <a:rPr lang="en-US" b="1" dirty="0" smtClean="0">
                <a:latin typeface="+mj-lt"/>
                <a:ea typeface="+mn-ea"/>
                <a:cs typeface="+mn-cs"/>
              </a:rPr>
              <a:t> </a:t>
            </a:r>
            <a:r>
              <a:rPr lang="en-US" dirty="0" smtClean="0">
                <a:latin typeface="+mj-lt"/>
                <a:ea typeface="+mn-ea"/>
                <a:cs typeface="+mn-cs"/>
              </a:rPr>
              <a:t>= transactions with consequent as % of all transactions</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dirty="0" smtClean="0">
                <a:latin typeface="+mj-lt"/>
                <a:ea typeface="+mn-ea"/>
                <a:cs typeface="+mn-cs"/>
              </a:rPr>
              <a:t>Lift &gt; 1 indicates a rule that is useful in finding consequent items sets (i.e., more useful than just selecting transactions randomly)</a:t>
            </a:r>
          </a:p>
        </p:txBody>
      </p:sp>
      <p:pic>
        <p:nvPicPr>
          <p:cNvPr id="2050" name="Picture 2" descr="Image result for lift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1585912"/>
            <a:ext cx="27432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People naturally buy or select the </a:t>
            </a:r>
            <a:r>
              <a:rPr lang="en-US" b="1" i="1" u="sng" dirty="0" smtClean="0"/>
              <a:t>consequent</a:t>
            </a:r>
            <a:r>
              <a:rPr lang="en-US" dirty="0" smtClean="0"/>
              <a:t> at some rate, how much better is this specific antecedent item(s)?</a:t>
            </a:r>
            <a:endParaRPr lang="en-US" dirty="0"/>
          </a:p>
        </p:txBody>
      </p:sp>
    </p:spTree>
    <p:extLst>
      <p:ext uri="{BB962C8B-B14F-4D97-AF65-F5344CB8AC3E}">
        <p14:creationId xmlns:p14="http://schemas.microsoft.com/office/powerpoint/2010/main" val="1069825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Lift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057265"/>
            <a:ext cx="4794005" cy="523220"/>
          </a:xfrm>
          <a:prstGeom prst="rect">
            <a:avLst/>
          </a:prstGeom>
          <a:noFill/>
        </p:spPr>
        <p:txBody>
          <a:bodyPr wrap="none" rtlCol="0">
            <a:spAutoFit/>
          </a:bodyPr>
          <a:lstStyle/>
          <a:p>
            <a:r>
              <a:rPr lang="en-US" sz="2800" u="sng" dirty="0" smtClean="0"/>
              <a:t>Now you know confidence is .1.</a:t>
            </a:r>
            <a:endParaRPr lang="en-US" sz="2800" u="sng" dirty="0"/>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smtClean="0"/>
              <a:t>“then balloon” occurs 600 times out of 100k transactions</a:t>
            </a:r>
            <a:endParaRPr lang="en-US" dirty="0"/>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smtClean="0"/>
              <a:t>Benchmark </a:t>
            </a:r>
          </a:p>
          <a:p>
            <a:r>
              <a:rPr lang="en-US" u="sng" dirty="0" smtClean="0"/>
              <a:t>CONFIDENCE</a:t>
            </a:r>
            <a:endParaRPr lang="en-US" u="sng" dirty="0"/>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a:t>
            </a:r>
            <a:r>
              <a:rPr lang="en-US" dirty="0" smtClean="0"/>
              <a:t>00 / 100K</a:t>
            </a:r>
          </a:p>
          <a:p>
            <a:pPr algn="ctr"/>
            <a:r>
              <a:rPr lang="en-US" dirty="0" smtClean="0"/>
              <a:t> or .006</a:t>
            </a:r>
            <a:endParaRPr lang="en-US" dirty="0"/>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902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Lift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057265"/>
            <a:ext cx="4794005" cy="523220"/>
          </a:xfrm>
          <a:prstGeom prst="rect">
            <a:avLst/>
          </a:prstGeom>
          <a:noFill/>
        </p:spPr>
        <p:txBody>
          <a:bodyPr wrap="none" rtlCol="0">
            <a:spAutoFit/>
          </a:bodyPr>
          <a:lstStyle/>
          <a:p>
            <a:r>
              <a:rPr lang="en-US" sz="2800" u="sng" dirty="0" smtClean="0"/>
              <a:t>Now you know confidence is .1.</a:t>
            </a:r>
            <a:endParaRPr lang="en-US" sz="2800" u="sng" dirty="0"/>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smtClean="0"/>
              <a:t>“then balloon” occurs 600 times out of 100k transactions</a:t>
            </a:r>
            <a:endParaRPr lang="en-US" dirty="0"/>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smtClean="0"/>
              <a:t>Benchmark </a:t>
            </a:r>
          </a:p>
          <a:p>
            <a:r>
              <a:rPr lang="en-US" u="sng" dirty="0" smtClean="0"/>
              <a:t>CONFIDENCE</a:t>
            </a:r>
            <a:endParaRPr lang="en-US" u="sng" dirty="0"/>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a:t>
            </a:r>
            <a:r>
              <a:rPr lang="en-US" dirty="0" smtClean="0"/>
              <a:t>00 / 100K</a:t>
            </a:r>
          </a:p>
          <a:p>
            <a:pPr algn="ctr"/>
            <a:r>
              <a:rPr lang="en-US" dirty="0" smtClean="0"/>
              <a:t> or .006</a:t>
            </a:r>
            <a:endParaRPr lang="en-US" dirty="0"/>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8690" y="3729042"/>
            <a:ext cx="5200648" cy="646331"/>
          </a:xfrm>
          <a:prstGeom prst="rect">
            <a:avLst/>
          </a:prstGeom>
          <a:noFill/>
        </p:spPr>
        <p:txBody>
          <a:bodyPr wrap="square" rtlCol="0">
            <a:spAutoFit/>
          </a:bodyPr>
          <a:lstStyle/>
          <a:p>
            <a:r>
              <a:rPr lang="en-US" dirty="0" smtClean="0"/>
              <a:t>For balloon purchases, how much better than the average occurrence is the rule?</a:t>
            </a:r>
            <a:endParaRPr lang="en-US" dirty="0"/>
          </a:p>
        </p:txBody>
      </p:sp>
      <p:sp>
        <p:nvSpPr>
          <p:cNvPr id="13" name="TextBox 12"/>
          <p:cNvSpPr txBox="1"/>
          <p:nvPr/>
        </p:nvSpPr>
        <p:spPr>
          <a:xfrm rot="16200000">
            <a:off x="437204" y="3857630"/>
            <a:ext cx="535724" cy="369332"/>
          </a:xfrm>
          <a:prstGeom prst="rect">
            <a:avLst/>
          </a:prstGeom>
          <a:noFill/>
        </p:spPr>
        <p:txBody>
          <a:bodyPr wrap="none" rtlCol="0">
            <a:spAutoFit/>
          </a:bodyPr>
          <a:lstStyle/>
          <a:p>
            <a:r>
              <a:rPr lang="en-US" u="sng" dirty="0" smtClean="0"/>
              <a:t>Lift </a:t>
            </a:r>
            <a:endParaRPr lang="en-US" u="sng" dirty="0"/>
          </a:p>
        </p:txBody>
      </p:sp>
      <p:sp>
        <p:nvSpPr>
          <p:cNvPr id="14" name="TextBox 13"/>
          <p:cNvSpPr txBox="1"/>
          <p:nvPr/>
        </p:nvSpPr>
        <p:spPr>
          <a:xfrm>
            <a:off x="7330999" y="3667130"/>
            <a:ext cx="1218602" cy="646331"/>
          </a:xfrm>
          <a:prstGeom prst="rect">
            <a:avLst/>
          </a:prstGeom>
          <a:noFill/>
        </p:spPr>
        <p:txBody>
          <a:bodyPr wrap="none" rtlCol="0">
            <a:spAutoFit/>
          </a:bodyPr>
          <a:lstStyle/>
          <a:p>
            <a:pPr algn="ctr"/>
            <a:r>
              <a:rPr lang="en-US" dirty="0" smtClean="0"/>
              <a:t>.1 / .006 or</a:t>
            </a:r>
          </a:p>
          <a:p>
            <a:pPr algn="ctr"/>
            <a:r>
              <a:rPr lang="en-US" dirty="0" smtClean="0"/>
              <a:t>16.6</a:t>
            </a:r>
          </a:p>
        </p:txBody>
      </p:sp>
      <p:sp>
        <p:nvSpPr>
          <p:cNvPr id="15" name="Division 14"/>
          <p:cNvSpPr/>
          <p:nvPr/>
        </p:nvSpPr>
        <p:spPr>
          <a:xfrm>
            <a:off x="6434141" y="3619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4061" y="5643563"/>
            <a:ext cx="7615878" cy="43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rule is providing lift over the natural propensity to purchase balloons.  </a:t>
            </a:r>
            <a:endParaRPr lang="en-US" sz="1400" dirty="0"/>
          </a:p>
        </p:txBody>
      </p:sp>
    </p:spTree>
    <p:extLst>
      <p:ext uri="{BB962C8B-B14F-4D97-AF65-F5344CB8AC3E}">
        <p14:creationId xmlns:p14="http://schemas.microsoft.com/office/powerpoint/2010/main" val="942626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z="3600" smtClean="0">
                <a:ea typeface="ＭＳ Ｐゴシック" pitchFamily="34" charset="-128"/>
              </a:rPr>
              <a:t>Alternate Data Format: Binary Matrix </a:t>
            </a:r>
          </a:p>
        </p:txBody>
      </p:sp>
      <p:pic>
        <p:nvPicPr>
          <p:cNvPr id="38914" name="Picture 4"/>
          <p:cNvPicPr>
            <a:picLocks noChangeAspect="1" noChangeArrowheads="1"/>
          </p:cNvPicPr>
          <p:nvPr/>
        </p:nvPicPr>
        <p:blipFill>
          <a:blip r:embed="rId3" cstate="print"/>
          <a:srcRect/>
          <a:stretch>
            <a:fillRect/>
          </a:stretch>
        </p:blipFill>
        <p:spPr bwMode="auto">
          <a:xfrm>
            <a:off x="1190625" y="1771650"/>
            <a:ext cx="6762750" cy="3314700"/>
          </a:xfrm>
          <a:prstGeom prst="rect">
            <a:avLst/>
          </a:prstGeom>
          <a:noFill/>
          <a:ln w="9525">
            <a:noFill/>
            <a:miter lim="800000"/>
            <a:headEnd/>
            <a:tailEnd/>
          </a:ln>
        </p:spPr>
      </p:pic>
    </p:spTree>
    <p:extLst>
      <p:ext uri="{BB962C8B-B14F-4D97-AF65-F5344CB8AC3E}">
        <p14:creationId xmlns:p14="http://schemas.microsoft.com/office/powerpoint/2010/main" val="1791387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ea typeface="ＭＳ Ｐゴシック" pitchFamily="34" charset="-128"/>
              </a:rPr>
              <a:t>Process of Rule Selection	</a:t>
            </a:r>
          </a:p>
        </p:txBody>
      </p:sp>
      <p:sp>
        <p:nvSpPr>
          <p:cNvPr id="40962" name="Content Placeholder 2"/>
          <p:cNvSpPr>
            <a:spLocks noGrp="1"/>
          </p:cNvSpPr>
          <p:nvPr>
            <p:ph sz="quarter" idx="1"/>
          </p:nvPr>
        </p:nvSpPr>
        <p:spPr>
          <a:xfrm>
            <a:off x="914400" y="1752600"/>
            <a:ext cx="7772400" cy="3733800"/>
          </a:xfrm>
        </p:spPr>
        <p:txBody>
          <a:bodyPr/>
          <a:lstStyle/>
          <a:p>
            <a:pPr marL="0" indent="0" eaLnBrk="1" hangingPunct="1">
              <a:buFont typeface="Wingdings 2" pitchFamily="18" charset="2"/>
              <a:buNone/>
            </a:pPr>
            <a:r>
              <a:rPr lang="en-US" dirty="0" smtClean="0">
                <a:ea typeface="ＭＳ Ｐゴシック" pitchFamily="34" charset="-128"/>
              </a:rPr>
              <a:t>Generate all rules that meet specified support &amp; confidence</a:t>
            </a:r>
          </a:p>
          <a:p>
            <a:pPr marL="742950" lvl="1" indent="-342900" eaLnBrk="1" hangingPunct="1">
              <a:buFont typeface="+mj-lt"/>
              <a:buAutoNum type="arabicPeriod"/>
            </a:pPr>
            <a:r>
              <a:rPr lang="en-US" dirty="0" smtClean="0">
                <a:ea typeface="ＭＳ Ｐゴシック" pitchFamily="34" charset="-128"/>
              </a:rPr>
              <a:t>Find frequent item sets (those with sufficient support – see previous</a:t>
            </a:r>
            <a:r>
              <a:rPr lang="en-US" dirty="0" smtClean="0">
                <a:ea typeface="ＭＳ Ｐゴシック" pitchFamily="34" charset="-128"/>
              </a:rPr>
              <a:t>)</a:t>
            </a:r>
          </a:p>
          <a:p>
            <a:pPr marL="1085850" lvl="2" indent="-342900"/>
            <a:r>
              <a:rPr lang="en-US" dirty="0" smtClean="0">
                <a:ea typeface="ＭＳ Ｐゴシック" pitchFamily="34" charset="-128"/>
              </a:rPr>
              <a:t>Avoids investigating possible all rules (a priori algorithm)</a:t>
            </a:r>
            <a:endParaRPr lang="en-US" dirty="0" smtClean="0">
              <a:ea typeface="ＭＳ Ｐゴシック" pitchFamily="34" charset="-128"/>
            </a:endParaRPr>
          </a:p>
          <a:p>
            <a:pPr marL="742950" lvl="1" indent="-342900" eaLnBrk="1" hangingPunct="1">
              <a:buFont typeface="+mj-lt"/>
              <a:buAutoNum type="arabicPeriod"/>
            </a:pPr>
            <a:r>
              <a:rPr lang="en-US" dirty="0" smtClean="0">
                <a:ea typeface="ＭＳ Ｐゴシック" pitchFamily="34" charset="-128"/>
              </a:rPr>
              <a:t>From </a:t>
            </a:r>
            <a:r>
              <a:rPr lang="en-US" dirty="0" smtClean="0">
                <a:ea typeface="ＭＳ Ｐゴシック" pitchFamily="34" charset="-128"/>
              </a:rPr>
              <a:t>the frequent item </a:t>
            </a:r>
            <a:r>
              <a:rPr lang="en-US" dirty="0" smtClean="0">
                <a:ea typeface="ＭＳ Ｐゴシック" pitchFamily="34" charset="-128"/>
              </a:rPr>
              <a:t>sets, generate rules with sufficient </a:t>
            </a:r>
            <a:r>
              <a:rPr lang="en-US" dirty="0" smtClean="0">
                <a:ea typeface="ＭＳ Ｐゴシック" pitchFamily="34" charset="-128"/>
              </a:rPr>
              <a:t>confidence &amp; lift</a:t>
            </a:r>
          </a:p>
          <a:p>
            <a:pPr marL="1085850" lvl="2" indent="-342900"/>
            <a:r>
              <a:rPr lang="en-US" dirty="0" smtClean="0">
                <a:ea typeface="ＭＳ Ｐゴシック" pitchFamily="34" charset="-128"/>
              </a:rPr>
              <a:t>Only use rules that you are confident have antecedents that occur more than natural (confidence)</a:t>
            </a:r>
          </a:p>
          <a:p>
            <a:pPr marL="1085850" lvl="2" indent="-342900"/>
            <a:r>
              <a:rPr lang="en-US" dirty="0" smtClean="0">
                <a:ea typeface="ＭＳ Ｐゴシック" pitchFamily="34" charset="-128"/>
              </a:rPr>
              <a:t>Only use rules where the antecedent / consequent relationship is stronger than (lift) how often the consequent occurs  </a:t>
            </a:r>
            <a:endParaRPr lang="en-US" dirty="0" smtClean="0">
              <a:ea typeface="ＭＳ Ｐゴシック" pitchFamily="34" charset="-128"/>
            </a:endParaRPr>
          </a:p>
          <a:p>
            <a:pPr marL="571500" lvl="1" eaLnBrk="1" hangingPunct="1"/>
            <a:endParaRPr lang="en-US" dirty="0" smtClean="0">
              <a:ea typeface="ＭＳ Ｐゴシック" pitchFamily="34" charset="-128"/>
            </a:endParaRPr>
          </a:p>
          <a:p>
            <a:pPr marL="571500" lvl="1" eaLnBrk="1" hangingPunct="1">
              <a:buFont typeface="Wingdings 2" pitchFamily="18" charset="2"/>
              <a:buNone/>
            </a:pPr>
            <a:endParaRPr lang="en-US" dirty="0" smtClean="0">
              <a:ea typeface="ＭＳ Ｐゴシック" pitchFamily="34" charset="-128"/>
            </a:endParaRPr>
          </a:p>
        </p:txBody>
      </p:sp>
    </p:spTree>
    <p:extLst>
      <p:ext uri="{BB962C8B-B14F-4D97-AF65-F5344CB8AC3E}">
        <p14:creationId xmlns:p14="http://schemas.microsoft.com/office/powerpoint/2010/main" val="3719913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914400" y="274638"/>
            <a:ext cx="7772400" cy="563562"/>
          </a:xfrm>
        </p:spPr>
        <p:txBody>
          <a:bodyPr/>
          <a:lstStyle/>
          <a:p>
            <a:pPr algn="ctr" eaLnBrk="1" hangingPunct="1"/>
            <a:r>
              <a:rPr lang="en-US" sz="3200" dirty="0" smtClean="0">
                <a:ea typeface="ＭＳ Ｐゴシック" pitchFamily="34" charset="-128"/>
              </a:rPr>
              <a:t>Generating Rules in R</a:t>
            </a:r>
          </a:p>
        </p:txBody>
      </p:sp>
      <p:sp>
        <p:nvSpPr>
          <p:cNvPr id="5" name="Rectangle 4"/>
          <p:cNvSpPr/>
          <p:nvPr/>
        </p:nvSpPr>
        <p:spPr>
          <a:xfrm>
            <a:off x="838200" y="2705100"/>
            <a:ext cx="7924800" cy="1492716"/>
          </a:xfrm>
          <a:prstGeom prst="rect">
            <a:avLst/>
          </a:prstGeom>
        </p:spPr>
        <p:txBody>
          <a:bodyPr wrap="square">
            <a:spAutoFit/>
          </a:bodyPr>
          <a:lstStyle/>
          <a:p>
            <a:r>
              <a:rPr lang="en-US" sz="1300" dirty="0" smtClean="0">
                <a:latin typeface="Courier New" pitchFamily="49" charset="0"/>
                <a:cs typeface="Courier New" pitchFamily="49" charset="0"/>
              </a:rPr>
              <a:t>     lhs              </a:t>
            </a:r>
            <a:r>
              <a:rPr lang="en-US" sz="1300" dirty="0" err="1" smtClean="0">
                <a:latin typeface="Courier New" pitchFamily="49" charset="0"/>
                <a:cs typeface="Courier New" pitchFamily="49" charset="0"/>
              </a:rPr>
              <a:t>rhs</a:t>
            </a:r>
            <a:r>
              <a:rPr lang="en-US" sz="1300" dirty="0" smtClean="0">
                <a:latin typeface="Courier New" pitchFamily="49" charset="0"/>
                <a:cs typeface="Courier New" pitchFamily="49" charset="0"/>
              </a:rPr>
              <a:t> </a:t>
            </a:r>
            <a:r>
              <a:rPr lang="en-US" sz="1300" dirty="0">
                <a:latin typeface="Courier New" pitchFamily="49" charset="0"/>
                <a:cs typeface="Courier New" pitchFamily="49" charset="0"/>
              </a:rPr>
              <a:t>support confidence lift</a:t>
            </a:r>
          </a:p>
          <a:p>
            <a:r>
              <a:rPr lang="en-US" sz="1300" dirty="0">
                <a:latin typeface="Courier New" pitchFamily="49" charset="0"/>
                <a:cs typeface="Courier New" pitchFamily="49" charset="0"/>
              </a:rPr>
              <a:t>15 {</a:t>
            </a:r>
            <a:r>
              <a:rPr lang="en-US" sz="1300" dirty="0" err="1">
                <a:latin typeface="Courier New" pitchFamily="49" charset="0"/>
                <a:cs typeface="Courier New" pitchFamily="49" charset="0"/>
              </a:rPr>
              <a:t>Red,White</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{Green} 0.2 </a:t>
            </a:r>
            <a:r>
              <a:rPr lang="en-US" sz="1300" dirty="0" smtClean="0">
                <a:latin typeface="Courier New" pitchFamily="49" charset="0"/>
                <a:cs typeface="Courier New" pitchFamily="49" charset="0"/>
              </a:rPr>
              <a:t>   0.5    2.500000</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5 {Green}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{Red} </a:t>
            </a:r>
            <a:r>
              <a:rPr lang="en-US" sz="1300" dirty="0" smtClean="0">
                <a:latin typeface="Courier New" pitchFamily="49" charset="0"/>
                <a:cs typeface="Courier New" pitchFamily="49" charset="0"/>
              </a:rPr>
              <a:t>  0.2    </a:t>
            </a:r>
            <a:r>
              <a:rPr lang="en-US" sz="1300" dirty="0">
                <a:latin typeface="Courier New" pitchFamily="49" charset="0"/>
                <a:cs typeface="Courier New" pitchFamily="49" charset="0"/>
              </a:rPr>
              <a:t>1.0 </a:t>
            </a:r>
            <a:r>
              <a:rPr lang="en-US" sz="1300" dirty="0" smtClean="0">
                <a:latin typeface="Courier New" pitchFamily="49" charset="0"/>
                <a:cs typeface="Courier New" pitchFamily="49" charset="0"/>
              </a:rPr>
              <a:t>   1.666667</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14 {</a:t>
            </a:r>
            <a:r>
              <a:rPr lang="en-US" sz="1300" dirty="0" err="1">
                <a:latin typeface="Courier New" pitchFamily="49" charset="0"/>
                <a:cs typeface="Courier New" pitchFamily="49" charset="0"/>
              </a:rPr>
              <a:t>White,Green</a:t>
            </a:r>
            <a:r>
              <a:rPr lang="en-US" sz="1300" dirty="0">
                <a:latin typeface="Courier New" pitchFamily="49" charset="0"/>
                <a:cs typeface="Courier New" pitchFamily="49" charset="0"/>
              </a:rPr>
              <a:t>} =&gt; {Red</a:t>
            </a:r>
            <a:r>
              <a:rPr lang="en-US" sz="1300" dirty="0" smtClean="0">
                <a:latin typeface="Courier New" pitchFamily="49" charset="0"/>
                <a:cs typeface="Courier New" pitchFamily="49" charset="0"/>
              </a:rPr>
              <a:t>}   0.2    1.0    </a:t>
            </a:r>
            <a:r>
              <a:rPr lang="en-US" sz="1300" dirty="0">
                <a:latin typeface="Courier New" pitchFamily="49" charset="0"/>
                <a:cs typeface="Courier New" pitchFamily="49" charset="0"/>
              </a:rPr>
              <a:t>1.666667</a:t>
            </a:r>
          </a:p>
          <a:p>
            <a:r>
              <a:rPr lang="en-US" sz="1300" dirty="0">
                <a:latin typeface="Courier New" pitchFamily="49" charset="0"/>
                <a:cs typeface="Courier New" pitchFamily="49" charset="0"/>
              </a:rPr>
              <a:t>4 {Orange}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a:t>
            </a:r>
            <a:r>
              <a:rPr lang="en-US" sz="1300" dirty="0" smtClean="0">
                <a:latin typeface="Courier New" pitchFamily="49" charset="0"/>
                <a:cs typeface="Courier New" pitchFamily="49" charset="0"/>
              </a:rPr>
              <a:t>0.2    </a:t>
            </a:r>
            <a:r>
              <a:rPr lang="en-US" sz="1300" dirty="0">
                <a:latin typeface="Courier New" pitchFamily="49" charset="0"/>
                <a:cs typeface="Courier New" pitchFamily="49" charset="0"/>
              </a:rPr>
              <a:t>1.0 </a:t>
            </a:r>
            <a:r>
              <a:rPr lang="en-US" sz="1300" dirty="0" smtClean="0">
                <a:latin typeface="Courier New" pitchFamily="49" charset="0"/>
                <a:cs typeface="Courier New" pitchFamily="49" charset="0"/>
              </a:rPr>
              <a:t>   1.428571</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6 {Green}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0.2 </a:t>
            </a:r>
            <a:r>
              <a:rPr lang="en-US" sz="1300" dirty="0" smtClean="0">
                <a:latin typeface="Courier New" pitchFamily="49" charset="0"/>
                <a:cs typeface="Courier New" pitchFamily="49" charset="0"/>
              </a:rPr>
              <a:t>   1.0    </a:t>
            </a:r>
            <a:r>
              <a:rPr lang="en-US" sz="1300" dirty="0">
                <a:latin typeface="Courier New" pitchFamily="49" charset="0"/>
                <a:cs typeface="Courier New" pitchFamily="49" charset="0"/>
              </a:rPr>
              <a:t>1.428571</a:t>
            </a:r>
          </a:p>
          <a:p>
            <a:r>
              <a:rPr lang="en-US" sz="1300" dirty="0">
                <a:latin typeface="Courier New" pitchFamily="49" charset="0"/>
                <a:cs typeface="Courier New" pitchFamily="49" charset="0"/>
              </a:rPr>
              <a:t>13 {</a:t>
            </a:r>
            <a:r>
              <a:rPr lang="en-US" sz="1300" dirty="0" err="1">
                <a:latin typeface="Courier New" pitchFamily="49" charset="0"/>
                <a:cs typeface="Courier New" pitchFamily="49" charset="0"/>
              </a:rPr>
              <a:t>Red,Green</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0.2 </a:t>
            </a:r>
            <a:r>
              <a:rPr lang="en-US" sz="1300" dirty="0" smtClean="0">
                <a:latin typeface="Courier New" pitchFamily="49" charset="0"/>
                <a:cs typeface="Courier New" pitchFamily="49" charset="0"/>
              </a:rPr>
              <a:t>   1.0    1.428571</a:t>
            </a:r>
            <a:endParaRPr lang="en-US" sz="1300" dirty="0">
              <a:latin typeface="Courier New" pitchFamily="49" charset="0"/>
              <a:cs typeface="Courier New" pitchFamily="49" charset="0"/>
            </a:endParaRPr>
          </a:p>
        </p:txBody>
      </p:sp>
      <p:sp>
        <p:nvSpPr>
          <p:cNvPr id="6" name="Oval 5"/>
          <p:cNvSpPr/>
          <p:nvPr/>
        </p:nvSpPr>
        <p:spPr>
          <a:xfrm>
            <a:off x="4343400" y="28575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4114800" y="2400300"/>
            <a:ext cx="381000" cy="37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57600" y="2019300"/>
            <a:ext cx="1219200" cy="461665"/>
          </a:xfrm>
          <a:prstGeom prst="rect">
            <a:avLst/>
          </a:prstGeom>
          <a:noFill/>
        </p:spPr>
        <p:txBody>
          <a:bodyPr wrap="square" rtlCol="0">
            <a:spAutoFit/>
          </a:bodyPr>
          <a:lstStyle/>
          <a:p>
            <a:r>
              <a:rPr lang="en-US" sz="1200" dirty="0" smtClean="0">
                <a:latin typeface="+mj-lt"/>
              </a:rPr>
              <a:t>P(green) if you use the rule</a:t>
            </a:r>
            <a:endParaRPr lang="en-US" sz="1200" dirty="0">
              <a:latin typeface="+mj-lt"/>
            </a:endParaRPr>
          </a:p>
        </p:txBody>
      </p:sp>
      <p:sp>
        <p:nvSpPr>
          <p:cNvPr id="11" name="Oval 10"/>
          <p:cNvSpPr/>
          <p:nvPr/>
        </p:nvSpPr>
        <p:spPr>
          <a:xfrm>
            <a:off x="4953000" y="28575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5334000" y="24765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72200" y="2171700"/>
            <a:ext cx="2667000" cy="646331"/>
          </a:xfrm>
          <a:prstGeom prst="rect">
            <a:avLst/>
          </a:prstGeom>
          <a:noFill/>
        </p:spPr>
        <p:txBody>
          <a:bodyPr wrap="square" rtlCol="0">
            <a:spAutoFit/>
          </a:bodyPr>
          <a:lstStyle/>
          <a:p>
            <a:r>
              <a:rPr lang="en-US" sz="1200" dirty="0" smtClean="0">
                <a:latin typeface="+mj-lt"/>
              </a:rPr>
              <a:t>How much better your chances of getting a green are if you use the rule than if you select randomly</a:t>
            </a:r>
            <a:endParaRPr lang="en-US" sz="1200" dirty="0">
              <a:latin typeface="+mj-lt"/>
            </a:endParaRPr>
          </a:p>
        </p:txBody>
      </p:sp>
      <p:sp>
        <p:nvSpPr>
          <p:cNvPr id="2" name="Rectangle 1"/>
          <p:cNvSpPr/>
          <p:nvPr/>
        </p:nvSpPr>
        <p:spPr>
          <a:xfrm>
            <a:off x="328613" y="5086350"/>
            <a:ext cx="84153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u="sng" dirty="0" smtClean="0"/>
              <a:t>Support</a:t>
            </a:r>
            <a:r>
              <a:rPr lang="en-US" dirty="0" smtClean="0"/>
              <a:t>: red, white, green occurs 2 out of 10 times (0.20)</a:t>
            </a:r>
          </a:p>
          <a:p>
            <a:pPr marL="285750" indent="-285750">
              <a:buFont typeface="Arial" panose="020B0604020202020204" pitchFamily="34" charset="0"/>
              <a:buChar char="•"/>
            </a:pPr>
            <a:r>
              <a:rPr lang="en-US" b="1" u="sng" dirty="0" smtClean="0"/>
              <a:t>Confidence</a:t>
            </a:r>
            <a:r>
              <a:rPr lang="en-US" dirty="0" smtClean="0"/>
              <a:t>: 50% of the time, red/white will result with green.</a:t>
            </a:r>
          </a:p>
          <a:p>
            <a:pPr marL="285750" indent="-285750">
              <a:buFont typeface="Arial" panose="020B0604020202020204" pitchFamily="34" charset="0"/>
              <a:buChar char="•"/>
            </a:pPr>
            <a:r>
              <a:rPr lang="en-US" b="1" u="sng" dirty="0" smtClean="0"/>
              <a:t>Lift</a:t>
            </a:r>
            <a:r>
              <a:rPr lang="en-US" dirty="0" smtClean="0"/>
              <a:t>: Red/white will result in green 2.5 times more often than green usually.</a:t>
            </a:r>
            <a:endParaRPr lang="en-US" dirty="0"/>
          </a:p>
        </p:txBody>
      </p:sp>
    </p:spTree>
    <p:extLst>
      <p:ext uri="{BB962C8B-B14F-4D97-AF65-F5344CB8AC3E}">
        <p14:creationId xmlns:p14="http://schemas.microsoft.com/office/powerpoint/2010/main" val="838152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ea typeface="ＭＳ Ｐゴシック" pitchFamily="34" charset="-128"/>
              </a:rPr>
              <a:t>Interpretation</a:t>
            </a:r>
          </a:p>
        </p:txBody>
      </p:sp>
      <p:sp>
        <p:nvSpPr>
          <p:cNvPr id="47106" name="Content Placeholder 2"/>
          <p:cNvSpPr>
            <a:spLocks noGrp="1"/>
          </p:cNvSpPr>
          <p:nvPr>
            <p:ph sz="quarter" idx="1"/>
          </p:nvPr>
        </p:nvSpPr>
        <p:spPr>
          <a:xfrm>
            <a:off x="914400" y="1600200"/>
            <a:ext cx="7772400" cy="4572000"/>
          </a:xfrm>
        </p:spPr>
        <p:txBody>
          <a:bodyPr/>
          <a:lstStyle/>
          <a:p>
            <a:pPr eaLnBrk="1" hangingPunct="1"/>
            <a:r>
              <a:rPr lang="en-US" i="1" dirty="0" smtClean="0">
                <a:ea typeface="ＭＳ Ｐゴシック" pitchFamily="34" charset="-128"/>
              </a:rPr>
              <a:t>Lift ratio </a:t>
            </a:r>
            <a:r>
              <a:rPr lang="en-US" dirty="0" smtClean="0">
                <a:ea typeface="ＭＳ Ｐゴシック" pitchFamily="34" charset="-128"/>
              </a:rPr>
              <a:t>shows how effective the rule is in finding consequents (useful if finding particular consequents is important)</a:t>
            </a:r>
          </a:p>
          <a:p>
            <a:pPr eaLnBrk="1" hangingPunct="1"/>
            <a:endParaRPr lang="en-US" i="1" dirty="0" smtClean="0">
              <a:ea typeface="ＭＳ Ｐゴシック" pitchFamily="34" charset="-128"/>
            </a:endParaRPr>
          </a:p>
          <a:p>
            <a:pPr eaLnBrk="1" hangingPunct="1"/>
            <a:r>
              <a:rPr lang="en-US" i="1" dirty="0" smtClean="0">
                <a:ea typeface="ＭＳ Ｐゴシック" pitchFamily="34" charset="-128"/>
              </a:rPr>
              <a:t>Confidence</a:t>
            </a:r>
            <a:r>
              <a:rPr lang="en-US" dirty="0" smtClean="0">
                <a:ea typeface="ＭＳ Ｐゴシック" pitchFamily="34" charset="-128"/>
              </a:rPr>
              <a:t> shows the rate at which consequents will be </a:t>
            </a:r>
            <a:r>
              <a:rPr lang="en-US" dirty="0" smtClean="0">
                <a:ea typeface="ＭＳ Ｐゴシック" pitchFamily="34" charset="-128"/>
              </a:rPr>
              <a:t>found given a consequent </a:t>
            </a:r>
            <a:r>
              <a:rPr lang="en-US" dirty="0" smtClean="0">
                <a:ea typeface="ＭＳ Ｐゴシック" pitchFamily="34" charset="-128"/>
              </a:rPr>
              <a:t>(useful in learning costs of promotion)  </a:t>
            </a:r>
          </a:p>
          <a:p>
            <a:pPr eaLnBrk="1" hangingPunct="1"/>
            <a:endParaRPr lang="en-US" i="1" dirty="0" smtClean="0">
              <a:ea typeface="ＭＳ Ｐゴシック" pitchFamily="34" charset="-128"/>
            </a:endParaRPr>
          </a:p>
          <a:p>
            <a:pPr eaLnBrk="1" hangingPunct="1"/>
            <a:r>
              <a:rPr lang="en-US" i="1" dirty="0" smtClean="0">
                <a:ea typeface="ＭＳ Ｐゴシック" pitchFamily="34" charset="-128"/>
              </a:rPr>
              <a:t>Support</a:t>
            </a:r>
            <a:r>
              <a:rPr lang="en-US" dirty="0" smtClean="0">
                <a:ea typeface="ＭＳ Ｐゴシック" pitchFamily="34" charset="-128"/>
              </a:rPr>
              <a:t> measures overall </a:t>
            </a:r>
            <a:r>
              <a:rPr lang="en-US" dirty="0" smtClean="0">
                <a:ea typeface="ＭＳ Ｐゴシック" pitchFamily="34" charset="-128"/>
              </a:rPr>
              <a:t>occurrence</a:t>
            </a:r>
            <a:endParaRPr lang="en-US" dirty="0" smtClean="0">
              <a:ea typeface="ＭＳ Ｐゴシック" pitchFamily="34" charset="-128"/>
            </a:endParaRPr>
          </a:p>
          <a:p>
            <a:pPr eaLnBrk="1" hangingPunct="1">
              <a:buFont typeface="Wingdings 2" pitchFamily="18" charset="2"/>
              <a:buNone/>
            </a:pPr>
            <a:endParaRPr lang="en-US" dirty="0" smtClean="0">
              <a:ea typeface="ＭＳ Ｐゴシック" pitchFamily="34" charset="-128"/>
            </a:endParaRPr>
          </a:p>
        </p:txBody>
      </p:sp>
    </p:spTree>
    <p:extLst>
      <p:ext uri="{BB962C8B-B14F-4D97-AF65-F5344CB8AC3E}">
        <p14:creationId xmlns:p14="http://schemas.microsoft.com/office/powerpoint/2010/main" val="370966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smtClean="0"/>
              <a:t>What are some other recommendation systems you have encountered?</a:t>
            </a:r>
            <a:endParaRPr lang="en-US" sz="2400" dirty="0"/>
          </a:p>
        </p:txBody>
      </p:sp>
      <p:sp>
        <p:nvSpPr>
          <p:cNvPr id="4" name="Date Placeholder 3"/>
          <p:cNvSpPr>
            <a:spLocks noGrp="1"/>
          </p:cNvSpPr>
          <p:nvPr>
            <p:ph type="dt" sz="half" idx="10"/>
          </p:nvPr>
        </p:nvSpPr>
        <p:spPr/>
        <p:txBody>
          <a:bodyPr/>
          <a:lstStyle/>
          <a:p>
            <a:fld id="{D753EFC8-4232-4598-94F6-94C0EBAFC469}" type="datetime1">
              <a:rPr lang="en-US" smtClean="0"/>
              <a:t>11/18/2018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spTree>
    <p:extLst>
      <p:ext uri="{BB962C8B-B14F-4D97-AF65-F5344CB8AC3E}">
        <p14:creationId xmlns:p14="http://schemas.microsoft.com/office/powerpoint/2010/main" val="2685906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algn="ctr" eaLnBrk="1" hangingPunct="1"/>
            <a:r>
              <a:rPr lang="en-US" sz="3600" dirty="0" smtClean="0">
                <a:ea typeface="ＭＳ Ｐゴシック" pitchFamily="34" charset="-128"/>
              </a:rPr>
              <a:t>Example: Charles Book Club</a:t>
            </a:r>
          </a:p>
        </p:txBody>
      </p:sp>
      <p:sp>
        <p:nvSpPr>
          <p:cNvPr id="51202" name="Content Placeholder 2"/>
          <p:cNvSpPr>
            <a:spLocks noGrp="1"/>
          </p:cNvSpPr>
          <p:nvPr>
            <p:ph sz="quarter" idx="1"/>
          </p:nvPr>
        </p:nvSpPr>
        <p:spPr>
          <a:xfrm>
            <a:off x="457200" y="5029200"/>
            <a:ext cx="8458200" cy="990600"/>
          </a:xfrm>
        </p:spPr>
        <p:txBody>
          <a:bodyPr/>
          <a:lstStyle/>
          <a:p>
            <a:pPr marL="0" indent="0" eaLnBrk="1" hangingPunct="1">
              <a:buFont typeface="Wingdings 2" pitchFamily="18" charset="2"/>
              <a:buNone/>
            </a:pPr>
            <a:r>
              <a:rPr lang="en-US" sz="2400" smtClean="0">
                <a:ea typeface="ＭＳ Ｐゴシック" pitchFamily="34" charset="-128"/>
              </a:rPr>
              <a:t>Row 1, e.g., is a transaction in which books were bought in the following categories:  Youth, Do it Yourself, Geography</a:t>
            </a:r>
          </a:p>
        </p:txBody>
      </p:sp>
      <p:pic>
        <p:nvPicPr>
          <p:cNvPr id="51204" name="Picture 4"/>
          <p:cNvPicPr>
            <a:picLocks noChangeAspect="1" noChangeArrowheads="1"/>
          </p:cNvPicPr>
          <p:nvPr/>
        </p:nvPicPr>
        <p:blipFill>
          <a:blip r:embed="rId3" cstate="print"/>
          <a:srcRect/>
          <a:stretch>
            <a:fillRect/>
          </a:stretch>
        </p:blipFill>
        <p:spPr bwMode="auto">
          <a:xfrm>
            <a:off x="471488" y="1938339"/>
            <a:ext cx="4988059" cy="2190750"/>
          </a:xfrm>
          <a:prstGeom prst="rect">
            <a:avLst/>
          </a:prstGeom>
          <a:noFill/>
          <a:ln w="9525">
            <a:noFill/>
            <a:miter lim="800000"/>
            <a:headEnd/>
            <a:tailEnd/>
          </a:ln>
        </p:spPr>
      </p:pic>
      <p:pic>
        <p:nvPicPr>
          <p:cNvPr id="3074" name="Picture 2" descr="Image result for book recommendation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184308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23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Practice! Open </a:t>
            </a:r>
            <a:r>
              <a:rPr lang="en-US" dirty="0" err="1" smtClean="0"/>
              <a:t>A_AssociationRules.R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753EFC8-4232-4598-94F6-94C0EBAFC469}" type="datetime1">
              <a:rPr lang="en-US" smtClean="0"/>
              <a:t>11/18/2018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41</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54841375"/>
              </p:ext>
            </p:extLst>
          </p:nvPr>
        </p:nvGraphicFramePr>
        <p:xfrm>
          <a:off x="457200" y="986476"/>
          <a:ext cx="7929562" cy="5342439"/>
        </p:xfrm>
        <a:graphic>
          <a:graphicData uri="http://schemas.openxmlformats.org/drawingml/2006/table">
            <a:tbl>
              <a:tblPr/>
              <a:tblGrid>
                <a:gridCol w="1416122"/>
                <a:gridCol w="6513440"/>
              </a:tblGrid>
              <a:tr h="156910">
                <a:tc>
                  <a:txBody>
                    <a:bodyPr/>
                    <a:lstStyle/>
                    <a:p>
                      <a:pPr algn="l"/>
                      <a:r>
                        <a:rPr lang="en-US" sz="1000" b="1" cap="all" dirty="0">
                          <a:solidFill>
                            <a:srgbClr val="FFFFFF"/>
                          </a:solidFill>
                          <a:effectLst/>
                          <a:latin typeface="verdana" panose="020B0604030504040204" pitchFamily="34" charset="0"/>
                        </a:rPr>
                        <a:t>VARIABLE NAMES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c>
                  <a:txBody>
                    <a:bodyPr/>
                    <a:lstStyle/>
                    <a:p>
                      <a:pPr algn="l"/>
                      <a:r>
                        <a:rPr lang="en-US" sz="1000" b="1" cap="all">
                          <a:solidFill>
                            <a:srgbClr val="FFFFFF"/>
                          </a:solidFill>
                          <a:effectLst/>
                          <a:latin typeface="verdana" panose="020B0604030504040204" pitchFamily="34" charset="0"/>
                        </a:rPr>
                        <a:t>DESCRIPTIONS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r>
              <a:tr h="247050">
                <a:tc>
                  <a:txBody>
                    <a:bodyPr/>
                    <a:lstStyle/>
                    <a:p>
                      <a:r>
                        <a:rPr lang="en-US" sz="1000">
                          <a:solidFill>
                            <a:srgbClr val="333333"/>
                          </a:solidFill>
                          <a:effectLst/>
                          <a:latin typeface="verdana" panose="020B0604030504040204" pitchFamily="34" charset="0"/>
                        </a:rPr>
                        <a:t>Seq#</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Sequence number in the partition</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337190">
                <a:tc>
                  <a:txBody>
                    <a:bodyPr/>
                    <a:lstStyle/>
                    <a:p>
                      <a:r>
                        <a:rPr lang="en-US" sz="1000">
                          <a:solidFill>
                            <a:srgbClr val="333333"/>
                          </a:solidFill>
                          <a:effectLst/>
                          <a:latin typeface="verdana" panose="020B0604030504040204" pitchFamily="34" charset="0"/>
                        </a:rPr>
                        <a:t>ID#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Identification number in the full (unpartitioned) market test data set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156910">
                <a:tc>
                  <a:txBody>
                    <a:bodyPr/>
                    <a:lstStyle/>
                    <a:p>
                      <a:r>
                        <a:rPr lang="en-US" sz="1000" dirty="0">
                          <a:solidFill>
                            <a:srgbClr val="333333"/>
                          </a:solidFill>
                          <a:effectLst/>
                          <a:latin typeface="verdana" panose="020B0604030504040204" pitchFamily="34" charset="0"/>
                        </a:rPr>
                        <a:t>Gender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O=Male, 1=Female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a:solidFill>
                            <a:srgbClr val="333333"/>
                          </a:solidFill>
                          <a:effectLst/>
                          <a:latin typeface="verdana" panose="020B0604030504040204" pitchFamily="34" charset="0"/>
                        </a:rPr>
                        <a:t>M</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Monetary- Total money spent on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a:solidFill>
                            <a:srgbClr val="333333"/>
                          </a:solidFill>
                          <a:effectLst/>
                          <a:latin typeface="verdana" panose="020B0604030504040204" pitchFamily="34" charset="0"/>
                        </a:rPr>
                        <a:t>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Recency- Months since last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a:solidFill>
                            <a:srgbClr val="333333"/>
                          </a:solidFill>
                          <a:effectLst/>
                          <a:latin typeface="verdana" panose="020B0604030504040204" pitchFamily="34" charset="0"/>
                        </a:rPr>
                        <a:t>F</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Frequency - Total number of purchases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156910">
                <a:tc>
                  <a:txBody>
                    <a:bodyPr/>
                    <a:lstStyle/>
                    <a:p>
                      <a:r>
                        <a:rPr lang="en-US" sz="1000">
                          <a:solidFill>
                            <a:srgbClr val="333333"/>
                          </a:solidFill>
                          <a:effectLst/>
                          <a:latin typeface="verdana" panose="020B0604030504040204" pitchFamily="34" charset="0"/>
                        </a:rPr>
                        <a:t>FirstPurch</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Months since first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ChildBks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Child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YouthBks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Youth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CookBks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Cookbooks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DoItYBks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Do It Yourself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427329">
                <a:tc>
                  <a:txBody>
                    <a:bodyPr/>
                    <a:lstStyle/>
                    <a:p>
                      <a:r>
                        <a:rPr lang="en-US" sz="1000" dirty="0" err="1">
                          <a:solidFill>
                            <a:srgbClr val="FF0000"/>
                          </a:solidFill>
                          <a:effectLst/>
                          <a:latin typeface="verdana" panose="020B0604030504040204" pitchFamily="34" charset="0"/>
                        </a:rPr>
                        <a:t>RefBks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Reference books (Atlases, Encyclopedias, Dictionaries)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ArtBks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Art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GeoBks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Geography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337190">
                <a:tc>
                  <a:txBody>
                    <a:bodyPr/>
                    <a:lstStyle/>
                    <a:p>
                      <a:r>
                        <a:rPr lang="en-US" sz="1000" dirty="0" err="1">
                          <a:solidFill>
                            <a:srgbClr val="FF0000"/>
                          </a:solidFill>
                          <a:effectLst/>
                          <a:latin typeface="verdana" panose="020B0604030504040204" pitchFamily="34" charset="0"/>
                        </a:rPr>
                        <a:t>ItalCook</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"Secrets of Italian Cooking."</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ItalAtlas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of book title: "Historical Atlas of Italy."</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ItalArt</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"Italian Art."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337190">
                <a:tc>
                  <a:txBody>
                    <a:bodyPr/>
                    <a:lstStyle/>
                    <a:p>
                      <a:r>
                        <a:rPr lang="en-US" sz="1000" dirty="0">
                          <a:solidFill>
                            <a:srgbClr val="FF0000"/>
                          </a:solidFill>
                          <a:effectLst/>
                          <a:latin typeface="verdana" panose="020B0604030504040204" pitchFamily="34" charset="0"/>
                        </a:rPr>
                        <a:t>Florence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=1 "The Art History of Florence." was bought,</a:t>
                      </a:r>
                      <a:br>
                        <a:rPr lang="en-US" sz="1000">
                          <a:solidFill>
                            <a:srgbClr val="333333"/>
                          </a:solidFill>
                          <a:effectLst/>
                          <a:latin typeface="verdana" panose="020B0604030504040204" pitchFamily="34" charset="0"/>
                        </a:rPr>
                      </a:br>
                      <a:r>
                        <a:rPr lang="en-US" sz="1000">
                          <a:solidFill>
                            <a:srgbClr val="333333"/>
                          </a:solidFill>
                          <a:effectLst/>
                          <a:latin typeface="verdana" panose="020B0604030504040204" pitchFamily="34" charset="0"/>
                        </a:rPr>
                        <a:t>=0 if not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a:solidFill>
                            <a:srgbClr val="333333"/>
                          </a:solidFill>
                          <a:effectLst/>
                          <a:latin typeface="verdana" panose="020B0604030504040204" pitchFamily="34" charset="0"/>
                        </a:rPr>
                        <a:t>Related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dirty="0">
                          <a:solidFill>
                            <a:srgbClr val="333333"/>
                          </a:solidFill>
                          <a:effectLst/>
                          <a:latin typeface="verdana" panose="020B0604030504040204" pitchFamily="34" charset="0"/>
                        </a:rPr>
                        <a:t>Number of related books purchased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bl>
          </a:graphicData>
        </a:graphic>
      </p:graphicFrame>
    </p:spTree>
    <p:extLst>
      <p:ext uri="{BB962C8B-B14F-4D97-AF65-F5344CB8AC3E}">
        <p14:creationId xmlns:p14="http://schemas.microsoft.com/office/powerpoint/2010/main" val="38876791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ea typeface="ＭＳ Ｐゴシック" pitchFamily="34" charset="-128"/>
              </a:rPr>
              <a:t>Summary – Association Rules	</a:t>
            </a:r>
          </a:p>
        </p:txBody>
      </p:sp>
      <p:sp>
        <p:nvSpPr>
          <p:cNvPr id="55298" name="Content Placeholder 2"/>
          <p:cNvSpPr>
            <a:spLocks noGrp="1"/>
          </p:cNvSpPr>
          <p:nvPr>
            <p:ph sz="quarter" idx="1"/>
          </p:nvPr>
        </p:nvSpPr>
        <p:spPr/>
        <p:txBody>
          <a:bodyPr/>
          <a:lstStyle/>
          <a:p>
            <a:pPr eaLnBrk="1" hangingPunct="1"/>
            <a:r>
              <a:rPr lang="en-US" smtClean="0">
                <a:ea typeface="ＭＳ Ｐゴシック" pitchFamily="34" charset="-128"/>
              </a:rPr>
              <a:t>Association rules (or </a:t>
            </a:r>
            <a:r>
              <a:rPr lang="en-US" i="1" smtClean="0">
                <a:ea typeface="ＭＳ Ｐゴシック" pitchFamily="34" charset="-128"/>
              </a:rPr>
              <a:t>affinity analysis, </a:t>
            </a:r>
            <a:r>
              <a:rPr lang="en-US" smtClean="0">
                <a:ea typeface="ＭＳ Ｐゴシック" pitchFamily="34" charset="-128"/>
              </a:rPr>
              <a:t>or </a:t>
            </a:r>
            <a:r>
              <a:rPr lang="en-US" i="1" smtClean="0">
                <a:ea typeface="ＭＳ Ｐゴシック" pitchFamily="34" charset="-128"/>
              </a:rPr>
              <a:t>market basket analysis</a:t>
            </a:r>
            <a:r>
              <a:rPr lang="en-US" smtClean="0">
                <a:ea typeface="ＭＳ Ｐゴシック" pitchFamily="34" charset="-128"/>
              </a:rPr>
              <a:t>) produce rules on associations between items from a database of transactions</a:t>
            </a:r>
          </a:p>
          <a:p>
            <a:pPr eaLnBrk="1" hangingPunct="1"/>
            <a:r>
              <a:rPr lang="en-US" smtClean="0">
                <a:ea typeface="ＭＳ Ｐゴシック" pitchFamily="34" charset="-128"/>
              </a:rPr>
              <a:t>Widely used in </a:t>
            </a:r>
            <a:r>
              <a:rPr lang="en-US" b="1" smtClean="0">
                <a:ea typeface="ＭＳ Ｐゴシック" pitchFamily="34" charset="-128"/>
              </a:rPr>
              <a:t>recommender systems</a:t>
            </a:r>
          </a:p>
          <a:p>
            <a:pPr eaLnBrk="1" hangingPunct="1"/>
            <a:r>
              <a:rPr lang="en-US" smtClean="0">
                <a:ea typeface="ＭＳ Ｐゴシック" pitchFamily="34" charset="-128"/>
              </a:rPr>
              <a:t>Most popular method is </a:t>
            </a:r>
            <a:r>
              <a:rPr lang="en-US" b="1" smtClean="0">
                <a:ea typeface="ＭＳ Ｐゴシック" pitchFamily="34" charset="-128"/>
              </a:rPr>
              <a:t>Apriori algorithm</a:t>
            </a:r>
          </a:p>
          <a:p>
            <a:pPr eaLnBrk="1" hangingPunct="1"/>
            <a:r>
              <a:rPr lang="en-US" smtClean="0">
                <a:ea typeface="ＭＳ Ｐゴシック" pitchFamily="34" charset="-128"/>
              </a:rPr>
              <a:t>To reduce computation, we consider only </a:t>
            </a:r>
            <a:r>
              <a:rPr lang="en-US" altLang="en-US" smtClean="0">
                <a:ea typeface="ＭＳ Ｐゴシック" pitchFamily="34" charset="-128"/>
              </a:rPr>
              <a:t>“</a:t>
            </a:r>
            <a:r>
              <a:rPr lang="en-US" smtClean="0">
                <a:ea typeface="ＭＳ Ｐゴシック" pitchFamily="34" charset="-128"/>
              </a:rPr>
              <a:t>frequent</a:t>
            </a:r>
            <a:r>
              <a:rPr lang="en-US" altLang="en-US" smtClean="0">
                <a:ea typeface="ＭＳ Ｐゴシック" pitchFamily="34" charset="-128"/>
              </a:rPr>
              <a:t>”</a:t>
            </a:r>
            <a:r>
              <a:rPr lang="en-US" smtClean="0">
                <a:ea typeface="ＭＳ Ｐゴシック" pitchFamily="34" charset="-128"/>
              </a:rPr>
              <a:t> item sets (=support)</a:t>
            </a:r>
          </a:p>
          <a:p>
            <a:pPr eaLnBrk="1" hangingPunct="1"/>
            <a:r>
              <a:rPr lang="en-US" smtClean="0">
                <a:ea typeface="ＭＳ Ｐゴシック" pitchFamily="34" charset="-128"/>
              </a:rPr>
              <a:t>Performance of rules is measured by </a:t>
            </a:r>
            <a:r>
              <a:rPr lang="en-US" i="1" smtClean="0">
                <a:ea typeface="ＭＳ Ｐゴシック" pitchFamily="34" charset="-128"/>
              </a:rPr>
              <a:t>confidence</a:t>
            </a:r>
            <a:r>
              <a:rPr lang="en-US" smtClean="0">
                <a:ea typeface="ＭＳ Ｐゴシック" pitchFamily="34" charset="-128"/>
              </a:rPr>
              <a:t> and </a:t>
            </a:r>
            <a:r>
              <a:rPr lang="en-US" i="1" smtClean="0">
                <a:ea typeface="ＭＳ Ｐゴシック" pitchFamily="34" charset="-128"/>
              </a:rPr>
              <a:t>lift</a:t>
            </a:r>
          </a:p>
          <a:p>
            <a:pPr eaLnBrk="1" hangingPunct="1"/>
            <a:r>
              <a:rPr lang="en-US" smtClean="0">
                <a:ea typeface="ＭＳ Ｐゴシック" pitchFamily="34" charset="-128"/>
              </a:rPr>
              <a:t>Can produce a profusion of rules; review is required to identify useful rules and to reduce redundancy</a:t>
            </a:r>
          </a:p>
        </p:txBody>
      </p:sp>
    </p:spTree>
    <p:extLst>
      <p:ext uri="{BB962C8B-B14F-4D97-AF65-F5344CB8AC3E}">
        <p14:creationId xmlns:p14="http://schemas.microsoft.com/office/powerpoint/2010/main" val="31031976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Business</a:t>
                      </a:r>
                      <a:r>
                        <a:rPr lang="en-US" sz="2000" b="0" strike="noStrike" baseline="0" dirty="0" smtClean="0">
                          <a:solidFill>
                            <a:schemeClr val="tx1"/>
                          </a:solidFill>
                        </a:rPr>
                        <a:t> Context</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Association</a:t>
                      </a:r>
                      <a:r>
                        <a:rPr lang="en-US" sz="2000" b="0" strike="noStrike" baseline="0" dirty="0" smtClean="0">
                          <a:solidFill>
                            <a:schemeClr val="tx1"/>
                          </a:solidFill>
                        </a:rPr>
                        <a:t> Rules</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Collaborative Filtering</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Personalized</a:t>
                      </a:r>
                      <a:r>
                        <a:rPr lang="en-US" sz="2000" b="0" strike="noStrike" baseline="0" dirty="0" smtClean="0">
                          <a:solidFill>
                            <a:schemeClr val="tx1"/>
                          </a:solidFill>
                        </a:rPr>
                        <a:t> </a:t>
                      </a:r>
                      <a:r>
                        <a:rPr lang="en-US" sz="2000" b="0" strike="noStrike" baseline="0" dirty="0" err="1" smtClean="0">
                          <a:solidFill>
                            <a:schemeClr val="tx1"/>
                          </a:solidFill>
                        </a:rPr>
                        <a:t>Reco</a:t>
                      </a:r>
                      <a:r>
                        <a:rPr lang="en-US" sz="2000" b="0" strike="noStrike" baseline="0" dirty="0" smtClean="0">
                          <a:solidFill>
                            <a:schemeClr val="tx1"/>
                          </a:solidFill>
                        </a:rPr>
                        <a:t> Engine</a:t>
                      </a:r>
                      <a:endParaRPr lang="en-US" sz="2000" b="0" strike="noStrike" dirty="0">
                        <a:solidFill>
                          <a:schemeClr val="tx1"/>
                        </a:solidFill>
                      </a:endParaRPr>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11/18/2018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43</a:t>
            </a:fld>
            <a:endParaRPr lang="en-US"/>
          </a:p>
        </p:txBody>
      </p:sp>
    </p:spTree>
    <p:extLst>
      <p:ext uri="{BB962C8B-B14F-4D97-AF65-F5344CB8AC3E}">
        <p14:creationId xmlns:p14="http://schemas.microsoft.com/office/powerpoint/2010/main" val="1357746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mtClean="0">
                <a:ea typeface="ＭＳ Ｐゴシック" pitchFamily="34" charset="-128"/>
              </a:rPr>
              <a:t>Collaborative Filtering</a:t>
            </a:r>
          </a:p>
        </p:txBody>
      </p:sp>
      <p:sp>
        <p:nvSpPr>
          <p:cNvPr id="57346" name="Content Placeholder 4"/>
          <p:cNvSpPr>
            <a:spLocks noGrp="1"/>
          </p:cNvSpPr>
          <p:nvPr>
            <p:ph sz="quarter" idx="1"/>
          </p:nvPr>
        </p:nvSpPr>
        <p:spPr>
          <a:xfrm>
            <a:off x="914400" y="1447800"/>
            <a:ext cx="7772400" cy="1447800"/>
          </a:xfrm>
        </p:spPr>
        <p:txBody>
          <a:bodyPr/>
          <a:lstStyle/>
          <a:p>
            <a:r>
              <a:rPr lang="en-US" smtClean="0">
                <a:ea typeface="ＭＳ Ｐゴシック" pitchFamily="34" charset="-128"/>
              </a:rPr>
              <a:t>User based methods</a:t>
            </a:r>
          </a:p>
          <a:p>
            <a:r>
              <a:rPr lang="en-US" smtClean="0">
                <a:ea typeface="ＭＳ Ｐゴシック" pitchFamily="34" charset="-128"/>
              </a:rPr>
              <a:t>Item based methods</a:t>
            </a:r>
          </a:p>
        </p:txBody>
      </p:sp>
      <p:pic>
        <p:nvPicPr>
          <p:cNvPr id="57347" name="Picture 3"/>
          <p:cNvPicPr>
            <a:picLocks noChangeAspect="1" noChangeArrowheads="1"/>
          </p:cNvPicPr>
          <p:nvPr/>
        </p:nvPicPr>
        <p:blipFill>
          <a:blip r:embed="rId2" cstate="print"/>
          <a:srcRect/>
          <a:stretch>
            <a:fillRect/>
          </a:stretch>
        </p:blipFill>
        <p:spPr bwMode="auto">
          <a:xfrm>
            <a:off x="2152650" y="2833687"/>
            <a:ext cx="5991225" cy="2943225"/>
          </a:xfrm>
          <a:prstGeom prst="rect">
            <a:avLst/>
          </a:prstGeom>
          <a:noFill/>
          <a:ln w="9525">
            <a:noFill/>
            <a:miter lim="800000"/>
            <a:headEnd/>
            <a:tailEnd/>
          </a:ln>
        </p:spPr>
      </p:pic>
      <p:pic>
        <p:nvPicPr>
          <p:cNvPr id="57348" name="Picture 4"/>
          <p:cNvPicPr>
            <a:picLocks noChangeAspect="1" noChangeArrowheads="1"/>
          </p:cNvPicPr>
          <p:nvPr/>
        </p:nvPicPr>
        <p:blipFill>
          <a:blip r:embed="rId3" cstate="print"/>
          <a:srcRect/>
          <a:stretch>
            <a:fillRect/>
          </a:stretch>
        </p:blipFill>
        <p:spPr bwMode="auto">
          <a:xfrm>
            <a:off x="628650" y="3443287"/>
            <a:ext cx="1219200" cy="1647825"/>
          </a:xfrm>
          <a:prstGeom prst="rect">
            <a:avLst/>
          </a:prstGeom>
          <a:noFill/>
          <a:ln w="9525">
            <a:noFill/>
            <a:miter lim="800000"/>
            <a:headEnd/>
            <a:tailEnd/>
          </a:ln>
        </p:spPr>
      </p:pic>
    </p:spTree>
    <p:extLst>
      <p:ext uri="{BB962C8B-B14F-4D97-AF65-F5344CB8AC3E}">
        <p14:creationId xmlns:p14="http://schemas.microsoft.com/office/powerpoint/2010/main" val="1640879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ea typeface="ＭＳ Ｐゴシック" pitchFamily="34" charset="-128"/>
              </a:rPr>
              <a:t>Item-user matrix</a:t>
            </a:r>
          </a:p>
        </p:txBody>
      </p:sp>
      <p:sp>
        <p:nvSpPr>
          <p:cNvPr id="58370" name="Content Placeholder 2"/>
          <p:cNvSpPr>
            <a:spLocks noGrp="1"/>
          </p:cNvSpPr>
          <p:nvPr>
            <p:ph sz="quarter" idx="1"/>
          </p:nvPr>
        </p:nvSpPr>
        <p:spPr>
          <a:xfrm>
            <a:off x="990600" y="1371600"/>
            <a:ext cx="7772400" cy="1447800"/>
          </a:xfrm>
        </p:spPr>
        <p:txBody>
          <a:bodyPr/>
          <a:lstStyle/>
          <a:p>
            <a:r>
              <a:rPr lang="en-US" smtClean="0">
                <a:ea typeface="ＭＳ Ｐゴシック" pitchFamily="34" charset="-128"/>
              </a:rPr>
              <a:t>Cells are user preferences, r</a:t>
            </a:r>
            <a:r>
              <a:rPr lang="en-US" baseline="-25000" smtClean="0">
                <a:ea typeface="ＭＳ Ｐゴシック" pitchFamily="34" charset="-128"/>
              </a:rPr>
              <a:t>ij</a:t>
            </a:r>
            <a:r>
              <a:rPr lang="en-US" smtClean="0">
                <a:ea typeface="ＭＳ Ｐゴシック" pitchFamily="34" charset="-128"/>
              </a:rPr>
              <a:t>, for items</a:t>
            </a:r>
          </a:p>
          <a:p>
            <a:r>
              <a:rPr lang="en-US" smtClean="0">
                <a:ea typeface="ＭＳ Ｐゴシック" pitchFamily="34" charset="-128"/>
              </a:rPr>
              <a:t>Preferences can be ratings, or binary (buy, click, like)</a:t>
            </a:r>
          </a:p>
        </p:txBody>
      </p:sp>
      <p:pic>
        <p:nvPicPr>
          <p:cNvPr id="58371" name="Picture 3"/>
          <p:cNvPicPr>
            <a:picLocks noChangeAspect="1" noChangeArrowheads="1"/>
          </p:cNvPicPr>
          <p:nvPr/>
        </p:nvPicPr>
        <p:blipFill>
          <a:blip r:embed="rId2" cstate="print"/>
          <a:srcRect/>
          <a:stretch>
            <a:fillRect/>
          </a:stretch>
        </p:blipFill>
        <p:spPr bwMode="auto">
          <a:xfrm>
            <a:off x="2133600" y="3048000"/>
            <a:ext cx="4189413" cy="1976438"/>
          </a:xfrm>
          <a:prstGeom prst="rect">
            <a:avLst/>
          </a:prstGeom>
          <a:noFill/>
          <a:ln w="9525">
            <a:noFill/>
            <a:miter lim="800000"/>
            <a:headEnd/>
            <a:tailEnd/>
          </a:ln>
        </p:spPr>
      </p:pic>
    </p:spTree>
    <p:extLst>
      <p:ext uri="{BB962C8B-B14F-4D97-AF65-F5344CB8AC3E}">
        <p14:creationId xmlns:p14="http://schemas.microsoft.com/office/powerpoint/2010/main" val="2541249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914400" y="274638"/>
            <a:ext cx="7772400" cy="1401762"/>
          </a:xfrm>
        </p:spPr>
        <p:txBody>
          <a:bodyPr/>
          <a:lstStyle/>
          <a:p>
            <a:r>
              <a:rPr lang="en-US" smtClean="0">
                <a:ea typeface="ＭＳ Ｐゴシック" pitchFamily="34" charset="-128"/>
              </a:rPr>
              <a:t>More efficient to store as rows of triplets</a:t>
            </a:r>
          </a:p>
        </p:txBody>
      </p:sp>
      <p:sp>
        <p:nvSpPr>
          <p:cNvPr id="59394" name="Content Placeholder 2"/>
          <p:cNvSpPr>
            <a:spLocks noGrp="1"/>
          </p:cNvSpPr>
          <p:nvPr>
            <p:ph sz="quarter" idx="1"/>
          </p:nvPr>
        </p:nvSpPr>
        <p:spPr>
          <a:xfrm>
            <a:off x="371475" y="1209675"/>
            <a:ext cx="7772400" cy="4038600"/>
          </a:xfrm>
        </p:spPr>
        <p:txBody>
          <a:bodyPr/>
          <a:lstStyle/>
          <a:p>
            <a:pPr>
              <a:buFont typeface="Wingdings 2" pitchFamily="18" charset="2"/>
              <a:buNone/>
            </a:pPr>
            <a:r>
              <a:rPr lang="en-US" dirty="0" smtClean="0">
                <a:ea typeface="ＭＳ Ｐゴシック" pitchFamily="34" charset="-128"/>
              </a:rPr>
              <a:t>Each row has the user ID, the item ID, and the user</a:t>
            </a:r>
            <a:r>
              <a:rPr lang="en-US" altLang="en-US" dirty="0" smtClean="0">
                <a:ea typeface="ＭＳ Ｐゴシック" pitchFamily="34" charset="-128"/>
              </a:rPr>
              <a:t>’</a:t>
            </a:r>
            <a:r>
              <a:rPr lang="en-US" dirty="0" smtClean="0">
                <a:ea typeface="ＭＳ Ｐゴシック" pitchFamily="34" charset="-128"/>
              </a:rPr>
              <a:t>s rating of that item</a:t>
            </a:r>
          </a:p>
          <a:p>
            <a:pPr>
              <a:buFont typeface="Wingdings 2" pitchFamily="18" charset="2"/>
              <a:buNone/>
            </a:pPr>
            <a:endParaRPr lang="en-US" dirty="0" smtClean="0">
              <a:ea typeface="ＭＳ Ｐゴシック" pitchFamily="34" charset="-128"/>
            </a:endParaRPr>
          </a:p>
          <a:p>
            <a:pPr>
              <a:buFont typeface="Wingdings 2" pitchFamily="18" charset="2"/>
              <a:buNone/>
            </a:pPr>
            <a:r>
              <a:rPr lang="en-US" sz="4400" dirty="0" smtClean="0">
                <a:ea typeface="ＭＳ Ｐゴシック" pitchFamily="34" charset="-128"/>
              </a:rPr>
              <a:t>(</a:t>
            </a:r>
            <a:r>
              <a:rPr lang="en-US" sz="4400" dirty="0" err="1" smtClean="0">
                <a:ea typeface="ＭＳ Ｐゴシック" pitchFamily="34" charset="-128"/>
              </a:rPr>
              <a:t>U</a:t>
            </a:r>
            <a:r>
              <a:rPr lang="en-US" sz="4400" baseline="-25000" dirty="0" err="1" smtClean="0">
                <a:ea typeface="ＭＳ Ｐゴシック" pitchFamily="34" charset="-128"/>
              </a:rPr>
              <a:t>u</a:t>
            </a:r>
            <a:r>
              <a:rPr lang="en-US" sz="4400" dirty="0" smtClean="0">
                <a:ea typeface="ＭＳ Ｐゴシック" pitchFamily="34" charset="-128"/>
              </a:rPr>
              <a:t>, I</a:t>
            </a:r>
            <a:r>
              <a:rPr lang="en-US" sz="4400" baseline="-25000" dirty="0" smtClean="0">
                <a:ea typeface="ＭＳ Ｐゴシック" pitchFamily="34" charset="-128"/>
              </a:rPr>
              <a:t>i</a:t>
            </a:r>
            <a:r>
              <a:rPr lang="en-US" sz="4400" dirty="0" smtClean="0">
                <a:ea typeface="ＭＳ Ｐゴシック" pitchFamily="34" charset="-128"/>
              </a:rPr>
              <a:t>, </a:t>
            </a:r>
            <a:r>
              <a:rPr lang="en-US" sz="4400" dirty="0" err="1" smtClean="0">
                <a:ea typeface="ＭＳ Ｐゴシック" pitchFamily="34" charset="-128"/>
              </a:rPr>
              <a:t>r</a:t>
            </a:r>
            <a:r>
              <a:rPr lang="en-US" sz="4400" baseline="-25000" dirty="0" err="1" smtClean="0">
                <a:ea typeface="ＭＳ Ｐゴシック" pitchFamily="34" charset="-128"/>
              </a:rPr>
              <a:t>ui</a:t>
            </a:r>
            <a:r>
              <a:rPr lang="en-US" sz="4400" dirty="0" smtClean="0">
                <a:ea typeface="ＭＳ Ｐゴシック" pitchFamily="34" charset="-128"/>
              </a:rPr>
              <a:t>)</a:t>
            </a:r>
          </a:p>
        </p:txBody>
      </p:sp>
      <p:pic>
        <p:nvPicPr>
          <p:cNvPr id="2" name="Picture 1"/>
          <p:cNvPicPr>
            <a:picLocks noChangeAspect="1"/>
          </p:cNvPicPr>
          <p:nvPr/>
        </p:nvPicPr>
        <p:blipFill>
          <a:blip r:embed="rId2"/>
          <a:stretch>
            <a:fillRect/>
          </a:stretch>
        </p:blipFill>
        <p:spPr>
          <a:xfrm>
            <a:off x="347662" y="3305176"/>
            <a:ext cx="5391150" cy="1162050"/>
          </a:xfrm>
          <a:prstGeom prst="rect">
            <a:avLst/>
          </a:prstGeom>
        </p:spPr>
      </p:pic>
      <p:sp>
        <p:nvSpPr>
          <p:cNvPr id="3" name="Down Arrow 2"/>
          <p:cNvSpPr/>
          <p:nvPr/>
        </p:nvSpPr>
        <p:spPr>
          <a:xfrm>
            <a:off x="2628900" y="4572000"/>
            <a:ext cx="485775" cy="957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1488" y="5672138"/>
            <a:ext cx="6516912" cy="369332"/>
          </a:xfrm>
          <a:prstGeom prst="rect">
            <a:avLst/>
          </a:prstGeom>
          <a:solidFill>
            <a:schemeClr val="accent6"/>
          </a:solidFill>
        </p:spPr>
        <p:txBody>
          <a:bodyPr wrap="none" rtlCol="0">
            <a:spAutoFit/>
          </a:bodyPr>
          <a:lstStyle/>
          <a:p>
            <a:r>
              <a:rPr lang="en-US" dirty="0" smtClean="0">
                <a:solidFill>
                  <a:schemeClr val="bg1"/>
                </a:solidFill>
              </a:rPr>
              <a:t>Triplets restructure as a longer format but is more memory efficient.</a:t>
            </a:r>
            <a:endParaRPr lang="en-US" dirty="0">
              <a:solidFill>
                <a:schemeClr val="bg1"/>
              </a:solidFill>
            </a:endParaRPr>
          </a:p>
        </p:txBody>
      </p:sp>
    </p:spTree>
    <p:extLst>
      <p:ext uri="{BB962C8B-B14F-4D97-AF65-F5344CB8AC3E}">
        <p14:creationId xmlns:p14="http://schemas.microsoft.com/office/powerpoint/2010/main" val="515572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smtClean="0">
                <a:ea typeface="ＭＳ Ｐゴシック" pitchFamily="34" charset="-128"/>
              </a:rPr>
              <a:t>User-based Collaborative Filtering</a:t>
            </a:r>
          </a:p>
        </p:txBody>
      </p:sp>
      <p:sp>
        <p:nvSpPr>
          <p:cNvPr id="60418" name="Content Placeholder 2"/>
          <p:cNvSpPr>
            <a:spLocks noGrp="1"/>
          </p:cNvSpPr>
          <p:nvPr>
            <p:ph sz="quarter" idx="1"/>
          </p:nvPr>
        </p:nvSpPr>
        <p:spPr>
          <a:xfrm>
            <a:off x="914400" y="1905000"/>
            <a:ext cx="7772400" cy="2514600"/>
          </a:xfrm>
        </p:spPr>
        <p:txBody>
          <a:bodyPr/>
          <a:lstStyle/>
          <a:p>
            <a:r>
              <a:rPr lang="en-US" smtClean="0">
                <a:ea typeface="ＭＳ Ｐゴシック" pitchFamily="34" charset="-128"/>
              </a:rPr>
              <a:t>Start with a single user who will be the target of the recommendations</a:t>
            </a:r>
          </a:p>
          <a:p>
            <a:r>
              <a:rPr lang="en-US" smtClean="0">
                <a:ea typeface="ＭＳ Ｐゴシック" pitchFamily="34" charset="-128"/>
              </a:rPr>
              <a:t>Find other users who are most similar, based on comparing preference vectors</a:t>
            </a:r>
          </a:p>
        </p:txBody>
      </p:sp>
      <p:sp>
        <p:nvSpPr>
          <p:cNvPr id="2" name="Rectangle 1"/>
          <p:cNvSpPr/>
          <p:nvPr/>
        </p:nvSpPr>
        <p:spPr>
          <a:xfrm>
            <a:off x="685800" y="5143500"/>
            <a:ext cx="774382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Association rules is a frequentist look at items or transactions.  Collaborative filtering is seeking to identify similarities by user preference or item features.</a:t>
            </a:r>
            <a:endParaRPr lang="en-US" dirty="0"/>
          </a:p>
        </p:txBody>
      </p:sp>
    </p:spTree>
    <p:extLst>
      <p:ext uri="{BB962C8B-B14F-4D97-AF65-F5344CB8AC3E}">
        <p14:creationId xmlns:p14="http://schemas.microsoft.com/office/powerpoint/2010/main" val="3237719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dirty="0" smtClean="0">
                <a:ea typeface="ＭＳ Ｐゴシック" pitchFamily="34" charset="-128"/>
              </a:rPr>
              <a:t>Measuring </a:t>
            </a:r>
            <a:r>
              <a:rPr lang="en-US" dirty="0" smtClean="0">
                <a:ea typeface="ＭＳ Ｐゴシック" pitchFamily="34" charset="-128"/>
              </a:rPr>
              <a:t>Proximity Pearson Correlation</a:t>
            </a:r>
            <a:endParaRPr lang="en-US" dirty="0" smtClean="0">
              <a:ea typeface="ＭＳ Ｐゴシック" pitchFamily="34" charset="-128"/>
            </a:endParaRPr>
          </a:p>
        </p:txBody>
      </p:sp>
      <p:sp>
        <p:nvSpPr>
          <p:cNvPr id="61442" name="Content Placeholder 2"/>
          <p:cNvSpPr>
            <a:spLocks noGrp="1"/>
          </p:cNvSpPr>
          <p:nvPr>
            <p:ph sz="quarter" idx="1"/>
          </p:nvPr>
        </p:nvSpPr>
        <p:spPr>
          <a:xfrm>
            <a:off x="914400" y="1676400"/>
            <a:ext cx="7772400" cy="3048000"/>
          </a:xfrm>
        </p:spPr>
        <p:txBody>
          <a:bodyPr>
            <a:normAutofit/>
          </a:bodyPr>
          <a:lstStyle/>
          <a:p>
            <a:r>
              <a:rPr lang="en-US" dirty="0" smtClean="0">
                <a:ea typeface="ＭＳ Ｐゴシック" pitchFamily="34" charset="-128"/>
              </a:rPr>
              <a:t>Like nearest-neighbor algorithm</a:t>
            </a:r>
          </a:p>
          <a:p>
            <a:r>
              <a:rPr lang="en-US" dirty="0" smtClean="0">
                <a:ea typeface="ＭＳ Ｐゴシック" pitchFamily="34" charset="-128"/>
              </a:rPr>
              <a:t>But Euclidean distance does not do well</a:t>
            </a:r>
          </a:p>
          <a:p>
            <a:r>
              <a:rPr lang="en-US" dirty="0" smtClean="0">
                <a:ea typeface="ＭＳ Ｐゴシック" pitchFamily="34" charset="-128"/>
              </a:rPr>
              <a:t>Correlation proximity does better (Pearson)</a:t>
            </a:r>
          </a:p>
          <a:p>
            <a:r>
              <a:rPr lang="en-US" dirty="0" smtClean="0">
                <a:ea typeface="ＭＳ Ｐゴシック" pitchFamily="34" charset="-128"/>
              </a:rPr>
              <a:t>For each user pair, find the co-rated items, calculate correlation between the vectors of their ratings for those items</a:t>
            </a:r>
          </a:p>
          <a:p>
            <a:endParaRPr lang="en-US" dirty="0" smtClean="0">
              <a:ea typeface="ＭＳ Ｐゴシック" pitchFamily="34" charset="-128"/>
            </a:endParaRPr>
          </a:p>
        </p:txBody>
      </p:sp>
      <p:pic>
        <p:nvPicPr>
          <p:cNvPr id="61443" name="Picture 2"/>
          <p:cNvPicPr>
            <a:picLocks noChangeAspect="1" noChangeArrowheads="1"/>
          </p:cNvPicPr>
          <p:nvPr/>
        </p:nvPicPr>
        <p:blipFill>
          <a:blip r:embed="rId2" cstate="print"/>
          <a:srcRect/>
          <a:stretch>
            <a:fillRect/>
          </a:stretch>
        </p:blipFill>
        <p:spPr bwMode="auto">
          <a:xfrm>
            <a:off x="2224088" y="4000492"/>
            <a:ext cx="4562475" cy="828675"/>
          </a:xfrm>
          <a:prstGeom prst="rect">
            <a:avLst/>
          </a:prstGeom>
          <a:noFill/>
          <a:ln w="9525">
            <a:noFill/>
            <a:miter lim="800000"/>
            <a:headEnd/>
            <a:tailEnd/>
          </a:ln>
        </p:spPr>
      </p:pic>
      <p:sp>
        <p:nvSpPr>
          <p:cNvPr id="2" name="Rectangle 1"/>
          <p:cNvSpPr/>
          <p:nvPr/>
        </p:nvSpPr>
        <p:spPr>
          <a:xfrm rot="19230141">
            <a:off x="3883819" y="4343392"/>
            <a:ext cx="124301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MEH?!</a:t>
            </a:r>
            <a:endParaRPr lang="en-US" dirty="0"/>
          </a:p>
        </p:txBody>
      </p:sp>
    </p:spTree>
    <p:extLst>
      <p:ext uri="{BB962C8B-B14F-4D97-AF65-F5344CB8AC3E}">
        <p14:creationId xmlns:p14="http://schemas.microsoft.com/office/powerpoint/2010/main" val="361340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smtClean="0">
                <a:ea typeface="ＭＳ Ｐゴシック" pitchFamily="34" charset="-128"/>
              </a:rPr>
              <a:t>Proximity Measure - Cosine </a:t>
            </a:r>
            <a:r>
              <a:rPr lang="en-US" dirty="0" smtClean="0">
                <a:ea typeface="ＭＳ Ｐゴシック" pitchFamily="34" charset="-128"/>
              </a:rPr>
              <a:t>Similarity</a:t>
            </a:r>
          </a:p>
        </p:txBody>
      </p:sp>
      <p:grpSp>
        <p:nvGrpSpPr>
          <p:cNvPr id="4" name="Group 3"/>
          <p:cNvGrpSpPr/>
          <p:nvPr/>
        </p:nvGrpSpPr>
        <p:grpSpPr>
          <a:xfrm>
            <a:off x="367327" y="1947398"/>
            <a:ext cx="7244285" cy="3120885"/>
            <a:chOff x="500063" y="3377991"/>
            <a:chExt cx="7244285" cy="312088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3377991"/>
              <a:ext cx="6515623" cy="3120885"/>
            </a:xfrm>
            <a:prstGeom prst="rect">
              <a:avLst/>
            </a:prstGeom>
          </p:spPr>
        </p:pic>
        <p:sp>
          <p:nvSpPr>
            <p:cNvPr id="3" name="Rectangle 2"/>
            <p:cNvSpPr/>
            <p:nvPr/>
          </p:nvSpPr>
          <p:spPr>
            <a:xfrm>
              <a:off x="500063" y="3814763"/>
              <a:ext cx="1028700" cy="5572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“cat video” </a:t>
              </a:r>
            </a:p>
            <a:p>
              <a:pPr algn="ctr"/>
              <a:r>
                <a:rPr lang="en-US" sz="1200" dirty="0" smtClean="0"/>
                <a:t># of LIKES</a:t>
              </a:r>
              <a:endParaRPr lang="en-US" sz="1200" dirty="0"/>
            </a:p>
          </p:txBody>
        </p:sp>
        <p:sp>
          <p:nvSpPr>
            <p:cNvPr id="7" name="Rectangle 6"/>
            <p:cNvSpPr/>
            <p:nvPr/>
          </p:nvSpPr>
          <p:spPr>
            <a:xfrm>
              <a:off x="3914775" y="5867399"/>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“dog video” # of likes</a:t>
              </a:r>
              <a:endParaRPr lang="en-US" sz="1200" dirty="0"/>
            </a:p>
          </p:txBody>
        </p:sp>
      </p:grpSp>
      <p:sp>
        <p:nvSpPr>
          <p:cNvPr id="5" name="TextBox 4"/>
          <p:cNvSpPr txBox="1"/>
          <p:nvPr/>
        </p:nvSpPr>
        <p:spPr>
          <a:xfrm>
            <a:off x="2071957" y="5378245"/>
            <a:ext cx="1388329" cy="276999"/>
          </a:xfrm>
          <a:prstGeom prst="rect">
            <a:avLst/>
          </a:prstGeom>
          <a:noFill/>
        </p:spPr>
        <p:txBody>
          <a:bodyPr wrap="none" rtlCol="0">
            <a:spAutoFit/>
          </a:bodyPr>
          <a:lstStyle/>
          <a:p>
            <a:r>
              <a:rPr lang="en-US" sz="1200" i="1" u="sng" dirty="0" smtClean="0"/>
              <a:t>K-Means Clustering</a:t>
            </a:r>
            <a:endParaRPr lang="en-US" sz="1200" i="1" u="sng" dirty="0"/>
          </a:p>
        </p:txBody>
      </p:sp>
      <p:sp>
        <p:nvSpPr>
          <p:cNvPr id="10" name="TextBox 9"/>
          <p:cNvSpPr txBox="1"/>
          <p:nvPr/>
        </p:nvSpPr>
        <p:spPr>
          <a:xfrm>
            <a:off x="5405673" y="5378245"/>
            <a:ext cx="1333057" cy="276999"/>
          </a:xfrm>
          <a:prstGeom prst="rect">
            <a:avLst/>
          </a:prstGeom>
          <a:noFill/>
        </p:spPr>
        <p:txBody>
          <a:bodyPr wrap="none" rtlCol="0">
            <a:spAutoFit/>
          </a:bodyPr>
          <a:lstStyle/>
          <a:p>
            <a:r>
              <a:rPr lang="en-US" sz="1200" i="1" u="sng" dirty="0" smtClean="0"/>
              <a:t>Spherical K-Means</a:t>
            </a:r>
            <a:endParaRPr lang="en-US" sz="1200" i="1" u="sng" dirty="0"/>
          </a:p>
        </p:txBody>
      </p:sp>
      <p:sp>
        <p:nvSpPr>
          <p:cNvPr id="6" name="TextBox 5"/>
          <p:cNvSpPr txBox="1"/>
          <p:nvPr/>
        </p:nvSpPr>
        <p:spPr>
          <a:xfrm>
            <a:off x="2064775" y="5636342"/>
            <a:ext cx="1402692" cy="276999"/>
          </a:xfrm>
          <a:prstGeom prst="rect">
            <a:avLst/>
          </a:prstGeom>
          <a:noFill/>
        </p:spPr>
        <p:txBody>
          <a:bodyPr wrap="none" rtlCol="0">
            <a:spAutoFit/>
          </a:bodyPr>
          <a:lstStyle/>
          <a:p>
            <a:r>
              <a:rPr lang="en-US" sz="1200" dirty="0" smtClean="0"/>
              <a:t>Outliers affect </a:t>
            </a:r>
            <a:r>
              <a:rPr lang="en-US" sz="1200" dirty="0" err="1" smtClean="0"/>
              <a:t>algo</a:t>
            </a:r>
            <a:r>
              <a:rPr lang="en-US" sz="1200" dirty="0" smtClean="0"/>
              <a:t>.</a:t>
            </a:r>
            <a:endParaRPr lang="en-US" sz="1200" dirty="0"/>
          </a:p>
        </p:txBody>
      </p:sp>
      <p:sp>
        <p:nvSpPr>
          <p:cNvPr id="12" name="TextBox 11"/>
          <p:cNvSpPr txBox="1"/>
          <p:nvPr/>
        </p:nvSpPr>
        <p:spPr>
          <a:xfrm>
            <a:off x="5255343" y="5636342"/>
            <a:ext cx="1633717" cy="276999"/>
          </a:xfrm>
          <a:prstGeom prst="rect">
            <a:avLst/>
          </a:prstGeom>
          <a:noFill/>
        </p:spPr>
        <p:txBody>
          <a:bodyPr wrap="none" rtlCol="0">
            <a:spAutoFit/>
          </a:bodyPr>
          <a:lstStyle/>
          <a:p>
            <a:r>
              <a:rPr lang="en-US" sz="1200" dirty="0" smtClean="0"/>
              <a:t>Outliers have no affect.</a:t>
            </a:r>
            <a:endParaRPr lang="en-US" sz="1200" dirty="0"/>
          </a:p>
        </p:txBody>
      </p:sp>
      <p:sp>
        <p:nvSpPr>
          <p:cNvPr id="13" name="Rectangle 12"/>
          <p:cNvSpPr/>
          <p:nvPr/>
        </p:nvSpPr>
        <p:spPr>
          <a:xfrm>
            <a:off x="7149587" y="4412226"/>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liked “dog videos”</a:t>
            </a:r>
            <a:endParaRPr lang="en-US" sz="1200" dirty="0"/>
          </a:p>
        </p:txBody>
      </p:sp>
      <p:sp>
        <p:nvSpPr>
          <p:cNvPr id="14" name="Rectangle 13"/>
          <p:cNvSpPr/>
          <p:nvPr/>
        </p:nvSpPr>
        <p:spPr>
          <a:xfrm>
            <a:off x="4100052" y="2278625"/>
            <a:ext cx="683648"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liked “cat videos”</a:t>
            </a:r>
            <a:endParaRPr lang="en-US" sz="1000" dirty="0"/>
          </a:p>
        </p:txBody>
      </p:sp>
    </p:spTree>
    <p:extLst>
      <p:ext uri="{BB962C8B-B14F-4D97-AF65-F5344CB8AC3E}">
        <p14:creationId xmlns:p14="http://schemas.microsoft.com/office/powerpoint/2010/main" val="121709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smtClean="0"/>
              <a:t>Many business profit by having exceptional recommendation analysis.</a:t>
            </a:r>
            <a:endParaRPr lang="en-US" sz="2400" dirty="0"/>
          </a:p>
        </p:txBody>
      </p:sp>
      <p:sp>
        <p:nvSpPr>
          <p:cNvPr id="4" name="Date Placeholder 3"/>
          <p:cNvSpPr>
            <a:spLocks noGrp="1"/>
          </p:cNvSpPr>
          <p:nvPr>
            <p:ph type="dt" sz="half" idx="10"/>
          </p:nvPr>
        </p:nvSpPr>
        <p:spPr/>
        <p:txBody>
          <a:bodyPr/>
          <a:lstStyle/>
          <a:p>
            <a:fld id="{D753EFC8-4232-4598-94F6-94C0EBAFC469}" type="datetime1">
              <a:rPr lang="en-US" smtClean="0"/>
              <a:t>11/18/2018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6"/>
          <p:cNvPicPr>
            <a:picLocks noChangeAspect="1"/>
          </p:cNvPicPr>
          <p:nvPr/>
        </p:nvPicPr>
        <p:blipFill>
          <a:blip r:embed="rId2"/>
          <a:stretch>
            <a:fillRect/>
          </a:stretch>
        </p:blipFill>
        <p:spPr>
          <a:xfrm>
            <a:off x="989528" y="2470807"/>
            <a:ext cx="6864691" cy="1725318"/>
          </a:xfrm>
          <a:prstGeom prst="rect">
            <a:avLst/>
          </a:prstGeom>
        </p:spPr>
      </p:pic>
    </p:spTree>
    <p:extLst>
      <p:ext uri="{BB962C8B-B14F-4D97-AF65-F5344CB8AC3E}">
        <p14:creationId xmlns:p14="http://schemas.microsoft.com/office/powerpoint/2010/main" val="2928803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Major Challenge to Collaborative Filtering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932328" y="2492189"/>
            <a:ext cx="7315201" cy="1200329"/>
          </a:xfrm>
          <a:prstGeom prst="rect">
            <a:avLst/>
          </a:prstGeom>
          <a:noFill/>
        </p:spPr>
        <p:txBody>
          <a:bodyPr wrap="square" rtlCol="0">
            <a:spAutoFit/>
          </a:bodyPr>
          <a:lstStyle/>
          <a:p>
            <a:r>
              <a:rPr lang="en-US" dirty="0" smtClean="0">
                <a:ea typeface="ＭＳ Ｐゴシック" pitchFamily="34" charset="-128"/>
              </a:rPr>
              <a:t>For </a:t>
            </a:r>
            <a:r>
              <a:rPr lang="en-US" dirty="0">
                <a:ea typeface="ＭＳ Ｐゴシック" pitchFamily="34" charset="-128"/>
              </a:rPr>
              <a:t>users with just one item, or items with just one neighbor, neither cosine similarity nor correlation produces useful </a:t>
            </a:r>
            <a:r>
              <a:rPr lang="en-US" dirty="0" smtClean="0">
                <a:ea typeface="ＭＳ Ｐゴシック" pitchFamily="34" charset="-128"/>
              </a:rPr>
              <a:t>metric.  What do you do with new users?</a:t>
            </a:r>
            <a:endParaRPr lang="en-US" dirty="0">
              <a:ea typeface="ＭＳ Ｐゴシック" pitchFamily="34" charset="-128"/>
            </a:endParaRPr>
          </a:p>
          <a:p>
            <a:endParaRPr lang="en-US" dirty="0"/>
          </a:p>
        </p:txBody>
      </p:sp>
      <p:sp>
        <p:nvSpPr>
          <p:cNvPr id="7" name="Rectangle 6"/>
          <p:cNvSpPr/>
          <p:nvPr/>
        </p:nvSpPr>
        <p:spPr>
          <a:xfrm>
            <a:off x="932329" y="1559859"/>
            <a:ext cx="7333129" cy="645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COLD START</a:t>
            </a:r>
            <a:endParaRPr lang="en-US" dirty="0"/>
          </a:p>
        </p:txBody>
      </p:sp>
      <p:pic>
        <p:nvPicPr>
          <p:cNvPr id="6146" name="Picture 2" descr="Image result for cold start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481" y="3276600"/>
            <a:ext cx="3959038" cy="2771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03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B_CollaborativeFiltering.R</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11/18/2018</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51</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5122"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3" y="1283389"/>
            <a:ext cx="3813175" cy="489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188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ea typeface="ＭＳ Ｐゴシック" pitchFamily="34" charset="-128"/>
              </a:rPr>
              <a:t>Summary – Collaborative Filtering</a:t>
            </a:r>
          </a:p>
        </p:txBody>
      </p:sp>
      <p:sp>
        <p:nvSpPr>
          <p:cNvPr id="68610" name="Content Placeholder 2"/>
          <p:cNvSpPr>
            <a:spLocks noGrp="1"/>
          </p:cNvSpPr>
          <p:nvPr>
            <p:ph sz="quarter" idx="1"/>
          </p:nvPr>
        </p:nvSpPr>
        <p:spPr/>
        <p:txBody>
          <a:bodyPr/>
          <a:lstStyle/>
          <a:p>
            <a:r>
              <a:rPr lang="en-US" smtClean="0">
                <a:ea typeface="ＭＳ Ｐゴシック" pitchFamily="34" charset="-128"/>
              </a:rPr>
              <a:t>User-based – for a new user, find other users who share his/her preferences, recommend the highest-rated item that new user does </a:t>
            </a:r>
            <a:r>
              <a:rPr lang="en-US" u="sng" smtClean="0">
                <a:ea typeface="ＭＳ Ｐゴシック" pitchFamily="34" charset="-128"/>
              </a:rPr>
              <a:t>not</a:t>
            </a:r>
            <a:r>
              <a:rPr lang="en-US" smtClean="0">
                <a:ea typeface="ＭＳ Ｐゴシック" pitchFamily="34" charset="-128"/>
              </a:rPr>
              <a:t> have.</a:t>
            </a:r>
          </a:p>
          <a:p>
            <a:pPr lvl="1"/>
            <a:r>
              <a:rPr lang="en-US" smtClean="0">
                <a:ea typeface="ＭＳ Ｐゴシック" pitchFamily="34" charset="-128"/>
              </a:rPr>
              <a:t>User-user correlations cannot be calculated until new user appears on the scene… so it is slow if lots of users</a:t>
            </a:r>
          </a:p>
          <a:p>
            <a:r>
              <a:rPr lang="en-US" smtClean="0">
                <a:ea typeface="ＭＳ Ｐゴシック" pitchFamily="34" charset="-128"/>
              </a:rPr>
              <a:t>Item-based – for a new user considering an item, find other item that is most similar in terms of user preferences.</a:t>
            </a:r>
          </a:p>
          <a:p>
            <a:pPr lvl="1"/>
            <a:r>
              <a:rPr lang="en-US" smtClean="0">
                <a:ea typeface="ＭＳ Ｐゴシック" pitchFamily="34" charset="-128"/>
              </a:rPr>
              <a:t>Ability to calculate item-item correlations in advance greatly speeds up the algorithm</a:t>
            </a:r>
          </a:p>
        </p:txBody>
      </p:sp>
      <p:pic>
        <p:nvPicPr>
          <p:cNvPr id="4"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3" y="3749675"/>
            <a:ext cx="3876675"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413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z="3200" smtClean="0">
                <a:ea typeface="ＭＳ Ｐゴシック" pitchFamily="34" charset="-128"/>
              </a:rPr>
              <a:t>Association Rules vs. Collaborative Filtering</a:t>
            </a:r>
          </a:p>
        </p:txBody>
      </p:sp>
      <p:sp>
        <p:nvSpPr>
          <p:cNvPr id="69634" name="Content Placeholder 2"/>
          <p:cNvSpPr>
            <a:spLocks noGrp="1"/>
          </p:cNvSpPr>
          <p:nvPr>
            <p:ph sz="quarter" idx="1"/>
          </p:nvPr>
        </p:nvSpPr>
        <p:spPr/>
        <p:txBody>
          <a:bodyPr/>
          <a:lstStyle/>
          <a:p>
            <a:r>
              <a:rPr lang="en-US" dirty="0" smtClean="0">
                <a:ea typeface="ＭＳ Ｐゴシック" pitchFamily="34" charset="-128"/>
              </a:rPr>
              <a:t>AR:  focus entirely on frequent (popular) item combinations.  Data rows are single transactions.  Ignores user dimension.  Often used in displays (what goes with what).  </a:t>
            </a:r>
          </a:p>
          <a:p>
            <a:r>
              <a:rPr lang="en-US" dirty="0" smtClean="0">
                <a:ea typeface="ＭＳ Ｐゴシック" pitchFamily="34" charset="-128"/>
              </a:rPr>
              <a:t>CF:  focus is on user preferences.  Data rows are user purchases or ratings over time.  Can capture </a:t>
            </a:r>
            <a:r>
              <a:rPr lang="en-US" altLang="en-US" dirty="0" smtClean="0">
                <a:ea typeface="ＭＳ Ｐゴシック" pitchFamily="34" charset="-128"/>
              </a:rPr>
              <a:t>“</a:t>
            </a:r>
            <a:r>
              <a:rPr lang="en-US" dirty="0" smtClean="0">
                <a:ea typeface="ＭＳ Ｐゴシック" pitchFamily="34" charset="-128"/>
              </a:rPr>
              <a:t>long tail</a:t>
            </a:r>
            <a:r>
              <a:rPr lang="en-US" altLang="en-US" dirty="0" smtClean="0">
                <a:ea typeface="ＭＳ Ｐゴシック" pitchFamily="34" charset="-128"/>
              </a:rPr>
              <a:t>”</a:t>
            </a:r>
            <a:r>
              <a:rPr lang="en-US" dirty="0" smtClean="0">
                <a:ea typeface="ＭＳ Ｐゴシック" pitchFamily="34" charset="-128"/>
              </a:rPr>
              <a:t> of user preferences – useful for recommendations involving </a:t>
            </a:r>
            <a:r>
              <a:rPr lang="en-US" dirty="0" smtClean="0">
                <a:ea typeface="ＭＳ Ｐゴシック" pitchFamily="34" charset="-128"/>
              </a:rPr>
              <a:t>unusual or a large number of items </a:t>
            </a:r>
            <a:endParaRPr lang="en-US" dirty="0" smtClean="0">
              <a:ea typeface="ＭＳ Ｐゴシック" pitchFamily="34" charset="-128"/>
            </a:endParaRPr>
          </a:p>
          <a:p>
            <a:endParaRPr lang="en-US" dirty="0" smtClean="0">
              <a:ea typeface="ＭＳ Ｐゴシック" pitchFamily="34" charset="-128"/>
            </a:endParaRPr>
          </a:p>
        </p:txBody>
      </p:sp>
    </p:spTree>
    <p:extLst>
      <p:ext uri="{BB962C8B-B14F-4D97-AF65-F5344CB8AC3E}">
        <p14:creationId xmlns:p14="http://schemas.microsoft.com/office/powerpoint/2010/main" val="110427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85800" y="2438400"/>
            <a:ext cx="7772400" cy="1143000"/>
          </a:xfrm>
        </p:spPr>
        <p:txBody>
          <a:bodyPr/>
          <a:lstStyle/>
          <a:p>
            <a:pPr algn="ctr" eaLnBrk="1" hangingPunct="1"/>
            <a:r>
              <a:rPr lang="en-US" smtClean="0">
                <a:ea typeface="ＭＳ Ｐゴシック" pitchFamily="34" charset="-128"/>
              </a:rPr>
              <a:t>Generating Rules</a:t>
            </a:r>
          </a:p>
        </p:txBody>
      </p:sp>
    </p:spTree>
    <p:extLst>
      <p:ext uri="{BB962C8B-B14F-4D97-AF65-F5344CB8AC3E}">
        <p14:creationId xmlns:p14="http://schemas.microsoft.com/office/powerpoint/2010/main" val="251461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Before Data Mining </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Heuristic Based - </a:t>
            </a:r>
            <a:r>
              <a:rPr lang="en-US" dirty="0"/>
              <a:t>A heuristic is a mental shortcut that allows people to solve problems and make judgments quickly and efficiently. </a:t>
            </a:r>
          </a:p>
        </p:txBody>
      </p:sp>
      <p:sp>
        <p:nvSpPr>
          <p:cNvPr id="7" name="TextBox 6"/>
          <p:cNvSpPr txBox="1"/>
          <p:nvPr/>
        </p:nvSpPr>
        <p:spPr>
          <a:xfrm>
            <a:off x="272955" y="2756848"/>
            <a:ext cx="8475260" cy="954107"/>
          </a:xfrm>
          <a:prstGeom prst="rect">
            <a:avLst/>
          </a:prstGeom>
          <a:noFill/>
        </p:spPr>
        <p:txBody>
          <a:bodyPr wrap="square" rtlCol="0">
            <a:spAutoFit/>
          </a:bodyPr>
          <a:lstStyle/>
          <a:p>
            <a:pPr algn="ctr"/>
            <a:r>
              <a:rPr lang="en-US" sz="2800" dirty="0" smtClean="0"/>
              <a:t>“Hey </a:t>
            </a:r>
            <a:r>
              <a:rPr lang="en-US" sz="2800" dirty="0" err="1" smtClean="0"/>
              <a:t>Lumberg</a:t>
            </a:r>
            <a:r>
              <a:rPr lang="en-US" sz="2800" dirty="0" smtClean="0"/>
              <a:t>, you should put the salsa next to the tortilla chips in the grocery aisle</a:t>
            </a:r>
            <a:r>
              <a:rPr lang="en-US" sz="2800" dirty="0" smtClean="0"/>
              <a:t>.”</a:t>
            </a:r>
            <a:endParaRPr lang="en-US" sz="2800" dirty="0"/>
          </a:p>
        </p:txBody>
      </p:sp>
      <p:sp>
        <p:nvSpPr>
          <p:cNvPr id="8" name="Rectangle 7"/>
          <p:cNvSpPr/>
          <p:nvPr/>
        </p:nvSpPr>
        <p:spPr>
          <a:xfrm>
            <a:off x="193344" y="4628865"/>
            <a:ext cx="8570794" cy="3662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 experience and/or intuition based on existing mental maps.</a:t>
            </a:r>
            <a:endParaRPr lang="en-US" dirty="0"/>
          </a:p>
        </p:txBody>
      </p:sp>
      <p:sp>
        <p:nvSpPr>
          <p:cNvPr id="9" name="TextBox 8"/>
          <p:cNvSpPr txBox="1"/>
          <p:nvPr/>
        </p:nvSpPr>
        <p:spPr>
          <a:xfrm>
            <a:off x="191069" y="5090616"/>
            <a:ext cx="2969787"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Reduces Effort</a:t>
            </a:r>
          </a:p>
          <a:p>
            <a:pPr marL="285750" indent="-285750">
              <a:buFont typeface="Arial" panose="020B0604020202020204" pitchFamily="34" charset="0"/>
              <a:buChar char="•"/>
            </a:pPr>
            <a:r>
              <a:rPr lang="en-US" dirty="0" smtClean="0"/>
              <a:t>Fast and Cognitively Frugal</a:t>
            </a:r>
            <a:endParaRPr lang="en-US" dirty="0"/>
          </a:p>
        </p:txBody>
      </p:sp>
    </p:spTree>
    <p:extLst>
      <p:ext uri="{BB962C8B-B14F-4D97-AF65-F5344CB8AC3E}">
        <p14:creationId xmlns:p14="http://schemas.microsoft.com/office/powerpoint/2010/main" val="36885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With Data Mining  - Association Rules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2050" name="Picture 2" descr="Image result for salsa chip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595" y="1827094"/>
            <a:ext cx="47625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7421" y="1992573"/>
            <a:ext cx="357571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Hypothesis driven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Supported by robust transaction level data</a:t>
            </a:r>
            <a:endParaRPr lang="en-US" dirty="0"/>
          </a:p>
        </p:txBody>
      </p:sp>
    </p:spTree>
    <p:extLst>
      <p:ext uri="{BB962C8B-B14F-4D97-AF65-F5344CB8AC3E}">
        <p14:creationId xmlns:p14="http://schemas.microsoft.com/office/powerpoint/2010/main" val="91761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11/18/2018</a:t>
            </a:fld>
            <a:endParaRPr lang="en-US"/>
          </a:p>
        </p:txBody>
      </p:sp>
      <p:sp>
        <p:nvSpPr>
          <p:cNvPr id="3" name="Title 2"/>
          <p:cNvSpPr>
            <a:spLocks noGrp="1"/>
          </p:cNvSpPr>
          <p:nvPr>
            <p:ph type="title"/>
          </p:nvPr>
        </p:nvSpPr>
        <p:spPr/>
        <p:txBody>
          <a:bodyPr/>
          <a:lstStyle/>
          <a:p>
            <a:r>
              <a:rPr lang="en-US" dirty="0" smtClean="0"/>
              <a:t>Example Association Rule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234604" y="2565779"/>
            <a:ext cx="8650090" cy="954107"/>
          </a:xfrm>
          <a:prstGeom prst="rect">
            <a:avLst/>
          </a:prstGeom>
          <a:noFill/>
        </p:spPr>
        <p:txBody>
          <a:bodyPr wrap="square" rtlCol="0">
            <a:spAutoFit/>
          </a:bodyPr>
          <a:lstStyle>
            <a:defPPr>
              <a:defRPr lang="en-US"/>
            </a:defPPr>
            <a:lvl1pPr algn="ctr">
              <a:defRPr sz="2800"/>
            </a:lvl1pPr>
          </a:lstStyle>
          <a:p>
            <a:r>
              <a:rPr lang="en-US" dirty="0"/>
              <a:t>If a customer buys tortilla chips then they will seek out and purchase salsa. </a:t>
            </a:r>
          </a:p>
        </p:txBody>
      </p:sp>
      <p:sp>
        <p:nvSpPr>
          <p:cNvPr id="7" name="Rectangle 6"/>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Association Rule Based – Using transactional data, identify </a:t>
            </a:r>
            <a:r>
              <a:rPr lang="en-US" i="1" dirty="0" smtClean="0"/>
              <a:t>antecedent</a:t>
            </a:r>
            <a:r>
              <a:rPr lang="en-US" dirty="0" smtClean="0"/>
              <a:t> &amp; </a:t>
            </a:r>
            <a:r>
              <a:rPr lang="en-US" i="1" dirty="0" smtClean="0"/>
              <a:t>consequent</a:t>
            </a:r>
            <a:r>
              <a:rPr lang="en-US" dirty="0" smtClean="0"/>
              <a:t> item-sets.</a:t>
            </a:r>
            <a:endParaRPr lang="en-US" dirty="0"/>
          </a:p>
        </p:txBody>
      </p:sp>
      <p:sp>
        <p:nvSpPr>
          <p:cNvPr id="8" name="Rectangle 7"/>
          <p:cNvSpPr/>
          <p:nvPr/>
        </p:nvSpPr>
        <p:spPr>
          <a:xfrm>
            <a:off x="193344" y="4217155"/>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Enabled by computers, affinity analysis can explore relationships more complex than previously possible with heuristics alone.</a:t>
            </a:r>
            <a:endParaRPr lang="en-US" dirty="0"/>
          </a:p>
        </p:txBody>
      </p:sp>
      <p:sp>
        <p:nvSpPr>
          <p:cNvPr id="9" name="TextBox 8"/>
          <p:cNvSpPr txBox="1"/>
          <p:nvPr/>
        </p:nvSpPr>
        <p:spPr>
          <a:xfrm>
            <a:off x="191069" y="4858600"/>
            <a:ext cx="7872155"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Increased number of relationships yielding additional consumer insight, and $$</a:t>
            </a:r>
          </a:p>
          <a:p>
            <a:pPr marL="285750" indent="-285750">
              <a:buFont typeface="Arial" panose="020B0604020202020204" pitchFamily="34" charset="0"/>
              <a:buChar char="•"/>
            </a:pPr>
            <a:r>
              <a:rPr lang="en-US" dirty="0" smtClean="0"/>
              <a:t>DRAWBACKS</a:t>
            </a:r>
          </a:p>
          <a:p>
            <a:pPr marL="742950" lvl="1" indent="-285750">
              <a:buFont typeface="Arial" panose="020B0604020202020204" pitchFamily="34" charset="0"/>
              <a:buChar char="•"/>
            </a:pPr>
            <a:r>
              <a:rPr lang="en-US" dirty="0" smtClean="0"/>
              <a:t>Technical Acumen</a:t>
            </a:r>
          </a:p>
          <a:p>
            <a:pPr marL="742950" lvl="1" indent="-285750">
              <a:buFont typeface="Arial" panose="020B0604020202020204" pitchFamily="34" charset="0"/>
              <a:buChar char="•"/>
            </a:pPr>
            <a:r>
              <a:rPr lang="en-US" dirty="0" smtClean="0"/>
              <a:t>Without shortcuts, computationally intensive</a:t>
            </a:r>
            <a:endParaRPr lang="en-US" dirty="0"/>
          </a:p>
        </p:txBody>
      </p:sp>
    </p:spTree>
    <p:extLst>
      <p:ext uri="{BB962C8B-B14F-4D97-AF65-F5344CB8AC3E}">
        <p14:creationId xmlns:p14="http://schemas.microsoft.com/office/powerpoint/2010/main" val="3305552337"/>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4272</TotalTime>
  <Words>2812</Words>
  <Application>Microsoft Office PowerPoint</Application>
  <PresentationFormat>On-screen Show (4:3)</PresentationFormat>
  <Paragraphs>473</Paragraphs>
  <Slides>53</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ＭＳ Ｐゴシック</vt:lpstr>
      <vt:lpstr>Arial</vt:lpstr>
      <vt:lpstr>Calibri</vt:lpstr>
      <vt:lpstr>Calibri Light</vt:lpstr>
      <vt:lpstr>Courier New</vt:lpstr>
      <vt:lpstr>Franklin Gothic Book</vt:lpstr>
      <vt:lpstr>Rockwell</vt:lpstr>
      <vt:lpstr>verdana</vt:lpstr>
      <vt:lpstr>Wingdings 2</vt:lpstr>
      <vt:lpstr>1_Office Theme</vt:lpstr>
      <vt:lpstr>Recommendation Engines</vt:lpstr>
      <vt:lpstr>Agenda</vt:lpstr>
      <vt:lpstr>What are Association Rules?</vt:lpstr>
      <vt:lpstr>What are some other recommendation systems you have encountered?</vt:lpstr>
      <vt:lpstr>Many business profit by having exceptional recommendation analysis.</vt:lpstr>
      <vt:lpstr>Generating Rules</vt:lpstr>
      <vt:lpstr>Before Data Mining </vt:lpstr>
      <vt:lpstr>With Data Mining  - Association Rules</vt:lpstr>
      <vt:lpstr>Example Association Rule</vt:lpstr>
      <vt:lpstr>Example Association Rule</vt:lpstr>
      <vt:lpstr>Example Association Rule</vt:lpstr>
      <vt:lpstr>What is the antecedent &amp; consequent?</vt:lpstr>
      <vt:lpstr>What is the antecedent &amp; consequent?</vt:lpstr>
      <vt:lpstr>What is the antecedent &amp; consequent?</vt:lpstr>
      <vt:lpstr>What is the antecedent &amp; consequent?</vt:lpstr>
      <vt:lpstr>What is the antecedent &amp; consequent?</vt:lpstr>
      <vt:lpstr>What is the antecedent &amp; consequent?</vt:lpstr>
      <vt:lpstr>Tiny Example: Phone Faceplates</vt:lpstr>
      <vt:lpstr>Many Rules are Possible</vt:lpstr>
      <vt:lpstr>Rules on Rules on Rules</vt:lpstr>
      <vt:lpstr>Frequent Item Sets</vt:lpstr>
      <vt:lpstr>Support</vt:lpstr>
      <vt:lpstr>Apriori Algorithm</vt:lpstr>
      <vt:lpstr>Generating Frequent Item Sets</vt:lpstr>
      <vt:lpstr>Apriori Algo</vt:lpstr>
      <vt:lpstr>Apriori Algo</vt:lpstr>
      <vt:lpstr>Apriori Algo</vt:lpstr>
      <vt:lpstr>Measures of Rule Performance</vt:lpstr>
      <vt:lpstr>Confidence</vt:lpstr>
      <vt:lpstr>Confidence</vt:lpstr>
      <vt:lpstr>Confidence</vt:lpstr>
      <vt:lpstr>Confidence</vt:lpstr>
      <vt:lpstr>Measures of Rule Performance</vt:lpstr>
      <vt:lpstr>Lift</vt:lpstr>
      <vt:lpstr>Lift</vt:lpstr>
      <vt:lpstr>Alternate Data Format: Binary Matrix </vt:lpstr>
      <vt:lpstr>Process of Rule Selection </vt:lpstr>
      <vt:lpstr>Generating Rules in R</vt:lpstr>
      <vt:lpstr>Interpretation</vt:lpstr>
      <vt:lpstr>Example: Charles Book Club</vt:lpstr>
      <vt:lpstr>Let’s Practice! Open A_AssociationRules.R</vt:lpstr>
      <vt:lpstr>Summary – Association Rules </vt:lpstr>
      <vt:lpstr>Agenda</vt:lpstr>
      <vt:lpstr>Collaborative Filtering</vt:lpstr>
      <vt:lpstr>Item-user matrix</vt:lpstr>
      <vt:lpstr>More efficient to store as rows of triplets</vt:lpstr>
      <vt:lpstr>User-based Collaborative Filtering</vt:lpstr>
      <vt:lpstr>Measuring Proximity Pearson Correlation</vt:lpstr>
      <vt:lpstr>Proximity Measure - Cosine Similarity</vt:lpstr>
      <vt:lpstr>Major Challenge to Collaborative Filtering</vt:lpstr>
      <vt:lpstr>Open B_CollaborativeFiltering.R </vt:lpstr>
      <vt:lpstr>Summary – Collaborative Filtering</vt:lpstr>
      <vt:lpstr>Association Rules vs. Collaborative Filtering</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154</cp:revision>
  <dcterms:created xsi:type="dcterms:W3CDTF">2018-05-23T17:24:59Z</dcterms:created>
  <dcterms:modified xsi:type="dcterms:W3CDTF">2018-11-19T05:13:25Z</dcterms:modified>
</cp:coreProperties>
</file>