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97" r:id="rId2"/>
    <p:sldId id="259" r:id="rId3"/>
    <p:sldId id="299" r:id="rId4"/>
    <p:sldId id="310" r:id="rId5"/>
    <p:sldId id="311" r:id="rId6"/>
    <p:sldId id="300" r:id="rId7"/>
    <p:sldId id="308" r:id="rId8"/>
    <p:sldId id="309" r:id="rId9"/>
    <p:sldId id="304" r:id="rId10"/>
    <p:sldId id="302" r:id="rId11"/>
    <p:sldId id="312" r:id="rId12"/>
    <p:sldId id="313" r:id="rId13"/>
    <p:sldId id="314" r:id="rId14"/>
    <p:sldId id="315" r:id="rId15"/>
    <p:sldId id="305" r:id="rId16"/>
    <p:sldId id="330" r:id="rId17"/>
    <p:sldId id="320" r:id="rId18"/>
    <p:sldId id="323" r:id="rId19"/>
    <p:sldId id="322" r:id="rId20"/>
    <p:sldId id="324" r:id="rId21"/>
    <p:sldId id="331" r:id="rId22"/>
    <p:sldId id="316" r:id="rId23"/>
    <p:sldId id="317" r:id="rId24"/>
    <p:sldId id="319" r:id="rId25"/>
    <p:sldId id="332" r:id="rId26"/>
    <p:sldId id="326" r:id="rId27"/>
    <p:sldId id="329" r:id="rId28"/>
    <p:sldId id="328" r:id="rId29"/>
    <p:sldId id="327" r:id="rId30"/>
    <p:sldId id="333" r:id="rId31"/>
    <p:sldId id="334" r:id="rId32"/>
    <p:sldId id="335" r:id="rId33"/>
    <p:sldId id="336" r:id="rId34"/>
    <p:sldId id="337" r:id="rId35"/>
    <p:sldId id="339" r:id="rId36"/>
    <p:sldId id="33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11/12/2018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11/12/2018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11/12/2018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11/12/2018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11/12/2018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11/12/2018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11/12/2018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11/12/2018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11/12/2018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NYL-wPVzL6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pl.com/dev/demo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www.programmableweb.com/apis/director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markdown.rstudio.com/flexdashboard/layout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eg"/><Relationship Id="rId4" Type="http://schemas.openxmlformats.org/officeDocument/2006/relationships/hyperlink" Target="https://rmarkdown.rstudio.com/flexdashboard/layouts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Data Sources &amp;</a:t>
            </a:r>
            <a:br>
              <a:rPr lang="en-US" dirty="0" smtClean="0"/>
            </a:br>
            <a:r>
              <a:rPr lang="en-US" dirty="0" smtClean="0"/>
              <a:t>Report Automation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Ted Kwartler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11/12/2018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632D78A-10B3-4DCD-84B7-9E85168884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know where to look, you can access APIs for data!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8" y="1280747"/>
            <a:ext cx="1369434" cy="629939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2125029"/>
            <a:ext cx="6756566" cy="4075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5969" y="1538425"/>
            <a:ext cx="491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www.youtube.com/watch?v=NYL-wPVzL64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483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video has closed caption, let’s grab the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chrome access the developer console.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the video is playing, press F12 &amp; reload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XHR and search for “timed” as in </a:t>
            </a:r>
            <a:r>
              <a:rPr lang="en-US" dirty="0" err="1" smtClean="0"/>
              <a:t>timedtext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Right click on the request name and select “open in new tab”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2645" y="2731827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closed caption XML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30" y="2041795"/>
            <a:ext cx="4851388" cy="4201202"/>
          </a:xfrm>
          <a:prstGeom prst="rect">
            <a:avLst/>
          </a:prstGeom>
        </p:spPr>
      </p:pic>
      <p:pic>
        <p:nvPicPr>
          <p:cNvPr id="8" name="Picture 7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05969" y="1269240"/>
            <a:ext cx="399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response page is active for ~10min.  </a:t>
            </a:r>
          </a:p>
          <a:p>
            <a:r>
              <a:rPr lang="en-US" dirty="0" smtClean="0"/>
              <a:t>We can use R to read it and organize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2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3512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XML:  1_youtubeAPI_example.R</a:t>
            </a:r>
          </a:p>
          <a:p>
            <a:r>
              <a:rPr lang="en-US" sz="2000" dirty="0" smtClean="0"/>
              <a:t>JSON: 2_newsAPI_example.R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062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/>
          <a:lstStyle/>
          <a:p>
            <a:fld id="{C632D78A-10B3-4DCD-84B7-9E85168884D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https://newsapi.org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pipl.com/dev/demo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Sources of APIs to explore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www.programmableweb.com/apis/directory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github.com/toddmotto/public-apis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Straightforward APIs to Explore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1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and other languages let you extract information from websites.  This is called “web scraping”.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Questionable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1171575"/>
            <a:ext cx="3143249" cy="471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038" y="2500313"/>
            <a:ext cx="46139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IMDB.com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Internet Movie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Owned by 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Realistically messy but doesn’t stop scraping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074600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3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order…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66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5_webscraping.R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685924"/>
            <a:ext cx="64198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other file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9684" y="1282890"/>
            <a:ext cx="7902053" cy="641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far we have read in CSV (comma separated values) files.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1570" y="2251881"/>
            <a:ext cx="4861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Often you will be asked to use other data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.txt (plain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.doc &amp; .</a:t>
            </a:r>
            <a:r>
              <a:rPr lang="en-US" dirty="0" err="1" smtClean="0"/>
              <a:t>docx</a:t>
            </a:r>
            <a:r>
              <a:rPr lang="en-US" dirty="0" smtClean="0"/>
              <a:t> (Microsoft 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xls</a:t>
            </a:r>
            <a:r>
              <a:rPr lang="en-US" dirty="0" smtClean="0"/>
              <a:t> &amp; .</a:t>
            </a:r>
            <a:r>
              <a:rPr lang="en-US" dirty="0" err="1" smtClean="0"/>
              <a:t>xlsx</a:t>
            </a:r>
            <a:r>
              <a:rPr lang="en-US" dirty="0" smtClean="0"/>
              <a:t> (Microsoft Excel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501" y="4940489"/>
            <a:ext cx="8215953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 can even interpret PDF, image and other more esoteric files (</a:t>
            </a:r>
            <a:r>
              <a:rPr lang="en-US" dirty="0" err="1" smtClean="0">
                <a:solidFill>
                  <a:schemeClr val="bg1"/>
                </a:solidFill>
              </a:rPr>
              <a:t>ie</a:t>
            </a:r>
            <a:r>
              <a:rPr lang="en-US" dirty="0" smtClean="0">
                <a:solidFill>
                  <a:schemeClr val="bg1"/>
                </a:solidFill>
              </a:rPr>
              <a:t> SPSS) but these are less common and not covered.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81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740" y="1473958"/>
            <a:ext cx="2327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3_readDOCX.R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937983"/>
            <a:ext cx="189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simple text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8" y="3122280"/>
            <a:ext cx="62103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Brace 8"/>
          <p:cNvSpPr/>
          <p:nvPr/>
        </p:nvSpPr>
        <p:spPr>
          <a:xfrm>
            <a:off x="6701042" y="3098042"/>
            <a:ext cx="368498" cy="87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716964" y="4055660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132" y="3343701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Extracting 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71816" y="4642513"/>
            <a:ext cx="16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7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359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4_readEXCEL.R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501249"/>
            <a:ext cx="279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all worksheets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 in individual sheets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5472743" y="2333766"/>
            <a:ext cx="368498" cy="3043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1694588" y="5038298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5833" y="3671247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the table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85" y="5979993"/>
            <a:ext cx="23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Identify all Worksheets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2102394"/>
            <a:ext cx="4882344" cy="35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4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4388" y="1590680"/>
            <a:ext cx="3057525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Flexdashboard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67325" y="1590680"/>
            <a:ext cx="3057525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library(officer)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2257425"/>
            <a:ext cx="0" cy="2928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239" y="2757948"/>
            <a:ext cx="4439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</a:t>
            </a:r>
            <a:r>
              <a:rPr lang="en-US" sz="1600" dirty="0" smtClean="0"/>
              <a:t>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2993922"/>
            <a:ext cx="4306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Manipulate </a:t>
            </a:r>
            <a:r>
              <a:rPr lang="en-US" dirty="0"/>
              <a:t>Word (.</a:t>
            </a:r>
            <a:r>
              <a:rPr lang="en-US" dirty="0" err="1"/>
              <a:t>docx</a:t>
            </a:r>
            <a:r>
              <a:rPr lang="en-US" dirty="0"/>
              <a:t>) and PowerPoint (*.</a:t>
            </a:r>
            <a:r>
              <a:rPr lang="en-US" dirty="0" err="1"/>
              <a:t>pptx</a:t>
            </a:r>
            <a:r>
              <a:rPr lang="en-US" dirty="0"/>
              <a:t>) documents. In short, one can add images, tables and text into documents from R.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0088" y="5191125"/>
            <a:ext cx="328612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You’ve been building dashboards all semester with markdown.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53025" y="5191125"/>
            <a:ext cx="328612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will need Microsoft Office to make office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92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Awesome.  No more old cars!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pic>
        <p:nvPicPr>
          <p:cNvPr id="6" name="Picture 2" descr="Image result for businessman stock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28" y="2181347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 more bad requests, I work in a hospital now. Its all doctors so I am sure </a:t>
            </a:r>
            <a:r>
              <a:rPr lang="en-US" dirty="0" smtClean="0">
                <a:solidFill>
                  <a:schemeClr val="bg1"/>
                </a:solidFill>
              </a:rPr>
              <a:t>they are data </a:t>
            </a:r>
            <a:r>
              <a:rPr lang="en-US" dirty="0" smtClean="0">
                <a:solidFill>
                  <a:schemeClr val="bg1"/>
                </a:solidFill>
              </a:rPr>
              <a:t>fluent.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15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some routine 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pic>
        <p:nvPicPr>
          <p:cNvPr id="6146" name="Picture 2" descr="Image result for bad business stock 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325" y="210026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4486274" y="1600200"/>
            <a:ext cx="4043363" cy="1314450"/>
          </a:xfrm>
          <a:prstGeom prst="wedgeRoundRectCallout">
            <a:avLst>
              <a:gd name="adj1" fmla="val -79166"/>
              <a:gd name="adj2" fmla="val 9402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Dale!  I am freaking out!!!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 need a report on my desk each Monday that details our diabetic patient results.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39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for Report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pic>
        <p:nvPicPr>
          <p:cNvPr id="7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2133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9170" y="3093014"/>
            <a:ext cx="32598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Making routine reports is boring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Routine reports waste analytical talents’ time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cool.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to automate Dale’s misery!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632D78A-10B3-4DCD-84B7-9E85168884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“Application Program Interface”</a:t>
            </a:r>
          </a:p>
          <a:p>
            <a:r>
              <a:rPr lang="en-US" dirty="0" smtClean="0"/>
              <a:t>Clearly </a:t>
            </a:r>
            <a:r>
              <a:rPr lang="en-US" dirty="0"/>
              <a:t>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Helping Dale!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925" y="1457325"/>
            <a:ext cx="3431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6_powerpointMaker.R</a:t>
            </a:r>
          </a:p>
          <a:p>
            <a:r>
              <a:rPr lang="en-US" sz="2800" dirty="0" smtClean="0"/>
              <a:t>7_powerpointMaker.R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6570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810554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 smtClean="0">
                          <a:solidFill>
                            <a:srgbClr val="FF0000"/>
                          </a:solidFill>
                        </a:rPr>
                        <a:t>#24 Homework Help – a </a:t>
                      </a:r>
                      <a:r>
                        <a:rPr lang="en-US" sz="2000" b="0" strike="noStrike" dirty="0" err="1" smtClean="0">
                          <a:solidFill>
                            <a:srgbClr val="FF0000"/>
                          </a:solidFill>
                        </a:rPr>
                        <a:t>Flexdashboard</a:t>
                      </a:r>
                      <a:r>
                        <a:rPr lang="en-US" sz="2000" b="0" strike="noStrike" dirty="0" smtClean="0">
                          <a:solidFill>
                            <a:srgbClr val="FF0000"/>
                          </a:solidFill>
                        </a:rPr>
                        <a:t> template</a:t>
                      </a:r>
                      <a:endParaRPr lang="en-US" sz="2000" b="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10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</a:t>
            </a:r>
            <a:r>
              <a:rPr lang="en-US" dirty="0" smtClean="0"/>
              <a:t>Reports w/</a:t>
            </a:r>
            <a:r>
              <a:rPr lang="en-US" dirty="0" err="1" smtClean="0"/>
              <a:t>FlexDashboard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2257425"/>
            <a:ext cx="0" cy="2928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239" y="2757948"/>
            <a:ext cx="4439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</a:t>
            </a:r>
            <a:r>
              <a:rPr lang="en-US" sz="1600" dirty="0" smtClean="0"/>
              <a:t>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00088" y="5191125"/>
            <a:ext cx="328612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You’ve been building dashboards all semester with markdown.</a:t>
            </a:r>
            <a:endParaRPr lang="en-US" dirty="0"/>
          </a:p>
        </p:txBody>
      </p:sp>
      <p:pic>
        <p:nvPicPr>
          <p:cNvPr id="1026" name="Picture 2" descr="Image result for unhappy business stock pers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105025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585787" y="1400175"/>
            <a:ext cx="4043363" cy="957262"/>
          </a:xfrm>
          <a:prstGeom prst="wedgeRoundRectCallout">
            <a:avLst>
              <a:gd name="adj1" fmla="val 65357"/>
              <a:gd name="adj2" fmla="val 11449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But Dale, I need more interesting pictures. PowerPoint gives me a headache.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14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2133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add some dynamic reporting!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93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38" y="1600200"/>
            <a:ext cx="6303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8_flexdashboardHomework_REVISED.rmd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2936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Clarification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363" y="1943101"/>
            <a:ext cx="677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23: Build a PowerPoint using week 3 data, change all of the graphs variables and save the PowerPoint.  Turn in the </a:t>
            </a:r>
            <a:r>
              <a:rPr lang="en-US" dirty="0" err="1" smtClean="0"/>
              <a:t>pptx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24: Build a </a:t>
            </a:r>
            <a:r>
              <a:rPr lang="en-US" dirty="0" err="1" smtClean="0"/>
              <a:t>flexdashboard</a:t>
            </a:r>
            <a:r>
              <a:rPr lang="en-US" dirty="0" smtClean="0"/>
              <a:t> using week 4 data, again change the charts and tables info.  Turn in the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12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6</a:t>
            </a:r>
            <a:endParaRPr lang="en-US" dirty="0"/>
          </a:p>
        </p:txBody>
      </p:sp>
      <p:pic>
        <p:nvPicPr>
          <p:cNvPr id="2050" name="Picture 2" descr="Image result for happy business stock per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" y="1335088"/>
            <a:ext cx="762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00038" y="971550"/>
            <a:ext cx="1185863" cy="957262"/>
          </a:xfrm>
          <a:prstGeom prst="wedgeRoundRectCallout">
            <a:avLst>
              <a:gd name="adj1" fmla="val 61813"/>
              <a:gd name="adj2" fmla="val 16076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Yeah!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543045" y="1771650"/>
            <a:ext cx="1700213" cy="628649"/>
          </a:xfrm>
          <a:prstGeom prst="wedgeRoundRectCallout">
            <a:avLst>
              <a:gd name="adj1" fmla="val 37441"/>
              <a:gd name="adj2" fmla="val 126378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 knew Dale could do it.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624383" y="652462"/>
            <a:ext cx="2876555" cy="628649"/>
          </a:xfrm>
          <a:prstGeom prst="wedgeRoundRectCallout">
            <a:avLst>
              <a:gd name="adj1" fmla="val -24942"/>
              <a:gd name="adj2" fmla="val 12865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 don’t even work here, but this is exciting.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186613" y="1576387"/>
            <a:ext cx="1443038" cy="628649"/>
          </a:xfrm>
          <a:prstGeom prst="wedgeRoundRectCallout">
            <a:avLst>
              <a:gd name="adj1" fmla="val -58670"/>
              <a:gd name="adj2" fmla="val 194559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 Diabetes Patients.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352801" y="1385887"/>
            <a:ext cx="1443038" cy="628649"/>
          </a:xfrm>
          <a:prstGeom prst="wedgeRoundRectCallout">
            <a:avLst>
              <a:gd name="adj1" fmla="val 32419"/>
              <a:gd name="adj2" fmla="val 13774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Pretty.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4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/>
          <a:lstStyle/>
          <a:p>
            <a:fld id="{C632D78A-10B3-4DCD-84B7-9E85168884D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r>
              <a:rPr lang="en-US" dirty="0" smtClean="0"/>
              <a:t>XML – Extensible Markup Language</a:t>
            </a:r>
          </a:p>
          <a:p>
            <a:pPr lvl="1"/>
            <a:r>
              <a:rPr lang="en-US" dirty="0" smtClean="0"/>
              <a:t>Ever wonder why Excel files went from </a:t>
            </a:r>
            <a:r>
              <a:rPr lang="en-US" dirty="0" err="1" smtClean="0"/>
              <a:t>xls</a:t>
            </a:r>
            <a:r>
              <a:rPr lang="en-US" dirty="0" smtClean="0"/>
              <a:t> to </a:t>
            </a:r>
            <a:r>
              <a:rPr lang="en-US" dirty="0" err="1" smtClean="0"/>
              <a:t>xlsx</a:t>
            </a:r>
            <a:r>
              <a:rPr lang="en-US" dirty="0" smtClean="0"/>
              <a:t>?  The data is stored as XML.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JSON- </a:t>
            </a:r>
            <a:r>
              <a:rPr lang="en-US" dirty="0" err="1" smtClean="0"/>
              <a:t>Javascript</a:t>
            </a:r>
            <a:r>
              <a:rPr lang="en-US" dirty="0" smtClean="0"/>
              <a:t> Object Notation</a:t>
            </a:r>
          </a:p>
          <a:p>
            <a:pPr lvl="1"/>
            <a:r>
              <a:rPr lang="en-US" dirty="0" smtClean="0"/>
              <a:t>Similar to R but used to make interactive objects in web browsers.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formats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Ask a question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Respond in XML or JSON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5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632D78A-10B3-4DCD-84B7-9E85168884D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“Your phone requests information from the maps API services to render the information.</a:t>
              </a:r>
              <a:endParaRPr lang="en-US" dirty="0"/>
            </a:p>
          </p:txBody>
        </p:sp>
      </p:grp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27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632D78A-10B3-4DCD-84B7-9E85168884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phone doesn’t have every map in the world.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</a:t>
            </a:r>
            <a:r>
              <a:rPr lang="en-US" sz="1400" dirty="0" smtClean="0">
                <a:hlinkClick r:id="rId4"/>
              </a:rPr>
              <a:t>81.8462865,11z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22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632D78A-10B3-4DCD-84B7-9E85168884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are behind many of the sites you use everyday.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 images are loaded as tiles underneath allowing you to scroll and navigate in your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632D78A-10B3-4DCD-84B7-9E85168884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are behind many of the sites you use everyday.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top of the tiles, more information is needed including the geo-political information and coordinates for the “bounding box”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67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/>
          <a:lstStyle/>
          <a:p>
            <a:fld id="{C632D78A-10B3-4DCD-84B7-9E85168884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11/12/2018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XML to JSON…same info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67654" y="5784318"/>
            <a:ext cx="4176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https://maps.googleapis.com/maps/api/</a:t>
            </a:r>
            <a:r>
              <a:rPr lang="en-US" sz="1600" u="sng" dirty="0" smtClean="0">
                <a:solidFill>
                  <a:srgbClr val="FF0000"/>
                </a:solidFill>
              </a:rPr>
              <a:t>geocode/</a:t>
            </a:r>
            <a:r>
              <a:rPr lang="en-US" sz="1600" b="1" u="sng" dirty="0" smtClean="0">
                <a:solidFill>
                  <a:srgbClr val="FF0000"/>
                </a:solidFill>
              </a:rPr>
              <a:t>json</a:t>
            </a:r>
            <a:r>
              <a:rPr lang="en-US" sz="1100" dirty="0" smtClean="0"/>
              <a:t>?address=boston&amp;sensor=false&amp;key=AIzaSyCg5BhicmNdpk2Hg1dr0m-H3XPWjd0BtfU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71817" y="5765313"/>
            <a:ext cx="3795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</a:rPr>
              <a:t>geocode/xml</a:t>
            </a:r>
            <a:r>
              <a:rPr lang="en-US" sz="1100" dirty="0"/>
              <a:t>?address=boston&amp;sensor=false&amp;key=AIzaSyCg5BhicmNdpk2Hg1dr0m-H3XPWjd0BtfU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241" y="1116132"/>
            <a:ext cx="4019050" cy="4656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2" y="1091821"/>
            <a:ext cx="3369209" cy="46811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152633" y="2456597"/>
            <a:ext cx="2497540" cy="5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2855</TotalTime>
  <Words>1112</Words>
  <Application>Microsoft Office PowerPoint</Application>
  <PresentationFormat>On-screen Show (4:3)</PresentationFormat>
  <Paragraphs>276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1_Office Theme</vt:lpstr>
      <vt:lpstr>Other Data Sources &amp; Report Automation</vt:lpstr>
      <vt:lpstr>Agenda</vt:lpstr>
      <vt:lpstr>What is an API?</vt:lpstr>
      <vt:lpstr>Two formats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Comparing XML to JSON…same info</vt:lpstr>
      <vt:lpstr>If you know where to look, you can access APIs for data!</vt:lpstr>
      <vt:lpstr>In chrome access the developer console.</vt:lpstr>
      <vt:lpstr>PowerPoint Presentation</vt:lpstr>
      <vt:lpstr>The closed caption XML Response</vt:lpstr>
      <vt:lpstr>Let’s Practice…</vt:lpstr>
      <vt:lpstr>Other Straightforward APIs to Explore </vt:lpstr>
      <vt:lpstr>Agenda</vt:lpstr>
      <vt:lpstr>Web Scraping</vt:lpstr>
      <vt:lpstr>Questionable Practice</vt:lpstr>
      <vt:lpstr>Web Scraping Example</vt:lpstr>
      <vt:lpstr>Out of order…</vt:lpstr>
      <vt:lpstr>Agenda</vt:lpstr>
      <vt:lpstr>Reading in other file formats</vt:lpstr>
      <vt:lpstr>Let’s Practice</vt:lpstr>
      <vt:lpstr>Let’s Practice</vt:lpstr>
      <vt:lpstr>Agenda</vt:lpstr>
      <vt:lpstr>Automating Reports</vt:lpstr>
      <vt:lpstr>Awesome.  No more old cars!</vt:lpstr>
      <vt:lpstr>Let’s make some routine reports</vt:lpstr>
      <vt:lpstr>Use Case for Report Automation</vt:lpstr>
      <vt:lpstr>Helping Dale!</vt:lpstr>
      <vt:lpstr>Agenda</vt:lpstr>
      <vt:lpstr>Automating Reports w/FlexDashboard</vt:lpstr>
      <vt:lpstr>PowerPoint Presentation</vt:lpstr>
      <vt:lpstr>Let’s practice!</vt:lpstr>
      <vt:lpstr>Homework Clarification</vt:lpstr>
      <vt:lpstr>PowerPoint Presentation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96</cp:revision>
  <dcterms:created xsi:type="dcterms:W3CDTF">2018-05-23T17:24:59Z</dcterms:created>
  <dcterms:modified xsi:type="dcterms:W3CDTF">2018-11-12T18:07:52Z</dcterms:modified>
</cp:coreProperties>
</file>