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7" r:id="rId13"/>
    <p:sldId id="266" r:id="rId14"/>
    <p:sldId id="295" r:id="rId15"/>
    <p:sldId id="269" r:id="rId16"/>
    <p:sldId id="270" r:id="rId17"/>
    <p:sldId id="271" r:id="rId18"/>
    <p:sldId id="272" r:id="rId19"/>
    <p:sldId id="273" r:id="rId20"/>
    <p:sldId id="277" r:id="rId21"/>
    <p:sldId id="275" r:id="rId22"/>
    <p:sldId id="299" r:id="rId23"/>
    <p:sldId id="276" r:id="rId24"/>
    <p:sldId id="278" r:id="rId25"/>
    <p:sldId id="280" r:id="rId26"/>
    <p:sldId id="281" r:id="rId27"/>
    <p:sldId id="282" r:id="rId28"/>
    <p:sldId id="283" r:id="rId29"/>
    <p:sldId id="298" r:id="rId30"/>
    <p:sldId id="284" r:id="rId31"/>
    <p:sldId id="285" r:id="rId32"/>
    <p:sldId id="296" r:id="rId33"/>
    <p:sldId id="297" r:id="rId34"/>
    <p:sldId id="286" r:id="rId35"/>
    <p:sldId id="287" r:id="rId36"/>
    <p:sldId id="289" r:id="rId37"/>
    <p:sldId id="290" r:id="rId38"/>
    <p:sldId id="291" r:id="rId39"/>
    <p:sldId id="292" r:id="rId40"/>
    <p:sldId id="288"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76" autoAdjust="0"/>
  </p:normalViewPr>
  <p:slideViewPr>
    <p:cSldViewPr>
      <p:cViewPr varScale="1">
        <p:scale>
          <a:sx n="68" d="100"/>
          <a:sy n="68" d="100"/>
        </p:scale>
        <p:origin x="28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9DF8D54-400A-4C5F-82A3-B31BF9E1DBC0}" type="datetimeFigureOut">
              <a:rPr lang="fr-FR" smtClean="0"/>
              <a:t>23/06/2023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213018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9DF8D54-400A-4C5F-82A3-B31BF9E1DBC0}" type="datetimeFigureOut">
              <a:rPr lang="fr-FR" smtClean="0"/>
              <a:t>23/06/2023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395128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9DF8D54-400A-4C5F-82A3-B31BF9E1DBC0}" type="datetimeFigureOut">
              <a:rPr lang="fr-FR" smtClean="0"/>
              <a:t>23/06/2023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24897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9DF8D54-400A-4C5F-82A3-B31BF9E1DBC0}" type="datetimeFigureOut">
              <a:rPr lang="fr-FR" smtClean="0"/>
              <a:t>23/06/2023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14794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49DF8D54-400A-4C5F-82A3-B31BF9E1DBC0}" type="datetimeFigureOut">
              <a:rPr lang="fr-FR" smtClean="0"/>
              <a:t>23/06/2023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415626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9DF8D54-400A-4C5F-82A3-B31BF9E1DBC0}" type="datetimeFigureOut">
              <a:rPr lang="fr-FR" smtClean="0"/>
              <a:t>23/06/2023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356553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9DF8D54-400A-4C5F-82A3-B31BF9E1DBC0}" type="datetimeFigureOut">
              <a:rPr lang="fr-FR" smtClean="0"/>
              <a:t>23/06/2023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215190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9DF8D54-400A-4C5F-82A3-B31BF9E1DBC0}" type="datetimeFigureOut">
              <a:rPr lang="fr-FR" smtClean="0"/>
              <a:t>23/06/2023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354249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9DF8D54-400A-4C5F-82A3-B31BF9E1DBC0}" type="datetimeFigureOut">
              <a:rPr lang="fr-FR" smtClean="0"/>
              <a:t>23/06/2023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2566488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9DF8D54-400A-4C5F-82A3-B31BF9E1DBC0}" type="datetimeFigureOut">
              <a:rPr lang="fr-FR" smtClean="0"/>
              <a:t>23/06/2023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313754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9DF8D54-400A-4C5F-82A3-B31BF9E1DBC0}" type="datetimeFigureOut">
              <a:rPr lang="fr-FR" smtClean="0"/>
              <a:t>23/06/2023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F12315-C868-449C-8090-96BFFF58D58A}" type="slidenum">
              <a:rPr lang="fr-FR" smtClean="0"/>
              <a:t>‹N°›</a:t>
            </a:fld>
            <a:endParaRPr lang="fr-FR"/>
          </a:p>
        </p:txBody>
      </p:sp>
    </p:spTree>
    <p:extLst>
      <p:ext uri="{BB962C8B-B14F-4D97-AF65-F5344CB8AC3E}">
        <p14:creationId xmlns:p14="http://schemas.microsoft.com/office/powerpoint/2010/main" val="43395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F8D54-400A-4C5F-82A3-B31BF9E1DBC0}" type="datetimeFigureOut">
              <a:rPr lang="fr-FR" smtClean="0"/>
              <a:t>23/06/2023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12315-C868-449C-8090-96BFFF58D58A}" type="slidenum">
              <a:rPr lang="fr-FR" smtClean="0"/>
              <a:t>‹N°›</a:t>
            </a:fld>
            <a:endParaRPr lang="fr-FR"/>
          </a:p>
        </p:txBody>
      </p:sp>
    </p:spTree>
    <p:extLst>
      <p:ext uri="{BB962C8B-B14F-4D97-AF65-F5344CB8AC3E}">
        <p14:creationId xmlns:p14="http://schemas.microsoft.com/office/powerpoint/2010/main" val="382299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r.wikipedia.org/wiki/Bit_de_parit%C3%A9" TargetMode="External"/><Relationship Id="rId2" Type="http://schemas.openxmlformats.org/officeDocument/2006/relationships/hyperlink" Target="https://fr.wikipedia.org/wiki/Impai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jargonf.org/wiki/RAID" TargetMode="External"/><Relationship Id="rId2" Type="http://schemas.openxmlformats.org/officeDocument/2006/relationships/hyperlink" Target="http://jargonf.org/wiki/cluster"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jargonf.org/wiki/Fichier:Att.png" TargetMode="External"/><Relationship Id="rId4" Type="http://schemas.openxmlformats.org/officeDocument/2006/relationships/hyperlink" Target="http://jargonf.org/wiki/disque_logiq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R.A.I.D</a:t>
            </a:r>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13046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76672"/>
            <a:ext cx="8229600" cy="1143000"/>
          </a:xfrm>
        </p:spPr>
        <p:txBody>
          <a:bodyPr>
            <a:normAutofit fontScale="90000"/>
          </a:bodyPr>
          <a:lstStyle/>
          <a:p>
            <a:r>
              <a:rPr lang="fr-FR" b="1" dirty="0"/>
              <a:t>Raid 5 : volume agrégé par bandes à parité répartie</a:t>
            </a:r>
            <a:br>
              <a:rPr lang="fr-FR" b="1" dirty="0"/>
            </a:br>
            <a:endParaRPr lang="fr-FR" dirty="0"/>
          </a:p>
        </p:txBody>
      </p:sp>
      <p:sp>
        <p:nvSpPr>
          <p:cNvPr id="3" name="Espace réservé du contenu 2"/>
          <p:cNvSpPr>
            <a:spLocks noGrp="1"/>
          </p:cNvSpPr>
          <p:nvPr>
            <p:ph idx="1"/>
          </p:nvPr>
        </p:nvSpPr>
        <p:spPr>
          <a:xfrm>
            <a:off x="457200" y="1600200"/>
            <a:ext cx="8229600" cy="4925144"/>
          </a:xfrm>
        </p:spPr>
        <p:txBody>
          <a:bodyPr>
            <a:normAutofit fontScale="92500"/>
          </a:bodyPr>
          <a:lstStyle/>
          <a:p>
            <a:r>
              <a:rPr lang="fr-FR" dirty="0"/>
              <a:t>Le </a:t>
            </a:r>
            <a:r>
              <a:rPr lang="fr-FR" u="sng" dirty="0"/>
              <a:t>RAID 5</a:t>
            </a:r>
            <a:r>
              <a:rPr lang="fr-FR" dirty="0"/>
              <a:t> se conçoit sur au </a:t>
            </a:r>
            <a:r>
              <a:rPr lang="fr-FR" u="sng" dirty="0"/>
              <a:t>minimum trois disques durs</a:t>
            </a:r>
            <a:r>
              <a:rPr lang="fr-FR" dirty="0"/>
              <a:t>. Ce système est le système RAID le plus utilisé car il combine l’utilisation simultanée des disques, profitant donc de </a:t>
            </a:r>
            <a:r>
              <a:rPr lang="fr-FR" u="sng" dirty="0"/>
              <a:t>performances améliorées en lecture / écriture, et d’une tolérance aux pannes</a:t>
            </a:r>
            <a:r>
              <a:rPr lang="fr-FR" dirty="0"/>
              <a:t>. </a:t>
            </a:r>
          </a:p>
          <a:p>
            <a:r>
              <a:rPr lang="fr-FR" dirty="0"/>
              <a:t>Ce </a:t>
            </a:r>
            <a:r>
              <a:rPr lang="fr-FR" u="sng" dirty="0"/>
              <a:t>système de parité</a:t>
            </a:r>
            <a:r>
              <a:rPr lang="fr-FR" dirty="0"/>
              <a:t> permet de prévenir la panne d’un des disques durs présents. La </a:t>
            </a:r>
            <a:r>
              <a:rPr lang="fr-FR" u="sng" dirty="0"/>
              <a:t>capacité totale </a:t>
            </a:r>
            <a:r>
              <a:rPr lang="fr-FR" dirty="0"/>
              <a:t>de ce type de RAID est </a:t>
            </a:r>
            <a:r>
              <a:rPr lang="fr-FR" u="sng" dirty="0"/>
              <a:t>égale au total moins la capacité d’un disque (dû à la parité). </a:t>
            </a:r>
          </a:p>
          <a:p>
            <a:endParaRPr lang="fr-FR" dirty="0"/>
          </a:p>
        </p:txBody>
      </p:sp>
    </p:spTree>
    <p:extLst>
      <p:ext uri="{BB962C8B-B14F-4D97-AF65-F5344CB8AC3E}">
        <p14:creationId xmlns:p14="http://schemas.microsoft.com/office/powerpoint/2010/main" val="327205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484784"/>
            <a:ext cx="5904656" cy="4374814"/>
          </a:xfrm>
        </p:spPr>
      </p:pic>
    </p:spTree>
    <p:extLst>
      <p:ext uri="{BB962C8B-B14F-4D97-AF65-F5344CB8AC3E}">
        <p14:creationId xmlns:p14="http://schemas.microsoft.com/office/powerpoint/2010/main" val="4672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extLst>
              <p:ext uri="{D42A27DB-BD31-4B8C-83A1-F6EECF244321}">
                <p14:modId xmlns:p14="http://schemas.microsoft.com/office/powerpoint/2010/main" val="2177246126"/>
              </p:ext>
            </p:extLst>
          </p:nvPr>
        </p:nvGraphicFramePr>
        <p:xfrm>
          <a:off x="805332" y="188640"/>
          <a:ext cx="7620000" cy="864096"/>
        </p:xfrm>
        <a:graphic>
          <a:graphicData uri="http://schemas.openxmlformats.org/drawingml/2006/table">
            <a:tbl>
              <a:tblPr/>
              <a:tblGrid>
                <a:gridCol w="16764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304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1676400">
                  <a:extLst>
                    <a:ext uri="{9D8B030D-6E8A-4147-A177-3AD203B41FA5}">
                      <a16:colId xmlns:a16="http://schemas.microsoft.com/office/drawing/2014/main" val="20006"/>
                    </a:ext>
                  </a:extLst>
                </a:gridCol>
              </a:tblGrid>
              <a:tr h="864096">
                <a:tc>
                  <a:txBody>
                    <a:bodyPr/>
                    <a:lstStyle/>
                    <a:p>
                      <a:r>
                        <a:rPr lang="fr-FR" dirty="0">
                          <a:effectLst/>
                        </a:rPr>
                        <a:t>Disque physique</a:t>
                      </a:r>
                    </a:p>
                  </a:txBody>
                  <a:tcPr anchor="ctr">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tcPr>
                </a:tc>
                <a:tc>
                  <a:txBody>
                    <a:bodyPr/>
                    <a:lstStyle/>
                    <a:p>
                      <a:r>
                        <a:rPr lang="fr-FR"/>
                        <a:t>  </a:t>
                      </a:r>
                    </a:p>
                  </a:txBody>
                  <a:tcPr anchor="ctr">
                    <a:lnL w="19050" cap="flat" cmpd="sng" algn="ctr">
                      <a:solidFill>
                        <a:srgbClr val="FFFF00"/>
                      </a:solidFill>
                      <a:prstDash val="solid"/>
                      <a:round/>
                      <a:headEnd type="none" w="med" len="med"/>
                      <a:tailEnd type="none" w="med" len="med"/>
                    </a:lnL>
                    <a:lnR w="19050" cap="flat" cmpd="sng" algn="ctr">
                      <a:solidFill>
                        <a:srgbClr val="FFC0CB"/>
                      </a:solidFill>
                      <a:prstDash val="solid"/>
                      <a:round/>
                      <a:headEnd type="none" w="med" len="med"/>
                      <a:tailEnd type="none" w="med" len="med"/>
                    </a:lnR>
                    <a:lnT>
                      <a:noFill/>
                    </a:lnT>
                    <a:lnB>
                      <a:noFill/>
                    </a:lnB>
                  </a:tcPr>
                </a:tc>
                <a:tc>
                  <a:txBody>
                    <a:bodyPr/>
                    <a:lstStyle/>
                    <a:p>
                      <a:r>
                        <a:rPr lang="fr-FR">
                          <a:effectLst/>
                        </a:rPr>
                        <a:t>Disque logique</a:t>
                      </a:r>
                    </a:p>
                  </a:txBody>
                  <a:tcPr anchor="ctr">
                    <a:lnL w="19050" cap="flat" cmpd="sng" algn="ctr">
                      <a:solidFill>
                        <a:srgbClr val="FFC0CB"/>
                      </a:solidFill>
                      <a:prstDash val="solid"/>
                      <a:round/>
                      <a:headEnd type="none" w="med" len="med"/>
                      <a:tailEnd type="none" w="med" len="med"/>
                    </a:lnL>
                    <a:lnR w="19050" cap="flat" cmpd="sng" algn="ctr">
                      <a:solidFill>
                        <a:srgbClr val="FFC0CB"/>
                      </a:solidFill>
                      <a:prstDash val="solid"/>
                      <a:round/>
                      <a:headEnd type="none" w="med" len="med"/>
                      <a:tailEnd type="none" w="med" len="med"/>
                    </a:lnR>
                    <a:lnT w="19050" cap="flat" cmpd="sng" algn="ctr">
                      <a:solidFill>
                        <a:srgbClr val="FFC0CB"/>
                      </a:solidFill>
                      <a:prstDash val="solid"/>
                      <a:round/>
                      <a:headEnd type="none" w="med" len="med"/>
                      <a:tailEnd type="none" w="med" len="med"/>
                    </a:lnT>
                    <a:lnB w="19050" cap="flat" cmpd="sng" algn="ctr">
                      <a:solidFill>
                        <a:srgbClr val="FFC0CB"/>
                      </a:solidFill>
                      <a:prstDash val="solid"/>
                      <a:round/>
                      <a:headEnd type="none" w="med" len="med"/>
                      <a:tailEnd type="none" w="med" len="med"/>
                    </a:lnB>
                  </a:tcPr>
                </a:tc>
                <a:tc>
                  <a:txBody>
                    <a:bodyPr/>
                    <a:lstStyle/>
                    <a:p>
                      <a:r>
                        <a:rPr lang="fr-FR" dirty="0"/>
                        <a:t>  </a:t>
                      </a:r>
                    </a:p>
                  </a:txBody>
                  <a:tcPr anchor="ctr">
                    <a:lnL w="19050" cap="flat" cmpd="sng" algn="ctr">
                      <a:solidFill>
                        <a:srgbClr val="FFC0CB"/>
                      </a:solidFill>
                      <a:prstDash val="solid"/>
                      <a:round/>
                      <a:headEnd type="none" w="med" len="med"/>
                      <a:tailEnd type="none" w="med" len="med"/>
                    </a:lnL>
                    <a:lnR w="19050" cap="flat" cmpd="sng" algn="ctr">
                      <a:solidFill>
                        <a:srgbClr val="00FF00"/>
                      </a:solidFill>
                      <a:prstDash val="solid"/>
                      <a:round/>
                      <a:headEnd type="none" w="med" len="med"/>
                      <a:tailEnd type="none" w="med" len="med"/>
                    </a:lnR>
                    <a:lnT>
                      <a:noFill/>
                    </a:lnT>
                    <a:lnB>
                      <a:noFill/>
                    </a:lnB>
                  </a:tcPr>
                </a:tc>
                <a:tc>
                  <a:txBody>
                    <a:bodyPr/>
                    <a:lstStyle/>
                    <a:p>
                      <a:r>
                        <a:rPr lang="fr-FR">
                          <a:effectLst/>
                        </a:rPr>
                        <a:t>Partition</a:t>
                      </a:r>
                    </a:p>
                  </a:txBody>
                  <a:tcPr anchor="ctr">
                    <a:lnL w="19050" cap="flat" cmpd="sng" algn="ctr">
                      <a:solidFill>
                        <a:srgbClr val="00FF00"/>
                      </a:solidFill>
                      <a:prstDash val="solid"/>
                      <a:round/>
                      <a:headEnd type="none" w="med" len="med"/>
                      <a:tailEnd type="none" w="med" len="med"/>
                    </a:lnL>
                    <a:lnR w="19050" cap="flat" cmpd="sng" algn="ctr">
                      <a:solidFill>
                        <a:srgbClr val="00FF00"/>
                      </a:solidFill>
                      <a:prstDash val="solid"/>
                      <a:round/>
                      <a:headEnd type="none" w="med" len="med"/>
                      <a:tailEnd type="none" w="med" len="med"/>
                    </a:lnR>
                    <a:lnT w="19050" cap="flat" cmpd="sng" algn="ctr">
                      <a:solidFill>
                        <a:srgbClr val="00FF00"/>
                      </a:solidFill>
                      <a:prstDash val="solid"/>
                      <a:round/>
                      <a:headEnd type="none" w="med" len="med"/>
                      <a:tailEnd type="none" w="med" len="med"/>
                    </a:lnT>
                    <a:lnB w="19050" cap="flat" cmpd="sng" algn="ctr">
                      <a:solidFill>
                        <a:srgbClr val="00FF00"/>
                      </a:solidFill>
                      <a:prstDash val="solid"/>
                      <a:round/>
                      <a:headEnd type="none" w="med" len="med"/>
                      <a:tailEnd type="none" w="med" len="med"/>
                    </a:lnB>
                  </a:tcPr>
                </a:tc>
                <a:tc>
                  <a:txBody>
                    <a:bodyPr/>
                    <a:lstStyle/>
                    <a:p>
                      <a:r>
                        <a:rPr lang="fr-FR"/>
                        <a:t>  </a:t>
                      </a:r>
                    </a:p>
                  </a:txBody>
                  <a:tcPr anchor="ctr">
                    <a:lnL w="19050" cap="flat" cmpd="sng" algn="ctr">
                      <a:solidFill>
                        <a:srgbClr val="00FF00"/>
                      </a:solidFill>
                      <a:prstDash val="solid"/>
                      <a:round/>
                      <a:headEnd type="none" w="med" len="med"/>
                      <a:tailEnd type="none" w="med" len="med"/>
                    </a:lnL>
                    <a:lnR w="19050" cap="flat" cmpd="sng" algn="ctr">
                      <a:solidFill>
                        <a:srgbClr val="C0C0C0"/>
                      </a:solidFill>
                      <a:prstDash val="solid"/>
                      <a:round/>
                      <a:headEnd type="none" w="med" len="med"/>
                      <a:tailEnd type="none" w="med" len="med"/>
                    </a:lnR>
                    <a:lnT>
                      <a:noFill/>
                    </a:lnT>
                    <a:lnB>
                      <a:noFill/>
                    </a:lnB>
                  </a:tcPr>
                </a:tc>
                <a:tc>
                  <a:txBody>
                    <a:bodyPr/>
                    <a:lstStyle/>
                    <a:p>
                      <a:r>
                        <a:rPr lang="fr-FR" dirty="0" err="1">
                          <a:effectLst/>
                        </a:rPr>
                        <a:t>Stripe</a:t>
                      </a:r>
                      <a:endParaRPr lang="fr-FR" dirty="0">
                        <a:effectLst/>
                      </a:endParaRPr>
                    </a:p>
                  </a:txBody>
                  <a:tcPr anchor="ctr">
                    <a:lnL w="19050" cap="flat" cmpd="sng" algn="ctr">
                      <a:solidFill>
                        <a:srgbClr val="C0C0C0"/>
                      </a:solidFill>
                      <a:prstDash val="solid"/>
                      <a:round/>
                      <a:headEnd type="none" w="med" len="med"/>
                      <a:tailEnd type="none" w="med" len="med"/>
                    </a:lnL>
                    <a:lnR w="19050" cap="flat" cmpd="sng" algn="ctr">
                      <a:solidFill>
                        <a:srgbClr val="C0C0C0"/>
                      </a:solidFill>
                      <a:prstDash val="solid"/>
                      <a:round/>
                      <a:headEnd type="none" w="med" len="med"/>
                      <a:tailEnd type="none" w="med" len="med"/>
                    </a:lnR>
                    <a:lnT w="19050" cap="flat" cmpd="sng" algn="ctr">
                      <a:solidFill>
                        <a:srgbClr val="C0C0C0"/>
                      </a:solidFill>
                      <a:prstDash val="solid"/>
                      <a:round/>
                      <a:headEnd type="none" w="med" len="med"/>
                      <a:tailEnd type="none" w="med" len="med"/>
                    </a:lnT>
                    <a:lnB w="190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56992"/>
            <a:ext cx="843959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5"/>
          <p:cNvSpPr>
            <a:spLocks noChangeArrowheads="1"/>
          </p:cNvSpPr>
          <p:nvPr/>
        </p:nvSpPr>
        <p:spPr bwMode="auto">
          <a:xfrm>
            <a:off x="574060" y="740891"/>
            <a:ext cx="6336704"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Arial" charset="0"/>
                <a:cs typeface="Arial" charset="0"/>
              </a:rPr>
              <a:t>Disques physiques</a:t>
            </a:r>
            <a:r>
              <a:rPr kumimoji="0" lang="fr-FR" sz="1600" b="0" i="0" u="none" strike="noStrike" cap="none" normalizeH="0" baseline="0" dirty="0">
                <a:ln>
                  <a:noFill/>
                </a:ln>
                <a:solidFill>
                  <a:schemeClr val="tx1"/>
                </a:solidFill>
                <a:effectLst/>
                <a:latin typeface="Arial" charset="0"/>
                <a:cs typeface="Arial"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Arial" charset="0"/>
                <a:cs typeface="Arial" charset="0"/>
              </a:rPr>
              <a:t>Ce que vous voyez quand vous ouvrez l'ordinateur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Arial" charset="0"/>
                <a:cs typeface="Arial" charset="0"/>
              </a:rPr>
              <a:t>Disques logiques</a:t>
            </a:r>
            <a:r>
              <a:rPr kumimoji="0" lang="fr-FR" sz="1600" b="0" i="0" u="none" strike="noStrike" cap="none" normalizeH="0" baseline="0" dirty="0">
                <a:ln>
                  <a:noFill/>
                </a:ln>
                <a:solidFill>
                  <a:schemeClr val="tx1"/>
                </a:solidFill>
                <a:effectLst/>
                <a:latin typeface="Arial" charset="0"/>
                <a:cs typeface="Arial"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Arial" charset="0"/>
                <a:cs typeface="Arial" charset="0"/>
              </a:rPr>
              <a:t>Ce que le système d'exploitation voit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Arial" charset="0"/>
                <a:cs typeface="Arial" charset="0"/>
              </a:rPr>
              <a:t>Partition</a:t>
            </a:r>
            <a:r>
              <a:rPr kumimoji="0" lang="fr-FR" sz="1600" b="0" i="0" u="none" strike="noStrike" cap="none" normalizeH="0" baseline="0" dirty="0">
                <a:ln>
                  <a:noFill/>
                </a:ln>
                <a:solidFill>
                  <a:schemeClr val="tx1"/>
                </a:solidFill>
                <a:effectLst/>
                <a:latin typeface="Arial" charset="0"/>
                <a:cs typeface="Arial"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Arial" charset="0"/>
                <a:cs typeface="Arial" charset="0"/>
              </a:rPr>
              <a:t>Division d'un disque logique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chemeClr val="tx1"/>
                </a:solidFill>
                <a:effectLst/>
                <a:latin typeface="Arial" charset="0"/>
                <a:cs typeface="Arial" charset="0"/>
              </a:rPr>
              <a:t>Stripe</a:t>
            </a:r>
            <a:r>
              <a:rPr kumimoji="0" lang="fr-FR" sz="1600" b="0" i="0" u="none" strike="noStrike" cap="none" normalizeH="0" baseline="0" dirty="0">
                <a:ln>
                  <a:noFill/>
                </a:ln>
                <a:solidFill>
                  <a:schemeClr val="tx1"/>
                </a:solidFill>
                <a:effectLst/>
                <a:latin typeface="Arial" charset="0"/>
                <a:cs typeface="Arial" charset="0"/>
              </a:rPr>
              <a: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Arial" charset="0"/>
                <a:cs typeface="Arial" charset="0"/>
              </a:rPr>
              <a:t>Unité élémentaire de stockage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16677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04664"/>
            <a:ext cx="8229600" cy="5976664"/>
          </a:xfrm>
        </p:spPr>
        <p:txBody>
          <a:bodyPr>
            <a:normAutofit fontScale="85000" lnSpcReduction="10000"/>
          </a:bodyPr>
          <a:lstStyle/>
          <a:p>
            <a:r>
              <a:rPr lang="fr-FR" dirty="0"/>
              <a:t>exemple, trois disques de 100 Go en RAID 5 offrent 200 Go utiles ; dix disques, 900 Go utiles.</a:t>
            </a:r>
          </a:p>
          <a:p>
            <a:r>
              <a:rPr lang="fr-FR" dirty="0"/>
              <a:t>Le RAID 5 ne supporte la perte </a:t>
            </a:r>
            <a:r>
              <a:rPr lang="fr-FR" u="sng" dirty="0"/>
              <a:t>que d'un seul disque à la fois</a:t>
            </a:r>
          </a:p>
          <a:p>
            <a:r>
              <a:rPr lang="fr-FR" dirty="0"/>
              <a:t>Avantages :</a:t>
            </a:r>
          </a:p>
          <a:p>
            <a:r>
              <a:rPr lang="fr-FR" dirty="0"/>
              <a:t>performances en lecture aussi élevées qu'en RAID 0 et sécurité accrue pour surcoût minimal (capacité totale de </a:t>
            </a:r>
            <a:r>
              <a:rPr lang="fr-FR" dirty="0">
                <a:effectLst/>
              </a:rPr>
              <a:t>n − 1 </a:t>
            </a:r>
            <a:r>
              <a:rPr lang="fr-FR" dirty="0"/>
              <a:t>disques sur un total de n disques) </a:t>
            </a:r>
          </a:p>
          <a:p>
            <a:r>
              <a:rPr lang="fr-FR" dirty="0"/>
              <a:t>Inconvénients :</a:t>
            </a:r>
          </a:p>
          <a:p>
            <a:r>
              <a:rPr lang="fr-FR" dirty="0"/>
              <a:t>pénalité en écriture du fait du calcul de la parité</a:t>
            </a:r>
          </a:p>
          <a:p>
            <a:r>
              <a:rPr lang="fr-FR" dirty="0"/>
              <a:t>minimum de 3 disques ce qui a un impact sur le coût de l’investissement et le coût d'utilisation (énergie) </a:t>
            </a:r>
          </a:p>
          <a:p>
            <a:r>
              <a:rPr lang="fr-FR" dirty="0"/>
              <a:t>reconstruction lente pour les disques durs de grande capacité. </a:t>
            </a:r>
          </a:p>
        </p:txBody>
      </p:sp>
    </p:spTree>
    <p:extLst>
      <p:ext uri="{BB962C8B-B14F-4D97-AF65-F5344CB8AC3E}">
        <p14:creationId xmlns:p14="http://schemas.microsoft.com/office/powerpoint/2010/main" val="207890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48680"/>
            <a:ext cx="8229600" cy="5904656"/>
          </a:xfrm>
        </p:spPr>
        <p:txBody>
          <a:bodyPr>
            <a:normAutofit fontScale="85000" lnSpcReduction="10000"/>
          </a:bodyPr>
          <a:lstStyle/>
          <a:p>
            <a:r>
              <a:rPr lang="fr-FR" dirty="0"/>
              <a:t>Le système de redondance le plus simple et le plus largement utilisé est le calcul de parité. </a:t>
            </a:r>
          </a:p>
          <a:p>
            <a:r>
              <a:rPr lang="fr-FR" dirty="0"/>
              <a:t>Ce système repose sur l'opération logique XOR (OU exclusif) et consiste à déterminer si sur </a:t>
            </a:r>
            <a:r>
              <a:rPr lang="fr-FR" dirty="0">
                <a:effectLst/>
              </a:rPr>
              <a:t>n </a:t>
            </a:r>
            <a:r>
              <a:rPr lang="fr-FR" dirty="0"/>
              <a:t>bits de données considérés, le nombre de bits à l'état </a:t>
            </a:r>
            <a:r>
              <a:rPr lang="fr-FR" dirty="0">
                <a:effectLst/>
              </a:rPr>
              <a:t>1 </a:t>
            </a:r>
            <a:r>
              <a:rPr lang="fr-FR" dirty="0"/>
              <a:t>est pair ou impair. </a:t>
            </a:r>
          </a:p>
          <a:p>
            <a:r>
              <a:rPr lang="fr-FR" dirty="0"/>
              <a:t>Si le nombre de </a:t>
            </a:r>
            <a:r>
              <a:rPr lang="fr-FR" dirty="0">
                <a:effectLst/>
              </a:rPr>
              <a:t>1 </a:t>
            </a:r>
            <a:r>
              <a:rPr lang="fr-FR" dirty="0"/>
              <a:t>est pair, alors le bit de parité vaut </a:t>
            </a:r>
            <a:r>
              <a:rPr lang="fr-FR" dirty="0">
                <a:effectLst/>
              </a:rPr>
              <a:t>0</a:t>
            </a:r>
            <a:r>
              <a:rPr lang="fr-FR" dirty="0"/>
              <a:t>. Si le nombre de </a:t>
            </a:r>
            <a:r>
              <a:rPr lang="fr-FR" dirty="0">
                <a:effectLst/>
              </a:rPr>
              <a:t>1 </a:t>
            </a:r>
            <a:r>
              <a:rPr lang="fr-FR" dirty="0"/>
              <a:t>est impair, alors le bit de parité vaut </a:t>
            </a:r>
            <a:r>
              <a:rPr lang="fr-FR" dirty="0">
                <a:effectLst/>
              </a:rPr>
              <a:t>1 </a:t>
            </a:r>
            <a:r>
              <a:rPr lang="fr-FR" dirty="0"/>
              <a:t>. </a:t>
            </a:r>
          </a:p>
          <a:p>
            <a:r>
              <a:rPr lang="fr-FR" dirty="0"/>
              <a:t>Lorsque l'un des </a:t>
            </a:r>
            <a:r>
              <a:rPr lang="fr-FR" dirty="0">
                <a:effectLst/>
              </a:rPr>
              <a:t>n + 1 </a:t>
            </a:r>
            <a:r>
              <a:rPr lang="fr-FR" dirty="0"/>
              <a:t>bits de données ainsi formés devient indisponible, il est alors possible de régénérer le bit manquant en appliquant à nouveau la même méthode sur les </a:t>
            </a:r>
            <a:r>
              <a:rPr lang="fr-FR" dirty="0">
                <a:effectLst/>
              </a:rPr>
              <a:t>n </a:t>
            </a:r>
            <a:r>
              <a:rPr lang="fr-FR" dirty="0"/>
              <a:t>éléments restants. </a:t>
            </a:r>
          </a:p>
          <a:p>
            <a:r>
              <a:rPr lang="fr-FR" dirty="0"/>
              <a:t>Cette technique est utilisée dans les systèmes RAID 5.</a:t>
            </a:r>
          </a:p>
        </p:txBody>
      </p:sp>
    </p:spTree>
    <p:extLst>
      <p:ext uri="{BB962C8B-B14F-4D97-AF65-F5344CB8AC3E}">
        <p14:creationId xmlns:p14="http://schemas.microsoft.com/office/powerpoint/2010/main" val="148277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2309483980"/>
              </p:ext>
            </p:extLst>
          </p:nvPr>
        </p:nvGraphicFramePr>
        <p:xfrm>
          <a:off x="3491880" y="404664"/>
          <a:ext cx="1944216" cy="3096344"/>
        </p:xfrm>
        <a:graphic>
          <a:graphicData uri="http://schemas.openxmlformats.org/drawingml/2006/table">
            <a:tbl>
              <a:tblPr/>
              <a:tblGrid>
                <a:gridCol w="486054">
                  <a:extLst>
                    <a:ext uri="{9D8B030D-6E8A-4147-A177-3AD203B41FA5}">
                      <a16:colId xmlns:a16="http://schemas.microsoft.com/office/drawing/2014/main" val="20000"/>
                    </a:ext>
                  </a:extLst>
                </a:gridCol>
                <a:gridCol w="486054">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tblGrid>
              <a:tr h="722480">
                <a:tc gridSpan="3">
                  <a:txBody>
                    <a:bodyPr/>
                    <a:lstStyle/>
                    <a:p>
                      <a:r>
                        <a:rPr lang="fr-FR" dirty="0"/>
                        <a:t>Table de vérité de XOR</a:t>
                      </a:r>
                    </a:p>
                  </a:txBody>
                  <a:tcPr anchor="ctr">
                    <a:lnL>
                      <a:noFill/>
                    </a:lnL>
                    <a:lnR>
                      <a:noFill/>
                    </a:lnR>
                    <a:lnT>
                      <a:noFill/>
                    </a:lnT>
                    <a:lnB>
                      <a:noFill/>
                    </a:lnB>
                    <a:solidFill>
                      <a:srgbClr val="B3E2D1"/>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722480">
                <a:tc>
                  <a:txBody>
                    <a:bodyPr/>
                    <a:lstStyle/>
                    <a:p>
                      <a:r>
                        <a:rPr lang="fr-FR" b="1"/>
                        <a:t>A</a:t>
                      </a:r>
                      <a:endParaRPr lang="fr-FR"/>
                    </a:p>
                  </a:txBody>
                  <a:tcPr anchor="ctr">
                    <a:lnL>
                      <a:noFill/>
                    </a:lnL>
                    <a:lnR>
                      <a:noFill/>
                    </a:lnR>
                    <a:lnT>
                      <a:noFill/>
                    </a:lnT>
                    <a:lnB>
                      <a:noFill/>
                    </a:lnB>
                  </a:tcPr>
                </a:tc>
                <a:tc>
                  <a:txBody>
                    <a:bodyPr/>
                    <a:lstStyle/>
                    <a:p>
                      <a:r>
                        <a:rPr lang="fr-FR" b="1"/>
                        <a:t>B</a:t>
                      </a:r>
                      <a:endParaRPr lang="fr-FR"/>
                    </a:p>
                  </a:txBody>
                  <a:tcPr anchor="ctr">
                    <a:lnL>
                      <a:noFill/>
                    </a:lnL>
                    <a:lnR>
                      <a:noFill/>
                    </a:lnR>
                    <a:lnT>
                      <a:noFill/>
                    </a:lnT>
                    <a:lnB>
                      <a:noFill/>
                    </a:lnB>
                  </a:tcPr>
                </a:tc>
                <a:tc>
                  <a:txBody>
                    <a:bodyPr/>
                    <a:lstStyle/>
                    <a:p>
                      <a:r>
                        <a:rPr lang="fr-FR" b="1"/>
                        <a:t>R = A ⊕ B</a:t>
                      </a:r>
                      <a:endParaRPr lang="fr-FR"/>
                    </a:p>
                  </a:txBody>
                  <a:tcPr anchor="ctr">
                    <a:lnL>
                      <a:noFill/>
                    </a:lnL>
                    <a:lnR>
                      <a:noFill/>
                    </a:lnR>
                    <a:lnT>
                      <a:noFill/>
                    </a:lnT>
                    <a:lnB>
                      <a:noFill/>
                    </a:lnB>
                  </a:tcPr>
                </a:tc>
                <a:extLst>
                  <a:ext uri="{0D108BD9-81ED-4DB2-BD59-A6C34878D82A}">
                    <a16:rowId xmlns:a16="http://schemas.microsoft.com/office/drawing/2014/main" val="10001"/>
                  </a:ext>
                </a:extLst>
              </a:tr>
              <a:tr h="412846">
                <a:tc>
                  <a:txBody>
                    <a:bodyPr/>
                    <a:lstStyle/>
                    <a:p>
                      <a:r>
                        <a:rPr lang="fr-FR"/>
                        <a:t>0</a:t>
                      </a:r>
                    </a:p>
                  </a:txBody>
                  <a:tcPr anchor="ctr">
                    <a:lnL>
                      <a:noFill/>
                    </a:lnL>
                    <a:lnR>
                      <a:noFill/>
                    </a:lnR>
                    <a:lnT>
                      <a:noFill/>
                    </a:lnT>
                    <a:lnB>
                      <a:noFill/>
                    </a:lnB>
                  </a:tcPr>
                </a:tc>
                <a:tc>
                  <a:txBody>
                    <a:bodyPr/>
                    <a:lstStyle/>
                    <a:p>
                      <a:r>
                        <a:rPr lang="fr-FR"/>
                        <a:t>0</a:t>
                      </a:r>
                    </a:p>
                  </a:txBody>
                  <a:tcPr anchor="ctr">
                    <a:lnL>
                      <a:noFill/>
                    </a:lnL>
                    <a:lnR>
                      <a:noFill/>
                    </a:lnR>
                    <a:lnT>
                      <a:noFill/>
                    </a:lnT>
                    <a:lnB>
                      <a:noFill/>
                    </a:lnB>
                  </a:tcPr>
                </a:tc>
                <a:tc>
                  <a:txBody>
                    <a:bodyPr/>
                    <a:lstStyle/>
                    <a:p>
                      <a:r>
                        <a:rPr lang="fr-FR"/>
                        <a:t>0</a:t>
                      </a:r>
                    </a:p>
                  </a:txBody>
                  <a:tcPr anchor="ctr">
                    <a:lnL>
                      <a:noFill/>
                    </a:lnL>
                    <a:lnR>
                      <a:noFill/>
                    </a:lnR>
                    <a:lnT>
                      <a:noFill/>
                    </a:lnT>
                    <a:lnB>
                      <a:noFill/>
                    </a:lnB>
                  </a:tcPr>
                </a:tc>
                <a:extLst>
                  <a:ext uri="{0D108BD9-81ED-4DB2-BD59-A6C34878D82A}">
                    <a16:rowId xmlns:a16="http://schemas.microsoft.com/office/drawing/2014/main" val="10002"/>
                  </a:ext>
                </a:extLst>
              </a:tr>
              <a:tr h="412846">
                <a:tc>
                  <a:txBody>
                    <a:bodyPr/>
                    <a:lstStyle/>
                    <a:p>
                      <a:r>
                        <a:rPr lang="fr-FR"/>
                        <a:t>0</a:t>
                      </a:r>
                    </a:p>
                  </a:txBody>
                  <a:tcPr anchor="ctr">
                    <a:lnL>
                      <a:noFill/>
                    </a:lnL>
                    <a:lnR>
                      <a:noFill/>
                    </a:lnR>
                    <a:lnT>
                      <a:noFill/>
                    </a:lnT>
                    <a:lnB>
                      <a:noFill/>
                    </a:lnB>
                  </a:tcPr>
                </a:tc>
                <a:tc>
                  <a:txBody>
                    <a:bodyPr/>
                    <a:lstStyle/>
                    <a:p>
                      <a:r>
                        <a:rPr lang="fr-FR"/>
                        <a:t>1</a:t>
                      </a:r>
                    </a:p>
                  </a:txBody>
                  <a:tcPr anchor="ctr">
                    <a:lnL>
                      <a:noFill/>
                    </a:lnL>
                    <a:lnR>
                      <a:noFill/>
                    </a:lnR>
                    <a:lnT>
                      <a:noFill/>
                    </a:lnT>
                    <a:lnB>
                      <a:noFill/>
                    </a:lnB>
                  </a:tcPr>
                </a:tc>
                <a:tc>
                  <a:txBody>
                    <a:bodyPr/>
                    <a:lstStyle/>
                    <a:p>
                      <a:r>
                        <a:rPr lang="fr-FR"/>
                        <a:t>1</a:t>
                      </a:r>
                    </a:p>
                  </a:txBody>
                  <a:tcPr anchor="ctr">
                    <a:lnL>
                      <a:noFill/>
                    </a:lnL>
                    <a:lnR>
                      <a:noFill/>
                    </a:lnR>
                    <a:lnT>
                      <a:noFill/>
                    </a:lnT>
                    <a:lnB>
                      <a:noFill/>
                    </a:lnB>
                  </a:tcPr>
                </a:tc>
                <a:extLst>
                  <a:ext uri="{0D108BD9-81ED-4DB2-BD59-A6C34878D82A}">
                    <a16:rowId xmlns:a16="http://schemas.microsoft.com/office/drawing/2014/main" val="10003"/>
                  </a:ext>
                </a:extLst>
              </a:tr>
              <a:tr h="412846">
                <a:tc>
                  <a:txBody>
                    <a:bodyPr/>
                    <a:lstStyle/>
                    <a:p>
                      <a:r>
                        <a:rPr lang="fr-FR"/>
                        <a:t>1</a:t>
                      </a:r>
                    </a:p>
                  </a:txBody>
                  <a:tcPr anchor="ctr">
                    <a:lnL>
                      <a:noFill/>
                    </a:lnL>
                    <a:lnR>
                      <a:noFill/>
                    </a:lnR>
                    <a:lnT>
                      <a:noFill/>
                    </a:lnT>
                    <a:lnB>
                      <a:noFill/>
                    </a:lnB>
                  </a:tcPr>
                </a:tc>
                <a:tc>
                  <a:txBody>
                    <a:bodyPr/>
                    <a:lstStyle/>
                    <a:p>
                      <a:r>
                        <a:rPr lang="fr-FR"/>
                        <a:t>0</a:t>
                      </a:r>
                    </a:p>
                  </a:txBody>
                  <a:tcPr anchor="ctr">
                    <a:lnL>
                      <a:noFill/>
                    </a:lnL>
                    <a:lnR>
                      <a:noFill/>
                    </a:lnR>
                    <a:lnT>
                      <a:noFill/>
                    </a:lnT>
                    <a:lnB>
                      <a:noFill/>
                    </a:lnB>
                  </a:tcPr>
                </a:tc>
                <a:tc>
                  <a:txBody>
                    <a:bodyPr/>
                    <a:lstStyle/>
                    <a:p>
                      <a:r>
                        <a:rPr lang="fr-FR"/>
                        <a:t>1</a:t>
                      </a:r>
                    </a:p>
                  </a:txBody>
                  <a:tcPr anchor="ctr">
                    <a:lnL>
                      <a:noFill/>
                    </a:lnL>
                    <a:lnR>
                      <a:noFill/>
                    </a:lnR>
                    <a:lnT>
                      <a:noFill/>
                    </a:lnT>
                    <a:lnB>
                      <a:noFill/>
                    </a:lnB>
                  </a:tcPr>
                </a:tc>
                <a:extLst>
                  <a:ext uri="{0D108BD9-81ED-4DB2-BD59-A6C34878D82A}">
                    <a16:rowId xmlns:a16="http://schemas.microsoft.com/office/drawing/2014/main" val="10004"/>
                  </a:ext>
                </a:extLst>
              </a:tr>
              <a:tr h="412846">
                <a:tc>
                  <a:txBody>
                    <a:bodyPr/>
                    <a:lstStyle/>
                    <a:p>
                      <a:r>
                        <a:rPr lang="fr-FR"/>
                        <a:t>1</a:t>
                      </a:r>
                    </a:p>
                  </a:txBody>
                  <a:tcPr anchor="ctr">
                    <a:lnL>
                      <a:noFill/>
                    </a:lnL>
                    <a:lnR>
                      <a:noFill/>
                    </a:lnR>
                    <a:lnT>
                      <a:noFill/>
                    </a:lnT>
                    <a:lnB>
                      <a:noFill/>
                    </a:lnB>
                  </a:tcPr>
                </a:tc>
                <a:tc>
                  <a:txBody>
                    <a:bodyPr/>
                    <a:lstStyle/>
                    <a:p>
                      <a:r>
                        <a:rPr lang="fr-FR" dirty="0"/>
                        <a:t>1</a:t>
                      </a:r>
                    </a:p>
                  </a:txBody>
                  <a:tcPr anchor="ctr">
                    <a:lnL>
                      <a:noFill/>
                    </a:lnL>
                    <a:lnR>
                      <a:noFill/>
                    </a:lnR>
                    <a:lnT>
                      <a:noFill/>
                    </a:lnT>
                    <a:lnB>
                      <a:noFill/>
                    </a:lnB>
                  </a:tcPr>
                </a:tc>
                <a:tc>
                  <a:txBody>
                    <a:bodyPr/>
                    <a:lstStyle/>
                    <a:p>
                      <a:r>
                        <a:rPr lang="fr-FR" dirty="0"/>
                        <a:t>0</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6" name="Rectangle 2"/>
          <p:cNvSpPr>
            <a:spLocks noChangeArrowheads="1"/>
          </p:cNvSpPr>
          <p:nvPr/>
        </p:nvSpPr>
        <p:spPr bwMode="auto">
          <a:xfrm>
            <a:off x="-108521" y="3537302"/>
            <a:ext cx="918578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Arial" charset="0"/>
              <a:cs typeface="Arial"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2000" b="0" i="1" u="none" strike="noStrike" cap="none" normalizeH="0" baseline="0" dirty="0">
                <a:ln>
                  <a:noFill/>
                </a:ln>
                <a:solidFill>
                  <a:schemeClr val="tx1"/>
                </a:solidFill>
                <a:effectLst/>
                <a:latin typeface="Arial" charset="0"/>
                <a:cs typeface="Arial" charset="0"/>
              </a:rPr>
              <a:t>Le résultat est VRAI si les deux opérandes A et B ont des valeurs distinctes</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Arial" charset="0"/>
              <a:cs typeface="Arial"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2000" b="0" i="1" u="none" strike="noStrike" cap="none" normalizeH="0" baseline="0" dirty="0">
                <a:ln>
                  <a:noFill/>
                </a:ln>
                <a:solidFill>
                  <a:schemeClr val="tx1"/>
                </a:solidFill>
                <a:effectLst/>
                <a:latin typeface="Arial" charset="0"/>
                <a:cs typeface="Arial" charset="0"/>
              </a:rPr>
              <a:t>Le résultat est VRAI si un nombre </a:t>
            </a:r>
            <a:r>
              <a:rPr kumimoji="0" lang="fr-FR" sz="2000" b="0" i="1" u="none" strike="noStrike" cap="none" normalizeH="0" baseline="0" dirty="0">
                <a:ln>
                  <a:noFill/>
                </a:ln>
                <a:solidFill>
                  <a:schemeClr val="tx1"/>
                </a:solidFill>
                <a:effectLst/>
                <a:latin typeface="Arial" charset="0"/>
                <a:cs typeface="Arial" charset="0"/>
                <a:hlinkClick r:id="rId2" tooltip="Impair"/>
              </a:rPr>
              <a:t>impair</a:t>
            </a:r>
            <a:r>
              <a:rPr kumimoji="0" lang="fr-FR" sz="2000" b="0" i="1" u="none" strike="noStrike" cap="none" normalizeH="0" baseline="0" dirty="0">
                <a:ln>
                  <a:noFill/>
                </a:ln>
                <a:solidFill>
                  <a:schemeClr val="tx1"/>
                </a:solidFill>
                <a:effectLst/>
                <a:latin typeface="Arial" charset="0"/>
                <a:cs typeface="Arial" charset="0"/>
              </a:rPr>
              <a:t> d'entrées est vrai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2000" b="0" i="1" u="none" strike="noStrike" cap="none" normalizeH="0" baseline="0" dirty="0">
                <a:ln>
                  <a:noFill/>
                </a:ln>
                <a:solidFill>
                  <a:schemeClr val="tx1"/>
                </a:solidFill>
                <a:effectLst/>
                <a:latin typeface="Arial" charset="0"/>
                <a:cs typeface="Arial" charset="0"/>
              </a:rPr>
              <a:t>(ceci est surtout applicable lorsque deux ou plusieurs opérateurs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FR" sz="2000" b="0" i="1" u="none" strike="noStrike" cap="none" normalizeH="0" baseline="0" dirty="0">
                <a:ln>
                  <a:noFill/>
                </a:ln>
                <a:solidFill>
                  <a:schemeClr val="tx1"/>
                </a:solidFill>
                <a:effectLst/>
                <a:latin typeface="Arial" charset="0"/>
                <a:cs typeface="Arial" charset="0"/>
              </a:rPr>
              <a:t> logiques XOR  se cascadent (générateurs de </a:t>
            </a:r>
            <a:r>
              <a:rPr kumimoji="0" lang="fr-FR" sz="2000" b="0" i="1" u="none" strike="noStrike" cap="none" normalizeH="0" baseline="0" dirty="0">
                <a:ln>
                  <a:noFill/>
                </a:ln>
                <a:solidFill>
                  <a:schemeClr val="tx1"/>
                </a:solidFill>
                <a:effectLst/>
                <a:latin typeface="Arial" charset="0"/>
                <a:cs typeface="Arial" charset="0"/>
                <a:hlinkClick r:id="rId3" tooltip="Bit de parité"/>
              </a:rPr>
              <a:t>bit de parité</a:t>
            </a:r>
            <a:r>
              <a:rPr kumimoji="0" lang="fr-FR" sz="2000" b="0" i="1" u="none" strike="noStrike" cap="none" normalizeH="0" baseline="0" dirty="0">
                <a:ln>
                  <a:noFill/>
                </a:ln>
                <a:solidFill>
                  <a:schemeClr val="tx1"/>
                </a:solidFill>
                <a:effectLst/>
                <a:latin typeface="Arial" charset="0"/>
                <a:cs typeface="Arial" charset="0"/>
              </a:rPr>
              <a:t>)</a:t>
            </a:r>
            <a:endParaRPr kumimoji="0" lang="fr-FR" sz="20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1594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6</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Le </a:t>
            </a:r>
            <a:r>
              <a:rPr lang="fr-FR" u="sng" dirty="0"/>
              <a:t>RAID 6</a:t>
            </a:r>
            <a:r>
              <a:rPr lang="fr-FR" dirty="0"/>
              <a:t> est quant à lui sur au </a:t>
            </a:r>
            <a:r>
              <a:rPr lang="fr-FR" u="sng" dirty="0"/>
              <a:t>minimum quatre disques</a:t>
            </a:r>
            <a:r>
              <a:rPr lang="fr-FR" dirty="0"/>
              <a:t>. C’est une évolution du RAID 5 mais il repose sur un autre type de répartition car il bénéficie d’une </a:t>
            </a:r>
            <a:r>
              <a:rPr lang="fr-FR" u="sng" dirty="0"/>
              <a:t>parité doublée</a:t>
            </a:r>
            <a:r>
              <a:rPr lang="fr-FR" dirty="0"/>
              <a:t>. </a:t>
            </a:r>
          </a:p>
          <a:p>
            <a:r>
              <a:rPr lang="fr-FR" dirty="0"/>
              <a:t>Grâce à cette dernière ce système peut réaliser une utilisation sur tous les disques (et donc d’obtenir de meilleurs performances en lecture / écriture) et d’avoir en même temps une </a:t>
            </a:r>
            <a:r>
              <a:rPr lang="fr-FR" u="sng" dirty="0"/>
              <a:t>tolérance aux pannes de deux disques durs</a:t>
            </a:r>
            <a:r>
              <a:rPr lang="fr-FR" dirty="0"/>
              <a:t>. </a:t>
            </a:r>
            <a:r>
              <a:rPr lang="fr-FR" i="1" dirty="0"/>
              <a:t>La capacité totale de ce type de RAID est égale au total moins la capacité de deux disques (dû à la double parité).</a:t>
            </a:r>
          </a:p>
          <a:p>
            <a:r>
              <a:rPr lang="fr-FR" b="1" i="1" u="sng" dirty="0"/>
              <a:t>n- 2 disques </a:t>
            </a:r>
          </a:p>
          <a:p>
            <a:endParaRPr lang="fr-FR" dirty="0"/>
          </a:p>
        </p:txBody>
      </p:sp>
    </p:spTree>
    <p:extLst>
      <p:ext uri="{BB962C8B-B14F-4D97-AF65-F5344CB8AC3E}">
        <p14:creationId xmlns:p14="http://schemas.microsoft.com/office/powerpoint/2010/main" val="34303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484784"/>
            <a:ext cx="6750751" cy="3960440"/>
          </a:xfrm>
        </p:spPr>
      </p:pic>
    </p:spTree>
    <p:extLst>
      <p:ext uri="{BB962C8B-B14F-4D97-AF65-F5344CB8AC3E}">
        <p14:creationId xmlns:p14="http://schemas.microsoft.com/office/powerpoint/2010/main" val="328966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908720"/>
            <a:ext cx="8229600" cy="5217443"/>
          </a:xfrm>
        </p:spPr>
        <p:txBody>
          <a:bodyPr>
            <a:normAutofit fontScale="92500" lnSpcReduction="20000"/>
          </a:bodyPr>
          <a:lstStyle/>
          <a:p>
            <a:r>
              <a:rPr lang="fr-FR" dirty="0"/>
              <a:t>Les défauts majeurs sont :</a:t>
            </a:r>
          </a:p>
          <a:p>
            <a:r>
              <a:rPr lang="fr-FR" dirty="0"/>
              <a:t>Les temps d'écriture sont longs à cause des calculs de redondance complexes.</a:t>
            </a:r>
          </a:p>
          <a:p>
            <a:r>
              <a:rPr lang="fr-FR" dirty="0"/>
              <a:t>Le temps de reconstruction en cas de défaillance simultanée de 2 disques est extrêmement long.</a:t>
            </a:r>
          </a:p>
          <a:p>
            <a:r>
              <a:rPr lang="fr-FR" dirty="0"/>
              <a:t>Le RAID 6 était peu utilisé du fait de son surcoût. La récente envolée des capacités des disques ainsi que la vulgarisation de solution professionnelle à base de disque SATA a montré un intérêt nouveau dans l'utilisation du RAID 6, que ce soit par le biais de contrôleur RAID hardware ou via du raid logiciel (Linux-2.6 intègre le RAID 6).</a:t>
            </a:r>
          </a:p>
          <a:p>
            <a:endParaRPr lang="fr-FR" dirty="0"/>
          </a:p>
        </p:txBody>
      </p:sp>
    </p:spTree>
    <p:extLst>
      <p:ext uri="{BB962C8B-B14F-4D97-AF65-F5344CB8AC3E}">
        <p14:creationId xmlns:p14="http://schemas.microsoft.com/office/powerpoint/2010/main" val="95490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combinés</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203575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b="1" dirty="0"/>
              <a:t>Disques physiques</a:t>
            </a:r>
            <a:r>
              <a:rPr lang="fr-FR" dirty="0"/>
              <a:t> Ce que vous voyez quand vous ouvrez l'ordinateur </a:t>
            </a:r>
          </a:p>
          <a:p>
            <a:r>
              <a:rPr lang="fr-FR" b="1" dirty="0"/>
              <a:t>Disques logiques</a:t>
            </a:r>
            <a:r>
              <a:rPr lang="fr-FR" dirty="0"/>
              <a:t> Ce que le système d'exploitation voit </a:t>
            </a:r>
          </a:p>
          <a:p>
            <a:r>
              <a:rPr lang="fr-FR" b="1" dirty="0"/>
              <a:t>Partition</a:t>
            </a:r>
            <a:r>
              <a:rPr lang="fr-FR" dirty="0"/>
              <a:t> Division d'un disque logique </a:t>
            </a:r>
          </a:p>
          <a:p>
            <a:r>
              <a:rPr lang="fr-FR" b="1" dirty="0" err="1"/>
              <a:t>Stripe</a:t>
            </a:r>
            <a:r>
              <a:rPr lang="fr-FR" dirty="0"/>
              <a:t> Unité élémentaire de stockage </a:t>
            </a:r>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057169348"/>
              </p:ext>
            </p:extLst>
          </p:nvPr>
        </p:nvGraphicFramePr>
        <p:xfrm>
          <a:off x="323528" y="5229200"/>
          <a:ext cx="8229600" cy="1008112"/>
        </p:xfrm>
        <a:graphic>
          <a:graphicData uri="http://schemas.openxmlformats.org/drawingml/2006/table">
            <a:tbl>
              <a:tblPr/>
              <a:tblGrid>
                <a:gridCol w="226368">
                  <a:extLst>
                    <a:ext uri="{9D8B030D-6E8A-4147-A177-3AD203B41FA5}">
                      <a16:colId xmlns:a16="http://schemas.microsoft.com/office/drawing/2014/main" val="20000"/>
                    </a:ext>
                  </a:extLst>
                </a:gridCol>
                <a:gridCol w="8003232">
                  <a:extLst>
                    <a:ext uri="{9D8B030D-6E8A-4147-A177-3AD203B41FA5}">
                      <a16:colId xmlns:a16="http://schemas.microsoft.com/office/drawing/2014/main" val="20001"/>
                    </a:ext>
                  </a:extLst>
                </a:gridCol>
              </a:tblGrid>
              <a:tr h="1008112">
                <a:tc>
                  <a:txBody>
                    <a:bodyPr/>
                    <a:lstStyle/>
                    <a:p>
                      <a:endParaRPr lang="fr-FR" dirty="0"/>
                    </a:p>
                  </a:txBody>
                  <a:tcPr anchor="ctr">
                    <a:lnL w="9525" cap="flat" cmpd="sng" algn="ctr">
                      <a:solidFill>
                        <a:srgbClr val="EEEE00"/>
                      </a:solidFill>
                      <a:prstDash val="solid"/>
                      <a:round/>
                      <a:headEnd type="none" w="med" len="med"/>
                      <a:tailEnd type="none" w="med" len="med"/>
                    </a:lnL>
                    <a:lnR w="9525" cap="flat" cmpd="sng" algn="ctr">
                      <a:solidFill>
                        <a:srgbClr val="EEEE00"/>
                      </a:solidFill>
                      <a:prstDash val="solid"/>
                      <a:round/>
                      <a:headEnd type="none" w="med" len="med"/>
                      <a:tailEnd type="none" w="med" len="med"/>
                    </a:lnR>
                    <a:lnT w="9525" cap="flat" cmpd="sng" algn="ctr">
                      <a:solidFill>
                        <a:srgbClr val="EEEE00"/>
                      </a:solidFill>
                      <a:prstDash val="solid"/>
                      <a:round/>
                      <a:headEnd type="none" w="med" len="med"/>
                      <a:tailEnd type="none" w="med" len="med"/>
                    </a:lnT>
                    <a:lnB w="9525" cap="flat" cmpd="sng" algn="ctr">
                      <a:solidFill>
                        <a:srgbClr val="EEEE00"/>
                      </a:solidFill>
                      <a:prstDash val="solid"/>
                      <a:round/>
                      <a:headEnd type="none" w="med" len="med"/>
                      <a:tailEnd type="none" w="med" len="med"/>
                    </a:lnB>
                    <a:solidFill>
                      <a:srgbClr val="FFFFAA"/>
                    </a:solidFill>
                  </a:tcPr>
                </a:tc>
                <a:tc>
                  <a:txBody>
                    <a:bodyPr/>
                    <a:lstStyle/>
                    <a:p>
                      <a:r>
                        <a:rPr lang="fr-FR" dirty="0"/>
                        <a:t>Selon certains le terme </a:t>
                      </a:r>
                      <a:r>
                        <a:rPr lang="fr-FR" dirty="0">
                          <a:hlinkClick r:id="rId2" tooltip="cluster"/>
                        </a:rPr>
                        <a:t>cluster</a:t>
                      </a:r>
                      <a:r>
                        <a:rPr lang="fr-FR" dirty="0"/>
                        <a:t> laisse place à </a:t>
                      </a:r>
                      <a:r>
                        <a:rPr lang="fr-FR" b="1" dirty="0" err="1"/>
                        <a:t>strip</a:t>
                      </a:r>
                      <a:r>
                        <a:rPr lang="fr-FR" dirty="0"/>
                        <a:t> lorsqu'il est question de </a:t>
                      </a:r>
                      <a:r>
                        <a:rPr lang="fr-FR" dirty="0">
                          <a:hlinkClick r:id="rId3" tooltip="RAID"/>
                        </a:rPr>
                        <a:t>RAID</a:t>
                      </a:r>
                      <a:r>
                        <a:rPr lang="fr-FR" dirty="0"/>
                        <a:t>. D'autres appellent </a:t>
                      </a:r>
                      <a:r>
                        <a:rPr lang="fr-FR" b="1" dirty="0" err="1"/>
                        <a:t>strip</a:t>
                      </a:r>
                      <a:r>
                        <a:rPr lang="fr-FR" dirty="0"/>
                        <a:t> le </a:t>
                      </a:r>
                      <a:r>
                        <a:rPr lang="fr-FR" dirty="0">
                          <a:hlinkClick r:id="rId4" tooltip="disque logique"/>
                        </a:rPr>
                        <a:t>disque logique</a:t>
                      </a:r>
                      <a:r>
                        <a:rPr lang="fr-FR" dirty="0"/>
                        <a:t> formé de tous les </a:t>
                      </a:r>
                      <a:r>
                        <a:rPr lang="fr-FR" dirty="0" err="1"/>
                        <a:t>spindles</a:t>
                      </a:r>
                      <a:r>
                        <a:rPr lang="fr-FR" dirty="0"/>
                        <a:t> </a:t>
                      </a:r>
                      <a:r>
                        <a:rPr lang="fr-FR" dirty="0" err="1"/>
                        <a:t>stripés</a:t>
                      </a:r>
                      <a:r>
                        <a:rPr lang="fr-FR" dirty="0"/>
                        <a:t>. </a:t>
                      </a:r>
                    </a:p>
                  </a:txBody>
                  <a:tcPr anchor="ctr">
                    <a:lnL w="9525" cap="flat" cmpd="sng" algn="ctr">
                      <a:solidFill>
                        <a:srgbClr val="EEEE00"/>
                      </a:solidFill>
                      <a:prstDash val="solid"/>
                      <a:round/>
                      <a:headEnd type="none" w="med" len="med"/>
                      <a:tailEnd type="none" w="med" len="med"/>
                    </a:lnL>
                    <a:lnR w="9525" cap="flat" cmpd="sng" algn="ctr">
                      <a:solidFill>
                        <a:srgbClr val="EEEE00"/>
                      </a:solidFill>
                      <a:prstDash val="solid"/>
                      <a:round/>
                      <a:headEnd type="none" w="med" len="med"/>
                      <a:tailEnd type="none" w="med" len="med"/>
                    </a:lnR>
                    <a:lnT w="9525" cap="flat" cmpd="sng" algn="ctr">
                      <a:solidFill>
                        <a:srgbClr val="EEEE00"/>
                      </a:solidFill>
                      <a:prstDash val="solid"/>
                      <a:round/>
                      <a:headEnd type="none" w="med" len="med"/>
                      <a:tailEnd type="none" w="med" len="med"/>
                    </a:lnT>
                    <a:lnB w="9525" cap="flat" cmpd="sng" algn="ctr">
                      <a:solidFill>
                        <a:srgbClr val="EEEE00"/>
                      </a:solidFill>
                      <a:prstDash val="solid"/>
                      <a:round/>
                      <a:headEnd type="none" w="med" len="med"/>
                      <a:tailEnd type="none" w="med" len="med"/>
                    </a:lnB>
                    <a:solidFill>
                      <a:srgbClr val="FFFFAA"/>
                    </a:solidFill>
                  </a:tcPr>
                </a:tc>
                <a:extLst>
                  <a:ext uri="{0D108BD9-81ED-4DB2-BD59-A6C34878D82A}">
                    <a16:rowId xmlns:a16="http://schemas.microsoft.com/office/drawing/2014/main" val="10000"/>
                  </a:ext>
                </a:extLst>
              </a:tr>
            </a:tbl>
          </a:graphicData>
        </a:graphic>
      </p:graphicFrame>
      <p:pic>
        <p:nvPicPr>
          <p:cNvPr id="4098" name="Picture 2" descr="Att.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49363" y="3268663"/>
            <a:ext cx="285750" cy="26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79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10 (1 + 0)</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a:t>Ce type de RAID repose sur au minimum quatre disques durs. Il comprend les avantages du RAID 1 et 0. </a:t>
            </a:r>
          </a:p>
          <a:p>
            <a:r>
              <a:rPr lang="fr-FR" dirty="0"/>
              <a:t>Le RAID 10 permet d’augmenter la sécurité de l’ensemble en écrivant les mêmes données sur deux disques (principe du </a:t>
            </a:r>
            <a:r>
              <a:rPr lang="fr-FR" dirty="0" err="1"/>
              <a:t>mirroring</a:t>
            </a:r>
            <a:r>
              <a:rPr lang="fr-FR" dirty="0"/>
              <a:t> du RAID 1), tout en augmentant les performances en lecture / écriture entre deux ou plusieurs disques en miroir. </a:t>
            </a:r>
          </a:p>
          <a:p>
            <a:r>
              <a:rPr lang="fr-FR" dirty="0"/>
              <a:t>Pour ce faire, il est nécessaire que l’ensemble dispose de deux grappes, chacune contenant au moins deux disques. </a:t>
            </a:r>
          </a:p>
          <a:p>
            <a:endParaRPr lang="fr-FR" dirty="0"/>
          </a:p>
          <a:p>
            <a:endParaRPr lang="fr-FR" dirty="0"/>
          </a:p>
        </p:txBody>
      </p:sp>
    </p:spTree>
    <p:extLst>
      <p:ext uri="{BB962C8B-B14F-4D97-AF65-F5344CB8AC3E}">
        <p14:creationId xmlns:p14="http://schemas.microsoft.com/office/powerpoint/2010/main" val="276056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620688"/>
            <a:ext cx="5904656" cy="5904656"/>
          </a:xfrm>
        </p:spPr>
      </p:pic>
    </p:spTree>
    <p:extLst>
      <p:ext uri="{BB962C8B-B14F-4D97-AF65-F5344CB8AC3E}">
        <p14:creationId xmlns:p14="http://schemas.microsoft.com/office/powerpoint/2010/main" val="262297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RAID 100</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844824"/>
            <a:ext cx="8132128" cy="3699321"/>
          </a:xfrm>
        </p:spPr>
      </p:pic>
    </p:spTree>
    <p:extLst>
      <p:ext uri="{BB962C8B-B14F-4D97-AF65-F5344CB8AC3E}">
        <p14:creationId xmlns:p14="http://schemas.microsoft.com/office/powerpoint/2010/main" val="172666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50 (5 + 0)</a:t>
            </a:r>
            <a:endParaRPr lang="fr-FR" dirty="0"/>
          </a:p>
        </p:txBody>
      </p:sp>
      <p:sp>
        <p:nvSpPr>
          <p:cNvPr id="3" name="Espace réservé du contenu 2"/>
          <p:cNvSpPr>
            <a:spLocks noGrp="1"/>
          </p:cNvSpPr>
          <p:nvPr>
            <p:ph idx="1"/>
          </p:nvPr>
        </p:nvSpPr>
        <p:spPr/>
        <p:txBody>
          <a:bodyPr>
            <a:normAutofit lnSpcReduction="10000"/>
          </a:bodyPr>
          <a:lstStyle/>
          <a:p>
            <a:r>
              <a:rPr lang="fr-FR" dirty="0"/>
              <a:t>Le RAID 50 repose au moins six disques durs et reprend les avantages du RAID 10. </a:t>
            </a:r>
          </a:p>
          <a:p>
            <a:r>
              <a:rPr lang="fr-FR" dirty="0"/>
              <a:t>Il augmente également la sécurité car il bénéficie du système de parité du RAID 5 en le combinant au </a:t>
            </a:r>
            <a:r>
              <a:rPr lang="fr-FR" dirty="0" err="1"/>
              <a:t>mirroring</a:t>
            </a:r>
            <a:r>
              <a:rPr lang="fr-FR" dirty="0"/>
              <a:t> du RAID 0.</a:t>
            </a:r>
          </a:p>
          <a:p>
            <a:r>
              <a:rPr lang="fr-FR" dirty="0"/>
              <a:t> Les mêmes données seront donc enregistrées sur au minimum deux disques en RAID 5. La </a:t>
            </a:r>
            <a:r>
              <a:rPr lang="fr-FR" u="sng" dirty="0"/>
              <a:t>tolérance de panne de ce système est d’un disque par grappe</a:t>
            </a:r>
            <a:r>
              <a:rPr lang="fr-FR" dirty="0"/>
              <a:t>. </a:t>
            </a:r>
          </a:p>
        </p:txBody>
      </p:sp>
    </p:spTree>
    <p:extLst>
      <p:ext uri="{BB962C8B-B14F-4D97-AF65-F5344CB8AC3E}">
        <p14:creationId xmlns:p14="http://schemas.microsoft.com/office/powerpoint/2010/main" val="267506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93" y="1700808"/>
            <a:ext cx="8951107" cy="3569022"/>
          </a:xfrm>
        </p:spPr>
      </p:pic>
    </p:spTree>
    <p:extLst>
      <p:ext uri="{BB962C8B-B14F-4D97-AF65-F5344CB8AC3E}">
        <p14:creationId xmlns:p14="http://schemas.microsoft.com/office/powerpoint/2010/main" val="354419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10 contre RAID 6</a:t>
            </a:r>
            <a:endParaRPr lang="fr-FR" dirty="0"/>
          </a:p>
        </p:txBody>
      </p:sp>
      <p:sp>
        <p:nvSpPr>
          <p:cNvPr id="3" name="Espace réservé du contenu 2"/>
          <p:cNvSpPr>
            <a:spLocks noGrp="1"/>
          </p:cNvSpPr>
          <p:nvPr>
            <p:ph idx="1"/>
          </p:nvPr>
        </p:nvSpPr>
        <p:spPr>
          <a:xfrm>
            <a:off x="457200" y="1340768"/>
            <a:ext cx="8229600" cy="5400600"/>
          </a:xfrm>
        </p:spPr>
        <p:txBody>
          <a:bodyPr>
            <a:normAutofit fontScale="85000" lnSpcReduction="20000"/>
          </a:bodyPr>
          <a:lstStyle/>
          <a:p>
            <a:r>
              <a:rPr lang="fr-FR" dirty="0"/>
              <a:t>Pour les serveurs domestiques qui sont souvent limités à 4 disques, le choix entre RAID 6 et RAID 10 (ou 1+0) semble problématique : on a en effet dans les deux cas la moitié de l'espace disque total consacrée à la redondance. </a:t>
            </a:r>
          </a:p>
          <a:p>
            <a:r>
              <a:rPr lang="fr-FR" dirty="0"/>
              <a:t>Le RAID 6 reprend un avantage au-delà, car il n'utilise plus la moitié de l'espace (et peut même être utilisé dans un système à 4 disques !). </a:t>
            </a:r>
          </a:p>
          <a:p>
            <a:r>
              <a:rPr lang="fr-FR" dirty="0"/>
              <a:t>Le 6 est de plus tolérant à </a:t>
            </a:r>
            <a:r>
              <a:rPr lang="fr-FR" i="1" dirty="0"/>
              <a:t>deux</a:t>
            </a:r>
            <a:r>
              <a:rPr lang="fr-FR" dirty="0"/>
              <a:t> pannes dans le même laps de temps (défaillance d'un disque pendant la reconstruction d'un autre, par exemple). </a:t>
            </a:r>
          </a:p>
          <a:p>
            <a:r>
              <a:rPr lang="fr-FR" dirty="0"/>
              <a:t>Si le 10 reste cependant souvent favori, c'est qu'il est plus réactif (beaucoup moins de calculs au vol sont nécessaires) et permet des reconstructions bien plus rapides.</a:t>
            </a:r>
          </a:p>
        </p:txBody>
      </p:sp>
    </p:spTree>
    <p:extLst>
      <p:ext uri="{BB962C8B-B14F-4D97-AF65-F5344CB8AC3E}">
        <p14:creationId xmlns:p14="http://schemas.microsoft.com/office/powerpoint/2010/main" val="65105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05</a:t>
            </a:r>
            <a:endParaRPr lang="fr-FR" dirty="0"/>
          </a:p>
        </p:txBody>
      </p:sp>
      <p:sp>
        <p:nvSpPr>
          <p:cNvPr id="3" name="Espace réservé du contenu 2"/>
          <p:cNvSpPr>
            <a:spLocks noGrp="1"/>
          </p:cNvSpPr>
          <p:nvPr>
            <p:ph idx="1"/>
          </p:nvPr>
        </p:nvSpPr>
        <p:spPr/>
        <p:txBody>
          <a:bodyPr>
            <a:normAutofit/>
          </a:bodyPr>
          <a:lstStyle/>
          <a:p>
            <a:r>
              <a:rPr lang="fr-FR" dirty="0"/>
              <a:t>Même principe que pour le raid 0+1 mais en employant du RAID5 pour la partie globale. Chaque grappe contenant au minimum 2 disques, et un minimum de 3 grappes étant nécessaire, il faut au minimum 6 unités de stockage pour créer un volume RAID05. Ce mode ne présente pas d'intérêt majeur par rapport à un RAID5 classique à </a:t>
            </a:r>
            <a:r>
              <a:rPr lang="fr-FR" dirty="0">
                <a:effectLst/>
              </a:rPr>
              <a:t>N ∗ G </a:t>
            </a:r>
            <a:r>
              <a:rPr lang="fr-FR" dirty="0"/>
              <a:t>disques. Il est donc très peu utilisé.</a:t>
            </a:r>
          </a:p>
        </p:txBody>
      </p:sp>
    </p:spTree>
    <p:extLst>
      <p:ext uri="{BB962C8B-B14F-4D97-AF65-F5344CB8AC3E}">
        <p14:creationId xmlns:p14="http://schemas.microsoft.com/office/powerpoint/2010/main" val="3048119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15</a:t>
            </a:r>
            <a:endParaRPr lang="fr-FR" dirty="0"/>
          </a:p>
        </p:txBody>
      </p:sp>
      <p:sp>
        <p:nvSpPr>
          <p:cNvPr id="3" name="Espace réservé du contenu 2"/>
          <p:cNvSpPr>
            <a:spLocks noGrp="1"/>
          </p:cNvSpPr>
          <p:nvPr>
            <p:ph idx="1"/>
          </p:nvPr>
        </p:nvSpPr>
        <p:spPr>
          <a:xfrm>
            <a:off x="457200" y="1600200"/>
            <a:ext cx="8229600" cy="4997152"/>
          </a:xfrm>
        </p:spPr>
        <p:txBody>
          <a:bodyPr>
            <a:normAutofit fontScale="92500" lnSpcReduction="20000"/>
          </a:bodyPr>
          <a:lstStyle/>
          <a:p>
            <a:r>
              <a:rPr lang="fr-FR" dirty="0"/>
              <a:t>Il permet d'obtenir un volume agrégé par bandes avec redondance répartie très fiable (puisqu'il est basé sur des grappes répliquées en miroir). Chaque grappe contenant au minimum 2 disques, et un minimum de 3 grappes étant nécessaire, il faut au minimum 6 unités de stockage pour créer un volume RAID15.</a:t>
            </a:r>
          </a:p>
          <a:p>
            <a:r>
              <a:rPr lang="fr-FR" dirty="0"/>
              <a:t> Ce mode est très fiable puisqu'il faut que tous les disques de 2 grappes différentes cessent de fonctionner pour le mettre en défaut. Ce mode est cependant coûteux par rapport à la capacité obtenue.</a:t>
            </a:r>
          </a:p>
          <a:p>
            <a:endParaRPr lang="fr-FR" dirty="0"/>
          </a:p>
        </p:txBody>
      </p:sp>
    </p:spTree>
    <p:extLst>
      <p:ext uri="{BB962C8B-B14F-4D97-AF65-F5344CB8AC3E}">
        <p14:creationId xmlns:p14="http://schemas.microsoft.com/office/powerpoint/2010/main" val="92275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88640"/>
            <a:ext cx="7966108" cy="5691472"/>
          </a:xfrm>
        </p:spPr>
      </p:pic>
    </p:spTree>
    <p:extLst>
      <p:ext uri="{BB962C8B-B14F-4D97-AF65-F5344CB8AC3E}">
        <p14:creationId xmlns:p14="http://schemas.microsoft.com/office/powerpoint/2010/main" val="305706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RAID 50</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132856"/>
            <a:ext cx="8491115" cy="2880320"/>
          </a:xfrm>
        </p:spPr>
      </p:pic>
    </p:spTree>
    <p:extLst>
      <p:ext uri="{BB962C8B-B14F-4D97-AF65-F5344CB8AC3E}">
        <p14:creationId xmlns:p14="http://schemas.microsoft.com/office/powerpoint/2010/main" val="171809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Le </a:t>
            </a:r>
            <a:r>
              <a:rPr lang="fr-FR" b="1" dirty="0"/>
              <a:t>RAID</a:t>
            </a:r>
            <a:r>
              <a:rPr lang="fr-FR" dirty="0"/>
              <a:t> est un ensemble de techniques de </a:t>
            </a:r>
            <a:r>
              <a:rPr lang="fr-FR" sz="2800" dirty="0"/>
              <a:t>virtualisation</a:t>
            </a:r>
            <a:r>
              <a:rPr lang="fr-FR" dirty="0"/>
              <a:t> du stockage permettant de répartir des données sur plusieurs disques durs afin d'améliorer soit les performances, soit la sécurité ou la tolérance aux pannes de l'ensemble du ou des systèmes.</a:t>
            </a:r>
          </a:p>
        </p:txBody>
      </p:sp>
    </p:spTree>
    <p:extLst>
      <p:ext uri="{BB962C8B-B14F-4D97-AF65-F5344CB8AC3E}">
        <p14:creationId xmlns:p14="http://schemas.microsoft.com/office/powerpoint/2010/main" val="2388346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 51</a:t>
            </a:r>
            <a:endParaRPr lang="fr-FR" dirty="0"/>
          </a:p>
        </p:txBody>
      </p:sp>
      <p:sp>
        <p:nvSpPr>
          <p:cNvPr id="3" name="Espace réservé du contenu 2"/>
          <p:cNvSpPr>
            <a:spLocks noGrp="1"/>
          </p:cNvSpPr>
          <p:nvPr>
            <p:ph idx="1"/>
          </p:nvPr>
        </p:nvSpPr>
        <p:spPr/>
        <p:txBody>
          <a:bodyPr>
            <a:normAutofit/>
          </a:bodyPr>
          <a:lstStyle/>
          <a:p>
            <a:r>
              <a:rPr lang="fr-FR" dirty="0"/>
              <a:t>Il permet d'obtenir un volume répliqué basé sur des grappes en RAID5. Chaque grappe contenant au minimum 3 disques, et un minimum de 2 grappes étant nécessaire, il faut au minimum 6 unités de stockage pour créer un volume RAID51. </a:t>
            </a:r>
          </a:p>
          <a:p>
            <a:r>
              <a:rPr lang="fr-FR" dirty="0"/>
              <a:t>C'est un mode coûteux (faible capacité au regard du nombre de disques).</a:t>
            </a:r>
          </a:p>
          <a:p>
            <a:endParaRPr lang="fr-FR" dirty="0"/>
          </a:p>
        </p:txBody>
      </p:sp>
    </p:spTree>
    <p:extLst>
      <p:ext uri="{BB962C8B-B14F-4D97-AF65-F5344CB8AC3E}">
        <p14:creationId xmlns:p14="http://schemas.microsoft.com/office/powerpoint/2010/main" val="153980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764704"/>
            <a:ext cx="7805507" cy="5851586"/>
          </a:xfrm>
        </p:spPr>
      </p:pic>
    </p:spTree>
    <p:extLst>
      <p:ext uri="{BB962C8B-B14F-4D97-AF65-F5344CB8AC3E}">
        <p14:creationId xmlns:p14="http://schemas.microsoft.com/office/powerpoint/2010/main" val="3195426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RAID 60</a:t>
            </a:r>
          </a:p>
        </p:txBody>
      </p:sp>
      <p:sp>
        <p:nvSpPr>
          <p:cNvPr id="3" name="Espace réservé du contenu 2"/>
          <p:cNvSpPr>
            <a:spLocks noGrp="1"/>
          </p:cNvSpPr>
          <p:nvPr>
            <p:ph idx="1"/>
          </p:nvPr>
        </p:nvSpPr>
        <p:spPr/>
        <p:txBody>
          <a:bodyPr/>
          <a:lstStyle/>
          <a:p>
            <a:r>
              <a:rPr lang="fr-FR" dirty="0"/>
              <a:t>Le RAID 60 est très similaire au RAID 50. Il fonctionne de la même manière à cela près que les grappes sont en RAID 6 au lieux d’être en RAID 5. </a:t>
            </a:r>
          </a:p>
          <a:p>
            <a:r>
              <a:rPr lang="fr-FR" dirty="0"/>
              <a:t>Il permet donc la perte de plus de disques avec une redondance plus grande, mais de moins bonnes performances et moins d’espace.</a:t>
            </a:r>
          </a:p>
        </p:txBody>
      </p:sp>
    </p:spTree>
    <p:extLst>
      <p:ext uri="{BB962C8B-B14F-4D97-AF65-F5344CB8AC3E}">
        <p14:creationId xmlns:p14="http://schemas.microsoft.com/office/powerpoint/2010/main" val="282328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43520"/>
            <a:ext cx="8229600" cy="2839322"/>
          </a:xfrm>
        </p:spPr>
      </p:pic>
    </p:spTree>
    <p:extLst>
      <p:ext uri="{BB962C8B-B14F-4D97-AF65-F5344CB8AC3E}">
        <p14:creationId xmlns:p14="http://schemas.microsoft.com/office/powerpoint/2010/main" val="30970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Sun RAID-Z</a:t>
            </a:r>
            <a:endParaRPr lang="fr-FR" dirty="0"/>
          </a:p>
        </p:txBody>
      </p:sp>
      <p:sp>
        <p:nvSpPr>
          <p:cNvPr id="3" name="Espace réservé du contenu 2"/>
          <p:cNvSpPr>
            <a:spLocks noGrp="1"/>
          </p:cNvSpPr>
          <p:nvPr>
            <p:ph idx="1"/>
          </p:nvPr>
        </p:nvSpPr>
        <p:spPr>
          <a:xfrm>
            <a:off x="457200" y="1556792"/>
            <a:ext cx="8229600" cy="5112568"/>
          </a:xfrm>
        </p:spPr>
        <p:txBody>
          <a:bodyPr>
            <a:normAutofit fontScale="85000" lnSpcReduction="20000"/>
          </a:bodyPr>
          <a:lstStyle/>
          <a:p>
            <a:r>
              <a:rPr lang="fr-FR" dirty="0"/>
              <a:t>Le système ZFS de Sun intègre un schéma de redondance similaire au RAID 5 qui se nomme le RAID-Z. Le RAID-Z évite le « trou d'écriture » (</a:t>
            </a:r>
            <a:r>
              <a:rPr lang="fr-FR" i="1" dirty="0" err="1"/>
              <a:t>write</a:t>
            </a:r>
            <a:r>
              <a:rPr lang="fr-FR" i="1" dirty="0"/>
              <a:t> </a:t>
            </a:r>
            <a:r>
              <a:rPr lang="fr-FR" i="1" dirty="0" err="1"/>
              <a:t>hole</a:t>
            </a:r>
            <a:r>
              <a:rPr lang="fr-FR" dirty="0"/>
              <a:t>) du RAID 5 par une règle de copie-sur-écriture : plutôt que d'écrire par-dessus des anciennes données avec de nouvelles, il écrit les nouvelles données dans un nouvel emplacement puis réécrit le pointeur vers les nouvelles données. </a:t>
            </a:r>
          </a:p>
          <a:p>
            <a:r>
              <a:rPr lang="fr-FR" dirty="0">
                <a:effectLst/>
              </a:rPr>
              <a:t>Cela évite les opérations de lire-modifier-écrire pour des petits enregistrements en ne faisant que des écritures </a:t>
            </a:r>
            <a:r>
              <a:rPr lang="fr-FR" i="1" dirty="0">
                <a:effectLst/>
              </a:rPr>
              <a:t>full-</a:t>
            </a:r>
            <a:r>
              <a:rPr lang="fr-FR" i="1" dirty="0" err="1">
                <a:effectLst/>
              </a:rPr>
              <a:t>strip</a:t>
            </a:r>
            <a:r>
              <a:rPr lang="fr-FR" dirty="0">
                <a:effectLst/>
              </a:rPr>
              <a:t>. Des petits blocs sont écrits en miroir au lieu d'être protégés en parité, ce qui est possible, car le système de fichiers est conscient de la sous-structure de stockage et peut allouer de l'espace supplémentaire si nécessaire</a:t>
            </a:r>
            <a:endParaRPr lang="fr-FR" baseline="30000" dirty="0"/>
          </a:p>
          <a:p>
            <a:endParaRPr lang="fr-FR" dirty="0"/>
          </a:p>
        </p:txBody>
      </p:sp>
    </p:spTree>
    <p:extLst>
      <p:ext uri="{BB962C8B-B14F-4D97-AF65-F5344CB8AC3E}">
        <p14:creationId xmlns:p14="http://schemas.microsoft.com/office/powerpoint/2010/main" val="28598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a:t>. Il existe également un RAID-Z2 et un RAID-Z3 qui utilisent des parités double et triple. Ils permettent de perdre respectivement jusqu’à deux et trois disques sans perdre de données.</a:t>
            </a:r>
          </a:p>
          <a:p>
            <a:r>
              <a:rPr lang="fr-FR" dirty="0"/>
              <a:t>Il résout également les problèmes de corruption silencieuse du RAID 5 grâce aux opérations de scrub qui analysent toutes les données de l'</a:t>
            </a:r>
            <a:r>
              <a:rPr lang="fr-FR" dirty="0" err="1"/>
              <a:t>array</a:t>
            </a:r>
            <a:r>
              <a:rPr lang="fr-FR" dirty="0"/>
              <a:t> afin de détecter des incohérences.</a:t>
            </a:r>
          </a:p>
          <a:p>
            <a:endParaRPr lang="fr-FR" dirty="0"/>
          </a:p>
        </p:txBody>
      </p:sp>
    </p:spTree>
    <p:extLst>
      <p:ext uri="{BB962C8B-B14F-4D97-AF65-F5344CB8AC3E}">
        <p14:creationId xmlns:p14="http://schemas.microsoft.com/office/powerpoint/2010/main" val="263129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RAID 2 : volume agrégé par bandes à parité</a:t>
            </a:r>
            <a:endParaRPr lang="fr-FR" dirty="0"/>
          </a:p>
        </p:txBody>
      </p:sp>
      <p:sp>
        <p:nvSpPr>
          <p:cNvPr id="3" name="Espace réservé du contenu 2"/>
          <p:cNvSpPr>
            <a:spLocks noGrp="1"/>
          </p:cNvSpPr>
          <p:nvPr>
            <p:ph idx="1"/>
          </p:nvPr>
        </p:nvSpPr>
        <p:spPr/>
        <p:txBody>
          <a:bodyPr>
            <a:normAutofit lnSpcReduction="10000"/>
          </a:bodyPr>
          <a:lstStyle/>
          <a:p>
            <a:r>
              <a:rPr lang="fr-FR" dirty="0"/>
              <a:t>Le RAID 2 est aujourd'hui désuet. Il combine la méthode du RAID 0 (volume agrégé par bande, </a:t>
            </a:r>
            <a:r>
              <a:rPr lang="fr-FR" i="1" dirty="0" err="1"/>
              <a:t>striping</a:t>
            </a:r>
            <a:r>
              <a:rPr lang="fr-FR" dirty="0"/>
              <a:t> en anglais) à l'écriture d'un code de contrôle d'erreur par code de </a:t>
            </a:r>
            <a:r>
              <a:rPr lang="fr-FR" dirty="0" err="1"/>
              <a:t>Hamming</a:t>
            </a:r>
            <a:r>
              <a:rPr lang="fr-FR" dirty="0"/>
              <a:t> (code ECC) sur un disque dur distinct or l'écriture de ce code de contrôle est désormais directement intégrée dans les contrôleurs de disques durs. Cette technologie offre un bon niveau de sécurité, mais de mauvaises performances.</a:t>
            </a:r>
          </a:p>
        </p:txBody>
      </p:sp>
    </p:spTree>
    <p:extLst>
      <p:ext uri="{BB962C8B-B14F-4D97-AF65-F5344CB8AC3E}">
        <p14:creationId xmlns:p14="http://schemas.microsoft.com/office/powerpoint/2010/main" val="3067754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RAID3 et RAID4</a:t>
            </a:r>
            <a:endParaRPr lang="fr-FR" dirty="0"/>
          </a:p>
        </p:txBody>
      </p:sp>
      <p:sp>
        <p:nvSpPr>
          <p:cNvPr id="3" name="Espace réservé du contenu 2"/>
          <p:cNvSpPr>
            <a:spLocks noGrp="1"/>
          </p:cNvSpPr>
          <p:nvPr>
            <p:ph idx="1"/>
          </p:nvPr>
        </p:nvSpPr>
        <p:spPr>
          <a:xfrm>
            <a:off x="457200" y="1484784"/>
            <a:ext cx="8229600" cy="5112568"/>
          </a:xfrm>
        </p:spPr>
        <p:txBody>
          <a:bodyPr>
            <a:normAutofit fontScale="85000" lnSpcReduction="10000"/>
          </a:bodyPr>
          <a:lstStyle/>
          <a:p>
            <a:r>
              <a:rPr lang="fr-FR" dirty="0"/>
              <a:t>Le RAID3 et le RAID4 sont sensiblement semblables sauf que le premier travaille par octets et le second par blocs.</a:t>
            </a:r>
          </a:p>
          <a:p>
            <a:r>
              <a:rPr lang="fr-FR" dirty="0"/>
              <a:t> Le RAID4 ne nécessite pas autant de synchronisme entre les disques. </a:t>
            </a:r>
          </a:p>
          <a:p>
            <a:r>
              <a:rPr lang="fr-FR" dirty="0"/>
              <a:t>Le RAID3 tend donc à disparaître au profit du RAID4 qui offre des performances nettement supérieures.</a:t>
            </a:r>
          </a:p>
          <a:p>
            <a:r>
              <a:rPr lang="fr-FR" dirty="0"/>
              <a:t>Ces niveaux de RAID nécessitent une matrice de </a:t>
            </a:r>
            <a:r>
              <a:rPr lang="fr-FR" dirty="0">
                <a:effectLst/>
              </a:rPr>
              <a:t>n </a:t>
            </a:r>
            <a:r>
              <a:rPr lang="fr-FR" dirty="0"/>
              <a:t>disques (avec </a:t>
            </a:r>
            <a:r>
              <a:rPr lang="fr-FR" dirty="0">
                <a:effectLst/>
              </a:rPr>
              <a:t>n ≥ 3</a:t>
            </a:r>
            <a:r>
              <a:rPr lang="fr-FR" dirty="0"/>
              <a:t>).</a:t>
            </a:r>
          </a:p>
          <a:p>
            <a:r>
              <a:rPr lang="fr-FR" dirty="0"/>
              <a:t> Les </a:t>
            </a:r>
            <a:r>
              <a:rPr lang="fr-FR" dirty="0">
                <a:effectLst/>
              </a:rPr>
              <a:t>n − 1 </a:t>
            </a:r>
            <a:r>
              <a:rPr lang="fr-FR" dirty="0"/>
              <a:t>premiers disques contiennent les données tandis que le dernier disque stocke la parité.</a:t>
            </a:r>
          </a:p>
        </p:txBody>
      </p:sp>
    </p:spTree>
    <p:extLst>
      <p:ext uri="{BB962C8B-B14F-4D97-AF65-F5344CB8AC3E}">
        <p14:creationId xmlns:p14="http://schemas.microsoft.com/office/powerpoint/2010/main" val="4153291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a:t>Si le disque de parité tombe en panne, il est possible de reconstruire l'information de parité avec le contenu des autres disques de données.</a:t>
            </a:r>
          </a:p>
          <a:p>
            <a:r>
              <a:rPr lang="fr-FR" dirty="0"/>
              <a:t>Si l'un des disques de données tombe en panne, il est possible de reconstruire l'information avec le contenu des disques de données restants et celui du disque de parité.</a:t>
            </a:r>
          </a:p>
          <a:p>
            <a:r>
              <a:rPr lang="fr-FR" dirty="0"/>
              <a:t>Il est important que le disque de parité soit de bonne qualité, car il est à tout instant sollicité à l'écriture. Ce dernier point est une des limitations du RAID 3.</a:t>
            </a:r>
          </a:p>
          <a:p>
            <a:r>
              <a:rPr lang="fr-FR" dirty="0"/>
              <a:t>De même, si plus d'un disque vient à défaillir, il est impossible de remédier à la perte de données.</a:t>
            </a:r>
          </a:p>
          <a:p>
            <a:endParaRPr lang="fr-FR" dirty="0"/>
          </a:p>
        </p:txBody>
      </p:sp>
    </p:spTree>
    <p:extLst>
      <p:ext uri="{BB962C8B-B14F-4D97-AF65-F5344CB8AC3E}">
        <p14:creationId xmlns:p14="http://schemas.microsoft.com/office/powerpoint/2010/main" val="3090799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975" y="1600200"/>
            <a:ext cx="6110050" cy="4525963"/>
          </a:xfrm>
        </p:spPr>
      </p:pic>
    </p:spTree>
    <p:extLst>
      <p:ext uri="{BB962C8B-B14F-4D97-AF65-F5344CB8AC3E}">
        <p14:creationId xmlns:p14="http://schemas.microsoft.com/office/powerpoint/2010/main" val="318338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48680"/>
            <a:ext cx="8229600" cy="5976664"/>
          </a:xfrm>
        </p:spPr>
        <p:txBody>
          <a:bodyPr>
            <a:normAutofit/>
          </a:bodyPr>
          <a:lstStyle/>
          <a:p>
            <a:r>
              <a:rPr lang="fr-FR" sz="2800" dirty="0"/>
              <a:t> l'acronyme RAID a été défini en 1987 par l'Université de Berkeley, dans un article nommé A Case for </a:t>
            </a:r>
            <a:r>
              <a:rPr lang="fr-FR" sz="2800" dirty="0" err="1"/>
              <a:t>Redundant</a:t>
            </a:r>
            <a:r>
              <a:rPr lang="fr-FR" sz="2800" dirty="0"/>
              <a:t> </a:t>
            </a:r>
            <a:r>
              <a:rPr lang="fr-FR" sz="2800" dirty="0" err="1"/>
              <a:t>Arrays</a:t>
            </a:r>
            <a:r>
              <a:rPr lang="fr-FR" sz="2800" dirty="0"/>
              <a:t> of </a:t>
            </a:r>
            <a:r>
              <a:rPr lang="fr-FR" sz="2800" dirty="0" err="1"/>
              <a:t>Inexpensive</a:t>
            </a:r>
            <a:r>
              <a:rPr lang="fr-FR" sz="2800" dirty="0"/>
              <a:t> </a:t>
            </a:r>
            <a:r>
              <a:rPr lang="fr-FR" sz="2800" dirty="0" err="1"/>
              <a:t>Disks</a:t>
            </a:r>
            <a:r>
              <a:rPr lang="fr-FR" sz="2800" dirty="0"/>
              <a:t> (RAID), soit «regroupement redondant de disques peu onéreux». Le coût au mégaoctet des disques durs ayant énormément diminué depuis toutes ces années, aujourd'hui son acronyme signifie «</a:t>
            </a:r>
            <a:r>
              <a:rPr lang="fr-FR" sz="2800" dirty="0" err="1"/>
              <a:t>Redundant</a:t>
            </a:r>
            <a:r>
              <a:rPr lang="fr-FR" sz="2800" dirty="0"/>
              <a:t> </a:t>
            </a:r>
            <a:r>
              <a:rPr lang="fr-FR" sz="2800" dirty="0" err="1"/>
              <a:t>Array</a:t>
            </a:r>
            <a:r>
              <a:rPr lang="fr-FR" sz="2800" dirty="0"/>
              <a:t> of Independent </a:t>
            </a:r>
            <a:r>
              <a:rPr lang="fr-FR" sz="2800" dirty="0" err="1"/>
              <a:t>Disks</a:t>
            </a:r>
            <a:r>
              <a:rPr lang="fr-FR" sz="2800" dirty="0"/>
              <a:t>» et veut dire «regroupement redondant de disques indépendants».</a:t>
            </a:r>
          </a:p>
        </p:txBody>
      </p:sp>
    </p:spTree>
    <p:extLst>
      <p:ext uri="{BB962C8B-B14F-4D97-AF65-F5344CB8AC3E}">
        <p14:creationId xmlns:p14="http://schemas.microsoft.com/office/powerpoint/2010/main" val="2703272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r>
              <a:rPr lang="fr-FR" dirty="0"/>
              <a:t>Il n'est pas raisonnable de faire totalement confiance à un système de stockage de données, quel qu'il soit.</a:t>
            </a:r>
          </a:p>
          <a:p>
            <a:r>
              <a:rPr lang="fr-FR" dirty="0"/>
              <a:t> Il convient alors d'effectuer des sauvegardes régulières; une façon "sûre" de préserver une banque de données du vol ou de l'incendie étant d'en stocker une sauvegarde sur un support inerte dans un endroit sécurisé distant, et d'en vérifier régulièrement la validité et l'exploitabilité.</a:t>
            </a:r>
          </a:p>
          <a:p>
            <a:r>
              <a:rPr lang="fr-FR" dirty="0"/>
              <a:t>L'augmentation progressive des supports de stockage est un facteur qui augmente exponentiellement la fragilité des systèmes RAID, comme l'a montré cette étude sur les RAID-5 et 6 </a:t>
            </a:r>
            <a:r>
              <a:rPr lang="fr-FR" baseline="30000" dirty="0"/>
              <a:t>17</a:t>
            </a:r>
            <a:r>
              <a:rPr lang="fr-FR" dirty="0"/>
              <a:t>.</a:t>
            </a:r>
          </a:p>
          <a:p>
            <a:endParaRPr lang="fr-FR" dirty="0"/>
          </a:p>
        </p:txBody>
      </p:sp>
    </p:spTree>
    <p:extLst>
      <p:ext uri="{BB962C8B-B14F-4D97-AF65-F5344CB8AC3E}">
        <p14:creationId xmlns:p14="http://schemas.microsoft.com/office/powerpoint/2010/main" val="319845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20688"/>
            <a:ext cx="8229600" cy="5904656"/>
          </a:xfrm>
        </p:spPr>
        <p:txBody>
          <a:bodyPr>
            <a:normAutofit/>
          </a:bodyPr>
          <a:lstStyle/>
          <a:p>
            <a:r>
              <a:rPr lang="fr-FR" sz="2800" dirty="0"/>
              <a:t>Il désigne les différentes formations de répartition des données sur plusieurs disques durs, afin d'améliorer soit leurs performances, soit la tolérance aux pannes ou les 2 à la fois tout en assurant la cohérence des données enregistrées.</a:t>
            </a:r>
          </a:p>
          <a:p>
            <a:r>
              <a:rPr lang="fr-FR" sz="2800" dirty="0"/>
              <a:t>Le type de RAID à choisir dépend de ses avantages et l'utilisation des données que contiendront les disques.</a:t>
            </a:r>
          </a:p>
          <a:p>
            <a:endParaRPr lang="fr-FR" sz="2800" dirty="0"/>
          </a:p>
        </p:txBody>
      </p:sp>
    </p:spTree>
    <p:extLst>
      <p:ext uri="{BB962C8B-B14F-4D97-AF65-F5344CB8AC3E}">
        <p14:creationId xmlns:p14="http://schemas.microsoft.com/office/powerpoint/2010/main" val="12605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b="1" dirty="0"/>
              <a:t>Raid 0 : volume agrégé par bandes</a:t>
            </a:r>
            <a:endParaRPr lang="fr-FR" dirty="0"/>
          </a:p>
        </p:txBody>
      </p:sp>
      <p:sp>
        <p:nvSpPr>
          <p:cNvPr id="3" name="Espace réservé du contenu 2"/>
          <p:cNvSpPr>
            <a:spLocks noGrp="1"/>
          </p:cNvSpPr>
          <p:nvPr>
            <p:ph idx="1"/>
          </p:nvPr>
        </p:nvSpPr>
        <p:spPr>
          <a:xfrm>
            <a:off x="457200" y="1268760"/>
            <a:ext cx="8229600" cy="5256584"/>
          </a:xfrm>
        </p:spPr>
        <p:txBody>
          <a:bodyPr>
            <a:normAutofit fontScale="85000" lnSpcReduction="20000"/>
          </a:bodyPr>
          <a:lstStyle/>
          <a:p>
            <a:r>
              <a:rPr lang="fr-FR" dirty="0"/>
              <a:t>Le </a:t>
            </a:r>
            <a:r>
              <a:rPr lang="fr-FR" u="sng" dirty="0"/>
              <a:t>RAID 0 </a:t>
            </a:r>
            <a:r>
              <a:rPr lang="fr-FR" dirty="0"/>
              <a:t>se constitue au minimum de 2 disques durs. </a:t>
            </a:r>
            <a:r>
              <a:rPr lang="fr-FR" u="sng" dirty="0"/>
              <a:t>La capacité totale est égale à celle du disque le plus petit</a:t>
            </a:r>
            <a:r>
              <a:rPr lang="fr-FR" dirty="0"/>
              <a:t>, il est donc conseillé d'utiliser des disques de même capacité.</a:t>
            </a:r>
          </a:p>
          <a:p>
            <a:r>
              <a:rPr lang="fr-FR" dirty="0"/>
              <a:t>Son principe repose sur le fait d'utiliser tous les disques </a:t>
            </a:r>
            <a:r>
              <a:rPr lang="fr-FR" u="sng" dirty="0"/>
              <a:t>simultanément en parallèle</a:t>
            </a:r>
            <a:r>
              <a:rPr lang="fr-FR" dirty="0"/>
              <a:t>, et permet d'obtenir de bonnes performances en lecture et écriture. </a:t>
            </a:r>
            <a:r>
              <a:rPr lang="fr-FR" u="sng" dirty="0"/>
              <a:t>Un même fichier va être réparti sur l'ensemble des disques</a:t>
            </a:r>
            <a:r>
              <a:rPr lang="fr-FR" dirty="0"/>
              <a:t>, son enregistrement et son accès seront bien plus rapide.</a:t>
            </a:r>
          </a:p>
          <a:p>
            <a:r>
              <a:rPr lang="fr-FR" dirty="0"/>
              <a:t>Mais </a:t>
            </a:r>
            <a:r>
              <a:rPr lang="fr-FR" u="sng" dirty="0"/>
              <a:t>il n’y a pas de duplication des données </a:t>
            </a:r>
            <a:r>
              <a:rPr lang="fr-FR" dirty="0"/>
              <a:t>(répartition de parité). Il n'y a par conséquent </a:t>
            </a:r>
            <a:r>
              <a:rPr lang="fr-FR" u="sng" dirty="0"/>
              <a:t>aucune tolérance aux pannes </a:t>
            </a:r>
            <a:r>
              <a:rPr lang="fr-FR" dirty="0"/>
              <a:t>car si un disque ne fonctionne plus, les fichiers seront incomplets et inutilisables. Il ne doit donc pas être utilisé dans les cas d’un stockage d’informations délicates. </a:t>
            </a:r>
          </a:p>
          <a:p>
            <a:endParaRPr lang="fr-FR" dirty="0"/>
          </a:p>
        </p:txBody>
      </p:sp>
    </p:spTree>
    <p:extLst>
      <p:ext uri="{BB962C8B-B14F-4D97-AF65-F5344CB8AC3E}">
        <p14:creationId xmlns:p14="http://schemas.microsoft.com/office/powerpoint/2010/main" val="400942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776" y="758198"/>
            <a:ext cx="3557867" cy="5479114"/>
          </a:xfrm>
        </p:spPr>
      </p:pic>
    </p:spTree>
    <p:extLst>
      <p:ext uri="{BB962C8B-B14F-4D97-AF65-F5344CB8AC3E}">
        <p14:creationId xmlns:p14="http://schemas.microsoft.com/office/powerpoint/2010/main" val="100759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792088"/>
          </a:xfrm>
        </p:spPr>
        <p:txBody>
          <a:bodyPr>
            <a:normAutofit fontScale="90000"/>
          </a:bodyPr>
          <a:lstStyle/>
          <a:p>
            <a:r>
              <a:rPr lang="fr-FR" b="1" dirty="0"/>
              <a:t>Raid 1 : Disques en miroir</a:t>
            </a:r>
            <a:br>
              <a:rPr lang="fr-FR" b="1" dirty="0"/>
            </a:br>
            <a:endParaRPr lang="fr-FR" dirty="0"/>
          </a:p>
        </p:txBody>
      </p:sp>
      <p:sp>
        <p:nvSpPr>
          <p:cNvPr id="3" name="Espace réservé du contenu 2"/>
          <p:cNvSpPr>
            <a:spLocks noGrp="1"/>
          </p:cNvSpPr>
          <p:nvPr>
            <p:ph idx="1"/>
          </p:nvPr>
        </p:nvSpPr>
        <p:spPr>
          <a:xfrm>
            <a:off x="457200" y="1124744"/>
            <a:ext cx="8229600" cy="5001419"/>
          </a:xfrm>
        </p:spPr>
        <p:txBody>
          <a:bodyPr>
            <a:normAutofit fontScale="92500"/>
          </a:bodyPr>
          <a:lstStyle/>
          <a:p>
            <a:r>
              <a:rPr lang="fr-FR" dirty="0"/>
              <a:t>Le </a:t>
            </a:r>
            <a:r>
              <a:rPr lang="fr-FR" u="sng" dirty="0"/>
              <a:t>RAID 1 repose sur deux disques durs </a:t>
            </a:r>
            <a:r>
              <a:rPr lang="fr-FR" dirty="0"/>
              <a:t>et sur un simple </a:t>
            </a:r>
            <a:r>
              <a:rPr lang="fr-FR" u="sng" dirty="0"/>
              <a:t>système de </a:t>
            </a:r>
            <a:r>
              <a:rPr lang="fr-FR" u="sng" dirty="0" err="1"/>
              <a:t>mirroring</a:t>
            </a:r>
            <a:r>
              <a:rPr lang="fr-FR" dirty="0"/>
              <a:t>. Le contenu d’un disque est </a:t>
            </a:r>
            <a:r>
              <a:rPr lang="fr-FR" u="sng" dirty="0"/>
              <a:t>recopié entièrement sur le second</a:t>
            </a:r>
            <a:r>
              <a:rPr lang="fr-FR" dirty="0"/>
              <a:t>, ce qui assure une copie complète de ses données en cas de panne du premier disque. </a:t>
            </a:r>
          </a:p>
          <a:p>
            <a:r>
              <a:rPr lang="fr-FR" dirty="0"/>
              <a:t>Il n’y a en revanche aucunes performances supplémentaires grâce à ce système puisque c’est une simple sauvegarde. Bien entendu il faut que </a:t>
            </a:r>
            <a:r>
              <a:rPr lang="fr-FR" u="sng" dirty="0"/>
              <a:t>le second disque ait une capacité au minimum équivalente à celle du premier disque. </a:t>
            </a:r>
          </a:p>
          <a:p>
            <a:endParaRPr lang="fr-FR" dirty="0"/>
          </a:p>
        </p:txBody>
      </p:sp>
    </p:spTree>
    <p:extLst>
      <p:ext uri="{BB962C8B-B14F-4D97-AF65-F5344CB8AC3E}">
        <p14:creationId xmlns:p14="http://schemas.microsoft.com/office/powerpoint/2010/main" val="23281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792" y="980728"/>
            <a:ext cx="3168352" cy="4879262"/>
          </a:xfrm>
        </p:spPr>
      </p:pic>
    </p:spTree>
    <p:extLst>
      <p:ext uri="{BB962C8B-B14F-4D97-AF65-F5344CB8AC3E}">
        <p14:creationId xmlns:p14="http://schemas.microsoft.com/office/powerpoint/2010/main" val="5900795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2296</Words>
  <Application>Microsoft Office PowerPoint</Application>
  <PresentationFormat>Affichage à l'écran (4:3)</PresentationFormat>
  <Paragraphs>126</Paragraphs>
  <Slides>40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40</vt:i4>
      </vt:variant>
    </vt:vector>
  </HeadingPairs>
  <TitlesOfParts>
    <vt:vector size="43" baseType="lpstr">
      <vt:lpstr>Arial</vt:lpstr>
      <vt:lpstr>Calibri</vt:lpstr>
      <vt:lpstr>Thème Office</vt:lpstr>
      <vt:lpstr>R.A.I.D</vt:lpstr>
      <vt:lpstr>Présentation PowerPoint</vt:lpstr>
      <vt:lpstr>Présentation PowerPoint</vt:lpstr>
      <vt:lpstr>Présentation PowerPoint</vt:lpstr>
      <vt:lpstr>Présentation PowerPoint</vt:lpstr>
      <vt:lpstr>Raid 0 : volume agrégé par bandes</vt:lpstr>
      <vt:lpstr>Présentation PowerPoint</vt:lpstr>
      <vt:lpstr>Raid 1 : Disques en miroir </vt:lpstr>
      <vt:lpstr>Présentation PowerPoint</vt:lpstr>
      <vt:lpstr>Raid 5 : volume agrégé par bandes à parité répartie </vt:lpstr>
      <vt:lpstr>Présentation PowerPoint</vt:lpstr>
      <vt:lpstr>Présentation PowerPoint</vt:lpstr>
      <vt:lpstr>Présentation PowerPoint</vt:lpstr>
      <vt:lpstr>Présentation PowerPoint</vt:lpstr>
      <vt:lpstr>Présentation PowerPoint</vt:lpstr>
      <vt:lpstr>Raid 6</vt:lpstr>
      <vt:lpstr>Présentation PowerPoint</vt:lpstr>
      <vt:lpstr>Présentation PowerPoint</vt:lpstr>
      <vt:lpstr>RAID combinés</vt:lpstr>
      <vt:lpstr>Raid 10 (1 + 0)</vt:lpstr>
      <vt:lpstr>Présentation PowerPoint</vt:lpstr>
      <vt:lpstr>RAID 100</vt:lpstr>
      <vt:lpstr>Raid 50 (5 + 0)</vt:lpstr>
      <vt:lpstr>Présentation PowerPoint</vt:lpstr>
      <vt:lpstr>RAID 10 contre RAID 6</vt:lpstr>
      <vt:lpstr>RAID 05</vt:lpstr>
      <vt:lpstr>RAID 15</vt:lpstr>
      <vt:lpstr>Présentation PowerPoint</vt:lpstr>
      <vt:lpstr>RAID 50</vt:lpstr>
      <vt:lpstr>RAID 51</vt:lpstr>
      <vt:lpstr>Présentation PowerPoint</vt:lpstr>
      <vt:lpstr>RAID 60</vt:lpstr>
      <vt:lpstr>Présentation PowerPoint</vt:lpstr>
      <vt:lpstr>Sun RAID-Z</vt:lpstr>
      <vt:lpstr>Présentation PowerPoint</vt:lpstr>
      <vt:lpstr>RAID 2 : volume agrégé par bandes à parité</vt:lpstr>
      <vt:lpstr>RAID3 et RAID4</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Didier Kusnierek</dc:creator>
  <cp:lastModifiedBy>Kusnierek</cp:lastModifiedBy>
  <cp:revision>22</cp:revision>
  <dcterms:created xsi:type="dcterms:W3CDTF">2017-09-27T07:43:09Z</dcterms:created>
  <dcterms:modified xsi:type="dcterms:W3CDTF">2023-06-23T08:30:00Z</dcterms:modified>
</cp:coreProperties>
</file>