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  <p:sldMasterId id="2147483853" r:id="rId2"/>
  </p:sldMasterIdLst>
  <p:notesMasterIdLst>
    <p:notesMasterId r:id="rId14"/>
  </p:notesMasterIdLst>
  <p:sldIdLst>
    <p:sldId id="256" r:id="rId3"/>
    <p:sldId id="258" r:id="rId4"/>
    <p:sldId id="266" r:id="rId5"/>
    <p:sldId id="267" r:id="rId6"/>
    <p:sldId id="261" r:id="rId7"/>
    <p:sldId id="268" r:id="rId8"/>
    <p:sldId id="264" r:id="rId9"/>
    <p:sldId id="269" r:id="rId10"/>
    <p:sldId id="265" r:id="rId11"/>
    <p:sldId id="270" r:id="rId12"/>
    <p:sldId id="271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4422"/>
  </p:normalViewPr>
  <p:slideViewPr>
    <p:cSldViewPr snapToGrid="0">
      <p:cViewPr varScale="1">
        <p:scale>
          <a:sx n="82" d="100"/>
          <a:sy n="82" d="100"/>
        </p:scale>
        <p:origin x="920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C8F64-2A6B-E140-BAD1-76331BB05590}" type="datetimeFigureOut">
              <a:rPr lang="en-RO" smtClean="0"/>
              <a:t>02.06.2023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1D895-775F-7C46-8071-3E215DB9CD6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32976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RO" dirty="0"/>
              <a:t>Pentru Python: </a:t>
            </a:r>
            <a:r>
              <a:rPr lang="en-US" sz="1200" dirty="0" err="1"/>
              <a:t>utilizând</a:t>
            </a:r>
            <a:r>
              <a:rPr lang="en-US" sz="1200" dirty="0"/>
              <a:t> </a:t>
            </a:r>
            <a:r>
              <a:rPr lang="en-US" sz="1200" dirty="0" err="1"/>
              <a:t>Tkinter</a:t>
            </a:r>
            <a:r>
              <a:rPr lang="en-US" sz="1200" dirty="0"/>
              <a:t> pe un Raspberry Pi, </a:t>
            </a:r>
            <a:r>
              <a:rPr lang="en-US" sz="1200" dirty="0" err="1"/>
              <a:t>permite</a:t>
            </a:r>
            <a:r>
              <a:rPr lang="en-US" sz="1200" dirty="0"/>
              <a:t> </a:t>
            </a:r>
            <a:r>
              <a:rPr lang="en-US" sz="1200" dirty="0" err="1"/>
              <a:t>crearea</a:t>
            </a:r>
            <a:r>
              <a:rPr lang="en-US" sz="1200" dirty="0"/>
              <a:t> </a:t>
            </a:r>
            <a:r>
              <a:rPr lang="en-US" sz="1200" dirty="0" err="1"/>
              <a:t>unei</a:t>
            </a:r>
            <a:r>
              <a:rPr lang="en-US" sz="1200" dirty="0"/>
              <a:t> </a:t>
            </a:r>
            <a:r>
              <a:rPr lang="en-US" sz="1200" dirty="0" err="1"/>
              <a:t>interfețe</a:t>
            </a:r>
            <a:r>
              <a:rPr lang="en-US" sz="1200" dirty="0"/>
              <a:t> </a:t>
            </a:r>
            <a:r>
              <a:rPr lang="en-US" sz="1200" dirty="0" err="1"/>
              <a:t>grafice</a:t>
            </a:r>
            <a:r>
              <a:rPr lang="en-US" sz="1200" dirty="0"/>
              <a:t> </a:t>
            </a:r>
            <a:r>
              <a:rPr lang="en-US" sz="1200" dirty="0" err="1"/>
              <a:t>prietenoase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interactive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colectarea</a:t>
            </a:r>
            <a:r>
              <a:rPr lang="en-US" sz="1200" dirty="0"/>
              <a:t> </a:t>
            </a:r>
            <a:r>
              <a:rPr lang="en-US" sz="1200" dirty="0" err="1"/>
              <a:t>răspunsurilor</a:t>
            </a:r>
            <a:r>
              <a:rPr lang="en-US" sz="1200" dirty="0"/>
              <a:t> de la </a:t>
            </a:r>
            <a:r>
              <a:rPr lang="en-US" sz="1200" dirty="0" err="1"/>
              <a:t>utilizatori</a:t>
            </a:r>
            <a:r>
              <a:rPr lang="en-US" sz="120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baza</a:t>
            </a:r>
            <a:r>
              <a:rPr lang="en-US" sz="1200" dirty="0"/>
              <a:t> de date: , cum </a:t>
            </a:r>
            <a:r>
              <a:rPr lang="en-US" sz="1200" dirty="0" err="1"/>
              <a:t>ar</a:t>
            </a:r>
            <a:r>
              <a:rPr lang="en-US" sz="1200" dirty="0"/>
              <a:t> fi MySQL, care </a:t>
            </a:r>
            <a:r>
              <a:rPr lang="en-US" sz="1200" dirty="0" err="1"/>
              <a:t>poate</a:t>
            </a:r>
            <a:r>
              <a:rPr lang="en-US" sz="1200" dirty="0"/>
              <a:t> fi </a:t>
            </a:r>
            <a:r>
              <a:rPr lang="en-US" sz="1200" dirty="0" err="1"/>
              <a:t>integrată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aplicație</a:t>
            </a:r>
            <a:r>
              <a:rPr lang="en-US" sz="1200" dirty="0"/>
              <a:t>. </a:t>
            </a:r>
            <a:r>
              <a:rPr lang="en-US" sz="1200" dirty="0" err="1"/>
              <a:t>Aceasta</a:t>
            </a:r>
            <a:r>
              <a:rPr lang="en-US" sz="1200" dirty="0"/>
              <a:t> </a:t>
            </a:r>
            <a:r>
              <a:rPr lang="en-US" sz="1200" dirty="0" err="1"/>
              <a:t>permite</a:t>
            </a:r>
            <a:r>
              <a:rPr lang="en-US" sz="1200" dirty="0"/>
              <a:t> </a:t>
            </a:r>
            <a:r>
              <a:rPr lang="en-US" sz="1200" dirty="0" err="1"/>
              <a:t>organizarea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gestionarea</a:t>
            </a:r>
            <a:r>
              <a:rPr lang="en-US" sz="1200" dirty="0"/>
              <a:t> </a:t>
            </a:r>
            <a:r>
              <a:rPr lang="en-US" sz="1200" dirty="0" err="1"/>
              <a:t>eficientă</a:t>
            </a:r>
            <a:r>
              <a:rPr lang="en-US" sz="1200" dirty="0"/>
              <a:t> a </a:t>
            </a:r>
            <a:r>
              <a:rPr lang="en-US" sz="1200" dirty="0" err="1"/>
              <a:t>datelor</a:t>
            </a:r>
            <a:r>
              <a:rPr lang="en-US" sz="1200" dirty="0"/>
              <a:t> </a:t>
            </a:r>
            <a:r>
              <a:rPr lang="en-US" sz="1200" dirty="0" err="1"/>
              <a:t>colectate</a:t>
            </a:r>
            <a:r>
              <a:rPr lang="en-US" sz="1200" dirty="0"/>
              <a:t>. </a:t>
            </a:r>
          </a:p>
          <a:p>
            <a:r>
              <a:rPr lang="en-GB" dirty="0"/>
              <a:t>P</a:t>
            </a:r>
            <a:r>
              <a:rPr lang="en-RO" dirty="0"/>
              <a:t>entru site: </a:t>
            </a:r>
            <a:r>
              <a:rPr lang="en-US" sz="1200" dirty="0"/>
              <a:t>, </a:t>
            </a:r>
            <a:r>
              <a:rPr lang="en-US" sz="1200" dirty="0" err="1"/>
              <a:t>datele</a:t>
            </a:r>
            <a:r>
              <a:rPr lang="en-US" sz="1200" dirty="0"/>
              <a:t> din </a:t>
            </a:r>
            <a:r>
              <a:rPr lang="en-US" sz="1200" dirty="0" err="1"/>
              <a:t>baza</a:t>
            </a:r>
            <a:r>
              <a:rPr lang="en-US" sz="1200" dirty="0"/>
              <a:t> de date pot fi </a:t>
            </a:r>
            <a:r>
              <a:rPr lang="en-US" sz="1200" dirty="0" err="1"/>
              <a:t>preluate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procesate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mod </a:t>
            </a:r>
            <a:r>
              <a:rPr lang="en-US" sz="1200" dirty="0" err="1"/>
              <a:t>corespunzător</a:t>
            </a:r>
            <a:r>
              <a:rPr lang="en-US" sz="1200" dirty="0"/>
              <a:t>, cu </a:t>
            </a:r>
            <a:r>
              <a:rPr lang="en-US" sz="1200" dirty="0" err="1"/>
              <a:t>ajutorul</a:t>
            </a:r>
            <a:r>
              <a:rPr lang="en-US" sz="1200" dirty="0"/>
              <a:t> </a:t>
            </a:r>
            <a:r>
              <a:rPr lang="en-US" sz="1200" dirty="0" err="1"/>
              <a:t>limbajului</a:t>
            </a:r>
            <a:r>
              <a:rPr lang="en-US" sz="1200" dirty="0"/>
              <a:t> PHP, </a:t>
            </a:r>
            <a:r>
              <a:rPr lang="en-US" sz="1200" dirty="0" err="1"/>
              <a:t>pentru</a:t>
            </a:r>
            <a:r>
              <a:rPr lang="en-US" sz="1200" dirty="0"/>
              <a:t> a genera </a:t>
            </a:r>
            <a:r>
              <a:rPr lang="en-US" sz="1200" dirty="0" err="1"/>
              <a:t>grafice</a:t>
            </a:r>
            <a:r>
              <a:rPr lang="en-US" sz="1200" dirty="0"/>
              <a:t>, </a:t>
            </a:r>
            <a:r>
              <a:rPr lang="en-US" sz="1200" dirty="0" err="1"/>
              <a:t>diagrame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tabele</a:t>
            </a:r>
            <a:r>
              <a:rPr lang="en-US" sz="1200" dirty="0"/>
              <a:t> </a:t>
            </a:r>
            <a:r>
              <a:rPr lang="en-US" sz="1200" dirty="0" err="1"/>
              <a:t>relevante</a:t>
            </a:r>
            <a:r>
              <a:rPr lang="en-US" sz="1200" dirty="0"/>
              <a:t>. </a:t>
            </a:r>
            <a:r>
              <a:rPr lang="en-US" sz="1200" dirty="0" err="1"/>
              <a:t>Aceste</a:t>
            </a:r>
            <a:r>
              <a:rPr lang="en-US" sz="1200" dirty="0"/>
              <a:t> </a:t>
            </a:r>
            <a:r>
              <a:rPr lang="en-US" sz="1200" dirty="0" err="1"/>
              <a:t>informații</a:t>
            </a:r>
            <a:r>
              <a:rPr lang="en-US" sz="1200" dirty="0"/>
              <a:t> pot fi </a:t>
            </a:r>
            <a:r>
              <a:rPr lang="en-US" sz="1200" dirty="0" err="1"/>
              <a:t>apoi</a:t>
            </a:r>
            <a:r>
              <a:rPr lang="en-US" sz="1200" dirty="0"/>
              <a:t> </a:t>
            </a:r>
            <a:r>
              <a:rPr lang="en-US" sz="1200" dirty="0" err="1"/>
              <a:t>afișate</a:t>
            </a:r>
            <a:r>
              <a:rPr lang="en-US" sz="1200" dirty="0"/>
              <a:t> pe site-</a:t>
            </a:r>
            <a:r>
              <a:rPr lang="en-US" sz="1200" dirty="0" err="1"/>
              <a:t>ul</a:t>
            </a:r>
            <a:r>
              <a:rPr lang="en-US" sz="1200" dirty="0"/>
              <a:t> web </a:t>
            </a:r>
            <a:r>
              <a:rPr lang="en-US" sz="1200" dirty="0" err="1"/>
              <a:t>într</a:t>
            </a:r>
            <a:r>
              <a:rPr lang="en-US" sz="1200" dirty="0"/>
              <a:t>-un format </a:t>
            </a:r>
            <a:r>
              <a:rPr lang="en-US" sz="1200" dirty="0" err="1"/>
              <a:t>ușor</a:t>
            </a:r>
            <a:r>
              <a:rPr lang="en-US" sz="1200" dirty="0"/>
              <a:t> de </a:t>
            </a:r>
            <a:r>
              <a:rPr lang="en-US" sz="1200" dirty="0" err="1"/>
              <a:t>înțeles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accesat</a:t>
            </a:r>
            <a:r>
              <a:rPr lang="en-US" sz="1200" dirty="0"/>
              <a:t> de </a:t>
            </a:r>
            <a:r>
              <a:rPr lang="en-US" sz="1200" dirty="0" err="1"/>
              <a:t>către</a:t>
            </a:r>
            <a:r>
              <a:rPr lang="en-US" sz="1200" dirty="0"/>
              <a:t> </a:t>
            </a:r>
            <a:r>
              <a:rPr lang="en-US" sz="1200" dirty="0" err="1"/>
              <a:t>utilizatori</a:t>
            </a:r>
            <a:r>
              <a:rPr lang="en-US" sz="1200" dirty="0"/>
              <a:t>. </a:t>
            </a:r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1D895-775F-7C46-8071-3E215DB9CD65}" type="slidenum">
              <a:rPr lang="en-RO" smtClean="0"/>
              <a:t>5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37444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RO" dirty="0"/>
              <a:t>Pentru primul alineat: </a:t>
            </a:r>
            <a:r>
              <a:rPr lang="en-US" sz="1200" dirty="0"/>
              <a:t>, care </a:t>
            </a:r>
            <a:r>
              <a:rPr lang="en-US" sz="1200" dirty="0" err="1"/>
              <a:t>afișează</a:t>
            </a:r>
            <a:r>
              <a:rPr lang="en-US" sz="1200" dirty="0"/>
              <a:t> o </a:t>
            </a:r>
            <a:r>
              <a:rPr lang="en-US" sz="1200" dirty="0" err="1"/>
              <a:t>interfață</a:t>
            </a:r>
            <a:r>
              <a:rPr lang="en-US" sz="1200" dirty="0"/>
              <a:t> </a:t>
            </a:r>
            <a:r>
              <a:rPr lang="en-US" sz="1200" dirty="0" err="1"/>
              <a:t>grafică</a:t>
            </a:r>
            <a:r>
              <a:rPr lang="en-US" sz="1200" dirty="0"/>
              <a:t> </a:t>
            </a:r>
            <a:r>
              <a:rPr lang="en-US" sz="1200" dirty="0" err="1"/>
              <a:t>formată</a:t>
            </a:r>
            <a:r>
              <a:rPr lang="en-US" sz="1200" dirty="0"/>
              <a:t> din </a:t>
            </a:r>
            <a:r>
              <a:rPr lang="en-US" sz="1200" dirty="0" err="1"/>
              <a:t>mai</a:t>
            </a:r>
            <a:r>
              <a:rPr lang="en-US" sz="1200" dirty="0"/>
              <a:t> </a:t>
            </a:r>
            <a:r>
              <a:rPr lang="en-US" sz="1200" dirty="0" err="1"/>
              <a:t>multe</a:t>
            </a:r>
            <a:r>
              <a:rPr lang="en-US" sz="1200" dirty="0"/>
              <a:t> </a:t>
            </a:r>
            <a:r>
              <a:rPr lang="en-US" sz="1200" dirty="0" err="1"/>
              <a:t>întrebări</a:t>
            </a:r>
            <a:r>
              <a:rPr lang="en-US" sz="1200" dirty="0"/>
              <a:t>. S-a </a:t>
            </a:r>
            <a:r>
              <a:rPr lang="en-US" sz="1200" dirty="0" err="1"/>
              <a:t>utilizat</a:t>
            </a:r>
            <a:r>
              <a:rPr lang="en-US" sz="1200" dirty="0"/>
              <a:t> </a:t>
            </a:r>
            <a:r>
              <a:rPr lang="en-US" sz="1200" dirty="0" err="1"/>
              <a:t>biblioteca</a:t>
            </a:r>
            <a:r>
              <a:rPr lang="en-US" sz="1200" dirty="0"/>
              <a:t> </a:t>
            </a:r>
            <a:r>
              <a:rPr lang="en-US" sz="1200" dirty="0" err="1"/>
              <a:t>Tkinter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crea</a:t>
            </a:r>
            <a:r>
              <a:rPr lang="en-US" sz="1200" dirty="0"/>
              <a:t> </a:t>
            </a:r>
            <a:r>
              <a:rPr lang="en-US" sz="1200" dirty="0" err="1"/>
              <a:t>etichete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butoane</a:t>
            </a:r>
            <a:r>
              <a:rPr lang="en-US" sz="1200" dirty="0"/>
              <a:t> care au </a:t>
            </a:r>
            <a:r>
              <a:rPr lang="en-US" sz="1200" dirty="0" err="1"/>
              <a:t>dezvoltat</a:t>
            </a:r>
            <a:r>
              <a:rPr lang="en-US" sz="1200" dirty="0"/>
              <a:t> </a:t>
            </a:r>
            <a:r>
              <a:rPr lang="en-US" sz="1200" dirty="0" err="1"/>
              <a:t>această</a:t>
            </a:r>
            <a:r>
              <a:rPr lang="en-US" sz="1200" dirty="0"/>
              <a:t> </a:t>
            </a:r>
            <a:r>
              <a:rPr lang="en-US" sz="1200" dirty="0" err="1"/>
              <a:t>interfa</a:t>
            </a:r>
            <a:r>
              <a:rPr lang="ro-RO" sz="1200" dirty="0" err="1"/>
              <a:t>ță</a:t>
            </a:r>
            <a:r>
              <a:rPr lang="en-US" sz="1200" dirty="0"/>
              <a:t> </a:t>
            </a:r>
            <a:r>
              <a:rPr lang="en-US" sz="1200" dirty="0" err="1"/>
              <a:t>grafică</a:t>
            </a:r>
            <a:r>
              <a:rPr lang="en-US" sz="1200" dirty="0"/>
              <a:t>. Feedback-</a:t>
            </a:r>
            <a:r>
              <a:rPr lang="en-US" sz="1200" dirty="0" err="1"/>
              <a:t>ul</a:t>
            </a:r>
            <a:r>
              <a:rPr lang="en-US" sz="1200" dirty="0"/>
              <a:t> se </a:t>
            </a:r>
            <a:r>
              <a:rPr lang="en-US" sz="1200" dirty="0" err="1"/>
              <a:t>afișează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timp</a:t>
            </a:r>
            <a:r>
              <a:rPr lang="en-US" sz="1200" dirty="0"/>
              <a:t> real pe un site web, sub forma </a:t>
            </a:r>
            <a:r>
              <a:rPr lang="en-US" sz="1200" dirty="0" err="1"/>
              <a:t>unor</a:t>
            </a:r>
            <a:r>
              <a:rPr lang="en-US" sz="1200" dirty="0"/>
              <a:t> </a:t>
            </a:r>
            <a:r>
              <a:rPr lang="en-US" sz="1200" dirty="0" err="1"/>
              <a:t>statistici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decursul</a:t>
            </a:r>
            <a:r>
              <a:rPr lang="en-US" sz="1200" dirty="0"/>
              <a:t> </a:t>
            </a:r>
            <a:r>
              <a:rPr lang="en-US" sz="1200" dirty="0" err="1"/>
              <a:t>unei</a:t>
            </a:r>
            <a:r>
              <a:rPr lang="en-US" sz="1200" dirty="0"/>
              <a:t> </a:t>
            </a:r>
            <a:r>
              <a:rPr lang="en-US" sz="1200" dirty="0" err="1"/>
              <a:t>luni</a:t>
            </a:r>
            <a:r>
              <a:rPr lang="en-US" sz="1200" dirty="0"/>
              <a:t>.</a:t>
            </a:r>
          </a:p>
          <a:p>
            <a:endParaRPr lang="en-RO" dirty="0"/>
          </a:p>
          <a:p>
            <a:r>
              <a:rPr lang="en-RO" dirty="0"/>
              <a:t>Pentru al doilea: </a:t>
            </a:r>
            <a:r>
              <a:rPr lang="en-US" sz="1200" dirty="0" err="1"/>
              <a:t>Pentru</a:t>
            </a:r>
            <a:r>
              <a:rPr lang="en-US" sz="1200" dirty="0"/>
              <a:t> site am </a:t>
            </a:r>
            <a:r>
              <a:rPr lang="en-US" sz="1200" dirty="0" err="1"/>
              <a:t>folosit</a:t>
            </a:r>
            <a:r>
              <a:rPr lang="en-US" sz="1200" dirty="0"/>
              <a:t> </a:t>
            </a:r>
            <a:r>
              <a:rPr lang="en-US" sz="1200" dirty="0" err="1"/>
              <a:t>limbajul</a:t>
            </a:r>
            <a:r>
              <a:rPr lang="en-US" sz="1200" dirty="0"/>
              <a:t> HTML </a:t>
            </a:r>
            <a:r>
              <a:rPr lang="en-US" sz="1200" dirty="0" err="1"/>
              <a:t>și</a:t>
            </a:r>
            <a:r>
              <a:rPr lang="en-US" sz="1200" dirty="0"/>
              <a:t> o </a:t>
            </a:r>
            <a:r>
              <a:rPr lang="en-US" sz="1200" dirty="0" err="1"/>
              <a:t>conexiune</a:t>
            </a:r>
            <a:r>
              <a:rPr lang="en-US" sz="1200" dirty="0"/>
              <a:t> </a:t>
            </a:r>
            <a:r>
              <a:rPr lang="en-US" sz="1200" dirty="0" err="1"/>
              <a:t>Php</a:t>
            </a:r>
            <a:r>
              <a:rPr lang="en-US" sz="1200" dirty="0"/>
              <a:t> cu </a:t>
            </a:r>
            <a:r>
              <a:rPr lang="en-US" sz="1200" dirty="0" err="1"/>
              <a:t>baza</a:t>
            </a:r>
            <a:r>
              <a:rPr lang="en-US" sz="1200" dirty="0"/>
              <a:t> de date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dezvolta</a:t>
            </a:r>
            <a:r>
              <a:rPr lang="en-US" sz="1200" dirty="0"/>
              <a:t> o </a:t>
            </a:r>
            <a:r>
              <a:rPr lang="en-US" sz="1200" dirty="0" err="1"/>
              <a:t>pagină</a:t>
            </a:r>
            <a:r>
              <a:rPr lang="en-US" sz="1200" dirty="0"/>
              <a:t> care </a:t>
            </a:r>
            <a:r>
              <a:rPr lang="en-US" sz="1200" dirty="0" err="1"/>
              <a:t>funcționează</a:t>
            </a:r>
            <a:r>
              <a:rPr lang="en-US" sz="1200" dirty="0"/>
              <a:t> cu date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timp</a:t>
            </a:r>
            <a:r>
              <a:rPr lang="en-US" sz="1200" dirty="0"/>
              <a:t> real. 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limbajul</a:t>
            </a:r>
            <a:r>
              <a:rPr lang="en-US" sz="1200" dirty="0"/>
              <a:t> HTML am </a:t>
            </a:r>
            <a:r>
              <a:rPr lang="en-US" sz="1200" dirty="0" err="1"/>
              <a:t>implementat</a:t>
            </a:r>
            <a:r>
              <a:rPr lang="en-US" sz="1200" dirty="0"/>
              <a:t> </a:t>
            </a:r>
            <a:r>
              <a:rPr lang="en-US" sz="1200" dirty="0" err="1"/>
              <a:t>animații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un calendar 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intermediul</a:t>
            </a:r>
            <a:r>
              <a:rPr lang="en-US" sz="1200" dirty="0"/>
              <a:t> </a:t>
            </a:r>
            <a:r>
              <a:rPr lang="en-US" sz="1200" dirty="0" err="1"/>
              <a:t>cărora</a:t>
            </a:r>
            <a:r>
              <a:rPr lang="en-US" sz="1200" dirty="0"/>
              <a:t> se </a:t>
            </a:r>
            <a:r>
              <a:rPr lang="en-US" sz="1200" dirty="0" err="1"/>
              <a:t>va</a:t>
            </a:r>
            <a:r>
              <a:rPr lang="en-US" sz="1200" dirty="0"/>
              <a:t> </a:t>
            </a:r>
            <a:r>
              <a:rPr lang="en-US" sz="1200" dirty="0" err="1"/>
              <a:t>afișa</a:t>
            </a:r>
            <a:r>
              <a:rPr lang="en-US" sz="1200" dirty="0"/>
              <a:t> </a:t>
            </a:r>
            <a:r>
              <a:rPr lang="en-US" sz="1200" dirty="0" err="1"/>
              <a:t>numărul</a:t>
            </a:r>
            <a:r>
              <a:rPr lang="en-US" sz="1200" dirty="0"/>
              <a:t> de feedback-</a:t>
            </a:r>
            <a:r>
              <a:rPr lang="en-US" sz="1200" dirty="0" err="1"/>
              <a:t>uri</a:t>
            </a:r>
            <a:r>
              <a:rPr lang="en-US" sz="1200" dirty="0"/>
              <a:t> </a:t>
            </a:r>
            <a:r>
              <a:rPr lang="en-US" sz="1200" dirty="0" err="1"/>
              <a:t>primite</a:t>
            </a:r>
            <a:r>
              <a:rPr lang="en-US" sz="1200" dirty="0"/>
              <a:t>. Raspberry Pi </a:t>
            </a:r>
            <a:r>
              <a:rPr lang="en-US" sz="1200" dirty="0" err="1"/>
              <a:t>transmite</a:t>
            </a:r>
            <a:r>
              <a:rPr lang="en-US" sz="1200" dirty="0"/>
              <a:t> date </a:t>
            </a:r>
            <a:r>
              <a:rPr lang="en-US" sz="1200" dirty="0" err="1"/>
              <a:t>către</a:t>
            </a:r>
            <a:r>
              <a:rPr lang="en-US" sz="1200" dirty="0"/>
              <a:t> </a:t>
            </a:r>
            <a:r>
              <a:rPr lang="en-US" sz="1200" dirty="0" err="1"/>
              <a:t>baza</a:t>
            </a:r>
            <a:r>
              <a:rPr lang="en-US" sz="1200" dirty="0"/>
              <a:t> de date, </a:t>
            </a:r>
            <a:r>
              <a:rPr lang="en-US" sz="1200" dirty="0" err="1"/>
              <a:t>iar</a:t>
            </a:r>
            <a:r>
              <a:rPr lang="en-US" sz="1200" dirty="0"/>
              <a:t> </a:t>
            </a:r>
            <a:r>
              <a:rPr lang="en-US" sz="1200" dirty="0" err="1"/>
              <a:t>aceastea</a:t>
            </a:r>
            <a:r>
              <a:rPr lang="en-US" sz="1200" dirty="0"/>
              <a:t> sunt </a:t>
            </a:r>
            <a:r>
              <a:rPr lang="en-US" sz="1200" dirty="0" err="1"/>
              <a:t>preluate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</a:t>
            </a:r>
            <a:r>
              <a:rPr lang="en-US" sz="1200" dirty="0" err="1"/>
              <a:t>departe</a:t>
            </a:r>
            <a:r>
              <a:rPr lang="en-US" sz="1200" dirty="0"/>
              <a:t> de </a:t>
            </a:r>
            <a:r>
              <a:rPr lang="en-US" sz="1200" dirty="0" err="1"/>
              <a:t>către</a:t>
            </a:r>
            <a:r>
              <a:rPr lang="en-US" sz="1200" dirty="0"/>
              <a:t> </a:t>
            </a:r>
            <a:r>
              <a:rPr lang="en-US" sz="1200" dirty="0" err="1"/>
              <a:t>Php</a:t>
            </a:r>
            <a:r>
              <a:rPr lang="en-US" sz="1200" dirty="0"/>
              <a:t>.</a:t>
            </a:r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1D895-775F-7C46-8071-3E215DB9CD65}" type="slidenum">
              <a:rPr lang="en-RO" smtClean="0"/>
              <a:t>6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88738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 dirty="0"/>
              <a:t>De spus dupa primul aliniat: 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afișarea</a:t>
            </a:r>
            <a:r>
              <a:rPr lang="en-US" sz="1200" dirty="0"/>
              <a:t> </a:t>
            </a:r>
            <a:r>
              <a:rPr lang="en-US" sz="1200" dirty="0" err="1"/>
              <a:t>statisticilor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fiecare</a:t>
            </a:r>
            <a:r>
              <a:rPr lang="en-US" sz="1200" dirty="0"/>
              <a:t> zi, </a:t>
            </a:r>
            <a:r>
              <a:rPr lang="en-US" sz="1200" dirty="0" err="1"/>
              <a:t>afacerea</a:t>
            </a:r>
            <a:r>
              <a:rPr lang="en-US" sz="1200" dirty="0"/>
              <a:t> </a:t>
            </a:r>
            <a:r>
              <a:rPr lang="en-US" sz="1200" dirty="0" err="1"/>
              <a:t>poate</a:t>
            </a:r>
            <a:r>
              <a:rPr lang="en-US" sz="1200" dirty="0"/>
              <a:t> </a:t>
            </a:r>
            <a:r>
              <a:rPr lang="en-US" sz="1200" dirty="0" err="1"/>
              <a:t>obține</a:t>
            </a:r>
            <a:r>
              <a:rPr lang="en-US" sz="1200" dirty="0"/>
              <a:t> o imagine </a:t>
            </a:r>
            <a:r>
              <a:rPr lang="en-US" sz="1200" dirty="0" err="1"/>
              <a:t>actualizată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relevantă</a:t>
            </a:r>
            <a:r>
              <a:rPr lang="en-US" sz="1200" dirty="0"/>
              <a:t> </a:t>
            </a:r>
            <a:r>
              <a:rPr lang="en-US" sz="1200" dirty="0" err="1"/>
              <a:t>asupra</a:t>
            </a:r>
            <a:r>
              <a:rPr lang="en-US" sz="1200" dirty="0"/>
              <a:t> </a:t>
            </a:r>
            <a:r>
              <a:rPr lang="en-US" sz="1200" dirty="0" err="1"/>
              <a:t>satisfacției</a:t>
            </a:r>
            <a:r>
              <a:rPr lang="en-US" sz="1200" dirty="0"/>
              <a:t> </a:t>
            </a:r>
            <a:r>
              <a:rPr lang="en-US" sz="1200" dirty="0" err="1"/>
              <a:t>clienților</a:t>
            </a:r>
            <a:r>
              <a:rPr lang="en-US" sz="1200" dirty="0"/>
              <a:t> </a:t>
            </a:r>
            <a:r>
              <a:rPr lang="en-US" sz="1200" dirty="0" err="1"/>
              <a:t>săi</a:t>
            </a:r>
            <a:r>
              <a:rPr lang="en-US" sz="1200" dirty="0"/>
              <a:t>. </a:t>
            </a:r>
            <a:r>
              <a:rPr lang="en-US" sz="1200" dirty="0" err="1"/>
              <a:t>Aceasta</a:t>
            </a:r>
            <a:r>
              <a:rPr lang="en-US" sz="1200" dirty="0"/>
              <a:t> </a:t>
            </a:r>
            <a:r>
              <a:rPr lang="en-US" sz="1200" dirty="0" err="1"/>
              <a:t>permite</a:t>
            </a:r>
            <a:r>
              <a:rPr lang="en-US" sz="1200" dirty="0"/>
              <a:t> </a:t>
            </a:r>
            <a:r>
              <a:rPr lang="en-US" sz="1200" dirty="0" err="1"/>
              <a:t>monitorizarea</a:t>
            </a:r>
            <a:r>
              <a:rPr lang="en-US" sz="1200" dirty="0"/>
              <a:t> </a:t>
            </a:r>
            <a:r>
              <a:rPr lang="en-US" sz="1200" dirty="0" err="1"/>
              <a:t>continuă</a:t>
            </a:r>
            <a:r>
              <a:rPr lang="en-US" sz="1200" dirty="0"/>
              <a:t> a feedback-</a:t>
            </a:r>
            <a:r>
              <a:rPr lang="en-US" sz="1200" dirty="0" err="1"/>
              <a:t>ului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a </a:t>
            </a:r>
            <a:r>
              <a:rPr lang="en-US" sz="1200" dirty="0" err="1"/>
              <a:t>tendințelor</a:t>
            </a:r>
            <a:r>
              <a:rPr lang="en-US" sz="1200" dirty="0"/>
              <a:t>, </a:t>
            </a:r>
            <a:r>
              <a:rPr lang="en-US" sz="1200" dirty="0" err="1"/>
              <a:t>permițând</a:t>
            </a:r>
            <a:r>
              <a:rPr lang="en-US" sz="1200" dirty="0"/>
              <a:t> </a:t>
            </a:r>
            <a:r>
              <a:rPr lang="en-US" sz="1200" dirty="0" err="1"/>
              <a:t>luarea</a:t>
            </a:r>
            <a:r>
              <a:rPr lang="en-US" sz="1200" dirty="0"/>
              <a:t> </a:t>
            </a:r>
            <a:r>
              <a:rPr lang="en-US" sz="1200" dirty="0" err="1"/>
              <a:t>deciziilor</a:t>
            </a:r>
            <a:r>
              <a:rPr lang="en-US" sz="1200" dirty="0"/>
              <a:t> </a:t>
            </a:r>
            <a:r>
              <a:rPr lang="en-US" sz="1200" dirty="0" err="1"/>
              <a:t>prompte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corecte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îmbunătăți</a:t>
            </a:r>
            <a:r>
              <a:rPr lang="en-US" sz="1200" dirty="0"/>
              <a:t> </a:t>
            </a:r>
            <a:r>
              <a:rPr lang="en-US" sz="1200" dirty="0" err="1"/>
              <a:t>serviciile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a </a:t>
            </a:r>
            <a:r>
              <a:rPr lang="en-US" sz="1200" dirty="0" err="1"/>
              <a:t>satisface</a:t>
            </a:r>
            <a:r>
              <a:rPr lang="en-US" sz="1200" dirty="0"/>
              <a:t> </a:t>
            </a:r>
            <a:r>
              <a:rPr lang="en-US" sz="1200" dirty="0" err="1"/>
              <a:t>nevoile</a:t>
            </a:r>
            <a:r>
              <a:rPr lang="en-US" sz="1200" dirty="0"/>
              <a:t> </a:t>
            </a:r>
            <a:r>
              <a:rPr lang="en-US" sz="1200" dirty="0" err="1"/>
              <a:t>clienților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De </a:t>
            </a:r>
            <a:r>
              <a:rPr lang="en-US" sz="1200" dirty="0" err="1"/>
              <a:t>spus</a:t>
            </a:r>
            <a:r>
              <a:rPr lang="en-US" sz="1200" dirty="0"/>
              <a:t> </a:t>
            </a:r>
            <a:r>
              <a:rPr lang="en-US" sz="1200" dirty="0" err="1"/>
              <a:t>dupa</a:t>
            </a:r>
            <a:r>
              <a:rPr lang="en-US" sz="1200" dirty="0"/>
              <a:t> </a:t>
            </a:r>
            <a:r>
              <a:rPr lang="en-US" sz="1200" dirty="0" err="1"/>
              <a:t>ultimul</a:t>
            </a:r>
            <a:r>
              <a:rPr lang="en-US" sz="1200" dirty="0"/>
              <a:t> </a:t>
            </a:r>
            <a:r>
              <a:rPr lang="en-US" sz="1200" dirty="0" err="1"/>
              <a:t>aliniat</a:t>
            </a:r>
            <a:r>
              <a:rPr lang="en-US" sz="1200" dirty="0"/>
              <a:t>: : 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implementarea</a:t>
            </a:r>
            <a:r>
              <a:rPr lang="en-US" sz="1200" dirty="0"/>
              <a:t> de </a:t>
            </a:r>
            <a:r>
              <a:rPr lang="en-US" sz="1200" dirty="0" err="1"/>
              <a:t>noi</a:t>
            </a:r>
            <a:r>
              <a:rPr lang="en-US" sz="1200" dirty="0"/>
              <a:t> </a:t>
            </a:r>
            <a:r>
              <a:rPr lang="en-US" sz="1200" dirty="0" err="1"/>
              <a:t>functionalități</a:t>
            </a:r>
            <a:r>
              <a:rPr lang="en-US" sz="1200" dirty="0"/>
              <a:t> pe </a:t>
            </a:r>
            <a:r>
              <a:rPr lang="en-US" sz="1200" dirty="0" err="1"/>
              <a:t>partea</a:t>
            </a:r>
            <a:r>
              <a:rPr lang="en-US" sz="1200" dirty="0"/>
              <a:t> de site web </a:t>
            </a:r>
            <a:r>
              <a:rPr lang="en-US" sz="1200" dirty="0" err="1"/>
              <a:t>sau</a:t>
            </a:r>
            <a:r>
              <a:rPr lang="en-US" sz="1200" dirty="0"/>
              <a:t> pe </a:t>
            </a:r>
            <a:r>
              <a:rPr lang="en-US" sz="1200" dirty="0" err="1"/>
              <a:t>partea</a:t>
            </a:r>
            <a:r>
              <a:rPr lang="en-US" sz="1200" dirty="0"/>
              <a:t> de </a:t>
            </a:r>
            <a:r>
              <a:rPr lang="en-US" sz="1200" dirty="0" err="1"/>
              <a:t>interfața</a:t>
            </a:r>
            <a:r>
              <a:rPr lang="en-US" sz="1200" dirty="0"/>
              <a:t> de </a:t>
            </a:r>
            <a:r>
              <a:rPr lang="en-US" sz="1200" dirty="0" err="1"/>
              <a:t>întrebări</a:t>
            </a:r>
            <a:r>
              <a:rPr lang="en-US" sz="1200" dirty="0"/>
              <a:t>. </a:t>
            </a:r>
            <a:r>
              <a:rPr lang="en-US" sz="1200" dirty="0" err="1"/>
              <a:t>Poate</a:t>
            </a:r>
            <a:r>
              <a:rPr lang="en-US" sz="1200" dirty="0"/>
              <a:t> fi </a:t>
            </a:r>
            <a:r>
              <a:rPr lang="en-US" sz="1200" dirty="0" err="1"/>
              <a:t>dezvoltată</a:t>
            </a:r>
            <a:r>
              <a:rPr lang="en-US" sz="1200" dirty="0"/>
              <a:t> </a:t>
            </a:r>
            <a:r>
              <a:rPr lang="en-US" sz="1200" dirty="0" err="1"/>
              <a:t>chiar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</a:t>
            </a:r>
            <a:r>
              <a:rPr lang="en-US" sz="1200" dirty="0" err="1"/>
              <a:t>interactioneze</a:t>
            </a:r>
            <a:r>
              <a:rPr lang="en-US" sz="1200" dirty="0"/>
              <a:t> cu </a:t>
            </a:r>
            <a:r>
              <a:rPr lang="en-US" sz="1200" dirty="0" err="1"/>
              <a:t>dispozitive</a:t>
            </a:r>
            <a:r>
              <a:rPr lang="en-US" sz="1200" dirty="0"/>
              <a:t> </a:t>
            </a:r>
            <a:r>
              <a:rPr lang="en-US" sz="1200" dirty="0" err="1"/>
              <a:t>externe</a:t>
            </a:r>
            <a:r>
              <a:rPr lang="en-US" sz="1200" dirty="0"/>
              <a:t> cum </a:t>
            </a:r>
            <a:r>
              <a:rPr lang="en-US" sz="1200" dirty="0" err="1"/>
              <a:t>ar</a:t>
            </a:r>
            <a:r>
              <a:rPr lang="en-US" sz="1200" dirty="0"/>
              <a:t> fi </a:t>
            </a:r>
            <a:r>
              <a:rPr lang="en-US" sz="1200" dirty="0" err="1"/>
              <a:t>uși</a:t>
            </a:r>
            <a:r>
              <a:rPr lang="en-US" sz="1200" dirty="0"/>
              <a:t>, </a:t>
            </a:r>
            <a:r>
              <a:rPr lang="en-US" sz="1200" dirty="0" err="1"/>
              <a:t>scannere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butoane</a:t>
            </a:r>
            <a:r>
              <a:rPr lang="en-US" sz="1200" dirty="0"/>
              <a:t>.</a:t>
            </a:r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1D895-775F-7C46-8071-3E215DB9CD65}" type="slidenum">
              <a:rPr lang="en-RO" smtClean="0"/>
              <a:t>10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453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lt1"/>
            </a:gs>
            <a:gs pos="4900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41567" y="-366210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13011" t="51564" r="72803"/>
          <a:stretch/>
        </p:blipFill>
        <p:spPr>
          <a:xfrm rot="-5400000">
            <a:off x="1241884" y="-1232115"/>
            <a:ext cx="2047632" cy="45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8791900" y="2891700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50967" y="1819700"/>
            <a:ext cx="7597600" cy="34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667" b="0">
                <a:latin typeface="Phudu SemiBold"/>
                <a:ea typeface="Phudu SemiBold"/>
                <a:cs typeface="Phudu SemiBold"/>
                <a:sym typeface="Phudu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50967" y="5382600"/>
            <a:ext cx="7597600" cy="5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955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chemeClr val="lt1"/>
            </a:gs>
            <a:gs pos="19000">
              <a:schemeClr val="lt1"/>
            </a:gs>
            <a:gs pos="82000">
              <a:schemeClr val="lt1"/>
            </a:gs>
            <a:gs pos="100000">
              <a:srgbClr val="7D0000"/>
            </a:gs>
          </a:gsLst>
          <a:lin ang="0" scaled="0"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 flipH="1">
            <a:off x="-1501616" y="3428984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 flipH="1">
            <a:off x="1687600" y="-4831267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11"/>
          <p:cNvSpPr/>
          <p:nvPr/>
        </p:nvSpPr>
        <p:spPr>
          <a:xfrm flipH="1">
            <a:off x="7729867" y="4975351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1"/>
          <p:cNvSpPr/>
          <p:nvPr/>
        </p:nvSpPr>
        <p:spPr>
          <a:xfrm flipH="1">
            <a:off x="9285184" y="-4394216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1995200" y="2628200"/>
            <a:ext cx="8201600" cy="14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1"/>
          </p:nvPr>
        </p:nvSpPr>
        <p:spPr>
          <a:xfrm>
            <a:off x="1995200" y="3973400"/>
            <a:ext cx="82016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/>
          </a:blip>
          <a:srcRect l="6049" r="35216" b="47373"/>
          <a:stretch/>
        </p:blipFill>
        <p:spPr>
          <a:xfrm rot="4047652">
            <a:off x="-2888591" y="1474110"/>
            <a:ext cx="8477277" cy="4923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 t="61239" r="46811" b="-31"/>
          <a:stretch/>
        </p:blipFill>
        <p:spPr>
          <a:xfrm rot="6903085">
            <a:off x="7660095" y="2431303"/>
            <a:ext cx="7677312" cy="3629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l="67184" r="-118" b="34908"/>
          <a:stretch/>
        </p:blipFill>
        <p:spPr>
          <a:xfrm rot="7667576">
            <a:off x="4053194" y="-3018781"/>
            <a:ext cx="4753677" cy="6089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042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40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chemeClr val="lt1"/>
            </a:gs>
            <a:gs pos="4900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9858700" y="613933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3"/>
          <p:cNvSpPr/>
          <p:nvPr/>
        </p:nvSpPr>
        <p:spPr>
          <a:xfrm>
            <a:off x="7422000" y="-508000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3"/>
          <p:cNvSpPr/>
          <p:nvPr/>
        </p:nvSpPr>
        <p:spPr>
          <a:xfrm>
            <a:off x="-2587300" y="5275733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3"/>
          <p:cNvSpPr/>
          <p:nvPr/>
        </p:nvSpPr>
        <p:spPr>
          <a:xfrm>
            <a:off x="-5656800" y="719333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2">
            <a:alphaModFix/>
          </a:blip>
          <a:srcRect t="48464" r="64915"/>
          <a:stretch/>
        </p:blipFill>
        <p:spPr>
          <a:xfrm rot="4812671" flipH="1">
            <a:off x="7616934" y="-381325"/>
            <a:ext cx="5064241" cy="4821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2">
            <a:alphaModFix/>
          </a:blip>
          <a:srcRect l="7956" r="47986" b="69738"/>
          <a:stretch/>
        </p:blipFill>
        <p:spPr>
          <a:xfrm rot="1811502" flipH="1">
            <a:off x="-1129902" y="5073447"/>
            <a:ext cx="6359207" cy="283117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999900"/>
            <a:ext cx="2932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4114328"/>
            <a:ext cx="2932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626800" y="1999900"/>
            <a:ext cx="29384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5" hasCustomPrompt="1"/>
          </p:nvPr>
        </p:nvSpPr>
        <p:spPr>
          <a:xfrm>
            <a:off x="4626800" y="4114332"/>
            <a:ext cx="29384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8299200" y="1999900"/>
            <a:ext cx="2932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8299200" y="4114328"/>
            <a:ext cx="2932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960000" y="2548533"/>
            <a:ext cx="29384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4626800" y="2548533"/>
            <a:ext cx="29328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8293600" y="2548533"/>
            <a:ext cx="29384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3"/>
          </p:nvPr>
        </p:nvSpPr>
        <p:spPr>
          <a:xfrm>
            <a:off x="960000" y="4663033"/>
            <a:ext cx="29384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4626800" y="4663033"/>
            <a:ext cx="29328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8293600" y="4663033"/>
            <a:ext cx="29384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5211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gradFill>
          <a:gsLst>
            <a:gs pos="0">
              <a:schemeClr val="dk2"/>
            </a:gs>
            <a:gs pos="41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 rot="10800000">
            <a:off x="3623184" y="-5136067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2">
            <a:alphaModFix/>
          </a:blip>
          <a:srcRect l="75340"/>
          <a:stretch/>
        </p:blipFill>
        <p:spPr>
          <a:xfrm rot="6536836">
            <a:off x="4414624" y="-4572788"/>
            <a:ext cx="3559643" cy="935546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/>
          <p:nvPr/>
        </p:nvSpPr>
        <p:spPr>
          <a:xfrm rot="10800000">
            <a:off x="5849067" y="3704251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hasCustomPrompt="1"/>
          </p:nvPr>
        </p:nvSpPr>
        <p:spPr>
          <a:xfrm>
            <a:off x="950968" y="2716389"/>
            <a:ext cx="51452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950968" y="3602811"/>
            <a:ext cx="51452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 idx="2" hasCustomPrompt="1"/>
          </p:nvPr>
        </p:nvSpPr>
        <p:spPr>
          <a:xfrm>
            <a:off x="950968" y="962977"/>
            <a:ext cx="51452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3"/>
          </p:nvPr>
        </p:nvSpPr>
        <p:spPr>
          <a:xfrm>
            <a:off x="950968" y="1849397"/>
            <a:ext cx="51452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title" idx="4" hasCustomPrompt="1"/>
          </p:nvPr>
        </p:nvSpPr>
        <p:spPr>
          <a:xfrm>
            <a:off x="950968" y="4469803"/>
            <a:ext cx="51452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5"/>
          </p:nvPr>
        </p:nvSpPr>
        <p:spPr>
          <a:xfrm>
            <a:off x="950968" y="5356223"/>
            <a:ext cx="51452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3" name="Google Shape;113;p14"/>
          <p:cNvSpPr>
            <a:spLocks noGrp="1"/>
          </p:cNvSpPr>
          <p:nvPr>
            <p:ph type="pic" idx="6"/>
          </p:nvPr>
        </p:nvSpPr>
        <p:spPr>
          <a:xfrm>
            <a:off x="6943427" y="1299800"/>
            <a:ext cx="4253200" cy="42584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11148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gradFill>
          <a:gsLst>
            <a:gs pos="0">
              <a:schemeClr val="lt1"/>
            </a:gs>
            <a:gs pos="4900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5"/>
          <p:cNvPicPr preferRelativeResize="0"/>
          <p:nvPr/>
        </p:nvPicPr>
        <p:blipFill rotWithShape="1">
          <a:blip r:embed="rId2">
            <a:alphaModFix/>
          </a:blip>
          <a:srcRect l="20533" t="89347" r="55535"/>
          <a:stretch/>
        </p:blipFill>
        <p:spPr>
          <a:xfrm rot="5400000">
            <a:off x="9991901" y="1203502"/>
            <a:ext cx="3454400" cy="99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2">
            <a:alphaModFix/>
          </a:blip>
          <a:srcRect l="17003" t="77744" r="30516"/>
          <a:stretch/>
        </p:blipFill>
        <p:spPr>
          <a:xfrm rot="-2" flipH="1">
            <a:off x="3755234" y="3"/>
            <a:ext cx="7575333" cy="208209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/>
          <p:nvPr/>
        </p:nvSpPr>
        <p:spPr>
          <a:xfrm rot="10800000" flipH="1">
            <a:off x="-5405033" y="-3925133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15"/>
          <p:cNvSpPr/>
          <p:nvPr/>
        </p:nvSpPr>
        <p:spPr>
          <a:xfrm rot="10800000" flipH="1">
            <a:off x="7945333" y="4512467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5"/>
          <p:cNvSpPr/>
          <p:nvPr/>
        </p:nvSpPr>
        <p:spPr>
          <a:xfrm rot="10800000" flipH="1">
            <a:off x="4787533" y="4918867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2">
            <a:alphaModFix/>
          </a:blip>
          <a:srcRect l="75201" b="75042"/>
          <a:stretch/>
        </p:blipFill>
        <p:spPr>
          <a:xfrm rot="5400000">
            <a:off x="-647733" y="596936"/>
            <a:ext cx="3579568" cy="233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2">
            <a:alphaModFix/>
          </a:blip>
          <a:srcRect l="48606" r="3177" b="67507"/>
          <a:stretch/>
        </p:blipFill>
        <p:spPr>
          <a:xfrm rot="-1744446">
            <a:off x="6401678" y="4971758"/>
            <a:ext cx="6959777" cy="303988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2644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gradFill>
          <a:gsLst>
            <a:gs pos="0">
              <a:schemeClr val="dk2"/>
            </a:gs>
            <a:gs pos="3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53700" y="4975351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6"/>
          <p:cNvSpPr/>
          <p:nvPr/>
        </p:nvSpPr>
        <p:spPr>
          <a:xfrm>
            <a:off x="-1501616" y="-4394216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2">
            <a:alphaModFix/>
          </a:blip>
          <a:srcRect l="22964" t="45206" r="23153" b="-5812"/>
          <a:stretch/>
        </p:blipFill>
        <p:spPr>
          <a:xfrm rot="-5400003">
            <a:off x="-927784" y="927787"/>
            <a:ext cx="6846965" cy="499139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9285184" y="3428984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 l="74979" b="69959"/>
          <a:stretch/>
        </p:blipFill>
        <p:spPr>
          <a:xfrm rot="-4812659">
            <a:off x="9250471" y="3935206"/>
            <a:ext cx="3611515" cy="281048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4141200" y="1770044"/>
            <a:ext cx="7079600" cy="8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1"/>
          </p:nvPr>
        </p:nvSpPr>
        <p:spPr>
          <a:xfrm>
            <a:off x="4141200" y="2796756"/>
            <a:ext cx="7079600" cy="2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6367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gradFill>
          <a:gsLst>
            <a:gs pos="0">
              <a:schemeClr val="dk2"/>
            </a:gs>
            <a:gs pos="41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4005384" y="4442317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17"/>
          <p:cNvSpPr/>
          <p:nvPr/>
        </p:nvSpPr>
        <p:spPr>
          <a:xfrm>
            <a:off x="7422000" y="-3079483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2">
            <a:alphaModFix/>
          </a:blip>
          <a:srcRect l="32918" r="19220" b="42984"/>
          <a:stretch/>
        </p:blipFill>
        <p:spPr>
          <a:xfrm rot="-5400000">
            <a:off x="6070600" y="762000"/>
            <a:ext cx="69088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/>
          <p:nvPr/>
        </p:nvSpPr>
        <p:spPr>
          <a:xfrm>
            <a:off x="-1501616" y="-4394216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2">
            <a:alphaModFix/>
          </a:blip>
          <a:srcRect l="721" r="52128" b="626"/>
          <a:stretch/>
        </p:blipFill>
        <p:spPr>
          <a:xfrm rot="-4469478">
            <a:off x="-5798450" y="3017513"/>
            <a:ext cx="6805772" cy="929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956400" y="3181967"/>
            <a:ext cx="3326000" cy="1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"/>
          </p:nvPr>
        </p:nvSpPr>
        <p:spPr>
          <a:xfrm>
            <a:off x="956400" y="4582033"/>
            <a:ext cx="33260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8982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gradFill>
          <a:gsLst>
            <a:gs pos="0">
              <a:schemeClr val="dk2"/>
            </a:gs>
            <a:gs pos="3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5884984" y="-5814216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18"/>
          <p:cNvSpPr/>
          <p:nvPr/>
        </p:nvSpPr>
        <p:spPr>
          <a:xfrm>
            <a:off x="7066400" y="4540517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2">
            <a:alphaModFix/>
          </a:blip>
          <a:srcRect l="37362" t="-31" r="18342" b="65271"/>
          <a:stretch/>
        </p:blipFill>
        <p:spPr>
          <a:xfrm rot="-2699990">
            <a:off x="7870785" y="4107922"/>
            <a:ext cx="6393931" cy="3251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2">
            <a:alphaModFix/>
          </a:blip>
          <a:srcRect l="77559" t="-33" r="20" b="33720"/>
          <a:stretch/>
        </p:blipFill>
        <p:spPr>
          <a:xfrm rot="7519758">
            <a:off x="9033418" y="-2684833"/>
            <a:ext cx="3236228" cy="620336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/>
          <p:nvPr/>
        </p:nvSpPr>
        <p:spPr>
          <a:xfrm>
            <a:off x="-6217800" y="1546384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2">
            <a:alphaModFix/>
          </a:blip>
          <a:srcRect l="-62" t="47851" r="63567"/>
          <a:stretch/>
        </p:blipFill>
        <p:spPr>
          <a:xfrm rot="8613501">
            <a:off x="405039" y="4193798"/>
            <a:ext cx="5267791" cy="487863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>
            <a:spLocks noGrp="1"/>
          </p:cNvSpPr>
          <p:nvPr>
            <p:ph type="body" idx="1"/>
          </p:nvPr>
        </p:nvSpPr>
        <p:spPr>
          <a:xfrm>
            <a:off x="6270000" y="1674933"/>
            <a:ext cx="4962000" cy="36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2"/>
          </p:nvPr>
        </p:nvSpPr>
        <p:spPr>
          <a:xfrm>
            <a:off x="960000" y="1674933"/>
            <a:ext cx="4965600" cy="36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0032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chemeClr val="lt1"/>
            </a:gs>
            <a:gs pos="4900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 rot="10800000">
            <a:off x="10154433" y="-1907916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9"/>
          <p:cNvSpPr/>
          <p:nvPr/>
        </p:nvSpPr>
        <p:spPr>
          <a:xfrm rot="10800000">
            <a:off x="-4017883" y="4236533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2">
            <a:alphaModFix/>
          </a:blip>
          <a:srcRect l="63442" b="71523"/>
          <a:stretch/>
        </p:blipFill>
        <p:spPr>
          <a:xfrm rot="-5400000">
            <a:off x="8272300" y="2887500"/>
            <a:ext cx="5276933" cy="2664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 rotWithShape="1">
          <a:blip r:embed="rId2">
            <a:alphaModFix/>
          </a:blip>
          <a:srcRect l="38791" r="8314" b="65697"/>
          <a:stretch/>
        </p:blipFill>
        <p:spPr>
          <a:xfrm rot="4085377">
            <a:off x="-3337561" y="2300605"/>
            <a:ext cx="7635260" cy="320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960000" y="3706467"/>
            <a:ext cx="2900400" cy="2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ubTitle" idx="2"/>
          </p:nvPr>
        </p:nvSpPr>
        <p:spPr>
          <a:xfrm>
            <a:off x="4645796" y="3706467"/>
            <a:ext cx="2900400" cy="2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3"/>
          </p:nvPr>
        </p:nvSpPr>
        <p:spPr>
          <a:xfrm>
            <a:off x="8331600" y="3706467"/>
            <a:ext cx="2900400" cy="2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4"/>
          </p:nvPr>
        </p:nvSpPr>
        <p:spPr>
          <a:xfrm>
            <a:off x="960000" y="2891900"/>
            <a:ext cx="29004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5"/>
          </p:nvPr>
        </p:nvSpPr>
        <p:spPr>
          <a:xfrm>
            <a:off x="4645800" y="2891900"/>
            <a:ext cx="29004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6"/>
          </p:nvPr>
        </p:nvSpPr>
        <p:spPr>
          <a:xfrm>
            <a:off x="8331600" y="2891900"/>
            <a:ext cx="29004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604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gradFill>
          <a:gsLst>
            <a:gs pos="0">
              <a:schemeClr val="dk2"/>
            </a:gs>
            <a:gs pos="3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rot="10800000">
            <a:off x="8301117" y="-4983667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20"/>
          <p:cNvSpPr/>
          <p:nvPr/>
        </p:nvSpPr>
        <p:spPr>
          <a:xfrm rot="10800000">
            <a:off x="-4907767" y="3974251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2">
            <a:alphaModFix/>
          </a:blip>
          <a:srcRect l="29343" t="72045" r="31810"/>
          <a:stretch/>
        </p:blipFill>
        <p:spPr>
          <a:xfrm rot="-4812661">
            <a:off x="-1997911" y="2869646"/>
            <a:ext cx="5607184" cy="261530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1"/>
          </p:nvPr>
        </p:nvSpPr>
        <p:spPr>
          <a:xfrm>
            <a:off x="1613057" y="2191051"/>
            <a:ext cx="44192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2"/>
          </p:nvPr>
        </p:nvSpPr>
        <p:spPr>
          <a:xfrm>
            <a:off x="6708993" y="2191051"/>
            <a:ext cx="44192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3"/>
          </p:nvPr>
        </p:nvSpPr>
        <p:spPr>
          <a:xfrm>
            <a:off x="1613057" y="4405151"/>
            <a:ext cx="44192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4"/>
          </p:nvPr>
        </p:nvSpPr>
        <p:spPr>
          <a:xfrm>
            <a:off x="6708993" y="4395084"/>
            <a:ext cx="44192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5"/>
          </p:nvPr>
        </p:nvSpPr>
        <p:spPr>
          <a:xfrm>
            <a:off x="1613059" y="1453833"/>
            <a:ext cx="4419200" cy="8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6"/>
          </p:nvPr>
        </p:nvSpPr>
        <p:spPr>
          <a:xfrm>
            <a:off x="1613059" y="3668100"/>
            <a:ext cx="4419200" cy="8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7"/>
          </p:nvPr>
        </p:nvSpPr>
        <p:spPr>
          <a:xfrm>
            <a:off x="6708957" y="1453833"/>
            <a:ext cx="4419200" cy="8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8"/>
          </p:nvPr>
        </p:nvSpPr>
        <p:spPr>
          <a:xfrm>
            <a:off x="6708957" y="3668100"/>
            <a:ext cx="4419200" cy="8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512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chemeClr val="lt1"/>
            </a:gs>
            <a:gs pos="4900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 flipH="1">
            <a:off x="7971833" y="3994133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-3966167" y="-141216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r="80355" b="65387"/>
          <a:stretch/>
        </p:blipFill>
        <p:spPr>
          <a:xfrm rot="-185777">
            <a:off x="9506581" y="3839747"/>
            <a:ext cx="2835505" cy="3238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l="50494" t="70046" r="9770"/>
          <a:stretch/>
        </p:blipFill>
        <p:spPr>
          <a:xfrm rot="1880446">
            <a:off x="7533609" y="-945170"/>
            <a:ext cx="5735553" cy="280230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10800000" flipH="1">
            <a:off x="5356551" y="-5364467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000000" y="3227884"/>
            <a:ext cx="5220800" cy="2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6000000" y="1461301"/>
            <a:ext cx="3344000" cy="15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>
            <a:spLocks noGrp="1"/>
          </p:cNvSpPr>
          <p:nvPr>
            <p:ph type="pic" idx="3"/>
          </p:nvPr>
        </p:nvSpPr>
        <p:spPr>
          <a:xfrm>
            <a:off x="950960" y="1299800"/>
            <a:ext cx="4253200" cy="42584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21398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gradFill>
          <a:gsLst>
            <a:gs pos="0">
              <a:schemeClr val="lt1"/>
            </a:gs>
            <a:gs pos="4900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 rot="10800000">
            <a:off x="10636600" y="1883284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1"/>
          <p:cNvSpPr/>
          <p:nvPr/>
        </p:nvSpPr>
        <p:spPr>
          <a:xfrm rot="10800000">
            <a:off x="8301117" y="-4983667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2">
            <a:alphaModFix/>
          </a:blip>
          <a:srcRect t="88172" r="61713"/>
          <a:stretch/>
        </p:blipFill>
        <p:spPr>
          <a:xfrm rot="5400000">
            <a:off x="8875535" y="3566934"/>
            <a:ext cx="5526432" cy="11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2">
            <a:alphaModFix/>
          </a:blip>
          <a:srcRect l="89087" t="16777"/>
          <a:stretch/>
        </p:blipFill>
        <p:spPr>
          <a:xfrm rot="5400000">
            <a:off x="7536849" y="-3105415"/>
            <a:ext cx="1575136" cy="778596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>
            <a:spLocks noGrp="1"/>
          </p:cNvSpPr>
          <p:nvPr>
            <p:ph type="subTitle" idx="1"/>
          </p:nvPr>
        </p:nvSpPr>
        <p:spPr>
          <a:xfrm>
            <a:off x="960000" y="2280213"/>
            <a:ext cx="2926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ubTitle" idx="2"/>
          </p:nvPr>
        </p:nvSpPr>
        <p:spPr>
          <a:xfrm>
            <a:off x="4633000" y="2280213"/>
            <a:ext cx="2926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ubTitle" idx="3"/>
          </p:nvPr>
        </p:nvSpPr>
        <p:spPr>
          <a:xfrm>
            <a:off x="960000" y="4587269"/>
            <a:ext cx="2926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subTitle" idx="4"/>
          </p:nvPr>
        </p:nvSpPr>
        <p:spPr>
          <a:xfrm>
            <a:off x="4633000" y="4587269"/>
            <a:ext cx="2926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5"/>
          </p:nvPr>
        </p:nvSpPr>
        <p:spPr>
          <a:xfrm>
            <a:off x="8306000" y="2280213"/>
            <a:ext cx="2926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6"/>
          </p:nvPr>
        </p:nvSpPr>
        <p:spPr>
          <a:xfrm>
            <a:off x="8306000" y="4587272"/>
            <a:ext cx="2926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7"/>
          </p:nvPr>
        </p:nvSpPr>
        <p:spPr>
          <a:xfrm>
            <a:off x="960000" y="1883300"/>
            <a:ext cx="292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8"/>
          </p:nvPr>
        </p:nvSpPr>
        <p:spPr>
          <a:xfrm>
            <a:off x="4634400" y="1883300"/>
            <a:ext cx="2923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9"/>
          </p:nvPr>
        </p:nvSpPr>
        <p:spPr>
          <a:xfrm>
            <a:off x="8309200" y="1883300"/>
            <a:ext cx="2922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ubTitle" idx="13"/>
          </p:nvPr>
        </p:nvSpPr>
        <p:spPr>
          <a:xfrm>
            <a:off x="960000" y="4186065"/>
            <a:ext cx="292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ubTitle" idx="14"/>
          </p:nvPr>
        </p:nvSpPr>
        <p:spPr>
          <a:xfrm>
            <a:off x="4634400" y="4186071"/>
            <a:ext cx="2923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5"/>
          </p:nvPr>
        </p:nvSpPr>
        <p:spPr>
          <a:xfrm>
            <a:off x="8309200" y="4186075"/>
            <a:ext cx="2922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76074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chemeClr val="dk2"/>
            </a:gs>
            <a:gs pos="49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/>
          <p:nvPr/>
        </p:nvSpPr>
        <p:spPr>
          <a:xfrm>
            <a:off x="-3196900" y="-1970000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2">
            <a:alphaModFix/>
          </a:blip>
          <a:srcRect l="15308" t="13971" r="16862"/>
          <a:stretch/>
        </p:blipFill>
        <p:spPr>
          <a:xfrm rot="-3988658">
            <a:off x="-2282484" y="-1147445"/>
            <a:ext cx="9791335" cy="804835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>
            <a:spLocks noGrp="1"/>
          </p:cNvSpPr>
          <p:nvPr>
            <p:ph type="ctrTitle"/>
          </p:nvPr>
        </p:nvSpPr>
        <p:spPr>
          <a:xfrm>
            <a:off x="5130920" y="723900"/>
            <a:ext cx="5582000" cy="11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Phudu"/>
                <a:ea typeface="Phudu"/>
                <a:cs typeface="Phudu"/>
                <a:sym typeface="Phudu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1"/>
          </p:nvPr>
        </p:nvSpPr>
        <p:spPr>
          <a:xfrm>
            <a:off x="5131040" y="2832467"/>
            <a:ext cx="5582000" cy="16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9469933" y="719333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22"/>
          <p:cNvSpPr txBox="1"/>
          <p:nvPr/>
        </p:nvSpPr>
        <p:spPr>
          <a:xfrm>
            <a:off x="6070500" y="4500267"/>
            <a:ext cx="46424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6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  <p:extLst>
      <p:ext uri="{BB962C8B-B14F-4D97-AF65-F5344CB8AC3E}">
        <p14:creationId xmlns:p14="http://schemas.microsoft.com/office/powerpoint/2010/main" val="2805969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gradFill>
          <a:gsLst>
            <a:gs pos="0">
              <a:schemeClr val="lt1"/>
            </a:gs>
            <a:gs pos="88000">
              <a:schemeClr val="dk2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/>
          <p:nvPr/>
        </p:nvSpPr>
        <p:spPr>
          <a:xfrm rot="10800000" flipH="1">
            <a:off x="8936533" y="-321460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23"/>
          <p:cNvSpPr/>
          <p:nvPr/>
        </p:nvSpPr>
        <p:spPr>
          <a:xfrm rot="10800000" flipH="1">
            <a:off x="-4365300" y="2497333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02" name="Google Shape;202;p23"/>
          <p:cNvPicPr preferRelativeResize="0"/>
          <p:nvPr/>
        </p:nvPicPr>
        <p:blipFill rotWithShape="1">
          <a:blip r:embed="rId2">
            <a:alphaModFix/>
          </a:blip>
          <a:srcRect l="17259" t="62109" r="31066"/>
          <a:stretch/>
        </p:blipFill>
        <p:spPr>
          <a:xfrm rot="-4812664">
            <a:off x="-2581274" y="1556739"/>
            <a:ext cx="7459079" cy="354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 rotWithShape="1">
          <a:blip r:embed="rId2">
            <a:alphaModFix/>
          </a:blip>
          <a:srcRect l="45984" t="64846" r="5514"/>
          <a:stretch/>
        </p:blipFill>
        <p:spPr>
          <a:xfrm rot="3319552" flipH="1">
            <a:off x="8056525" y="221644"/>
            <a:ext cx="7000919" cy="3288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1355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gradFill>
          <a:gsLst>
            <a:gs pos="0">
              <a:schemeClr val="lt1"/>
            </a:gs>
            <a:gs pos="88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/>
          <p:nvPr/>
        </p:nvSpPr>
        <p:spPr>
          <a:xfrm rot="10800000" flipH="1">
            <a:off x="8377733" y="331320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24"/>
          <p:cNvSpPr/>
          <p:nvPr/>
        </p:nvSpPr>
        <p:spPr>
          <a:xfrm rot="10800000" flipH="1">
            <a:off x="-3628700" y="-5122667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07" name="Google Shape;207;p24"/>
          <p:cNvPicPr preferRelativeResize="0"/>
          <p:nvPr/>
        </p:nvPicPr>
        <p:blipFill rotWithShape="1">
          <a:blip r:embed="rId2">
            <a:alphaModFix/>
          </a:blip>
          <a:srcRect l="42618" r="9694" b="68417"/>
          <a:stretch/>
        </p:blipFill>
        <p:spPr>
          <a:xfrm rot="5400000">
            <a:off x="-1989768" y="1938970"/>
            <a:ext cx="6883403" cy="295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 rotWithShape="1">
          <a:blip r:embed="rId2">
            <a:alphaModFix/>
          </a:blip>
          <a:srcRect l="38049" t="62927" r="8965"/>
          <a:stretch/>
        </p:blipFill>
        <p:spPr>
          <a:xfrm rot="6445410">
            <a:off x="7576562" y="2011095"/>
            <a:ext cx="7648343" cy="3468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772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gradFill>
          <a:gsLst>
            <a:gs pos="0">
              <a:schemeClr val="dk2"/>
            </a:gs>
            <a:gs pos="4900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 rot="10800000" flipH="1">
            <a:off x="-4931867" y="181460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25"/>
          <p:cNvSpPr/>
          <p:nvPr/>
        </p:nvSpPr>
        <p:spPr>
          <a:xfrm rot="10800000" flipH="1">
            <a:off x="9249100" y="2090933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12" name="Google Shape;212;p25"/>
          <p:cNvPicPr preferRelativeResize="0"/>
          <p:nvPr/>
        </p:nvPicPr>
        <p:blipFill rotWithShape="1">
          <a:blip r:embed="rId2">
            <a:alphaModFix/>
          </a:blip>
          <a:srcRect l="25011" t="41290" r="11037"/>
          <a:stretch/>
        </p:blipFill>
        <p:spPr>
          <a:xfrm rot="-7260127" flipH="1">
            <a:off x="-2969674" y="1617897"/>
            <a:ext cx="9230913" cy="54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 rotWithShape="1">
          <a:blip r:embed="rId2">
            <a:alphaModFix/>
          </a:blip>
          <a:srcRect r="50685" b="45690"/>
          <a:stretch/>
        </p:blipFill>
        <p:spPr>
          <a:xfrm rot="-8577384" flipH="1">
            <a:off x="7299740" y="-419019"/>
            <a:ext cx="7118219" cy="5080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6867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F6CB-DEF2-40EE-B2DF-8E83B927B2FA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CAC-2374-4DFD-B839-5CF0DF9C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21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043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972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chemeClr val="lt1"/>
            </a:gs>
            <a:gs pos="4900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9390184" y="593351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4"/>
          <p:cNvSpPr/>
          <p:nvPr/>
        </p:nvSpPr>
        <p:spPr>
          <a:xfrm>
            <a:off x="7574400" y="-3638283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t="38442" r="49220"/>
          <a:stretch/>
        </p:blipFill>
        <p:spPr>
          <a:xfrm rot="3571364">
            <a:off x="7239313" y="489961"/>
            <a:ext cx="7329671" cy="575881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-5870416" y="364751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l="83487"/>
          <a:stretch/>
        </p:blipFill>
        <p:spPr>
          <a:xfrm rot="-1373470">
            <a:off x="-792705" y="459934"/>
            <a:ext cx="2383452" cy="935546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50967" y="1674933"/>
            <a:ext cx="10272000" cy="44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17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chemeClr val="lt1"/>
            </a:gs>
            <a:gs pos="4900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7979100" y="-4168600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5"/>
          <p:cNvSpPr/>
          <p:nvPr/>
        </p:nvSpPr>
        <p:spPr>
          <a:xfrm>
            <a:off x="-4373067" y="205030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5"/>
          <p:cNvSpPr/>
          <p:nvPr/>
        </p:nvSpPr>
        <p:spPr>
          <a:xfrm>
            <a:off x="9393733" y="205030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6881683" y="3667767"/>
            <a:ext cx="33408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1969517" y="3667767"/>
            <a:ext cx="33408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1969517" y="300263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6881684" y="300263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396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chemeClr val="dk2"/>
            </a:gs>
            <a:gs pos="49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3296833" y="5325267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6"/>
          <p:cNvSpPr/>
          <p:nvPr/>
        </p:nvSpPr>
        <p:spPr>
          <a:xfrm>
            <a:off x="7752200" y="-467360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>
            <a:off x="4594400" y="-5080000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 l="68413" b="69844"/>
          <a:stretch/>
        </p:blipFill>
        <p:spPr>
          <a:xfrm rot="-4812664">
            <a:off x="8976419" y="3482841"/>
            <a:ext cx="4559427" cy="2821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l="43411" r="29314" b="85378"/>
          <a:stretch/>
        </p:blipFill>
        <p:spPr>
          <a:xfrm>
            <a:off x="-12700" y="5490101"/>
            <a:ext cx="3937003" cy="13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17003" t="58664" r="30516"/>
          <a:stretch/>
        </p:blipFill>
        <p:spPr>
          <a:xfrm rot="3034235">
            <a:off x="7402984" y="-224347"/>
            <a:ext cx="7575336" cy="386712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933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gradFill>
          <a:gsLst>
            <a:gs pos="0">
              <a:schemeClr val="dk2"/>
            </a:gs>
            <a:gs pos="49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8182300" y="593367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7"/>
          <p:cNvSpPr/>
          <p:nvPr/>
        </p:nvSpPr>
        <p:spPr>
          <a:xfrm>
            <a:off x="-5049400" y="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 l="73069" t="37378"/>
          <a:stretch/>
        </p:blipFill>
        <p:spPr>
          <a:xfrm rot="10800000">
            <a:off x="8636003" y="1511301"/>
            <a:ext cx="3581397" cy="539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2">
            <a:alphaModFix/>
          </a:blip>
          <a:srcRect t="52930" r="66631"/>
          <a:stretch/>
        </p:blipFill>
        <p:spPr>
          <a:xfrm rot="-8663236">
            <a:off x="-1596926" y="2858760"/>
            <a:ext cx="4437483" cy="405704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960000" y="2580500"/>
            <a:ext cx="5516800" cy="35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Bai Jamjuree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5516800" cy="1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pic" idx="2"/>
          </p:nvPr>
        </p:nvSpPr>
        <p:spPr>
          <a:xfrm>
            <a:off x="7217600" y="1955400"/>
            <a:ext cx="4003200" cy="40080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0403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gradFill>
          <a:gsLst>
            <a:gs pos="0">
              <a:schemeClr val="lt1"/>
            </a:gs>
            <a:gs pos="4900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2432000" y="1157400"/>
            <a:ext cx="7328000" cy="4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 flipH="1">
            <a:off x="-5011300" y="-369800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8"/>
          <p:cNvSpPr/>
          <p:nvPr/>
        </p:nvSpPr>
        <p:spPr>
          <a:xfrm flipH="1">
            <a:off x="8639500" y="-43180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8027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chemeClr val="dk2"/>
            </a:gs>
            <a:gs pos="3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399200" y="1559000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399200" y="3652200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 flipH="1">
            <a:off x="-2958433" y="-4168600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9"/>
          <p:cNvSpPr/>
          <p:nvPr/>
        </p:nvSpPr>
        <p:spPr>
          <a:xfrm flipH="1">
            <a:off x="9393733" y="205030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9"/>
          <p:cNvSpPr/>
          <p:nvPr/>
        </p:nvSpPr>
        <p:spPr>
          <a:xfrm flipH="1">
            <a:off x="-4373067" y="205030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5111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9285184" y="3428984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0"/>
          <p:cNvSpPr/>
          <p:nvPr/>
        </p:nvSpPr>
        <p:spPr>
          <a:xfrm>
            <a:off x="6095967" y="-4831267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0"/>
          <p:cNvSpPr/>
          <p:nvPr/>
        </p:nvSpPr>
        <p:spPr>
          <a:xfrm>
            <a:off x="53700" y="4975351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10"/>
          <p:cNvSpPr/>
          <p:nvPr/>
        </p:nvSpPr>
        <p:spPr>
          <a:xfrm>
            <a:off x="-1501616" y="-4394216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960000" y="5364900"/>
            <a:ext cx="10272000" cy="7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30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hudu SemiBold"/>
              <a:buNone/>
              <a:defRPr sz="2800">
                <a:solidFill>
                  <a:schemeClr val="dk1"/>
                </a:solidFill>
                <a:latin typeface="Phudu SemiBold"/>
                <a:ea typeface="Phudu SemiBold"/>
                <a:cs typeface="Phudu SemiBold"/>
                <a:sym typeface="Phudu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hudu SemiBold"/>
              <a:buNone/>
              <a:defRPr sz="2800">
                <a:solidFill>
                  <a:schemeClr val="dk1"/>
                </a:solidFill>
                <a:latin typeface="Phudu SemiBold"/>
                <a:ea typeface="Phudu SemiBold"/>
                <a:cs typeface="Phudu SemiBold"/>
                <a:sym typeface="Phudu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hudu SemiBold"/>
              <a:buNone/>
              <a:defRPr sz="2800">
                <a:solidFill>
                  <a:schemeClr val="dk1"/>
                </a:solidFill>
                <a:latin typeface="Phudu SemiBold"/>
                <a:ea typeface="Phudu SemiBold"/>
                <a:cs typeface="Phudu SemiBold"/>
                <a:sym typeface="Phudu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hudu SemiBold"/>
              <a:buNone/>
              <a:defRPr sz="2800">
                <a:solidFill>
                  <a:schemeClr val="dk1"/>
                </a:solidFill>
                <a:latin typeface="Phudu SemiBold"/>
                <a:ea typeface="Phudu SemiBold"/>
                <a:cs typeface="Phudu SemiBold"/>
                <a:sym typeface="Phudu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hudu SemiBold"/>
              <a:buNone/>
              <a:defRPr sz="2800">
                <a:solidFill>
                  <a:schemeClr val="dk1"/>
                </a:solidFill>
                <a:latin typeface="Phudu SemiBold"/>
                <a:ea typeface="Phudu SemiBold"/>
                <a:cs typeface="Phudu SemiBold"/>
                <a:sym typeface="Phudu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hudu SemiBold"/>
              <a:buNone/>
              <a:defRPr sz="2800">
                <a:solidFill>
                  <a:schemeClr val="dk1"/>
                </a:solidFill>
                <a:latin typeface="Phudu SemiBold"/>
                <a:ea typeface="Phudu SemiBold"/>
                <a:cs typeface="Phudu SemiBold"/>
                <a:sym typeface="Phudu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hudu SemiBold"/>
              <a:buNone/>
              <a:defRPr sz="2800">
                <a:solidFill>
                  <a:schemeClr val="dk1"/>
                </a:solidFill>
                <a:latin typeface="Phudu SemiBold"/>
                <a:ea typeface="Phudu SemiBold"/>
                <a:cs typeface="Phudu SemiBold"/>
                <a:sym typeface="Phudu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hudu SemiBold"/>
              <a:buNone/>
              <a:defRPr sz="2800">
                <a:solidFill>
                  <a:schemeClr val="dk1"/>
                </a:solidFill>
                <a:latin typeface="Phudu SemiBold"/>
                <a:ea typeface="Phudu SemiBold"/>
                <a:cs typeface="Phudu SemiBold"/>
                <a:sym typeface="Phudu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hudu SemiBold"/>
              <a:buNone/>
              <a:defRPr sz="2800">
                <a:solidFill>
                  <a:schemeClr val="dk1"/>
                </a:solidFill>
                <a:latin typeface="Phudu SemiBold"/>
                <a:ea typeface="Phudu SemiBold"/>
                <a:cs typeface="Phudu SemiBold"/>
                <a:sym typeface="Phudu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●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●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●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85081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  <p:sldLayoutId id="2147483846" r:id="rId19"/>
    <p:sldLayoutId id="2147483847" r:id="rId20"/>
    <p:sldLayoutId id="2147483848" r:id="rId21"/>
    <p:sldLayoutId id="2147483849" r:id="rId22"/>
    <p:sldLayoutId id="2147483850" r:id="rId23"/>
    <p:sldLayoutId id="2147483851" r:id="rId24"/>
    <p:sldLayoutId id="2147483852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72630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4" r:id="rId1"/>
    <p:sldLayoutId id="214748385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BC1A-D9AA-A7B5-9F4F-3B02256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089" y="2134358"/>
            <a:ext cx="8992925" cy="197188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i="0" u="none" strike="noStrike" cap="none" dirty="0" err="1">
                <a:latin typeface="Phudu SemiBold"/>
                <a:ea typeface="Phudu SemiBold"/>
                <a:cs typeface="Phudu SemiBold"/>
                <a:sym typeface="Phudu SemiBold"/>
              </a:rPr>
              <a:t>Soluție</a:t>
            </a:r>
            <a:r>
              <a:rPr lang="en-US" sz="4400" b="0" i="0" u="none" strike="noStrike" cap="none" dirty="0">
                <a:latin typeface="Phudu SemiBold"/>
                <a:ea typeface="Phudu SemiBold"/>
                <a:cs typeface="Phudu SemiBold"/>
                <a:sym typeface="Phudu SemiBold"/>
              </a:rPr>
              <a:t> IOT de </a:t>
            </a:r>
            <a:r>
              <a:rPr lang="en-US" sz="4400" b="0" i="0" u="none" strike="noStrike" cap="none" dirty="0" err="1">
                <a:latin typeface="Phudu SemiBold"/>
                <a:ea typeface="Phudu SemiBold"/>
                <a:cs typeface="Phudu SemiBold"/>
                <a:sym typeface="Phudu SemiBold"/>
              </a:rPr>
              <a:t>monitorizare</a:t>
            </a:r>
            <a:r>
              <a:rPr lang="en-US" sz="4400" b="0" i="0" u="none" strike="noStrike" cap="none" dirty="0">
                <a:latin typeface="Phudu SemiBold"/>
                <a:ea typeface="Phudu SemiBold"/>
                <a:cs typeface="Phudu SemiBold"/>
                <a:sym typeface="Phudu SemiBold"/>
              </a:rPr>
              <a:t> a </a:t>
            </a:r>
            <a:r>
              <a:rPr lang="en-US" sz="4400" b="0" i="0" u="none" strike="noStrike" cap="none" dirty="0" err="1">
                <a:latin typeface="Phudu SemiBold"/>
                <a:ea typeface="Phudu SemiBold"/>
                <a:cs typeface="Phudu SemiBold"/>
                <a:sym typeface="Phudu SemiBold"/>
              </a:rPr>
              <a:t>satisfacției</a:t>
            </a:r>
            <a:r>
              <a:rPr lang="en-US" sz="4400" b="0" i="0" u="none" strike="noStrike" cap="none" dirty="0">
                <a:latin typeface="Phudu SemiBold"/>
                <a:ea typeface="Phudu SemiBold"/>
                <a:cs typeface="Phudu SemiBold"/>
                <a:sym typeface="Phudu SemiBold"/>
              </a:rPr>
              <a:t> </a:t>
            </a:r>
            <a:r>
              <a:rPr lang="en-US" sz="4400" b="0" i="0" u="none" strike="noStrike" cap="none" dirty="0" err="1">
                <a:latin typeface="Phudu SemiBold"/>
                <a:ea typeface="Phudu SemiBold"/>
                <a:cs typeface="Phudu SemiBold"/>
                <a:sym typeface="Phudu SemiBold"/>
              </a:rPr>
              <a:t>clienților</a:t>
            </a:r>
            <a:endParaRPr lang="en-US" sz="4400" b="0" i="0" u="none" strike="noStrike" cap="none" dirty="0">
              <a:latin typeface="Phudu SemiBold"/>
              <a:ea typeface="Phudu SemiBold"/>
              <a:cs typeface="Phudu SemiBold"/>
              <a:sym typeface="Phudu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B5226-672D-DEF3-DD2C-03BB11717C0C}"/>
              </a:ext>
            </a:extLst>
          </p:cNvPr>
          <p:cNvSpPr txBox="1"/>
          <p:nvPr/>
        </p:nvSpPr>
        <p:spPr>
          <a:xfrm>
            <a:off x="1685100" y="4386867"/>
            <a:ext cx="8201600" cy="127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indent="-317500" algn="ctr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n-US" dirty="0" err="1">
                <a:solidFill>
                  <a:schemeClr val="dk1"/>
                </a:solidFill>
                <a:latin typeface="Bai Jamjuree"/>
                <a:sym typeface="Bai Jamjuree"/>
              </a:rPr>
              <a:t>Proiect</a:t>
            </a:r>
            <a:r>
              <a:rPr lang="en-US" dirty="0">
                <a:solidFill>
                  <a:schemeClr val="dk1"/>
                </a:solidFill>
                <a:latin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i Jamjuree"/>
                <a:sym typeface="Bai Jamjuree"/>
              </a:rPr>
              <a:t>realizat</a:t>
            </a:r>
            <a:r>
              <a:rPr lang="en-US" dirty="0">
                <a:solidFill>
                  <a:schemeClr val="dk1"/>
                </a:solidFill>
                <a:latin typeface="Bai Jamjuree"/>
                <a:sym typeface="Bai Jamjuree"/>
              </a:rPr>
              <a:t> de:</a:t>
            </a:r>
          </a:p>
          <a:p>
            <a:pPr marL="457200" indent="-317500" algn="ctr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chemeClr val="dk1"/>
                </a:solidFill>
                <a:latin typeface="Bai Jamjuree"/>
                <a:sym typeface="Bai Jamjuree"/>
              </a:rPr>
              <a:t>BELCEA </a:t>
            </a:r>
            <a:r>
              <a:rPr lang="en-US" dirty="0" err="1">
                <a:solidFill>
                  <a:schemeClr val="dk1"/>
                </a:solidFill>
                <a:latin typeface="Bai Jamjuree"/>
                <a:sym typeface="Bai Jamjuree"/>
              </a:rPr>
              <a:t>Laurențiu</a:t>
            </a:r>
            <a:r>
              <a:rPr lang="en-US" dirty="0">
                <a:solidFill>
                  <a:schemeClr val="dk1"/>
                </a:solidFill>
                <a:latin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i Jamjuree"/>
                <a:sym typeface="Bai Jamjuree"/>
              </a:rPr>
              <a:t>Cătălin</a:t>
            </a:r>
            <a:endParaRPr lang="en-US" dirty="0">
              <a:solidFill>
                <a:schemeClr val="dk1"/>
              </a:solidFill>
              <a:latin typeface="Bai Jamjuree"/>
              <a:sym typeface="Bai Jamjuree"/>
            </a:endParaRPr>
          </a:p>
          <a:p>
            <a:pPr marL="457200" indent="-317500" algn="ctr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chemeClr val="dk1"/>
                </a:solidFill>
                <a:latin typeface="Bai Jamjuree"/>
                <a:sym typeface="Bai Jamjuree"/>
              </a:rPr>
              <a:t>BÎRZAN Diana-Maria</a:t>
            </a:r>
          </a:p>
          <a:p>
            <a:pPr marL="457200" indent="-317500" algn="ctr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chemeClr val="dk1"/>
                </a:solidFill>
                <a:latin typeface="Bai Jamjuree"/>
                <a:sym typeface="Bai Jamjuree"/>
              </a:rPr>
              <a:t>IVAN FERNOLENDT Marius Florian</a:t>
            </a:r>
          </a:p>
        </p:txBody>
      </p:sp>
    </p:spTree>
    <p:extLst>
      <p:ext uri="{BB962C8B-B14F-4D97-AF65-F5344CB8AC3E}">
        <p14:creationId xmlns:p14="http://schemas.microsoft.com/office/powerpoint/2010/main" val="335158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BA36-29F8-8F7F-69C6-E1DFABA7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200" y="1770044"/>
            <a:ext cx="7079600" cy="848800"/>
          </a:xfrm>
        </p:spPr>
        <p:txBody>
          <a:bodyPr wrap="square" anchor="t">
            <a:normAutofit/>
          </a:bodyPr>
          <a:lstStyle/>
          <a:p>
            <a:r>
              <a:rPr lang="en-US" err="1"/>
              <a:t>Concluzii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BFFB1-1442-CCCF-F4CD-9926A11EC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1200" y="2796756"/>
            <a:ext cx="7079600" cy="2291200"/>
          </a:xfrm>
        </p:spPr>
        <p:txBody>
          <a:bodyPr wrap="square" anchor="t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000" dirty="0" err="1"/>
              <a:t>Soluția</a:t>
            </a:r>
            <a:r>
              <a:rPr lang="en-US" sz="2000" dirty="0"/>
              <a:t> </a:t>
            </a:r>
            <a:r>
              <a:rPr lang="en-US" sz="2000" dirty="0" err="1"/>
              <a:t>prezentată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într-adevăr</a:t>
            </a:r>
            <a:r>
              <a:rPr lang="en-US" sz="2000" dirty="0"/>
              <a:t> </a:t>
            </a:r>
            <a:r>
              <a:rPr lang="en-US" sz="2000" dirty="0" err="1"/>
              <a:t>eficientă</a:t>
            </a:r>
            <a:r>
              <a:rPr lang="en-US" sz="2000" dirty="0"/>
              <a:t>, </a:t>
            </a:r>
            <a:r>
              <a:rPr lang="en-US" sz="2000" dirty="0" err="1"/>
              <a:t>datorită</a:t>
            </a:r>
            <a:r>
              <a:rPr lang="en-US" sz="2000" dirty="0"/>
              <a:t> </a:t>
            </a:r>
            <a:r>
              <a:rPr lang="en-US" sz="2000" dirty="0" err="1"/>
              <a:t>capacității</a:t>
            </a:r>
            <a:r>
              <a:rPr lang="en-US" sz="2000" dirty="0"/>
              <a:t> sale de a </a:t>
            </a:r>
            <a:r>
              <a:rPr lang="en-US" sz="2000" dirty="0" err="1"/>
              <a:t>afișa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timp</a:t>
            </a:r>
            <a:r>
              <a:rPr lang="en-US" sz="2000" dirty="0"/>
              <a:t> real </a:t>
            </a:r>
            <a:r>
              <a:rPr lang="en-US" sz="2000" dirty="0" err="1"/>
              <a:t>statistici</a:t>
            </a:r>
            <a:r>
              <a:rPr lang="en-US" sz="2000" dirty="0"/>
              <a:t> </a:t>
            </a:r>
            <a:r>
              <a:rPr lang="en-US" sz="2000" dirty="0" err="1"/>
              <a:t>privind</a:t>
            </a:r>
            <a:r>
              <a:rPr lang="en-US" sz="2000" dirty="0"/>
              <a:t> </a:t>
            </a:r>
            <a:r>
              <a:rPr lang="en-US" sz="2000" dirty="0" err="1"/>
              <a:t>răspunsurile</a:t>
            </a:r>
            <a:r>
              <a:rPr lang="en-US" sz="2000" dirty="0"/>
              <a:t> </a:t>
            </a:r>
            <a:r>
              <a:rPr lang="en-US" sz="2000" dirty="0" err="1"/>
              <a:t>colectate</a:t>
            </a:r>
            <a:r>
              <a:rPr lang="en-US" sz="2000" dirty="0"/>
              <a:t>. </a:t>
            </a:r>
            <a:r>
              <a:rPr lang="en-US" sz="2000" dirty="0" err="1"/>
              <a:t>Acest</a:t>
            </a:r>
            <a:r>
              <a:rPr lang="en-US" sz="2000" dirty="0"/>
              <a:t> aspect </a:t>
            </a:r>
            <a:r>
              <a:rPr lang="en-US" sz="2000" dirty="0" err="1"/>
              <a:t>aduce</a:t>
            </a:r>
            <a:r>
              <a:rPr lang="en-US" sz="2000" dirty="0"/>
              <a:t> multiple </a:t>
            </a:r>
            <a:r>
              <a:rPr lang="en-US" sz="2000" dirty="0" err="1"/>
              <a:t>beneficii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afaceri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experiența</a:t>
            </a:r>
            <a:r>
              <a:rPr lang="en-US" sz="2000" dirty="0"/>
              <a:t> </a:t>
            </a:r>
            <a:r>
              <a:rPr lang="en-US" sz="2000" dirty="0" err="1"/>
              <a:t>clienților</a:t>
            </a:r>
            <a:r>
              <a:rPr lang="en-US" sz="2000" dirty="0"/>
              <a:t>.	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De </a:t>
            </a:r>
            <a:r>
              <a:rPr lang="en-US" sz="2000" dirty="0" err="1"/>
              <a:t>asemenea</a:t>
            </a:r>
            <a:r>
              <a:rPr lang="en-US" sz="2000" dirty="0"/>
              <a:t>, </a:t>
            </a:r>
            <a:r>
              <a:rPr lang="en-US" sz="2000" dirty="0" err="1"/>
              <a:t>soluția</a:t>
            </a:r>
            <a:r>
              <a:rPr lang="en-US" sz="2000" dirty="0"/>
              <a:t> </a:t>
            </a:r>
            <a:r>
              <a:rPr lang="en-US" sz="2000" dirty="0" err="1"/>
              <a:t>poate</a:t>
            </a:r>
            <a:r>
              <a:rPr lang="en-US" sz="2000" dirty="0"/>
              <a:t> fi </a:t>
            </a:r>
            <a:r>
              <a:rPr lang="en-US" sz="2000" dirty="0" err="1"/>
              <a:t>dezvoltată</a:t>
            </a:r>
            <a:r>
              <a:rPr lang="en-US" sz="2000" dirty="0"/>
              <a:t> </a:t>
            </a:r>
            <a:r>
              <a:rPr lang="en-US" sz="2000" dirty="0" err="1"/>
              <a:t>ușor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continuare</a:t>
            </a:r>
            <a:r>
              <a:rPr lang="en-US" sz="2000" dirty="0"/>
              <a:t>.</a:t>
            </a:r>
          </a:p>
          <a:p>
            <a:pPr>
              <a:spcAft>
                <a:spcPts val="600"/>
              </a:spcAft>
            </a:pP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5907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4096" y="2565291"/>
            <a:ext cx="10272000" cy="763600"/>
          </a:xfrm>
        </p:spPr>
        <p:txBody>
          <a:bodyPr/>
          <a:lstStyle/>
          <a:p>
            <a:pPr algn="ctr"/>
            <a:r>
              <a:rPr lang="ro-RO" dirty="0"/>
              <a:t>VĂ MULȚUMIM PENTRU ATENȚIA ACORDATĂ!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5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90EE-1D30-742C-7F78-40A755B5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200" y="1770044"/>
            <a:ext cx="7079600" cy="848800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D370F-4775-4187-8B9F-3CE8972F7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1200" y="2796756"/>
            <a:ext cx="7079600" cy="2291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Ce </a:t>
            </a:r>
            <a:r>
              <a:rPr lang="en-US" sz="2000" dirty="0" err="1"/>
              <a:t>înseamnă</a:t>
            </a:r>
            <a:r>
              <a:rPr lang="en-US" sz="2000" dirty="0"/>
              <a:t> IOT?</a:t>
            </a:r>
          </a:p>
          <a:p>
            <a:pPr>
              <a:spcAft>
                <a:spcPts val="600"/>
              </a:spcAft>
            </a:pPr>
            <a:r>
              <a:rPr lang="en-US" sz="2000" dirty="0" err="1"/>
              <a:t>Scopul</a:t>
            </a:r>
            <a:r>
              <a:rPr lang="en-US" sz="2000" dirty="0"/>
              <a:t> </a:t>
            </a:r>
            <a:r>
              <a:rPr lang="en-US" sz="2000" dirty="0" err="1"/>
              <a:t>proiectului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 err="1"/>
              <a:t>Implementare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 err="1"/>
              <a:t>Descrierea</a:t>
            </a:r>
            <a:r>
              <a:rPr lang="en-US" sz="2000" dirty="0"/>
              <a:t> </a:t>
            </a:r>
            <a:r>
              <a:rPr lang="en-US" sz="2000" dirty="0" err="1"/>
              <a:t>proiectului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 err="1"/>
              <a:t>Concluzii</a:t>
            </a:r>
            <a:endParaRPr lang="en-US" sz="2000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0845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D6D2-7CC5-9BBF-AB44-CE1F2322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369" y="1754142"/>
            <a:ext cx="7079600" cy="848800"/>
          </a:xfrm>
        </p:spPr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înseamnă</a:t>
            </a:r>
            <a:r>
              <a:rPr lang="en-US" dirty="0"/>
              <a:t> IoT?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473D9-E504-07BA-BF75-031DABDC7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1099" y="2741097"/>
            <a:ext cx="7079600" cy="2291200"/>
          </a:xfrm>
        </p:spPr>
        <p:txBody>
          <a:bodyPr/>
          <a:lstStyle/>
          <a:p>
            <a:pPr marL="139700" indent="0" algn="just">
              <a:buNone/>
            </a:pPr>
            <a:r>
              <a:rPr lang="en-US" sz="2400" b="1" dirty="0" err="1"/>
              <a:t>Internetul</a:t>
            </a:r>
            <a:r>
              <a:rPr lang="en-US" sz="2400" b="1" dirty="0"/>
              <a:t> </a:t>
            </a:r>
            <a:r>
              <a:rPr lang="en-US" sz="2400" b="1" dirty="0" err="1"/>
              <a:t>lucrurilor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b="1" dirty="0"/>
              <a:t>IoT</a:t>
            </a:r>
            <a:r>
              <a:rPr lang="en-US" sz="2400" dirty="0"/>
              <a:t> </a:t>
            </a:r>
            <a:r>
              <a:rPr lang="en-US" sz="2400" dirty="0" err="1"/>
              <a:t>reprezintă</a:t>
            </a:r>
            <a:r>
              <a:rPr lang="en-US" sz="2400" dirty="0"/>
              <a:t> </a:t>
            </a:r>
            <a:r>
              <a:rPr lang="en-US" sz="2400" dirty="0" err="1"/>
              <a:t>interconectarea</a:t>
            </a:r>
            <a:r>
              <a:rPr lang="en-US" sz="2400" dirty="0"/>
              <a:t> </a:t>
            </a:r>
            <a:r>
              <a:rPr lang="en-US" sz="2400" dirty="0" err="1"/>
              <a:t>obiectelor</a:t>
            </a:r>
            <a:r>
              <a:rPr lang="en-US" sz="2400" dirty="0"/>
              <a:t> </a:t>
            </a:r>
            <a:r>
              <a:rPr lang="en-US" sz="2400" dirty="0" err="1"/>
              <a:t>fizice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digitale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intermediul</a:t>
            </a:r>
            <a:r>
              <a:rPr lang="en-US" sz="2400" dirty="0"/>
              <a:t> </a:t>
            </a:r>
            <a:r>
              <a:rPr lang="en-US" sz="2400" dirty="0" err="1"/>
              <a:t>internetului</a:t>
            </a:r>
            <a:r>
              <a:rPr lang="en-US" sz="2400" dirty="0"/>
              <a:t>, </a:t>
            </a:r>
            <a:r>
              <a:rPr lang="en-US" sz="2400" dirty="0" err="1"/>
              <a:t>permițându</a:t>
            </a:r>
            <a:r>
              <a:rPr lang="en-US" sz="2400" dirty="0"/>
              <a:t>-le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comunice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coopereze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îndeplini</a:t>
            </a:r>
            <a:r>
              <a:rPr lang="en-US" sz="2400" dirty="0"/>
              <a:t> diverse </a:t>
            </a:r>
            <a:r>
              <a:rPr lang="en-US" sz="2400" dirty="0" err="1"/>
              <a:t>sarcini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a </a:t>
            </a:r>
            <a:r>
              <a:rPr lang="en-US" sz="2400" dirty="0" err="1"/>
              <a:t>îmbunătăți</a:t>
            </a:r>
            <a:r>
              <a:rPr lang="en-US" sz="2400" dirty="0"/>
              <a:t> </a:t>
            </a:r>
            <a:r>
              <a:rPr lang="en-US" sz="2400" dirty="0" err="1"/>
              <a:t>eficiența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comoditatea</a:t>
            </a:r>
            <a:r>
              <a:rPr lang="en-US" sz="2400" dirty="0"/>
              <a:t> </a:t>
            </a:r>
            <a:r>
              <a:rPr lang="en-US" sz="2400" dirty="0" err="1"/>
              <a:t>vieții</a:t>
            </a:r>
            <a:r>
              <a:rPr lang="en-US" sz="2400" dirty="0"/>
              <a:t> </a:t>
            </a:r>
            <a:r>
              <a:rPr lang="en-US" sz="2400" dirty="0" err="1"/>
              <a:t>noastre</a:t>
            </a:r>
            <a:r>
              <a:rPr lang="en-US" sz="2400" dirty="0"/>
              <a:t> de zi cu zi.</a:t>
            </a:r>
          </a:p>
          <a:p>
            <a:pPr marL="139700" indent="0" algn="just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0849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D6D2-7CC5-9BBF-AB44-CE1F2322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	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473D9-E504-07BA-BF75-031DABDC7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 algn="just">
              <a:buNone/>
            </a:pPr>
            <a:r>
              <a:rPr lang="ro-RO" sz="2400" dirty="0"/>
              <a:t>Propunem</a:t>
            </a:r>
            <a:r>
              <a:rPr lang="en-US" sz="2400" dirty="0"/>
              <a:t> o </a:t>
            </a:r>
            <a:r>
              <a:rPr lang="en-US" sz="2400" dirty="0" err="1"/>
              <a:t>solu</a:t>
            </a:r>
            <a:r>
              <a:rPr lang="ro-RO" sz="2400" dirty="0"/>
              <a:t>ț</a:t>
            </a:r>
            <a:r>
              <a:rPr lang="en-US" sz="2400" dirty="0" err="1"/>
              <a:t>ie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ajuta</a:t>
            </a:r>
            <a:r>
              <a:rPr lang="en-US" sz="2400" dirty="0"/>
              <a:t> </a:t>
            </a:r>
            <a:r>
              <a:rPr lang="en-US" sz="2400" dirty="0" err="1"/>
              <a:t>afacerile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colecteze</a:t>
            </a:r>
            <a:r>
              <a:rPr lang="en-US" sz="2400" dirty="0"/>
              <a:t> feedback de la </a:t>
            </a:r>
            <a:r>
              <a:rPr lang="en-US" sz="2400" dirty="0" err="1"/>
              <a:t>clienți</a:t>
            </a:r>
            <a:r>
              <a:rPr lang="en-US" sz="2400" dirty="0"/>
              <a:t> </a:t>
            </a:r>
            <a:r>
              <a:rPr lang="en-US" sz="2400" dirty="0" err="1"/>
              <a:t>într</a:t>
            </a:r>
            <a:r>
              <a:rPr lang="en-US" sz="2400" dirty="0"/>
              <a:t>-un mod </a:t>
            </a:r>
            <a:r>
              <a:rPr lang="en-US" sz="2400" dirty="0" err="1"/>
              <a:t>cât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eficient</a:t>
            </a:r>
            <a:r>
              <a:rPr lang="en-US" sz="2400" dirty="0"/>
              <a:t>, </a:t>
            </a:r>
            <a:r>
              <a:rPr lang="en-US" sz="2400" dirty="0" err="1"/>
              <a:t>companiile</a:t>
            </a:r>
            <a:r>
              <a:rPr lang="en-US" sz="2400" dirty="0"/>
              <a:t> </a:t>
            </a:r>
            <a:r>
              <a:rPr lang="en-US" sz="2400" dirty="0" err="1"/>
              <a:t>av</a:t>
            </a:r>
            <a:r>
              <a:rPr lang="ro-RO" sz="2400" dirty="0"/>
              <a:t>â</a:t>
            </a:r>
            <a:r>
              <a:rPr lang="en-US" sz="2400" dirty="0" err="1"/>
              <a:t>nd</a:t>
            </a:r>
            <a:r>
              <a:rPr lang="ro-RO" sz="2400" dirty="0"/>
              <a:t> </a:t>
            </a:r>
            <a:r>
              <a:rPr lang="en-US" sz="2400" dirty="0" err="1"/>
              <a:t>astfel</a:t>
            </a:r>
            <a:r>
              <a:rPr lang="en-US" sz="2400" dirty="0"/>
              <a:t> </a:t>
            </a:r>
            <a:r>
              <a:rPr lang="en-US" sz="2400" dirty="0" err="1"/>
              <a:t>posibilitatea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decizii</a:t>
            </a:r>
            <a:r>
              <a:rPr lang="en-US" sz="2400" dirty="0"/>
              <a:t> </a:t>
            </a:r>
            <a:r>
              <a:rPr lang="en-US" sz="2400" dirty="0" err="1"/>
              <a:t>cât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bine </a:t>
            </a:r>
            <a:r>
              <a:rPr lang="en-US" sz="2400" dirty="0" err="1"/>
              <a:t>informate</a:t>
            </a:r>
            <a:r>
              <a:rPr lang="en-US" sz="2400" dirty="0"/>
              <a:t> cu </a:t>
            </a:r>
            <a:r>
              <a:rPr lang="en-US" sz="2400" dirty="0" err="1"/>
              <a:t>privire</a:t>
            </a:r>
            <a:r>
              <a:rPr lang="en-US" sz="2400" dirty="0"/>
              <a:t> la </a:t>
            </a:r>
            <a:r>
              <a:rPr lang="en-US" sz="2400" dirty="0" err="1"/>
              <a:t>serviciile</a:t>
            </a:r>
            <a:r>
              <a:rPr lang="en-US" sz="2400" dirty="0"/>
              <a:t> pe care le </a:t>
            </a:r>
            <a:r>
              <a:rPr lang="en-US" sz="2400" dirty="0" err="1"/>
              <a:t>oferă</a:t>
            </a:r>
            <a:r>
              <a:rPr lang="en-US" sz="2400" dirty="0"/>
              <a:t>.</a:t>
            </a:r>
          </a:p>
          <a:p>
            <a:pPr marL="13970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9395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C392-02D7-9E5D-CE3D-7BA4CFF8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200" y="1770044"/>
            <a:ext cx="7079600" cy="848800"/>
          </a:xfrm>
        </p:spPr>
        <p:txBody>
          <a:bodyPr wrap="square" anchor="t">
            <a:normAutofit/>
          </a:bodyPr>
          <a:lstStyle/>
          <a:p>
            <a:r>
              <a:rPr lang="en-US" err="1"/>
              <a:t>Implementare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83975-5140-7AD1-1F78-81E126450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1200" y="2796756"/>
            <a:ext cx="7079600" cy="2291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/>
              <a:t>Implementarea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program </a:t>
            </a:r>
            <a:r>
              <a:rPr lang="en-US" sz="2000" dirty="0" err="1"/>
              <a:t>în</a:t>
            </a:r>
            <a:r>
              <a:rPr lang="en-US" sz="2000" dirty="0"/>
              <a:t> Python.</a:t>
            </a:r>
          </a:p>
          <a:p>
            <a:pPr>
              <a:spcAft>
                <a:spcPts val="600"/>
              </a:spcAft>
            </a:pP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stoca</a:t>
            </a:r>
            <a:r>
              <a:rPr lang="en-US" sz="2000" dirty="0"/>
              <a:t> </a:t>
            </a:r>
            <a:r>
              <a:rPr lang="en-US" sz="2000" dirty="0" err="1"/>
              <a:t>datele</a:t>
            </a:r>
            <a:r>
              <a:rPr lang="en-US" sz="2000" dirty="0"/>
              <a:t> </a:t>
            </a:r>
            <a:r>
              <a:rPr lang="en-US" sz="2000" dirty="0" err="1"/>
              <a:t>colectate</a:t>
            </a:r>
            <a:r>
              <a:rPr lang="en-US" sz="2000" dirty="0"/>
              <a:t>,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utiliza</a:t>
            </a:r>
            <a:r>
              <a:rPr lang="en-US" sz="2000" dirty="0"/>
              <a:t> o </a:t>
            </a:r>
            <a:r>
              <a:rPr lang="en-US" sz="2000" dirty="0" err="1"/>
              <a:t>bază</a:t>
            </a:r>
            <a:r>
              <a:rPr lang="en-US" sz="2000" dirty="0"/>
              <a:t> de date.</a:t>
            </a:r>
          </a:p>
          <a:p>
            <a:pPr>
              <a:spcAft>
                <a:spcPts val="600"/>
              </a:spcAft>
            </a:pP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afișa</a:t>
            </a:r>
            <a:r>
              <a:rPr lang="en-US" sz="2000" dirty="0"/>
              <a:t> </a:t>
            </a:r>
            <a:r>
              <a:rPr lang="en-US" sz="2000" dirty="0" err="1"/>
              <a:t>statisticile</a:t>
            </a:r>
            <a:r>
              <a:rPr lang="en-US" sz="2000" dirty="0"/>
              <a:t> </a:t>
            </a:r>
            <a:r>
              <a:rPr lang="en-US" sz="2000" dirty="0" err="1"/>
              <a:t>despre</a:t>
            </a:r>
            <a:r>
              <a:rPr lang="en-US" sz="2000" dirty="0"/>
              <a:t> </a:t>
            </a:r>
            <a:r>
              <a:rPr lang="en-US" sz="2000" dirty="0" err="1"/>
              <a:t>răspunsuri</a:t>
            </a:r>
            <a:r>
              <a:rPr lang="en-US" sz="2000" dirty="0"/>
              <a:t> </a:t>
            </a:r>
            <a:r>
              <a:rPr lang="en-US" sz="2000" dirty="0" err="1"/>
              <a:t>vom</a:t>
            </a:r>
            <a:r>
              <a:rPr lang="en-US" sz="2000" dirty="0"/>
              <a:t> </a:t>
            </a:r>
            <a:r>
              <a:rPr lang="en-US" sz="2000" dirty="0" err="1"/>
              <a:t>implementa</a:t>
            </a:r>
            <a:r>
              <a:rPr lang="en-US" sz="2000" dirty="0"/>
              <a:t> un site web.</a:t>
            </a:r>
          </a:p>
        </p:txBody>
      </p:sp>
    </p:spTree>
    <p:extLst>
      <p:ext uri="{BB962C8B-B14F-4D97-AF65-F5344CB8AC3E}">
        <p14:creationId xmlns:p14="http://schemas.microsoft.com/office/powerpoint/2010/main" val="207490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C392-02D7-9E5D-CE3D-7BA4CFF8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200" y="1770044"/>
            <a:ext cx="7079600" cy="848800"/>
          </a:xfrm>
        </p:spPr>
        <p:txBody>
          <a:bodyPr wrap="square" anchor="t">
            <a:normAutofit/>
          </a:bodyPr>
          <a:lstStyle/>
          <a:p>
            <a:r>
              <a:rPr lang="en-US" err="1"/>
              <a:t>Descrierea</a:t>
            </a:r>
            <a:r>
              <a:rPr lang="en-US"/>
              <a:t> </a:t>
            </a:r>
            <a:r>
              <a:rPr lang="en-US" err="1"/>
              <a:t>proiectului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83975-5140-7AD1-1F78-81E126450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1200" y="2796756"/>
            <a:ext cx="7079600" cy="2291200"/>
          </a:xfrm>
        </p:spPr>
        <p:txBody>
          <a:bodyPr wrap="square" anchor="t">
            <a:norm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-US" sz="2000" dirty="0" err="1"/>
              <a:t>Soluția</a:t>
            </a:r>
            <a:r>
              <a:rPr lang="en-US" sz="2000" dirty="0"/>
              <a:t> </a:t>
            </a:r>
            <a:r>
              <a:rPr lang="en-US" sz="2000" dirty="0" err="1"/>
              <a:t>propusă</a:t>
            </a:r>
            <a:r>
              <a:rPr lang="en-US" sz="2000" dirty="0"/>
              <a:t> </a:t>
            </a:r>
            <a:r>
              <a:rPr lang="en-US" sz="2000" dirty="0" err="1"/>
              <a:t>implică</a:t>
            </a:r>
            <a:r>
              <a:rPr lang="en-US" sz="2000" dirty="0"/>
              <a:t> </a:t>
            </a:r>
            <a:r>
              <a:rPr lang="en-US" sz="2000" dirty="0" err="1"/>
              <a:t>utilizarea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dispozitiv</a:t>
            </a:r>
            <a:r>
              <a:rPr lang="en-US" sz="2000" dirty="0"/>
              <a:t> Raspberry Pi, </a:t>
            </a:r>
            <a:r>
              <a:rPr lang="en-US" sz="2000" dirty="0" err="1"/>
              <a:t>folosit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monitoriza</a:t>
            </a:r>
            <a:r>
              <a:rPr lang="en-US" sz="2000" dirty="0"/>
              <a:t> </a:t>
            </a:r>
            <a:r>
              <a:rPr lang="en-US" sz="2000" dirty="0" err="1"/>
              <a:t>satisfacția</a:t>
            </a:r>
            <a:r>
              <a:rPr lang="en-US" sz="2000" dirty="0"/>
              <a:t> </a:t>
            </a:r>
            <a:r>
              <a:rPr lang="en-US" sz="2000" dirty="0" err="1"/>
              <a:t>clienților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intermediul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program </a:t>
            </a:r>
            <a:r>
              <a:rPr lang="en-US" sz="2000" dirty="0" err="1"/>
              <a:t>realizat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Python.</a:t>
            </a:r>
          </a:p>
          <a:p>
            <a:pPr marL="285750" indent="-285750">
              <a:spcAft>
                <a:spcPts val="600"/>
              </a:spcAft>
            </a:pPr>
            <a:r>
              <a:rPr lang="en-US" sz="2000" dirty="0"/>
              <a:t>Raspberry Pi </a:t>
            </a:r>
            <a:r>
              <a:rPr lang="en-US" sz="2000" dirty="0" err="1"/>
              <a:t>găzduiește</a:t>
            </a:r>
            <a:r>
              <a:rPr lang="en-US" sz="2000" dirty="0"/>
              <a:t> </a:t>
            </a:r>
            <a:r>
              <a:rPr lang="en-US" sz="2000" dirty="0" err="1"/>
              <a:t>baza</a:t>
            </a:r>
            <a:r>
              <a:rPr lang="en-US" sz="2000" dirty="0"/>
              <a:t> de date </a:t>
            </a:r>
            <a:r>
              <a:rPr lang="en-US" sz="2000" dirty="0" err="1"/>
              <a:t>și</a:t>
            </a:r>
            <a:r>
              <a:rPr lang="en-US" sz="2000" dirty="0"/>
              <a:t> site-</a:t>
            </a:r>
            <a:r>
              <a:rPr lang="en-US" sz="2000" dirty="0" err="1"/>
              <a:t>ul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169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583C-F487-FD8D-23FA-70E9BD03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formular de </a:t>
            </a:r>
            <a:r>
              <a:rPr lang="en-US" dirty="0" err="1"/>
              <a:t>întrebări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57DEA-9621-3E8D-06F0-145D20135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705" y="1536700"/>
            <a:ext cx="6594591" cy="455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3980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BA36-29F8-8F7F-69C6-E1DFABA7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site web </a:t>
            </a:r>
            <a:r>
              <a:rPr lang="en-US" dirty="0" err="1"/>
              <a:t>statistici</a:t>
            </a:r>
            <a:endParaRPr lang="en-US" dirty="0"/>
          </a:p>
        </p:txBody>
      </p:sp>
      <p:pic>
        <p:nvPicPr>
          <p:cNvPr id="5" name="Content Placeholder 4" descr="A picture containing diagram, text, screenshot, design&#10;&#10;Description automatically generated">
            <a:extLst>
              <a:ext uri="{FF2B5EF4-FFF2-40B4-BE49-F238E27FC236}">
                <a16:creationId xmlns:a16="http://schemas.microsoft.com/office/drawing/2014/main" id="{5DE872E7-D17E-5D77-8902-B8FC54B78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00" y="1536700"/>
            <a:ext cx="9613800" cy="4554538"/>
          </a:xfrm>
        </p:spPr>
      </p:pic>
    </p:spTree>
    <p:extLst>
      <p:ext uri="{BB962C8B-B14F-4D97-AF65-F5344CB8AC3E}">
        <p14:creationId xmlns:p14="http://schemas.microsoft.com/office/powerpoint/2010/main" val="314738505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BA36-29F8-8F7F-69C6-E1DFABA7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site web </a:t>
            </a:r>
            <a:r>
              <a:rPr lang="en-US" dirty="0" err="1"/>
              <a:t>statistici</a:t>
            </a:r>
            <a:endParaRPr lang="en-US" dirty="0"/>
          </a:p>
        </p:txBody>
      </p:sp>
      <p:pic>
        <p:nvPicPr>
          <p:cNvPr id="5" name="Content Placeholder 4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04D19039-55E2-FF73-17B4-E207284D6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20" y="1530232"/>
            <a:ext cx="6850960" cy="3797536"/>
          </a:xfrm>
        </p:spPr>
      </p:pic>
    </p:spTree>
    <p:extLst>
      <p:ext uri="{BB962C8B-B14F-4D97-AF65-F5344CB8AC3E}">
        <p14:creationId xmlns:p14="http://schemas.microsoft.com/office/powerpoint/2010/main" val="149599132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nthrax Detection Technology Project Proposal by Slidesgo">
  <a:themeElements>
    <a:clrScheme name="Simple Light">
      <a:dk1>
        <a:srgbClr val="FFFFFF"/>
      </a:dk1>
      <a:lt1>
        <a:srgbClr val="0D0045"/>
      </a:lt1>
      <a:dk2>
        <a:srgbClr val="480036"/>
      </a:dk2>
      <a:lt2>
        <a:srgbClr val="B0292E"/>
      </a:lt2>
      <a:accent1>
        <a:srgbClr val="00BCEE"/>
      </a:accent1>
      <a:accent2>
        <a:srgbClr val="860E68"/>
      </a:accent2>
      <a:accent3>
        <a:srgbClr val="CC5EB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Anthrax Detection Technology Project Proposal by Slidesgo</Template>
  <TotalTime>158</TotalTime>
  <Words>579</Words>
  <Application>Microsoft Macintosh PowerPoint</Application>
  <PresentationFormat>Widescreen</PresentationFormat>
  <Paragraphs>41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Bai Jamjuree</vt:lpstr>
      <vt:lpstr>Bai Jamjuree Light</vt:lpstr>
      <vt:lpstr>Bebas Neue</vt:lpstr>
      <vt:lpstr>Calibri</vt:lpstr>
      <vt:lpstr>Nunito Light</vt:lpstr>
      <vt:lpstr>Phudu</vt:lpstr>
      <vt:lpstr>Phudu Medium</vt:lpstr>
      <vt:lpstr>Phudu SemiBold</vt:lpstr>
      <vt:lpstr>Proxima Nova</vt:lpstr>
      <vt:lpstr>PT Sans</vt:lpstr>
      <vt:lpstr>Red Hat Display</vt:lpstr>
      <vt:lpstr>Anthrax Detection Technology Project Proposal by Slidesgo</vt:lpstr>
      <vt:lpstr>Slidesgo Final Pages</vt:lpstr>
      <vt:lpstr>Soluție IOT de monitorizare a satisfacției clienților</vt:lpstr>
      <vt:lpstr>Cuprins</vt:lpstr>
      <vt:lpstr>Ce înseamnă IoT?</vt:lpstr>
      <vt:lpstr>Scopul proiectului </vt:lpstr>
      <vt:lpstr>Implementare</vt:lpstr>
      <vt:lpstr>Descrierea proiectului</vt:lpstr>
      <vt:lpstr>Imagine formular de întrebări</vt:lpstr>
      <vt:lpstr>Imagine site web statistici</vt:lpstr>
      <vt:lpstr>Imagine site web statistici</vt:lpstr>
      <vt:lpstr>Concluzii</vt:lpstr>
      <vt:lpstr>VĂ MULȚUMIM PENTRU ATENȚIA ACORDATĂ!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Solutie IOT de monitorizare a satisfactiei clientilor</dc:title>
  <dc:creator>Diana Maria</dc:creator>
  <cp:lastModifiedBy>Marius-Florian Ivan-Fernolendt</cp:lastModifiedBy>
  <cp:revision>15</cp:revision>
  <dcterms:created xsi:type="dcterms:W3CDTF">2023-05-31T10:52:02Z</dcterms:created>
  <dcterms:modified xsi:type="dcterms:W3CDTF">2023-06-02T15:19:43Z</dcterms:modified>
</cp:coreProperties>
</file>