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148" autoAdjust="0"/>
  </p:normalViewPr>
  <p:slideViewPr>
    <p:cSldViewPr snapToGrid="0">
      <p:cViewPr varScale="1">
        <p:scale>
          <a:sx n="84" d="100"/>
          <a:sy n="84" d="100"/>
        </p:scale>
        <p:origin x="858" y="6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0AD71-FF5C-4B68-8CD7-98C8B22BE278}" type="datetimeFigureOut">
              <a:rPr lang="de-DE" smtClean="0"/>
              <a:t>07.07.2020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0B795-CC21-4A37-BC76-B0362AE11E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8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B795-CC21-4A37-BC76-B0362AE11E4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011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Stochastic approach =&gt; cannot deterministically prevent code reuse attacks but makes them a lot harder to achieve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Weaknesses: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 re-randomization e.g. on fork =&gt; child process has same memory layout as parent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Fixed offsets: leaking one address allows calculating other addresses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Solutions: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Re-randomization =&gt; pointer tracking necessary, replace all pointers =&gt; high performance overhead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Randomization with higher granularity: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Function reordering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At compile time, no overhead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At runtime, low overhead (store locations in memory and use indirect jumps instead of direct jumps)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Divide into more separate memory regions to randomize, e.g. offset2lib =&gt; .text section independent from libraries, libraries independent from each other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B795-CC21-4A37-BC76-B0362AE11E4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172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Put on the stack in function prologue, checked in function epilogue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visible in source code but emitted by the compiler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kinds of canaries: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Terminator canary =&gt; line breaks, 0x00 bytes, end of file bytes,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Random canary =&gt; random values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Most implementations: most significant byte (at lowest memory address because of little endian) is 0x00, other 7 bytes (x64) are randomized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Just like ASLR: stochastic approach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B795-CC21-4A37-BC76-B0362AE11E4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84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Weaknesses: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Canary value only set on process instantiation =&gt; same canary value e.g. across forks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Same canary value for all functions =&gt; information leak in one function can lead to exploitable vulnerability in second function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Solutions: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Renew after fork SSP: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After fork, set new protected reference value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Previous functions protected by the old value not reachable anymore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Polymorphic SSP: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Shadow canary: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de-DE" b="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Shadow canary as reference value, copied onto the stack and checked via XOR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Easily regenerate shadow canary value pair as XOR check still succeeds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Even possible to randomize on every function call: new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every function (performance</a:t>
                </a:r>
                <a:r>
                  <a:rPr lang="en-US" baseline="0" dirty="0"/>
                  <a:t> overhead!)</a:t>
                </a:r>
                <a:endParaRPr lang="en-US" dirty="0"/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Weaknesses: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Canary value only set on process instantiation =&gt; same canary value e.g. across forks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Same canary value for all functions =&gt; information leak in one function can lead to exploitable vulnerability in second function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Solutions: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Renew after fork SSP: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After fork, set new protected reference value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Previous functions protected by the old value not reachable anymore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Polymorphic SSP: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Shadow canary: </a:t>
                </a:r>
                <a:r>
                  <a:rPr lang="de-DE" b="0" i="0">
                    <a:latin typeface="Cambria Math" panose="02040503050406030204" pitchFamily="18" charset="0"/>
                  </a:rPr>
                  <a:t>𝐶_0⊕𝐶_1=𝐶</a:t>
                </a:r>
                <a:endParaRPr lang="de-DE" b="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Shadow canary as reference value, copied onto the stack and checked via XOR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Easily regenerate shadow canary value pair as XOR check still succeeds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Even possible to randomize on every function call: new pair </a:t>
                </a:r>
                <a:r>
                  <a:rPr lang="de-DE" b="0" i="0">
                    <a:latin typeface="Cambria Math" panose="02040503050406030204" pitchFamily="18" charset="0"/>
                  </a:rPr>
                  <a:t>𝐶_0,𝐶_1</a:t>
                </a:r>
                <a:r>
                  <a:rPr lang="en-US" dirty="0"/>
                  <a:t> for every function (performance</a:t>
                </a:r>
                <a:r>
                  <a:rPr lang="en-US" baseline="0" dirty="0"/>
                  <a:t> overhead!)</a:t>
                </a:r>
                <a:endParaRPr lang="en-US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B795-CC21-4A37-BC76-B0362AE11E4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485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Prefetch label before jump, compare, if valid: jump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Store return address on stack and shadow stack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 return: either take address from shadow stack or compare and abort if addresses differ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Intel CET: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New processor instructions </a:t>
            </a:r>
            <a:r>
              <a:rPr lang="en-US" dirty="0" err="1"/>
              <a:t>endbr</a:t>
            </a:r>
            <a:r>
              <a:rPr lang="en-US" dirty="0"/>
              <a:t>{32,64}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Like a NOP on processors not implementing those instructions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No label validity but at least only valid targets =&gt; calling a different function or branch still possible, but ROP gadget chaining not possible anymore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Shadow stack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Stored on memory pages marked as shadow stack (dirty, but not writable)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Can only be modified by call and ret instructions =&gt; user cannot manipulate shadow stack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Return addresses are compared, process abortion if differing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Low performance overhead, as directly implemented in hardware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B795-CC21-4A37-BC76-B0362AE11E4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178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Narrow scope: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x86(_64) Linux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Stack buffers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lot of other possibilities: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Windows, macOS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Heap buffers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String format vulnerabilities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Other memory vulnerabilities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B795-CC21-4A37-BC76-B0362AE11E4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93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B795-CC21-4A37-BC76-B0362AE11E4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79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Smashing the Stack for Fun and Profit: Aleph One, 1996, </a:t>
            </a:r>
            <a:r>
              <a:rPr lang="en-US" dirty="0" err="1"/>
              <a:t>Phrack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32 bits, no protection mechanisms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Famous example: Morris worm, 1988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Spread partly via a stack buffer overflow in the finger daemon (finger: network protocol to exchange status information about a computer and user information)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Stack buffer overflow allowed overwriting a string with the program to execute =&gt; /bin/</a:t>
            </a:r>
            <a:r>
              <a:rPr lang="en-US" dirty="0" err="1"/>
              <a:t>sh</a:t>
            </a:r>
            <a:r>
              <a:rPr lang="en-US" dirty="0"/>
              <a:t> instead of the original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ucb</a:t>
            </a:r>
            <a:r>
              <a:rPr lang="en-US" dirty="0"/>
              <a:t>/finger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Cat-and-mouse: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New defense mechanisms lead to new attacks lead to new defense mechanisms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Data execution prevention / NX bit =&gt; code reuse attacks such as ret2libc, ROP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Code reuse =&gt; ASLR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Current status: stack buffer overflows hard to exploit but not impossible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B795-CC21-4A37-BC76-B0362AE11E4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29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B795-CC21-4A37-BC76-B0362AE11E4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620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B795-CC21-4A37-BC76-B0362AE11E4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92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B795-CC21-4A37-BC76-B0362AE11E4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641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B795-CC21-4A37-BC76-B0362AE11E4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155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B795-CC21-4A37-BC76-B0362AE11E4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68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Von Neumann computer architecture: code and data located in same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NX bit not physically but virtually separates code and 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B795-CC21-4A37-BC76-B0362AE11E4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86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15.04.2020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F73013F5-E5B8-43F2-9B82-3AED6B87A0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9259" y="5631795"/>
            <a:ext cx="949036" cy="134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15.04.2020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65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15.04.2020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6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15.04.2020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191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15.04.2020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591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15.04.2020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557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15.04.2020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585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15.04.2020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67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15.04.2020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69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15.04.2020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86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15.04.2020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86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15.04.2020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2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15.04.2020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05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15.04.2020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15.04.2020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12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15.04.2020</a:t>
            </a:r>
          </a:p>
        </p:txBody>
      </p:sp>
    </p:spTree>
    <p:extLst>
      <p:ext uri="{BB962C8B-B14F-4D97-AF65-F5344CB8AC3E}">
        <p14:creationId xmlns:p14="http://schemas.microsoft.com/office/powerpoint/2010/main" val="208098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15.04.2020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90E73F-CA90-4975-9AB5-628CA91EAB9C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823A50A-E640-4044-ADFB-09B923851E3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69259" y="5631795"/>
            <a:ext cx="949036" cy="134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6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6B9BB-842F-430C-B843-AF4823B8B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284" y="2404534"/>
            <a:ext cx="8728719" cy="1646302"/>
          </a:xfrm>
        </p:spPr>
        <p:txBody>
          <a:bodyPr/>
          <a:lstStyle/>
          <a:p>
            <a:r>
              <a:rPr lang="en-US" sz="4000" dirty="0"/>
              <a:t>Stack Buffer Overflows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B4CBD9-721F-4325-B7C4-151A40CBF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Attacks and defense mechanisms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95E318-9DC6-46C8-9A66-67C7C2D7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Florian Hofhammer, M1 Jacques </a:t>
            </a:r>
            <a:r>
              <a:rPr lang="en-US" dirty="0" err="1"/>
              <a:t>Herbrand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4C9FF-8840-498F-B921-8B9F3A7A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against Stack Buffer Overflow exploits – ASLR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DDE3C-8620-4DCE-88F9-6820A9D7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ASLR = Address Space Layout Randomization</a:t>
            </a:r>
          </a:p>
          <a:p>
            <a:r>
              <a:rPr lang="en-US" dirty="0"/>
              <a:t>Base addresses of memory regions are randomized</a:t>
            </a:r>
          </a:p>
          <a:p>
            <a:pPr lvl="1"/>
            <a:r>
              <a:rPr lang="en-US" dirty="0"/>
              <a:t>Data regions such as stack, heap</a:t>
            </a:r>
          </a:p>
          <a:p>
            <a:pPr lvl="1"/>
            <a:r>
              <a:rPr lang="en-US" dirty="0">
                <a:cs typeface="Cascadia Code" panose="020B0609020000020004" pitchFamily="49" charset="0"/>
              </a:rPr>
              <a:t>Code regions such as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.text</a:t>
            </a:r>
          </a:p>
          <a:p>
            <a:pPr lvl="1"/>
            <a:r>
              <a:rPr lang="en-US" dirty="0"/>
              <a:t>Memory mapped regions such as </a:t>
            </a:r>
            <a:r>
              <a:rPr lang="en-US" b="0" dirty="0"/>
              <a:t>libraries</a:t>
            </a:r>
          </a:p>
          <a:p>
            <a:r>
              <a:rPr lang="en-US" dirty="0"/>
              <a:t>Weaknesses:</a:t>
            </a:r>
          </a:p>
          <a:p>
            <a:pPr lvl="1"/>
            <a:r>
              <a:rPr lang="en-US" dirty="0"/>
              <a:t>Re-randomization only on process instantiation</a:t>
            </a:r>
          </a:p>
          <a:p>
            <a:pPr lvl="1"/>
            <a:r>
              <a:rPr lang="en-US" b="0" dirty="0"/>
              <a:t>Fixed off</a:t>
            </a:r>
            <a:r>
              <a:rPr lang="en-US" dirty="0"/>
              <a:t>sets inside memory regions</a:t>
            </a:r>
          </a:p>
          <a:p>
            <a:r>
              <a:rPr lang="en-US" b="0" dirty="0"/>
              <a:t>Solution:</a:t>
            </a:r>
          </a:p>
          <a:p>
            <a:pPr lvl="1"/>
            <a:r>
              <a:rPr lang="en-US" dirty="0"/>
              <a:t>Frequent re-randomization</a:t>
            </a:r>
          </a:p>
          <a:p>
            <a:pPr lvl="1"/>
            <a:r>
              <a:rPr lang="en-US" b="0" dirty="0"/>
              <a:t>Randomization with higher granularity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128762-2623-4868-A598-AC21D9E4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6A6E18-AF06-4559-84E8-BF8FD30C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35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D8C7E-8C58-4431-8C7C-12B53F1A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against Stack Buffer Overflow exploits – Stack canaries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1C66975-1FA0-4EFF-840A-D37C77F16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size_t copy(char *s) 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char buf[32];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size_t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length;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length =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strlen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(s);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strcpy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(buf, s);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return length;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dirty="0">
                    <a:cs typeface="Cascadia Code" panose="020B0609020000020004" pitchFamily="49" charset="0"/>
                  </a:rPr>
                  <a:t>Canary value put on the stack </a:t>
                </a:r>
                <a:br>
                  <a:rPr lang="en-US" dirty="0">
                    <a:cs typeface="Cascadia Code" panose="020B0609020000020004" pitchFamily="49" charset="0"/>
                  </a:rPr>
                </a:br>
                <a:r>
                  <a:rPr lang="en-US" dirty="0">
                    <a:cs typeface="Cascadia Code" panose="020B0609020000020004" pitchFamily="49" charset="0"/>
                  </a:rPr>
                  <a:t>at the start of the function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>
                    <a:cs typeface="Cascadia Code" panose="020B0609020000020004" pitchFamily="49" charset="0"/>
                  </a:rPr>
                  <a:t>Canary value checked before</a:t>
                </a:r>
                <a:br>
                  <a:rPr lang="en-US" dirty="0">
                    <a:cs typeface="Cascadia Code" panose="020B0609020000020004" pitchFamily="49" charset="0"/>
                  </a:rPr>
                </a:br>
                <a:r>
                  <a:rPr lang="en-US" dirty="0">
                    <a:cs typeface="Cascadia Code" panose="020B0609020000020004" pitchFamily="49" charset="0"/>
                  </a:rPr>
                  <a:t>returning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cs typeface="Cascadia Code" panose="020B0609020000020004" pitchFamily="49" charset="0"/>
                      </a:rPr>
                      <m:t>⇒</m:t>
                    </m:r>
                  </m:oMath>
                </a14:m>
                <a:r>
                  <a:rPr lang="en-US" dirty="0">
                    <a:cs typeface="Cascadia Code" panose="020B0609020000020004" pitchFamily="49" charset="0"/>
                  </a:rPr>
                  <a:t> changed: abort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1C66975-1FA0-4EFF-840A-D37C77F16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67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A13D73-423C-4578-BCE8-856766D6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6D06F6-4D41-49A6-A88E-7B62A2AD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11</a:t>
            </a:fld>
            <a:endParaRPr 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792CD4-4D71-46A9-80F2-3CBBDA75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01429"/>
              </p:ext>
            </p:extLst>
          </p:nvPr>
        </p:nvGraphicFramePr>
        <p:xfrm>
          <a:off x="4691021" y="1805940"/>
          <a:ext cx="3917805" cy="46005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17805">
                  <a:extLst>
                    <a:ext uri="{9D8B030D-6E8A-4147-A177-3AD203B41FA5}">
                      <a16:colId xmlns:a16="http://schemas.microsoft.com/office/drawing/2014/main" val="1808928783"/>
                    </a:ext>
                  </a:extLst>
                </a:gridCol>
              </a:tblGrid>
              <a:tr h="5750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frame of function calling copy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095354"/>
                  </a:ext>
                </a:extLst>
              </a:tr>
              <a:tr h="5750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return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49467"/>
                  </a:ext>
                </a:extLst>
              </a:tr>
              <a:tr h="5750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saved frame 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19884"/>
                  </a:ext>
                </a:extLst>
              </a:tr>
              <a:tr h="5750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canary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786920"/>
                  </a:ext>
                </a:extLst>
              </a:tr>
              <a:tr h="11501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233275"/>
                  </a:ext>
                </a:extLst>
              </a:tr>
              <a:tr h="5750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45357"/>
                  </a:ext>
                </a:extLst>
              </a:tr>
              <a:tr h="5750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frame of </a:t>
                      </a:r>
                      <a:r>
                        <a:rPr lang="en-US" dirty="0" err="1"/>
                        <a:t>strlen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strcpy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224200"/>
                  </a:ext>
                </a:extLst>
              </a:tr>
            </a:tbl>
          </a:graphicData>
        </a:graphic>
      </p:graphicFrame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EF76777-F599-48AB-8087-A07DA593181B}"/>
              </a:ext>
            </a:extLst>
          </p:cNvPr>
          <p:cNvCxnSpPr/>
          <p:nvPr/>
        </p:nvCxnSpPr>
        <p:spPr>
          <a:xfrm flipV="1">
            <a:off x="8796822" y="2238620"/>
            <a:ext cx="0" cy="3888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1D8EEE4-B8DE-4518-BE3B-18E83EF0E28D}"/>
              </a:ext>
            </a:extLst>
          </p:cNvPr>
          <p:cNvSpPr txBox="1"/>
          <p:nvPr/>
        </p:nvSpPr>
        <p:spPr>
          <a:xfrm rot="16200000">
            <a:off x="7082926" y="3998207"/>
            <a:ext cx="37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towards higher memory addresses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314F82B-7042-42BC-946E-A364537397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59128" y="2324387"/>
            <a:ext cx="0" cy="3888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258C8E6-9B92-486D-BD09-86B42FA9FB76}"/>
              </a:ext>
            </a:extLst>
          </p:cNvPr>
          <p:cNvSpPr txBox="1"/>
          <p:nvPr/>
        </p:nvSpPr>
        <p:spPr>
          <a:xfrm rot="16200000">
            <a:off x="7645232" y="4083974"/>
            <a:ext cx="37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towards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91221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234A8-B817-4CBF-8DAF-FE0DFC43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against Stack Buffer Overflow exploits – Stack canaries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49D7A56-BB7A-4914-896B-1762BD2FB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Weaknesses:</a:t>
                </a:r>
              </a:p>
              <a:p>
                <a:pPr lvl="1"/>
                <a:r>
                  <a:rPr lang="en-US" dirty="0"/>
                  <a:t>Canary value only set on process instantiation</a:t>
                </a:r>
              </a:p>
              <a:p>
                <a:pPr lvl="1"/>
                <a:r>
                  <a:rPr lang="en-US" dirty="0"/>
                  <a:t>Same canary value for all functions of a process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Re-new after fork SSP: regenerate after fork, replace old value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incompatibility</a:t>
                </a:r>
              </a:p>
              <a:p>
                <a:pPr lvl="1"/>
                <a:r>
                  <a:rPr lang="en-US" dirty="0"/>
                  <a:t>Polymorphic SSP: regeneration frequency controlled by user, compatible with old value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49D7A56-BB7A-4914-896B-1762BD2FB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C5C993-F3CA-4F98-841F-1CD2F48B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6221CD-2EB9-4165-ACDE-CAB26AE3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19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DD4DD-F923-4021-8B0C-62333496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against Stack Buffer Overflow exploits – Control Flow Integrity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18620-B410-47FA-BFC3-0F603B944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jump and return destination integrity is checked</a:t>
            </a:r>
          </a:p>
          <a:p>
            <a:r>
              <a:rPr lang="en-US" dirty="0"/>
              <a:t>Forward edge (jumps, calls, etc.): only to valid destinations, e.g. marked by labels</a:t>
            </a:r>
          </a:p>
          <a:p>
            <a:r>
              <a:rPr lang="en-US" dirty="0"/>
              <a:t>Backward edge (return): only to valid return address, e.g. stored on a shadow stack</a:t>
            </a:r>
          </a:p>
          <a:p>
            <a:r>
              <a:rPr lang="en-US" dirty="0"/>
              <a:t>Intel Control-flow Enforcement Technology (CET):</a:t>
            </a:r>
          </a:p>
          <a:p>
            <a:pPr lvl="1"/>
            <a:r>
              <a:rPr lang="en-US" dirty="0"/>
              <a:t>Hardware support, to be released in 11</a:t>
            </a:r>
            <a:r>
              <a:rPr lang="en-US" baseline="30000" dirty="0"/>
              <a:t>th</a:t>
            </a:r>
            <a:r>
              <a:rPr lang="en-US" dirty="0"/>
              <a:t> gen Core </a:t>
            </a:r>
            <a:r>
              <a:rPr lang="en-US" dirty="0" err="1"/>
              <a:t>i</a:t>
            </a:r>
            <a:r>
              <a:rPr lang="en-US" dirty="0"/>
              <a:t> Tiger Lake microprocessors</a:t>
            </a:r>
          </a:p>
          <a:p>
            <a:pPr lvl="1"/>
            <a:r>
              <a:rPr lang="en-US" dirty="0"/>
              <a:t>Forward edge: valid destinations marked by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endbr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{32,64}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Backward edge: shadow stack for return addresses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EF7999-579B-46A2-BCD4-3E03CDD4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8AD6E1-B5BB-4292-BE69-DAB97838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10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6480E-942C-4302-B7B1-246DC378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B9E05-9621-4E92-B6A5-C0D9DDA4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security measure alone does not provide extensive protection</a:t>
            </a:r>
          </a:p>
          <a:p>
            <a:r>
              <a:rPr lang="en-US" dirty="0"/>
              <a:t>Combination of security measures can prevent a lot of Stack Buffer Overflow exploits</a:t>
            </a:r>
          </a:p>
          <a:p>
            <a:r>
              <a:rPr lang="en-US" dirty="0"/>
              <a:t>Still improvements possible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0DDA2F-07EB-4368-9138-F557A689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C7CE08-6DB5-4D87-8707-4535A394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65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3F30D-C78B-4964-A8DC-62573241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07475A-0CCD-4C8B-8606-CD24988F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graphical representations and information in this presentation were taken from the corresponding report or created by myself.</a:t>
            </a:r>
          </a:p>
          <a:p>
            <a:pPr marL="0" indent="0">
              <a:buNone/>
            </a:pPr>
            <a:r>
              <a:rPr lang="en-US" dirty="0"/>
              <a:t>Please refer to the report for actual references.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D96E49-7392-4DD1-8A90-051C0CC6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2876A0-C8B7-481F-ADDC-DAD90C06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93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A3241-BD24-46AB-92F5-112C0B61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en-US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3135E2-2BA3-44D2-A812-CFDDD1C6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Stack layout and Stack Buffer Overflows</a:t>
            </a:r>
          </a:p>
          <a:p>
            <a:r>
              <a:rPr lang="en-US" dirty="0"/>
              <a:t>Exploiting Stack Buffer Overflows</a:t>
            </a:r>
          </a:p>
          <a:p>
            <a:r>
              <a:rPr lang="en-US" dirty="0"/>
              <a:t>Defending against Stack Buffer Overflow exploits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E8D7A8-7B42-4AC9-9CCA-C1963246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Florian Hofhammer, M1 Jacques </a:t>
            </a:r>
            <a:r>
              <a:rPr lang="fr-FR" dirty="0" err="1"/>
              <a:t>Herbrand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C8EAE2-E077-436F-B4C3-27E82505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10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87027-0162-4C99-9612-620497CA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5E10F8-33D6-484B-99A2-4D6E84CE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Famous paper / tutorial: Smashing the Stack for Fun and Profit</a:t>
            </a:r>
          </a:p>
          <a:p>
            <a:r>
              <a:rPr lang="en-US" dirty="0"/>
              <a:t>Game of cat-and-mouse between attackers and defenders</a:t>
            </a:r>
          </a:p>
          <a:p>
            <a:r>
              <a:rPr lang="en-US" dirty="0"/>
              <a:t>Main questions:</a:t>
            </a:r>
          </a:p>
          <a:p>
            <a:pPr lvl="1"/>
            <a:r>
              <a:rPr lang="en-US" dirty="0"/>
              <a:t>What is a stack buffer overflow?</a:t>
            </a:r>
          </a:p>
          <a:p>
            <a:pPr lvl="1"/>
            <a:r>
              <a:rPr lang="en-US" dirty="0"/>
              <a:t>How can it be exploited?</a:t>
            </a:r>
          </a:p>
          <a:p>
            <a:pPr lvl="1"/>
            <a:r>
              <a:rPr lang="en-US" dirty="0"/>
              <a:t>How can stack buffer overflow exploits be mitigated?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30E45A-C28C-4A5C-AE8A-103EA186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9AD0E3-AD8D-489A-ABA8-6E885C6C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3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1212E5F7-EEEF-41DD-A45F-1AF27ED77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1" r="25860" b="494"/>
          <a:stretch/>
        </p:blipFill>
        <p:spPr>
          <a:xfrm>
            <a:off x="5232765" y="2160589"/>
            <a:ext cx="3357898" cy="38864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53EB9A-8436-4E7A-8357-3EFF4D3D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layout and Stack Buffer Overflows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6469F6-A741-4849-B7C2-AA2B92CC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9BB317-A481-482A-AA5A-69147045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4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D4BB9FE-5009-401C-B44F-51CA3D14C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regions with fixed size</a:t>
            </a:r>
          </a:p>
          <a:p>
            <a:pPr lvl="1"/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.text</a:t>
            </a:r>
            <a:r>
              <a:rPr lang="en-US" dirty="0">
                <a:cs typeface="Cascadia Mono" panose="020B0609020000020004" pitchFamily="49" charset="0"/>
              </a:rPr>
              <a:t>,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.data</a:t>
            </a:r>
            <a:r>
              <a:rPr lang="en-US" dirty="0">
                <a:cs typeface="Cascadia Mono" panose="020B0609020000020004" pitchFamily="49" charset="0"/>
              </a:rPr>
              <a:t>,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bss</a:t>
            </a:r>
            <a:r>
              <a:rPr lang="en-US" dirty="0"/>
              <a:t> sections</a:t>
            </a:r>
          </a:p>
          <a:p>
            <a:r>
              <a:rPr lang="en-US" dirty="0"/>
              <a:t>Memory regions with dynamic size</a:t>
            </a:r>
          </a:p>
          <a:p>
            <a:pPr lvl="1"/>
            <a:r>
              <a:rPr lang="en-US" dirty="0"/>
              <a:t>Stack (e.g.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char buf[32];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Heap (e.g.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char *buf = malloc(32);</a:t>
            </a:r>
            <a:r>
              <a:rPr lang="en-US" dirty="0"/>
              <a:t>)</a:t>
            </a:r>
          </a:p>
          <a:p>
            <a:r>
              <a:rPr lang="en-US" dirty="0"/>
              <a:t>Stack frame</a:t>
            </a:r>
          </a:p>
          <a:p>
            <a:pPr lvl="1"/>
            <a:r>
              <a:rPr lang="en-US" dirty="0"/>
              <a:t>Function-local data with fixed size</a:t>
            </a:r>
          </a:p>
          <a:p>
            <a:pPr lvl="1"/>
            <a:r>
              <a:rPr lang="en-US" dirty="0"/>
              <a:t>Control flow information</a:t>
            </a:r>
          </a:p>
        </p:txBody>
      </p:sp>
    </p:spTree>
    <p:extLst>
      <p:ext uri="{BB962C8B-B14F-4D97-AF65-F5344CB8AC3E}">
        <p14:creationId xmlns:p14="http://schemas.microsoft.com/office/powerpoint/2010/main" val="339432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D8C7E-8C58-4431-8C7C-12B53F1A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layout and Stack Buffer Overflows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66975-1FA0-4EFF-840A-D37C77F1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copy(char *s)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char buf[32];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length =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strlen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strcpy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(buf, 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return 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A13D73-423C-4578-BCE8-856766D6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6D06F6-4D41-49A6-A88E-7B62A2AD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792CD4-4D71-46A9-80F2-3CBBDA75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21319"/>
              </p:ext>
            </p:extLst>
          </p:nvPr>
        </p:nvGraphicFramePr>
        <p:xfrm>
          <a:off x="4691021" y="1404862"/>
          <a:ext cx="3917805" cy="4978421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17805">
                  <a:extLst>
                    <a:ext uri="{9D8B030D-6E8A-4147-A177-3AD203B41FA5}">
                      <a16:colId xmlns:a16="http://schemas.microsoft.com/office/drawing/2014/main" val="1808928783"/>
                    </a:ext>
                  </a:extLst>
                </a:gridCol>
              </a:tblGrid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frame of function calling copy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095354"/>
                  </a:ext>
                </a:extLst>
              </a:tr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return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49467"/>
                  </a:ext>
                </a:extLst>
              </a:tr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saved frame 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19884"/>
                  </a:ext>
                </a:extLst>
              </a:tr>
              <a:tr h="1422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buf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233275"/>
                  </a:ext>
                </a:extLst>
              </a:tr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45357"/>
                  </a:ext>
                </a:extLst>
              </a:tr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frame of </a:t>
                      </a:r>
                      <a:r>
                        <a:rPr lang="en-US" dirty="0" err="1"/>
                        <a:t>strlen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strcpy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224200"/>
                  </a:ext>
                </a:extLst>
              </a:tr>
            </a:tbl>
          </a:graphicData>
        </a:graphic>
      </p:graphicFrame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B8655DB-4338-4DBA-9433-A6DF5482260A}"/>
              </a:ext>
            </a:extLst>
          </p:cNvPr>
          <p:cNvCxnSpPr>
            <a:cxnSpLocks/>
          </p:cNvCxnSpPr>
          <p:nvPr/>
        </p:nvCxnSpPr>
        <p:spPr>
          <a:xfrm>
            <a:off x="3051810" y="2617470"/>
            <a:ext cx="3154680" cy="1483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70422F3-DC61-405D-994D-DE68F56DFCFE}"/>
              </a:ext>
            </a:extLst>
          </p:cNvPr>
          <p:cNvCxnSpPr>
            <a:cxnSpLocks/>
          </p:cNvCxnSpPr>
          <p:nvPr/>
        </p:nvCxnSpPr>
        <p:spPr>
          <a:xfrm>
            <a:off x="3051810" y="2964180"/>
            <a:ext cx="3154680" cy="2347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EF76777-F599-48AB-8087-A07DA593181B}"/>
              </a:ext>
            </a:extLst>
          </p:cNvPr>
          <p:cNvCxnSpPr/>
          <p:nvPr/>
        </p:nvCxnSpPr>
        <p:spPr>
          <a:xfrm flipV="1">
            <a:off x="8787740" y="1930400"/>
            <a:ext cx="0" cy="3888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1D8EEE4-B8DE-4518-BE3B-18E83EF0E28D}"/>
              </a:ext>
            </a:extLst>
          </p:cNvPr>
          <p:cNvSpPr txBox="1"/>
          <p:nvPr/>
        </p:nvSpPr>
        <p:spPr>
          <a:xfrm rot="16200000">
            <a:off x="7073844" y="3689987"/>
            <a:ext cx="37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towards higher memory addresses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314F82B-7042-42BC-946E-A364537397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52289" y="1930400"/>
            <a:ext cx="0" cy="3888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258C8E6-9B92-486D-BD09-86B42FA9FB76}"/>
              </a:ext>
            </a:extLst>
          </p:cNvPr>
          <p:cNvSpPr txBox="1"/>
          <p:nvPr/>
        </p:nvSpPr>
        <p:spPr>
          <a:xfrm rot="16200000">
            <a:off x="7738393" y="3689987"/>
            <a:ext cx="37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towards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41018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D8C7E-8C58-4431-8C7C-12B53F1A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layout and Stack Buffer Overflows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66975-1FA0-4EFF-840A-D37C77F1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copy(char *s)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char buf[32];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length =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strlen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strcpy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(buf, 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return 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A13D73-423C-4578-BCE8-856766D6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6D06F6-4D41-49A6-A88E-7B62A2AD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6</a:t>
            </a:fld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EF76777-F599-48AB-8087-A07DA593181B}"/>
              </a:ext>
            </a:extLst>
          </p:cNvPr>
          <p:cNvCxnSpPr/>
          <p:nvPr/>
        </p:nvCxnSpPr>
        <p:spPr>
          <a:xfrm flipV="1">
            <a:off x="8787740" y="1930400"/>
            <a:ext cx="0" cy="3888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1D8EEE4-B8DE-4518-BE3B-18E83EF0E28D}"/>
              </a:ext>
            </a:extLst>
          </p:cNvPr>
          <p:cNvSpPr txBox="1"/>
          <p:nvPr/>
        </p:nvSpPr>
        <p:spPr>
          <a:xfrm rot="16200000">
            <a:off x="7073844" y="3689987"/>
            <a:ext cx="37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towards higher memory addresses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314F82B-7042-42BC-946E-A364537397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52289" y="1930400"/>
            <a:ext cx="0" cy="3888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258C8E6-9B92-486D-BD09-86B42FA9FB76}"/>
              </a:ext>
            </a:extLst>
          </p:cNvPr>
          <p:cNvSpPr txBox="1"/>
          <p:nvPr/>
        </p:nvSpPr>
        <p:spPr>
          <a:xfrm rot="16200000">
            <a:off x="7738393" y="3689987"/>
            <a:ext cx="37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towards the top of the stack</a:t>
            </a:r>
          </a:p>
        </p:txBody>
      </p:sp>
      <p:graphicFrame>
        <p:nvGraphicFramePr>
          <p:cNvPr id="20" name="Tabelle 6">
            <a:extLst>
              <a:ext uri="{FF2B5EF4-FFF2-40B4-BE49-F238E27FC236}">
                <a16:creationId xmlns:a16="http://schemas.microsoft.com/office/drawing/2014/main" id="{1713E05B-2FFD-49A5-9FFB-0325DAFC5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69261"/>
              </p:ext>
            </p:extLst>
          </p:nvPr>
        </p:nvGraphicFramePr>
        <p:xfrm>
          <a:off x="4691020" y="1404589"/>
          <a:ext cx="3917805" cy="4978421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17805">
                  <a:extLst>
                    <a:ext uri="{9D8B030D-6E8A-4147-A177-3AD203B41FA5}">
                      <a16:colId xmlns:a16="http://schemas.microsoft.com/office/drawing/2014/main" val="1808928783"/>
                    </a:ext>
                  </a:extLst>
                </a:gridCol>
              </a:tblGrid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frame of function calling copy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095354"/>
                  </a:ext>
                </a:extLst>
              </a:tr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attacker-controlled return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49467"/>
                  </a:ext>
                </a:extLst>
              </a:tr>
              <a:tr h="21336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padding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19884"/>
                  </a:ext>
                </a:extLst>
              </a:tr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45357"/>
                  </a:ext>
                </a:extLst>
              </a:tr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frame of </a:t>
                      </a:r>
                      <a:r>
                        <a:rPr lang="en-US" dirty="0" err="1"/>
                        <a:t>strlen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strcpy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22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08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D8C7E-8C58-4431-8C7C-12B53F1A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Stack Buffer Overflows – Code injection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66975-1FA0-4EFF-840A-D37C77F1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copy(char *s)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char buf[32];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length =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strlen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strcpy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(buf, 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return 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A13D73-423C-4578-BCE8-856766D6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6D06F6-4D41-49A6-A88E-7B62A2AD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7</a:t>
            </a:fld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EF76777-F599-48AB-8087-A07DA593181B}"/>
              </a:ext>
            </a:extLst>
          </p:cNvPr>
          <p:cNvCxnSpPr/>
          <p:nvPr/>
        </p:nvCxnSpPr>
        <p:spPr>
          <a:xfrm flipV="1">
            <a:off x="8787740" y="1930400"/>
            <a:ext cx="0" cy="3888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1D8EEE4-B8DE-4518-BE3B-18E83EF0E28D}"/>
              </a:ext>
            </a:extLst>
          </p:cNvPr>
          <p:cNvSpPr txBox="1"/>
          <p:nvPr/>
        </p:nvSpPr>
        <p:spPr>
          <a:xfrm rot="16200000">
            <a:off x="7073844" y="3689987"/>
            <a:ext cx="37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towards higher memory addresses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314F82B-7042-42BC-946E-A364537397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52289" y="1930400"/>
            <a:ext cx="0" cy="3888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258C8E6-9B92-486D-BD09-86B42FA9FB76}"/>
              </a:ext>
            </a:extLst>
          </p:cNvPr>
          <p:cNvSpPr txBox="1"/>
          <p:nvPr/>
        </p:nvSpPr>
        <p:spPr>
          <a:xfrm rot="16200000">
            <a:off x="7738393" y="3689987"/>
            <a:ext cx="37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towards the top of the stack</a:t>
            </a:r>
          </a:p>
        </p:txBody>
      </p:sp>
      <p:graphicFrame>
        <p:nvGraphicFramePr>
          <p:cNvPr id="20" name="Tabelle 6">
            <a:extLst>
              <a:ext uri="{FF2B5EF4-FFF2-40B4-BE49-F238E27FC236}">
                <a16:creationId xmlns:a16="http://schemas.microsoft.com/office/drawing/2014/main" id="{1713E05B-2FFD-49A5-9FFB-0325DAFC5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96491"/>
              </p:ext>
            </p:extLst>
          </p:nvPr>
        </p:nvGraphicFramePr>
        <p:xfrm>
          <a:off x="4691020" y="1404589"/>
          <a:ext cx="3917805" cy="4978421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17805">
                  <a:extLst>
                    <a:ext uri="{9D8B030D-6E8A-4147-A177-3AD203B41FA5}">
                      <a16:colId xmlns:a16="http://schemas.microsoft.com/office/drawing/2014/main" val="1808928783"/>
                    </a:ext>
                  </a:extLst>
                </a:gridCol>
              </a:tblGrid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frame of function calling copy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095354"/>
                  </a:ext>
                </a:extLst>
              </a:tr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attacker-controlled return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49467"/>
                  </a:ext>
                </a:extLst>
              </a:tr>
              <a:tr h="2133609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\x48\x31\xf6\x56\x48\</a:t>
                      </a:r>
                      <a:r>
                        <a:rPr lang="de-DE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xbf</a:t>
                      </a:r>
                      <a:r>
                        <a:rPr lang="de-DE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\x2f\x62</a:t>
                      </a:r>
                    </a:p>
                    <a:p>
                      <a:pPr algn="ctr"/>
                      <a:r>
                        <a:rPr lang="de-DE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\x69\x6e\x2f\x2f\x73\x68\x57\x54</a:t>
                      </a:r>
                    </a:p>
                    <a:p>
                      <a:pPr algn="ctr"/>
                      <a:r>
                        <a:rPr lang="de-DE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\x5f\xb0\x3b\x99\x0f\x05</a:t>
                      </a:r>
                    </a:p>
                    <a:p>
                      <a:pPr algn="ctr"/>
                      <a:r>
                        <a:rPr lang="de-DE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800" kern="1200" dirty="0">
                          <a:solidFill>
                            <a:schemeClr val="bg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execve(“/bin/sh”, NULL, NULL);</a:t>
                      </a:r>
                      <a:r>
                        <a:rPr lang="de-DE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19884"/>
                  </a:ext>
                </a:extLst>
              </a:tr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45357"/>
                  </a:ext>
                </a:extLst>
              </a:tr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frame of </a:t>
                      </a:r>
                      <a:r>
                        <a:rPr lang="en-US" dirty="0" err="1"/>
                        <a:t>strlen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strcpy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224200"/>
                  </a:ext>
                </a:extLst>
              </a:tr>
            </a:tbl>
          </a:graphicData>
        </a:graphic>
      </p:graphicFrame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8E5FD141-18C3-49B8-AB47-E2719A8AF704}"/>
              </a:ext>
            </a:extLst>
          </p:cNvPr>
          <p:cNvSpPr/>
          <p:nvPr/>
        </p:nvSpPr>
        <p:spPr>
          <a:xfrm>
            <a:off x="3956050" y="2482850"/>
            <a:ext cx="901700" cy="2343150"/>
          </a:xfrm>
          <a:custGeom>
            <a:avLst/>
            <a:gdLst>
              <a:gd name="connsiteX0" fmla="*/ 863600 w 901700"/>
              <a:gd name="connsiteY0" fmla="*/ 0 h 2343150"/>
              <a:gd name="connsiteX1" fmla="*/ 0 w 901700"/>
              <a:gd name="connsiteY1" fmla="*/ 0 h 2343150"/>
              <a:gd name="connsiteX2" fmla="*/ 0 w 901700"/>
              <a:gd name="connsiteY2" fmla="*/ 2343150 h 2343150"/>
              <a:gd name="connsiteX3" fmla="*/ 901700 w 901700"/>
              <a:gd name="connsiteY3" fmla="*/ 234315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700" h="2343150">
                <a:moveTo>
                  <a:pt x="863600" y="0"/>
                </a:moveTo>
                <a:lnTo>
                  <a:pt x="0" y="0"/>
                </a:lnTo>
                <a:lnTo>
                  <a:pt x="0" y="2343150"/>
                </a:lnTo>
                <a:lnTo>
                  <a:pt x="901700" y="2343150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D8C7E-8C58-4431-8C7C-12B53F1A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Stack Buffer Overflows – Code reuse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66975-1FA0-4EFF-840A-D37C77F1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copy(char *s)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char buf[32];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size_t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length =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strlen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strcpy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(buf, 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return length;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spawnShell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(void)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execve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(“/bin/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”,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NULL,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A13D73-423C-4578-BCE8-856766D6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6D06F6-4D41-49A6-A88E-7B62A2AD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8</a:t>
            </a:fld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EF76777-F599-48AB-8087-A07DA593181B}"/>
              </a:ext>
            </a:extLst>
          </p:cNvPr>
          <p:cNvCxnSpPr/>
          <p:nvPr/>
        </p:nvCxnSpPr>
        <p:spPr>
          <a:xfrm flipV="1">
            <a:off x="8787740" y="1930400"/>
            <a:ext cx="0" cy="3888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1D8EEE4-B8DE-4518-BE3B-18E83EF0E28D}"/>
              </a:ext>
            </a:extLst>
          </p:cNvPr>
          <p:cNvSpPr txBox="1"/>
          <p:nvPr/>
        </p:nvSpPr>
        <p:spPr>
          <a:xfrm rot="16200000">
            <a:off x="7073844" y="3689987"/>
            <a:ext cx="37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towards higher memory addresses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314F82B-7042-42BC-946E-A364537397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52289" y="1930400"/>
            <a:ext cx="0" cy="3888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258C8E6-9B92-486D-BD09-86B42FA9FB76}"/>
              </a:ext>
            </a:extLst>
          </p:cNvPr>
          <p:cNvSpPr txBox="1"/>
          <p:nvPr/>
        </p:nvSpPr>
        <p:spPr>
          <a:xfrm rot="16200000">
            <a:off x="7738393" y="3689987"/>
            <a:ext cx="37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towards the top of the stack</a:t>
            </a:r>
          </a:p>
        </p:txBody>
      </p:sp>
      <p:graphicFrame>
        <p:nvGraphicFramePr>
          <p:cNvPr id="20" name="Tabelle 6">
            <a:extLst>
              <a:ext uri="{FF2B5EF4-FFF2-40B4-BE49-F238E27FC236}">
                <a16:creationId xmlns:a16="http://schemas.microsoft.com/office/drawing/2014/main" id="{1713E05B-2FFD-49A5-9FFB-0325DAFC5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90537"/>
              </p:ext>
            </p:extLst>
          </p:nvPr>
        </p:nvGraphicFramePr>
        <p:xfrm>
          <a:off x="4691020" y="1404589"/>
          <a:ext cx="3917805" cy="4978421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917805">
                  <a:extLst>
                    <a:ext uri="{9D8B030D-6E8A-4147-A177-3AD203B41FA5}">
                      <a16:colId xmlns:a16="http://schemas.microsoft.com/office/drawing/2014/main" val="1808928783"/>
                    </a:ext>
                  </a:extLst>
                </a:gridCol>
              </a:tblGrid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frame of function calling copy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095354"/>
                  </a:ext>
                </a:extLst>
              </a:tr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attacker-controlled return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49467"/>
                  </a:ext>
                </a:extLst>
              </a:tr>
              <a:tr h="2133609"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19884"/>
                  </a:ext>
                </a:extLst>
              </a:tr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45357"/>
                  </a:ext>
                </a:extLst>
              </a:tr>
              <a:tr h="7112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frame of </a:t>
                      </a:r>
                      <a:r>
                        <a:rPr lang="en-US" dirty="0" err="1"/>
                        <a:t>strlen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strcpy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224200"/>
                  </a:ext>
                </a:extLst>
              </a:tr>
            </a:tbl>
          </a:graphicData>
        </a:graphic>
      </p:graphicFrame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E42089E0-69DF-4FB6-9A1D-13455E6118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43033" y="2481211"/>
            <a:ext cx="1044000" cy="2628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25D25-BB58-4440-8305-7087D647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against Stack Buffer Overflow exploits – Data execution prevention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6FDDB-DD7C-46C6-A90A-DCB8C431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Windows: mostly referred to as DEP (Data Execution Prevention)</a:t>
            </a:r>
          </a:p>
          <a:p>
            <a:r>
              <a:rPr lang="en-US" dirty="0"/>
              <a:t>On Linux: mostly referred to as non-executable stack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OS marks memory pages / areas as non-executable</a:t>
            </a:r>
          </a:p>
          <a:p>
            <a:pPr lvl="1"/>
            <a:r>
              <a:rPr lang="en-US" dirty="0"/>
              <a:t>Hardware support: processor refuses to execute code from non-executable regions</a:t>
            </a:r>
          </a:p>
          <a:p>
            <a:r>
              <a:rPr lang="en-US" dirty="0"/>
              <a:t>Separation of code and data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EF73B9-E125-4AB9-98E8-16A1DEE6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Florian Hofhammer, M1 Jacques Herbrand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F21EC1-23C0-4DAE-ABB6-79A7FC5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E73F-CA90-4975-9AB5-628CA91EAB9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8189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1688</Words>
  <Application>Microsoft Office PowerPoint</Application>
  <PresentationFormat>Breitbild</PresentationFormat>
  <Paragraphs>261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Cascadia Code</vt:lpstr>
      <vt:lpstr>Cascadia Mono</vt:lpstr>
      <vt:lpstr>Trebuchet MS</vt:lpstr>
      <vt:lpstr>Wingdings 3</vt:lpstr>
      <vt:lpstr>Facette</vt:lpstr>
      <vt:lpstr>Stack Buffer Overflows</vt:lpstr>
      <vt:lpstr>Table of contents</vt:lpstr>
      <vt:lpstr>Introduction</vt:lpstr>
      <vt:lpstr>Stack layout and Stack Buffer Overflows</vt:lpstr>
      <vt:lpstr>Stack layout and Stack Buffer Overflows</vt:lpstr>
      <vt:lpstr>Stack layout and Stack Buffer Overflows</vt:lpstr>
      <vt:lpstr>Exploiting Stack Buffer Overflows – Code injection</vt:lpstr>
      <vt:lpstr>Exploiting Stack Buffer Overflows – Code reuse</vt:lpstr>
      <vt:lpstr>Defending against Stack Buffer Overflow exploits – Data execution prevention</vt:lpstr>
      <vt:lpstr>Defending against Stack Buffer Overflow exploits – ASLR</vt:lpstr>
      <vt:lpstr>Defending against Stack Buffer Overflow exploits – Stack canaries</vt:lpstr>
      <vt:lpstr>Defending against Stack Buffer Overflow exploits – Stack canaries</vt:lpstr>
      <vt:lpstr>Defending against Stack Buffer Overflow exploits – Control Flow Integrity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Breaking Symmetric Cryptosystems using Quantum Period Finding</dc:title>
  <dc:creator>Florian Hofhammer</dc:creator>
  <cp:lastModifiedBy>Florian Hofhammer</cp:lastModifiedBy>
  <cp:revision>131</cp:revision>
  <cp:lastPrinted>2020-04-20T07:32:28Z</cp:lastPrinted>
  <dcterms:created xsi:type="dcterms:W3CDTF">2020-04-15T17:07:10Z</dcterms:created>
  <dcterms:modified xsi:type="dcterms:W3CDTF">2020-07-07T21:10:46Z</dcterms:modified>
</cp:coreProperties>
</file>