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9" r:id="rId3"/>
    <p:sldId id="350" r:id="rId4"/>
    <p:sldId id="351" r:id="rId5"/>
    <p:sldId id="35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0" autoAdjust="0"/>
    <p:restoredTop sz="94609"/>
  </p:normalViewPr>
  <p:slideViewPr>
    <p:cSldViewPr snapToGrid="0">
      <p:cViewPr varScale="1">
        <p:scale>
          <a:sx n="90" d="100"/>
          <a:sy n="90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8C691-F1E0-49BB-D29E-59A3C95A5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E6B93D-06C9-AFCD-2157-D1E5D333C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E173FA-B3C2-80F0-406A-C92A6B86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D4012A-E340-A5DA-66CF-8F140CFD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2AFD4-C732-5FC0-1E4B-BF616ACC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43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E6F03-8E21-1547-B696-CCA59A9B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5B3773-471F-5D30-80E6-2F31E76B5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487794-2868-5F68-BB47-9B91FF38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ABED5-EF4D-CF07-168E-1B3786E2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5E0D71-8682-60DF-06F3-42BD296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9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B6DA52-156B-1050-9AB5-E0D712DA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119DE0-4DE8-70C9-BF18-F4F8E7A4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DFA12D-B2B6-E2A1-10A8-AEB83B8F7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7AF856-0031-90AF-CD27-CD376066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63748-53D9-9CAA-694B-E562A8F3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791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e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55EF87-49C3-00F8-25FA-38DA90B3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45893"/>
            <a:ext cx="2743200" cy="365125"/>
          </a:xfrm>
        </p:spPr>
        <p:txBody>
          <a:bodyPr/>
          <a:lstStyle/>
          <a:p>
            <a:fld id="{B23DC57D-9400-4049-A43C-C6157DEF9DA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4028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0075B-BA27-93D4-3714-00E714C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2D21AF-CE64-D2E8-C6E6-4158B763F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3D272-25DA-D564-B484-B18054615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8D02CE-0275-37C9-A138-87D0E8B7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D4491F-F65B-8DAF-E435-0CE4ACD9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849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7C61E6-ADC4-B001-7FF4-36CAAB121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98E3EB-EBFC-0D30-F451-6633340D8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8F20EB-C4B2-4998-A7CF-0611BC8AD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507163-50A2-2A59-2119-9DC86FE0A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FBF232-A9AF-1B42-430F-DDB316B0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3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54DB0-B4BF-AE9A-A2C9-18F68BCA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236407-EF27-B79C-466F-42C6CEA4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FE4D3A-CC64-3650-454E-784D5F18B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48F38B-39FC-C7D3-E341-DD8A2241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A0A118D-A3A1-291D-0B0B-EC2583F3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ABB523-DC50-5CE9-0B42-D77FA7C7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7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A0D7C-6E13-6E26-EDB8-FEE24EBC5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199C81-BF96-3BB6-38A8-F6B1E89A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7C0291-21B3-A453-28CA-F30DD3CDD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EC21E8-C230-6B35-864A-9CE2CCA2B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1A484B-7796-A84E-5A67-31CE08BD7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850ABC-7780-BA6F-D3A9-39250BBB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190B8AE-B11E-4915-2BDB-D4055A21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E6CAA2-188E-E5C9-21DD-E2C17E85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214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AD9-D678-8BB9-9018-5AB92A59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F17EC16-AC33-6652-9EA1-9BF6E6DF8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C5177A-AD76-B7BF-BB3D-2B4B0F8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3F62EF-12A6-9075-ADD2-83166964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42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5C63FE-BF5D-110A-AAFA-912C31D7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AEDBBF-91A3-D616-0978-7410DE23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9E5F92-11C8-C7D0-41CC-55F248358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048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0A0556-6FAA-A53B-BDC7-98E45FD3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C1D74A-7DDB-0A03-DDD3-5FFDE2D65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F66183-2B65-A05F-F1B8-EA5B3F4D6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5F9075-E176-6BC3-9910-298CCE41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B72FE6A-5381-F846-B117-39DE730A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32715F-165A-2072-13BA-772B660F4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7420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8EED2-9CA3-9197-7594-7A238E9B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69E30F-7830-FBF0-3801-C92FF4079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808609-A2B1-A178-45A6-72596A478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6B827-CF8E-81F0-A97D-A0372D3E6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3A08D0-EB3F-3C50-143B-339E46CD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BF24457-CAAC-9E04-28A4-897AFB31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175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5CDC771-8A9C-9AE1-21D3-956086230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334DF7-52A2-5948-83D3-0B5259D5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DA7806-3D43-373E-0014-BA35608B25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29A7BF-8C25-4EED-B67D-57400EF25DA3}" type="datetimeFigureOut">
              <a:rPr lang="de-DE" smtClean="0"/>
              <a:t>06.01.25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24D906-C687-D6D9-3B76-6EE3F15E1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FB1AC-36D0-C2E1-9222-C41A1BA86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C5DC4-7EE6-4FEC-AFA1-9A3B0D609B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67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36757CA-86E9-867B-329D-7170E6ACFB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19336" y="332656"/>
            <a:ext cx="11881320" cy="5904656"/>
          </a:xfrm>
          <a:prstGeom prst="rect">
            <a:avLst/>
          </a:prstGeom>
          <a:gradFill>
            <a:gsLst>
              <a:gs pos="100000">
                <a:srgbClr val="2BB875">
                  <a:alpha val="5000"/>
                </a:srgbClr>
              </a:gs>
              <a:gs pos="0">
                <a:srgbClr val="2DACB5">
                  <a:alpha val="7000"/>
                </a:srgbClr>
              </a:gs>
            </a:gsLst>
            <a:lin ang="20400000" scaled="0"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64829FA-3BBA-D0E4-635F-A439A4A3BF5C}"/>
              </a:ext>
            </a:extLst>
          </p:cNvPr>
          <p:cNvSpPr txBox="1"/>
          <p:nvPr/>
        </p:nvSpPr>
        <p:spPr>
          <a:xfrm>
            <a:off x="2120389" y="3952891"/>
            <a:ext cx="7951216" cy="830997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DE" sz="2400" dirty="0">
                <a:gradFill>
                  <a:gsLst>
                    <a:gs pos="0">
                      <a:srgbClr val="00B0F0"/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800000" scaled="0"/>
                </a:gradFill>
                <a:latin typeface="Gilroy-Bold" panose="00000800000000000000" pitchFamily="2" charset="0"/>
              </a:rPr>
              <a:t>Verbesserung der Fahrradinfrastruktur zur Steigerung </a:t>
            </a:r>
            <a:br>
              <a:rPr lang="de-DE" sz="2400" dirty="0">
                <a:gradFill>
                  <a:gsLst>
                    <a:gs pos="0">
                      <a:srgbClr val="00B0F0"/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800000" scaled="0"/>
                </a:gradFill>
                <a:latin typeface="Gilroy-Bold" panose="00000800000000000000" pitchFamily="2" charset="0"/>
              </a:rPr>
            </a:br>
            <a:r>
              <a:rPr lang="de-DE" sz="2400" dirty="0">
                <a:gradFill>
                  <a:gsLst>
                    <a:gs pos="0">
                      <a:srgbClr val="00B0F0"/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800000" scaled="0"/>
                </a:gradFill>
                <a:latin typeface="Gilroy-Bold" panose="00000800000000000000" pitchFamily="2" charset="0"/>
              </a:rPr>
              <a:t>der Nutzung und Reduzierung von Ausfällen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BE7CFA6-293D-2FE1-165C-E34782CB6A38}"/>
              </a:ext>
            </a:extLst>
          </p:cNvPr>
          <p:cNvSpPr txBox="1"/>
          <p:nvPr/>
        </p:nvSpPr>
        <p:spPr>
          <a:xfrm>
            <a:off x="5078616" y="6290156"/>
            <a:ext cx="2034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bg2">
                    <a:lumMod val="75000"/>
                  </a:schemeClr>
                </a:solidFill>
              </a:rPr>
              <a:t>Florian Kulig, David </a:t>
            </a:r>
            <a:r>
              <a:rPr lang="de-DE" sz="1400" dirty="0" err="1">
                <a:solidFill>
                  <a:schemeClr val="bg2">
                    <a:lumMod val="75000"/>
                  </a:schemeClr>
                </a:solidFill>
              </a:rPr>
              <a:t>Faiß</a:t>
            </a:r>
            <a:endParaRPr lang="de-DE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3EB6819-FC03-5AD8-FEA1-A373317D7F42}"/>
              </a:ext>
            </a:extLst>
          </p:cNvPr>
          <p:cNvSpPr txBox="1"/>
          <p:nvPr/>
        </p:nvSpPr>
        <p:spPr>
          <a:xfrm>
            <a:off x="1617047" y="2198565"/>
            <a:ext cx="89579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 Black" panose="020B0A04040200000203" pitchFamily="34" charset="0"/>
                <a:cs typeface="Urbanist Black" panose="020B0A04040200000203" pitchFamily="34" charset="0"/>
              </a:rPr>
              <a:t>Auswertung der </a:t>
            </a:r>
            <a:r>
              <a:rPr lang="de-DE" sz="48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 Black" panose="020B0A04040200000203" pitchFamily="34" charset="0"/>
                <a:cs typeface="Urbanist Black" panose="020B0A04040200000203" pitchFamily="34" charset="0"/>
              </a:rPr>
              <a:t>Fahrradwege</a:t>
            </a:r>
            <a:r>
              <a:rPr lang="de-DE" sz="5400" b="1" spc="-150" dirty="0">
                <a:gradFill>
                  <a:gsLst>
                    <a:gs pos="100000">
                      <a:schemeClr val="tx1">
                        <a:lumMod val="75000"/>
                        <a:lumOff val="25000"/>
                      </a:schemeClr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Urbanist (Überschriften)"/>
                <a:ea typeface="Urbanist Black" panose="020B0A04040200000203" pitchFamily="34" charset="0"/>
                <a:cs typeface="Urbanist Black" panose="020B0A04040200000203" pitchFamily="34" charset="0"/>
              </a:rPr>
              <a:t> in München</a:t>
            </a:r>
            <a:endParaRPr lang="de-DE" sz="5400" b="1" spc="-150" dirty="0">
              <a:gradFill>
                <a:gsLst>
                  <a:gs pos="69000">
                    <a:schemeClr val="tx1">
                      <a:lumMod val="75000"/>
                      <a:lumOff val="25000"/>
                    </a:schemeClr>
                  </a:gs>
                  <a:gs pos="8000">
                    <a:schemeClr val="tx1"/>
                  </a:gs>
                </a:gsLst>
                <a:lin ang="5400000" scaled="0"/>
              </a:gradFill>
              <a:latin typeface="Urbanist (Überschriften)"/>
              <a:ea typeface="Urbanist Black" panose="020B0A04040200000203" pitchFamily="34" charset="0"/>
              <a:cs typeface="Urbanist Black" panose="020B0A04040200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69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1849E-2E01-106A-7302-BFED2C58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0FA0927B-A7F0-C5DC-00C4-1A145745FC8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A8526686-263A-9F31-10EF-57090FA1E3F8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75A0DDE-B3B5-A46E-51B3-A0C7EFC3B006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4598B0EE-9CF9-3C13-6663-0D05ADC9A4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DE55D5BC-77EF-C629-B452-102D0F04502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E3870CCE-679E-5C89-A850-556E3384099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684D64CB-B6B1-0596-3A0B-1C031FE1597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DF637F8-E4FB-9632-1BA4-90753B593F3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71C9B443-B9CF-BB2B-01E2-7C5F26B1DFD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7678B275-B81D-8B70-2279-E32D6F0B0F3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2E515F9D-7EA3-5DBC-99CF-7458DD13678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F7C61784-556A-4FB3-FC9A-B3556EC35D0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35AC417-2D57-F0FA-AC01-59924C733970}"/>
              </a:ext>
            </a:extLst>
          </p:cNvPr>
          <p:cNvSpPr txBox="1"/>
          <p:nvPr/>
        </p:nvSpPr>
        <p:spPr>
          <a:xfrm>
            <a:off x="292053" y="315107"/>
            <a:ext cx="2911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2800" b="1" dirty="0">
                <a:latin typeface="Urbanist (Überschriften)"/>
              </a:rPr>
              <a:t>Jährliche Trends</a:t>
            </a:r>
            <a:r>
              <a:rPr lang="de-DE" sz="2800" dirty="0">
                <a:latin typeface="Urbanist (Überschriften)"/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E5DAC7D-365E-ABC8-25F3-D4FB5B53232B}"/>
              </a:ext>
            </a:extLst>
          </p:cNvPr>
          <p:cNvSpPr txBox="1"/>
          <p:nvPr/>
        </p:nvSpPr>
        <p:spPr>
          <a:xfrm>
            <a:off x="6627591" y="937433"/>
            <a:ext cx="542029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Stetiges Wachstum über die Jahre bei gleichbleibender Anzahl von Zählstellen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Steigende tägliche Nutzung (ca. 2,3 Tsd.)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</a:rPr>
              <a:t>Interesse und die Nachfrage am Fahrradverkehr steigen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 der Fahrradwege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Ausbauen der Fahrradabstellplätze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Neue Zählstellen einbinden</a:t>
            </a:r>
          </a:p>
        </p:txBody>
      </p:sp>
      <p:pic>
        <p:nvPicPr>
          <p:cNvPr id="5" name="Grafik 4" descr="Ein Bild, das Text, Screenshot, Diagramm, Schrift enthält.">
            <a:extLst>
              <a:ext uri="{FF2B5EF4-FFF2-40B4-BE49-F238E27FC236}">
                <a16:creationId xmlns:a16="http://schemas.microsoft.com/office/drawing/2014/main" id="{FB3D16E3-C57E-040E-9087-087CD0F0A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53" y="937433"/>
            <a:ext cx="6241486" cy="498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25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A6149-2055-454A-3D10-53D735FCA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52972A5C-FAC8-F510-3484-87011405CD1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1FA2C60E-B3B7-80D2-183C-9356A9362B7B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28F3406-D08D-7739-EC43-D18A85896D8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C7854F83-078B-6FEF-BEF3-962181EFCA7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91913E23-91A8-3623-A92F-C9700585C90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26A27B0-DD75-5806-ADB1-7736B011A12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08100574-A5A2-DE91-B7DD-1BE594DE10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B842C87C-1343-035B-244D-F5B7DB010B9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7902354-D04C-E46D-BD3C-29BFA53ABA19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A41D0A40-A314-6851-9AB7-8C6573B4D2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A034ADB-3057-7E0F-7F4E-CE98246B6EE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A9A0450-C9CE-76CF-63F0-899FD4296767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F6082DFA-7213-2264-E805-F9E47B89B050}"/>
              </a:ext>
            </a:extLst>
          </p:cNvPr>
          <p:cNvSpPr txBox="1"/>
          <p:nvPr/>
        </p:nvSpPr>
        <p:spPr>
          <a:xfrm>
            <a:off x="196799" y="315106"/>
            <a:ext cx="538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Ausfallanalyse und Häufigkeiten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E1106F5-8AED-BFC5-AF08-68E17544618A}"/>
              </a:ext>
            </a:extLst>
          </p:cNvPr>
          <p:cNvSpPr txBox="1"/>
          <p:nvPr/>
        </p:nvSpPr>
        <p:spPr>
          <a:xfrm>
            <a:off x="6627591" y="794558"/>
            <a:ext cx="542029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Baustellen sind die häufigste Ursache für Ausfälle (609 Fälle) 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Beschädigungen sind ebenfalls bedeutende Ausfallgründe.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Besonders in den Wintermonaten ist eine Häufung von Ausfällen sichtbar, was auf saisonale Herausforderungen hindeutet.</a:t>
            </a:r>
          </a:p>
          <a:p>
            <a:pPr>
              <a:spcAft>
                <a:spcPts val="600"/>
              </a:spcAft>
              <a:buSzPct val="80000"/>
            </a:pPr>
            <a:endParaRPr lang="de-DE" sz="2000" dirty="0">
              <a:latin typeface="Gilroy-Medium" panose="00000600000000000000" pitchFamily="2" charset="0"/>
            </a:endParaRP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Temporäre Fahrradumleitungen während Bauarbeiten.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Sensoren besser vor Beschädigungen schützen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Winterfeste Fahrradinfrastruktur und Schneeräumung von Fahrradwegen priorisieren.</a:t>
            </a:r>
          </a:p>
        </p:txBody>
      </p:sp>
      <p:pic>
        <p:nvPicPr>
          <p:cNvPr id="3" name="Grafik 2" descr="Ein Bild, das Text, Diagramm, Screenshot, Rechteck enthält.&#10;&#10;Automatisch generierte Beschreibung">
            <a:extLst>
              <a:ext uri="{FF2B5EF4-FFF2-40B4-BE49-F238E27FC236}">
                <a16:creationId xmlns:a16="http://schemas.microsoft.com/office/drawing/2014/main" id="{BD60363C-022B-9266-F104-19C554A2E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00" y="937432"/>
            <a:ext cx="6153576" cy="49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03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61AF-601B-1107-42BD-E69768EC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 hidden="1">
            <a:extLst>
              <a:ext uri="{FF2B5EF4-FFF2-40B4-BE49-F238E27FC236}">
                <a16:creationId xmlns:a16="http://schemas.microsoft.com/office/drawing/2014/main" id="{45E1B516-B190-8D3C-2C9C-031EDFA4A70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AF753AD-A5FD-39D7-BE15-E3F1A83639B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0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CD169A2D-8125-3AE1-E2BB-9FD7982F997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19952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36624F28-7568-3806-E7A3-E9011CF5611C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216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E275831E-277A-8308-0831-73E288A28135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flipH="1">
              <a:off x="0" y="6642000"/>
              <a:ext cx="121920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56AE7F7D-D8FF-9AEC-FB2F-7A2D6A4ED2C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31473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4B8FC487-E6E0-F971-194A-18E5B7286443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05205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2E6B30B1-B901-C084-9171-9F1DE37BFB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6726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DE2CE5D1-1630-2B27-7B5D-58D69378CA11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46219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B86A4D51-03FF-7CD5-B831-651365A1DE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60966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E9835FA-B0AA-9A8E-40E6-45827A369484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757125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9BD92E1A-AC1C-C7C6-A59C-78E091FEC89F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904590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DE3F59A6-58B9-89F8-96F5-7CEFE4D4E42D}"/>
              </a:ext>
            </a:extLst>
          </p:cNvPr>
          <p:cNvSpPr txBox="1"/>
          <p:nvPr/>
        </p:nvSpPr>
        <p:spPr>
          <a:xfrm>
            <a:off x="196799" y="405470"/>
            <a:ext cx="4325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Zeitliche Nutzungsmuster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5AFB886-C80E-D5B1-2E7C-1B7E7F32E1DB}"/>
              </a:ext>
            </a:extLst>
          </p:cNvPr>
          <p:cNvSpPr txBox="1"/>
          <p:nvPr/>
        </p:nvSpPr>
        <p:spPr>
          <a:xfrm>
            <a:off x="6627591" y="937433"/>
            <a:ext cx="542029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Kernaussagen: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Hohe Nutzung zwischen 7:00-9:00 Uhr sowie zwischen 16:00 und 18:00 Uhr.</a:t>
            </a:r>
          </a:p>
          <a:p>
            <a:pPr marL="342900" indent="-342900">
              <a:spcAft>
                <a:spcPts val="600"/>
              </a:spcAft>
              <a:buSzPct val="80000"/>
              <a:buFont typeface="Wingdings" panose="05000000000000000000" pitchFamily="2" charset="2"/>
              <a:buChar char="Ø"/>
            </a:pPr>
            <a:r>
              <a:rPr lang="de-DE" sz="2000" dirty="0">
                <a:latin typeface="Gilroy-Medium" panose="00000600000000000000" pitchFamily="2" charset="0"/>
              </a:rPr>
              <a:t>Sommermonate weisen eine höhere Nutzung auf, während die Wintermonate deutlich weniger gezählte Fahrräder sehen.</a:t>
            </a:r>
          </a:p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Medium" panose="00000600000000000000" pitchFamily="2" charset="0"/>
              </a:rPr>
              <a:t>Handlungsempfehlungen: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Intensive Wartung und Reinigung im Frühjahr vor Nutzungsanstieg</a:t>
            </a:r>
          </a:p>
          <a:p>
            <a:pPr marL="342900" indent="-342900">
              <a:spcAft>
                <a:spcPts val="600"/>
              </a:spcAft>
              <a:buSzPct val="80000"/>
              <a:buFont typeface="Symbol" panose="05050102010706020507" pitchFamily="18" charset="2"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Im Winter bessere Bedingungen fürs Fahrrad fahren bieten. (Winterdienst)</a:t>
            </a:r>
          </a:p>
        </p:txBody>
      </p:sp>
      <p:pic>
        <p:nvPicPr>
          <p:cNvPr id="5" name="Grafik 4" descr="Ein Bild, das Text, Diagramm, Screenshot enthält.&#10;&#10;Automatisch generierte Beschreibung">
            <a:extLst>
              <a:ext uri="{FF2B5EF4-FFF2-40B4-BE49-F238E27FC236}">
                <a16:creationId xmlns:a16="http://schemas.microsoft.com/office/drawing/2014/main" id="{D5AE0E64-D333-84BE-D992-91AFF1CD6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99" y="1009992"/>
            <a:ext cx="6431427" cy="513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8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4A98E88-D643-2B33-B541-771919EE0869}"/>
              </a:ext>
            </a:extLst>
          </p:cNvPr>
          <p:cNvSpPr txBox="1"/>
          <p:nvPr/>
        </p:nvSpPr>
        <p:spPr>
          <a:xfrm>
            <a:off x="396001" y="352102"/>
            <a:ext cx="3276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Urbanist (Überschriften)"/>
              </a:rPr>
              <a:t>Zusammenfassung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2C5B5E0-0D2E-B3C6-0B5B-13F740461C12}"/>
              </a:ext>
            </a:extLst>
          </p:cNvPr>
          <p:cNvSpPr txBox="1"/>
          <p:nvPr/>
        </p:nvSpPr>
        <p:spPr>
          <a:xfrm>
            <a:off x="396001" y="937432"/>
            <a:ext cx="1139594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SzPct val="80000"/>
            </a:pPr>
            <a:r>
              <a:rPr lang="de-DE" sz="2000" dirty="0">
                <a:latin typeface="Gilroy-Bold" panose="00000800000000000000" pitchFamily="2" charset="0"/>
              </a:rPr>
              <a:t>Interesse und Nutzung der Radwege steigt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Fahrradwege in der Stadtplanung priorisieren </a:t>
            </a:r>
            <a:br>
              <a:rPr lang="de-DE" sz="2000" dirty="0">
                <a:latin typeface="Gilroy-Medium" panose="00000600000000000000" pitchFamily="2" charset="0"/>
              </a:rPr>
            </a:b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</a:t>
            </a:r>
            <a:r>
              <a:rPr lang="de-DE" sz="2000" b="1" dirty="0">
                <a:latin typeface="Gilroy-Medium" panose="00000600000000000000" pitchFamily="2" charset="0"/>
                <a:sym typeface="Wingdings" panose="05000000000000000000" pitchFamily="2" charset="2"/>
              </a:rPr>
              <a:t>mehr Radwege, um Fahrradfahren gegenüber dem Auto attraktiver zu machen</a:t>
            </a:r>
            <a:endParaRPr lang="de-DE" sz="2000" b="1" dirty="0">
              <a:latin typeface="Gilroy-Medium" panose="00000600000000000000" pitchFamily="2" charset="0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</a:rPr>
              <a:t>Infrastruktur ausbauen </a:t>
            </a: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 Abstellplätze (auch in Parkhäuser)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Winterdienst der Fahrradwege priorisieren  Winter höhere Nutzung erreichen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vorerst Bauarbeiten in die Wintermonate verlegen  weniger Radfahrer betroffen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r>
              <a:rPr lang="de-DE" sz="2000" dirty="0">
                <a:latin typeface="Gilroy-Medium" panose="00000600000000000000" pitchFamily="2" charset="0"/>
                <a:sym typeface="Wingdings" panose="05000000000000000000" pitchFamily="2" charset="2"/>
              </a:rPr>
              <a:t>Mehr Zählstellen aufbauen  bessere Auswertungen möglich</a:t>
            </a: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  <a:sym typeface="Wingdings" panose="05000000000000000000" pitchFamily="2" charset="2"/>
            </a:endParaRPr>
          </a:p>
          <a:p>
            <a:pPr marL="342900" indent="-342900">
              <a:spcAft>
                <a:spcPts val="600"/>
              </a:spcAft>
              <a:buSzPct val="80000"/>
              <a:buFontTx/>
              <a:buChar char="-"/>
            </a:pPr>
            <a:endParaRPr lang="de-DE" sz="2000" dirty="0">
              <a:latin typeface="Gilroy-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366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6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Macintosh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4" baseType="lpstr">
      <vt:lpstr>Aptos</vt:lpstr>
      <vt:lpstr>Aptos Display</vt:lpstr>
      <vt:lpstr>Arial</vt:lpstr>
      <vt:lpstr>Gilroy-Bold</vt:lpstr>
      <vt:lpstr>Gilroy-Medium</vt:lpstr>
      <vt:lpstr>Symbol</vt:lpstr>
      <vt:lpstr>Urbanist (Überschriften)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Faiss David (inf22012)</dc:creator>
  <cp:lastModifiedBy>Kulig Florian (inf22086)</cp:lastModifiedBy>
  <cp:revision>5</cp:revision>
  <dcterms:created xsi:type="dcterms:W3CDTF">2025-01-04T07:44:45Z</dcterms:created>
  <dcterms:modified xsi:type="dcterms:W3CDTF">2025-01-06T17:36:37Z</dcterms:modified>
</cp:coreProperties>
</file>