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78" r:id="rId5"/>
    <p:sldId id="280" r:id="rId6"/>
    <p:sldId id="323" r:id="rId7"/>
    <p:sldId id="279" r:id="rId8"/>
    <p:sldId id="281" r:id="rId9"/>
    <p:sldId id="302" r:id="rId10"/>
    <p:sldId id="304" r:id="rId11"/>
    <p:sldId id="303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271" r:id="rId20"/>
    <p:sldId id="282" r:id="rId21"/>
    <p:sldId id="320" r:id="rId22"/>
    <p:sldId id="319" r:id="rId23"/>
    <p:sldId id="322" r:id="rId24"/>
    <p:sldId id="283" r:id="rId25"/>
    <p:sldId id="287" r:id="rId26"/>
    <p:sldId id="290" r:id="rId27"/>
    <p:sldId id="289" r:id="rId28"/>
    <p:sldId id="295" r:id="rId29"/>
    <p:sldId id="291" r:id="rId30"/>
    <p:sldId id="292" r:id="rId31"/>
    <p:sldId id="293" r:id="rId32"/>
    <p:sldId id="324" r:id="rId33"/>
    <p:sldId id="296" r:id="rId34"/>
    <p:sldId id="284" r:id="rId35"/>
    <p:sldId id="297" r:id="rId36"/>
    <p:sldId id="298" r:id="rId37"/>
    <p:sldId id="299" r:id="rId38"/>
    <p:sldId id="300" r:id="rId39"/>
    <p:sldId id="314" r:id="rId40"/>
    <p:sldId id="285" r:id="rId41"/>
    <p:sldId id="286" r:id="rId42"/>
    <p:sldId id="315" r:id="rId43"/>
    <p:sldId id="316" r:id="rId44"/>
    <p:sldId id="326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B43BB-FDEC-4F9A-B6F8-F2882D88AF78}" v="198" dt="2020-04-28T13:04:52.542"/>
    <p1510:client id="{B1AD5D9D-457C-4EEC-8C5B-DA02C467E337}" v="86" dt="2020-04-29T12:54:50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2C7D2-8B3A-4CE3-836F-2A72ED937BC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5040173-B586-4D7C-89BC-DE2BDF7653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Ziel des Projekts</a:t>
          </a:r>
          <a:endParaRPr lang="en-US"/>
        </a:p>
      </dgm:t>
    </dgm:pt>
    <dgm:pt modelId="{2642E49D-E984-462D-9D6F-3739AD0A9921}" type="parTrans" cxnId="{7DADD080-A680-4CA2-9C6B-DB27034BB9A8}">
      <dgm:prSet/>
      <dgm:spPr/>
      <dgm:t>
        <a:bodyPr/>
        <a:lstStyle/>
        <a:p>
          <a:endParaRPr lang="en-US"/>
        </a:p>
      </dgm:t>
    </dgm:pt>
    <dgm:pt modelId="{AFFF8172-5F3E-4A86-B859-5ADE8E64CF52}" type="sibTrans" cxnId="{7DADD080-A680-4CA2-9C6B-DB27034BB9A8}">
      <dgm:prSet/>
      <dgm:spPr/>
      <dgm:t>
        <a:bodyPr/>
        <a:lstStyle/>
        <a:p>
          <a:endParaRPr lang="en-US"/>
        </a:p>
      </dgm:t>
    </dgm:pt>
    <dgm:pt modelId="{061130ED-DC90-4EEE-A21E-C8461F2948D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Vorgehensweise</a:t>
          </a:r>
          <a:endParaRPr lang="en-US"/>
        </a:p>
      </dgm:t>
    </dgm:pt>
    <dgm:pt modelId="{D64AE37D-6630-4082-83B1-73768624890A}" type="parTrans" cxnId="{F75BB6ED-73AD-4EBB-B801-7DA8C0ED5952}">
      <dgm:prSet/>
      <dgm:spPr/>
      <dgm:t>
        <a:bodyPr/>
        <a:lstStyle/>
        <a:p>
          <a:endParaRPr lang="en-US"/>
        </a:p>
      </dgm:t>
    </dgm:pt>
    <dgm:pt modelId="{A771C5EA-9AC1-45DF-8F7D-3468F22D20AD}" type="sibTrans" cxnId="{F75BB6ED-73AD-4EBB-B801-7DA8C0ED5952}">
      <dgm:prSet/>
      <dgm:spPr/>
      <dgm:t>
        <a:bodyPr/>
        <a:lstStyle/>
        <a:p>
          <a:endParaRPr lang="en-US"/>
        </a:p>
      </dgm:t>
    </dgm:pt>
    <dgm:pt modelId="{3C2E8819-2887-466A-BF53-93760D832FD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Einarbeitung</a:t>
          </a:r>
          <a:endParaRPr lang="en-US"/>
        </a:p>
      </dgm:t>
    </dgm:pt>
    <dgm:pt modelId="{62AD1E52-D51C-4832-AFBC-1ECC1789ADE0}" type="parTrans" cxnId="{B3B3E661-D105-4ECE-8556-90C9CAFCF145}">
      <dgm:prSet/>
      <dgm:spPr/>
      <dgm:t>
        <a:bodyPr/>
        <a:lstStyle/>
        <a:p>
          <a:endParaRPr lang="en-US"/>
        </a:p>
      </dgm:t>
    </dgm:pt>
    <dgm:pt modelId="{CFAD74BC-409C-4ACE-9BEC-BC258B76A748}" type="sibTrans" cxnId="{B3B3E661-D105-4ECE-8556-90C9CAFCF145}">
      <dgm:prSet/>
      <dgm:spPr/>
      <dgm:t>
        <a:bodyPr/>
        <a:lstStyle/>
        <a:p>
          <a:endParaRPr lang="en-US"/>
        </a:p>
      </dgm:t>
    </dgm:pt>
    <dgm:pt modelId="{DCDEDC4F-B1FC-4CF4-8C91-3E3B3CF6C82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Agentenaufteilung</a:t>
          </a:r>
          <a:endParaRPr lang="en-US"/>
        </a:p>
      </dgm:t>
    </dgm:pt>
    <dgm:pt modelId="{F0D2EE16-C9BD-4C05-A584-A1F04AB23CAF}" type="parTrans" cxnId="{F63B5988-CEDB-4574-9E12-1358A73DB999}">
      <dgm:prSet/>
      <dgm:spPr/>
      <dgm:t>
        <a:bodyPr/>
        <a:lstStyle/>
        <a:p>
          <a:endParaRPr lang="en-US"/>
        </a:p>
      </dgm:t>
    </dgm:pt>
    <dgm:pt modelId="{D72339C0-2707-4794-8EFE-4D1A243CBE79}" type="sibTrans" cxnId="{F63B5988-CEDB-4574-9E12-1358A73DB999}">
      <dgm:prSet/>
      <dgm:spPr/>
      <dgm:t>
        <a:bodyPr/>
        <a:lstStyle/>
        <a:p>
          <a:endParaRPr lang="en-US"/>
        </a:p>
      </dgm:t>
    </dgm:pt>
    <dgm:pt modelId="{3D582F42-1C18-41BA-B51E-81C1E761088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Framework-Gerüst</a:t>
          </a:r>
          <a:endParaRPr lang="en-US"/>
        </a:p>
      </dgm:t>
    </dgm:pt>
    <dgm:pt modelId="{539E56E4-4993-4099-A6B5-51503981357C}" type="parTrans" cxnId="{E407A672-016F-4FDD-A5AF-55A001A59876}">
      <dgm:prSet/>
      <dgm:spPr/>
      <dgm:t>
        <a:bodyPr/>
        <a:lstStyle/>
        <a:p>
          <a:endParaRPr lang="en-US"/>
        </a:p>
      </dgm:t>
    </dgm:pt>
    <dgm:pt modelId="{CA887A15-621E-4C07-ABF1-84DA12BA758C}" type="sibTrans" cxnId="{E407A672-016F-4FDD-A5AF-55A001A59876}">
      <dgm:prSet/>
      <dgm:spPr/>
      <dgm:t>
        <a:bodyPr/>
        <a:lstStyle/>
        <a:p>
          <a:endParaRPr lang="en-US"/>
        </a:p>
      </dgm:t>
    </dgm:pt>
    <dgm:pt modelId="{72FBE761-F9A8-4671-B89E-A5CAF6D6152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Environment-Wrapper</a:t>
          </a:r>
          <a:endParaRPr lang="en-US"/>
        </a:p>
      </dgm:t>
    </dgm:pt>
    <dgm:pt modelId="{533F4932-9989-4F55-85F6-5DC52E86D152}" type="parTrans" cxnId="{F734DD29-BDD7-43BF-877B-F0ABDD9ABD8F}">
      <dgm:prSet/>
      <dgm:spPr/>
      <dgm:t>
        <a:bodyPr/>
        <a:lstStyle/>
        <a:p>
          <a:endParaRPr lang="en-US"/>
        </a:p>
      </dgm:t>
    </dgm:pt>
    <dgm:pt modelId="{961FAA7C-5EB4-4A63-857E-8A3D9C02FB7C}" type="sibTrans" cxnId="{F734DD29-BDD7-43BF-877B-F0ABDD9ABD8F}">
      <dgm:prSet/>
      <dgm:spPr/>
      <dgm:t>
        <a:bodyPr/>
        <a:lstStyle/>
        <a:p>
          <a:endParaRPr lang="en-US"/>
        </a:p>
      </dgm:t>
    </dgm:pt>
    <dgm:pt modelId="{F2ACA333-4D75-48F6-A314-9A09BC14725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Hyperparameterbestimmung</a:t>
          </a:r>
          <a:endParaRPr lang="en-US"/>
        </a:p>
      </dgm:t>
    </dgm:pt>
    <dgm:pt modelId="{F2892504-0A1C-402E-9F3A-231630FF5167}" type="parTrans" cxnId="{916BA937-82B1-4BD9-97C8-AB839A266ABE}">
      <dgm:prSet/>
      <dgm:spPr/>
      <dgm:t>
        <a:bodyPr/>
        <a:lstStyle/>
        <a:p>
          <a:endParaRPr lang="en-US"/>
        </a:p>
      </dgm:t>
    </dgm:pt>
    <dgm:pt modelId="{70B3B946-6F41-41CF-84A1-D1BCD1B0074B}" type="sibTrans" cxnId="{916BA937-82B1-4BD9-97C8-AB839A266ABE}">
      <dgm:prSet/>
      <dgm:spPr/>
      <dgm:t>
        <a:bodyPr/>
        <a:lstStyle/>
        <a:p>
          <a:endParaRPr lang="en-US"/>
        </a:p>
      </dgm:t>
    </dgm:pt>
    <dgm:pt modelId="{08943E70-5D3E-490E-B6C6-288EB7AC36A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Ergebnisse</a:t>
          </a:r>
          <a:endParaRPr lang="en-US"/>
        </a:p>
      </dgm:t>
    </dgm:pt>
    <dgm:pt modelId="{BED6287B-ADB6-4CB8-9207-A0964512422C}" type="parTrans" cxnId="{DE5CF7B8-8CCF-4D16-B55F-E6D94C4C637C}">
      <dgm:prSet/>
      <dgm:spPr/>
      <dgm:t>
        <a:bodyPr/>
        <a:lstStyle/>
        <a:p>
          <a:endParaRPr lang="en-US"/>
        </a:p>
      </dgm:t>
    </dgm:pt>
    <dgm:pt modelId="{0EA17911-5A3B-4FD0-8403-1C5EA6817EAD}" type="sibTrans" cxnId="{DE5CF7B8-8CCF-4D16-B55F-E6D94C4C637C}">
      <dgm:prSet/>
      <dgm:spPr/>
      <dgm:t>
        <a:bodyPr/>
        <a:lstStyle/>
        <a:p>
          <a:endParaRPr lang="en-US"/>
        </a:p>
      </dgm:t>
    </dgm:pt>
    <dgm:pt modelId="{9D317030-C60F-4DA7-BCE6-AE2FC21B7D97}" type="pres">
      <dgm:prSet presAssocID="{83A2C7D2-8B3A-4CE3-836F-2A72ED937BCF}" presName="root" presStyleCnt="0">
        <dgm:presLayoutVars>
          <dgm:dir/>
          <dgm:resizeHandles val="exact"/>
        </dgm:presLayoutVars>
      </dgm:prSet>
      <dgm:spPr/>
    </dgm:pt>
    <dgm:pt modelId="{D81F02B1-356D-4A1C-909D-EE7004025120}" type="pres">
      <dgm:prSet presAssocID="{05040173-B586-4D7C-89BC-DE2BDF765317}" presName="compNode" presStyleCnt="0"/>
      <dgm:spPr/>
    </dgm:pt>
    <dgm:pt modelId="{FD8B3954-AEF9-4B93-8B9F-5DCA432E1D57}" type="pres">
      <dgm:prSet presAssocID="{05040173-B586-4D7C-89BC-DE2BDF7653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818EBE4-EB0A-45F9-9ADA-08E4513FBA1F}" type="pres">
      <dgm:prSet presAssocID="{05040173-B586-4D7C-89BC-DE2BDF765317}" presName="iconSpace" presStyleCnt="0"/>
      <dgm:spPr/>
    </dgm:pt>
    <dgm:pt modelId="{69DE296E-3649-4699-88AC-EA939B9365F2}" type="pres">
      <dgm:prSet presAssocID="{05040173-B586-4D7C-89BC-DE2BDF765317}" presName="parTx" presStyleLbl="revTx" presStyleIdx="0" presStyleCnt="6">
        <dgm:presLayoutVars>
          <dgm:chMax val="0"/>
          <dgm:chPref val="0"/>
        </dgm:presLayoutVars>
      </dgm:prSet>
      <dgm:spPr/>
    </dgm:pt>
    <dgm:pt modelId="{19124D72-7795-4FBE-9BFB-83556B35B7E6}" type="pres">
      <dgm:prSet presAssocID="{05040173-B586-4D7C-89BC-DE2BDF765317}" presName="txSpace" presStyleCnt="0"/>
      <dgm:spPr/>
    </dgm:pt>
    <dgm:pt modelId="{5C0ECAE3-C623-4418-9CE5-98363536334B}" type="pres">
      <dgm:prSet presAssocID="{05040173-B586-4D7C-89BC-DE2BDF765317}" presName="desTx" presStyleLbl="revTx" presStyleIdx="1" presStyleCnt="6">
        <dgm:presLayoutVars/>
      </dgm:prSet>
      <dgm:spPr/>
    </dgm:pt>
    <dgm:pt modelId="{1F0C6743-6D24-4580-B9DC-6B9B8E49510F}" type="pres">
      <dgm:prSet presAssocID="{AFFF8172-5F3E-4A86-B859-5ADE8E64CF52}" presName="sibTrans" presStyleCnt="0"/>
      <dgm:spPr/>
    </dgm:pt>
    <dgm:pt modelId="{37AF9889-6A34-4BC9-9AD5-56FEE546D8EB}" type="pres">
      <dgm:prSet presAssocID="{061130ED-DC90-4EEE-A21E-C8461F2948D6}" presName="compNode" presStyleCnt="0"/>
      <dgm:spPr/>
    </dgm:pt>
    <dgm:pt modelId="{1E801E5F-3773-4AC5-A968-9EEBFCA76749}" type="pres">
      <dgm:prSet presAssocID="{061130ED-DC90-4EEE-A21E-C8461F2948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60CCD4F-1AA2-4A5D-9B6A-5B8D43B8021A}" type="pres">
      <dgm:prSet presAssocID="{061130ED-DC90-4EEE-A21E-C8461F2948D6}" presName="iconSpace" presStyleCnt="0"/>
      <dgm:spPr/>
    </dgm:pt>
    <dgm:pt modelId="{6FA3114C-BE24-462F-9F30-E115FBA1BA9F}" type="pres">
      <dgm:prSet presAssocID="{061130ED-DC90-4EEE-A21E-C8461F2948D6}" presName="parTx" presStyleLbl="revTx" presStyleIdx="2" presStyleCnt="6">
        <dgm:presLayoutVars>
          <dgm:chMax val="0"/>
          <dgm:chPref val="0"/>
        </dgm:presLayoutVars>
      </dgm:prSet>
      <dgm:spPr/>
    </dgm:pt>
    <dgm:pt modelId="{A74C726E-4845-4446-A80A-55E63B8C7C75}" type="pres">
      <dgm:prSet presAssocID="{061130ED-DC90-4EEE-A21E-C8461F2948D6}" presName="txSpace" presStyleCnt="0"/>
      <dgm:spPr/>
    </dgm:pt>
    <dgm:pt modelId="{05C578E3-E91F-4AE0-A898-E443E3E0B055}" type="pres">
      <dgm:prSet presAssocID="{061130ED-DC90-4EEE-A21E-C8461F2948D6}" presName="desTx" presStyleLbl="revTx" presStyleIdx="3" presStyleCnt="6">
        <dgm:presLayoutVars/>
      </dgm:prSet>
      <dgm:spPr/>
    </dgm:pt>
    <dgm:pt modelId="{4B647C78-2789-4506-9094-DAB99AD1234F}" type="pres">
      <dgm:prSet presAssocID="{A771C5EA-9AC1-45DF-8F7D-3468F22D20AD}" presName="sibTrans" presStyleCnt="0"/>
      <dgm:spPr/>
    </dgm:pt>
    <dgm:pt modelId="{4EDEB6C4-E5E2-4E79-BEC1-C906E2059866}" type="pres">
      <dgm:prSet presAssocID="{08943E70-5D3E-490E-B6C6-288EB7AC36AA}" presName="compNode" presStyleCnt="0"/>
      <dgm:spPr/>
    </dgm:pt>
    <dgm:pt modelId="{E3AB3D93-5066-4D55-8040-06EDDD79E680}" type="pres">
      <dgm:prSet presAssocID="{08943E70-5D3E-490E-B6C6-288EB7AC36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C597A03-F4E9-4F12-BA50-791DA7BBDB36}" type="pres">
      <dgm:prSet presAssocID="{08943E70-5D3E-490E-B6C6-288EB7AC36AA}" presName="iconSpace" presStyleCnt="0"/>
      <dgm:spPr/>
    </dgm:pt>
    <dgm:pt modelId="{6C61AC9B-4312-4833-888B-D8EF45C67686}" type="pres">
      <dgm:prSet presAssocID="{08943E70-5D3E-490E-B6C6-288EB7AC36AA}" presName="parTx" presStyleLbl="revTx" presStyleIdx="4" presStyleCnt="6">
        <dgm:presLayoutVars>
          <dgm:chMax val="0"/>
          <dgm:chPref val="0"/>
        </dgm:presLayoutVars>
      </dgm:prSet>
      <dgm:spPr/>
    </dgm:pt>
    <dgm:pt modelId="{796E2C61-AF51-4A39-912B-9DD2EEE4F785}" type="pres">
      <dgm:prSet presAssocID="{08943E70-5D3E-490E-B6C6-288EB7AC36AA}" presName="txSpace" presStyleCnt="0"/>
      <dgm:spPr/>
    </dgm:pt>
    <dgm:pt modelId="{F9860936-9124-4D4E-804C-BAE4B8838B05}" type="pres">
      <dgm:prSet presAssocID="{08943E70-5D3E-490E-B6C6-288EB7AC36AA}" presName="desTx" presStyleLbl="revTx" presStyleIdx="5" presStyleCnt="6">
        <dgm:presLayoutVars/>
      </dgm:prSet>
      <dgm:spPr/>
    </dgm:pt>
  </dgm:ptLst>
  <dgm:cxnLst>
    <dgm:cxn modelId="{801D1D0F-6B3F-4F3E-959B-602AFF434994}" type="presOf" srcId="{05040173-B586-4D7C-89BC-DE2BDF765317}" destId="{69DE296E-3649-4699-88AC-EA939B9365F2}" srcOrd="0" destOrd="0" presId="urn:microsoft.com/office/officeart/2018/2/layout/IconLabelDescriptionList"/>
    <dgm:cxn modelId="{F734DD29-BDD7-43BF-877B-F0ABDD9ABD8F}" srcId="{061130ED-DC90-4EEE-A21E-C8461F2948D6}" destId="{72FBE761-F9A8-4671-B89E-A5CAF6D6152D}" srcOrd="3" destOrd="0" parTransId="{533F4932-9989-4F55-85F6-5DC52E86D152}" sibTransId="{961FAA7C-5EB4-4A63-857E-8A3D9C02FB7C}"/>
    <dgm:cxn modelId="{B574852C-AEF8-4CFC-807B-1B74E10ED432}" type="presOf" srcId="{F2ACA333-4D75-48F6-A314-9A09BC147250}" destId="{05C578E3-E91F-4AE0-A898-E443E3E0B055}" srcOrd="0" destOrd="4" presId="urn:microsoft.com/office/officeart/2018/2/layout/IconLabelDescriptionList"/>
    <dgm:cxn modelId="{916BA937-82B1-4BD9-97C8-AB839A266ABE}" srcId="{061130ED-DC90-4EEE-A21E-C8461F2948D6}" destId="{F2ACA333-4D75-48F6-A314-9A09BC147250}" srcOrd="4" destOrd="0" parTransId="{F2892504-0A1C-402E-9F3A-231630FF5167}" sibTransId="{70B3B946-6F41-41CF-84A1-D1BCD1B0074B}"/>
    <dgm:cxn modelId="{B3B3E661-D105-4ECE-8556-90C9CAFCF145}" srcId="{061130ED-DC90-4EEE-A21E-C8461F2948D6}" destId="{3C2E8819-2887-466A-BF53-93760D832FD4}" srcOrd="0" destOrd="0" parTransId="{62AD1E52-D51C-4832-AFBC-1ECC1789ADE0}" sibTransId="{CFAD74BC-409C-4ACE-9BEC-BC258B76A748}"/>
    <dgm:cxn modelId="{E407A672-016F-4FDD-A5AF-55A001A59876}" srcId="{061130ED-DC90-4EEE-A21E-C8461F2948D6}" destId="{3D582F42-1C18-41BA-B51E-81C1E761088A}" srcOrd="2" destOrd="0" parTransId="{539E56E4-4993-4099-A6B5-51503981357C}" sibTransId="{CA887A15-621E-4C07-ABF1-84DA12BA758C}"/>
    <dgm:cxn modelId="{E6EB0D57-D66E-411C-9D6F-929B63A79B78}" type="presOf" srcId="{3C2E8819-2887-466A-BF53-93760D832FD4}" destId="{05C578E3-E91F-4AE0-A898-E443E3E0B055}" srcOrd="0" destOrd="0" presId="urn:microsoft.com/office/officeart/2018/2/layout/IconLabelDescriptionList"/>
    <dgm:cxn modelId="{7DADD080-A680-4CA2-9C6B-DB27034BB9A8}" srcId="{83A2C7D2-8B3A-4CE3-836F-2A72ED937BCF}" destId="{05040173-B586-4D7C-89BC-DE2BDF765317}" srcOrd="0" destOrd="0" parTransId="{2642E49D-E984-462D-9D6F-3739AD0A9921}" sibTransId="{AFFF8172-5F3E-4A86-B859-5ADE8E64CF52}"/>
    <dgm:cxn modelId="{F63B5988-CEDB-4574-9E12-1358A73DB999}" srcId="{061130ED-DC90-4EEE-A21E-C8461F2948D6}" destId="{DCDEDC4F-B1FC-4CF4-8C91-3E3B3CF6C824}" srcOrd="1" destOrd="0" parTransId="{F0D2EE16-C9BD-4C05-A584-A1F04AB23CAF}" sibTransId="{D72339C0-2707-4794-8EFE-4D1A243CBE79}"/>
    <dgm:cxn modelId="{06B2BD91-6152-435B-BCB5-6E4EFE2D0AAC}" type="presOf" srcId="{83A2C7D2-8B3A-4CE3-836F-2A72ED937BCF}" destId="{9D317030-C60F-4DA7-BCE6-AE2FC21B7D97}" srcOrd="0" destOrd="0" presId="urn:microsoft.com/office/officeart/2018/2/layout/IconLabelDescriptionList"/>
    <dgm:cxn modelId="{F70A02AC-E67F-4A55-83B6-0210067772E9}" type="presOf" srcId="{061130ED-DC90-4EEE-A21E-C8461F2948D6}" destId="{6FA3114C-BE24-462F-9F30-E115FBA1BA9F}" srcOrd="0" destOrd="0" presId="urn:microsoft.com/office/officeart/2018/2/layout/IconLabelDescriptionList"/>
    <dgm:cxn modelId="{1EDA4AAD-2BD1-4DAB-B165-050BA8538A5D}" type="presOf" srcId="{3D582F42-1C18-41BA-B51E-81C1E761088A}" destId="{05C578E3-E91F-4AE0-A898-E443E3E0B055}" srcOrd="0" destOrd="2" presId="urn:microsoft.com/office/officeart/2018/2/layout/IconLabelDescriptionList"/>
    <dgm:cxn modelId="{DE5CF7B8-8CCF-4D16-B55F-E6D94C4C637C}" srcId="{83A2C7D2-8B3A-4CE3-836F-2A72ED937BCF}" destId="{08943E70-5D3E-490E-B6C6-288EB7AC36AA}" srcOrd="2" destOrd="0" parTransId="{BED6287B-ADB6-4CB8-9207-A0964512422C}" sibTransId="{0EA17911-5A3B-4FD0-8403-1C5EA6817EAD}"/>
    <dgm:cxn modelId="{F75BB6ED-73AD-4EBB-B801-7DA8C0ED5952}" srcId="{83A2C7D2-8B3A-4CE3-836F-2A72ED937BCF}" destId="{061130ED-DC90-4EEE-A21E-C8461F2948D6}" srcOrd="1" destOrd="0" parTransId="{D64AE37D-6630-4082-83B1-73768624890A}" sibTransId="{A771C5EA-9AC1-45DF-8F7D-3468F22D20AD}"/>
    <dgm:cxn modelId="{696D3AF1-C592-48EA-80F6-CE1F78D24291}" type="presOf" srcId="{DCDEDC4F-B1FC-4CF4-8C91-3E3B3CF6C824}" destId="{05C578E3-E91F-4AE0-A898-E443E3E0B055}" srcOrd="0" destOrd="1" presId="urn:microsoft.com/office/officeart/2018/2/layout/IconLabelDescriptionList"/>
    <dgm:cxn modelId="{BD3AAFF2-C5E9-4B3F-96D8-91BA85DEEF20}" type="presOf" srcId="{08943E70-5D3E-490E-B6C6-288EB7AC36AA}" destId="{6C61AC9B-4312-4833-888B-D8EF45C67686}" srcOrd="0" destOrd="0" presId="urn:microsoft.com/office/officeart/2018/2/layout/IconLabelDescriptionList"/>
    <dgm:cxn modelId="{2B9A59F3-1A26-4296-9B9D-7297D0C4170C}" type="presOf" srcId="{72FBE761-F9A8-4671-B89E-A5CAF6D6152D}" destId="{05C578E3-E91F-4AE0-A898-E443E3E0B055}" srcOrd="0" destOrd="3" presId="urn:microsoft.com/office/officeart/2018/2/layout/IconLabelDescriptionList"/>
    <dgm:cxn modelId="{435C766B-844A-4EE1-A4DC-DB827F8310CB}" type="presParOf" srcId="{9D317030-C60F-4DA7-BCE6-AE2FC21B7D97}" destId="{D81F02B1-356D-4A1C-909D-EE7004025120}" srcOrd="0" destOrd="0" presId="urn:microsoft.com/office/officeart/2018/2/layout/IconLabelDescriptionList"/>
    <dgm:cxn modelId="{A7847611-FC01-4D94-8585-9A1C1CC69196}" type="presParOf" srcId="{D81F02B1-356D-4A1C-909D-EE7004025120}" destId="{FD8B3954-AEF9-4B93-8B9F-5DCA432E1D57}" srcOrd="0" destOrd="0" presId="urn:microsoft.com/office/officeart/2018/2/layout/IconLabelDescriptionList"/>
    <dgm:cxn modelId="{63A4576D-7C14-47E2-8F95-3E338AC61A39}" type="presParOf" srcId="{D81F02B1-356D-4A1C-909D-EE7004025120}" destId="{A818EBE4-EB0A-45F9-9ADA-08E4513FBA1F}" srcOrd="1" destOrd="0" presId="urn:microsoft.com/office/officeart/2018/2/layout/IconLabelDescriptionList"/>
    <dgm:cxn modelId="{2DE00F3D-DD9C-4BA6-A4CD-E627882DE864}" type="presParOf" srcId="{D81F02B1-356D-4A1C-909D-EE7004025120}" destId="{69DE296E-3649-4699-88AC-EA939B9365F2}" srcOrd="2" destOrd="0" presId="urn:microsoft.com/office/officeart/2018/2/layout/IconLabelDescriptionList"/>
    <dgm:cxn modelId="{A7157D12-01FB-48FB-8ADD-B645E5792B46}" type="presParOf" srcId="{D81F02B1-356D-4A1C-909D-EE7004025120}" destId="{19124D72-7795-4FBE-9BFB-83556B35B7E6}" srcOrd="3" destOrd="0" presId="urn:microsoft.com/office/officeart/2018/2/layout/IconLabelDescriptionList"/>
    <dgm:cxn modelId="{170F342B-2DBD-4691-9EBF-C49167A81727}" type="presParOf" srcId="{D81F02B1-356D-4A1C-909D-EE7004025120}" destId="{5C0ECAE3-C623-4418-9CE5-98363536334B}" srcOrd="4" destOrd="0" presId="urn:microsoft.com/office/officeart/2018/2/layout/IconLabelDescriptionList"/>
    <dgm:cxn modelId="{A15EB5E0-F4EB-49E5-8B73-9AE1C1A279F5}" type="presParOf" srcId="{9D317030-C60F-4DA7-BCE6-AE2FC21B7D97}" destId="{1F0C6743-6D24-4580-B9DC-6B9B8E49510F}" srcOrd="1" destOrd="0" presId="urn:microsoft.com/office/officeart/2018/2/layout/IconLabelDescriptionList"/>
    <dgm:cxn modelId="{D0FD56EE-F98A-4643-BD39-85CED1907777}" type="presParOf" srcId="{9D317030-C60F-4DA7-BCE6-AE2FC21B7D97}" destId="{37AF9889-6A34-4BC9-9AD5-56FEE546D8EB}" srcOrd="2" destOrd="0" presId="urn:microsoft.com/office/officeart/2018/2/layout/IconLabelDescriptionList"/>
    <dgm:cxn modelId="{E7173EBC-7879-48A4-B968-00698EA0E683}" type="presParOf" srcId="{37AF9889-6A34-4BC9-9AD5-56FEE546D8EB}" destId="{1E801E5F-3773-4AC5-A968-9EEBFCA76749}" srcOrd="0" destOrd="0" presId="urn:microsoft.com/office/officeart/2018/2/layout/IconLabelDescriptionList"/>
    <dgm:cxn modelId="{15AA713A-2F67-4535-A7D8-5D3EE74C54FB}" type="presParOf" srcId="{37AF9889-6A34-4BC9-9AD5-56FEE546D8EB}" destId="{960CCD4F-1AA2-4A5D-9B6A-5B8D43B8021A}" srcOrd="1" destOrd="0" presId="urn:microsoft.com/office/officeart/2018/2/layout/IconLabelDescriptionList"/>
    <dgm:cxn modelId="{8E1619FC-4852-4275-B19D-7D35910D0CAF}" type="presParOf" srcId="{37AF9889-6A34-4BC9-9AD5-56FEE546D8EB}" destId="{6FA3114C-BE24-462F-9F30-E115FBA1BA9F}" srcOrd="2" destOrd="0" presId="urn:microsoft.com/office/officeart/2018/2/layout/IconLabelDescriptionList"/>
    <dgm:cxn modelId="{371936D1-55A7-47D1-93C8-443885FE34C0}" type="presParOf" srcId="{37AF9889-6A34-4BC9-9AD5-56FEE546D8EB}" destId="{A74C726E-4845-4446-A80A-55E63B8C7C75}" srcOrd="3" destOrd="0" presId="urn:microsoft.com/office/officeart/2018/2/layout/IconLabelDescriptionList"/>
    <dgm:cxn modelId="{F59A2DCB-42BF-40F4-A628-CD1FD38D331D}" type="presParOf" srcId="{37AF9889-6A34-4BC9-9AD5-56FEE546D8EB}" destId="{05C578E3-E91F-4AE0-A898-E443E3E0B055}" srcOrd="4" destOrd="0" presId="urn:microsoft.com/office/officeart/2018/2/layout/IconLabelDescriptionList"/>
    <dgm:cxn modelId="{27289058-2568-4811-BCC0-587D5138B0C0}" type="presParOf" srcId="{9D317030-C60F-4DA7-BCE6-AE2FC21B7D97}" destId="{4B647C78-2789-4506-9094-DAB99AD1234F}" srcOrd="3" destOrd="0" presId="urn:microsoft.com/office/officeart/2018/2/layout/IconLabelDescriptionList"/>
    <dgm:cxn modelId="{8284F452-13B5-47EF-9447-7BC2D5074FBA}" type="presParOf" srcId="{9D317030-C60F-4DA7-BCE6-AE2FC21B7D97}" destId="{4EDEB6C4-E5E2-4E79-BEC1-C906E2059866}" srcOrd="4" destOrd="0" presId="urn:microsoft.com/office/officeart/2018/2/layout/IconLabelDescriptionList"/>
    <dgm:cxn modelId="{6A22F90C-90D5-4C95-80DA-E244E94BB5B5}" type="presParOf" srcId="{4EDEB6C4-E5E2-4E79-BEC1-C906E2059866}" destId="{E3AB3D93-5066-4D55-8040-06EDDD79E680}" srcOrd="0" destOrd="0" presId="urn:microsoft.com/office/officeart/2018/2/layout/IconLabelDescriptionList"/>
    <dgm:cxn modelId="{5A7843CE-0DD7-4341-A422-BECF3AC8224C}" type="presParOf" srcId="{4EDEB6C4-E5E2-4E79-BEC1-C906E2059866}" destId="{FC597A03-F4E9-4F12-BA50-791DA7BBDB36}" srcOrd="1" destOrd="0" presId="urn:microsoft.com/office/officeart/2018/2/layout/IconLabelDescriptionList"/>
    <dgm:cxn modelId="{92011B14-79AD-4EF7-A3F8-A8A8D4CD0B5D}" type="presParOf" srcId="{4EDEB6C4-E5E2-4E79-BEC1-C906E2059866}" destId="{6C61AC9B-4312-4833-888B-D8EF45C67686}" srcOrd="2" destOrd="0" presId="urn:microsoft.com/office/officeart/2018/2/layout/IconLabelDescriptionList"/>
    <dgm:cxn modelId="{8219D407-8FA1-49BE-BF81-E3DB3854B617}" type="presParOf" srcId="{4EDEB6C4-E5E2-4E79-BEC1-C906E2059866}" destId="{796E2C61-AF51-4A39-912B-9DD2EEE4F785}" srcOrd="3" destOrd="0" presId="urn:microsoft.com/office/officeart/2018/2/layout/IconLabelDescriptionList"/>
    <dgm:cxn modelId="{CF61D693-DE7C-4985-AF6A-3A2A4F13B6F9}" type="presParOf" srcId="{4EDEB6C4-E5E2-4E79-BEC1-C906E2059866}" destId="{F9860936-9124-4D4E-804C-BAE4B8838B0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B3954-AEF9-4B93-8B9F-5DCA432E1D57}">
      <dsp:nvSpPr>
        <dsp:cNvPr id="0" name=""/>
        <dsp:cNvSpPr/>
      </dsp:nvSpPr>
      <dsp:spPr>
        <a:xfrm>
          <a:off x="8445" y="0"/>
          <a:ext cx="1047335" cy="10163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E296E-3649-4699-88AC-EA939B9365F2}">
      <dsp:nvSpPr>
        <dsp:cNvPr id="0" name=""/>
        <dsp:cNvSpPr/>
      </dsp:nvSpPr>
      <dsp:spPr>
        <a:xfrm>
          <a:off x="8445" y="1155280"/>
          <a:ext cx="2992387" cy="435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/>
            <a:t>Ziel des Projekts</a:t>
          </a:r>
          <a:endParaRPr lang="en-US" sz="2800" kern="1200"/>
        </a:p>
      </dsp:txBody>
      <dsp:txXfrm>
        <a:off x="8445" y="1155280"/>
        <a:ext cx="2992387" cy="435584"/>
      </dsp:txXfrm>
    </dsp:sp>
    <dsp:sp modelId="{5C0ECAE3-C623-4418-9CE5-98363536334B}">
      <dsp:nvSpPr>
        <dsp:cNvPr id="0" name=""/>
        <dsp:cNvSpPr/>
      </dsp:nvSpPr>
      <dsp:spPr>
        <a:xfrm>
          <a:off x="8445" y="1655477"/>
          <a:ext cx="2992387" cy="167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01E5F-3773-4AC5-A968-9EEBFCA76749}">
      <dsp:nvSpPr>
        <dsp:cNvPr id="0" name=""/>
        <dsp:cNvSpPr/>
      </dsp:nvSpPr>
      <dsp:spPr>
        <a:xfrm>
          <a:off x="3524500" y="0"/>
          <a:ext cx="1047335" cy="10163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3114C-BE24-462F-9F30-E115FBA1BA9F}">
      <dsp:nvSpPr>
        <dsp:cNvPr id="0" name=""/>
        <dsp:cNvSpPr/>
      </dsp:nvSpPr>
      <dsp:spPr>
        <a:xfrm>
          <a:off x="3524500" y="1155280"/>
          <a:ext cx="2992387" cy="435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/>
            <a:t>Vorgehensweise</a:t>
          </a:r>
          <a:endParaRPr lang="en-US" sz="2800" kern="1200"/>
        </a:p>
      </dsp:txBody>
      <dsp:txXfrm>
        <a:off x="3524500" y="1155280"/>
        <a:ext cx="2992387" cy="435584"/>
      </dsp:txXfrm>
    </dsp:sp>
    <dsp:sp modelId="{05C578E3-E91F-4AE0-A898-E443E3E0B055}">
      <dsp:nvSpPr>
        <dsp:cNvPr id="0" name=""/>
        <dsp:cNvSpPr/>
      </dsp:nvSpPr>
      <dsp:spPr>
        <a:xfrm>
          <a:off x="3524500" y="1655477"/>
          <a:ext cx="2992387" cy="167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Einarbeitung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Agentenaufteilung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Framework-Gerüst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Environment-Wrapper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Hyperparameterbestimmung</a:t>
          </a:r>
          <a:endParaRPr lang="en-US" sz="1700" kern="1200"/>
        </a:p>
      </dsp:txBody>
      <dsp:txXfrm>
        <a:off x="3524500" y="1655477"/>
        <a:ext cx="2992387" cy="1673581"/>
      </dsp:txXfrm>
    </dsp:sp>
    <dsp:sp modelId="{E3AB3D93-5066-4D55-8040-06EDDD79E680}">
      <dsp:nvSpPr>
        <dsp:cNvPr id="0" name=""/>
        <dsp:cNvSpPr/>
      </dsp:nvSpPr>
      <dsp:spPr>
        <a:xfrm>
          <a:off x="7040555" y="0"/>
          <a:ext cx="1047335" cy="10163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1AC9B-4312-4833-888B-D8EF45C67686}">
      <dsp:nvSpPr>
        <dsp:cNvPr id="0" name=""/>
        <dsp:cNvSpPr/>
      </dsp:nvSpPr>
      <dsp:spPr>
        <a:xfrm>
          <a:off x="7040555" y="1155280"/>
          <a:ext cx="2992387" cy="435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/>
            <a:t>Ergebnisse</a:t>
          </a:r>
          <a:endParaRPr lang="en-US" sz="2800" kern="1200"/>
        </a:p>
      </dsp:txBody>
      <dsp:txXfrm>
        <a:off x="7040555" y="1155280"/>
        <a:ext cx="2992387" cy="435584"/>
      </dsp:txXfrm>
    </dsp:sp>
    <dsp:sp modelId="{F9860936-9124-4D4E-804C-BAE4B8838B05}">
      <dsp:nvSpPr>
        <dsp:cNvPr id="0" name=""/>
        <dsp:cNvSpPr/>
      </dsp:nvSpPr>
      <dsp:spPr>
        <a:xfrm>
          <a:off x="7040555" y="1655477"/>
          <a:ext cx="2992387" cy="167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BD733-A798-4030-860B-AA4525403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2273BE-2C88-4312-BA9D-F4E4F0D79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EC5B7-3EC1-44B8-B0B9-FCBD4382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68C-7EAB-4929-B710-9886F29F73A6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39CC10-7D38-4D32-8278-8CE9BD51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684E48-2D26-4F87-B1E1-B699CE20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E47-0B0F-42B3-ACF2-9B5F6B18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22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E068-A5CD-46C9-B1FB-DF143F5B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797525-C2DE-411B-9BF0-BB17D70D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E3B8EA-C2E2-4058-AEA4-CDFF368D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68C-7EAB-4929-B710-9886F29F73A6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186ED-1280-48DF-9B9C-4C7B3772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78990-5F33-40A7-9802-65E370C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E47-0B0F-42B3-ACF2-9B5F6B18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81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43831B-78D2-4FBC-B3CB-C7A5BBA8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CD609A-FE6A-48F7-B50A-1119F9D0A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48B31-2C37-4769-BAA1-A3B026D4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68C-7EAB-4929-B710-9886F29F73A6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3CDB26-920A-4BD1-B8A6-6F54DB24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7D5970-80BE-4529-87AC-4486549D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E47-0B0F-42B3-ACF2-9B5F6B18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7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C1BCB-EB99-483D-9238-A657FCE5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AAB37-6AF8-45DC-B0DD-7F329A5D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DA194-143C-4E49-BE89-2046E58F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68C-7EAB-4929-B710-9886F29F73A6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5B36B-1FC5-4060-A5F1-97C907DC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55B024-519D-499A-863A-F0E7D2A0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E47-0B0F-42B3-ACF2-9B5F6B18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0A9D6-6CB5-470A-A125-D6E8F21D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2A2B6D-D7C6-46E1-9098-41CA4659A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41CD8-BBA1-4D7D-90AE-C26C0B2E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68C-7EAB-4929-B710-9886F29F73A6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61B6D-4CEC-4926-93EE-3ED904AF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881E90-8727-42C5-8823-D9E21C43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E47-0B0F-42B3-ACF2-9B5F6B18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16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20C1B-8537-4F67-B66B-CF6D9B52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2C891-3A63-4F2E-979A-AB25C68F0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13B5CD-16EA-4EAD-A93C-F241D1CEC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EF20A0-9EF8-4269-9F2E-F189574A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68C-7EAB-4929-B710-9886F29F73A6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46F034-21B6-4462-AB8A-A831920E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E432F7-761C-47B7-ADF7-BF1C2416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E47-0B0F-42B3-ACF2-9B5F6B18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26A09-91E1-4252-A077-F179E29A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37729D-24AF-4BDF-BE5B-1961A6B88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8F1CE5-3DD2-4668-9A04-927ADA2D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A4AAB5-99E6-484F-A6F1-93AD7CCD8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E2B065-4CC0-4B05-BFC5-FDA4163BE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AB8C26-7A3C-437B-BD0D-DEB9965A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68C-7EAB-4929-B710-9886F29F73A6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759DBE-2C45-4DD8-A68C-50F01260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1C4845-547A-45F0-9A0D-6292AA25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E47-0B0F-42B3-ACF2-9B5F6B18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54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20FD1-1CE5-4DC3-B982-B6174A62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E37DF6-3056-43D1-A05E-3B864CB1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68C-7EAB-4929-B710-9886F29F73A6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46847C-3EE2-4907-871E-874C4BD7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D667A2-4298-4C2B-BA0D-5FA4819F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E47-0B0F-42B3-ACF2-9B5F6B18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41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9327FD-7023-4DAE-87BF-961796FA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68C-7EAB-4929-B710-9886F29F73A6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C3E298-DD11-46B9-8603-00857033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601431-A72B-4871-B349-53FF31BC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E47-0B0F-42B3-ACF2-9B5F6B18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C2645-4E5B-4BC4-B5A5-2FEB9529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46A84-6D00-4134-BAB1-C9ED360A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E4D5FB-0F14-4E98-A820-6213E42FC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09B7AD-849F-47AF-B8DB-2FA819B3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68C-7EAB-4929-B710-9886F29F73A6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CA6F32-1570-4680-AEFC-4AC7E62B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BE2CC5-1DD6-4101-A50D-1ABC3282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E47-0B0F-42B3-ACF2-9B5F6B18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01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A415A-F64D-4C46-A188-FFAF2376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C5CC6F-E4F7-48CC-8D1E-C768CE4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4CC69C-464E-424A-84FD-91F5487CA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9FFEED-BC5A-471D-A09B-2B134277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68C-7EAB-4929-B710-9886F29F73A6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A4E479-BC3C-425F-8A7C-CF6A09B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81567F-7ABD-44FA-9479-1B101A86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E47-0B0F-42B3-ACF2-9B5F6B18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1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379A13-DDD5-4040-88C9-73CFDFF6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D461DE-4124-4A38-B975-1741DDC8A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CF4F04-B8BC-46AD-98F4-9E377FAE2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968C-7EAB-4929-B710-9886F29F73A6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E3EA35-BC4A-4281-A44E-9E222067F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9BAAA6-18E3-4A62-A5E2-27059BB8D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C4E47-0B0F-42B3-ACF2-9B5F6B18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1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1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8" name="Grafik 17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8CF10299-5669-4751-A6C2-FA0C157DD8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44432"/>
          <a:stretch/>
        </p:blipFill>
        <p:spPr>
          <a:xfrm>
            <a:off x="0" y="1624519"/>
            <a:ext cx="12192000" cy="21206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A248D6C-4CDC-409B-8309-8A50C5FC6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de-DE" sz="5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HSP: Reinforcement Learning</a:t>
            </a:r>
            <a:endParaRPr lang="en-US" sz="56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F9E1BD-CD2A-4935-87CD-5419A7224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800">
                <a:solidFill>
                  <a:srgbClr val="000000"/>
                </a:solidFill>
                <a:ea typeface="+mn-lt"/>
                <a:cs typeface="+mn-lt"/>
              </a:rPr>
              <a:t>von Florian Prechtl, Julian Dietrich und Julius Roth</a:t>
            </a:r>
            <a:endParaRPr 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1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E287511-8C4E-4195-8A19-A2F0EBA43AE1}"/>
              </a:ext>
            </a:extLst>
          </p:cNvPr>
          <p:cNvSpPr/>
          <p:nvPr/>
        </p:nvSpPr>
        <p:spPr>
          <a:xfrm>
            <a:off x="1813432" y="1067687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Actor</a:t>
            </a:r>
          </a:p>
          <a:p>
            <a:pPr algn="ctr"/>
            <a:r>
              <a:rPr lang="de-DE" sz="1000"/>
              <a:t>(Policy)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9928B3-C22C-4483-99E0-29DE32DB06DD}"/>
              </a:ext>
            </a:extLst>
          </p:cNvPr>
          <p:cNvSpPr/>
          <p:nvPr/>
        </p:nvSpPr>
        <p:spPr>
          <a:xfrm>
            <a:off x="1482666" y="4787230"/>
            <a:ext cx="1820411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3" y="738619"/>
            <a:ext cx="5853958" cy="145405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Agentenaufteilung: </a:t>
            </a: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AAC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31F4564-8F8C-4976-A7BD-57E7DA75DA57}"/>
              </a:ext>
            </a:extLst>
          </p:cNvPr>
          <p:cNvSpPr/>
          <p:nvPr/>
        </p:nvSpPr>
        <p:spPr>
          <a:xfrm>
            <a:off x="1813432" y="2927458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Critic</a:t>
            </a:r>
            <a:endParaRPr lang="de-DE"/>
          </a:p>
          <a:p>
            <a:pPr algn="ctr"/>
            <a:r>
              <a:rPr lang="de-DE" sz="1000"/>
              <a:t>(Value-</a:t>
            </a:r>
            <a:r>
              <a:rPr lang="de-DE" sz="1000" err="1"/>
              <a:t>Function</a:t>
            </a:r>
            <a:r>
              <a:rPr lang="de-DE" sz="1000"/>
              <a:t>)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0D9186BC-EE6A-4AB3-8C14-864678F9F46A}"/>
              </a:ext>
            </a:extLst>
          </p:cNvPr>
          <p:cNvSpPr txBox="1">
            <a:spLocks/>
          </p:cNvSpPr>
          <p:nvPr/>
        </p:nvSpPr>
        <p:spPr>
          <a:xfrm>
            <a:off x="5643802" y="2546186"/>
            <a:ext cx="6047040" cy="3460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000000"/>
                </a:solidFill>
              </a:rPr>
              <a:t>Actor-</a:t>
            </a:r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 Methode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Aufteilung des Agenten in zwei Teilagenten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Actor: Wählt Aktionen</a:t>
            </a:r>
          </a:p>
          <a:p>
            <a:pPr lvl="1"/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: Bewertet Aktionen</a:t>
            </a:r>
          </a:p>
          <a:p>
            <a:pPr lvl="1"/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35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3" y="738619"/>
            <a:ext cx="5853958" cy="145405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Agentenaufteilung: </a:t>
            </a: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AAC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0D9186BC-EE6A-4AB3-8C14-864678F9F46A}"/>
              </a:ext>
            </a:extLst>
          </p:cNvPr>
          <p:cNvSpPr txBox="1">
            <a:spLocks/>
          </p:cNvSpPr>
          <p:nvPr/>
        </p:nvSpPr>
        <p:spPr>
          <a:xfrm>
            <a:off x="5643802" y="2546186"/>
            <a:ext cx="6047040" cy="3460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000000"/>
                </a:solidFill>
              </a:rPr>
              <a:t>Actor-</a:t>
            </a:r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 Methode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Aufteilung des Agenten in zwei Teilagenten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Actor: Wählt Aktionen</a:t>
            </a:r>
          </a:p>
          <a:p>
            <a:pPr lvl="1"/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: Bewertet Aktionen</a:t>
            </a:r>
          </a:p>
          <a:p>
            <a:pPr lvl="1"/>
            <a:endParaRPr lang="de-DE">
              <a:solidFill>
                <a:srgbClr val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EBCE689-0188-47EE-9617-05A87C164E60}"/>
              </a:ext>
            </a:extLst>
          </p:cNvPr>
          <p:cNvSpPr/>
          <p:nvPr/>
        </p:nvSpPr>
        <p:spPr>
          <a:xfrm>
            <a:off x="1813432" y="1067687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98D19F-D929-4B47-B6A7-F646E513A62E}"/>
              </a:ext>
            </a:extLst>
          </p:cNvPr>
          <p:cNvSpPr/>
          <p:nvPr/>
        </p:nvSpPr>
        <p:spPr>
          <a:xfrm>
            <a:off x="1482666" y="4787230"/>
            <a:ext cx="1820411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cxnSp>
        <p:nvCxnSpPr>
          <p:cNvPr id="18" name="Gerade Verbindung mit Pfeil 8">
            <a:extLst>
              <a:ext uri="{FF2B5EF4-FFF2-40B4-BE49-F238E27FC236}">
                <a16:creationId xmlns:a16="http://schemas.microsoft.com/office/drawing/2014/main" id="{D68BA7DD-2FD4-4978-8E23-F23015BE4BE1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>
            <a:off x="2972310" y="1647126"/>
            <a:ext cx="330767" cy="3563748"/>
          </a:xfrm>
          <a:prstGeom prst="bentConnector3">
            <a:avLst>
              <a:gd name="adj1" fmla="val 3365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8">
            <a:extLst>
              <a:ext uri="{FF2B5EF4-FFF2-40B4-BE49-F238E27FC236}">
                <a16:creationId xmlns:a16="http://schemas.microsoft.com/office/drawing/2014/main" id="{C2C40DF0-7683-4618-B0C5-3772353FB4A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82664" y="1647126"/>
            <a:ext cx="330766" cy="3563748"/>
          </a:xfrm>
          <a:prstGeom prst="bentConnector3">
            <a:avLst>
              <a:gd name="adj1" fmla="val -2593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8">
            <a:extLst>
              <a:ext uri="{FF2B5EF4-FFF2-40B4-BE49-F238E27FC236}">
                <a16:creationId xmlns:a16="http://schemas.microsoft.com/office/drawing/2014/main" id="{24FF3150-06E1-416D-A388-BFDF7E0448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2423" y="4436782"/>
            <a:ext cx="700894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8">
            <a:extLst>
              <a:ext uri="{FF2B5EF4-FFF2-40B4-BE49-F238E27FC236}">
                <a16:creationId xmlns:a16="http://schemas.microsoft.com/office/drawing/2014/main" id="{90D438FA-9C66-474C-90A9-2EA05F59C224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43364" y="3506897"/>
            <a:ext cx="1170068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8">
            <a:extLst>
              <a:ext uri="{FF2B5EF4-FFF2-40B4-BE49-F238E27FC236}">
                <a16:creationId xmlns:a16="http://schemas.microsoft.com/office/drawing/2014/main" id="{1F1F56BE-2FA9-4D24-AA9D-4E38208587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77563" y="2738779"/>
            <a:ext cx="1030614" cy="1"/>
          </a:xfrm>
          <a:prstGeom prst="bentConnector3">
            <a:avLst>
              <a:gd name="adj1" fmla="val 695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B4BFFA01-C9D5-46C2-9BEE-D8A0F36045C9}"/>
              </a:ext>
            </a:extLst>
          </p:cNvPr>
          <p:cNvSpPr/>
          <p:nvPr/>
        </p:nvSpPr>
        <p:spPr>
          <a:xfrm>
            <a:off x="1813432" y="2927458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Critic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9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3" y="738619"/>
            <a:ext cx="5853958" cy="145405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Agentenaufteilung: </a:t>
            </a: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AAC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0D9186BC-EE6A-4AB3-8C14-864678F9F46A}"/>
              </a:ext>
            </a:extLst>
          </p:cNvPr>
          <p:cNvSpPr txBox="1">
            <a:spLocks/>
          </p:cNvSpPr>
          <p:nvPr/>
        </p:nvSpPr>
        <p:spPr>
          <a:xfrm>
            <a:off x="5643802" y="2546186"/>
            <a:ext cx="6047040" cy="3460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000000"/>
                </a:solidFill>
              </a:rPr>
              <a:t>Actor-</a:t>
            </a:r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 Methode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Aufteilung des Agenten in zwei Teilagenten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Actor: Wählt Aktionen</a:t>
            </a:r>
          </a:p>
          <a:p>
            <a:pPr lvl="1"/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: Bewertet Aktionen</a:t>
            </a:r>
          </a:p>
          <a:p>
            <a:pPr lvl="1"/>
            <a:endParaRPr lang="de-DE">
              <a:solidFill>
                <a:srgbClr val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EBCE689-0188-47EE-9617-05A87C164E60}"/>
              </a:ext>
            </a:extLst>
          </p:cNvPr>
          <p:cNvSpPr/>
          <p:nvPr/>
        </p:nvSpPr>
        <p:spPr>
          <a:xfrm>
            <a:off x="1813432" y="1067687"/>
            <a:ext cx="1158878" cy="11588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98D19F-D929-4B47-B6A7-F646E513A62E}"/>
              </a:ext>
            </a:extLst>
          </p:cNvPr>
          <p:cNvSpPr/>
          <p:nvPr/>
        </p:nvSpPr>
        <p:spPr>
          <a:xfrm>
            <a:off x="1482666" y="4787230"/>
            <a:ext cx="1820411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cxnSp>
        <p:nvCxnSpPr>
          <p:cNvPr id="18" name="Gerade Verbindung mit Pfeil 8">
            <a:extLst>
              <a:ext uri="{FF2B5EF4-FFF2-40B4-BE49-F238E27FC236}">
                <a16:creationId xmlns:a16="http://schemas.microsoft.com/office/drawing/2014/main" id="{D68BA7DD-2FD4-4978-8E23-F23015BE4BE1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>
            <a:off x="2972310" y="1647126"/>
            <a:ext cx="330767" cy="3563748"/>
          </a:xfrm>
          <a:prstGeom prst="bentConnector3">
            <a:avLst>
              <a:gd name="adj1" fmla="val 3365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8">
            <a:extLst>
              <a:ext uri="{FF2B5EF4-FFF2-40B4-BE49-F238E27FC236}">
                <a16:creationId xmlns:a16="http://schemas.microsoft.com/office/drawing/2014/main" id="{C2C40DF0-7683-4618-B0C5-3772353FB4A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82664" y="1647126"/>
            <a:ext cx="330766" cy="3563748"/>
          </a:xfrm>
          <a:prstGeom prst="bentConnector3">
            <a:avLst>
              <a:gd name="adj1" fmla="val -2593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8">
            <a:extLst>
              <a:ext uri="{FF2B5EF4-FFF2-40B4-BE49-F238E27FC236}">
                <a16:creationId xmlns:a16="http://schemas.microsoft.com/office/drawing/2014/main" id="{24FF3150-06E1-416D-A388-BFDF7E0448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2423" y="4436782"/>
            <a:ext cx="700894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8">
            <a:extLst>
              <a:ext uri="{FF2B5EF4-FFF2-40B4-BE49-F238E27FC236}">
                <a16:creationId xmlns:a16="http://schemas.microsoft.com/office/drawing/2014/main" id="{90D438FA-9C66-474C-90A9-2EA05F59C224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43364" y="3506897"/>
            <a:ext cx="1170068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8">
            <a:extLst>
              <a:ext uri="{FF2B5EF4-FFF2-40B4-BE49-F238E27FC236}">
                <a16:creationId xmlns:a16="http://schemas.microsoft.com/office/drawing/2014/main" id="{1F1F56BE-2FA9-4D24-AA9D-4E38208587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77563" y="2738779"/>
            <a:ext cx="1030614" cy="1"/>
          </a:xfrm>
          <a:prstGeom prst="bentConnector3">
            <a:avLst>
              <a:gd name="adj1" fmla="val 695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B4BFFA01-C9D5-46C2-9BEE-D8A0F36045C9}"/>
              </a:ext>
            </a:extLst>
          </p:cNvPr>
          <p:cNvSpPr/>
          <p:nvPr/>
        </p:nvSpPr>
        <p:spPr>
          <a:xfrm>
            <a:off x="1813432" y="2927458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Critic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5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3" y="738619"/>
            <a:ext cx="5853958" cy="145405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Agentenaufteilung: </a:t>
            </a: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AAC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0D9186BC-EE6A-4AB3-8C14-864678F9F46A}"/>
              </a:ext>
            </a:extLst>
          </p:cNvPr>
          <p:cNvSpPr txBox="1">
            <a:spLocks/>
          </p:cNvSpPr>
          <p:nvPr/>
        </p:nvSpPr>
        <p:spPr>
          <a:xfrm>
            <a:off x="5643802" y="2546186"/>
            <a:ext cx="6047040" cy="3460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000000"/>
                </a:solidFill>
              </a:rPr>
              <a:t>Actor-</a:t>
            </a:r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 Methode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Aufteilung des Agenten in zwei Teilagenten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Actor: Wählt Aktionen</a:t>
            </a:r>
          </a:p>
          <a:p>
            <a:pPr lvl="1"/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: Bewertet Aktionen</a:t>
            </a:r>
          </a:p>
          <a:p>
            <a:pPr lvl="1"/>
            <a:endParaRPr lang="de-DE">
              <a:solidFill>
                <a:srgbClr val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EBCE689-0188-47EE-9617-05A87C164E60}"/>
              </a:ext>
            </a:extLst>
          </p:cNvPr>
          <p:cNvSpPr/>
          <p:nvPr/>
        </p:nvSpPr>
        <p:spPr>
          <a:xfrm>
            <a:off x="1813432" y="1067687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98D19F-D929-4B47-B6A7-F646E513A62E}"/>
              </a:ext>
            </a:extLst>
          </p:cNvPr>
          <p:cNvSpPr/>
          <p:nvPr/>
        </p:nvSpPr>
        <p:spPr>
          <a:xfrm>
            <a:off x="1482666" y="4787230"/>
            <a:ext cx="1820411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cxnSp>
        <p:nvCxnSpPr>
          <p:cNvPr id="18" name="Gerade Verbindung mit Pfeil 8">
            <a:extLst>
              <a:ext uri="{FF2B5EF4-FFF2-40B4-BE49-F238E27FC236}">
                <a16:creationId xmlns:a16="http://schemas.microsoft.com/office/drawing/2014/main" id="{D68BA7DD-2FD4-4978-8E23-F23015BE4BE1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>
            <a:off x="2972310" y="1647126"/>
            <a:ext cx="330767" cy="3563748"/>
          </a:xfrm>
          <a:prstGeom prst="bentConnector3">
            <a:avLst>
              <a:gd name="adj1" fmla="val 33650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8">
            <a:extLst>
              <a:ext uri="{FF2B5EF4-FFF2-40B4-BE49-F238E27FC236}">
                <a16:creationId xmlns:a16="http://schemas.microsoft.com/office/drawing/2014/main" id="{C2C40DF0-7683-4618-B0C5-3772353FB4A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82664" y="1647126"/>
            <a:ext cx="330766" cy="3563748"/>
          </a:xfrm>
          <a:prstGeom prst="bentConnector3">
            <a:avLst>
              <a:gd name="adj1" fmla="val -2593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8">
            <a:extLst>
              <a:ext uri="{FF2B5EF4-FFF2-40B4-BE49-F238E27FC236}">
                <a16:creationId xmlns:a16="http://schemas.microsoft.com/office/drawing/2014/main" id="{24FF3150-06E1-416D-A388-BFDF7E0448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2423" y="4436782"/>
            <a:ext cx="700894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8">
            <a:extLst>
              <a:ext uri="{FF2B5EF4-FFF2-40B4-BE49-F238E27FC236}">
                <a16:creationId xmlns:a16="http://schemas.microsoft.com/office/drawing/2014/main" id="{90D438FA-9C66-474C-90A9-2EA05F59C224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43364" y="3506897"/>
            <a:ext cx="1170068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8">
            <a:extLst>
              <a:ext uri="{FF2B5EF4-FFF2-40B4-BE49-F238E27FC236}">
                <a16:creationId xmlns:a16="http://schemas.microsoft.com/office/drawing/2014/main" id="{1F1F56BE-2FA9-4D24-AA9D-4E38208587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77563" y="2738779"/>
            <a:ext cx="1030614" cy="1"/>
          </a:xfrm>
          <a:prstGeom prst="bentConnector3">
            <a:avLst>
              <a:gd name="adj1" fmla="val 695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B4BFFA01-C9D5-46C2-9BEE-D8A0F36045C9}"/>
              </a:ext>
            </a:extLst>
          </p:cNvPr>
          <p:cNvSpPr/>
          <p:nvPr/>
        </p:nvSpPr>
        <p:spPr>
          <a:xfrm>
            <a:off x="1813432" y="2927458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Critic</a:t>
            </a: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E0D7DE-E9B3-4346-B7D9-33FD81DE1947}"/>
              </a:ext>
            </a:extLst>
          </p:cNvPr>
          <p:cNvSpPr txBox="1"/>
          <p:nvPr/>
        </p:nvSpPr>
        <p:spPr>
          <a:xfrm rot="5400000">
            <a:off x="3508159" y="3751868"/>
            <a:ext cx="153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6574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3" y="738619"/>
            <a:ext cx="5853958" cy="145405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Agentenaufteilung: </a:t>
            </a: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AAC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0D9186BC-EE6A-4AB3-8C14-864678F9F46A}"/>
              </a:ext>
            </a:extLst>
          </p:cNvPr>
          <p:cNvSpPr txBox="1">
            <a:spLocks/>
          </p:cNvSpPr>
          <p:nvPr/>
        </p:nvSpPr>
        <p:spPr>
          <a:xfrm>
            <a:off x="5643802" y="2546186"/>
            <a:ext cx="6047040" cy="3460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000000"/>
                </a:solidFill>
              </a:rPr>
              <a:t>Actor-</a:t>
            </a:r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 Methode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Aufteilung des Agenten in zwei Teilagenten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Actor: Wählt Aktionen</a:t>
            </a:r>
          </a:p>
          <a:p>
            <a:pPr lvl="1"/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: Bewertet Aktionen</a:t>
            </a:r>
          </a:p>
          <a:p>
            <a:pPr lvl="1"/>
            <a:endParaRPr lang="de-DE">
              <a:solidFill>
                <a:srgbClr val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EBCE689-0188-47EE-9617-05A87C164E60}"/>
              </a:ext>
            </a:extLst>
          </p:cNvPr>
          <p:cNvSpPr/>
          <p:nvPr/>
        </p:nvSpPr>
        <p:spPr>
          <a:xfrm>
            <a:off x="1813432" y="1067687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98D19F-D929-4B47-B6A7-F646E513A62E}"/>
              </a:ext>
            </a:extLst>
          </p:cNvPr>
          <p:cNvSpPr/>
          <p:nvPr/>
        </p:nvSpPr>
        <p:spPr>
          <a:xfrm>
            <a:off x="1482666" y="4787230"/>
            <a:ext cx="1820411" cy="847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cxnSp>
        <p:nvCxnSpPr>
          <p:cNvPr id="18" name="Gerade Verbindung mit Pfeil 8">
            <a:extLst>
              <a:ext uri="{FF2B5EF4-FFF2-40B4-BE49-F238E27FC236}">
                <a16:creationId xmlns:a16="http://schemas.microsoft.com/office/drawing/2014/main" id="{D68BA7DD-2FD4-4978-8E23-F23015BE4BE1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>
            <a:off x="2972310" y="1647126"/>
            <a:ext cx="330767" cy="3563748"/>
          </a:xfrm>
          <a:prstGeom prst="bentConnector3">
            <a:avLst>
              <a:gd name="adj1" fmla="val 33650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8">
            <a:extLst>
              <a:ext uri="{FF2B5EF4-FFF2-40B4-BE49-F238E27FC236}">
                <a16:creationId xmlns:a16="http://schemas.microsoft.com/office/drawing/2014/main" id="{C2C40DF0-7683-4618-B0C5-3772353FB4A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82664" y="1647126"/>
            <a:ext cx="330766" cy="3563748"/>
          </a:xfrm>
          <a:prstGeom prst="bentConnector3">
            <a:avLst>
              <a:gd name="adj1" fmla="val -2593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8">
            <a:extLst>
              <a:ext uri="{FF2B5EF4-FFF2-40B4-BE49-F238E27FC236}">
                <a16:creationId xmlns:a16="http://schemas.microsoft.com/office/drawing/2014/main" id="{24FF3150-06E1-416D-A388-BFDF7E0448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2423" y="4436782"/>
            <a:ext cx="700894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8">
            <a:extLst>
              <a:ext uri="{FF2B5EF4-FFF2-40B4-BE49-F238E27FC236}">
                <a16:creationId xmlns:a16="http://schemas.microsoft.com/office/drawing/2014/main" id="{90D438FA-9C66-474C-90A9-2EA05F59C224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43364" y="3506897"/>
            <a:ext cx="1170068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8">
            <a:extLst>
              <a:ext uri="{FF2B5EF4-FFF2-40B4-BE49-F238E27FC236}">
                <a16:creationId xmlns:a16="http://schemas.microsoft.com/office/drawing/2014/main" id="{1F1F56BE-2FA9-4D24-AA9D-4E38208587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77563" y="2738779"/>
            <a:ext cx="1030614" cy="1"/>
          </a:xfrm>
          <a:prstGeom prst="bentConnector3">
            <a:avLst>
              <a:gd name="adj1" fmla="val 695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B4BFFA01-C9D5-46C2-9BEE-D8A0F36045C9}"/>
              </a:ext>
            </a:extLst>
          </p:cNvPr>
          <p:cNvSpPr/>
          <p:nvPr/>
        </p:nvSpPr>
        <p:spPr>
          <a:xfrm>
            <a:off x="1813432" y="2927458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Critic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7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3" y="738619"/>
            <a:ext cx="5853958" cy="145405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Agentenaufteilung: </a:t>
            </a: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AAC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0D9186BC-EE6A-4AB3-8C14-864678F9F46A}"/>
              </a:ext>
            </a:extLst>
          </p:cNvPr>
          <p:cNvSpPr txBox="1">
            <a:spLocks/>
          </p:cNvSpPr>
          <p:nvPr/>
        </p:nvSpPr>
        <p:spPr>
          <a:xfrm>
            <a:off x="5643802" y="2546186"/>
            <a:ext cx="6047040" cy="3460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000000"/>
                </a:solidFill>
              </a:rPr>
              <a:t>Actor-</a:t>
            </a:r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 Methode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Aufteilung des Agenten in zwei Teilagenten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Actor: Wählt Aktionen</a:t>
            </a:r>
          </a:p>
          <a:p>
            <a:pPr lvl="1"/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: Bewertet Aktionen</a:t>
            </a:r>
          </a:p>
          <a:p>
            <a:pPr lvl="1"/>
            <a:endParaRPr lang="de-DE">
              <a:solidFill>
                <a:srgbClr val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EBCE689-0188-47EE-9617-05A87C164E60}"/>
              </a:ext>
            </a:extLst>
          </p:cNvPr>
          <p:cNvSpPr/>
          <p:nvPr/>
        </p:nvSpPr>
        <p:spPr>
          <a:xfrm>
            <a:off x="1813432" y="1067687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98D19F-D929-4B47-B6A7-F646E513A62E}"/>
              </a:ext>
            </a:extLst>
          </p:cNvPr>
          <p:cNvSpPr/>
          <p:nvPr/>
        </p:nvSpPr>
        <p:spPr>
          <a:xfrm>
            <a:off x="1482666" y="4787230"/>
            <a:ext cx="1820411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cxnSp>
        <p:nvCxnSpPr>
          <p:cNvPr id="18" name="Gerade Verbindung mit Pfeil 8">
            <a:extLst>
              <a:ext uri="{FF2B5EF4-FFF2-40B4-BE49-F238E27FC236}">
                <a16:creationId xmlns:a16="http://schemas.microsoft.com/office/drawing/2014/main" id="{D68BA7DD-2FD4-4978-8E23-F23015BE4BE1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>
            <a:off x="2972310" y="1647126"/>
            <a:ext cx="330767" cy="3563748"/>
          </a:xfrm>
          <a:prstGeom prst="bentConnector3">
            <a:avLst>
              <a:gd name="adj1" fmla="val 33650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8">
            <a:extLst>
              <a:ext uri="{FF2B5EF4-FFF2-40B4-BE49-F238E27FC236}">
                <a16:creationId xmlns:a16="http://schemas.microsoft.com/office/drawing/2014/main" id="{C2C40DF0-7683-4618-B0C5-3772353FB4A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82664" y="1647126"/>
            <a:ext cx="330766" cy="3563748"/>
          </a:xfrm>
          <a:prstGeom prst="bentConnector3">
            <a:avLst>
              <a:gd name="adj1" fmla="val -259329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8">
            <a:extLst>
              <a:ext uri="{FF2B5EF4-FFF2-40B4-BE49-F238E27FC236}">
                <a16:creationId xmlns:a16="http://schemas.microsoft.com/office/drawing/2014/main" id="{24FF3150-06E1-416D-A388-BFDF7E0448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2423" y="4436782"/>
            <a:ext cx="700894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8">
            <a:extLst>
              <a:ext uri="{FF2B5EF4-FFF2-40B4-BE49-F238E27FC236}">
                <a16:creationId xmlns:a16="http://schemas.microsoft.com/office/drawing/2014/main" id="{90D438FA-9C66-474C-90A9-2EA05F59C224}"/>
              </a:ext>
            </a:extLst>
          </p:cNvPr>
          <p:cNvCxnSpPr>
            <a:cxnSpLocks/>
            <a:stCxn id="16" idx="1"/>
            <a:endCxn id="26" idx="2"/>
          </p:cNvCxnSpPr>
          <p:nvPr/>
        </p:nvCxnSpPr>
        <p:spPr>
          <a:xfrm rot="10800000" flipH="1">
            <a:off x="1482666" y="3506898"/>
            <a:ext cx="330766" cy="1703977"/>
          </a:xfrm>
          <a:prstGeom prst="bentConnector3">
            <a:avLst>
              <a:gd name="adj1" fmla="val -25963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8">
            <a:extLst>
              <a:ext uri="{FF2B5EF4-FFF2-40B4-BE49-F238E27FC236}">
                <a16:creationId xmlns:a16="http://schemas.microsoft.com/office/drawing/2014/main" id="{1F1F56BE-2FA9-4D24-AA9D-4E38208587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77563" y="2738779"/>
            <a:ext cx="1030614" cy="1"/>
          </a:xfrm>
          <a:prstGeom prst="bentConnector3">
            <a:avLst>
              <a:gd name="adj1" fmla="val 695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B4BFFA01-C9D5-46C2-9BEE-D8A0F36045C9}"/>
              </a:ext>
            </a:extLst>
          </p:cNvPr>
          <p:cNvSpPr/>
          <p:nvPr/>
        </p:nvSpPr>
        <p:spPr>
          <a:xfrm>
            <a:off x="1813432" y="2927458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Critic</a:t>
            </a:r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8E462A-0424-476B-A0EB-0053EABD3E97}"/>
              </a:ext>
            </a:extLst>
          </p:cNvPr>
          <p:cNvSpPr/>
          <p:nvPr/>
        </p:nvSpPr>
        <p:spPr>
          <a:xfrm>
            <a:off x="805262" y="3137565"/>
            <a:ext cx="662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9BF397-A856-4350-AD8C-5ECE01E50C11}"/>
              </a:ext>
            </a:extLst>
          </p:cNvPr>
          <p:cNvSpPr/>
          <p:nvPr/>
        </p:nvSpPr>
        <p:spPr>
          <a:xfrm>
            <a:off x="2404182" y="4267394"/>
            <a:ext cx="891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err="1">
                <a:solidFill>
                  <a:srgbClr val="FF0000"/>
                </a:solidFill>
              </a:rPr>
              <a:t>Reward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9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3" y="738619"/>
            <a:ext cx="5853958" cy="145405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Agentenaufteilung: </a:t>
            </a: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AAC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0D9186BC-EE6A-4AB3-8C14-864678F9F46A}"/>
              </a:ext>
            </a:extLst>
          </p:cNvPr>
          <p:cNvSpPr txBox="1">
            <a:spLocks/>
          </p:cNvSpPr>
          <p:nvPr/>
        </p:nvSpPr>
        <p:spPr>
          <a:xfrm>
            <a:off x="5643802" y="2546186"/>
            <a:ext cx="6047040" cy="3460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000000"/>
                </a:solidFill>
              </a:rPr>
              <a:t>Actor-</a:t>
            </a:r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 Methode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Aufteilung des Agenten in zwei Teilagenten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Actor: Wählt Aktionen</a:t>
            </a:r>
          </a:p>
          <a:p>
            <a:pPr lvl="1"/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: Bewertet Aktionen</a:t>
            </a:r>
          </a:p>
          <a:p>
            <a:pPr lvl="1"/>
            <a:endParaRPr lang="de-DE">
              <a:solidFill>
                <a:srgbClr val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EBCE689-0188-47EE-9617-05A87C164E60}"/>
              </a:ext>
            </a:extLst>
          </p:cNvPr>
          <p:cNvSpPr/>
          <p:nvPr/>
        </p:nvSpPr>
        <p:spPr>
          <a:xfrm>
            <a:off x="1813432" y="1067687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98D19F-D929-4B47-B6A7-F646E513A62E}"/>
              </a:ext>
            </a:extLst>
          </p:cNvPr>
          <p:cNvSpPr/>
          <p:nvPr/>
        </p:nvSpPr>
        <p:spPr>
          <a:xfrm>
            <a:off x="1482666" y="4787230"/>
            <a:ext cx="1820411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cxnSp>
        <p:nvCxnSpPr>
          <p:cNvPr id="18" name="Gerade Verbindung mit Pfeil 8">
            <a:extLst>
              <a:ext uri="{FF2B5EF4-FFF2-40B4-BE49-F238E27FC236}">
                <a16:creationId xmlns:a16="http://schemas.microsoft.com/office/drawing/2014/main" id="{D68BA7DD-2FD4-4978-8E23-F23015BE4BE1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>
            <a:off x="2972310" y="1647126"/>
            <a:ext cx="330767" cy="3563748"/>
          </a:xfrm>
          <a:prstGeom prst="bentConnector3">
            <a:avLst>
              <a:gd name="adj1" fmla="val 33650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8">
            <a:extLst>
              <a:ext uri="{FF2B5EF4-FFF2-40B4-BE49-F238E27FC236}">
                <a16:creationId xmlns:a16="http://schemas.microsoft.com/office/drawing/2014/main" id="{C2C40DF0-7683-4618-B0C5-3772353FB4A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82664" y="1647126"/>
            <a:ext cx="330766" cy="3563748"/>
          </a:xfrm>
          <a:prstGeom prst="bentConnector3">
            <a:avLst>
              <a:gd name="adj1" fmla="val -2593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8">
            <a:extLst>
              <a:ext uri="{FF2B5EF4-FFF2-40B4-BE49-F238E27FC236}">
                <a16:creationId xmlns:a16="http://schemas.microsoft.com/office/drawing/2014/main" id="{24FF3150-06E1-416D-A388-BFDF7E0448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2423" y="4436782"/>
            <a:ext cx="700894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8">
            <a:extLst>
              <a:ext uri="{FF2B5EF4-FFF2-40B4-BE49-F238E27FC236}">
                <a16:creationId xmlns:a16="http://schemas.microsoft.com/office/drawing/2014/main" id="{90D438FA-9C66-474C-90A9-2EA05F59C224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43364" y="3506897"/>
            <a:ext cx="1170068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8">
            <a:extLst>
              <a:ext uri="{FF2B5EF4-FFF2-40B4-BE49-F238E27FC236}">
                <a16:creationId xmlns:a16="http://schemas.microsoft.com/office/drawing/2014/main" id="{1F1F56BE-2FA9-4D24-AA9D-4E38208587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77563" y="2738779"/>
            <a:ext cx="1030614" cy="1"/>
          </a:xfrm>
          <a:prstGeom prst="bentConnector3">
            <a:avLst>
              <a:gd name="adj1" fmla="val 695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B4BFFA01-C9D5-46C2-9BEE-D8A0F36045C9}"/>
              </a:ext>
            </a:extLst>
          </p:cNvPr>
          <p:cNvSpPr/>
          <p:nvPr/>
        </p:nvSpPr>
        <p:spPr>
          <a:xfrm>
            <a:off x="1813432" y="2927458"/>
            <a:ext cx="1158878" cy="1158878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Critic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3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3" y="738619"/>
            <a:ext cx="5853958" cy="145405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Agentenaufteilung: </a:t>
            </a: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AAC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0D9186BC-EE6A-4AB3-8C14-864678F9F46A}"/>
              </a:ext>
            </a:extLst>
          </p:cNvPr>
          <p:cNvSpPr txBox="1">
            <a:spLocks/>
          </p:cNvSpPr>
          <p:nvPr/>
        </p:nvSpPr>
        <p:spPr>
          <a:xfrm>
            <a:off x="5643802" y="2546186"/>
            <a:ext cx="6047040" cy="3460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000000"/>
                </a:solidFill>
              </a:rPr>
              <a:t>Actor-</a:t>
            </a:r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 Methode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Aufteilung des Agenten in zwei Teilagenten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Actor: Wählt Aktionen</a:t>
            </a:r>
          </a:p>
          <a:p>
            <a:pPr lvl="1"/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: Bewertet Aktionen</a:t>
            </a:r>
          </a:p>
          <a:p>
            <a:pPr lvl="1"/>
            <a:endParaRPr lang="de-DE">
              <a:solidFill>
                <a:srgbClr val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EBCE689-0188-47EE-9617-05A87C164E60}"/>
              </a:ext>
            </a:extLst>
          </p:cNvPr>
          <p:cNvSpPr/>
          <p:nvPr/>
        </p:nvSpPr>
        <p:spPr>
          <a:xfrm>
            <a:off x="1813432" y="1067687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98D19F-D929-4B47-B6A7-F646E513A62E}"/>
              </a:ext>
            </a:extLst>
          </p:cNvPr>
          <p:cNvSpPr/>
          <p:nvPr/>
        </p:nvSpPr>
        <p:spPr>
          <a:xfrm>
            <a:off x="1482666" y="4787230"/>
            <a:ext cx="1820411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cxnSp>
        <p:nvCxnSpPr>
          <p:cNvPr id="18" name="Gerade Verbindung mit Pfeil 8">
            <a:extLst>
              <a:ext uri="{FF2B5EF4-FFF2-40B4-BE49-F238E27FC236}">
                <a16:creationId xmlns:a16="http://schemas.microsoft.com/office/drawing/2014/main" id="{D68BA7DD-2FD4-4978-8E23-F23015BE4BE1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>
            <a:off x="2972310" y="1647126"/>
            <a:ext cx="330767" cy="3563748"/>
          </a:xfrm>
          <a:prstGeom prst="bentConnector3">
            <a:avLst>
              <a:gd name="adj1" fmla="val 33650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8">
            <a:extLst>
              <a:ext uri="{FF2B5EF4-FFF2-40B4-BE49-F238E27FC236}">
                <a16:creationId xmlns:a16="http://schemas.microsoft.com/office/drawing/2014/main" id="{C2C40DF0-7683-4618-B0C5-3772353FB4A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82664" y="1647126"/>
            <a:ext cx="330766" cy="3563748"/>
          </a:xfrm>
          <a:prstGeom prst="bentConnector3">
            <a:avLst>
              <a:gd name="adj1" fmla="val -25932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8">
            <a:extLst>
              <a:ext uri="{FF2B5EF4-FFF2-40B4-BE49-F238E27FC236}">
                <a16:creationId xmlns:a16="http://schemas.microsoft.com/office/drawing/2014/main" id="{24FF3150-06E1-416D-A388-BFDF7E0448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2423" y="4436782"/>
            <a:ext cx="700894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8">
            <a:extLst>
              <a:ext uri="{FF2B5EF4-FFF2-40B4-BE49-F238E27FC236}">
                <a16:creationId xmlns:a16="http://schemas.microsoft.com/office/drawing/2014/main" id="{90D438FA-9C66-474C-90A9-2EA05F59C224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43364" y="3506897"/>
            <a:ext cx="1170068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8">
            <a:extLst>
              <a:ext uri="{FF2B5EF4-FFF2-40B4-BE49-F238E27FC236}">
                <a16:creationId xmlns:a16="http://schemas.microsoft.com/office/drawing/2014/main" id="{1F1F56BE-2FA9-4D24-AA9D-4E38208587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77563" y="2738779"/>
            <a:ext cx="1030614" cy="1"/>
          </a:xfrm>
          <a:prstGeom prst="bentConnector3">
            <a:avLst>
              <a:gd name="adj1" fmla="val 695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B4BFFA01-C9D5-46C2-9BEE-D8A0F36045C9}"/>
              </a:ext>
            </a:extLst>
          </p:cNvPr>
          <p:cNvSpPr/>
          <p:nvPr/>
        </p:nvSpPr>
        <p:spPr>
          <a:xfrm>
            <a:off x="1813432" y="2927458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Critic</a:t>
            </a:r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22831C3-3E60-4550-8FF7-9D907249978C}"/>
              </a:ext>
            </a:extLst>
          </p:cNvPr>
          <p:cNvSpPr/>
          <p:nvPr/>
        </p:nvSpPr>
        <p:spPr>
          <a:xfrm>
            <a:off x="2411166" y="2422395"/>
            <a:ext cx="94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err="1">
                <a:solidFill>
                  <a:srgbClr val="FF0000"/>
                </a:solidFill>
              </a:rPr>
              <a:t>Reward</a:t>
            </a:r>
            <a:r>
              <a:rPr lang="de-DE">
                <a:solidFill>
                  <a:srgbClr val="FF0000"/>
                </a:solidFill>
              </a:rPr>
              <a:t>‘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A1BA6B9-8851-487A-AFD6-3E0028A5A694}"/>
              </a:ext>
            </a:extLst>
          </p:cNvPr>
          <p:cNvSpPr/>
          <p:nvPr/>
        </p:nvSpPr>
        <p:spPr>
          <a:xfrm rot="16200000">
            <a:off x="40530" y="3244333"/>
            <a:ext cx="662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3891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3" y="738619"/>
            <a:ext cx="5853958" cy="145405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Agentenaufteilung: </a:t>
            </a: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AAC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0D9186BC-EE6A-4AB3-8C14-864678F9F46A}"/>
              </a:ext>
            </a:extLst>
          </p:cNvPr>
          <p:cNvSpPr txBox="1">
            <a:spLocks/>
          </p:cNvSpPr>
          <p:nvPr/>
        </p:nvSpPr>
        <p:spPr>
          <a:xfrm>
            <a:off x="5643802" y="2546186"/>
            <a:ext cx="6047040" cy="3460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000000"/>
                </a:solidFill>
              </a:rPr>
              <a:t>Actor-</a:t>
            </a:r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 Methode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Aufteilung des Agenten in zwei Teilagenten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Actor: Wählt Aktionen</a:t>
            </a:r>
          </a:p>
          <a:p>
            <a:pPr lvl="1"/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: Bewertet Aktionen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EBCE689-0188-47EE-9617-05A87C164E60}"/>
              </a:ext>
            </a:extLst>
          </p:cNvPr>
          <p:cNvSpPr/>
          <p:nvPr/>
        </p:nvSpPr>
        <p:spPr>
          <a:xfrm>
            <a:off x="1813432" y="1067687"/>
            <a:ext cx="1158878" cy="11588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98D19F-D929-4B47-B6A7-F646E513A62E}"/>
              </a:ext>
            </a:extLst>
          </p:cNvPr>
          <p:cNvSpPr/>
          <p:nvPr/>
        </p:nvSpPr>
        <p:spPr>
          <a:xfrm>
            <a:off x="1482666" y="4787230"/>
            <a:ext cx="1820411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cxnSp>
        <p:nvCxnSpPr>
          <p:cNvPr id="18" name="Gerade Verbindung mit Pfeil 8">
            <a:extLst>
              <a:ext uri="{FF2B5EF4-FFF2-40B4-BE49-F238E27FC236}">
                <a16:creationId xmlns:a16="http://schemas.microsoft.com/office/drawing/2014/main" id="{D68BA7DD-2FD4-4978-8E23-F23015BE4BE1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>
            <a:off x="2972310" y="1647126"/>
            <a:ext cx="330767" cy="3563748"/>
          </a:xfrm>
          <a:prstGeom prst="bentConnector3">
            <a:avLst>
              <a:gd name="adj1" fmla="val 33650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8">
            <a:extLst>
              <a:ext uri="{FF2B5EF4-FFF2-40B4-BE49-F238E27FC236}">
                <a16:creationId xmlns:a16="http://schemas.microsoft.com/office/drawing/2014/main" id="{C2C40DF0-7683-4618-B0C5-3772353FB4A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82664" y="1647126"/>
            <a:ext cx="330766" cy="3563748"/>
          </a:xfrm>
          <a:prstGeom prst="bentConnector3">
            <a:avLst>
              <a:gd name="adj1" fmla="val -2593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8">
            <a:extLst>
              <a:ext uri="{FF2B5EF4-FFF2-40B4-BE49-F238E27FC236}">
                <a16:creationId xmlns:a16="http://schemas.microsoft.com/office/drawing/2014/main" id="{24FF3150-06E1-416D-A388-BFDF7E0448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2423" y="4436782"/>
            <a:ext cx="700894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8">
            <a:extLst>
              <a:ext uri="{FF2B5EF4-FFF2-40B4-BE49-F238E27FC236}">
                <a16:creationId xmlns:a16="http://schemas.microsoft.com/office/drawing/2014/main" id="{90D438FA-9C66-474C-90A9-2EA05F59C224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43364" y="3506897"/>
            <a:ext cx="1170068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8">
            <a:extLst>
              <a:ext uri="{FF2B5EF4-FFF2-40B4-BE49-F238E27FC236}">
                <a16:creationId xmlns:a16="http://schemas.microsoft.com/office/drawing/2014/main" id="{1F1F56BE-2FA9-4D24-AA9D-4E38208587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77563" y="2738779"/>
            <a:ext cx="1030614" cy="1"/>
          </a:xfrm>
          <a:prstGeom prst="bentConnector3">
            <a:avLst>
              <a:gd name="adj1" fmla="val 695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B4BFFA01-C9D5-46C2-9BEE-D8A0F36045C9}"/>
              </a:ext>
            </a:extLst>
          </p:cNvPr>
          <p:cNvSpPr/>
          <p:nvPr/>
        </p:nvSpPr>
        <p:spPr>
          <a:xfrm>
            <a:off x="1813432" y="2927458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Critic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13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8AEAD66B-CBBA-488B-9384-83EAFEFDB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E287511-8C4E-4195-8A19-A2F0EBA43AE1}"/>
              </a:ext>
            </a:extLst>
          </p:cNvPr>
          <p:cNvSpPr/>
          <p:nvPr/>
        </p:nvSpPr>
        <p:spPr>
          <a:xfrm>
            <a:off x="1813432" y="1067687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9928B3-C22C-4483-99E0-29DE32DB06DD}"/>
              </a:ext>
            </a:extLst>
          </p:cNvPr>
          <p:cNvSpPr/>
          <p:nvPr/>
        </p:nvSpPr>
        <p:spPr>
          <a:xfrm>
            <a:off x="1482666" y="4787230"/>
            <a:ext cx="1820411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cxnSp>
        <p:nvCxnSpPr>
          <p:cNvPr id="16" name="Gerade Verbindung mit Pfeil 8">
            <a:extLst>
              <a:ext uri="{FF2B5EF4-FFF2-40B4-BE49-F238E27FC236}">
                <a16:creationId xmlns:a16="http://schemas.microsoft.com/office/drawing/2014/main" id="{217467D2-4AA5-44C8-B5CC-14C645FD724A}"/>
              </a:ext>
            </a:extLst>
          </p:cNvPr>
          <p:cNvCxnSpPr>
            <a:cxnSpLocks/>
            <a:stCxn id="11" idx="6"/>
            <a:endCxn id="14" idx="3"/>
          </p:cNvCxnSpPr>
          <p:nvPr/>
        </p:nvCxnSpPr>
        <p:spPr>
          <a:xfrm>
            <a:off x="2972310" y="1647126"/>
            <a:ext cx="330767" cy="3563748"/>
          </a:xfrm>
          <a:prstGeom prst="bentConnector3">
            <a:avLst>
              <a:gd name="adj1" fmla="val 3365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8">
            <a:extLst>
              <a:ext uri="{FF2B5EF4-FFF2-40B4-BE49-F238E27FC236}">
                <a16:creationId xmlns:a16="http://schemas.microsoft.com/office/drawing/2014/main" id="{65B2E97B-DD50-4948-A707-25435D2AB3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82664" y="1647126"/>
            <a:ext cx="330766" cy="3563748"/>
          </a:xfrm>
          <a:prstGeom prst="bentConnector3">
            <a:avLst>
              <a:gd name="adj1" fmla="val -2593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8">
            <a:extLst>
              <a:ext uri="{FF2B5EF4-FFF2-40B4-BE49-F238E27FC236}">
                <a16:creationId xmlns:a16="http://schemas.microsoft.com/office/drawing/2014/main" id="{451F54C4-1BC5-4F4A-8FC9-62F58063942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2423" y="4436782"/>
            <a:ext cx="700894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8">
            <a:extLst>
              <a:ext uri="{FF2B5EF4-FFF2-40B4-BE49-F238E27FC236}">
                <a16:creationId xmlns:a16="http://schemas.microsoft.com/office/drawing/2014/main" id="{56C17C54-3B07-4336-85A6-536F95D0AF3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43364" y="3506897"/>
            <a:ext cx="1170068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8">
            <a:extLst>
              <a:ext uri="{FF2B5EF4-FFF2-40B4-BE49-F238E27FC236}">
                <a16:creationId xmlns:a16="http://schemas.microsoft.com/office/drawing/2014/main" id="{383E59F9-2EC4-45FA-BCFB-BA4D560449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77563" y="2738779"/>
            <a:ext cx="1030614" cy="1"/>
          </a:xfrm>
          <a:prstGeom prst="bentConnector3">
            <a:avLst>
              <a:gd name="adj1" fmla="val 695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133B537E-FCD2-4722-9AF5-B4766ACC19E7}"/>
              </a:ext>
            </a:extLst>
          </p:cNvPr>
          <p:cNvSpPr txBox="1">
            <a:spLocks/>
          </p:cNvSpPr>
          <p:nvPr/>
        </p:nvSpPr>
        <p:spPr>
          <a:xfrm>
            <a:off x="5836883" y="738619"/>
            <a:ext cx="5853958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Agentenaufteilung: </a:t>
            </a: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AAC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31F4564-8F8C-4976-A7BD-57E7DA75DA57}"/>
              </a:ext>
            </a:extLst>
          </p:cNvPr>
          <p:cNvSpPr/>
          <p:nvPr/>
        </p:nvSpPr>
        <p:spPr>
          <a:xfrm>
            <a:off x="1813432" y="2927458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Critic</a:t>
            </a:r>
            <a:endParaRPr lang="de-DE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296FB76A-6F3C-42F2-925F-7CF3739AF39E}"/>
              </a:ext>
            </a:extLst>
          </p:cNvPr>
          <p:cNvSpPr txBox="1">
            <a:spLocks/>
          </p:cNvSpPr>
          <p:nvPr/>
        </p:nvSpPr>
        <p:spPr>
          <a:xfrm>
            <a:off x="5643802" y="2546186"/>
            <a:ext cx="6047040" cy="3460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000000"/>
                </a:solidFill>
              </a:rPr>
              <a:t>Actor-</a:t>
            </a:r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 Methode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Aufteilung des Agenten in zwei Teilagenten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Actor: Wählt Aktionen</a:t>
            </a:r>
          </a:p>
          <a:p>
            <a:pPr lvl="1"/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: Bewertet Aktionen</a:t>
            </a:r>
          </a:p>
          <a:p>
            <a:r>
              <a:rPr lang="de-DE">
                <a:solidFill>
                  <a:srgbClr val="000000"/>
                </a:solidFill>
              </a:rPr>
              <a:t>Einführung einer Advantage-Baseline</a:t>
            </a:r>
          </a:p>
          <a:p>
            <a:pPr lvl="1"/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5543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Gliederung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4F9E4B3D-1147-427B-82BC-D80BD802B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764532"/>
              </p:ext>
            </p:extLst>
          </p:nvPr>
        </p:nvGraphicFramePr>
        <p:xfrm>
          <a:off x="1179226" y="3141438"/>
          <a:ext cx="10041389" cy="3329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32684390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Agentenaufteilung: </a:t>
            </a: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PPO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280FD-7C51-4EB0-8813-6F63E06E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973581"/>
            <a:ext cx="11836398" cy="3794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de-DE">
                <a:ea typeface="+mn-lt"/>
                <a:cs typeface="+mn-lt"/>
              </a:rPr>
              <a:t>= Proximal Policy </a:t>
            </a:r>
            <a:r>
              <a:rPr lang="de-DE" err="1">
                <a:ea typeface="+mn-lt"/>
                <a:cs typeface="+mn-lt"/>
              </a:rPr>
              <a:t>Optimization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de-DE">
                <a:ea typeface="+mn-lt"/>
                <a:cs typeface="+mn-lt"/>
              </a:rPr>
              <a:t>Policy Gradient Methode</a:t>
            </a:r>
          </a:p>
          <a:p>
            <a:pPr>
              <a:lnSpc>
                <a:spcPct val="200000"/>
              </a:lnSpc>
            </a:pPr>
            <a:r>
              <a:rPr lang="de-DE">
                <a:ea typeface="+mn-lt"/>
                <a:cs typeface="+mn-lt"/>
              </a:rPr>
              <a:t>Trust Region Methode</a:t>
            </a:r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322674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Agentenaufteilung: </a:t>
            </a: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PPO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280FD-7C51-4EB0-8813-6F63E06E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973581"/>
            <a:ext cx="11836398" cy="3794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u="sng">
                <a:ea typeface="+mn-lt"/>
                <a:cs typeface="+mn-lt"/>
              </a:rPr>
              <a:t>Ziel: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Easy Code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Sample Efficient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200000"/>
              </a:lnSpc>
              <a:buFont typeface="Arial"/>
            </a:pPr>
            <a:r>
              <a:rPr lang="de-DE">
                <a:ea typeface="+mn-lt"/>
                <a:cs typeface="+mn-lt"/>
              </a:rPr>
              <a:t>Easy To Tune</a:t>
            </a:r>
            <a:endParaRPr lang="en-US"/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204786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Agentenverteilung: </a:t>
            </a: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DQN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280FD-7C51-4EB0-8813-6F63E06E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973581"/>
            <a:ext cx="11836398" cy="3794864"/>
          </a:xfrm>
        </p:spPr>
        <p:txBody>
          <a:bodyPr>
            <a:normAutofit/>
          </a:bodyPr>
          <a:lstStyle/>
          <a:p>
            <a:r>
              <a:rPr lang="en-US"/>
              <a:t>DQN = </a:t>
            </a:r>
            <a:r>
              <a:rPr lang="en-US" b="1"/>
              <a:t>D</a:t>
            </a:r>
            <a:r>
              <a:rPr lang="en-US"/>
              <a:t>eep </a:t>
            </a:r>
            <a:r>
              <a:rPr lang="en-US" b="1"/>
              <a:t>Q</a:t>
            </a:r>
            <a:r>
              <a:rPr lang="en-US"/>
              <a:t>-</a:t>
            </a:r>
            <a:r>
              <a:rPr lang="en-US" b="1"/>
              <a:t>N</a:t>
            </a:r>
            <a:r>
              <a:rPr lang="en-US"/>
              <a:t>etwork (2013 – Google DeepMind)</a:t>
            </a:r>
          </a:p>
          <a:p>
            <a:r>
              <a:rPr lang="en-US"/>
              <a:t>Reinforcement Learning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tiefen</a:t>
            </a:r>
            <a:r>
              <a:rPr lang="en-US"/>
              <a:t> </a:t>
            </a:r>
            <a:r>
              <a:rPr lang="en-US" err="1"/>
              <a:t>Neuronalen</a:t>
            </a:r>
            <a:r>
              <a:rPr lang="en-US"/>
              <a:t> </a:t>
            </a:r>
            <a:r>
              <a:rPr lang="en-US" err="1"/>
              <a:t>Netzen</a:t>
            </a:r>
            <a:r>
              <a:rPr lang="en-US"/>
              <a:t> (NN)</a:t>
            </a:r>
          </a:p>
          <a:p>
            <a:r>
              <a:rPr lang="en-US" err="1"/>
              <a:t>Basiert</a:t>
            </a:r>
            <a:r>
              <a:rPr lang="en-US"/>
              <a:t> auf Q-Learning </a:t>
            </a:r>
            <a:r>
              <a:rPr lang="en-US" err="1"/>
              <a:t>Algorithmus</a:t>
            </a:r>
            <a:endParaRPr lang="en-US"/>
          </a:p>
          <a:p>
            <a:pPr lvl="1"/>
            <a:r>
              <a:rPr lang="en-US" err="1"/>
              <a:t>Optimale</a:t>
            </a:r>
            <a:r>
              <a:rPr lang="en-US"/>
              <a:t> Action-Value </a:t>
            </a:r>
            <a:r>
              <a:rPr lang="en-US" err="1"/>
              <a:t>Funktion</a:t>
            </a:r>
            <a:r>
              <a:rPr lang="en-US"/>
              <a:t> </a:t>
            </a:r>
            <a:r>
              <a:rPr lang="en-US" err="1"/>
              <a:t>approximieren</a:t>
            </a:r>
            <a:endParaRPr lang="en-US"/>
          </a:p>
          <a:p>
            <a:pPr lvl="1"/>
            <a:r>
              <a:rPr lang="en-US"/>
              <a:t>Q-Wert: </a:t>
            </a:r>
            <a:r>
              <a:rPr lang="en-US" err="1"/>
              <a:t>Beste</a:t>
            </a:r>
            <a:r>
              <a:rPr lang="en-US"/>
              <a:t> </a:t>
            </a:r>
            <a:r>
              <a:rPr lang="en-US" err="1"/>
              <a:t>Zustand-Aktions</a:t>
            </a:r>
            <a:r>
              <a:rPr lang="en-US"/>
              <a:t> </a:t>
            </a:r>
            <a:r>
              <a:rPr lang="en-US" err="1"/>
              <a:t>Kombination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(</a:t>
            </a:r>
            <a:r>
              <a:rPr lang="en-US" err="1"/>
              <a:t>Höchster</a:t>
            </a:r>
            <a:r>
              <a:rPr lang="en-US"/>
              <a:t> </a:t>
            </a:r>
            <a:r>
              <a:rPr lang="en-US" err="1"/>
              <a:t>approximierter</a:t>
            </a:r>
            <a:r>
              <a:rPr lang="en-US"/>
              <a:t> Reward)</a:t>
            </a:r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358826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Agentenverteilung: </a:t>
            </a: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DQN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280FD-7C51-4EB0-8813-6F63E06E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973581"/>
            <a:ext cx="11836398" cy="3794864"/>
          </a:xfrm>
        </p:spPr>
        <p:txBody>
          <a:bodyPr>
            <a:normAutofit/>
          </a:bodyPr>
          <a:lstStyle/>
          <a:p>
            <a:r>
              <a:rPr lang="en-US" err="1"/>
              <a:t>Tiefe</a:t>
            </a:r>
            <a:r>
              <a:rPr lang="en-US"/>
              <a:t> NN + Q-Learning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Instabiles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Lernverhalten</a:t>
            </a:r>
            <a:br>
              <a:rPr lang="en-US">
                <a:sym typeface="Wingdings" panose="05000000000000000000" pitchFamily="2" charset="2"/>
              </a:rPr>
            </a:br>
            <a:endParaRPr lang="en-US">
              <a:sym typeface="Wingdings" panose="05000000000000000000" pitchFamily="2" charset="2"/>
            </a:endParaRPr>
          </a:p>
          <a:p>
            <a:r>
              <a:rPr lang="en-US" err="1">
                <a:sym typeface="Wingdings" panose="05000000000000000000" pitchFamily="2" charset="2"/>
              </a:rPr>
              <a:t>Verbesserungsmethoden</a:t>
            </a:r>
            <a:r>
              <a:rPr lang="en-US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/>
              <a:t>Experience Replay	</a:t>
            </a:r>
            <a:r>
              <a:rPr lang="en-US" err="1"/>
              <a:t>Liste</a:t>
            </a:r>
            <a:r>
              <a:rPr lang="en-US"/>
              <a:t> alter </a:t>
            </a:r>
            <a:r>
              <a:rPr lang="en-US" err="1"/>
              <a:t>Erfahrungen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/>
              <a:t>Korrelation</a:t>
            </a:r>
            <a:r>
              <a:rPr lang="en-US"/>
              <a:t> </a:t>
            </a:r>
            <a:r>
              <a:rPr lang="en-US" err="1"/>
              <a:t>senken</a:t>
            </a:r>
            <a:endParaRPr lang="en-US"/>
          </a:p>
          <a:p>
            <a:pPr lvl="1"/>
            <a:r>
              <a:rPr lang="en-US"/>
              <a:t>Target Networks		</a:t>
            </a:r>
            <a:r>
              <a:rPr lang="en-US" err="1"/>
              <a:t>Instabile</a:t>
            </a:r>
            <a:r>
              <a:rPr lang="en-US"/>
              <a:t> </a:t>
            </a:r>
            <a:r>
              <a:rPr lang="en-US" err="1"/>
              <a:t>Zielfunktion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Kopie</a:t>
            </a:r>
            <a:r>
              <a:rPr lang="en-US">
                <a:sym typeface="Wingdings" panose="05000000000000000000" pitchFamily="2" charset="2"/>
              </a:rPr>
              <a:t> des NN  Update </a:t>
            </a:r>
            <a:r>
              <a:rPr lang="en-US" err="1">
                <a:sym typeface="Wingdings" panose="05000000000000000000" pitchFamily="2" charset="2"/>
              </a:rPr>
              <a:t>alle</a:t>
            </a:r>
            <a:r>
              <a:rPr lang="en-US">
                <a:sym typeface="Wingdings" panose="05000000000000000000" pitchFamily="2" charset="2"/>
              </a:rPr>
              <a:t> 1000 steps</a:t>
            </a:r>
            <a:endParaRPr lang="en-US"/>
          </a:p>
          <a:p>
            <a:pPr lvl="1"/>
            <a:r>
              <a:rPr lang="en-US"/>
              <a:t>Reward Clipping		</a:t>
            </a:r>
            <a:r>
              <a:rPr lang="en-US" err="1"/>
              <a:t>Große</a:t>
            </a:r>
            <a:r>
              <a:rPr lang="en-US"/>
              <a:t> </a:t>
            </a:r>
            <a:r>
              <a:rPr lang="en-US" err="1"/>
              <a:t>Unterschiede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Entfallende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Neuronen</a:t>
            </a:r>
            <a:r>
              <a:rPr lang="en-US">
                <a:sym typeface="Wingdings" panose="05000000000000000000" pitchFamily="2" charset="2"/>
              </a:rPr>
              <a:t>  </a:t>
            </a:r>
            <a:r>
              <a:rPr lang="en-US" err="1">
                <a:sym typeface="Wingdings" panose="05000000000000000000" pitchFamily="2" charset="2"/>
              </a:rPr>
              <a:t>Normalisieren</a:t>
            </a:r>
            <a:r>
              <a:rPr lang="en-US">
                <a:sym typeface="Wingdings" panose="05000000000000000000" pitchFamily="2" charset="2"/>
              </a:rPr>
              <a:t> </a:t>
            </a:r>
            <a:endParaRPr lang="en-US"/>
          </a:p>
          <a:p>
            <a:pPr lvl="1"/>
            <a:r>
              <a:rPr lang="el-GR"/>
              <a:t>ε</a:t>
            </a:r>
            <a:r>
              <a:rPr lang="en-US"/>
              <a:t>-Greedy Exploration	Training in </a:t>
            </a:r>
            <a:r>
              <a:rPr lang="en-US" err="1"/>
              <a:t>falsche</a:t>
            </a:r>
            <a:r>
              <a:rPr lang="en-US"/>
              <a:t> </a:t>
            </a:r>
            <a:r>
              <a:rPr lang="en-US" err="1"/>
              <a:t>Richtung</a:t>
            </a:r>
            <a:r>
              <a:rPr lang="en-US"/>
              <a:t> </a:t>
            </a:r>
            <a:r>
              <a:rPr lang="en-US" err="1"/>
              <a:t>möglich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Exploration</a:t>
            </a:r>
          </a:p>
          <a:p>
            <a:pPr lvl="1"/>
            <a:r>
              <a:rPr lang="en-US"/>
              <a:t>Frame Skipping		Pro Frame </a:t>
            </a:r>
            <a:r>
              <a:rPr lang="en-US" err="1"/>
              <a:t>Aktion</a:t>
            </a:r>
            <a:r>
              <a:rPr lang="en-US"/>
              <a:t> </a:t>
            </a:r>
            <a:r>
              <a:rPr lang="en-US" err="1"/>
              <a:t>möglich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 err="1">
                <a:sym typeface="Wingdings" panose="05000000000000000000" pitchFamily="2" charset="2"/>
              </a:rPr>
              <a:t>Verlangsamt</a:t>
            </a:r>
            <a:r>
              <a:rPr lang="en-US">
                <a:sym typeface="Wingdings" panose="05000000000000000000" pitchFamily="2" charset="2"/>
              </a:rPr>
              <a:t> Training </a:t>
            </a:r>
            <a:br>
              <a:rPr lang="en-US">
                <a:sym typeface="Wingdings" panose="05000000000000000000" pitchFamily="2" charset="2"/>
              </a:rPr>
            </a:br>
            <a:r>
              <a:rPr lang="en-US">
                <a:sym typeface="Wingdings" panose="05000000000000000000" pitchFamily="2" charset="2"/>
              </a:rPr>
              <a:t>				 Alte </a:t>
            </a:r>
            <a:r>
              <a:rPr lang="en-US" err="1">
                <a:sym typeface="Wingdings" panose="05000000000000000000" pitchFamily="2" charset="2"/>
              </a:rPr>
              <a:t>Aktion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für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mehrere</a:t>
            </a:r>
            <a:r>
              <a:rPr lang="en-US">
                <a:sym typeface="Wingdings" panose="05000000000000000000" pitchFamily="2" charset="2"/>
              </a:rPr>
              <a:t> Frames </a:t>
            </a:r>
            <a:r>
              <a:rPr lang="en-US" err="1">
                <a:sym typeface="Wingdings" panose="05000000000000000000" pitchFamily="2" charset="2"/>
              </a:rPr>
              <a:t>kopieren</a:t>
            </a:r>
            <a:endParaRPr lang="en-US">
              <a:sym typeface="Wingdings" panose="05000000000000000000" pitchFamily="2" charset="2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0A0BD7-A44E-40D1-9D79-B6B822BA63C1}"/>
              </a:ext>
            </a:extLst>
          </p:cNvPr>
          <p:cNvSpPr/>
          <p:nvPr/>
        </p:nvSpPr>
        <p:spPr>
          <a:xfrm>
            <a:off x="4009535" y="4317476"/>
            <a:ext cx="8182465" cy="245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38958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Framework-Gerüst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280FD-7C51-4EB0-8813-6F63E06E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973581"/>
            <a:ext cx="11836398" cy="3794864"/>
          </a:xfrm>
        </p:spPr>
        <p:txBody>
          <a:bodyPr>
            <a:normAutofit/>
          </a:bodyPr>
          <a:lstStyle/>
          <a:p>
            <a:r>
              <a:rPr lang="en-US"/>
              <a:t>Training von </a:t>
            </a:r>
            <a:r>
              <a:rPr lang="en-US" err="1"/>
              <a:t>beliebigen</a:t>
            </a:r>
            <a:r>
              <a:rPr lang="en-US"/>
              <a:t> </a:t>
            </a:r>
            <a:r>
              <a:rPr lang="en-US" err="1"/>
              <a:t>Agenten</a:t>
            </a:r>
            <a:r>
              <a:rPr lang="en-US"/>
              <a:t> und Environments </a:t>
            </a:r>
            <a:r>
              <a:rPr lang="en-US" err="1"/>
              <a:t>generalisieren</a:t>
            </a:r>
            <a:br>
              <a:rPr lang="en-US"/>
            </a:b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Hinzufügen</a:t>
            </a:r>
            <a:r>
              <a:rPr lang="en-US">
                <a:sym typeface="Wingdings" panose="05000000000000000000" pitchFamily="2" charset="2"/>
              </a:rPr>
              <a:t> von </a:t>
            </a:r>
            <a:r>
              <a:rPr lang="en-US" err="1">
                <a:sym typeface="Wingdings" panose="05000000000000000000" pitchFamily="2" charset="2"/>
              </a:rPr>
              <a:t>neuen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Agenten</a:t>
            </a:r>
            <a:r>
              <a:rPr lang="en-US">
                <a:sym typeface="Wingdings" panose="05000000000000000000" pitchFamily="2" charset="2"/>
              </a:rPr>
              <a:t> und Environments </a:t>
            </a:r>
            <a:r>
              <a:rPr lang="en-US" err="1">
                <a:sym typeface="Wingdings" panose="05000000000000000000" pitchFamily="2" charset="2"/>
              </a:rPr>
              <a:t>einfach</a:t>
            </a:r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 err="1">
                <a:sym typeface="Wingdings" panose="05000000000000000000" pitchFamily="2" charset="2"/>
              </a:rPr>
              <a:t>Generalisierung</a:t>
            </a:r>
            <a:r>
              <a:rPr lang="en-US">
                <a:sym typeface="Wingdings" panose="05000000000000000000" pitchFamily="2" charset="2"/>
              </a:rPr>
              <a:t> von </a:t>
            </a:r>
            <a:r>
              <a:rPr lang="en-US" b="1" err="1">
                <a:sym typeface="Wingdings" panose="05000000000000000000" pitchFamily="2" charset="2"/>
              </a:rPr>
              <a:t>Agenten</a:t>
            </a:r>
            <a:r>
              <a:rPr lang="en-US">
                <a:sym typeface="Wingdings" panose="05000000000000000000" pitchFamily="2" charset="2"/>
              </a:rPr>
              <a:t>: Interface </a:t>
            </a:r>
            <a:r>
              <a:rPr lang="en-US" b="1" err="1"/>
              <a:t>IAgent</a:t>
            </a:r>
            <a:endParaRPr lang="en-US" b="1"/>
          </a:p>
          <a:p>
            <a:endParaRPr lang="en-US" b="1"/>
          </a:p>
          <a:p>
            <a:r>
              <a:rPr lang="en-US" err="1"/>
              <a:t>Generalisierung</a:t>
            </a:r>
            <a:r>
              <a:rPr lang="en-US"/>
              <a:t> von Environments: Gym</a:t>
            </a:r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21607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fik 12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F82413A6-7CD4-41F8-AFC3-761D15C2F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Framework-Gerüst – Interface </a:t>
            </a:r>
            <a:r>
              <a:rPr lang="de-DE" sz="4000" b="1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IAgent</a:t>
            </a:r>
            <a:endParaRPr lang="de-DE" sz="40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0021DB-7F2B-4002-B9EA-D5427C8FF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063" y="2753936"/>
            <a:ext cx="9882825" cy="381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5811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42D39-4D43-4DF6-8DF6-AF5625F3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535877"/>
            <a:ext cx="4901081" cy="3959191"/>
          </a:xfrm>
        </p:spPr>
        <p:txBody>
          <a:bodyPr anchor="ctr">
            <a:normAutofit/>
          </a:bodyPr>
          <a:lstStyle/>
          <a:p>
            <a:r>
              <a:rPr lang="en-US" sz="2000" err="1"/>
              <a:t>Definiert</a:t>
            </a:r>
            <a:r>
              <a:rPr lang="en-US" sz="2000"/>
              <a:t> Attribute und </a:t>
            </a:r>
            <a:r>
              <a:rPr lang="en-US" sz="2000" err="1"/>
              <a:t>Methoden</a:t>
            </a:r>
            <a:r>
              <a:rPr lang="en-US" sz="2000"/>
              <a:t> von </a:t>
            </a:r>
            <a:r>
              <a:rPr lang="en-US" sz="2000" b="1"/>
              <a:t>Environments</a:t>
            </a:r>
          </a:p>
          <a:p>
            <a:endParaRPr lang="en-US" sz="2000" b="1"/>
          </a:p>
          <a:p>
            <a:r>
              <a:rPr lang="en-US" sz="2000"/>
              <a:t>Agent </a:t>
            </a:r>
            <a:r>
              <a:rPr lang="en-US" sz="2000" err="1"/>
              <a:t>interagiert</a:t>
            </a:r>
            <a:r>
              <a:rPr lang="en-US" sz="2000"/>
              <a:t> </a:t>
            </a:r>
            <a:r>
              <a:rPr lang="en-US" sz="2000" err="1"/>
              <a:t>mit</a:t>
            </a:r>
            <a:r>
              <a:rPr lang="en-US" sz="2000"/>
              <a:t> Environment</a:t>
            </a:r>
            <a:br>
              <a:rPr lang="en-US" sz="2000"/>
            </a:br>
            <a:r>
              <a:rPr lang="en-US" sz="2000">
                <a:sym typeface="Wingdings" panose="05000000000000000000" pitchFamily="2" charset="2"/>
              </a:rPr>
              <a:t> </a:t>
            </a:r>
            <a:r>
              <a:rPr lang="en-US" sz="2000" b="1">
                <a:sym typeface="Wingdings" panose="05000000000000000000" pitchFamily="2" charset="2"/>
              </a:rPr>
              <a:t>Environment-Lifecycle</a:t>
            </a:r>
            <a:endParaRPr lang="en-US" sz="2000" b="1"/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Observation</a:t>
            </a:r>
            <a:r>
              <a:rPr lang="en-US" sz="2000"/>
              <a:t> </a:t>
            </a:r>
            <a:r>
              <a:rPr lang="en-US" sz="2000" err="1"/>
              <a:t>enthält</a:t>
            </a:r>
            <a:r>
              <a:rPr lang="en-US" sz="2000"/>
              <a:t>:</a:t>
            </a:r>
          </a:p>
          <a:p>
            <a:pPr lvl="1"/>
            <a:r>
              <a:rPr lang="en-US" sz="1600" err="1"/>
              <a:t>Neuer</a:t>
            </a:r>
            <a:r>
              <a:rPr lang="en-US" sz="1600"/>
              <a:t> </a:t>
            </a:r>
            <a:r>
              <a:rPr lang="en-US" sz="1600" b="1" err="1"/>
              <a:t>Zustand</a:t>
            </a:r>
            <a:r>
              <a:rPr lang="en-US" sz="1600"/>
              <a:t> des Environments</a:t>
            </a:r>
          </a:p>
          <a:p>
            <a:pPr lvl="1"/>
            <a:r>
              <a:rPr lang="en-US" sz="1600" b="1"/>
              <a:t>Reward</a:t>
            </a:r>
            <a:r>
              <a:rPr lang="en-US" sz="1600"/>
              <a:t> </a:t>
            </a:r>
            <a:r>
              <a:rPr lang="en-US" sz="1600" err="1"/>
              <a:t>für</a:t>
            </a:r>
            <a:r>
              <a:rPr lang="en-US" sz="1600"/>
              <a:t> die </a:t>
            </a:r>
            <a:r>
              <a:rPr lang="en-US" sz="1600" err="1"/>
              <a:t>durchgeführte</a:t>
            </a:r>
            <a:r>
              <a:rPr lang="en-US" sz="1600"/>
              <a:t> </a:t>
            </a:r>
            <a:r>
              <a:rPr lang="en-US" sz="1600" err="1"/>
              <a:t>Aktion</a:t>
            </a:r>
            <a:endParaRPr lang="en-US" sz="1600"/>
          </a:p>
          <a:p>
            <a:pPr lvl="1"/>
            <a:r>
              <a:rPr lang="en-US" sz="1600"/>
              <a:t>Boolean </a:t>
            </a:r>
            <a:r>
              <a:rPr lang="en-US" sz="1600" b="1"/>
              <a:t>Done:</a:t>
            </a:r>
            <a:r>
              <a:rPr lang="en-US" sz="1600"/>
              <a:t> True falls Episode </a:t>
            </a:r>
            <a:r>
              <a:rPr lang="en-US" sz="1600" err="1"/>
              <a:t>beendet</a:t>
            </a:r>
            <a:endParaRPr lang="en-US" sz="1600" b="1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738" y="774674"/>
            <a:ext cx="5764658" cy="1454051"/>
          </a:xfrm>
        </p:spPr>
        <p:txBody>
          <a:bodyPr>
            <a:normAutofit fontScale="90000"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Framework-Gerüst – </a:t>
            </a:r>
            <a:r>
              <a:rPr lang="de-DE" b="1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Gym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5" name="Gerade Verbindung mit Pfeil 8">
            <a:extLst>
              <a:ext uri="{FF2B5EF4-FFF2-40B4-BE49-F238E27FC236}">
                <a16:creationId xmlns:a16="http://schemas.microsoft.com/office/drawing/2014/main" id="{CE35529B-A139-4798-8DEF-C435332C0A62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5400000">
            <a:off x="2154793" y="1730449"/>
            <a:ext cx="502347" cy="7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2EC5A054-FD2A-4F40-810D-F2250909A384}"/>
              </a:ext>
            </a:extLst>
          </p:cNvPr>
          <p:cNvSpPr txBox="1"/>
          <p:nvPr/>
        </p:nvSpPr>
        <p:spPr>
          <a:xfrm>
            <a:off x="1723805" y="1110310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make(name)</a:t>
            </a:r>
            <a:endParaRPr lang="en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CD3DF6A-6500-4DB1-B60D-C0F0985D276E}"/>
              </a:ext>
            </a:extLst>
          </p:cNvPr>
          <p:cNvSpPr/>
          <p:nvPr/>
        </p:nvSpPr>
        <p:spPr>
          <a:xfrm>
            <a:off x="1495393" y="1981989"/>
            <a:ext cx="1820411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7AD5FB7-1F08-400F-88A1-6DDBA99A37F5}"/>
              </a:ext>
            </a:extLst>
          </p:cNvPr>
          <p:cNvSpPr/>
          <p:nvPr/>
        </p:nvSpPr>
        <p:spPr>
          <a:xfrm>
            <a:off x="3315803" y="3359230"/>
            <a:ext cx="1336353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Observation</a:t>
            </a:r>
          </a:p>
        </p:txBody>
      </p:sp>
      <p:cxnSp>
        <p:nvCxnSpPr>
          <p:cNvPr id="40" name="Gerade Verbindung mit Pfeil 8">
            <a:extLst>
              <a:ext uri="{FF2B5EF4-FFF2-40B4-BE49-F238E27FC236}">
                <a16:creationId xmlns:a16="http://schemas.microsoft.com/office/drawing/2014/main" id="{6F114D80-898D-43C1-BA13-4695901472CB}"/>
              </a:ext>
            </a:extLst>
          </p:cNvPr>
          <p:cNvCxnSpPr>
            <a:cxnSpLocks/>
            <a:stCxn id="38" idx="3"/>
            <a:endCxn id="39" idx="0"/>
          </p:cNvCxnSpPr>
          <p:nvPr/>
        </p:nvCxnSpPr>
        <p:spPr>
          <a:xfrm>
            <a:off x="3315804" y="2258933"/>
            <a:ext cx="668176" cy="11002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4E421EA2-1704-489B-AE87-AD11DB85FEFE}"/>
              </a:ext>
            </a:extLst>
          </p:cNvPr>
          <p:cNvSpPr txBox="1"/>
          <p:nvPr/>
        </p:nvSpPr>
        <p:spPr>
          <a:xfrm>
            <a:off x="3963395" y="2564079"/>
            <a:ext cx="79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reset()</a:t>
            </a:r>
            <a:endParaRPr lang="en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1E6EFCE-000A-4DFF-BE9B-15BB05FADA81}"/>
              </a:ext>
            </a:extLst>
          </p:cNvPr>
          <p:cNvSpPr/>
          <p:nvPr/>
        </p:nvSpPr>
        <p:spPr>
          <a:xfrm>
            <a:off x="1495393" y="4821315"/>
            <a:ext cx="1820411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Agent</a:t>
            </a:r>
          </a:p>
        </p:txBody>
      </p:sp>
      <p:cxnSp>
        <p:nvCxnSpPr>
          <p:cNvPr id="49" name="Gerade Verbindung mit Pfeil 8">
            <a:extLst>
              <a:ext uri="{FF2B5EF4-FFF2-40B4-BE49-F238E27FC236}">
                <a16:creationId xmlns:a16="http://schemas.microsoft.com/office/drawing/2014/main" id="{572A4277-A6ED-4280-9605-51D329A1F633}"/>
              </a:ext>
            </a:extLst>
          </p:cNvPr>
          <p:cNvCxnSpPr>
            <a:cxnSpLocks/>
            <a:stCxn id="39" idx="2"/>
            <a:endCxn id="48" idx="3"/>
          </p:cNvCxnSpPr>
          <p:nvPr/>
        </p:nvCxnSpPr>
        <p:spPr>
          <a:xfrm rot="5400000">
            <a:off x="3057322" y="4171600"/>
            <a:ext cx="1185141" cy="668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529AF3B7-B14D-4DA9-AB47-86B67FC57537}"/>
              </a:ext>
            </a:extLst>
          </p:cNvPr>
          <p:cNvSpPr/>
          <p:nvPr/>
        </p:nvSpPr>
        <p:spPr>
          <a:xfrm>
            <a:off x="101128" y="3358209"/>
            <a:ext cx="1336353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Action</a:t>
            </a:r>
          </a:p>
        </p:txBody>
      </p:sp>
      <p:cxnSp>
        <p:nvCxnSpPr>
          <p:cNvPr id="56" name="Gerade Verbindung mit Pfeil 8">
            <a:extLst>
              <a:ext uri="{FF2B5EF4-FFF2-40B4-BE49-F238E27FC236}">
                <a16:creationId xmlns:a16="http://schemas.microsoft.com/office/drawing/2014/main" id="{1B0D8A49-255C-43DA-B501-089AA2926193}"/>
              </a:ext>
            </a:extLst>
          </p:cNvPr>
          <p:cNvCxnSpPr>
            <a:cxnSpLocks/>
            <a:stCxn id="48" idx="1"/>
            <a:endCxn id="55" idx="2"/>
          </p:cNvCxnSpPr>
          <p:nvPr/>
        </p:nvCxnSpPr>
        <p:spPr>
          <a:xfrm rot="10800000">
            <a:off x="769305" y="3912097"/>
            <a:ext cx="726088" cy="11861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4C2DAA60-BB3F-4DEB-ACAC-00A7644FFB67}"/>
              </a:ext>
            </a:extLst>
          </p:cNvPr>
          <p:cNvSpPr txBox="1"/>
          <p:nvPr/>
        </p:nvSpPr>
        <p:spPr>
          <a:xfrm>
            <a:off x="1495393" y="5357825"/>
            <a:ext cx="18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get_action</a:t>
            </a:r>
            <a:r>
              <a:rPr lang="en-US"/>
              <a:t>(</a:t>
            </a:r>
            <a:r>
              <a:rPr lang="en-US" err="1"/>
              <a:t>obs</a:t>
            </a:r>
            <a:r>
              <a:rPr lang="en-US"/>
              <a:t>)</a:t>
            </a:r>
            <a:endParaRPr lang="en-DE"/>
          </a:p>
        </p:txBody>
      </p:sp>
      <p:cxnSp>
        <p:nvCxnSpPr>
          <p:cNvPr id="60" name="Gerade Verbindung mit Pfeil 8">
            <a:extLst>
              <a:ext uri="{FF2B5EF4-FFF2-40B4-BE49-F238E27FC236}">
                <a16:creationId xmlns:a16="http://schemas.microsoft.com/office/drawing/2014/main" id="{14E513ED-9AE0-44E6-9852-5B434553B90D}"/>
              </a:ext>
            </a:extLst>
          </p:cNvPr>
          <p:cNvCxnSpPr>
            <a:cxnSpLocks/>
            <a:stCxn id="55" idx="3"/>
            <a:endCxn id="39" idx="1"/>
          </p:cNvCxnSpPr>
          <p:nvPr/>
        </p:nvCxnSpPr>
        <p:spPr>
          <a:xfrm>
            <a:off x="1437481" y="3635153"/>
            <a:ext cx="1878322" cy="10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CE6F5A7-2B22-4E7A-B11C-ECF4B3FD76AD}"/>
              </a:ext>
            </a:extLst>
          </p:cNvPr>
          <p:cNvSpPr txBox="1"/>
          <p:nvPr/>
        </p:nvSpPr>
        <p:spPr>
          <a:xfrm>
            <a:off x="2093594" y="3254717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step()</a:t>
            </a:r>
            <a:endParaRPr lang="en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CCB3E583-742E-46BE-8071-5053062BC8F7}"/>
              </a:ext>
            </a:extLst>
          </p:cNvPr>
          <p:cNvSpPr/>
          <p:nvPr/>
        </p:nvSpPr>
        <p:spPr>
          <a:xfrm>
            <a:off x="3445360" y="4259552"/>
            <a:ext cx="1077238" cy="276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update()</a:t>
            </a:r>
          </a:p>
        </p:txBody>
      </p:sp>
      <p:cxnSp>
        <p:nvCxnSpPr>
          <p:cNvPr id="84" name="Gerade Verbindung mit Pfeil 8">
            <a:extLst>
              <a:ext uri="{FF2B5EF4-FFF2-40B4-BE49-F238E27FC236}">
                <a16:creationId xmlns:a16="http://schemas.microsoft.com/office/drawing/2014/main" id="{6435161E-BC42-464D-A747-FB5D8DC8099F}"/>
              </a:ext>
            </a:extLst>
          </p:cNvPr>
          <p:cNvCxnSpPr>
            <a:cxnSpLocks/>
            <a:stCxn id="55" idx="0"/>
            <a:endCxn id="89" idx="2"/>
          </p:cNvCxnSpPr>
          <p:nvPr/>
        </p:nvCxnSpPr>
        <p:spPr>
          <a:xfrm rot="16200000" flipV="1">
            <a:off x="480108" y="3069011"/>
            <a:ext cx="574675" cy="3721"/>
          </a:xfrm>
          <a:prstGeom prst="bentConnector3">
            <a:avLst>
              <a:gd name="adj1" fmla="val -136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64F1A410-4903-46ED-8628-E2056DE64C76}"/>
              </a:ext>
            </a:extLst>
          </p:cNvPr>
          <p:cNvSpPr txBox="1"/>
          <p:nvPr/>
        </p:nvSpPr>
        <p:spPr>
          <a:xfrm>
            <a:off x="363871" y="24142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close()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0612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42D39-4D43-4DF6-8DF6-AF5625F3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535877"/>
            <a:ext cx="4901081" cy="3959191"/>
          </a:xfrm>
        </p:spPr>
        <p:txBody>
          <a:bodyPr anchor="ctr">
            <a:normAutofit/>
          </a:bodyPr>
          <a:lstStyle/>
          <a:p>
            <a:r>
              <a:rPr lang="en-US" sz="2000" err="1"/>
              <a:t>Definiert</a:t>
            </a:r>
            <a:r>
              <a:rPr lang="en-US" sz="2000"/>
              <a:t> Attribute und </a:t>
            </a:r>
            <a:r>
              <a:rPr lang="en-US" sz="2000" err="1"/>
              <a:t>Methoden</a:t>
            </a:r>
            <a:r>
              <a:rPr lang="en-US" sz="2000"/>
              <a:t> von </a:t>
            </a:r>
            <a:r>
              <a:rPr lang="en-US" sz="2000" b="1"/>
              <a:t>Environments</a:t>
            </a:r>
          </a:p>
          <a:p>
            <a:endParaRPr lang="en-US" sz="2000" b="1"/>
          </a:p>
          <a:p>
            <a:r>
              <a:rPr lang="en-US" sz="2000"/>
              <a:t>Agent </a:t>
            </a:r>
            <a:r>
              <a:rPr lang="en-US" sz="2000" err="1"/>
              <a:t>interagiert</a:t>
            </a:r>
            <a:r>
              <a:rPr lang="en-US" sz="2000"/>
              <a:t> </a:t>
            </a:r>
            <a:r>
              <a:rPr lang="en-US" sz="2000" err="1"/>
              <a:t>mit</a:t>
            </a:r>
            <a:r>
              <a:rPr lang="en-US" sz="2000"/>
              <a:t> Environment</a:t>
            </a:r>
            <a:br>
              <a:rPr lang="en-US" sz="2000"/>
            </a:br>
            <a:r>
              <a:rPr lang="en-US" sz="2000">
                <a:sym typeface="Wingdings" panose="05000000000000000000" pitchFamily="2" charset="2"/>
              </a:rPr>
              <a:t> </a:t>
            </a:r>
            <a:r>
              <a:rPr lang="en-US" sz="2000" b="1">
                <a:sym typeface="Wingdings" panose="05000000000000000000" pitchFamily="2" charset="2"/>
              </a:rPr>
              <a:t>Environment-Lifecycle</a:t>
            </a:r>
            <a:endParaRPr lang="en-US" sz="2000" b="1"/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Observation</a:t>
            </a:r>
            <a:r>
              <a:rPr lang="en-US" sz="2000"/>
              <a:t> </a:t>
            </a:r>
            <a:r>
              <a:rPr lang="en-US" sz="2000" err="1"/>
              <a:t>enthält</a:t>
            </a:r>
            <a:r>
              <a:rPr lang="en-US" sz="2000"/>
              <a:t>:</a:t>
            </a:r>
          </a:p>
          <a:p>
            <a:pPr lvl="1"/>
            <a:r>
              <a:rPr lang="en-US" sz="1600" err="1"/>
              <a:t>Neuer</a:t>
            </a:r>
            <a:r>
              <a:rPr lang="en-US" sz="1600"/>
              <a:t> </a:t>
            </a:r>
            <a:r>
              <a:rPr lang="en-US" sz="1600" b="1" err="1"/>
              <a:t>Zustand</a:t>
            </a:r>
            <a:r>
              <a:rPr lang="en-US" sz="1600"/>
              <a:t> des Environments</a:t>
            </a:r>
          </a:p>
          <a:p>
            <a:pPr lvl="1"/>
            <a:r>
              <a:rPr lang="en-US" sz="1600" b="1"/>
              <a:t>Reward</a:t>
            </a:r>
            <a:r>
              <a:rPr lang="en-US" sz="1600"/>
              <a:t> </a:t>
            </a:r>
            <a:r>
              <a:rPr lang="en-US" sz="1600" err="1"/>
              <a:t>für</a:t>
            </a:r>
            <a:r>
              <a:rPr lang="en-US" sz="1600"/>
              <a:t> die </a:t>
            </a:r>
            <a:r>
              <a:rPr lang="en-US" sz="1600" err="1"/>
              <a:t>durchgeführte</a:t>
            </a:r>
            <a:r>
              <a:rPr lang="en-US" sz="1600"/>
              <a:t> </a:t>
            </a:r>
            <a:r>
              <a:rPr lang="en-US" sz="1600" err="1"/>
              <a:t>Aktion</a:t>
            </a:r>
            <a:endParaRPr lang="en-US" sz="1600"/>
          </a:p>
          <a:p>
            <a:pPr lvl="1"/>
            <a:r>
              <a:rPr lang="en-US" sz="1600"/>
              <a:t>Boolean </a:t>
            </a:r>
            <a:r>
              <a:rPr lang="en-US" sz="1600" b="1"/>
              <a:t>Done:</a:t>
            </a:r>
            <a:r>
              <a:rPr lang="en-US" sz="1600"/>
              <a:t> True falls Episode </a:t>
            </a:r>
            <a:r>
              <a:rPr lang="en-US" sz="1600" err="1"/>
              <a:t>beendet</a:t>
            </a:r>
            <a:endParaRPr lang="en-US" sz="1600" b="1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738" y="774674"/>
            <a:ext cx="5764658" cy="1454051"/>
          </a:xfrm>
        </p:spPr>
        <p:txBody>
          <a:bodyPr>
            <a:normAutofit fontScale="90000"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Framework-Gerüst – </a:t>
            </a:r>
            <a:r>
              <a:rPr lang="de-DE" b="1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Gym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90" name="Gerade Verbindung mit Pfeil 8">
            <a:extLst>
              <a:ext uri="{FF2B5EF4-FFF2-40B4-BE49-F238E27FC236}">
                <a16:creationId xmlns:a16="http://schemas.microsoft.com/office/drawing/2014/main" id="{339A9DD1-A0EA-4A5D-BAB5-76B90C572EC3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rot="5400000">
            <a:off x="2154793" y="1730449"/>
            <a:ext cx="502347" cy="73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1605C38D-9737-4D3C-A6D3-81A35DE33896}"/>
              </a:ext>
            </a:extLst>
          </p:cNvPr>
          <p:cNvSpPr txBox="1"/>
          <p:nvPr/>
        </p:nvSpPr>
        <p:spPr>
          <a:xfrm>
            <a:off x="1723805" y="1110310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make(name)</a:t>
            </a:r>
            <a:endParaRPr lang="en-DE">
              <a:solidFill>
                <a:srgbClr val="FF0000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7FF06852-D72A-4B88-AD6E-736D53382A6D}"/>
              </a:ext>
            </a:extLst>
          </p:cNvPr>
          <p:cNvSpPr/>
          <p:nvPr/>
        </p:nvSpPr>
        <p:spPr>
          <a:xfrm>
            <a:off x="1495393" y="1981989"/>
            <a:ext cx="1820411" cy="5538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CADC707-9A4F-40AB-B1F1-ACD9B7F76022}"/>
              </a:ext>
            </a:extLst>
          </p:cNvPr>
          <p:cNvSpPr/>
          <p:nvPr/>
        </p:nvSpPr>
        <p:spPr>
          <a:xfrm>
            <a:off x="3315803" y="3359230"/>
            <a:ext cx="1336353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Observation</a:t>
            </a:r>
          </a:p>
        </p:txBody>
      </p:sp>
      <p:cxnSp>
        <p:nvCxnSpPr>
          <p:cNvPr id="94" name="Gerade Verbindung mit Pfeil 8">
            <a:extLst>
              <a:ext uri="{FF2B5EF4-FFF2-40B4-BE49-F238E27FC236}">
                <a16:creationId xmlns:a16="http://schemas.microsoft.com/office/drawing/2014/main" id="{E75744BA-BBCC-4062-938B-B7C027F1DC16}"/>
              </a:ext>
            </a:extLst>
          </p:cNvPr>
          <p:cNvCxnSpPr>
            <a:cxnSpLocks/>
            <a:stCxn id="92" idx="3"/>
            <a:endCxn id="93" idx="0"/>
          </p:cNvCxnSpPr>
          <p:nvPr/>
        </p:nvCxnSpPr>
        <p:spPr>
          <a:xfrm>
            <a:off x="3315804" y="2258933"/>
            <a:ext cx="668176" cy="11002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2D5AD477-B057-4B6B-9399-49CD49C2C3D4}"/>
              </a:ext>
            </a:extLst>
          </p:cNvPr>
          <p:cNvSpPr txBox="1"/>
          <p:nvPr/>
        </p:nvSpPr>
        <p:spPr>
          <a:xfrm>
            <a:off x="3963395" y="2564079"/>
            <a:ext cx="79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reset()</a:t>
            </a:r>
            <a:endParaRPr lang="en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8258463D-27DC-4214-B4D0-2ACEACE37FF3}"/>
              </a:ext>
            </a:extLst>
          </p:cNvPr>
          <p:cNvSpPr/>
          <p:nvPr/>
        </p:nvSpPr>
        <p:spPr>
          <a:xfrm>
            <a:off x="1495393" y="4821315"/>
            <a:ext cx="1820411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Agent</a:t>
            </a:r>
          </a:p>
        </p:txBody>
      </p:sp>
      <p:cxnSp>
        <p:nvCxnSpPr>
          <p:cNvPr id="97" name="Gerade Verbindung mit Pfeil 8">
            <a:extLst>
              <a:ext uri="{FF2B5EF4-FFF2-40B4-BE49-F238E27FC236}">
                <a16:creationId xmlns:a16="http://schemas.microsoft.com/office/drawing/2014/main" id="{207B8828-415C-417E-A15F-0D88071C0975}"/>
              </a:ext>
            </a:extLst>
          </p:cNvPr>
          <p:cNvCxnSpPr>
            <a:cxnSpLocks/>
            <a:stCxn id="93" idx="2"/>
            <a:endCxn id="96" idx="3"/>
          </p:cNvCxnSpPr>
          <p:nvPr/>
        </p:nvCxnSpPr>
        <p:spPr>
          <a:xfrm rot="5400000">
            <a:off x="3057322" y="4171600"/>
            <a:ext cx="1185141" cy="668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C48EE053-8F77-45C5-8A3E-72EBCAE5F1D4}"/>
              </a:ext>
            </a:extLst>
          </p:cNvPr>
          <p:cNvSpPr/>
          <p:nvPr/>
        </p:nvSpPr>
        <p:spPr>
          <a:xfrm>
            <a:off x="101128" y="3358209"/>
            <a:ext cx="1336353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Action</a:t>
            </a:r>
          </a:p>
        </p:txBody>
      </p:sp>
      <p:cxnSp>
        <p:nvCxnSpPr>
          <p:cNvPr id="99" name="Gerade Verbindung mit Pfeil 8">
            <a:extLst>
              <a:ext uri="{FF2B5EF4-FFF2-40B4-BE49-F238E27FC236}">
                <a16:creationId xmlns:a16="http://schemas.microsoft.com/office/drawing/2014/main" id="{97AB574C-FB28-4483-95EA-AA1FB5979B51}"/>
              </a:ext>
            </a:extLst>
          </p:cNvPr>
          <p:cNvCxnSpPr>
            <a:cxnSpLocks/>
            <a:stCxn id="96" idx="1"/>
            <a:endCxn id="98" idx="2"/>
          </p:cNvCxnSpPr>
          <p:nvPr/>
        </p:nvCxnSpPr>
        <p:spPr>
          <a:xfrm rot="10800000">
            <a:off x="769305" y="3912097"/>
            <a:ext cx="726088" cy="11861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CA3838EF-7DE4-4C02-967C-41D39FEB30FC}"/>
              </a:ext>
            </a:extLst>
          </p:cNvPr>
          <p:cNvSpPr txBox="1"/>
          <p:nvPr/>
        </p:nvSpPr>
        <p:spPr>
          <a:xfrm>
            <a:off x="1495393" y="5357825"/>
            <a:ext cx="18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get_action</a:t>
            </a:r>
            <a:r>
              <a:rPr lang="en-US"/>
              <a:t>(</a:t>
            </a:r>
            <a:r>
              <a:rPr lang="en-US" err="1"/>
              <a:t>obs</a:t>
            </a:r>
            <a:r>
              <a:rPr lang="en-US"/>
              <a:t>)</a:t>
            </a:r>
            <a:endParaRPr lang="en-DE"/>
          </a:p>
        </p:txBody>
      </p:sp>
      <p:cxnSp>
        <p:nvCxnSpPr>
          <p:cNvPr id="101" name="Gerade Verbindung mit Pfeil 8">
            <a:extLst>
              <a:ext uri="{FF2B5EF4-FFF2-40B4-BE49-F238E27FC236}">
                <a16:creationId xmlns:a16="http://schemas.microsoft.com/office/drawing/2014/main" id="{627157C5-B150-4FE5-8873-107F6EEEA181}"/>
              </a:ext>
            </a:extLst>
          </p:cNvPr>
          <p:cNvCxnSpPr>
            <a:cxnSpLocks/>
            <a:stCxn id="98" idx="3"/>
            <a:endCxn id="93" idx="1"/>
          </p:cNvCxnSpPr>
          <p:nvPr/>
        </p:nvCxnSpPr>
        <p:spPr>
          <a:xfrm>
            <a:off x="1437481" y="3635153"/>
            <a:ext cx="1878322" cy="10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>
            <a:extLst>
              <a:ext uri="{FF2B5EF4-FFF2-40B4-BE49-F238E27FC236}">
                <a16:creationId xmlns:a16="http://schemas.microsoft.com/office/drawing/2014/main" id="{7E1C5CA4-668A-4459-BD9C-09CD96B6B93F}"/>
              </a:ext>
            </a:extLst>
          </p:cNvPr>
          <p:cNvSpPr txBox="1"/>
          <p:nvPr/>
        </p:nvSpPr>
        <p:spPr>
          <a:xfrm>
            <a:off x="2093594" y="3254717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step()</a:t>
            </a:r>
            <a:endParaRPr lang="en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6FA31F07-6CC0-4FE3-BCE6-C8588A1F492A}"/>
              </a:ext>
            </a:extLst>
          </p:cNvPr>
          <p:cNvSpPr/>
          <p:nvPr/>
        </p:nvSpPr>
        <p:spPr>
          <a:xfrm>
            <a:off x="3445360" y="4259552"/>
            <a:ext cx="1077238" cy="276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update()</a:t>
            </a:r>
          </a:p>
        </p:txBody>
      </p:sp>
      <p:cxnSp>
        <p:nvCxnSpPr>
          <p:cNvPr id="104" name="Gerade Verbindung mit Pfeil 8">
            <a:extLst>
              <a:ext uri="{FF2B5EF4-FFF2-40B4-BE49-F238E27FC236}">
                <a16:creationId xmlns:a16="http://schemas.microsoft.com/office/drawing/2014/main" id="{831259B6-0D75-4FE9-B01D-71AD55BADA13}"/>
              </a:ext>
            </a:extLst>
          </p:cNvPr>
          <p:cNvCxnSpPr>
            <a:cxnSpLocks/>
            <a:stCxn id="98" idx="0"/>
            <a:endCxn id="105" idx="2"/>
          </p:cNvCxnSpPr>
          <p:nvPr/>
        </p:nvCxnSpPr>
        <p:spPr>
          <a:xfrm rot="16200000" flipV="1">
            <a:off x="480108" y="3069011"/>
            <a:ext cx="574675" cy="3721"/>
          </a:xfrm>
          <a:prstGeom prst="bentConnector3">
            <a:avLst>
              <a:gd name="adj1" fmla="val -136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B6D795BC-DB15-40AB-8898-F1BEC5D0BA7F}"/>
              </a:ext>
            </a:extLst>
          </p:cNvPr>
          <p:cNvSpPr txBox="1"/>
          <p:nvPr/>
        </p:nvSpPr>
        <p:spPr>
          <a:xfrm>
            <a:off x="363871" y="24142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close()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49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42D39-4D43-4DF6-8DF6-AF5625F3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535877"/>
            <a:ext cx="4901081" cy="3959191"/>
          </a:xfrm>
        </p:spPr>
        <p:txBody>
          <a:bodyPr anchor="ctr">
            <a:normAutofit/>
          </a:bodyPr>
          <a:lstStyle/>
          <a:p>
            <a:r>
              <a:rPr lang="en-US" sz="2000" err="1"/>
              <a:t>Definiert</a:t>
            </a:r>
            <a:r>
              <a:rPr lang="en-US" sz="2000"/>
              <a:t> Attribute und </a:t>
            </a:r>
            <a:r>
              <a:rPr lang="en-US" sz="2000" err="1"/>
              <a:t>Methoden</a:t>
            </a:r>
            <a:r>
              <a:rPr lang="en-US" sz="2000"/>
              <a:t> von </a:t>
            </a:r>
            <a:r>
              <a:rPr lang="en-US" sz="2000" b="1"/>
              <a:t>Environments</a:t>
            </a:r>
          </a:p>
          <a:p>
            <a:endParaRPr lang="en-US" sz="2000" b="1"/>
          </a:p>
          <a:p>
            <a:r>
              <a:rPr lang="en-US" sz="2000"/>
              <a:t>Agent </a:t>
            </a:r>
            <a:r>
              <a:rPr lang="en-US" sz="2000" err="1"/>
              <a:t>interagiert</a:t>
            </a:r>
            <a:r>
              <a:rPr lang="en-US" sz="2000"/>
              <a:t> </a:t>
            </a:r>
            <a:r>
              <a:rPr lang="en-US" sz="2000" err="1"/>
              <a:t>mit</a:t>
            </a:r>
            <a:r>
              <a:rPr lang="en-US" sz="2000"/>
              <a:t> Environment</a:t>
            </a:r>
            <a:br>
              <a:rPr lang="en-US" sz="2000"/>
            </a:br>
            <a:r>
              <a:rPr lang="en-US" sz="2000">
                <a:sym typeface="Wingdings" panose="05000000000000000000" pitchFamily="2" charset="2"/>
              </a:rPr>
              <a:t> </a:t>
            </a:r>
            <a:r>
              <a:rPr lang="en-US" sz="2000" b="1">
                <a:sym typeface="Wingdings" panose="05000000000000000000" pitchFamily="2" charset="2"/>
              </a:rPr>
              <a:t>Environment-Lifecycle</a:t>
            </a:r>
            <a:endParaRPr lang="en-US" sz="2000" b="1"/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Observation</a:t>
            </a:r>
            <a:r>
              <a:rPr lang="en-US" sz="2000"/>
              <a:t> </a:t>
            </a:r>
            <a:r>
              <a:rPr lang="en-US" sz="2000" err="1"/>
              <a:t>enthält</a:t>
            </a:r>
            <a:r>
              <a:rPr lang="en-US" sz="2000"/>
              <a:t>:</a:t>
            </a:r>
          </a:p>
          <a:p>
            <a:pPr lvl="1"/>
            <a:r>
              <a:rPr lang="en-US" sz="1600" err="1"/>
              <a:t>Neuer</a:t>
            </a:r>
            <a:r>
              <a:rPr lang="en-US" sz="1600"/>
              <a:t> </a:t>
            </a:r>
            <a:r>
              <a:rPr lang="en-US" sz="1600" b="1" err="1"/>
              <a:t>Zustand</a:t>
            </a:r>
            <a:r>
              <a:rPr lang="en-US" sz="1600"/>
              <a:t> des Environments</a:t>
            </a:r>
          </a:p>
          <a:p>
            <a:pPr lvl="1"/>
            <a:r>
              <a:rPr lang="en-US" sz="1600" b="1"/>
              <a:t>Reward</a:t>
            </a:r>
            <a:r>
              <a:rPr lang="en-US" sz="1600"/>
              <a:t> </a:t>
            </a:r>
            <a:r>
              <a:rPr lang="en-US" sz="1600" err="1"/>
              <a:t>für</a:t>
            </a:r>
            <a:r>
              <a:rPr lang="en-US" sz="1600"/>
              <a:t> die </a:t>
            </a:r>
            <a:r>
              <a:rPr lang="en-US" sz="1600" err="1"/>
              <a:t>durchgeführte</a:t>
            </a:r>
            <a:r>
              <a:rPr lang="en-US" sz="1600"/>
              <a:t> </a:t>
            </a:r>
            <a:r>
              <a:rPr lang="en-US" sz="1600" err="1"/>
              <a:t>Aktion</a:t>
            </a:r>
            <a:endParaRPr lang="en-US" sz="1600"/>
          </a:p>
          <a:p>
            <a:pPr lvl="1"/>
            <a:r>
              <a:rPr lang="en-US" sz="1600"/>
              <a:t>Boolean </a:t>
            </a:r>
            <a:r>
              <a:rPr lang="en-US" sz="1600" b="1"/>
              <a:t>Done:</a:t>
            </a:r>
            <a:r>
              <a:rPr lang="en-US" sz="1600"/>
              <a:t> True falls Episode </a:t>
            </a:r>
            <a:r>
              <a:rPr lang="en-US" sz="1600" err="1"/>
              <a:t>beendet</a:t>
            </a:r>
            <a:endParaRPr lang="en-US" sz="1600" b="1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738" y="774674"/>
            <a:ext cx="5764658" cy="1454051"/>
          </a:xfrm>
        </p:spPr>
        <p:txBody>
          <a:bodyPr>
            <a:normAutofit fontScale="90000"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Framework-Gerüst – </a:t>
            </a:r>
            <a:r>
              <a:rPr lang="de-DE" b="1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Gym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6" name="Gerade Verbindung mit Pfeil 8">
            <a:extLst>
              <a:ext uri="{FF2B5EF4-FFF2-40B4-BE49-F238E27FC236}">
                <a16:creationId xmlns:a16="http://schemas.microsoft.com/office/drawing/2014/main" id="{89153F9D-C301-493B-84A3-56E388D16CC6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2154793" y="1730449"/>
            <a:ext cx="502347" cy="7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9D5E5D12-DD8B-4555-90A6-047EDAB23497}"/>
              </a:ext>
            </a:extLst>
          </p:cNvPr>
          <p:cNvSpPr txBox="1"/>
          <p:nvPr/>
        </p:nvSpPr>
        <p:spPr>
          <a:xfrm>
            <a:off x="1723805" y="1110310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make(name)</a:t>
            </a:r>
            <a:endParaRPr lang="en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6DB606A-1632-4E15-BBEA-02579D00CB7A}"/>
              </a:ext>
            </a:extLst>
          </p:cNvPr>
          <p:cNvSpPr/>
          <p:nvPr/>
        </p:nvSpPr>
        <p:spPr>
          <a:xfrm>
            <a:off x="1495393" y="1981989"/>
            <a:ext cx="1820411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D68DCF9-17DC-4EF8-AC03-8814D3046154}"/>
              </a:ext>
            </a:extLst>
          </p:cNvPr>
          <p:cNvSpPr/>
          <p:nvPr/>
        </p:nvSpPr>
        <p:spPr>
          <a:xfrm>
            <a:off x="3315803" y="3359230"/>
            <a:ext cx="1336353" cy="5538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Observation</a:t>
            </a:r>
          </a:p>
        </p:txBody>
      </p:sp>
      <p:cxnSp>
        <p:nvCxnSpPr>
          <p:cNvPr id="30" name="Gerade Verbindung mit Pfeil 8">
            <a:extLst>
              <a:ext uri="{FF2B5EF4-FFF2-40B4-BE49-F238E27FC236}">
                <a16:creationId xmlns:a16="http://schemas.microsoft.com/office/drawing/2014/main" id="{476E6261-F742-4D47-AD1B-5E46A92B1BE0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>
            <a:off x="3315804" y="2258933"/>
            <a:ext cx="668176" cy="110029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79BF8FD-A966-4965-B6C2-7957B01205CD}"/>
              </a:ext>
            </a:extLst>
          </p:cNvPr>
          <p:cNvSpPr txBox="1"/>
          <p:nvPr/>
        </p:nvSpPr>
        <p:spPr>
          <a:xfrm>
            <a:off x="3963395" y="2564079"/>
            <a:ext cx="79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reset()</a:t>
            </a:r>
            <a:endParaRPr lang="en-DE">
              <a:solidFill>
                <a:srgbClr val="FF0000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F69F18B-023F-4E8A-97A6-1D608412E8FE}"/>
              </a:ext>
            </a:extLst>
          </p:cNvPr>
          <p:cNvSpPr/>
          <p:nvPr/>
        </p:nvSpPr>
        <p:spPr>
          <a:xfrm>
            <a:off x="1495393" y="4821315"/>
            <a:ext cx="1820411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Agent</a:t>
            </a:r>
          </a:p>
        </p:txBody>
      </p:sp>
      <p:cxnSp>
        <p:nvCxnSpPr>
          <p:cNvPr id="33" name="Gerade Verbindung mit Pfeil 8">
            <a:extLst>
              <a:ext uri="{FF2B5EF4-FFF2-40B4-BE49-F238E27FC236}">
                <a16:creationId xmlns:a16="http://schemas.microsoft.com/office/drawing/2014/main" id="{59A1EC30-4632-4D74-9B21-A591736DCFD8}"/>
              </a:ext>
            </a:extLst>
          </p:cNvPr>
          <p:cNvCxnSpPr>
            <a:cxnSpLocks/>
            <a:stCxn id="29" idx="2"/>
            <a:endCxn id="32" idx="3"/>
          </p:cNvCxnSpPr>
          <p:nvPr/>
        </p:nvCxnSpPr>
        <p:spPr>
          <a:xfrm rot="5400000">
            <a:off x="3057322" y="4171600"/>
            <a:ext cx="1185141" cy="668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FBA40E79-6ABC-43D9-9AA0-A9D7EE8766BC}"/>
              </a:ext>
            </a:extLst>
          </p:cNvPr>
          <p:cNvSpPr/>
          <p:nvPr/>
        </p:nvSpPr>
        <p:spPr>
          <a:xfrm>
            <a:off x="101128" y="3358209"/>
            <a:ext cx="1336353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Action</a:t>
            </a:r>
          </a:p>
        </p:txBody>
      </p:sp>
      <p:cxnSp>
        <p:nvCxnSpPr>
          <p:cNvPr id="35" name="Gerade Verbindung mit Pfeil 8">
            <a:extLst>
              <a:ext uri="{FF2B5EF4-FFF2-40B4-BE49-F238E27FC236}">
                <a16:creationId xmlns:a16="http://schemas.microsoft.com/office/drawing/2014/main" id="{4BC9087E-059D-4F91-A858-B8490B7FF34F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769305" y="3912097"/>
            <a:ext cx="726088" cy="11861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AA0718A-68AE-4CCB-A303-B03268AE24DC}"/>
              </a:ext>
            </a:extLst>
          </p:cNvPr>
          <p:cNvSpPr txBox="1"/>
          <p:nvPr/>
        </p:nvSpPr>
        <p:spPr>
          <a:xfrm>
            <a:off x="1495393" y="5357825"/>
            <a:ext cx="18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get_action</a:t>
            </a:r>
            <a:r>
              <a:rPr lang="en-US"/>
              <a:t>(</a:t>
            </a:r>
            <a:r>
              <a:rPr lang="en-US" err="1"/>
              <a:t>obs</a:t>
            </a:r>
            <a:r>
              <a:rPr lang="en-US"/>
              <a:t>)</a:t>
            </a:r>
            <a:endParaRPr lang="en-DE"/>
          </a:p>
        </p:txBody>
      </p:sp>
      <p:cxnSp>
        <p:nvCxnSpPr>
          <p:cNvPr id="41" name="Gerade Verbindung mit Pfeil 8">
            <a:extLst>
              <a:ext uri="{FF2B5EF4-FFF2-40B4-BE49-F238E27FC236}">
                <a16:creationId xmlns:a16="http://schemas.microsoft.com/office/drawing/2014/main" id="{746F5AA3-3D42-4CE7-A61D-DC842F67E304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1437481" y="3635153"/>
            <a:ext cx="1878322" cy="10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0E8B80AC-A767-417D-A676-C762D87BF035}"/>
              </a:ext>
            </a:extLst>
          </p:cNvPr>
          <p:cNvSpPr txBox="1"/>
          <p:nvPr/>
        </p:nvSpPr>
        <p:spPr>
          <a:xfrm>
            <a:off x="2093594" y="3254717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step()</a:t>
            </a:r>
            <a:endParaRPr lang="en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4612F2E-8FB2-4B8F-A585-81E8D01C7DDA}"/>
              </a:ext>
            </a:extLst>
          </p:cNvPr>
          <p:cNvSpPr/>
          <p:nvPr/>
        </p:nvSpPr>
        <p:spPr>
          <a:xfrm>
            <a:off x="3445360" y="4259552"/>
            <a:ext cx="1077238" cy="276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update()</a:t>
            </a:r>
          </a:p>
        </p:txBody>
      </p:sp>
      <p:cxnSp>
        <p:nvCxnSpPr>
          <p:cNvPr id="44" name="Gerade Verbindung mit Pfeil 8">
            <a:extLst>
              <a:ext uri="{FF2B5EF4-FFF2-40B4-BE49-F238E27FC236}">
                <a16:creationId xmlns:a16="http://schemas.microsoft.com/office/drawing/2014/main" id="{F8C88ED0-59F3-4AF1-A5A2-78B5FD78198F}"/>
              </a:ext>
            </a:extLst>
          </p:cNvPr>
          <p:cNvCxnSpPr>
            <a:cxnSpLocks/>
            <a:stCxn id="34" idx="0"/>
            <a:endCxn id="45" idx="2"/>
          </p:cNvCxnSpPr>
          <p:nvPr/>
        </p:nvCxnSpPr>
        <p:spPr>
          <a:xfrm rot="16200000" flipV="1">
            <a:off x="480108" y="3069011"/>
            <a:ext cx="574675" cy="3721"/>
          </a:xfrm>
          <a:prstGeom prst="bentConnector3">
            <a:avLst>
              <a:gd name="adj1" fmla="val -136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EB2010B-72CD-442B-8DB6-84710F2E5E41}"/>
              </a:ext>
            </a:extLst>
          </p:cNvPr>
          <p:cNvSpPr txBox="1"/>
          <p:nvPr/>
        </p:nvSpPr>
        <p:spPr>
          <a:xfrm>
            <a:off x="363871" y="24142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close()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756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42D39-4D43-4DF6-8DF6-AF5625F3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535877"/>
            <a:ext cx="4901081" cy="3959191"/>
          </a:xfrm>
        </p:spPr>
        <p:txBody>
          <a:bodyPr anchor="ctr">
            <a:normAutofit/>
          </a:bodyPr>
          <a:lstStyle/>
          <a:p>
            <a:r>
              <a:rPr lang="en-US" sz="2000" err="1"/>
              <a:t>Definiert</a:t>
            </a:r>
            <a:r>
              <a:rPr lang="en-US" sz="2000"/>
              <a:t> Attribute und </a:t>
            </a:r>
            <a:r>
              <a:rPr lang="en-US" sz="2000" err="1"/>
              <a:t>Methoden</a:t>
            </a:r>
            <a:r>
              <a:rPr lang="en-US" sz="2000"/>
              <a:t> von </a:t>
            </a:r>
            <a:r>
              <a:rPr lang="en-US" sz="2000" b="1"/>
              <a:t>Environments</a:t>
            </a:r>
          </a:p>
          <a:p>
            <a:endParaRPr lang="en-US" sz="2000" b="1"/>
          </a:p>
          <a:p>
            <a:r>
              <a:rPr lang="en-US" sz="2000"/>
              <a:t>Agent </a:t>
            </a:r>
            <a:r>
              <a:rPr lang="en-US" sz="2000" err="1"/>
              <a:t>interagiert</a:t>
            </a:r>
            <a:r>
              <a:rPr lang="en-US" sz="2000"/>
              <a:t> </a:t>
            </a:r>
            <a:r>
              <a:rPr lang="en-US" sz="2000" err="1"/>
              <a:t>mit</a:t>
            </a:r>
            <a:r>
              <a:rPr lang="en-US" sz="2000"/>
              <a:t> Environment</a:t>
            </a:r>
            <a:br>
              <a:rPr lang="en-US" sz="2000"/>
            </a:br>
            <a:r>
              <a:rPr lang="en-US" sz="2000">
                <a:sym typeface="Wingdings" panose="05000000000000000000" pitchFamily="2" charset="2"/>
              </a:rPr>
              <a:t> </a:t>
            </a:r>
            <a:r>
              <a:rPr lang="en-US" sz="2000" b="1">
                <a:sym typeface="Wingdings" panose="05000000000000000000" pitchFamily="2" charset="2"/>
              </a:rPr>
              <a:t>Environment-Lifecycle</a:t>
            </a:r>
            <a:endParaRPr lang="en-US" sz="2000" b="1"/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Observation</a:t>
            </a:r>
            <a:r>
              <a:rPr lang="en-US" sz="2000"/>
              <a:t> </a:t>
            </a:r>
            <a:r>
              <a:rPr lang="en-US" sz="2000" err="1"/>
              <a:t>enthält</a:t>
            </a:r>
            <a:r>
              <a:rPr lang="en-US" sz="2000"/>
              <a:t>:</a:t>
            </a:r>
          </a:p>
          <a:p>
            <a:pPr lvl="1"/>
            <a:r>
              <a:rPr lang="en-US" sz="1600" err="1"/>
              <a:t>Neuer</a:t>
            </a:r>
            <a:r>
              <a:rPr lang="en-US" sz="1600"/>
              <a:t> </a:t>
            </a:r>
            <a:r>
              <a:rPr lang="en-US" sz="1600" b="1" err="1"/>
              <a:t>Zustand</a:t>
            </a:r>
            <a:r>
              <a:rPr lang="en-US" sz="1600"/>
              <a:t> des Environments</a:t>
            </a:r>
          </a:p>
          <a:p>
            <a:pPr lvl="1"/>
            <a:r>
              <a:rPr lang="en-US" sz="1600" b="1"/>
              <a:t>Reward</a:t>
            </a:r>
            <a:r>
              <a:rPr lang="en-US" sz="1600"/>
              <a:t> </a:t>
            </a:r>
            <a:r>
              <a:rPr lang="en-US" sz="1600" err="1"/>
              <a:t>für</a:t>
            </a:r>
            <a:r>
              <a:rPr lang="en-US" sz="1600"/>
              <a:t> die </a:t>
            </a:r>
            <a:r>
              <a:rPr lang="en-US" sz="1600" err="1"/>
              <a:t>durchgeführte</a:t>
            </a:r>
            <a:r>
              <a:rPr lang="en-US" sz="1600"/>
              <a:t> </a:t>
            </a:r>
            <a:r>
              <a:rPr lang="en-US" sz="1600" err="1"/>
              <a:t>Aktion</a:t>
            </a:r>
            <a:endParaRPr lang="en-US" sz="1600"/>
          </a:p>
          <a:p>
            <a:pPr lvl="1"/>
            <a:r>
              <a:rPr lang="en-US" sz="1600"/>
              <a:t>Boolean </a:t>
            </a:r>
            <a:r>
              <a:rPr lang="en-US" sz="1600" b="1"/>
              <a:t>Done:</a:t>
            </a:r>
            <a:r>
              <a:rPr lang="en-US" sz="1600"/>
              <a:t> True falls Episode </a:t>
            </a:r>
            <a:r>
              <a:rPr lang="en-US" sz="1600" err="1"/>
              <a:t>beendet</a:t>
            </a:r>
            <a:endParaRPr lang="en-US" sz="1600" b="1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738" y="774674"/>
            <a:ext cx="5764658" cy="1454051"/>
          </a:xfrm>
        </p:spPr>
        <p:txBody>
          <a:bodyPr>
            <a:normAutofit fontScale="90000"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Framework-Gerüst – </a:t>
            </a:r>
            <a:r>
              <a:rPr lang="de-DE" b="1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Gym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6" name="Gerade Verbindung mit Pfeil 8">
            <a:extLst>
              <a:ext uri="{FF2B5EF4-FFF2-40B4-BE49-F238E27FC236}">
                <a16:creationId xmlns:a16="http://schemas.microsoft.com/office/drawing/2014/main" id="{2A862405-DB4F-4286-A86F-3A07CD7E3D1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2154793" y="1730449"/>
            <a:ext cx="502347" cy="7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BB54464-F5FC-40BC-B617-CDB1D2EC969B}"/>
              </a:ext>
            </a:extLst>
          </p:cNvPr>
          <p:cNvSpPr txBox="1"/>
          <p:nvPr/>
        </p:nvSpPr>
        <p:spPr>
          <a:xfrm>
            <a:off x="1723805" y="1110310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make(name)</a:t>
            </a:r>
            <a:endParaRPr lang="en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A2D165B-E997-4250-BA25-62D1B0FCCD99}"/>
              </a:ext>
            </a:extLst>
          </p:cNvPr>
          <p:cNvSpPr/>
          <p:nvPr/>
        </p:nvSpPr>
        <p:spPr>
          <a:xfrm>
            <a:off x="1495393" y="1981989"/>
            <a:ext cx="1820411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CF9E83C-59AC-4D0C-A77D-C6FE9790D03A}"/>
              </a:ext>
            </a:extLst>
          </p:cNvPr>
          <p:cNvSpPr/>
          <p:nvPr/>
        </p:nvSpPr>
        <p:spPr>
          <a:xfrm>
            <a:off x="3315803" y="3359230"/>
            <a:ext cx="1336353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Observation</a:t>
            </a:r>
          </a:p>
        </p:txBody>
      </p:sp>
      <p:cxnSp>
        <p:nvCxnSpPr>
          <p:cNvPr id="30" name="Gerade Verbindung mit Pfeil 8">
            <a:extLst>
              <a:ext uri="{FF2B5EF4-FFF2-40B4-BE49-F238E27FC236}">
                <a16:creationId xmlns:a16="http://schemas.microsoft.com/office/drawing/2014/main" id="{B0DCE454-3964-403F-A6A4-15E0C72CDC10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>
            <a:off x="3315804" y="2258933"/>
            <a:ext cx="668176" cy="11002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CFC2FBD5-738A-4468-9671-4693398A112E}"/>
              </a:ext>
            </a:extLst>
          </p:cNvPr>
          <p:cNvSpPr txBox="1"/>
          <p:nvPr/>
        </p:nvSpPr>
        <p:spPr>
          <a:xfrm>
            <a:off x="3963395" y="2564079"/>
            <a:ext cx="79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reset()</a:t>
            </a:r>
            <a:endParaRPr lang="en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AA16F3A-8B3B-4632-80EE-67A21DD7E8EF}"/>
              </a:ext>
            </a:extLst>
          </p:cNvPr>
          <p:cNvSpPr/>
          <p:nvPr/>
        </p:nvSpPr>
        <p:spPr>
          <a:xfrm>
            <a:off x="1495393" y="4821315"/>
            <a:ext cx="1820411" cy="5538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Agent</a:t>
            </a:r>
          </a:p>
        </p:txBody>
      </p:sp>
      <p:cxnSp>
        <p:nvCxnSpPr>
          <p:cNvPr id="33" name="Gerade Verbindung mit Pfeil 8">
            <a:extLst>
              <a:ext uri="{FF2B5EF4-FFF2-40B4-BE49-F238E27FC236}">
                <a16:creationId xmlns:a16="http://schemas.microsoft.com/office/drawing/2014/main" id="{88CA385A-7466-4172-94E8-8D9D4A38F773}"/>
              </a:ext>
            </a:extLst>
          </p:cNvPr>
          <p:cNvCxnSpPr>
            <a:cxnSpLocks/>
            <a:stCxn id="29" idx="2"/>
            <a:endCxn id="32" idx="3"/>
          </p:cNvCxnSpPr>
          <p:nvPr/>
        </p:nvCxnSpPr>
        <p:spPr>
          <a:xfrm rot="5400000">
            <a:off x="3057322" y="4171600"/>
            <a:ext cx="1185141" cy="66817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C2B08584-B3A5-4444-BF03-4E9606357485}"/>
              </a:ext>
            </a:extLst>
          </p:cNvPr>
          <p:cNvSpPr/>
          <p:nvPr/>
        </p:nvSpPr>
        <p:spPr>
          <a:xfrm>
            <a:off x="101128" y="3358209"/>
            <a:ext cx="1336353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Action</a:t>
            </a:r>
          </a:p>
        </p:txBody>
      </p:sp>
      <p:cxnSp>
        <p:nvCxnSpPr>
          <p:cNvPr id="35" name="Gerade Verbindung mit Pfeil 8">
            <a:extLst>
              <a:ext uri="{FF2B5EF4-FFF2-40B4-BE49-F238E27FC236}">
                <a16:creationId xmlns:a16="http://schemas.microsoft.com/office/drawing/2014/main" id="{62C21D21-8BB8-4E74-9CB7-74C968C8F9BB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769305" y="3912097"/>
            <a:ext cx="726088" cy="11861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DC878B7C-A697-45E4-8753-D1B12215695E}"/>
              </a:ext>
            </a:extLst>
          </p:cNvPr>
          <p:cNvSpPr txBox="1"/>
          <p:nvPr/>
        </p:nvSpPr>
        <p:spPr>
          <a:xfrm>
            <a:off x="1495393" y="5357825"/>
            <a:ext cx="18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get_action</a:t>
            </a:r>
            <a:r>
              <a:rPr lang="en-US"/>
              <a:t>(</a:t>
            </a:r>
            <a:r>
              <a:rPr lang="en-US" err="1"/>
              <a:t>obs</a:t>
            </a:r>
            <a:r>
              <a:rPr lang="en-US"/>
              <a:t>)</a:t>
            </a:r>
            <a:endParaRPr lang="en-DE"/>
          </a:p>
        </p:txBody>
      </p:sp>
      <p:cxnSp>
        <p:nvCxnSpPr>
          <p:cNvPr id="41" name="Gerade Verbindung mit Pfeil 8">
            <a:extLst>
              <a:ext uri="{FF2B5EF4-FFF2-40B4-BE49-F238E27FC236}">
                <a16:creationId xmlns:a16="http://schemas.microsoft.com/office/drawing/2014/main" id="{1F8F2A63-362D-4F12-BF55-4861D39517DF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1437481" y="3635153"/>
            <a:ext cx="1878322" cy="10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193F9E16-68F7-44AA-9785-9348B5BB8509}"/>
              </a:ext>
            </a:extLst>
          </p:cNvPr>
          <p:cNvSpPr txBox="1"/>
          <p:nvPr/>
        </p:nvSpPr>
        <p:spPr>
          <a:xfrm>
            <a:off x="2093594" y="3254717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step()</a:t>
            </a:r>
            <a:endParaRPr lang="en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9414B88-9EC3-4464-A829-C643BC46B968}"/>
              </a:ext>
            </a:extLst>
          </p:cNvPr>
          <p:cNvSpPr/>
          <p:nvPr/>
        </p:nvSpPr>
        <p:spPr>
          <a:xfrm>
            <a:off x="3445360" y="4259552"/>
            <a:ext cx="1077238" cy="276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FF0000"/>
                </a:solidFill>
              </a:rPr>
              <a:t>update()</a:t>
            </a:r>
          </a:p>
        </p:txBody>
      </p:sp>
      <p:cxnSp>
        <p:nvCxnSpPr>
          <p:cNvPr id="44" name="Gerade Verbindung mit Pfeil 8">
            <a:extLst>
              <a:ext uri="{FF2B5EF4-FFF2-40B4-BE49-F238E27FC236}">
                <a16:creationId xmlns:a16="http://schemas.microsoft.com/office/drawing/2014/main" id="{4B7D05F1-1ADE-4629-AB18-36EBC9947FCC}"/>
              </a:ext>
            </a:extLst>
          </p:cNvPr>
          <p:cNvCxnSpPr>
            <a:cxnSpLocks/>
            <a:stCxn id="34" idx="0"/>
            <a:endCxn id="45" idx="2"/>
          </p:cNvCxnSpPr>
          <p:nvPr/>
        </p:nvCxnSpPr>
        <p:spPr>
          <a:xfrm rot="16200000" flipV="1">
            <a:off x="480108" y="3069011"/>
            <a:ext cx="574675" cy="3721"/>
          </a:xfrm>
          <a:prstGeom prst="bentConnector3">
            <a:avLst>
              <a:gd name="adj1" fmla="val -136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9252B9ED-26EC-46C1-8759-F38BE3ECCBC6}"/>
              </a:ext>
            </a:extLst>
          </p:cNvPr>
          <p:cNvSpPr txBox="1"/>
          <p:nvPr/>
        </p:nvSpPr>
        <p:spPr>
          <a:xfrm>
            <a:off x="363871" y="24142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close()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624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afik 8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C0C3B0B1-108B-4396-8581-07CC02DE8A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" t="3933" r="52598" b="-1235"/>
          <a:stretch/>
        </p:blipFill>
        <p:spPr>
          <a:xfrm>
            <a:off x="-1" y="641023"/>
            <a:ext cx="5229230" cy="5863431"/>
          </a:xfrm>
          <a:prstGeom prst="flowChartDelay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Ziel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42D39-4D43-4DF6-8DF6-AF5625F3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826" y="801866"/>
            <a:ext cx="6598764" cy="523063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de-DE" b="1">
                <a:solidFill>
                  <a:srgbClr val="000000"/>
                </a:solidFill>
              </a:rPr>
              <a:t>Implementierung eines Frameworks</a:t>
            </a:r>
            <a:r>
              <a:rPr lang="de-DE">
                <a:solidFill>
                  <a:srgbClr val="000000"/>
                </a:solidFill>
              </a:rPr>
              <a:t>, welches</a:t>
            </a:r>
          </a:p>
          <a:p>
            <a:pPr marL="457200" lvl="1" indent="0">
              <a:buNone/>
            </a:pPr>
            <a:endParaRPr lang="de-DE">
              <a:solidFill>
                <a:srgbClr val="000000"/>
              </a:solidFill>
            </a:endParaRPr>
          </a:p>
          <a:p>
            <a:pPr lvl="2"/>
            <a:r>
              <a:rPr lang="de-DE" sz="2400">
                <a:solidFill>
                  <a:srgbClr val="000000"/>
                </a:solidFill>
              </a:rPr>
              <a:t>beliebige Spiele (in Form eines </a:t>
            </a:r>
            <a:r>
              <a:rPr lang="de-DE" sz="2400" err="1">
                <a:solidFill>
                  <a:srgbClr val="000000"/>
                </a:solidFill>
              </a:rPr>
              <a:t>Gym</a:t>
            </a:r>
            <a:r>
              <a:rPr lang="de-DE" sz="2400">
                <a:solidFill>
                  <a:srgbClr val="000000"/>
                </a:solidFill>
              </a:rPr>
              <a:t> Environments) simulieren kann</a:t>
            </a:r>
          </a:p>
          <a:p>
            <a:pPr lvl="2"/>
            <a:endParaRPr lang="de-DE" sz="2400">
              <a:solidFill>
                <a:srgbClr val="000000"/>
              </a:solidFill>
            </a:endParaRPr>
          </a:p>
          <a:p>
            <a:pPr lvl="2"/>
            <a:r>
              <a:rPr lang="de-DE" sz="2400">
                <a:solidFill>
                  <a:srgbClr val="000000"/>
                </a:solidFill>
              </a:rPr>
              <a:t>beliebige Agenten (in Form vom Interface </a:t>
            </a:r>
            <a:r>
              <a:rPr lang="de-DE" sz="2400" err="1">
                <a:solidFill>
                  <a:srgbClr val="000000"/>
                </a:solidFill>
              </a:rPr>
              <a:t>IAgent</a:t>
            </a:r>
            <a:r>
              <a:rPr lang="de-DE" sz="2400">
                <a:solidFill>
                  <a:srgbClr val="000000"/>
                </a:solidFill>
              </a:rPr>
              <a:t>) trainieren kann</a:t>
            </a:r>
          </a:p>
          <a:p>
            <a:pPr lvl="2"/>
            <a:endParaRPr lang="de-DE" sz="2400">
              <a:solidFill>
                <a:srgbClr val="000000"/>
              </a:solidFill>
            </a:endParaRPr>
          </a:p>
          <a:p>
            <a:pPr lvl="2"/>
            <a:r>
              <a:rPr lang="de-DE" sz="2400">
                <a:solidFill>
                  <a:srgbClr val="000000"/>
                </a:solidFill>
              </a:rPr>
              <a:t>beliebige </a:t>
            </a:r>
            <a:r>
              <a:rPr lang="de-DE" sz="2400" err="1">
                <a:solidFill>
                  <a:srgbClr val="000000"/>
                </a:solidFill>
              </a:rPr>
              <a:t>Observations</a:t>
            </a:r>
            <a:r>
              <a:rPr lang="de-DE" sz="2400">
                <a:solidFill>
                  <a:srgbClr val="000000"/>
                </a:solidFill>
              </a:rPr>
              <a:t> (in Form von Bilddaten oder direkten Werten) verarbeiten kann</a:t>
            </a:r>
          </a:p>
          <a:p>
            <a:pPr lvl="2"/>
            <a:endParaRPr lang="de-DE" sz="2400">
              <a:solidFill>
                <a:srgbClr val="000000"/>
              </a:solidFill>
            </a:endParaRPr>
          </a:p>
        </p:txBody>
      </p:sp>
      <p:sp>
        <p:nvSpPr>
          <p:cNvPr id="13" name="Rechteck 12" descr="Bullseye">
            <a:extLst>
              <a:ext uri="{FF2B5EF4-FFF2-40B4-BE49-F238E27FC236}">
                <a16:creationId xmlns:a16="http://schemas.microsoft.com/office/drawing/2014/main" id="{BD810D4E-1C54-4233-BC6B-78B19C89B073}"/>
              </a:ext>
            </a:extLst>
          </p:cNvPr>
          <p:cNvSpPr/>
          <p:nvPr/>
        </p:nvSpPr>
        <p:spPr>
          <a:xfrm>
            <a:off x="11504934" y="6157274"/>
            <a:ext cx="687066" cy="69436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233699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42D39-4D43-4DF6-8DF6-AF5625F3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535877"/>
            <a:ext cx="4901081" cy="3959191"/>
          </a:xfrm>
        </p:spPr>
        <p:txBody>
          <a:bodyPr anchor="ctr">
            <a:normAutofit/>
          </a:bodyPr>
          <a:lstStyle/>
          <a:p>
            <a:r>
              <a:rPr lang="en-US" sz="2000" err="1"/>
              <a:t>Definiert</a:t>
            </a:r>
            <a:r>
              <a:rPr lang="en-US" sz="2000"/>
              <a:t> Attribute und </a:t>
            </a:r>
            <a:r>
              <a:rPr lang="en-US" sz="2000" err="1"/>
              <a:t>Methoden</a:t>
            </a:r>
            <a:r>
              <a:rPr lang="en-US" sz="2000"/>
              <a:t> von </a:t>
            </a:r>
            <a:r>
              <a:rPr lang="en-US" sz="2000" b="1"/>
              <a:t>Environments</a:t>
            </a:r>
          </a:p>
          <a:p>
            <a:endParaRPr lang="en-US" sz="2000" b="1"/>
          </a:p>
          <a:p>
            <a:r>
              <a:rPr lang="en-US" sz="2000"/>
              <a:t>Agent </a:t>
            </a:r>
            <a:r>
              <a:rPr lang="en-US" sz="2000" err="1"/>
              <a:t>interagiert</a:t>
            </a:r>
            <a:r>
              <a:rPr lang="en-US" sz="2000"/>
              <a:t> </a:t>
            </a:r>
            <a:r>
              <a:rPr lang="en-US" sz="2000" err="1"/>
              <a:t>mit</a:t>
            </a:r>
            <a:r>
              <a:rPr lang="en-US" sz="2000"/>
              <a:t> Environment</a:t>
            </a:r>
            <a:br>
              <a:rPr lang="en-US" sz="2000"/>
            </a:br>
            <a:r>
              <a:rPr lang="en-US" sz="2000">
                <a:sym typeface="Wingdings" panose="05000000000000000000" pitchFamily="2" charset="2"/>
              </a:rPr>
              <a:t> </a:t>
            </a:r>
            <a:r>
              <a:rPr lang="en-US" sz="2000" b="1">
                <a:sym typeface="Wingdings" panose="05000000000000000000" pitchFamily="2" charset="2"/>
              </a:rPr>
              <a:t>Environment-Lifecycle</a:t>
            </a:r>
            <a:endParaRPr lang="en-US" sz="2000" b="1"/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Observation</a:t>
            </a:r>
            <a:r>
              <a:rPr lang="en-US" sz="2000"/>
              <a:t> </a:t>
            </a:r>
            <a:r>
              <a:rPr lang="en-US" sz="2000" err="1"/>
              <a:t>enthält</a:t>
            </a:r>
            <a:r>
              <a:rPr lang="en-US" sz="2000"/>
              <a:t>:</a:t>
            </a:r>
          </a:p>
          <a:p>
            <a:pPr lvl="1"/>
            <a:r>
              <a:rPr lang="en-US" sz="1600" err="1"/>
              <a:t>Neuer</a:t>
            </a:r>
            <a:r>
              <a:rPr lang="en-US" sz="1600"/>
              <a:t> </a:t>
            </a:r>
            <a:r>
              <a:rPr lang="en-US" sz="1600" b="1" err="1"/>
              <a:t>Zustand</a:t>
            </a:r>
            <a:r>
              <a:rPr lang="en-US" sz="1600"/>
              <a:t> des Environments</a:t>
            </a:r>
          </a:p>
          <a:p>
            <a:pPr lvl="1"/>
            <a:r>
              <a:rPr lang="en-US" sz="1600" b="1"/>
              <a:t>Reward</a:t>
            </a:r>
            <a:r>
              <a:rPr lang="en-US" sz="1600"/>
              <a:t> </a:t>
            </a:r>
            <a:r>
              <a:rPr lang="en-US" sz="1600" err="1"/>
              <a:t>für</a:t>
            </a:r>
            <a:r>
              <a:rPr lang="en-US" sz="1600"/>
              <a:t> die </a:t>
            </a:r>
            <a:r>
              <a:rPr lang="en-US" sz="1600" err="1"/>
              <a:t>durchgeführte</a:t>
            </a:r>
            <a:r>
              <a:rPr lang="en-US" sz="1600"/>
              <a:t> </a:t>
            </a:r>
            <a:r>
              <a:rPr lang="en-US" sz="1600" err="1"/>
              <a:t>Aktion</a:t>
            </a:r>
            <a:endParaRPr lang="en-US" sz="1600"/>
          </a:p>
          <a:p>
            <a:pPr lvl="1"/>
            <a:r>
              <a:rPr lang="en-US" sz="1600"/>
              <a:t>Boolean </a:t>
            </a:r>
            <a:r>
              <a:rPr lang="en-US" sz="1600" b="1"/>
              <a:t>Done:</a:t>
            </a:r>
            <a:r>
              <a:rPr lang="en-US" sz="1600"/>
              <a:t> True falls Episode </a:t>
            </a:r>
            <a:r>
              <a:rPr lang="en-US" sz="1600" err="1"/>
              <a:t>beendet</a:t>
            </a:r>
            <a:endParaRPr lang="en-US" sz="1600" b="1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738" y="774674"/>
            <a:ext cx="5764658" cy="1454051"/>
          </a:xfrm>
        </p:spPr>
        <p:txBody>
          <a:bodyPr>
            <a:normAutofit fontScale="90000"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Framework-Gerüst – </a:t>
            </a:r>
            <a:r>
              <a:rPr lang="de-DE" b="1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Gym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6" name="Gerade Verbindung mit Pfeil 8">
            <a:extLst>
              <a:ext uri="{FF2B5EF4-FFF2-40B4-BE49-F238E27FC236}">
                <a16:creationId xmlns:a16="http://schemas.microsoft.com/office/drawing/2014/main" id="{7AE64F33-237B-4061-9922-018ABC48C1F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2154793" y="1730449"/>
            <a:ext cx="502347" cy="7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FCCF2E9-3AB4-45FA-9909-3B444BD61AA9}"/>
              </a:ext>
            </a:extLst>
          </p:cNvPr>
          <p:cNvSpPr txBox="1"/>
          <p:nvPr/>
        </p:nvSpPr>
        <p:spPr>
          <a:xfrm>
            <a:off x="1723805" y="1110310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make(name)</a:t>
            </a:r>
            <a:endParaRPr lang="en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AFAFFE6-B0B0-4D22-9968-41E908B2ABAA}"/>
              </a:ext>
            </a:extLst>
          </p:cNvPr>
          <p:cNvSpPr/>
          <p:nvPr/>
        </p:nvSpPr>
        <p:spPr>
          <a:xfrm>
            <a:off x="1495393" y="1981989"/>
            <a:ext cx="1820411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8431FBC-3CD6-4FD7-85E2-DAB331C08BCE}"/>
              </a:ext>
            </a:extLst>
          </p:cNvPr>
          <p:cNvSpPr/>
          <p:nvPr/>
        </p:nvSpPr>
        <p:spPr>
          <a:xfrm>
            <a:off x="3315803" y="3359230"/>
            <a:ext cx="1336353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Observation</a:t>
            </a:r>
          </a:p>
        </p:txBody>
      </p:sp>
      <p:cxnSp>
        <p:nvCxnSpPr>
          <p:cNvPr id="30" name="Gerade Verbindung mit Pfeil 8">
            <a:extLst>
              <a:ext uri="{FF2B5EF4-FFF2-40B4-BE49-F238E27FC236}">
                <a16:creationId xmlns:a16="http://schemas.microsoft.com/office/drawing/2014/main" id="{171A59C4-4B83-4538-A202-7ECEE90544D7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>
            <a:off x="3315804" y="2258933"/>
            <a:ext cx="668176" cy="11002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A8943D9A-077D-4478-8DD7-EF15E8E54B33}"/>
              </a:ext>
            </a:extLst>
          </p:cNvPr>
          <p:cNvSpPr txBox="1"/>
          <p:nvPr/>
        </p:nvSpPr>
        <p:spPr>
          <a:xfrm>
            <a:off x="3963395" y="2564079"/>
            <a:ext cx="79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reset()</a:t>
            </a:r>
            <a:endParaRPr lang="en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BE1AA68-1E46-4426-B7F3-938B5F29C60F}"/>
              </a:ext>
            </a:extLst>
          </p:cNvPr>
          <p:cNvSpPr/>
          <p:nvPr/>
        </p:nvSpPr>
        <p:spPr>
          <a:xfrm>
            <a:off x="1495393" y="4821315"/>
            <a:ext cx="1820411" cy="5538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Agent</a:t>
            </a:r>
          </a:p>
        </p:txBody>
      </p:sp>
      <p:cxnSp>
        <p:nvCxnSpPr>
          <p:cNvPr id="33" name="Gerade Verbindung mit Pfeil 8">
            <a:extLst>
              <a:ext uri="{FF2B5EF4-FFF2-40B4-BE49-F238E27FC236}">
                <a16:creationId xmlns:a16="http://schemas.microsoft.com/office/drawing/2014/main" id="{0E6025BB-5F09-4309-9F7A-C5E88B3B82FE}"/>
              </a:ext>
            </a:extLst>
          </p:cNvPr>
          <p:cNvCxnSpPr>
            <a:cxnSpLocks/>
            <a:stCxn id="29" idx="2"/>
            <a:endCxn id="32" idx="3"/>
          </p:cNvCxnSpPr>
          <p:nvPr/>
        </p:nvCxnSpPr>
        <p:spPr>
          <a:xfrm rot="5400000">
            <a:off x="3057322" y="4171600"/>
            <a:ext cx="1185141" cy="668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C7B3398C-9104-4830-8BC2-81C6B5C43495}"/>
              </a:ext>
            </a:extLst>
          </p:cNvPr>
          <p:cNvSpPr/>
          <p:nvPr/>
        </p:nvSpPr>
        <p:spPr>
          <a:xfrm>
            <a:off x="101128" y="3358209"/>
            <a:ext cx="1336353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Action</a:t>
            </a:r>
          </a:p>
        </p:txBody>
      </p:sp>
      <p:cxnSp>
        <p:nvCxnSpPr>
          <p:cNvPr id="35" name="Gerade Verbindung mit Pfeil 8">
            <a:extLst>
              <a:ext uri="{FF2B5EF4-FFF2-40B4-BE49-F238E27FC236}">
                <a16:creationId xmlns:a16="http://schemas.microsoft.com/office/drawing/2014/main" id="{A860D91D-ABA1-453D-AB5A-7221E738141B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769305" y="3912097"/>
            <a:ext cx="726088" cy="118616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1AF95F4-2092-48F8-9493-BD226E7CE4A4}"/>
              </a:ext>
            </a:extLst>
          </p:cNvPr>
          <p:cNvSpPr txBox="1"/>
          <p:nvPr/>
        </p:nvSpPr>
        <p:spPr>
          <a:xfrm>
            <a:off x="1495393" y="5357825"/>
            <a:ext cx="18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FF0000"/>
                </a:solidFill>
              </a:rPr>
              <a:t>get_action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err="1">
                <a:solidFill>
                  <a:srgbClr val="FF0000"/>
                </a:solidFill>
              </a:rPr>
              <a:t>obs</a:t>
            </a:r>
            <a:r>
              <a:rPr lang="en-US">
                <a:solidFill>
                  <a:srgbClr val="FF0000"/>
                </a:solidFill>
              </a:rPr>
              <a:t>)</a:t>
            </a:r>
            <a:endParaRPr lang="en-DE">
              <a:solidFill>
                <a:srgbClr val="FF0000"/>
              </a:solidFill>
            </a:endParaRPr>
          </a:p>
        </p:txBody>
      </p:sp>
      <p:cxnSp>
        <p:nvCxnSpPr>
          <p:cNvPr id="41" name="Gerade Verbindung mit Pfeil 8">
            <a:extLst>
              <a:ext uri="{FF2B5EF4-FFF2-40B4-BE49-F238E27FC236}">
                <a16:creationId xmlns:a16="http://schemas.microsoft.com/office/drawing/2014/main" id="{943DC11D-BF1F-4E57-B6AF-29CCB7517A5D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1437481" y="3635153"/>
            <a:ext cx="1878322" cy="10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1445EE4-9A74-4FAF-89E1-5DE3DF0440B0}"/>
              </a:ext>
            </a:extLst>
          </p:cNvPr>
          <p:cNvSpPr txBox="1"/>
          <p:nvPr/>
        </p:nvSpPr>
        <p:spPr>
          <a:xfrm>
            <a:off x="2093594" y="3254717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step()</a:t>
            </a:r>
            <a:endParaRPr lang="en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1E61649-8D01-47F0-B7D9-BDCE11B72BE0}"/>
              </a:ext>
            </a:extLst>
          </p:cNvPr>
          <p:cNvSpPr/>
          <p:nvPr/>
        </p:nvSpPr>
        <p:spPr>
          <a:xfrm>
            <a:off x="3445360" y="4259552"/>
            <a:ext cx="1077238" cy="276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update()</a:t>
            </a:r>
          </a:p>
        </p:txBody>
      </p:sp>
      <p:cxnSp>
        <p:nvCxnSpPr>
          <p:cNvPr id="44" name="Gerade Verbindung mit Pfeil 8">
            <a:extLst>
              <a:ext uri="{FF2B5EF4-FFF2-40B4-BE49-F238E27FC236}">
                <a16:creationId xmlns:a16="http://schemas.microsoft.com/office/drawing/2014/main" id="{0BEB5576-A4A1-4228-83A2-A23225CFF160}"/>
              </a:ext>
            </a:extLst>
          </p:cNvPr>
          <p:cNvCxnSpPr>
            <a:cxnSpLocks/>
            <a:stCxn id="34" idx="0"/>
            <a:endCxn id="45" idx="2"/>
          </p:cNvCxnSpPr>
          <p:nvPr/>
        </p:nvCxnSpPr>
        <p:spPr>
          <a:xfrm rot="16200000" flipV="1">
            <a:off x="480108" y="3069011"/>
            <a:ext cx="574675" cy="3721"/>
          </a:xfrm>
          <a:prstGeom prst="bentConnector3">
            <a:avLst>
              <a:gd name="adj1" fmla="val -136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DB4E8D50-BCA1-4026-9C43-82E8D772F41F}"/>
              </a:ext>
            </a:extLst>
          </p:cNvPr>
          <p:cNvSpPr txBox="1"/>
          <p:nvPr/>
        </p:nvSpPr>
        <p:spPr>
          <a:xfrm>
            <a:off x="363871" y="24142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close()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2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42D39-4D43-4DF6-8DF6-AF5625F3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535877"/>
            <a:ext cx="4901081" cy="3959191"/>
          </a:xfrm>
        </p:spPr>
        <p:txBody>
          <a:bodyPr anchor="ctr">
            <a:normAutofit/>
          </a:bodyPr>
          <a:lstStyle/>
          <a:p>
            <a:r>
              <a:rPr lang="en-US" sz="2000" err="1"/>
              <a:t>Definiert</a:t>
            </a:r>
            <a:r>
              <a:rPr lang="en-US" sz="2000"/>
              <a:t> Attribute und </a:t>
            </a:r>
            <a:r>
              <a:rPr lang="en-US" sz="2000" err="1"/>
              <a:t>Methoden</a:t>
            </a:r>
            <a:r>
              <a:rPr lang="en-US" sz="2000"/>
              <a:t> von </a:t>
            </a:r>
            <a:r>
              <a:rPr lang="en-US" sz="2000" b="1"/>
              <a:t>Environments</a:t>
            </a:r>
          </a:p>
          <a:p>
            <a:endParaRPr lang="en-US" sz="2000" b="1"/>
          </a:p>
          <a:p>
            <a:r>
              <a:rPr lang="en-US" sz="2000"/>
              <a:t>Agent </a:t>
            </a:r>
            <a:r>
              <a:rPr lang="en-US" sz="2000" err="1"/>
              <a:t>interagiert</a:t>
            </a:r>
            <a:r>
              <a:rPr lang="en-US" sz="2000"/>
              <a:t> </a:t>
            </a:r>
            <a:r>
              <a:rPr lang="en-US" sz="2000" err="1"/>
              <a:t>mit</a:t>
            </a:r>
            <a:r>
              <a:rPr lang="en-US" sz="2000"/>
              <a:t> Environment</a:t>
            </a:r>
            <a:br>
              <a:rPr lang="en-US" sz="2000"/>
            </a:br>
            <a:r>
              <a:rPr lang="en-US" sz="2000">
                <a:sym typeface="Wingdings" panose="05000000000000000000" pitchFamily="2" charset="2"/>
              </a:rPr>
              <a:t> </a:t>
            </a:r>
            <a:r>
              <a:rPr lang="en-US" sz="2000" b="1">
                <a:sym typeface="Wingdings" panose="05000000000000000000" pitchFamily="2" charset="2"/>
              </a:rPr>
              <a:t>Environment-Lifecycle</a:t>
            </a:r>
            <a:endParaRPr lang="en-US" sz="2000" b="1"/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Observation</a:t>
            </a:r>
            <a:r>
              <a:rPr lang="en-US" sz="2000"/>
              <a:t> </a:t>
            </a:r>
            <a:r>
              <a:rPr lang="en-US" sz="2000" err="1"/>
              <a:t>enthält</a:t>
            </a:r>
            <a:r>
              <a:rPr lang="en-US" sz="2000"/>
              <a:t>:</a:t>
            </a:r>
          </a:p>
          <a:p>
            <a:pPr lvl="1"/>
            <a:r>
              <a:rPr lang="en-US" sz="1600" err="1"/>
              <a:t>Neuer</a:t>
            </a:r>
            <a:r>
              <a:rPr lang="en-US" sz="1600"/>
              <a:t> </a:t>
            </a:r>
            <a:r>
              <a:rPr lang="en-US" sz="1600" b="1" err="1"/>
              <a:t>Zustand</a:t>
            </a:r>
            <a:r>
              <a:rPr lang="en-US" sz="1600"/>
              <a:t> des Environments</a:t>
            </a:r>
          </a:p>
          <a:p>
            <a:pPr lvl="1"/>
            <a:r>
              <a:rPr lang="en-US" sz="1600" b="1"/>
              <a:t>Reward</a:t>
            </a:r>
            <a:r>
              <a:rPr lang="en-US" sz="1600"/>
              <a:t> </a:t>
            </a:r>
            <a:r>
              <a:rPr lang="en-US" sz="1600" err="1"/>
              <a:t>für</a:t>
            </a:r>
            <a:r>
              <a:rPr lang="en-US" sz="1600"/>
              <a:t> die </a:t>
            </a:r>
            <a:r>
              <a:rPr lang="en-US" sz="1600" err="1"/>
              <a:t>durchgeführte</a:t>
            </a:r>
            <a:r>
              <a:rPr lang="en-US" sz="1600"/>
              <a:t> </a:t>
            </a:r>
            <a:r>
              <a:rPr lang="en-US" sz="1600" err="1"/>
              <a:t>Aktion</a:t>
            </a:r>
            <a:endParaRPr lang="en-US" sz="1600"/>
          </a:p>
          <a:p>
            <a:pPr lvl="1"/>
            <a:r>
              <a:rPr lang="en-US" sz="1600"/>
              <a:t>Boolean </a:t>
            </a:r>
            <a:r>
              <a:rPr lang="en-US" sz="1600" b="1"/>
              <a:t>Done:</a:t>
            </a:r>
            <a:r>
              <a:rPr lang="en-US" sz="1600"/>
              <a:t> True falls Episode </a:t>
            </a:r>
            <a:r>
              <a:rPr lang="en-US" sz="1600" err="1"/>
              <a:t>beendet</a:t>
            </a:r>
            <a:endParaRPr lang="en-US" sz="1600" b="1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738" y="774674"/>
            <a:ext cx="5764658" cy="1454051"/>
          </a:xfrm>
        </p:spPr>
        <p:txBody>
          <a:bodyPr>
            <a:normAutofit fontScale="90000"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Framework-Gerüst – </a:t>
            </a:r>
            <a:r>
              <a:rPr lang="de-DE" b="1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Gym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6" name="Gerade Verbindung mit Pfeil 8">
            <a:extLst>
              <a:ext uri="{FF2B5EF4-FFF2-40B4-BE49-F238E27FC236}">
                <a16:creationId xmlns:a16="http://schemas.microsoft.com/office/drawing/2014/main" id="{12A87C35-59E6-439E-AC8F-8480EA159F3F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2154793" y="1730449"/>
            <a:ext cx="502347" cy="7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55346E4-6F46-4918-9124-D3587314B84C}"/>
              </a:ext>
            </a:extLst>
          </p:cNvPr>
          <p:cNvSpPr txBox="1"/>
          <p:nvPr/>
        </p:nvSpPr>
        <p:spPr>
          <a:xfrm>
            <a:off x="1723805" y="1110310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make(name)</a:t>
            </a:r>
            <a:endParaRPr lang="en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F54D0F-F9BF-4CBA-A783-2D221C9D366F}"/>
              </a:ext>
            </a:extLst>
          </p:cNvPr>
          <p:cNvSpPr/>
          <p:nvPr/>
        </p:nvSpPr>
        <p:spPr>
          <a:xfrm>
            <a:off x="1495393" y="1981989"/>
            <a:ext cx="1820411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FE58295-D632-4BA2-A89F-84F81005C907}"/>
              </a:ext>
            </a:extLst>
          </p:cNvPr>
          <p:cNvSpPr/>
          <p:nvPr/>
        </p:nvSpPr>
        <p:spPr>
          <a:xfrm>
            <a:off x="3315803" y="3359230"/>
            <a:ext cx="1336353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Observation</a:t>
            </a:r>
          </a:p>
        </p:txBody>
      </p:sp>
      <p:cxnSp>
        <p:nvCxnSpPr>
          <p:cNvPr id="30" name="Gerade Verbindung mit Pfeil 8">
            <a:extLst>
              <a:ext uri="{FF2B5EF4-FFF2-40B4-BE49-F238E27FC236}">
                <a16:creationId xmlns:a16="http://schemas.microsoft.com/office/drawing/2014/main" id="{F53FB3FF-4855-43AF-B053-9187383A378B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>
            <a:off x="3315804" y="2258933"/>
            <a:ext cx="668176" cy="11002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9A2FC23-D6D8-4DE8-A437-B120364C8957}"/>
              </a:ext>
            </a:extLst>
          </p:cNvPr>
          <p:cNvSpPr txBox="1"/>
          <p:nvPr/>
        </p:nvSpPr>
        <p:spPr>
          <a:xfrm>
            <a:off x="3963395" y="2564079"/>
            <a:ext cx="79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reset()</a:t>
            </a:r>
            <a:endParaRPr lang="en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94B141C-ECB4-48EF-9953-F62720701747}"/>
              </a:ext>
            </a:extLst>
          </p:cNvPr>
          <p:cNvSpPr/>
          <p:nvPr/>
        </p:nvSpPr>
        <p:spPr>
          <a:xfrm>
            <a:off x="1495393" y="4821315"/>
            <a:ext cx="1820411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Agent</a:t>
            </a:r>
          </a:p>
        </p:txBody>
      </p:sp>
      <p:cxnSp>
        <p:nvCxnSpPr>
          <p:cNvPr id="33" name="Gerade Verbindung mit Pfeil 8">
            <a:extLst>
              <a:ext uri="{FF2B5EF4-FFF2-40B4-BE49-F238E27FC236}">
                <a16:creationId xmlns:a16="http://schemas.microsoft.com/office/drawing/2014/main" id="{1D361C60-167E-46AB-865A-5B8C8DE4D710}"/>
              </a:ext>
            </a:extLst>
          </p:cNvPr>
          <p:cNvCxnSpPr>
            <a:cxnSpLocks/>
            <a:stCxn id="29" idx="2"/>
            <a:endCxn id="32" idx="3"/>
          </p:cNvCxnSpPr>
          <p:nvPr/>
        </p:nvCxnSpPr>
        <p:spPr>
          <a:xfrm rot="5400000">
            <a:off x="3057322" y="4171600"/>
            <a:ext cx="1185141" cy="668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8">
            <a:extLst>
              <a:ext uri="{FF2B5EF4-FFF2-40B4-BE49-F238E27FC236}">
                <a16:creationId xmlns:a16="http://schemas.microsoft.com/office/drawing/2014/main" id="{3409CB2F-0DB3-468C-BC45-007474EF8C03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769305" y="3912097"/>
            <a:ext cx="726088" cy="11861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F851420A-85E5-43B1-B216-521B7C420DEC}"/>
              </a:ext>
            </a:extLst>
          </p:cNvPr>
          <p:cNvSpPr txBox="1"/>
          <p:nvPr/>
        </p:nvSpPr>
        <p:spPr>
          <a:xfrm>
            <a:off x="1495393" y="5357825"/>
            <a:ext cx="18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get_action</a:t>
            </a:r>
            <a:r>
              <a:rPr lang="en-US"/>
              <a:t>(</a:t>
            </a:r>
            <a:r>
              <a:rPr lang="en-US" err="1"/>
              <a:t>obs</a:t>
            </a:r>
            <a:r>
              <a:rPr lang="en-US"/>
              <a:t>)</a:t>
            </a:r>
            <a:endParaRPr lang="en-DE"/>
          </a:p>
        </p:txBody>
      </p:sp>
      <p:cxnSp>
        <p:nvCxnSpPr>
          <p:cNvPr id="41" name="Gerade Verbindung mit Pfeil 8">
            <a:extLst>
              <a:ext uri="{FF2B5EF4-FFF2-40B4-BE49-F238E27FC236}">
                <a16:creationId xmlns:a16="http://schemas.microsoft.com/office/drawing/2014/main" id="{2FF732EC-283F-4C50-A04F-1BC06D763A33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1437481" y="3635153"/>
            <a:ext cx="1878322" cy="102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5A688400-DF15-41EF-B00F-9CA1860EB304}"/>
              </a:ext>
            </a:extLst>
          </p:cNvPr>
          <p:cNvSpPr txBox="1"/>
          <p:nvPr/>
        </p:nvSpPr>
        <p:spPr>
          <a:xfrm>
            <a:off x="2093594" y="3254717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step()</a:t>
            </a:r>
            <a:endParaRPr lang="en-DE">
              <a:solidFill>
                <a:srgbClr val="FF0000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1D349BA-BAB2-4ED4-8C40-415D58D88287}"/>
              </a:ext>
            </a:extLst>
          </p:cNvPr>
          <p:cNvSpPr/>
          <p:nvPr/>
        </p:nvSpPr>
        <p:spPr>
          <a:xfrm>
            <a:off x="3445360" y="4259552"/>
            <a:ext cx="1077238" cy="276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update()</a:t>
            </a:r>
          </a:p>
        </p:txBody>
      </p:sp>
      <p:cxnSp>
        <p:nvCxnSpPr>
          <p:cNvPr id="44" name="Gerade Verbindung mit Pfeil 8">
            <a:extLst>
              <a:ext uri="{FF2B5EF4-FFF2-40B4-BE49-F238E27FC236}">
                <a16:creationId xmlns:a16="http://schemas.microsoft.com/office/drawing/2014/main" id="{FE7CAABE-9751-4A7C-92EC-8C7ED7EA8878}"/>
              </a:ext>
            </a:extLst>
          </p:cNvPr>
          <p:cNvCxnSpPr>
            <a:cxnSpLocks/>
            <a:stCxn id="34" idx="0"/>
            <a:endCxn id="45" idx="2"/>
          </p:cNvCxnSpPr>
          <p:nvPr/>
        </p:nvCxnSpPr>
        <p:spPr>
          <a:xfrm rot="16200000" flipV="1">
            <a:off x="480108" y="3069011"/>
            <a:ext cx="574675" cy="3721"/>
          </a:xfrm>
          <a:prstGeom prst="bentConnector3">
            <a:avLst>
              <a:gd name="adj1" fmla="val -136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DA1B343-26B0-4FB1-B6CC-0813664BD14A}"/>
              </a:ext>
            </a:extLst>
          </p:cNvPr>
          <p:cNvSpPr txBox="1"/>
          <p:nvPr/>
        </p:nvSpPr>
        <p:spPr>
          <a:xfrm>
            <a:off x="363871" y="24142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close()</a:t>
            </a:r>
            <a:endParaRPr lang="en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C7E1A24-69B4-4468-AE94-320C9E423351}"/>
              </a:ext>
            </a:extLst>
          </p:cNvPr>
          <p:cNvSpPr/>
          <p:nvPr/>
        </p:nvSpPr>
        <p:spPr>
          <a:xfrm>
            <a:off x="101128" y="3358209"/>
            <a:ext cx="1336353" cy="5538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180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42D39-4D43-4DF6-8DF6-AF5625F3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535877"/>
            <a:ext cx="4901081" cy="3959191"/>
          </a:xfrm>
        </p:spPr>
        <p:txBody>
          <a:bodyPr anchor="ctr">
            <a:normAutofit/>
          </a:bodyPr>
          <a:lstStyle/>
          <a:p>
            <a:r>
              <a:rPr lang="en-US" sz="2000" err="1"/>
              <a:t>Definiert</a:t>
            </a:r>
            <a:r>
              <a:rPr lang="en-US" sz="2000"/>
              <a:t> Attribute und </a:t>
            </a:r>
            <a:r>
              <a:rPr lang="en-US" sz="2000" err="1"/>
              <a:t>Methoden</a:t>
            </a:r>
            <a:r>
              <a:rPr lang="en-US" sz="2000"/>
              <a:t> von </a:t>
            </a:r>
            <a:r>
              <a:rPr lang="en-US" sz="2000" b="1"/>
              <a:t>Environments</a:t>
            </a:r>
          </a:p>
          <a:p>
            <a:endParaRPr lang="en-US" sz="2000" b="1"/>
          </a:p>
          <a:p>
            <a:r>
              <a:rPr lang="en-US" sz="2000"/>
              <a:t>Agent </a:t>
            </a:r>
            <a:r>
              <a:rPr lang="en-US" sz="2000" err="1"/>
              <a:t>interagiert</a:t>
            </a:r>
            <a:r>
              <a:rPr lang="en-US" sz="2000"/>
              <a:t> </a:t>
            </a:r>
            <a:r>
              <a:rPr lang="en-US" sz="2000" err="1"/>
              <a:t>mit</a:t>
            </a:r>
            <a:r>
              <a:rPr lang="en-US" sz="2000"/>
              <a:t> Environment</a:t>
            </a:r>
            <a:br>
              <a:rPr lang="en-US" sz="2000"/>
            </a:br>
            <a:r>
              <a:rPr lang="en-US" sz="2000">
                <a:sym typeface="Wingdings" panose="05000000000000000000" pitchFamily="2" charset="2"/>
              </a:rPr>
              <a:t> </a:t>
            </a:r>
            <a:r>
              <a:rPr lang="en-US" sz="2000" b="1">
                <a:sym typeface="Wingdings" panose="05000000000000000000" pitchFamily="2" charset="2"/>
              </a:rPr>
              <a:t>Environment-Lifecycle</a:t>
            </a:r>
            <a:endParaRPr lang="en-US" sz="2000" b="1"/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Observation</a:t>
            </a:r>
            <a:r>
              <a:rPr lang="en-US" sz="2000"/>
              <a:t> </a:t>
            </a:r>
            <a:r>
              <a:rPr lang="en-US" sz="2000" err="1"/>
              <a:t>enthält</a:t>
            </a:r>
            <a:r>
              <a:rPr lang="en-US" sz="2000"/>
              <a:t>:</a:t>
            </a:r>
          </a:p>
          <a:p>
            <a:pPr lvl="1"/>
            <a:r>
              <a:rPr lang="en-US" sz="1600" err="1"/>
              <a:t>Neuer</a:t>
            </a:r>
            <a:r>
              <a:rPr lang="en-US" sz="1600"/>
              <a:t> </a:t>
            </a:r>
            <a:r>
              <a:rPr lang="en-US" sz="1600" b="1" err="1"/>
              <a:t>Zustand</a:t>
            </a:r>
            <a:r>
              <a:rPr lang="en-US" sz="1600"/>
              <a:t> des Environments</a:t>
            </a:r>
          </a:p>
          <a:p>
            <a:pPr lvl="1"/>
            <a:r>
              <a:rPr lang="en-US" sz="1600" b="1"/>
              <a:t>Reward</a:t>
            </a:r>
            <a:r>
              <a:rPr lang="en-US" sz="1600"/>
              <a:t> </a:t>
            </a:r>
            <a:r>
              <a:rPr lang="en-US" sz="1600" err="1"/>
              <a:t>für</a:t>
            </a:r>
            <a:r>
              <a:rPr lang="en-US" sz="1600"/>
              <a:t> die </a:t>
            </a:r>
            <a:r>
              <a:rPr lang="en-US" sz="1600" err="1"/>
              <a:t>durchgeführte</a:t>
            </a:r>
            <a:r>
              <a:rPr lang="en-US" sz="1600"/>
              <a:t> </a:t>
            </a:r>
            <a:r>
              <a:rPr lang="en-US" sz="1600" err="1"/>
              <a:t>Aktion</a:t>
            </a:r>
            <a:endParaRPr lang="en-US" sz="1600"/>
          </a:p>
          <a:p>
            <a:pPr lvl="1"/>
            <a:r>
              <a:rPr lang="en-US" sz="1600"/>
              <a:t>Boolean </a:t>
            </a:r>
            <a:r>
              <a:rPr lang="en-US" sz="1600" b="1"/>
              <a:t>Done:</a:t>
            </a:r>
            <a:r>
              <a:rPr lang="en-US" sz="1600"/>
              <a:t> True falls Episode </a:t>
            </a:r>
            <a:r>
              <a:rPr lang="en-US" sz="1600" err="1"/>
              <a:t>beendet</a:t>
            </a:r>
            <a:endParaRPr lang="en-US" sz="1600" b="1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738" y="774674"/>
            <a:ext cx="5764658" cy="1454051"/>
          </a:xfrm>
        </p:spPr>
        <p:txBody>
          <a:bodyPr>
            <a:normAutofit fontScale="90000"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Framework-Gerüst – </a:t>
            </a:r>
            <a:r>
              <a:rPr lang="de-DE" b="1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Gym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5" name="Gerade Verbindung mit Pfeil 8">
            <a:extLst>
              <a:ext uri="{FF2B5EF4-FFF2-40B4-BE49-F238E27FC236}">
                <a16:creationId xmlns:a16="http://schemas.microsoft.com/office/drawing/2014/main" id="{CE35529B-A139-4798-8DEF-C435332C0A62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5400000">
            <a:off x="2154793" y="1730449"/>
            <a:ext cx="502347" cy="7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2EC5A054-FD2A-4F40-810D-F2250909A384}"/>
              </a:ext>
            </a:extLst>
          </p:cNvPr>
          <p:cNvSpPr txBox="1"/>
          <p:nvPr/>
        </p:nvSpPr>
        <p:spPr>
          <a:xfrm>
            <a:off x="1723805" y="1110310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make(name)</a:t>
            </a:r>
            <a:endParaRPr lang="en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CD3DF6A-6500-4DB1-B60D-C0F0985D276E}"/>
              </a:ext>
            </a:extLst>
          </p:cNvPr>
          <p:cNvSpPr/>
          <p:nvPr/>
        </p:nvSpPr>
        <p:spPr>
          <a:xfrm>
            <a:off x="1495393" y="1981989"/>
            <a:ext cx="1820411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7AD5FB7-1F08-400F-88A1-6DDBA99A37F5}"/>
              </a:ext>
            </a:extLst>
          </p:cNvPr>
          <p:cNvSpPr/>
          <p:nvPr/>
        </p:nvSpPr>
        <p:spPr>
          <a:xfrm>
            <a:off x="3315803" y="3359230"/>
            <a:ext cx="1336353" cy="5538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Observation</a:t>
            </a:r>
          </a:p>
        </p:txBody>
      </p:sp>
      <p:cxnSp>
        <p:nvCxnSpPr>
          <p:cNvPr id="40" name="Gerade Verbindung mit Pfeil 8">
            <a:extLst>
              <a:ext uri="{FF2B5EF4-FFF2-40B4-BE49-F238E27FC236}">
                <a16:creationId xmlns:a16="http://schemas.microsoft.com/office/drawing/2014/main" id="{6F114D80-898D-43C1-BA13-4695901472CB}"/>
              </a:ext>
            </a:extLst>
          </p:cNvPr>
          <p:cNvCxnSpPr>
            <a:cxnSpLocks/>
            <a:stCxn id="38" idx="3"/>
            <a:endCxn id="39" idx="0"/>
          </p:cNvCxnSpPr>
          <p:nvPr/>
        </p:nvCxnSpPr>
        <p:spPr>
          <a:xfrm>
            <a:off x="3315804" y="2258933"/>
            <a:ext cx="668176" cy="11002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4E421EA2-1704-489B-AE87-AD11DB85FEFE}"/>
              </a:ext>
            </a:extLst>
          </p:cNvPr>
          <p:cNvSpPr txBox="1"/>
          <p:nvPr/>
        </p:nvSpPr>
        <p:spPr>
          <a:xfrm>
            <a:off x="3963395" y="2564079"/>
            <a:ext cx="79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reset()</a:t>
            </a:r>
            <a:endParaRPr lang="en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1E6EFCE-000A-4DFF-BE9B-15BB05FADA81}"/>
              </a:ext>
            </a:extLst>
          </p:cNvPr>
          <p:cNvSpPr/>
          <p:nvPr/>
        </p:nvSpPr>
        <p:spPr>
          <a:xfrm>
            <a:off x="1495393" y="4821315"/>
            <a:ext cx="1820411" cy="5538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Agent</a:t>
            </a:r>
          </a:p>
        </p:txBody>
      </p:sp>
      <p:cxnSp>
        <p:nvCxnSpPr>
          <p:cNvPr id="49" name="Gerade Verbindung mit Pfeil 8">
            <a:extLst>
              <a:ext uri="{FF2B5EF4-FFF2-40B4-BE49-F238E27FC236}">
                <a16:creationId xmlns:a16="http://schemas.microsoft.com/office/drawing/2014/main" id="{572A4277-A6ED-4280-9605-51D329A1F633}"/>
              </a:ext>
            </a:extLst>
          </p:cNvPr>
          <p:cNvCxnSpPr>
            <a:cxnSpLocks/>
            <a:stCxn id="39" idx="2"/>
            <a:endCxn id="48" idx="3"/>
          </p:cNvCxnSpPr>
          <p:nvPr/>
        </p:nvCxnSpPr>
        <p:spPr>
          <a:xfrm rot="5400000">
            <a:off x="3057322" y="4171600"/>
            <a:ext cx="1185141" cy="66817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8">
            <a:extLst>
              <a:ext uri="{FF2B5EF4-FFF2-40B4-BE49-F238E27FC236}">
                <a16:creationId xmlns:a16="http://schemas.microsoft.com/office/drawing/2014/main" id="{1B0D8A49-255C-43DA-B501-089AA2926193}"/>
              </a:ext>
            </a:extLst>
          </p:cNvPr>
          <p:cNvCxnSpPr>
            <a:cxnSpLocks/>
            <a:stCxn id="48" idx="1"/>
            <a:endCxn id="55" idx="2"/>
          </p:cNvCxnSpPr>
          <p:nvPr/>
        </p:nvCxnSpPr>
        <p:spPr>
          <a:xfrm rot="10800000">
            <a:off x="769305" y="3912097"/>
            <a:ext cx="726088" cy="118616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4C2DAA60-BB3F-4DEB-ACAC-00A7644FFB67}"/>
              </a:ext>
            </a:extLst>
          </p:cNvPr>
          <p:cNvSpPr txBox="1"/>
          <p:nvPr/>
        </p:nvSpPr>
        <p:spPr>
          <a:xfrm>
            <a:off x="1495393" y="5357825"/>
            <a:ext cx="18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FF0000"/>
                </a:solidFill>
              </a:rPr>
              <a:t>get_action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err="1">
                <a:solidFill>
                  <a:srgbClr val="FF0000"/>
                </a:solidFill>
              </a:rPr>
              <a:t>obs</a:t>
            </a:r>
            <a:r>
              <a:rPr lang="en-US">
                <a:solidFill>
                  <a:srgbClr val="FF0000"/>
                </a:solidFill>
              </a:rPr>
              <a:t>)</a:t>
            </a:r>
            <a:endParaRPr lang="en-DE">
              <a:solidFill>
                <a:srgbClr val="FF0000"/>
              </a:solidFill>
            </a:endParaRPr>
          </a:p>
        </p:txBody>
      </p:sp>
      <p:cxnSp>
        <p:nvCxnSpPr>
          <p:cNvPr id="60" name="Gerade Verbindung mit Pfeil 8">
            <a:extLst>
              <a:ext uri="{FF2B5EF4-FFF2-40B4-BE49-F238E27FC236}">
                <a16:creationId xmlns:a16="http://schemas.microsoft.com/office/drawing/2014/main" id="{14E513ED-9AE0-44E6-9852-5B434553B90D}"/>
              </a:ext>
            </a:extLst>
          </p:cNvPr>
          <p:cNvCxnSpPr>
            <a:cxnSpLocks/>
            <a:stCxn id="55" idx="3"/>
            <a:endCxn id="39" idx="1"/>
          </p:cNvCxnSpPr>
          <p:nvPr/>
        </p:nvCxnSpPr>
        <p:spPr>
          <a:xfrm>
            <a:off x="1437481" y="3635153"/>
            <a:ext cx="1878322" cy="102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CE6F5A7-2B22-4E7A-B11C-ECF4B3FD76AD}"/>
              </a:ext>
            </a:extLst>
          </p:cNvPr>
          <p:cNvSpPr txBox="1"/>
          <p:nvPr/>
        </p:nvSpPr>
        <p:spPr>
          <a:xfrm>
            <a:off x="2093594" y="3254717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step()</a:t>
            </a:r>
            <a:endParaRPr lang="en-DE">
              <a:solidFill>
                <a:srgbClr val="FF0000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CCB3E583-742E-46BE-8071-5053062BC8F7}"/>
              </a:ext>
            </a:extLst>
          </p:cNvPr>
          <p:cNvSpPr/>
          <p:nvPr/>
        </p:nvSpPr>
        <p:spPr>
          <a:xfrm>
            <a:off x="3445360" y="4259552"/>
            <a:ext cx="1077238" cy="276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FF0000"/>
                </a:solidFill>
              </a:rPr>
              <a:t>update()</a:t>
            </a:r>
          </a:p>
        </p:txBody>
      </p:sp>
      <p:cxnSp>
        <p:nvCxnSpPr>
          <p:cNvPr id="84" name="Gerade Verbindung mit Pfeil 8">
            <a:extLst>
              <a:ext uri="{FF2B5EF4-FFF2-40B4-BE49-F238E27FC236}">
                <a16:creationId xmlns:a16="http://schemas.microsoft.com/office/drawing/2014/main" id="{6435161E-BC42-464D-A747-FB5D8DC8099F}"/>
              </a:ext>
            </a:extLst>
          </p:cNvPr>
          <p:cNvCxnSpPr>
            <a:cxnSpLocks/>
            <a:stCxn id="55" idx="0"/>
            <a:endCxn id="89" idx="2"/>
          </p:cNvCxnSpPr>
          <p:nvPr/>
        </p:nvCxnSpPr>
        <p:spPr>
          <a:xfrm rot="16200000" flipV="1">
            <a:off x="480108" y="3069011"/>
            <a:ext cx="574675" cy="3721"/>
          </a:xfrm>
          <a:prstGeom prst="bentConnector3">
            <a:avLst>
              <a:gd name="adj1" fmla="val -136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64F1A410-4903-46ED-8628-E2056DE64C76}"/>
              </a:ext>
            </a:extLst>
          </p:cNvPr>
          <p:cNvSpPr txBox="1"/>
          <p:nvPr/>
        </p:nvSpPr>
        <p:spPr>
          <a:xfrm>
            <a:off x="363871" y="24142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close()</a:t>
            </a:r>
            <a:endParaRPr lang="en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529AF3B7-B14D-4DA9-AB47-86B67FC57537}"/>
              </a:ext>
            </a:extLst>
          </p:cNvPr>
          <p:cNvSpPr/>
          <p:nvPr/>
        </p:nvSpPr>
        <p:spPr>
          <a:xfrm>
            <a:off x="101128" y="3358209"/>
            <a:ext cx="1336353" cy="5538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485134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42D39-4D43-4DF6-8DF6-AF5625F3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535877"/>
            <a:ext cx="4901081" cy="3959191"/>
          </a:xfrm>
        </p:spPr>
        <p:txBody>
          <a:bodyPr anchor="ctr">
            <a:normAutofit/>
          </a:bodyPr>
          <a:lstStyle/>
          <a:p>
            <a:r>
              <a:rPr lang="en-US" sz="2000" err="1"/>
              <a:t>Definiert</a:t>
            </a:r>
            <a:r>
              <a:rPr lang="en-US" sz="2000"/>
              <a:t> Attribute und </a:t>
            </a:r>
            <a:r>
              <a:rPr lang="en-US" sz="2000" err="1"/>
              <a:t>Methoden</a:t>
            </a:r>
            <a:r>
              <a:rPr lang="en-US" sz="2000"/>
              <a:t> von </a:t>
            </a:r>
            <a:r>
              <a:rPr lang="en-US" sz="2000" b="1"/>
              <a:t>Environments</a:t>
            </a:r>
          </a:p>
          <a:p>
            <a:endParaRPr lang="en-US" sz="2000" b="1"/>
          </a:p>
          <a:p>
            <a:r>
              <a:rPr lang="en-US" sz="2000"/>
              <a:t>Agent </a:t>
            </a:r>
            <a:r>
              <a:rPr lang="en-US" sz="2000" err="1"/>
              <a:t>interagiert</a:t>
            </a:r>
            <a:r>
              <a:rPr lang="en-US" sz="2000"/>
              <a:t> </a:t>
            </a:r>
            <a:r>
              <a:rPr lang="en-US" sz="2000" err="1"/>
              <a:t>mit</a:t>
            </a:r>
            <a:r>
              <a:rPr lang="en-US" sz="2000"/>
              <a:t> Environment</a:t>
            </a:r>
            <a:br>
              <a:rPr lang="en-US" sz="2000"/>
            </a:br>
            <a:r>
              <a:rPr lang="en-US" sz="2000">
                <a:sym typeface="Wingdings" panose="05000000000000000000" pitchFamily="2" charset="2"/>
              </a:rPr>
              <a:t> </a:t>
            </a:r>
            <a:r>
              <a:rPr lang="en-US" sz="2000" b="1">
                <a:sym typeface="Wingdings" panose="05000000000000000000" pitchFamily="2" charset="2"/>
              </a:rPr>
              <a:t>Environment-Lifecycle</a:t>
            </a:r>
            <a:endParaRPr lang="en-US" sz="2000" b="1"/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Observation</a:t>
            </a:r>
            <a:r>
              <a:rPr lang="en-US" sz="2000"/>
              <a:t> </a:t>
            </a:r>
            <a:r>
              <a:rPr lang="en-US" sz="2000" err="1"/>
              <a:t>enthält</a:t>
            </a:r>
            <a:r>
              <a:rPr lang="en-US" sz="2000"/>
              <a:t>:</a:t>
            </a:r>
          </a:p>
          <a:p>
            <a:pPr lvl="1"/>
            <a:r>
              <a:rPr lang="en-US" sz="1600" err="1"/>
              <a:t>Neuer</a:t>
            </a:r>
            <a:r>
              <a:rPr lang="en-US" sz="1600"/>
              <a:t> </a:t>
            </a:r>
            <a:r>
              <a:rPr lang="en-US" sz="1600" b="1" err="1"/>
              <a:t>Zustand</a:t>
            </a:r>
            <a:r>
              <a:rPr lang="en-US" sz="1600"/>
              <a:t> des Environments</a:t>
            </a:r>
          </a:p>
          <a:p>
            <a:pPr lvl="1"/>
            <a:r>
              <a:rPr lang="en-US" sz="1600" b="1"/>
              <a:t>Reward</a:t>
            </a:r>
            <a:r>
              <a:rPr lang="en-US" sz="1600"/>
              <a:t> </a:t>
            </a:r>
            <a:r>
              <a:rPr lang="en-US" sz="1600" err="1"/>
              <a:t>für</a:t>
            </a:r>
            <a:r>
              <a:rPr lang="en-US" sz="1600"/>
              <a:t> die </a:t>
            </a:r>
            <a:r>
              <a:rPr lang="en-US" sz="1600" err="1"/>
              <a:t>durchgeführte</a:t>
            </a:r>
            <a:r>
              <a:rPr lang="en-US" sz="1600"/>
              <a:t> </a:t>
            </a:r>
            <a:r>
              <a:rPr lang="en-US" sz="1600" err="1"/>
              <a:t>Aktion</a:t>
            </a:r>
            <a:endParaRPr lang="en-US" sz="1600"/>
          </a:p>
          <a:p>
            <a:pPr lvl="1"/>
            <a:r>
              <a:rPr lang="en-US" sz="1600"/>
              <a:t>Boolean </a:t>
            </a:r>
            <a:r>
              <a:rPr lang="en-US" sz="1600" b="1"/>
              <a:t>Done:</a:t>
            </a:r>
            <a:r>
              <a:rPr lang="en-US" sz="1600"/>
              <a:t> True falls Episode </a:t>
            </a:r>
            <a:r>
              <a:rPr lang="en-US" sz="1600" err="1"/>
              <a:t>beendet</a:t>
            </a:r>
            <a:endParaRPr lang="en-US" sz="1600" b="1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738" y="774674"/>
            <a:ext cx="5764658" cy="1454051"/>
          </a:xfrm>
        </p:spPr>
        <p:txBody>
          <a:bodyPr>
            <a:normAutofit fontScale="90000"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Framework-Gerüst – </a:t>
            </a:r>
            <a:r>
              <a:rPr lang="de-DE" b="1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Gym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6" name="Gerade Verbindung mit Pfeil 8">
            <a:extLst>
              <a:ext uri="{FF2B5EF4-FFF2-40B4-BE49-F238E27FC236}">
                <a16:creationId xmlns:a16="http://schemas.microsoft.com/office/drawing/2014/main" id="{12A87C35-59E6-439E-AC8F-8480EA159F3F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2154793" y="1730449"/>
            <a:ext cx="502347" cy="7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55346E4-6F46-4918-9124-D3587314B84C}"/>
              </a:ext>
            </a:extLst>
          </p:cNvPr>
          <p:cNvSpPr txBox="1"/>
          <p:nvPr/>
        </p:nvSpPr>
        <p:spPr>
          <a:xfrm>
            <a:off x="1723805" y="1110310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make(name)</a:t>
            </a:r>
            <a:endParaRPr lang="en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F54D0F-F9BF-4CBA-A783-2D221C9D366F}"/>
              </a:ext>
            </a:extLst>
          </p:cNvPr>
          <p:cNvSpPr/>
          <p:nvPr/>
        </p:nvSpPr>
        <p:spPr>
          <a:xfrm>
            <a:off x="1495393" y="1981989"/>
            <a:ext cx="1820411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FE58295-D632-4BA2-A89F-84F81005C907}"/>
              </a:ext>
            </a:extLst>
          </p:cNvPr>
          <p:cNvSpPr/>
          <p:nvPr/>
        </p:nvSpPr>
        <p:spPr>
          <a:xfrm>
            <a:off x="3315803" y="3359230"/>
            <a:ext cx="1336353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Observation</a:t>
            </a:r>
          </a:p>
        </p:txBody>
      </p:sp>
      <p:cxnSp>
        <p:nvCxnSpPr>
          <p:cNvPr id="30" name="Gerade Verbindung mit Pfeil 8">
            <a:extLst>
              <a:ext uri="{FF2B5EF4-FFF2-40B4-BE49-F238E27FC236}">
                <a16:creationId xmlns:a16="http://schemas.microsoft.com/office/drawing/2014/main" id="{F53FB3FF-4855-43AF-B053-9187383A378B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>
            <a:off x="3315804" y="2258933"/>
            <a:ext cx="668176" cy="11002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9A2FC23-D6D8-4DE8-A437-B120364C8957}"/>
              </a:ext>
            </a:extLst>
          </p:cNvPr>
          <p:cNvSpPr txBox="1"/>
          <p:nvPr/>
        </p:nvSpPr>
        <p:spPr>
          <a:xfrm>
            <a:off x="3963395" y="2564079"/>
            <a:ext cx="79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reset()</a:t>
            </a:r>
            <a:endParaRPr lang="en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94B141C-ECB4-48EF-9953-F62720701747}"/>
              </a:ext>
            </a:extLst>
          </p:cNvPr>
          <p:cNvSpPr/>
          <p:nvPr/>
        </p:nvSpPr>
        <p:spPr>
          <a:xfrm>
            <a:off x="1495393" y="4821315"/>
            <a:ext cx="1820411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Agent</a:t>
            </a:r>
          </a:p>
        </p:txBody>
      </p:sp>
      <p:cxnSp>
        <p:nvCxnSpPr>
          <p:cNvPr id="33" name="Gerade Verbindung mit Pfeil 8">
            <a:extLst>
              <a:ext uri="{FF2B5EF4-FFF2-40B4-BE49-F238E27FC236}">
                <a16:creationId xmlns:a16="http://schemas.microsoft.com/office/drawing/2014/main" id="{1D361C60-167E-46AB-865A-5B8C8DE4D710}"/>
              </a:ext>
            </a:extLst>
          </p:cNvPr>
          <p:cNvCxnSpPr>
            <a:cxnSpLocks/>
            <a:stCxn id="29" idx="2"/>
            <a:endCxn id="32" idx="3"/>
          </p:cNvCxnSpPr>
          <p:nvPr/>
        </p:nvCxnSpPr>
        <p:spPr>
          <a:xfrm rot="5400000">
            <a:off x="3057322" y="4171600"/>
            <a:ext cx="1185141" cy="668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8">
            <a:extLst>
              <a:ext uri="{FF2B5EF4-FFF2-40B4-BE49-F238E27FC236}">
                <a16:creationId xmlns:a16="http://schemas.microsoft.com/office/drawing/2014/main" id="{3409CB2F-0DB3-468C-BC45-007474EF8C03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769305" y="3912097"/>
            <a:ext cx="726088" cy="11861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F851420A-85E5-43B1-B216-521B7C420DEC}"/>
              </a:ext>
            </a:extLst>
          </p:cNvPr>
          <p:cNvSpPr txBox="1"/>
          <p:nvPr/>
        </p:nvSpPr>
        <p:spPr>
          <a:xfrm>
            <a:off x="1495393" y="5357825"/>
            <a:ext cx="18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get_action</a:t>
            </a:r>
            <a:r>
              <a:rPr lang="en-US"/>
              <a:t>(</a:t>
            </a:r>
            <a:r>
              <a:rPr lang="en-US" err="1"/>
              <a:t>obs</a:t>
            </a:r>
            <a:r>
              <a:rPr lang="en-US"/>
              <a:t>)</a:t>
            </a:r>
            <a:endParaRPr lang="en-DE"/>
          </a:p>
        </p:txBody>
      </p:sp>
      <p:cxnSp>
        <p:nvCxnSpPr>
          <p:cNvPr id="41" name="Gerade Verbindung mit Pfeil 8">
            <a:extLst>
              <a:ext uri="{FF2B5EF4-FFF2-40B4-BE49-F238E27FC236}">
                <a16:creationId xmlns:a16="http://schemas.microsoft.com/office/drawing/2014/main" id="{2FF732EC-283F-4C50-A04F-1BC06D763A33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1437481" y="3635153"/>
            <a:ext cx="1878322" cy="10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5A688400-DF15-41EF-B00F-9CA1860EB304}"/>
              </a:ext>
            </a:extLst>
          </p:cNvPr>
          <p:cNvSpPr txBox="1"/>
          <p:nvPr/>
        </p:nvSpPr>
        <p:spPr>
          <a:xfrm>
            <a:off x="2093594" y="3254717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step()</a:t>
            </a:r>
            <a:endParaRPr lang="en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1D349BA-BAB2-4ED4-8C40-415D58D88287}"/>
              </a:ext>
            </a:extLst>
          </p:cNvPr>
          <p:cNvSpPr/>
          <p:nvPr/>
        </p:nvSpPr>
        <p:spPr>
          <a:xfrm>
            <a:off x="3445360" y="4259552"/>
            <a:ext cx="1077238" cy="276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update()</a:t>
            </a:r>
          </a:p>
        </p:txBody>
      </p:sp>
      <p:cxnSp>
        <p:nvCxnSpPr>
          <p:cNvPr id="44" name="Gerade Verbindung mit Pfeil 8">
            <a:extLst>
              <a:ext uri="{FF2B5EF4-FFF2-40B4-BE49-F238E27FC236}">
                <a16:creationId xmlns:a16="http://schemas.microsoft.com/office/drawing/2014/main" id="{FE7CAABE-9751-4A7C-92EC-8C7ED7EA8878}"/>
              </a:ext>
            </a:extLst>
          </p:cNvPr>
          <p:cNvCxnSpPr>
            <a:cxnSpLocks/>
            <a:stCxn id="34" idx="0"/>
            <a:endCxn id="45" idx="2"/>
          </p:cNvCxnSpPr>
          <p:nvPr/>
        </p:nvCxnSpPr>
        <p:spPr>
          <a:xfrm rot="16200000" flipV="1">
            <a:off x="480108" y="3069011"/>
            <a:ext cx="574675" cy="3721"/>
          </a:xfrm>
          <a:prstGeom prst="bentConnector3">
            <a:avLst>
              <a:gd name="adj1" fmla="val -136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DA1B343-26B0-4FB1-B6CC-0813664BD14A}"/>
              </a:ext>
            </a:extLst>
          </p:cNvPr>
          <p:cNvSpPr txBox="1"/>
          <p:nvPr/>
        </p:nvSpPr>
        <p:spPr>
          <a:xfrm>
            <a:off x="363871" y="24142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close()</a:t>
            </a:r>
            <a:endParaRPr lang="en-DE">
              <a:solidFill>
                <a:srgbClr val="FF0000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C7E1A24-69B4-4468-AE94-320C9E423351}"/>
              </a:ext>
            </a:extLst>
          </p:cNvPr>
          <p:cNvSpPr/>
          <p:nvPr/>
        </p:nvSpPr>
        <p:spPr>
          <a:xfrm>
            <a:off x="101128" y="3358209"/>
            <a:ext cx="1336353" cy="5538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00404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Environment-Wrapper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280FD-7C51-4EB0-8813-6F63E06E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973581"/>
            <a:ext cx="11836398" cy="3794864"/>
          </a:xfrm>
        </p:spPr>
        <p:txBody>
          <a:bodyPr>
            <a:normAutofit/>
          </a:bodyPr>
          <a:lstStyle/>
          <a:p>
            <a:r>
              <a:rPr lang="en-US" err="1"/>
              <a:t>Verschiedene</a:t>
            </a:r>
            <a:r>
              <a:rPr lang="en-US"/>
              <a:t> Environments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unterschiedliches</a:t>
            </a:r>
            <a:r>
              <a:rPr lang="en-US">
                <a:sym typeface="Wingdings" panose="05000000000000000000" pitchFamily="2" charset="2"/>
              </a:rPr>
              <a:t> Training</a:t>
            </a:r>
            <a:br>
              <a:rPr lang="en-US">
                <a:sym typeface="Wingdings" panose="05000000000000000000" pitchFamily="2" charset="2"/>
              </a:rPr>
            </a:b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 err="1">
                <a:sym typeface="Wingdings" panose="05000000000000000000" pitchFamily="2" charset="2"/>
              </a:rPr>
              <a:t>Lösung</a:t>
            </a:r>
            <a:r>
              <a:rPr lang="en-US">
                <a:sym typeface="Wingdings" panose="05000000000000000000" pitchFamily="2" charset="2"/>
              </a:rPr>
              <a:t>: </a:t>
            </a:r>
            <a:r>
              <a:rPr lang="en-US" b="1">
                <a:sym typeface="Wingdings" panose="05000000000000000000" pitchFamily="2" charset="2"/>
              </a:rPr>
              <a:t>Environment-Wrapper</a:t>
            </a:r>
            <a:endParaRPr lang="en-US" b="1"/>
          </a:p>
          <a:p>
            <a:pPr marL="0" indent="0">
              <a:buNone/>
            </a:pPr>
            <a:endParaRPr lang="en-US"/>
          </a:p>
          <a:p>
            <a:r>
              <a:rPr lang="en-US" err="1"/>
              <a:t>Aufgaben</a:t>
            </a:r>
            <a:r>
              <a:rPr lang="en-US"/>
              <a:t>:</a:t>
            </a:r>
          </a:p>
          <a:p>
            <a:pPr lvl="1"/>
            <a:r>
              <a:rPr lang="de-DE"/>
              <a:t>Support für </a:t>
            </a:r>
            <a:r>
              <a:rPr lang="de-DE" err="1"/>
              <a:t>Gym</a:t>
            </a:r>
            <a:r>
              <a:rPr lang="de-DE"/>
              <a:t>-Environments und Spiele in anderem Format</a:t>
            </a:r>
          </a:p>
          <a:p>
            <a:pPr lvl="1"/>
            <a:r>
              <a:rPr lang="en-US" err="1"/>
              <a:t>Angepasstes</a:t>
            </a:r>
            <a:r>
              <a:rPr lang="en-US"/>
              <a:t> Pre-Processing</a:t>
            </a:r>
          </a:p>
          <a:p>
            <a:pPr lvl="1"/>
            <a:r>
              <a:rPr lang="en-US" err="1"/>
              <a:t>Erstellen</a:t>
            </a:r>
            <a:r>
              <a:rPr lang="en-US"/>
              <a:t> von </a:t>
            </a:r>
            <a:r>
              <a:rPr lang="en-US" err="1"/>
              <a:t>Videoaufnahmen</a:t>
            </a:r>
            <a:endParaRPr lang="en-US"/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8488732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Environment-Wrapper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280FD-7C51-4EB0-8813-6F63E06E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973581"/>
            <a:ext cx="11836398" cy="379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/>
              <a:t>Support für </a:t>
            </a:r>
            <a:r>
              <a:rPr lang="de-DE" b="1" err="1"/>
              <a:t>Gym</a:t>
            </a:r>
            <a:r>
              <a:rPr lang="de-DE" b="1"/>
              <a:t>-Environments und Spiele in anderem Format</a:t>
            </a:r>
            <a:endParaRPr lang="de-DE"/>
          </a:p>
          <a:p>
            <a:pPr lvl="1"/>
            <a:endParaRPr lang="en-US"/>
          </a:p>
          <a:p>
            <a:pPr lvl="1"/>
            <a:r>
              <a:rPr lang="en-US" err="1"/>
              <a:t>Implementiert</a:t>
            </a:r>
            <a:r>
              <a:rPr lang="en-US"/>
              <a:t> Gym-Interface </a:t>
            </a:r>
            <a:r>
              <a:rPr lang="en-US" err="1"/>
              <a:t>nach</a:t>
            </a:r>
            <a:r>
              <a:rPr lang="en-US"/>
              <a:t> </a:t>
            </a:r>
            <a:r>
              <a:rPr lang="en-US" err="1"/>
              <a:t>außen</a:t>
            </a:r>
            <a:endParaRPr lang="en-US"/>
          </a:p>
          <a:p>
            <a:pPr lvl="1"/>
            <a:r>
              <a:rPr lang="en-US"/>
              <a:t>Intern </a:t>
            </a:r>
            <a:r>
              <a:rPr lang="en-US" err="1"/>
              <a:t>mögliche</a:t>
            </a:r>
            <a:r>
              <a:rPr lang="en-US"/>
              <a:t> </a:t>
            </a:r>
            <a:r>
              <a:rPr lang="en-US" err="1"/>
              <a:t>Konfiguration</a:t>
            </a:r>
            <a:r>
              <a:rPr lang="en-US"/>
              <a:t> pro Environment:</a:t>
            </a:r>
          </a:p>
          <a:p>
            <a:pPr lvl="2"/>
            <a:r>
              <a:rPr lang="en-US" err="1"/>
              <a:t>Playercount</a:t>
            </a:r>
            <a:endParaRPr lang="en-US"/>
          </a:p>
          <a:p>
            <a:pPr lvl="2"/>
            <a:r>
              <a:rPr lang="en-US"/>
              <a:t>Pre-processing</a:t>
            </a:r>
          </a:p>
          <a:p>
            <a:pPr lvl="2"/>
            <a:r>
              <a:rPr lang="en-US"/>
              <a:t>Extended environment arguments</a:t>
            </a:r>
          </a:p>
          <a:p>
            <a:pPr lvl="2"/>
            <a:r>
              <a:rPr lang="en-US"/>
              <a:t>Reward </a:t>
            </a:r>
            <a:r>
              <a:rPr lang="en-US" err="1"/>
              <a:t>Anpassungen</a:t>
            </a:r>
            <a:r>
              <a:rPr lang="en-US"/>
              <a:t> (z.B. clipping)</a:t>
            </a:r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144800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Environment-Wrapper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280FD-7C51-4EB0-8813-6F63E06E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973581"/>
            <a:ext cx="11836398" cy="379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err="1"/>
              <a:t>Angepasstes</a:t>
            </a:r>
            <a:r>
              <a:rPr lang="en-US" b="1"/>
              <a:t> Pre-Processing</a:t>
            </a:r>
            <a:br>
              <a:rPr lang="en-US" b="1"/>
            </a:br>
            <a:endParaRPr lang="en-US" b="1"/>
          </a:p>
          <a:p>
            <a:pPr lvl="1"/>
            <a:r>
              <a:rPr lang="en-US" err="1"/>
              <a:t>Speziell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Observations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Bilddaten</a:t>
            </a:r>
            <a:endParaRPr lang="en-US"/>
          </a:p>
          <a:p>
            <a:pPr lvl="1"/>
            <a:r>
              <a:rPr lang="en-US"/>
              <a:t>Sehr </a:t>
            </a:r>
            <a:r>
              <a:rPr lang="en-US" err="1"/>
              <a:t>unterschiedliche</a:t>
            </a:r>
            <a:r>
              <a:rPr lang="en-US"/>
              <a:t> Environments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Verschiedene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Bilddaten</a:t>
            </a:r>
            <a:endParaRPr lang="en-US">
              <a:sym typeface="Wingdings" panose="05000000000000000000" pitchFamily="2" charset="2"/>
            </a:endParaRPr>
          </a:p>
          <a:p>
            <a:pPr lvl="1"/>
            <a:r>
              <a:rPr lang="en-US" err="1">
                <a:sym typeface="Wingdings" panose="05000000000000000000" pitchFamily="2" charset="2"/>
              </a:rPr>
              <a:t>Wichtige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Elemente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hervorheben</a:t>
            </a:r>
            <a:r>
              <a:rPr lang="en-US">
                <a:sym typeface="Wingdings" panose="05000000000000000000" pitchFamily="2" charset="2"/>
              </a:rPr>
              <a:t>, </a:t>
            </a:r>
            <a:r>
              <a:rPr lang="en-US" err="1">
                <a:sym typeface="Wingdings" panose="05000000000000000000" pitchFamily="2" charset="2"/>
              </a:rPr>
              <a:t>unwichtige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entfernen</a:t>
            </a:r>
            <a:endParaRPr lang="en-US">
              <a:sym typeface="Wingdings" panose="05000000000000000000" pitchFamily="2" charset="2"/>
            </a:endParaRPr>
          </a:p>
          <a:p>
            <a:pPr lvl="1"/>
            <a:r>
              <a:rPr lang="en-US" err="1">
                <a:sym typeface="Wingdings" panose="05000000000000000000" pitchFamily="2" charset="2"/>
              </a:rPr>
              <a:t>Generische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Umsetzung</a:t>
            </a:r>
            <a:r>
              <a:rPr lang="en-US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/>
              <a:t>Cropping</a:t>
            </a:r>
          </a:p>
          <a:p>
            <a:pPr lvl="2"/>
            <a:r>
              <a:rPr lang="en-US"/>
              <a:t>Resizing</a:t>
            </a:r>
          </a:p>
          <a:p>
            <a:pPr lvl="2"/>
            <a:r>
              <a:rPr lang="en-US"/>
              <a:t>Recoloring</a:t>
            </a:r>
          </a:p>
          <a:p>
            <a:pPr lvl="2"/>
            <a:r>
              <a:rPr lang="en-US"/>
              <a:t>Frame-Stack</a:t>
            </a:r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87213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Environment-Wrapper</a:t>
            </a:r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CF0A894-C909-4AAF-867D-7AE0284CF3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54" y="2865696"/>
            <a:ext cx="8802091" cy="382827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854DB39-4827-4408-9BFE-029A8C1A01BB}"/>
              </a:ext>
            </a:extLst>
          </p:cNvPr>
          <p:cNvSpPr/>
          <p:nvPr/>
        </p:nvSpPr>
        <p:spPr>
          <a:xfrm>
            <a:off x="6624320" y="3429000"/>
            <a:ext cx="508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26" name="Picture 2" descr="Kringel png 1 » PNG Image">
            <a:extLst>
              <a:ext uri="{FF2B5EF4-FFF2-40B4-BE49-F238E27FC236}">
                <a16:creationId xmlns:a16="http://schemas.microsoft.com/office/drawing/2014/main" id="{9493D126-BD28-4487-AA6B-FD1BEE7F7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93" y="3159761"/>
            <a:ext cx="3760136" cy="85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Gerade Verbindung mit Pfeil 8">
            <a:extLst>
              <a:ext uri="{FF2B5EF4-FFF2-40B4-BE49-F238E27FC236}">
                <a16:creationId xmlns:a16="http://schemas.microsoft.com/office/drawing/2014/main" id="{3FAAA3F8-0DD8-4AE5-A3C6-34011B1ACBCB}"/>
              </a:ext>
            </a:extLst>
          </p:cNvPr>
          <p:cNvCxnSpPr>
            <a:cxnSpLocks/>
          </p:cNvCxnSpPr>
          <p:nvPr/>
        </p:nvCxnSpPr>
        <p:spPr>
          <a:xfrm flipH="1">
            <a:off x="5255657" y="3638745"/>
            <a:ext cx="17938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8">
            <a:extLst>
              <a:ext uri="{FF2B5EF4-FFF2-40B4-BE49-F238E27FC236}">
                <a16:creationId xmlns:a16="http://schemas.microsoft.com/office/drawing/2014/main" id="{AB494ECC-3A58-4ACF-A8C6-28010C3CB82F}"/>
              </a:ext>
            </a:extLst>
          </p:cNvPr>
          <p:cNvCxnSpPr>
            <a:cxnSpLocks/>
          </p:cNvCxnSpPr>
          <p:nvPr/>
        </p:nvCxnSpPr>
        <p:spPr>
          <a:xfrm flipH="1">
            <a:off x="6466789" y="4128940"/>
            <a:ext cx="620384" cy="829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08493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854DB39-4827-4408-9BFE-029A8C1A01BB}"/>
              </a:ext>
            </a:extLst>
          </p:cNvPr>
          <p:cNvSpPr/>
          <p:nvPr/>
        </p:nvSpPr>
        <p:spPr>
          <a:xfrm>
            <a:off x="6624320" y="3429000"/>
            <a:ext cx="508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6" name="Grafik 15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1DAD31B0-5ABB-4357-864E-1B8ACD649A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99211DC-549D-431A-AC7D-6D749E5AD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707" y="671730"/>
            <a:ext cx="8130281" cy="5582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" descr="Kringel png 1 » PNG Image">
            <a:extLst>
              <a:ext uri="{FF2B5EF4-FFF2-40B4-BE49-F238E27FC236}">
                <a16:creationId xmlns:a16="http://schemas.microsoft.com/office/drawing/2014/main" id="{D2F58F67-8205-483B-A224-7CB2AFB94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363" y="5099901"/>
            <a:ext cx="3760136" cy="122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4CF98DD7-0765-4BF4-9A17-92A0E441A7BA}"/>
              </a:ext>
            </a:extLst>
          </p:cNvPr>
          <p:cNvSpPr/>
          <p:nvPr/>
        </p:nvSpPr>
        <p:spPr>
          <a:xfrm>
            <a:off x="6201162" y="4419600"/>
            <a:ext cx="508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" name="Gerade Verbindung mit Pfeil 8">
            <a:extLst>
              <a:ext uri="{FF2B5EF4-FFF2-40B4-BE49-F238E27FC236}">
                <a16:creationId xmlns:a16="http://schemas.microsoft.com/office/drawing/2014/main" id="{97FF084A-CEC0-48CC-968C-199A16624A23}"/>
              </a:ext>
            </a:extLst>
          </p:cNvPr>
          <p:cNvCxnSpPr>
            <a:cxnSpLocks/>
          </p:cNvCxnSpPr>
          <p:nvPr/>
        </p:nvCxnSpPr>
        <p:spPr>
          <a:xfrm flipH="1">
            <a:off x="5231876" y="4637986"/>
            <a:ext cx="1392444" cy="772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8">
            <a:extLst>
              <a:ext uri="{FF2B5EF4-FFF2-40B4-BE49-F238E27FC236}">
                <a16:creationId xmlns:a16="http://schemas.microsoft.com/office/drawing/2014/main" id="{BB14CE9E-4F99-4EA1-81F4-6A0BC16EED47}"/>
              </a:ext>
            </a:extLst>
          </p:cNvPr>
          <p:cNvCxnSpPr>
            <a:cxnSpLocks/>
          </p:cNvCxnSpPr>
          <p:nvPr/>
        </p:nvCxnSpPr>
        <p:spPr>
          <a:xfrm flipH="1" flipV="1">
            <a:off x="8101931" y="3987407"/>
            <a:ext cx="143508" cy="862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47457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Hyperparameterbestimmung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280FD-7C51-4EB0-8813-6F63E06E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973581"/>
            <a:ext cx="11836398" cy="3794864"/>
          </a:xfrm>
        </p:spPr>
        <p:txBody>
          <a:bodyPr>
            <a:normAutofit/>
          </a:bodyPr>
          <a:lstStyle/>
          <a:p>
            <a:r>
              <a:rPr lang="de-DE"/>
              <a:t>Manuelle Parameterbestimmung</a:t>
            </a:r>
          </a:p>
          <a:p>
            <a:pPr lvl="1"/>
            <a:r>
              <a:rPr lang="de-DE"/>
              <a:t>Langes Warten auf Ergebnisse</a:t>
            </a:r>
          </a:p>
          <a:p>
            <a:pPr lvl="1"/>
            <a:r>
              <a:rPr lang="de-DE"/>
              <a:t>Ständige Bereitschaft für neue Parameterbestimmung</a:t>
            </a:r>
          </a:p>
          <a:p>
            <a:pPr lvl="1"/>
            <a:r>
              <a:rPr lang="de-DE"/>
              <a:t>Fehlende Reproduzierbarkeit von Ergebnissen</a:t>
            </a:r>
          </a:p>
          <a:p>
            <a:endParaRPr lang="de-DE"/>
          </a:p>
          <a:p>
            <a:pPr>
              <a:buFont typeface="Wingdings" panose="05000000000000000000" pitchFamily="2" charset="2"/>
              <a:buChar char="à"/>
            </a:pPr>
            <a:r>
              <a:rPr lang="de-DE"/>
              <a:t>Einführung von </a:t>
            </a:r>
            <a:r>
              <a:rPr lang="de-DE" b="1" err="1"/>
              <a:t>Seeds</a:t>
            </a:r>
            <a:endParaRPr lang="de-DE" b="1"/>
          </a:p>
          <a:p>
            <a:pPr>
              <a:buFont typeface="Wingdings" panose="05000000000000000000" pitchFamily="2" charset="2"/>
              <a:buChar char="à"/>
            </a:pPr>
            <a:r>
              <a:rPr lang="de-DE" b="1"/>
              <a:t>Automatisierung</a:t>
            </a:r>
            <a:r>
              <a:rPr lang="de-DE"/>
              <a:t> der Parametersuche</a:t>
            </a:r>
            <a:endParaRPr lang="en-US" b="1"/>
          </a:p>
          <a:p>
            <a:pPr>
              <a:buFont typeface="Wingdings" panose="05000000000000000000" pitchFamily="2" charset="2"/>
              <a:buChar char="à"/>
            </a:pPr>
            <a:endParaRPr lang="de-DE"/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857282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Einarbeitung – </a:t>
            </a:r>
            <a:r>
              <a:rPr lang="de-DE" sz="4000" b="1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280FD-7C51-4EB0-8813-6F63E06E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973581"/>
            <a:ext cx="11836398" cy="3794864"/>
          </a:xfrm>
        </p:spPr>
        <p:txBody>
          <a:bodyPr>
            <a:normAutofit fontScale="92500" lnSpcReduction="20000"/>
          </a:bodyPr>
          <a:lstStyle/>
          <a:p>
            <a:r>
              <a:rPr lang="en-US" err="1"/>
              <a:t>Maschine</a:t>
            </a:r>
            <a:r>
              <a:rPr lang="en-US"/>
              <a:t> </a:t>
            </a:r>
            <a:r>
              <a:rPr lang="en-US" err="1"/>
              <a:t>lernt</a:t>
            </a:r>
            <a:r>
              <a:rPr lang="en-US"/>
              <a:t> </a:t>
            </a:r>
            <a:r>
              <a:rPr lang="en-US" err="1"/>
              <a:t>durch</a:t>
            </a:r>
            <a:r>
              <a:rPr lang="en-US"/>
              <a:t> </a:t>
            </a:r>
            <a:r>
              <a:rPr lang="en-US" err="1"/>
              <a:t>Trainingsdaten</a:t>
            </a:r>
            <a:r>
              <a:rPr lang="en-US"/>
              <a:t> (</a:t>
            </a:r>
            <a:r>
              <a:rPr lang="en-US" err="1"/>
              <a:t>Erfahrungen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Supervised Learning</a:t>
            </a:r>
          </a:p>
          <a:p>
            <a:pPr lvl="1"/>
            <a:r>
              <a:rPr lang="en-US" err="1"/>
              <a:t>Eingabe</a:t>
            </a:r>
            <a:r>
              <a:rPr lang="en-US"/>
              <a:t> &amp; </a:t>
            </a:r>
            <a:r>
              <a:rPr lang="en-US" err="1"/>
              <a:t>erwartete</a:t>
            </a:r>
            <a:r>
              <a:rPr lang="en-US"/>
              <a:t> </a:t>
            </a:r>
            <a:r>
              <a:rPr lang="en-US" err="1"/>
              <a:t>Ausgabe</a:t>
            </a:r>
            <a:r>
              <a:rPr lang="en-US"/>
              <a:t> </a:t>
            </a:r>
            <a:r>
              <a:rPr lang="en-US" err="1"/>
              <a:t>gegeben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 err="1">
                <a:sym typeface="Wingdings" panose="05000000000000000000" pitchFamily="2" charset="2"/>
              </a:rPr>
              <a:t>Korrelationen</a:t>
            </a:r>
            <a:endParaRPr lang="en-US"/>
          </a:p>
          <a:p>
            <a:r>
              <a:rPr lang="en-US"/>
              <a:t>Unsupervised Learning</a:t>
            </a:r>
          </a:p>
          <a:p>
            <a:pPr lvl="1"/>
            <a:r>
              <a:rPr lang="en-US"/>
              <a:t>Nur </a:t>
            </a:r>
            <a:r>
              <a:rPr lang="en-US" err="1"/>
              <a:t>Eingabe</a:t>
            </a:r>
            <a:r>
              <a:rPr lang="en-US"/>
              <a:t> </a:t>
            </a:r>
            <a:r>
              <a:rPr lang="en-US" err="1"/>
              <a:t>gegeben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 Clustering</a:t>
            </a:r>
            <a:endParaRPr lang="en-US"/>
          </a:p>
          <a:p>
            <a:r>
              <a:rPr lang="en-US"/>
              <a:t>Reinforcement Learning</a:t>
            </a:r>
          </a:p>
          <a:p>
            <a:pPr lvl="1"/>
            <a:r>
              <a:rPr lang="en-US" err="1"/>
              <a:t>Eingabe</a:t>
            </a:r>
            <a:r>
              <a:rPr lang="en-US"/>
              <a:t> und Reward </a:t>
            </a:r>
            <a:r>
              <a:rPr lang="en-US" err="1"/>
              <a:t>gegeben</a:t>
            </a:r>
            <a:endParaRPr lang="en-US"/>
          </a:p>
          <a:p>
            <a:pPr lvl="1"/>
            <a:r>
              <a:rPr lang="en-US" err="1"/>
              <a:t>Ähnlich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Supervised Learning (</a:t>
            </a:r>
            <a:r>
              <a:rPr lang="en-US" err="1"/>
              <a:t>aber</a:t>
            </a:r>
            <a:r>
              <a:rPr lang="en-US"/>
              <a:t> </a:t>
            </a:r>
            <a:r>
              <a:rPr lang="en-US" err="1"/>
              <a:t>keine</a:t>
            </a:r>
            <a:r>
              <a:rPr lang="en-US"/>
              <a:t> </a:t>
            </a:r>
            <a:r>
              <a:rPr lang="en-US" err="1"/>
              <a:t>Ausgabe</a:t>
            </a:r>
            <a:r>
              <a:rPr lang="en-US"/>
              <a:t> </a:t>
            </a:r>
            <a:r>
              <a:rPr lang="en-US" err="1"/>
              <a:t>benötigt</a:t>
            </a:r>
            <a:r>
              <a:rPr lang="en-US"/>
              <a:t>)</a:t>
            </a:r>
          </a:p>
          <a:p>
            <a:pPr lvl="1"/>
            <a:r>
              <a:rPr lang="en-US" err="1"/>
              <a:t>Nicht</a:t>
            </a:r>
            <a:r>
              <a:rPr lang="en-US"/>
              <a:t> </a:t>
            </a:r>
            <a:r>
              <a:rPr lang="en-US" err="1"/>
              <a:t>jede</a:t>
            </a:r>
            <a:r>
              <a:rPr lang="en-US"/>
              <a:t> </a:t>
            </a:r>
            <a:r>
              <a:rPr lang="en-US" err="1"/>
              <a:t>Aktion</a:t>
            </a:r>
            <a:r>
              <a:rPr lang="en-US"/>
              <a:t> muss optimal sein (Reward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nicht</a:t>
            </a:r>
            <a:r>
              <a:rPr lang="en-US"/>
              <a:t> optimal)</a:t>
            </a:r>
          </a:p>
          <a:p>
            <a:pPr lvl="1"/>
            <a:r>
              <a:rPr lang="en-US"/>
              <a:t>Balance </a:t>
            </a:r>
            <a:r>
              <a:rPr lang="en-US" err="1"/>
              <a:t>zwischen</a:t>
            </a:r>
            <a:r>
              <a:rPr lang="en-US"/>
              <a:t> </a:t>
            </a:r>
            <a:r>
              <a:rPr lang="en-US" b="1"/>
              <a:t>Exploration</a:t>
            </a:r>
            <a:r>
              <a:rPr lang="en-US"/>
              <a:t> und </a:t>
            </a:r>
            <a:r>
              <a:rPr lang="en-US" b="1"/>
              <a:t>Exploitation </a:t>
            </a:r>
            <a:r>
              <a:rPr lang="en-US" err="1"/>
              <a:t>finden</a:t>
            </a:r>
            <a:endParaRPr lang="en-US"/>
          </a:p>
          <a:p>
            <a:pPr lvl="1"/>
            <a:endParaRPr lang="en-US"/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3449407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Hyperparameterbestimmung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280FD-7C51-4EB0-8813-6F63E06E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973581"/>
            <a:ext cx="11836398" cy="3794864"/>
          </a:xfrm>
        </p:spPr>
        <p:txBody>
          <a:bodyPr>
            <a:normAutofit/>
          </a:bodyPr>
          <a:lstStyle/>
          <a:p>
            <a:r>
              <a:rPr lang="de-DE" b="1" err="1"/>
              <a:t>Gridsearch</a:t>
            </a:r>
            <a:r>
              <a:rPr lang="de-DE"/>
              <a:t> als Lösung für </a:t>
            </a:r>
            <a:r>
              <a:rPr lang="de-DE" b="1"/>
              <a:t>automatisierte Hyperparameterbestimmung</a:t>
            </a:r>
          </a:p>
          <a:p>
            <a:pPr lvl="1"/>
            <a:r>
              <a:rPr lang="de-DE"/>
              <a:t>Verwendung bestehender Bibliotheken nicht möglich</a:t>
            </a:r>
          </a:p>
          <a:p>
            <a:pPr lvl="1"/>
            <a:r>
              <a:rPr lang="de-DE"/>
              <a:t>Aufruf über</a:t>
            </a:r>
            <a:r>
              <a:rPr lang="de-DE" b="1"/>
              <a:t> </a:t>
            </a:r>
            <a:r>
              <a:rPr lang="de-DE" b="1" err="1"/>
              <a:t>gridsearch-script</a:t>
            </a:r>
            <a:endParaRPr lang="de-DE" b="1"/>
          </a:p>
          <a:p>
            <a:pPr lvl="1"/>
            <a:r>
              <a:rPr lang="de-DE"/>
              <a:t>Spezifizierung von Parameterkombinationen und Command über JSON-Datei</a:t>
            </a:r>
          </a:p>
          <a:p>
            <a:endParaRPr lang="de-DE"/>
          </a:p>
          <a:p>
            <a:pPr marL="457200" lvl="1" indent="0">
              <a:buNone/>
            </a:pP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/>
              <a:t> Ausführung des Scripts, Ergebnisse werden in </a:t>
            </a:r>
            <a:r>
              <a:rPr lang="de-DE" err="1"/>
              <a:t>Gridsearch</a:t>
            </a:r>
            <a:r>
              <a:rPr lang="de-DE"/>
              <a:t> Ordner gespeichert</a:t>
            </a:r>
          </a:p>
          <a:p>
            <a:pPr marL="457200" lvl="1" indent="0">
              <a:buNone/>
            </a:pP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/>
              <a:t> Erweiterbar durch Umsetzung anderer Varianten wie </a:t>
            </a:r>
            <a:r>
              <a:rPr lang="de-DE" b="1" err="1"/>
              <a:t>Randomsearch</a:t>
            </a:r>
            <a:endParaRPr lang="de-DE" b="1"/>
          </a:p>
          <a:p>
            <a:endParaRPr lang="en-US"/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7031641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 - Zielerfüllung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280FD-7C51-4EB0-8813-6F63E06E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2" y="2973581"/>
            <a:ext cx="11836398" cy="3794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de-DE">
              <a:ea typeface="+mn-lt"/>
              <a:cs typeface="+mn-lt"/>
            </a:endParaRPr>
          </a:p>
          <a:p>
            <a:pPr marL="914400" lvl="2" indent="0">
              <a:buNone/>
            </a:pPr>
            <a:r>
              <a:rPr lang="de-DE">
                <a:ea typeface="+mn-lt"/>
                <a:cs typeface="+mn-lt"/>
              </a:rPr>
              <a:t>  Beliebige Spiele (in Form eines </a:t>
            </a:r>
            <a:r>
              <a:rPr lang="de-DE" err="1">
                <a:ea typeface="+mn-lt"/>
                <a:cs typeface="+mn-lt"/>
              </a:rPr>
              <a:t>Gym</a:t>
            </a:r>
            <a:r>
              <a:rPr lang="de-DE">
                <a:ea typeface="+mn-lt"/>
                <a:cs typeface="+mn-lt"/>
              </a:rPr>
              <a:t> Environments) simulieren kann</a:t>
            </a:r>
            <a:endParaRPr lang="en-US">
              <a:ea typeface="+mn-lt"/>
              <a:cs typeface="+mn-lt"/>
            </a:endParaRPr>
          </a:p>
          <a:p>
            <a:pPr lvl="2"/>
            <a:endParaRPr lang="de-DE">
              <a:ea typeface="+mn-lt"/>
              <a:cs typeface="+mn-lt"/>
            </a:endParaRPr>
          </a:p>
          <a:p>
            <a:pPr marL="914400" lvl="2" indent="0">
              <a:buNone/>
            </a:pPr>
            <a:r>
              <a:rPr lang="de-DE">
                <a:ea typeface="+mn-lt"/>
                <a:cs typeface="+mn-lt"/>
              </a:rPr>
              <a:t>  Beliebige Agenten (in Form vom Interface </a:t>
            </a:r>
            <a:r>
              <a:rPr lang="de-DE" err="1">
                <a:ea typeface="+mn-lt"/>
                <a:cs typeface="+mn-lt"/>
              </a:rPr>
              <a:t>IAgent</a:t>
            </a:r>
            <a:r>
              <a:rPr lang="de-DE">
                <a:ea typeface="+mn-lt"/>
                <a:cs typeface="+mn-lt"/>
              </a:rPr>
              <a:t>) trainieren kann</a:t>
            </a:r>
            <a:endParaRPr lang="en-US">
              <a:ea typeface="+mn-lt"/>
              <a:cs typeface="+mn-lt"/>
            </a:endParaRPr>
          </a:p>
          <a:p>
            <a:pPr lvl="2"/>
            <a:endParaRPr lang="de-DE">
              <a:ea typeface="+mn-lt"/>
              <a:cs typeface="+mn-lt"/>
            </a:endParaRPr>
          </a:p>
          <a:p>
            <a:pPr marL="914400" lvl="2" indent="0">
              <a:buNone/>
            </a:pPr>
            <a:r>
              <a:rPr lang="de-DE">
                <a:ea typeface="+mn-lt"/>
                <a:cs typeface="+mn-lt"/>
              </a:rPr>
              <a:t>  Beliebige </a:t>
            </a:r>
            <a:r>
              <a:rPr lang="de-DE" err="1">
                <a:ea typeface="+mn-lt"/>
                <a:cs typeface="+mn-lt"/>
              </a:rPr>
              <a:t>Observations</a:t>
            </a:r>
            <a:r>
              <a:rPr lang="de-DE">
                <a:ea typeface="+mn-lt"/>
                <a:cs typeface="+mn-lt"/>
              </a:rPr>
              <a:t> (in Form von Bilddaten oder direkten Werten) verarbeiten kann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0" name="Rechteck 9" descr="Bar chart">
            <a:extLst>
              <a:ext uri="{FF2B5EF4-FFF2-40B4-BE49-F238E27FC236}">
                <a16:creationId xmlns:a16="http://schemas.microsoft.com/office/drawing/2014/main" id="{3F14D9AD-CC3A-41F0-84CC-BC823FAED8FD}"/>
              </a:ext>
            </a:extLst>
          </p:cNvPr>
          <p:cNvSpPr/>
          <p:nvPr/>
        </p:nvSpPr>
        <p:spPr>
          <a:xfrm>
            <a:off x="11495508" y="6241987"/>
            <a:ext cx="687065" cy="60658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2B33A85-7847-4CD1-B850-51F90B4BA349}"/>
              </a:ext>
            </a:extLst>
          </p:cNvPr>
          <p:cNvSpPr/>
          <p:nvPr/>
        </p:nvSpPr>
        <p:spPr>
          <a:xfrm>
            <a:off x="917177" y="3357251"/>
            <a:ext cx="375781" cy="3653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600"/>
              <a:t>+</a:t>
            </a:r>
            <a:endParaRPr lang="en-DE" sz="360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57E23CF-9486-4AAC-B42D-FF267E7B6CC6}"/>
              </a:ext>
            </a:extLst>
          </p:cNvPr>
          <p:cNvSpPr/>
          <p:nvPr/>
        </p:nvSpPr>
        <p:spPr>
          <a:xfrm>
            <a:off x="917177" y="4022409"/>
            <a:ext cx="375781" cy="3653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600"/>
              <a:t>+</a:t>
            </a:r>
            <a:endParaRPr lang="en-DE" sz="360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03FD5A5-F956-4D90-BE97-5D0B2E56C422}"/>
              </a:ext>
            </a:extLst>
          </p:cNvPr>
          <p:cNvSpPr/>
          <p:nvPr/>
        </p:nvSpPr>
        <p:spPr>
          <a:xfrm>
            <a:off x="917176" y="4724146"/>
            <a:ext cx="375781" cy="3653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600"/>
              <a:t>+</a:t>
            </a:r>
            <a:endParaRPr lang="en-DE" sz="3600"/>
          </a:p>
        </p:txBody>
      </p:sp>
    </p:spTree>
    <p:extLst>
      <p:ext uri="{BB962C8B-B14F-4D97-AF65-F5344CB8AC3E}">
        <p14:creationId xmlns:p14="http://schemas.microsoft.com/office/powerpoint/2010/main" val="893887926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 - Agentenvergleich</a:t>
            </a:r>
          </a:p>
        </p:txBody>
      </p:sp>
      <p:sp>
        <p:nvSpPr>
          <p:cNvPr id="10" name="Rechteck 9" descr="Bar chart">
            <a:extLst>
              <a:ext uri="{FF2B5EF4-FFF2-40B4-BE49-F238E27FC236}">
                <a16:creationId xmlns:a16="http://schemas.microsoft.com/office/drawing/2014/main" id="{3F14D9AD-CC3A-41F0-84CC-BC823FAED8FD}"/>
              </a:ext>
            </a:extLst>
          </p:cNvPr>
          <p:cNvSpPr/>
          <p:nvPr/>
        </p:nvSpPr>
        <p:spPr>
          <a:xfrm>
            <a:off x="11495508" y="6241987"/>
            <a:ext cx="687065" cy="60658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D145CF3-35D6-479C-A22F-92DBD86A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973581"/>
            <a:ext cx="11836398" cy="3794864"/>
          </a:xfrm>
        </p:spPr>
        <p:txBody>
          <a:bodyPr>
            <a:normAutofit/>
          </a:bodyPr>
          <a:lstStyle/>
          <a:p>
            <a:r>
              <a:rPr lang="en-US"/>
              <a:t>DQN </a:t>
            </a:r>
            <a:r>
              <a:rPr lang="en-US" err="1"/>
              <a:t>lieferte</a:t>
            </a:r>
            <a:r>
              <a:rPr lang="en-US"/>
              <a:t> die </a:t>
            </a:r>
            <a:r>
              <a:rPr lang="en-US" err="1"/>
              <a:t>besten</a:t>
            </a:r>
            <a:r>
              <a:rPr lang="en-US"/>
              <a:t> </a:t>
            </a:r>
            <a:r>
              <a:rPr lang="en-US" err="1"/>
              <a:t>Ergebnisse</a:t>
            </a:r>
            <a:endParaRPr lang="en-US"/>
          </a:p>
          <a:p>
            <a:r>
              <a:rPr lang="en-US"/>
              <a:t>AAC und PPO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Problemen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der </a:t>
            </a:r>
            <a:r>
              <a:rPr lang="en-US" err="1"/>
              <a:t>Verarbeitung</a:t>
            </a:r>
            <a:r>
              <a:rPr lang="en-US"/>
              <a:t> von </a:t>
            </a:r>
            <a:r>
              <a:rPr lang="en-US" err="1"/>
              <a:t>Bilddaten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de-DE">
                <a:sym typeface="Wingdings" panose="05000000000000000000" pitchFamily="2" charset="2"/>
              </a:rPr>
              <a:t> Spezialisierung auf DQN</a:t>
            </a:r>
          </a:p>
          <a:p>
            <a:pPr marL="0" indent="0">
              <a:buNone/>
            </a:pPr>
            <a:r>
              <a:rPr lang="de-DE">
                <a:sym typeface="Wingdings" panose="05000000000000000000" pitchFamily="2" charset="2"/>
              </a:rPr>
              <a:t> </a:t>
            </a:r>
            <a:r>
              <a:rPr lang="en-US" err="1"/>
              <a:t>Alle</a:t>
            </a:r>
            <a:r>
              <a:rPr lang="en-US"/>
              <a:t> </a:t>
            </a:r>
            <a:r>
              <a:rPr lang="en-US" err="1"/>
              <a:t>Umgebungen</a:t>
            </a:r>
            <a:r>
              <a:rPr lang="en-US"/>
              <a:t> </a:t>
            </a:r>
            <a:r>
              <a:rPr lang="en-US" err="1"/>
              <a:t>konnten</a:t>
            </a:r>
            <a:r>
              <a:rPr lang="en-US"/>
              <a:t> </a:t>
            </a:r>
            <a:r>
              <a:rPr lang="en-US" err="1"/>
              <a:t>erlernt</a:t>
            </a:r>
            <a:r>
              <a:rPr lang="en-US"/>
              <a:t> </a:t>
            </a:r>
            <a:r>
              <a:rPr lang="en-US" err="1"/>
              <a:t>werden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32792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 - Fazit</a:t>
            </a:r>
          </a:p>
        </p:txBody>
      </p:sp>
      <p:sp>
        <p:nvSpPr>
          <p:cNvPr id="10" name="Rechteck 9" descr="Bar chart">
            <a:extLst>
              <a:ext uri="{FF2B5EF4-FFF2-40B4-BE49-F238E27FC236}">
                <a16:creationId xmlns:a16="http://schemas.microsoft.com/office/drawing/2014/main" id="{3F14D9AD-CC3A-41F0-84CC-BC823FAED8FD}"/>
              </a:ext>
            </a:extLst>
          </p:cNvPr>
          <p:cNvSpPr/>
          <p:nvPr/>
        </p:nvSpPr>
        <p:spPr>
          <a:xfrm>
            <a:off x="11495508" y="6241987"/>
            <a:ext cx="687065" cy="60658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9BD05A1F-6E6E-49FE-8963-DDA59800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973581"/>
            <a:ext cx="11836398" cy="379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Was </a:t>
            </a:r>
            <a:r>
              <a:rPr lang="en-US" err="1"/>
              <a:t>wir</a:t>
            </a:r>
            <a:r>
              <a:rPr lang="en-US"/>
              <a:t> </a:t>
            </a:r>
            <a:r>
              <a:rPr lang="en-US" err="1"/>
              <a:t>gelernt</a:t>
            </a:r>
            <a:r>
              <a:rPr lang="en-US"/>
              <a:t> </a:t>
            </a:r>
            <a:r>
              <a:rPr lang="en-US" err="1"/>
              <a:t>haben</a:t>
            </a:r>
            <a:r>
              <a:rPr lang="en-US"/>
              <a:t>:</a:t>
            </a:r>
          </a:p>
          <a:p>
            <a:pPr lvl="1"/>
            <a:r>
              <a:rPr lang="en-US"/>
              <a:t>Machine Learning </a:t>
            </a:r>
            <a:r>
              <a:rPr lang="en-US" err="1"/>
              <a:t>lohnt</a:t>
            </a:r>
            <a:r>
              <a:rPr lang="en-US"/>
              <a:t> </a:t>
            </a:r>
            <a:r>
              <a:rPr lang="en-US" err="1"/>
              <a:t>sich</a:t>
            </a:r>
            <a:r>
              <a:rPr lang="en-US"/>
              <a:t> </a:t>
            </a:r>
            <a:r>
              <a:rPr lang="en-US" err="1"/>
              <a:t>nicht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jedes</a:t>
            </a:r>
            <a:r>
              <a:rPr lang="en-US"/>
              <a:t> Problem</a:t>
            </a:r>
          </a:p>
          <a:p>
            <a:pPr lvl="1"/>
            <a:r>
              <a:rPr lang="en-US"/>
              <a:t>Pre-Processing von </a:t>
            </a:r>
            <a:r>
              <a:rPr lang="en-US" err="1"/>
              <a:t>Daten</a:t>
            </a:r>
            <a:r>
              <a:rPr lang="en-US"/>
              <a:t> </a:t>
            </a:r>
            <a:r>
              <a:rPr lang="en-US" err="1"/>
              <a:t>ist</a:t>
            </a:r>
            <a:r>
              <a:rPr lang="en-US"/>
              <a:t> </a:t>
            </a:r>
            <a:r>
              <a:rPr lang="en-US" err="1"/>
              <a:t>enorm</a:t>
            </a:r>
            <a:r>
              <a:rPr lang="en-US"/>
              <a:t> </a:t>
            </a:r>
            <a:r>
              <a:rPr lang="en-US" err="1"/>
              <a:t>wichtig</a:t>
            </a:r>
            <a:endParaRPr lang="en-US"/>
          </a:p>
          <a:p>
            <a:pPr lvl="1"/>
            <a:r>
              <a:rPr lang="en-US" err="1"/>
              <a:t>Komplexer</a:t>
            </a:r>
            <a:r>
              <a:rPr lang="en-US"/>
              <a:t> Reward </a:t>
            </a:r>
            <a:r>
              <a:rPr lang="en-US" err="1"/>
              <a:t>führt</a:t>
            </a:r>
            <a:r>
              <a:rPr lang="en-US"/>
              <a:t> </a:t>
            </a:r>
            <a:r>
              <a:rPr lang="en-US" err="1"/>
              <a:t>nicht</a:t>
            </a:r>
            <a:r>
              <a:rPr lang="en-US"/>
              <a:t> </a:t>
            </a:r>
            <a:r>
              <a:rPr lang="en-US" err="1"/>
              <a:t>zwingend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besseren</a:t>
            </a:r>
            <a:r>
              <a:rPr lang="en-US"/>
              <a:t> </a:t>
            </a:r>
            <a:r>
              <a:rPr lang="en-US" err="1"/>
              <a:t>Ergebnissen</a:t>
            </a:r>
            <a:endParaRPr lang="en-US"/>
          </a:p>
          <a:p>
            <a:pPr lvl="1"/>
            <a:r>
              <a:rPr lang="en-US"/>
              <a:t>Machine Learning </a:t>
            </a:r>
            <a:r>
              <a:rPr lang="en-US" err="1"/>
              <a:t>kann</a:t>
            </a:r>
            <a:r>
              <a:rPr lang="en-US"/>
              <a:t> </a:t>
            </a:r>
            <a:r>
              <a:rPr lang="en-US" err="1"/>
              <a:t>frustrierend</a:t>
            </a:r>
            <a:r>
              <a:rPr lang="en-US"/>
              <a:t> sein:</a:t>
            </a:r>
          </a:p>
          <a:p>
            <a:pPr lvl="2"/>
            <a:r>
              <a:rPr lang="en-US"/>
              <a:t>Blackbox</a:t>
            </a:r>
          </a:p>
          <a:p>
            <a:pPr lvl="2"/>
            <a:r>
              <a:rPr lang="en-US"/>
              <a:t>Lange </a:t>
            </a:r>
            <a:r>
              <a:rPr lang="en-US" err="1"/>
              <a:t>Wartezeiten</a:t>
            </a:r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3245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8" name="Grafik 17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8CF10299-5669-4751-A6C2-FA0C157DD8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44432"/>
          <a:stretch/>
        </p:blipFill>
        <p:spPr>
          <a:xfrm>
            <a:off x="-12603" y="1651152"/>
            <a:ext cx="12192000" cy="21206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A248D6C-4CDC-409B-8309-8A50C5FC6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de-DE" sz="5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Live Vorführung</a:t>
            </a:r>
            <a:endParaRPr lang="en-US" sz="56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608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Einarbeitung – ML Framework</a:t>
            </a:r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9" name="Tabelle 4">
            <a:extLst>
              <a:ext uri="{FF2B5EF4-FFF2-40B4-BE49-F238E27FC236}">
                <a16:creationId xmlns:a16="http://schemas.microsoft.com/office/drawing/2014/main" id="{6A623E06-002C-4BE0-A707-DBB5499F8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42136"/>
              </p:ext>
            </p:extLst>
          </p:nvPr>
        </p:nvGraphicFramePr>
        <p:xfrm>
          <a:off x="1228322" y="2717251"/>
          <a:ext cx="9454428" cy="361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238">
                  <a:extLst>
                    <a:ext uri="{9D8B030D-6E8A-4147-A177-3AD203B41FA5}">
                      <a16:colId xmlns:a16="http://schemas.microsoft.com/office/drawing/2014/main" val="929014859"/>
                    </a:ext>
                  </a:extLst>
                </a:gridCol>
                <a:gridCol w="1757614">
                  <a:extLst>
                    <a:ext uri="{9D8B030D-6E8A-4147-A177-3AD203B41FA5}">
                      <a16:colId xmlns:a16="http://schemas.microsoft.com/office/drawing/2014/main" val="4227257558"/>
                    </a:ext>
                  </a:extLst>
                </a:gridCol>
                <a:gridCol w="1886194">
                  <a:extLst>
                    <a:ext uri="{9D8B030D-6E8A-4147-A177-3AD203B41FA5}">
                      <a16:colId xmlns:a16="http://schemas.microsoft.com/office/drawing/2014/main" val="1568118037"/>
                    </a:ext>
                  </a:extLst>
                </a:gridCol>
                <a:gridCol w="1731382">
                  <a:extLst>
                    <a:ext uri="{9D8B030D-6E8A-4147-A177-3AD203B41FA5}">
                      <a16:colId xmlns:a16="http://schemas.microsoft.com/office/drawing/2014/main" val="617652223"/>
                    </a:ext>
                  </a:extLst>
                </a:gridCol>
              </a:tblGrid>
              <a:tr h="1806038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Keras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PyTorch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41859"/>
                  </a:ext>
                </a:extLst>
              </a:tr>
              <a:tr h="894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Schnittstellenkomplexität</a:t>
                      </a:r>
                      <a:br>
                        <a:rPr lang="en-US"/>
                      </a:br>
                      <a:endParaRPr lang="en-US"/>
                    </a:p>
                    <a:p>
                      <a:pPr algn="ctr"/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High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High &amp; Low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Low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16181"/>
                  </a:ext>
                </a:extLst>
              </a:tr>
              <a:tr h="89407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Geschwindigkeit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langsam</a:t>
                      </a:r>
                      <a:endParaRPr lang="en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hochperformant</a:t>
                      </a:r>
                      <a:endParaRPr lang="en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hochperformant</a:t>
                      </a:r>
                      <a:endParaRPr lang="en-DE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14832"/>
                  </a:ext>
                </a:extLst>
              </a:tr>
            </a:tbl>
          </a:graphicData>
        </a:graphic>
      </p:graphicFrame>
      <p:pic>
        <p:nvPicPr>
          <p:cNvPr id="41" name="Picture 4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533AC22-7EF9-40FB-9B6A-CEBDAAE88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3726" y="2771139"/>
            <a:ext cx="973406" cy="1020289"/>
          </a:xfrm>
          <a:prstGeom prst="rect">
            <a:avLst/>
          </a:prstGeom>
        </p:spPr>
      </p:pic>
      <p:pic>
        <p:nvPicPr>
          <p:cNvPr id="44" name="Picture 44" descr="A picture containing building, brick, table&#10;&#10;Description generated with very high confidence">
            <a:extLst>
              <a:ext uri="{FF2B5EF4-FFF2-40B4-BE49-F238E27FC236}">
                <a16:creationId xmlns:a16="http://schemas.microsoft.com/office/drawing/2014/main" id="{C8E51A56-94A3-4D38-B20C-5B5BF0BD3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0643" y="2741088"/>
            <a:ext cx="953614" cy="1020289"/>
          </a:xfrm>
          <a:prstGeom prst="rect">
            <a:avLst/>
          </a:prstGeom>
        </p:spPr>
      </p:pic>
      <p:pic>
        <p:nvPicPr>
          <p:cNvPr id="46" name="Picture 46" descr="A picture containing wheel, drawing&#10;&#10;Description generated with very high confidence">
            <a:extLst>
              <a:ext uri="{FF2B5EF4-FFF2-40B4-BE49-F238E27FC236}">
                <a16:creationId xmlns:a16="http://schemas.microsoft.com/office/drawing/2014/main" id="{42C245A5-F7ED-494D-ABDA-8A5155A02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1733" y="2740123"/>
            <a:ext cx="1042679" cy="10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744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Einarbeitung – ML Framework</a:t>
            </a:r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9" name="Tabelle 4">
            <a:extLst>
              <a:ext uri="{FF2B5EF4-FFF2-40B4-BE49-F238E27FC236}">
                <a16:creationId xmlns:a16="http://schemas.microsoft.com/office/drawing/2014/main" id="{6A623E06-002C-4BE0-A707-DBB5499F8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87824"/>
              </p:ext>
            </p:extLst>
          </p:nvPr>
        </p:nvGraphicFramePr>
        <p:xfrm>
          <a:off x="1228322" y="2717251"/>
          <a:ext cx="9454428" cy="361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238">
                  <a:extLst>
                    <a:ext uri="{9D8B030D-6E8A-4147-A177-3AD203B41FA5}">
                      <a16:colId xmlns:a16="http://schemas.microsoft.com/office/drawing/2014/main" val="929014859"/>
                    </a:ext>
                  </a:extLst>
                </a:gridCol>
                <a:gridCol w="1757614">
                  <a:extLst>
                    <a:ext uri="{9D8B030D-6E8A-4147-A177-3AD203B41FA5}">
                      <a16:colId xmlns:a16="http://schemas.microsoft.com/office/drawing/2014/main" val="4227257558"/>
                    </a:ext>
                  </a:extLst>
                </a:gridCol>
                <a:gridCol w="1886194">
                  <a:extLst>
                    <a:ext uri="{9D8B030D-6E8A-4147-A177-3AD203B41FA5}">
                      <a16:colId xmlns:a16="http://schemas.microsoft.com/office/drawing/2014/main" val="1568118037"/>
                    </a:ext>
                  </a:extLst>
                </a:gridCol>
                <a:gridCol w="1731382">
                  <a:extLst>
                    <a:ext uri="{9D8B030D-6E8A-4147-A177-3AD203B41FA5}">
                      <a16:colId xmlns:a16="http://schemas.microsoft.com/office/drawing/2014/main" val="617652223"/>
                    </a:ext>
                  </a:extLst>
                </a:gridCol>
              </a:tblGrid>
              <a:tr h="1806038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err="1"/>
                        <a:t>Keras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err="1"/>
                        <a:t>Tensorflow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err="1"/>
                        <a:t>PyTorch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41859"/>
                  </a:ext>
                </a:extLst>
              </a:tr>
              <a:tr h="894078"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Architektur</a:t>
                      </a:r>
                      <a:br>
                        <a:rPr lang="en-US"/>
                      </a:br>
                      <a:endParaRPr lang="en-US"/>
                    </a:p>
                    <a:p>
                      <a:pPr lvl="0" algn="ctr">
                        <a:buNone/>
                      </a:pP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DE" err="1"/>
                        <a:t>sehr</a:t>
                      </a:r>
                      <a:r>
                        <a:rPr lang="en-DE"/>
                        <a:t> </a:t>
                      </a:r>
                      <a:r>
                        <a:rPr lang="en-DE" err="1"/>
                        <a:t>einfach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DE" err="1"/>
                        <a:t>einfach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DE" err="1"/>
                        <a:t>komplex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16181"/>
                  </a:ext>
                </a:extLst>
              </a:tr>
              <a:tr h="8940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err="1"/>
                        <a:t>Einsatzzweck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DE" err="1"/>
                        <a:t>Kleine</a:t>
                      </a:r>
                      <a:r>
                        <a:rPr lang="en-DE"/>
                        <a:t> </a:t>
                      </a:r>
                      <a:r>
                        <a:rPr lang="en-DE" err="1"/>
                        <a:t>Datensätze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DE" err="1"/>
                        <a:t>Große</a:t>
                      </a:r>
                      <a:r>
                        <a:rPr lang="en-DE"/>
                        <a:t> </a:t>
                      </a:r>
                      <a:r>
                        <a:rPr lang="en-DE" err="1"/>
                        <a:t>Datensätze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DE" err="1"/>
                        <a:t>Große</a:t>
                      </a:r>
                      <a:r>
                        <a:rPr lang="en-DE"/>
                        <a:t> </a:t>
                      </a:r>
                      <a:r>
                        <a:rPr lang="en-DE" err="1"/>
                        <a:t>Datensätze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14832"/>
                  </a:ext>
                </a:extLst>
              </a:tr>
            </a:tbl>
          </a:graphicData>
        </a:graphic>
      </p:graphicFrame>
      <p:pic>
        <p:nvPicPr>
          <p:cNvPr id="41" name="Picture 4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533AC22-7EF9-40FB-9B6A-CEBDAAE88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3726" y="2771139"/>
            <a:ext cx="973406" cy="1020289"/>
          </a:xfrm>
          <a:prstGeom prst="rect">
            <a:avLst/>
          </a:prstGeom>
        </p:spPr>
      </p:pic>
      <p:pic>
        <p:nvPicPr>
          <p:cNvPr id="44" name="Picture 44" descr="A picture containing building, brick, table&#10;&#10;Description generated with very high confidence">
            <a:extLst>
              <a:ext uri="{FF2B5EF4-FFF2-40B4-BE49-F238E27FC236}">
                <a16:creationId xmlns:a16="http://schemas.microsoft.com/office/drawing/2014/main" id="{C8E51A56-94A3-4D38-B20C-5B5BF0BD3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0643" y="2741088"/>
            <a:ext cx="953614" cy="1020289"/>
          </a:xfrm>
          <a:prstGeom prst="rect">
            <a:avLst/>
          </a:prstGeom>
        </p:spPr>
      </p:pic>
      <p:pic>
        <p:nvPicPr>
          <p:cNvPr id="46" name="Picture 46" descr="A picture containing wheel, drawing&#10;&#10;Description generated with very high confidence">
            <a:extLst>
              <a:ext uri="{FF2B5EF4-FFF2-40B4-BE49-F238E27FC236}">
                <a16:creationId xmlns:a16="http://schemas.microsoft.com/office/drawing/2014/main" id="{42C245A5-F7ED-494D-ABDA-8A5155A02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1733" y="2740123"/>
            <a:ext cx="1042679" cy="10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5028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Einarbeitung – Programmiersprache</a:t>
            </a:r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225AA93-E691-4FC2-903C-57F6FD265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11047"/>
              </p:ext>
            </p:extLst>
          </p:nvPr>
        </p:nvGraphicFramePr>
        <p:xfrm>
          <a:off x="1406451" y="3093302"/>
          <a:ext cx="937605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736">
                  <a:extLst>
                    <a:ext uri="{9D8B030D-6E8A-4147-A177-3AD203B41FA5}">
                      <a16:colId xmlns:a16="http://schemas.microsoft.com/office/drawing/2014/main" val="929014859"/>
                    </a:ext>
                  </a:extLst>
                </a:gridCol>
                <a:gridCol w="1263192">
                  <a:extLst>
                    <a:ext uri="{9D8B030D-6E8A-4147-A177-3AD203B41FA5}">
                      <a16:colId xmlns:a16="http://schemas.microsoft.com/office/drawing/2014/main" val="4227257558"/>
                    </a:ext>
                  </a:extLst>
                </a:gridCol>
                <a:gridCol w="1355602">
                  <a:extLst>
                    <a:ext uri="{9D8B030D-6E8A-4147-A177-3AD203B41FA5}">
                      <a16:colId xmlns:a16="http://schemas.microsoft.com/office/drawing/2014/main" val="1568118037"/>
                    </a:ext>
                  </a:extLst>
                </a:gridCol>
                <a:gridCol w="1244339">
                  <a:extLst>
                    <a:ext uri="{9D8B030D-6E8A-4147-A177-3AD203B41FA5}">
                      <a16:colId xmlns:a16="http://schemas.microsoft.com/office/drawing/2014/main" val="617652223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3664480928"/>
                    </a:ext>
                  </a:extLst>
                </a:gridCol>
                <a:gridCol w="1289709">
                  <a:extLst>
                    <a:ext uri="{9D8B030D-6E8A-4147-A177-3AD203B41FA5}">
                      <a16:colId xmlns:a16="http://schemas.microsoft.com/office/drawing/2014/main" val="1267874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C++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C#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Java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JS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Python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41859"/>
                  </a:ext>
                </a:extLst>
              </a:tr>
              <a:tr h="814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/>
                      </a:br>
                      <a:r>
                        <a:rPr lang="en-US" err="1"/>
                        <a:t>Beliebtheit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für</a:t>
                      </a:r>
                      <a:r>
                        <a:rPr lang="en-US"/>
                        <a:t> ML</a:t>
                      </a:r>
                      <a:endParaRPr lang="en-DE"/>
                    </a:p>
                    <a:p>
                      <a:pPr algn="ctr"/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16181"/>
                  </a:ext>
                </a:extLst>
              </a:tr>
              <a:tr h="838985">
                <a:tc>
                  <a:txBody>
                    <a:bodyPr/>
                    <a:lstStyle/>
                    <a:p>
                      <a:pPr algn="l"/>
                      <a:br>
                        <a:rPr lang="en-US"/>
                      </a:br>
                      <a:r>
                        <a:rPr lang="en-US" err="1"/>
                        <a:t>Geschwindigkeit</a:t>
                      </a:r>
                      <a:endParaRPr lang="en-US"/>
                    </a:p>
                    <a:p>
                      <a:pPr algn="ctr"/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14832"/>
                  </a:ext>
                </a:extLst>
              </a:tr>
              <a:tr h="772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/>
                      </a:br>
                      <a:r>
                        <a:rPr lang="en-US" err="1"/>
                        <a:t>Verfügbare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Bibliotheken</a:t>
                      </a:r>
                      <a:endParaRPr lang="en-DE"/>
                    </a:p>
                    <a:p>
                      <a:pPr algn="ctr"/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56614"/>
                  </a:ext>
                </a:extLst>
              </a:tr>
            </a:tbl>
          </a:graphicData>
        </a:graphic>
      </p:graphicFrame>
      <p:sp>
        <p:nvSpPr>
          <p:cNvPr id="6" name="Ellipse 5">
            <a:extLst>
              <a:ext uri="{FF2B5EF4-FFF2-40B4-BE49-F238E27FC236}">
                <a16:creationId xmlns:a16="http://schemas.microsoft.com/office/drawing/2014/main" id="{9F91A51B-9190-4BDF-9712-5B251E762BD8}"/>
              </a:ext>
            </a:extLst>
          </p:cNvPr>
          <p:cNvSpPr/>
          <p:nvPr/>
        </p:nvSpPr>
        <p:spPr>
          <a:xfrm>
            <a:off x="5976594" y="3621913"/>
            <a:ext cx="603315" cy="593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-</a:t>
            </a:r>
            <a:endParaRPr lang="en-DE" sz="360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D56EA29-531D-4E70-B16C-FFBE68079397}"/>
              </a:ext>
            </a:extLst>
          </p:cNvPr>
          <p:cNvSpPr/>
          <p:nvPr/>
        </p:nvSpPr>
        <p:spPr>
          <a:xfrm>
            <a:off x="5976593" y="5429031"/>
            <a:ext cx="603315" cy="593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-</a:t>
            </a:r>
            <a:endParaRPr lang="en-DE" sz="360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0F2ED1B-8086-4372-B52A-6673E6BFFCE9}"/>
              </a:ext>
            </a:extLst>
          </p:cNvPr>
          <p:cNvSpPr/>
          <p:nvPr/>
        </p:nvSpPr>
        <p:spPr>
          <a:xfrm>
            <a:off x="4696120" y="4509023"/>
            <a:ext cx="603315" cy="5938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+</a:t>
            </a:r>
            <a:endParaRPr lang="en-DE" sz="360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9261090-759E-486B-A380-B450397A930D}"/>
              </a:ext>
            </a:extLst>
          </p:cNvPr>
          <p:cNvSpPr/>
          <p:nvPr/>
        </p:nvSpPr>
        <p:spPr>
          <a:xfrm>
            <a:off x="9855095" y="3621912"/>
            <a:ext cx="603315" cy="5938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+</a:t>
            </a:r>
            <a:endParaRPr lang="en-DE" sz="360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E8E4392-93A3-4A10-9F90-0F079A13CCFF}"/>
              </a:ext>
            </a:extLst>
          </p:cNvPr>
          <p:cNvSpPr/>
          <p:nvPr/>
        </p:nvSpPr>
        <p:spPr>
          <a:xfrm>
            <a:off x="9855094" y="5429030"/>
            <a:ext cx="603315" cy="5938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+</a:t>
            </a:r>
            <a:endParaRPr lang="en-DE" sz="360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2A39ABE-70DD-47B7-ABFE-4FC65BA0D529}"/>
              </a:ext>
            </a:extLst>
          </p:cNvPr>
          <p:cNvSpPr/>
          <p:nvPr/>
        </p:nvSpPr>
        <p:spPr>
          <a:xfrm>
            <a:off x="8564498" y="3621912"/>
            <a:ext cx="603315" cy="5938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+</a:t>
            </a:r>
            <a:endParaRPr lang="en-DE" sz="360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385798A-BB2B-4AA5-A97E-0C0D069B196B}"/>
              </a:ext>
            </a:extLst>
          </p:cNvPr>
          <p:cNvSpPr/>
          <p:nvPr/>
        </p:nvSpPr>
        <p:spPr>
          <a:xfrm>
            <a:off x="8570345" y="5429029"/>
            <a:ext cx="603315" cy="5938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+</a:t>
            </a:r>
            <a:endParaRPr lang="en-DE" sz="360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69021B3-A8E3-40E2-989B-EC099F45FC2C}"/>
              </a:ext>
            </a:extLst>
          </p:cNvPr>
          <p:cNvSpPr/>
          <p:nvPr/>
        </p:nvSpPr>
        <p:spPr>
          <a:xfrm>
            <a:off x="4696120" y="3621912"/>
            <a:ext cx="603315" cy="59388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/</a:t>
            </a:r>
            <a:endParaRPr lang="en-DE" sz="360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5CD1BAB-8FC3-4724-AB32-EE483179C606}"/>
              </a:ext>
            </a:extLst>
          </p:cNvPr>
          <p:cNvSpPr/>
          <p:nvPr/>
        </p:nvSpPr>
        <p:spPr>
          <a:xfrm>
            <a:off x="5976592" y="4555166"/>
            <a:ext cx="603315" cy="59388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/</a:t>
            </a:r>
            <a:endParaRPr lang="en-DE" sz="360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D247921-C985-4E05-8BC0-7AC24433252F}"/>
              </a:ext>
            </a:extLst>
          </p:cNvPr>
          <p:cNvSpPr/>
          <p:nvPr/>
        </p:nvSpPr>
        <p:spPr>
          <a:xfrm>
            <a:off x="4697691" y="5442278"/>
            <a:ext cx="603315" cy="59388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/</a:t>
            </a:r>
            <a:endParaRPr lang="en-DE" sz="360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D65C396-D441-4101-9B3F-49D0FDF9BE68}"/>
              </a:ext>
            </a:extLst>
          </p:cNvPr>
          <p:cNvSpPr/>
          <p:nvPr/>
        </p:nvSpPr>
        <p:spPr>
          <a:xfrm>
            <a:off x="7262465" y="5421622"/>
            <a:ext cx="603315" cy="59388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/</a:t>
            </a:r>
            <a:endParaRPr lang="en-DE" sz="360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7F7B606-0CF9-4947-8DA6-7280E2A09633}"/>
              </a:ext>
            </a:extLst>
          </p:cNvPr>
          <p:cNvSpPr/>
          <p:nvPr/>
        </p:nvSpPr>
        <p:spPr>
          <a:xfrm>
            <a:off x="7261549" y="3621911"/>
            <a:ext cx="603315" cy="59388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/</a:t>
            </a:r>
            <a:endParaRPr lang="en-DE" sz="360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E515FC7-DCF2-416C-9F7C-F94C8E4654DE}"/>
              </a:ext>
            </a:extLst>
          </p:cNvPr>
          <p:cNvSpPr/>
          <p:nvPr/>
        </p:nvSpPr>
        <p:spPr>
          <a:xfrm>
            <a:off x="7257064" y="4511328"/>
            <a:ext cx="603315" cy="59388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/</a:t>
            </a:r>
            <a:endParaRPr lang="en-DE" sz="360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93F340A-25FB-4042-A66A-62A5924C3A91}"/>
              </a:ext>
            </a:extLst>
          </p:cNvPr>
          <p:cNvSpPr/>
          <p:nvPr/>
        </p:nvSpPr>
        <p:spPr>
          <a:xfrm>
            <a:off x="8570136" y="4511328"/>
            <a:ext cx="603315" cy="59388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/</a:t>
            </a:r>
            <a:endParaRPr lang="en-DE" sz="360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071D980-81A4-46D4-8121-86A13BA6BACF}"/>
              </a:ext>
            </a:extLst>
          </p:cNvPr>
          <p:cNvSpPr/>
          <p:nvPr/>
        </p:nvSpPr>
        <p:spPr>
          <a:xfrm>
            <a:off x="9855093" y="4513574"/>
            <a:ext cx="603315" cy="59388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/</a:t>
            </a:r>
            <a:endParaRPr lang="en-DE" sz="3600"/>
          </a:p>
        </p:txBody>
      </p:sp>
    </p:spTree>
    <p:extLst>
      <p:ext uri="{BB962C8B-B14F-4D97-AF65-F5344CB8AC3E}">
        <p14:creationId xmlns:p14="http://schemas.microsoft.com/office/powerpoint/2010/main" val="365807433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Grafik 16" descr="Ein Bild, das Spinnennetz, Objekt, Front, haltend enthält.&#10;&#10;Automatisch generierte Beschreibung">
            <a:extLst>
              <a:ext uri="{FF2B5EF4-FFF2-40B4-BE49-F238E27FC236}">
                <a16:creationId xmlns:a16="http://schemas.microsoft.com/office/drawing/2014/main" id="{01CE2670-E08E-4D87-A3A9-299E980D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21675" r="6983" b="47773"/>
          <a:stretch/>
        </p:blipFill>
        <p:spPr>
          <a:xfrm>
            <a:off x="782425" y="603315"/>
            <a:ext cx="10558020" cy="17345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Vorgehensweise:</a:t>
            </a:r>
            <a:br>
              <a:rPr lang="de-DE"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280FD-7C51-4EB0-8813-6F63E06E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973581"/>
            <a:ext cx="11836398" cy="3794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Viele</a:t>
            </a:r>
            <a:r>
              <a:rPr lang="en-US"/>
              <a:t> </a:t>
            </a:r>
            <a:r>
              <a:rPr lang="en-US" err="1"/>
              <a:t>mögliche</a:t>
            </a:r>
            <a:r>
              <a:rPr lang="en-US"/>
              <a:t> </a:t>
            </a:r>
            <a:r>
              <a:rPr lang="en-US" err="1"/>
              <a:t>Lernansätze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Agenten</a:t>
            </a:r>
            <a:br>
              <a:rPr lang="en-US"/>
            </a:b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K</a:t>
            </a:r>
            <a:r>
              <a:rPr lang="en-US" err="1"/>
              <a:t>einer</a:t>
            </a:r>
            <a:r>
              <a:rPr lang="en-US"/>
              <a:t> </a:t>
            </a:r>
            <a:r>
              <a:rPr lang="en-US" err="1"/>
              <a:t>ist</a:t>
            </a:r>
            <a:r>
              <a:rPr lang="en-US"/>
              <a:t> “der </a:t>
            </a:r>
            <a:r>
              <a:rPr lang="en-US" err="1"/>
              <a:t>Beste</a:t>
            </a:r>
            <a:r>
              <a:rPr lang="en-US"/>
              <a:t>”</a:t>
            </a:r>
          </a:p>
          <a:p>
            <a:endParaRPr lang="en-US"/>
          </a:p>
          <a:p>
            <a:r>
              <a:rPr lang="en-US" err="1"/>
              <a:t>Verteilung</a:t>
            </a:r>
            <a:r>
              <a:rPr lang="en-US"/>
              <a:t> der </a:t>
            </a:r>
            <a:r>
              <a:rPr lang="en-US" err="1"/>
              <a:t>verschiedenen</a:t>
            </a:r>
            <a:r>
              <a:rPr lang="en-US"/>
              <a:t> </a:t>
            </a:r>
            <a:r>
              <a:rPr lang="en-US" err="1"/>
              <a:t>Ansätze</a:t>
            </a:r>
            <a:r>
              <a:rPr lang="en-US"/>
              <a:t> </a:t>
            </a:r>
            <a:r>
              <a:rPr lang="en-US" err="1"/>
              <a:t>innerhalb</a:t>
            </a:r>
            <a:r>
              <a:rPr lang="en-US"/>
              <a:t> der Gruppe</a:t>
            </a:r>
            <a:endParaRPr lang="en-US">
              <a:cs typeface="Calibri"/>
            </a:endParaRPr>
          </a:p>
          <a:p>
            <a:pPr lvl="1"/>
            <a:r>
              <a:rPr lang="en-US"/>
              <a:t>Florian:	</a:t>
            </a:r>
            <a:r>
              <a:rPr lang="en-US" b="1"/>
              <a:t>AAC</a:t>
            </a:r>
            <a:r>
              <a:rPr lang="en-US"/>
              <a:t> (</a:t>
            </a:r>
            <a:r>
              <a:rPr lang="en-US" b="1"/>
              <a:t>A</a:t>
            </a:r>
            <a:r>
              <a:rPr lang="en-US"/>
              <a:t>dvantage </a:t>
            </a:r>
            <a:r>
              <a:rPr lang="en-US" b="1"/>
              <a:t>A</a:t>
            </a:r>
            <a:r>
              <a:rPr lang="en-US"/>
              <a:t>ctor </a:t>
            </a:r>
            <a:r>
              <a:rPr lang="en-US" b="1"/>
              <a:t>C</a:t>
            </a:r>
            <a:r>
              <a:rPr lang="en-US"/>
              <a:t>ritic)</a:t>
            </a:r>
          </a:p>
          <a:p>
            <a:pPr lvl="1"/>
            <a:r>
              <a:rPr lang="en-US"/>
              <a:t>Julian:	</a:t>
            </a:r>
            <a:r>
              <a:rPr lang="en-US" b="1"/>
              <a:t>DQN</a:t>
            </a:r>
            <a:r>
              <a:rPr lang="en-US"/>
              <a:t> (</a:t>
            </a:r>
            <a:r>
              <a:rPr lang="en-US" b="1"/>
              <a:t>D</a:t>
            </a:r>
            <a:r>
              <a:rPr lang="en-US"/>
              <a:t>eep </a:t>
            </a:r>
            <a:r>
              <a:rPr lang="en-US" b="1"/>
              <a:t>Q</a:t>
            </a:r>
            <a:r>
              <a:rPr lang="en-US"/>
              <a:t>-</a:t>
            </a:r>
            <a:r>
              <a:rPr lang="en-US" b="1"/>
              <a:t>N</a:t>
            </a:r>
            <a:r>
              <a:rPr lang="en-US"/>
              <a:t>etwork)</a:t>
            </a:r>
          </a:p>
          <a:p>
            <a:pPr lvl="1"/>
            <a:r>
              <a:rPr lang="en-US"/>
              <a:t>Julius:	</a:t>
            </a:r>
            <a:r>
              <a:rPr lang="en-US" b="1"/>
              <a:t>PPO</a:t>
            </a:r>
            <a:r>
              <a:rPr lang="en-US"/>
              <a:t> (</a:t>
            </a:r>
            <a:r>
              <a:rPr lang="en-US" b="1"/>
              <a:t>P</a:t>
            </a:r>
            <a:r>
              <a:rPr lang="en-US"/>
              <a:t>roximal </a:t>
            </a:r>
            <a:r>
              <a:rPr lang="en-US" b="1"/>
              <a:t>P</a:t>
            </a:r>
            <a:r>
              <a:rPr lang="en-US"/>
              <a:t>olicy </a:t>
            </a:r>
            <a:r>
              <a:rPr lang="en-US" b="1"/>
              <a:t>O</a:t>
            </a:r>
            <a:r>
              <a:rPr lang="en-US"/>
              <a:t>ptimization)</a:t>
            </a:r>
          </a:p>
        </p:txBody>
      </p:sp>
      <p:sp>
        <p:nvSpPr>
          <p:cNvPr id="8" name="Rechteck 7" descr="Gears">
            <a:extLst>
              <a:ext uri="{FF2B5EF4-FFF2-40B4-BE49-F238E27FC236}">
                <a16:creationId xmlns:a16="http://schemas.microsoft.com/office/drawing/2014/main" id="{595D0AAB-9417-4EFC-A51D-2232C34461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860583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9928B3-C22C-4483-99E0-29DE32DB06DD}"/>
              </a:ext>
            </a:extLst>
          </p:cNvPr>
          <p:cNvSpPr/>
          <p:nvPr/>
        </p:nvSpPr>
        <p:spPr>
          <a:xfrm>
            <a:off x="1482666" y="4787230"/>
            <a:ext cx="1820411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Environment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F5D19-A6F5-45E1-AC11-D0F60638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7" y="518476"/>
            <a:ext cx="7191561" cy="20456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DBED9-4A15-4684-813C-B9046A3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3" y="738619"/>
            <a:ext cx="5853958" cy="145405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Agentenaufteilung: </a:t>
            </a:r>
            <a:r>
              <a:rPr lang="de-DE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AAC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 descr="Gears">
            <a:extLst>
              <a:ext uri="{FF2B5EF4-FFF2-40B4-BE49-F238E27FC236}">
                <a16:creationId xmlns:a16="http://schemas.microsoft.com/office/drawing/2014/main" id="{0CCCF4F7-6721-43D8-8E29-ACD420BB5CF5}"/>
              </a:ext>
            </a:extLst>
          </p:cNvPr>
          <p:cNvSpPr/>
          <p:nvPr/>
        </p:nvSpPr>
        <p:spPr>
          <a:xfrm>
            <a:off x="11469783" y="6139581"/>
            <a:ext cx="722218" cy="7081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0D9186BC-EE6A-4AB3-8C14-864678F9F46A}"/>
              </a:ext>
            </a:extLst>
          </p:cNvPr>
          <p:cNvSpPr txBox="1">
            <a:spLocks/>
          </p:cNvSpPr>
          <p:nvPr/>
        </p:nvSpPr>
        <p:spPr>
          <a:xfrm>
            <a:off x="5643802" y="2546186"/>
            <a:ext cx="6047040" cy="3460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000000"/>
                </a:solidFill>
              </a:rPr>
              <a:t>Actor-</a:t>
            </a:r>
            <a:r>
              <a:rPr lang="de-DE" err="1">
                <a:solidFill>
                  <a:srgbClr val="000000"/>
                </a:solidFill>
              </a:rPr>
              <a:t>Critic</a:t>
            </a:r>
            <a:r>
              <a:rPr lang="de-DE">
                <a:solidFill>
                  <a:srgbClr val="000000"/>
                </a:solidFill>
              </a:rPr>
              <a:t> Methode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Aufteilung des Agenten in zwei Teilagenten</a:t>
            </a:r>
            <a:endParaRPr lang="de-DE">
              <a:solidFill>
                <a:srgbClr val="000000"/>
              </a:solidFill>
              <a:cs typeface="Calibri" panose="020F0502020204030204"/>
            </a:endParaRPr>
          </a:p>
          <a:p>
            <a:pPr lvl="1"/>
            <a:endParaRPr lang="de-DE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94EA4AD-CAE8-49F6-A057-A02C3D23DBD8}"/>
              </a:ext>
            </a:extLst>
          </p:cNvPr>
          <p:cNvSpPr/>
          <p:nvPr/>
        </p:nvSpPr>
        <p:spPr>
          <a:xfrm>
            <a:off x="1813432" y="2048893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Actor</a:t>
            </a:r>
          </a:p>
          <a:p>
            <a:pPr algn="ctr"/>
            <a:r>
              <a:rPr lang="de-DE" sz="1000"/>
              <a:t>(Policy)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4FE518-3FAC-4B51-9A29-C884EFB88500}"/>
              </a:ext>
            </a:extLst>
          </p:cNvPr>
          <p:cNvSpPr/>
          <p:nvPr/>
        </p:nvSpPr>
        <p:spPr>
          <a:xfrm>
            <a:off x="1813432" y="2050636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Critic</a:t>
            </a:r>
            <a:endParaRPr lang="de-DE"/>
          </a:p>
          <a:p>
            <a:pPr algn="ctr"/>
            <a:r>
              <a:rPr lang="de-DE" sz="1000"/>
              <a:t>(Value-</a:t>
            </a:r>
            <a:r>
              <a:rPr lang="de-DE" sz="1000" err="1"/>
              <a:t>Function</a:t>
            </a:r>
            <a:r>
              <a:rPr lang="de-DE" sz="1000"/>
              <a:t>)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3F0F6EA-3E29-4FBF-B29F-BEDADD8B293C}"/>
              </a:ext>
            </a:extLst>
          </p:cNvPr>
          <p:cNvSpPr/>
          <p:nvPr/>
        </p:nvSpPr>
        <p:spPr>
          <a:xfrm>
            <a:off x="1813432" y="2050636"/>
            <a:ext cx="1158878" cy="115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3459156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Microsoft Office PowerPoint</Application>
  <PresentationFormat>Breitbild</PresentationFormat>
  <Paragraphs>458</Paragraphs>
  <Slides>44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Office</vt:lpstr>
      <vt:lpstr>HSP: Reinforcement Learning</vt:lpstr>
      <vt:lpstr>Gliederung</vt:lpstr>
      <vt:lpstr>Ziel des Projekts</vt:lpstr>
      <vt:lpstr>Vorgehensweise: Einarbeitung – Machine Learning</vt:lpstr>
      <vt:lpstr>Vorgehensweise: Einarbeitung – ML Framework</vt:lpstr>
      <vt:lpstr>Vorgehensweise: Einarbeitung – ML Framework</vt:lpstr>
      <vt:lpstr>Vorgehensweise: Einarbeitung – Programmiersprache</vt:lpstr>
      <vt:lpstr>Vorgehensweise: Agentenverteilung</vt:lpstr>
      <vt:lpstr>Agentenaufteilung: AAC</vt:lpstr>
      <vt:lpstr>Agentenaufteilung: AAC</vt:lpstr>
      <vt:lpstr>Agentenaufteilung: AAC</vt:lpstr>
      <vt:lpstr>Agentenaufteilung: AAC</vt:lpstr>
      <vt:lpstr>Agentenaufteilung: AAC</vt:lpstr>
      <vt:lpstr>Agentenaufteilung: AAC</vt:lpstr>
      <vt:lpstr>Agentenaufteilung: AAC</vt:lpstr>
      <vt:lpstr>Agentenaufteilung: AAC</vt:lpstr>
      <vt:lpstr>Agentenaufteilung: AAC</vt:lpstr>
      <vt:lpstr>Agentenaufteilung: AAC</vt:lpstr>
      <vt:lpstr>PowerPoint-Präsentation</vt:lpstr>
      <vt:lpstr>Agentenaufteilung: PPO</vt:lpstr>
      <vt:lpstr>Agentenaufteilung: PPO</vt:lpstr>
      <vt:lpstr>Agentenverteilung: DQN</vt:lpstr>
      <vt:lpstr>Agentenverteilung: DQN</vt:lpstr>
      <vt:lpstr>Vorgehensweise: Framework-Gerüst</vt:lpstr>
      <vt:lpstr>Vorgehensweise: Framework-Gerüst – Interface IAgent</vt:lpstr>
      <vt:lpstr>Vorgehensweise: Framework-Gerüst – Gym</vt:lpstr>
      <vt:lpstr>Vorgehensweise: Framework-Gerüst – Gym</vt:lpstr>
      <vt:lpstr>Vorgehensweise: Framework-Gerüst – Gym</vt:lpstr>
      <vt:lpstr>Vorgehensweise: Framework-Gerüst – Gym</vt:lpstr>
      <vt:lpstr>Vorgehensweise: Framework-Gerüst – Gym</vt:lpstr>
      <vt:lpstr>Vorgehensweise: Framework-Gerüst – Gym</vt:lpstr>
      <vt:lpstr>Vorgehensweise: Framework-Gerüst – Gym</vt:lpstr>
      <vt:lpstr>Vorgehensweise: Framework-Gerüst – Gym</vt:lpstr>
      <vt:lpstr>Vorgehensweise: Environment-Wrapper</vt:lpstr>
      <vt:lpstr>Vorgehensweise: Environment-Wrapper</vt:lpstr>
      <vt:lpstr>Vorgehensweise: Environment-Wrapper</vt:lpstr>
      <vt:lpstr>Vorgehensweise: Environment-Wrapper</vt:lpstr>
      <vt:lpstr>PowerPoint-Präsentation</vt:lpstr>
      <vt:lpstr>Vorgehensweise: Hyperparameterbestimmung</vt:lpstr>
      <vt:lpstr>Vorgehensweise: Hyperparameterbestimmung</vt:lpstr>
      <vt:lpstr>Ergebnisse - Zielerfüllung</vt:lpstr>
      <vt:lpstr>Ergebnisse - Agentenvergleich</vt:lpstr>
      <vt:lpstr>Ergebnisse - Fazit</vt:lpstr>
      <vt:lpstr>Live Vorführung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HSP: Reinforcement Learning</dc:title>
  <dc:creator>dij44555</dc:creator>
  <cp:lastModifiedBy>dij44555</cp:lastModifiedBy>
  <cp:revision>2</cp:revision>
  <dcterms:created xsi:type="dcterms:W3CDTF">2020-04-23T16:31:35Z</dcterms:created>
  <dcterms:modified xsi:type="dcterms:W3CDTF">2020-04-29T12:55:45Z</dcterms:modified>
</cp:coreProperties>
</file>