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94" r:id="rId4"/>
    <p:sldId id="258" r:id="rId5"/>
    <p:sldId id="261" r:id="rId6"/>
    <p:sldId id="259" r:id="rId7"/>
    <p:sldId id="295" r:id="rId8"/>
    <p:sldId id="260" r:id="rId9"/>
    <p:sldId id="265" r:id="rId10"/>
    <p:sldId id="266" r:id="rId11"/>
    <p:sldId id="284" r:id="rId12"/>
    <p:sldId id="267" r:id="rId13"/>
    <p:sldId id="268" r:id="rId14"/>
    <p:sldId id="285" r:id="rId15"/>
    <p:sldId id="263" r:id="rId16"/>
    <p:sldId id="262" r:id="rId17"/>
    <p:sldId id="264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6" r:id="rId29"/>
    <p:sldId id="279" r:id="rId30"/>
    <p:sldId id="280" r:id="rId31"/>
    <p:sldId id="281" r:id="rId32"/>
    <p:sldId id="282" r:id="rId33"/>
    <p:sldId id="283" r:id="rId34"/>
    <p:sldId id="297" r:id="rId35"/>
    <p:sldId id="299" r:id="rId36"/>
    <p:sldId id="298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cap="none" spc="-80" baseline="0">
                <a:solidFill>
                  <a:schemeClr val="tx1"/>
                </a:solidFill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subtitle</a:t>
            </a:r>
            <a:r>
              <a:rPr lang="de-DE" dirty="0" smtClean="0"/>
              <a:t>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Medium"/>
                <a:cs typeface="Avenir Next Medium"/>
              </a:defRPr>
            </a:lvl1pPr>
            <a:lvl2pPr>
              <a:defRPr>
                <a:latin typeface="Avenir Next Medium"/>
                <a:cs typeface="Avenir Next Medium"/>
              </a:defRPr>
            </a:lvl2pPr>
            <a:lvl3pPr>
              <a:defRPr>
                <a:latin typeface="Avenir Next Medium"/>
                <a:cs typeface="Avenir Next Medium"/>
              </a:defRPr>
            </a:lvl3pPr>
            <a:lvl4pPr>
              <a:defRPr>
                <a:latin typeface="Avenir Next Medium"/>
                <a:cs typeface="Avenir Next Medium"/>
              </a:defRPr>
            </a:lvl4pPr>
            <a:lvl5pPr>
              <a:defRPr>
                <a:latin typeface="Avenir Next Medium"/>
                <a:cs typeface="Avenir Next Medium"/>
              </a:defRPr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600" b="0" cap="all" spc="-80" baseline="0">
                <a:solidFill>
                  <a:schemeClr val="tx1"/>
                </a:solidFill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8,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4412"/>
            <a:ext cx="372896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 spc="100" baseline="0">
                <a:solidFill>
                  <a:schemeClr val="tx1"/>
                </a:solidFill>
                <a:latin typeface="Avenir Black"/>
                <a:cs typeface="Avenir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86814"/>
            <a:ext cx="3728962" cy="3513031"/>
          </a:xfrm>
        </p:spPr>
        <p:txBody>
          <a:bodyPr/>
          <a:lstStyle>
            <a:lvl1pPr>
              <a:defRPr sz="2400">
                <a:latin typeface="Avenir Medium"/>
                <a:cs typeface="Avenir Medium"/>
              </a:defRPr>
            </a:lvl1pPr>
            <a:lvl2pPr>
              <a:defRPr sz="2000">
                <a:latin typeface="Avenir Medium"/>
                <a:cs typeface="Avenir Medium"/>
              </a:defRPr>
            </a:lvl2pPr>
            <a:lvl3pPr>
              <a:defRPr sz="1800">
                <a:latin typeface="Avenir Medium"/>
                <a:cs typeface="Avenir Medium"/>
              </a:defRPr>
            </a:lvl3pPr>
            <a:lvl4pPr>
              <a:defRPr sz="1600">
                <a:latin typeface="Avenir Medium"/>
                <a:cs typeface="Avenir Medium"/>
              </a:defRPr>
            </a:lvl4pPr>
            <a:lvl5pPr>
              <a:defRPr sz="1600">
                <a:latin typeface="Avenir Medium"/>
                <a:cs typeface="Avenir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7268" y="1784412"/>
            <a:ext cx="3749932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0" kern="1200" cap="all" spc="100" baseline="0" dirty="0" smtClean="0">
                <a:solidFill>
                  <a:schemeClr val="tx1"/>
                </a:solidFill>
                <a:latin typeface="Avenir Black"/>
                <a:ea typeface="+mn-ea"/>
                <a:cs typeface="Avenir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7268" y="2586814"/>
            <a:ext cx="3749932" cy="3513031"/>
          </a:xfrm>
        </p:spPr>
        <p:txBody>
          <a:bodyPr/>
          <a:lstStyle>
            <a:lvl1pPr>
              <a:defRPr sz="2400">
                <a:latin typeface="Avenir Medium"/>
                <a:cs typeface="Avenir Medium"/>
              </a:defRPr>
            </a:lvl1pPr>
            <a:lvl2pPr>
              <a:defRPr sz="2000">
                <a:latin typeface="Avenir Medium"/>
                <a:cs typeface="Avenir Medium"/>
              </a:defRPr>
            </a:lvl2pPr>
            <a:lvl3pPr>
              <a:defRPr sz="1800">
                <a:latin typeface="Avenir Medium"/>
                <a:cs typeface="Avenir Medium"/>
              </a:defRPr>
            </a:lvl3pPr>
            <a:lvl4pPr>
              <a:defRPr sz="1600">
                <a:latin typeface="Avenir Medium"/>
                <a:cs typeface="Avenir Medium"/>
              </a:defRPr>
            </a:lvl4pPr>
            <a:lvl5pPr>
              <a:defRPr sz="1600">
                <a:latin typeface="Avenir Medium"/>
                <a:cs typeface="Avenir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Avenir Heavy"/>
          <a:ea typeface="+mj-ea"/>
          <a:cs typeface="Avenir Heavy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rianroesler/aparapi" TargetMode="External"/><Relationship Id="rId4" Type="http://schemas.openxmlformats.org/officeDocument/2006/relationships/hyperlink" Target="https://github.com/florianroesler/dynamopencl" TargetMode="External"/><Relationship Id="rId5" Type="http://schemas.openxmlformats.org/officeDocument/2006/relationships/hyperlink" Target="https://github.com/florianroesler/dynamo-serv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lorianroesler/dopenc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Dynamic </a:t>
            </a:r>
            <a:r>
              <a:rPr lang="en-US" sz="7200" dirty="0" err="1" smtClean="0"/>
              <a:t>OpenCL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48003"/>
            <a:ext cx="7772400" cy="31088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Distributed computing on cloud scale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r>
              <a:rPr lang="en-US" sz="1400" dirty="0" err="1" smtClean="0"/>
              <a:t>florian</a:t>
            </a:r>
            <a:r>
              <a:rPr lang="en-US" sz="1400" dirty="0" smtClean="0"/>
              <a:t> </a:t>
            </a:r>
            <a:r>
              <a:rPr lang="en-US" sz="1400" dirty="0" err="1" smtClean="0"/>
              <a:t>roesler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OpenCL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Execute parallel programs (Kernels) on heterogeneous hardware (CPU, GPU, FPGA and more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Kernels </a:t>
            </a:r>
            <a:r>
              <a:rPr lang="en-US" b="0" dirty="0"/>
              <a:t>written in </a:t>
            </a:r>
            <a:r>
              <a:rPr lang="en-US" b="0" dirty="0" err="1"/>
              <a:t>OpenCL</a:t>
            </a:r>
            <a:r>
              <a:rPr lang="en-US" b="0" dirty="0"/>
              <a:t> C 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Kernels </a:t>
            </a:r>
            <a:r>
              <a:rPr lang="en-US" b="0" dirty="0"/>
              <a:t>are </a:t>
            </a:r>
            <a:r>
              <a:rPr lang="en-US" b="0" dirty="0" smtClean="0"/>
              <a:t>started on host </a:t>
            </a:r>
            <a:r>
              <a:rPr lang="en-US" b="0" dirty="0"/>
              <a:t>from C or C++ </a:t>
            </a:r>
            <a:r>
              <a:rPr lang="en-US" b="0" dirty="0" smtClean="0"/>
              <a:t>programs</a:t>
            </a:r>
            <a:endParaRPr lang="en-US" dirty="0"/>
          </a:p>
        </p:txBody>
      </p:sp>
      <p:pic>
        <p:nvPicPr>
          <p:cNvPr id="6" name="Picture 5" descr="opencl_bas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57" y="3672511"/>
            <a:ext cx="4336264" cy="2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2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OpenCL</a:t>
            </a:r>
            <a:r>
              <a:rPr lang="en-US" cap="none" dirty="0" smtClean="0"/>
              <a:t> Vector Addition Example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34213"/>
            <a:ext cx="8164011" cy="11182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aseline="30000" dirty="0">
                <a:latin typeface="Courier"/>
                <a:cs typeface="Courier"/>
              </a:rPr>
              <a:t>__kernel void run(__global double *a, __global double *b, __global double *c</a:t>
            </a:r>
            <a:r>
              <a:rPr lang="en-US" sz="2000" baseline="30000" dirty="0" smtClean="0">
                <a:latin typeface="Courier"/>
                <a:cs typeface="Courier"/>
              </a:rPr>
              <a:t>) {</a:t>
            </a:r>
            <a:endParaRPr lang="en-US" sz="2000" baseline="30000" dirty="0">
              <a:latin typeface="Courier"/>
              <a:cs typeface="Courier"/>
            </a:endParaRPr>
          </a:p>
          <a:p>
            <a:r>
              <a:rPr lang="en-US" sz="2000" baseline="30000" dirty="0">
                <a:latin typeface="Courier"/>
                <a:cs typeface="Courier"/>
              </a:rPr>
              <a:t> </a:t>
            </a:r>
            <a:r>
              <a:rPr lang="en-US" sz="2000" baseline="30000" dirty="0" smtClean="0">
                <a:latin typeface="Courier"/>
                <a:cs typeface="Courier"/>
              </a:rPr>
              <a:t>    </a:t>
            </a:r>
            <a:r>
              <a:rPr lang="en-US" sz="2000" baseline="30000" dirty="0" err="1" smtClean="0">
                <a:latin typeface="Courier"/>
                <a:cs typeface="Courier"/>
              </a:rPr>
              <a:t>int</a:t>
            </a:r>
            <a:r>
              <a:rPr lang="en-US" sz="2000" baseline="30000" dirty="0" smtClean="0">
                <a:latin typeface="Courier"/>
                <a:cs typeface="Courier"/>
              </a:rPr>
              <a:t> </a:t>
            </a:r>
            <a:r>
              <a:rPr lang="en-US" sz="2000" baseline="30000" dirty="0" err="1">
                <a:latin typeface="Courier"/>
                <a:cs typeface="Courier"/>
              </a:rPr>
              <a:t>i</a:t>
            </a:r>
            <a:r>
              <a:rPr lang="en-US" sz="2000" baseline="30000" dirty="0">
                <a:latin typeface="Courier"/>
                <a:cs typeface="Courier"/>
              </a:rPr>
              <a:t> = </a:t>
            </a:r>
            <a:r>
              <a:rPr lang="en-US" sz="2000" baseline="30000" dirty="0" err="1">
                <a:latin typeface="Courier"/>
                <a:cs typeface="Courier"/>
              </a:rPr>
              <a:t>get_global_id</a:t>
            </a:r>
            <a:r>
              <a:rPr lang="en-US" sz="2000" baseline="30000" dirty="0">
                <a:latin typeface="Courier"/>
                <a:cs typeface="Courier"/>
              </a:rPr>
              <a:t>(0);</a:t>
            </a:r>
          </a:p>
          <a:p>
            <a:r>
              <a:rPr lang="de-DE" sz="2000" baseline="30000" dirty="0" smtClean="0">
                <a:latin typeface="Courier"/>
                <a:cs typeface="Courier"/>
              </a:rPr>
              <a:t>  </a:t>
            </a:r>
            <a:r>
              <a:rPr lang="mr-IN" sz="2000" baseline="30000" dirty="0" smtClean="0">
                <a:latin typeface="Courier"/>
                <a:cs typeface="Courier"/>
              </a:rPr>
              <a:t> </a:t>
            </a:r>
            <a:r>
              <a:rPr lang="de-DE" sz="2000" baseline="30000" dirty="0" smtClean="0">
                <a:latin typeface="Courier"/>
                <a:cs typeface="Courier"/>
              </a:rPr>
              <a:t>  </a:t>
            </a:r>
            <a:r>
              <a:rPr lang="mr-IN" sz="2000" baseline="30000" dirty="0" smtClean="0">
                <a:latin typeface="Courier"/>
                <a:cs typeface="Courier"/>
              </a:rPr>
              <a:t>c</a:t>
            </a:r>
            <a:r>
              <a:rPr lang="mr-IN" sz="2000" baseline="30000" dirty="0">
                <a:latin typeface="Courier"/>
                <a:cs typeface="Courier"/>
              </a:rPr>
              <a:t>[i] = a[i] + b[i];</a:t>
            </a:r>
          </a:p>
          <a:p>
            <a:r>
              <a:rPr lang="mr-IN" sz="2000" baseline="30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5" name="Picture 4" descr="vector addi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2" y="1973298"/>
            <a:ext cx="5985645" cy="25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OpenCL</a:t>
            </a:r>
            <a:r>
              <a:rPr lang="en-US" cap="none" dirty="0" smtClean="0"/>
              <a:t> API Forwarding (</a:t>
            </a:r>
            <a:r>
              <a:rPr lang="en-US" cap="none" dirty="0" err="1" smtClean="0"/>
              <a:t>dOpenCL</a:t>
            </a:r>
            <a:r>
              <a:rPr lang="en-US" cap="none" dirty="0" smtClean="0"/>
              <a:t>)</a:t>
            </a:r>
            <a:endParaRPr lang="en-US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Access </a:t>
            </a:r>
            <a:r>
              <a:rPr lang="en-US" dirty="0" err="1" smtClean="0"/>
              <a:t>OpenCL</a:t>
            </a:r>
            <a:r>
              <a:rPr lang="en-US" dirty="0" smtClean="0"/>
              <a:t> devices on remote host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code changes necessary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Reduces distribution complexity</a:t>
            </a:r>
            <a:endParaRPr lang="en-US" dirty="0"/>
          </a:p>
        </p:txBody>
      </p:sp>
      <p:pic>
        <p:nvPicPr>
          <p:cNvPr id="6" name="Picture 5" descr="dopencl_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" y="3796994"/>
            <a:ext cx="8763864" cy="21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9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Aparapi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Translates Java code to </a:t>
            </a:r>
            <a:r>
              <a:rPr lang="en-US" dirty="0" err="1" smtClean="0"/>
              <a:t>OpenCL</a:t>
            </a:r>
            <a:r>
              <a:rPr lang="en-US" dirty="0" smtClean="0"/>
              <a:t> Kernels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Kernels are started from Java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Reduces programming complexity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Minimizes auxiliary code</a:t>
            </a:r>
            <a:endParaRPr lang="en-US" dirty="0"/>
          </a:p>
        </p:txBody>
      </p:sp>
      <p:pic>
        <p:nvPicPr>
          <p:cNvPr id="4" name="Picture 3" descr="aparapi_call_ch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1" y="4198501"/>
            <a:ext cx="8775161" cy="15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4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Aparapi</a:t>
            </a:r>
            <a:r>
              <a:rPr lang="en-US" cap="none" dirty="0" smtClean="0"/>
              <a:t> Example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37220"/>
            <a:ext cx="7933086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aseline="30000" dirty="0">
                <a:latin typeface="Courier"/>
                <a:cs typeface="Courier"/>
              </a:rPr>
              <a:t>final double[] a = new double[]{0, 1, 2, 3, 4, 5, 6, 7, 8, 9};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final double[] b = new double[]{0, 1, 2, 3, 4, 5, 6, 7, 8, 9};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final double[] c = new double[10]</a:t>
            </a:r>
            <a:r>
              <a:rPr lang="en-US" sz="2400" baseline="30000" dirty="0" smtClean="0">
                <a:latin typeface="Courier"/>
                <a:cs typeface="Courier"/>
              </a:rPr>
              <a:t>;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Kernel kernel = new Kernel()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</a:t>
            </a:r>
            <a:r>
              <a:rPr lang="en-US" sz="2400" baseline="30000" dirty="0" smtClean="0">
                <a:latin typeface="Courier"/>
                <a:cs typeface="Courier"/>
              </a:rPr>
              <a:t>  @</a:t>
            </a:r>
            <a:r>
              <a:rPr lang="en-US" sz="2400" baseline="30000" dirty="0">
                <a:latin typeface="Courier"/>
                <a:cs typeface="Courier"/>
              </a:rPr>
              <a:t>Override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</a:t>
            </a:r>
            <a:r>
              <a:rPr lang="en-US" sz="2400" baseline="30000" dirty="0" smtClean="0">
                <a:latin typeface="Courier"/>
                <a:cs typeface="Courier"/>
              </a:rPr>
              <a:t>  public </a:t>
            </a:r>
            <a:r>
              <a:rPr lang="en-US" sz="2400" baseline="30000" dirty="0">
                <a:latin typeface="Courier"/>
                <a:cs typeface="Courier"/>
              </a:rPr>
              <a:t>void run()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  </a:t>
            </a:r>
            <a:r>
              <a:rPr lang="en-US" sz="2400" baseline="30000" dirty="0" smtClean="0">
                <a:latin typeface="Courier"/>
                <a:cs typeface="Courier"/>
              </a:rPr>
              <a:t>    </a:t>
            </a:r>
            <a:r>
              <a:rPr lang="en-US" sz="2400" baseline="30000" dirty="0" err="1" smtClean="0">
                <a:latin typeface="Courier"/>
                <a:cs typeface="Courier"/>
              </a:rPr>
              <a:t>int</a:t>
            </a:r>
            <a:r>
              <a:rPr lang="en-US" sz="2400" baseline="30000" dirty="0" smtClean="0">
                <a:latin typeface="Courier"/>
                <a:cs typeface="Courier"/>
              </a:rPr>
              <a:t> </a:t>
            </a:r>
            <a:r>
              <a:rPr lang="en-US" sz="2400" baseline="30000" dirty="0" err="1">
                <a:latin typeface="Courier"/>
                <a:cs typeface="Courier"/>
              </a:rPr>
              <a:t>i</a:t>
            </a:r>
            <a:r>
              <a:rPr lang="en-US" sz="2400" baseline="30000" dirty="0">
                <a:latin typeface="Courier"/>
                <a:cs typeface="Courier"/>
              </a:rPr>
              <a:t> = </a:t>
            </a:r>
            <a:r>
              <a:rPr lang="en-US" sz="2400" baseline="30000" dirty="0" err="1">
                <a:latin typeface="Courier"/>
                <a:cs typeface="Courier"/>
              </a:rPr>
              <a:t>getGlobalId</a:t>
            </a:r>
            <a:r>
              <a:rPr lang="en-US" sz="2400" baseline="30000" dirty="0">
                <a:latin typeface="Courier"/>
                <a:cs typeface="Courier"/>
              </a:rPr>
              <a:t>();</a:t>
            </a:r>
          </a:p>
          <a:p>
            <a:r>
              <a:rPr lang="mr-IN" sz="2400" baseline="30000" dirty="0">
                <a:latin typeface="Courier"/>
                <a:cs typeface="Courier"/>
              </a:rPr>
              <a:t>   </a:t>
            </a:r>
            <a:r>
              <a:rPr lang="de-DE" sz="2400" baseline="30000" dirty="0" smtClean="0">
                <a:latin typeface="Courier"/>
                <a:cs typeface="Courier"/>
              </a:rPr>
              <a:t>    </a:t>
            </a:r>
            <a:r>
              <a:rPr lang="mr-IN" sz="2400" baseline="30000" dirty="0" smtClean="0">
                <a:latin typeface="Courier"/>
                <a:cs typeface="Courier"/>
              </a:rPr>
              <a:t>c</a:t>
            </a:r>
            <a:r>
              <a:rPr lang="mr-IN" sz="2400" baseline="30000" dirty="0">
                <a:latin typeface="Courier"/>
                <a:cs typeface="Courier"/>
              </a:rPr>
              <a:t>[i] = a[i] + b[i];</a:t>
            </a:r>
          </a:p>
          <a:p>
            <a:r>
              <a:rPr lang="mr-IN" sz="2400" baseline="30000" dirty="0">
                <a:latin typeface="Courier"/>
                <a:cs typeface="Courier"/>
              </a:rPr>
              <a:t> </a:t>
            </a:r>
            <a:r>
              <a:rPr lang="de-DE" sz="2400" baseline="30000" dirty="0" smtClean="0">
                <a:latin typeface="Courier"/>
                <a:cs typeface="Courier"/>
              </a:rPr>
              <a:t>  </a:t>
            </a:r>
            <a:r>
              <a:rPr lang="mr-IN" sz="2400" baseline="30000" dirty="0" smtClean="0">
                <a:latin typeface="Courier"/>
                <a:cs typeface="Courier"/>
              </a:rPr>
              <a:t>}</a:t>
            </a:r>
            <a:endParaRPr lang="mr-IN" sz="2400" baseline="30000" dirty="0">
              <a:latin typeface="Courier"/>
              <a:cs typeface="Courier"/>
            </a:endParaRPr>
          </a:p>
          <a:p>
            <a:r>
              <a:rPr lang="mr-IN" sz="2400" baseline="30000" dirty="0">
                <a:latin typeface="Courier"/>
                <a:cs typeface="Courier"/>
              </a:rPr>
              <a:t>};</a:t>
            </a:r>
          </a:p>
          <a:p>
            <a:r>
              <a:rPr lang="en-US" sz="2400" baseline="30000" dirty="0" err="1">
                <a:latin typeface="Courier"/>
                <a:cs typeface="Courier"/>
              </a:rPr>
              <a:t>kernel.execute</a:t>
            </a:r>
            <a:r>
              <a:rPr lang="en-US" sz="2400" baseline="30000" dirty="0">
                <a:latin typeface="Courier"/>
                <a:cs typeface="Courier"/>
              </a:rPr>
              <a:t>(10);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210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parallelization</a:t>
            </a:r>
            <a:endParaRPr lang="en-US" dirty="0"/>
          </a:p>
        </p:txBody>
      </p:sp>
      <p:pic>
        <p:nvPicPr>
          <p:cNvPr id="14" name="Content Placeholder 13" descr="parallelization_struc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46" b="-9146"/>
          <a:stretch/>
        </p:blipFill>
        <p:spPr>
          <a:xfrm>
            <a:off x="1346978" y="1946935"/>
            <a:ext cx="5969617" cy="3426312"/>
          </a:xfrm>
        </p:spPr>
      </p:pic>
    </p:spTree>
    <p:extLst>
      <p:ext uri="{BB962C8B-B14F-4D97-AF65-F5344CB8AC3E}">
        <p14:creationId xmlns:p14="http://schemas.microsoft.com/office/powerpoint/2010/main" val="230297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&amp; device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Choosing </a:t>
            </a:r>
            <a:r>
              <a:rPr lang="en-US" dirty="0" err="1"/>
              <a:t>OpenCL</a:t>
            </a:r>
            <a:r>
              <a:rPr lang="en-US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Code utilizes all cores of CPUs and GPUs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Programs are portable and follow a fixed programming model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Alternatives: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Low-level technologies like </a:t>
            </a:r>
            <a:r>
              <a:rPr lang="en-US" dirty="0" err="1" smtClean="0"/>
              <a:t>OpenMP</a:t>
            </a:r>
            <a:r>
              <a:rPr lang="en-US" dirty="0" smtClean="0"/>
              <a:t> and MPI provide complex APIs without a fixed programming model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Targeting GPUs requires additional solutions like </a:t>
            </a:r>
            <a:r>
              <a:rPr lang="en-US" dirty="0" err="1" smtClean="0"/>
              <a:t>OpenACC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Limitation: </a:t>
            </a:r>
            <a:r>
              <a:rPr lang="en-US" dirty="0" err="1" smtClean="0"/>
              <a:t>OpenCL</a:t>
            </a:r>
            <a:r>
              <a:rPr lang="en-US" dirty="0" smtClean="0"/>
              <a:t> can not parallelize programs on multiple devices of different vendors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&amp; cluster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err="1"/>
              <a:t>dOpenCL</a:t>
            </a:r>
            <a:r>
              <a:rPr lang="en-US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API forwarding requires no code changes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Minimal overhead and cluster management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Similar libraries like </a:t>
            </a:r>
            <a:r>
              <a:rPr lang="en-US" dirty="0" err="1"/>
              <a:t>SnuCL</a:t>
            </a:r>
            <a:r>
              <a:rPr lang="en-US" dirty="0"/>
              <a:t> and </a:t>
            </a:r>
            <a:r>
              <a:rPr lang="en-US" dirty="0" err="1"/>
              <a:t>VirtualCL</a:t>
            </a:r>
            <a:r>
              <a:rPr lang="en-US" dirty="0"/>
              <a:t> could not be operated without </a:t>
            </a:r>
            <a:r>
              <a:rPr lang="en-US" dirty="0" smtClean="0"/>
              <a:t>errors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Alternatives: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MPI increases code complexity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MapReduce</a:t>
            </a:r>
            <a:r>
              <a:rPr lang="en-US" dirty="0" smtClean="0"/>
              <a:t> requires cluster management and adds startup/memory overhead due to JVM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6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dopencl</a:t>
            </a:r>
            <a:endParaRPr lang="en-US" dirty="0"/>
          </a:p>
        </p:txBody>
      </p:sp>
      <p:pic>
        <p:nvPicPr>
          <p:cNvPr id="6" name="Content Placeholder 5" descr="1Gbit 144 co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" b="1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240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Motivation and Research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dopencl</a:t>
            </a:r>
            <a:endParaRPr lang="en-US" dirty="0"/>
          </a:p>
        </p:txBody>
      </p:sp>
      <p:pic>
        <p:nvPicPr>
          <p:cNvPr id="4" name="Content Placeholder 3" descr="10Gbit 8co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" b="31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59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OpenCL</a:t>
            </a:r>
            <a:r>
              <a:rPr lang="en-US" dirty="0" smtClean="0"/>
              <a:t> requires much auxiliary code for data initialization and device selection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Aparapi</a:t>
            </a:r>
            <a:r>
              <a:rPr lang="en-US" dirty="0" smtClean="0"/>
              <a:t> allows to write </a:t>
            </a:r>
            <a:r>
              <a:rPr lang="en-US" dirty="0" err="1" smtClean="0"/>
              <a:t>OpenCL</a:t>
            </a:r>
            <a:r>
              <a:rPr lang="en-US" dirty="0" smtClean="0"/>
              <a:t> in Java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Flatten learning curve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Reduce auxiliary code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But is it fast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1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aparapi</a:t>
            </a:r>
            <a:endParaRPr lang="en-US" dirty="0"/>
          </a:p>
        </p:txBody>
      </p:sp>
      <p:pic>
        <p:nvPicPr>
          <p:cNvPr id="4" name="Content Placeholder 3" descr="oepncl_aparapi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" b="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164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Connecting </a:t>
            </a:r>
            <a:r>
              <a:rPr lang="en-US" cap="none" dirty="0" err="1" smtClean="0"/>
              <a:t>Aparapi</a:t>
            </a:r>
            <a:r>
              <a:rPr lang="en-US" cap="none" dirty="0" smtClean="0"/>
              <a:t> and </a:t>
            </a:r>
            <a:r>
              <a:rPr lang="en-US" cap="none" dirty="0" err="1" smtClean="0"/>
              <a:t>dOpenCL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Both include incompatible design decisions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Forked both libraries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Fixed several bugs and design decisions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Dynamic resource adjustments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Device selection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8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5" name="Content Placeholder 4" descr="dynamic_opencl_arch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" b="1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299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Design</a:t>
            </a:r>
            <a:endParaRPr lang="en-US" dirty="0"/>
          </a:p>
        </p:txBody>
      </p:sp>
      <p:pic>
        <p:nvPicPr>
          <p:cNvPr id="4" name="Content Placeholder 3" descr="dynamic_opencl_job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27" b="-15627"/>
          <a:stretch/>
        </p:blipFill>
        <p:spPr/>
      </p:pic>
    </p:spTree>
    <p:extLst>
      <p:ext uri="{BB962C8B-B14F-4D97-AF65-F5344CB8AC3E}">
        <p14:creationId xmlns:p14="http://schemas.microsoft.com/office/powerpoint/2010/main" val="90827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Created abstract class “</a:t>
            </a:r>
            <a:r>
              <a:rPr lang="en-US" i="1" dirty="0" smtClean="0"/>
              <a:t>Machine Manager”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Handles </a:t>
            </a:r>
            <a:r>
              <a:rPr lang="en-US" dirty="0" err="1" smtClean="0"/>
              <a:t>dOpenCL</a:t>
            </a:r>
            <a:r>
              <a:rPr lang="en-US" dirty="0" smtClean="0"/>
              <a:t> cluster management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implementation per cloud service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Provides cloud service communication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Implementations required to fill 2 methods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Exemplary implementation for Amazon EC2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306" y="46307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Fairness vs. Efficiency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Heterogeneous hardware offers optimization potential</a:t>
            </a:r>
            <a:endParaRPr lang="en-US" dirty="0"/>
          </a:p>
        </p:txBody>
      </p:sp>
      <p:pic>
        <p:nvPicPr>
          <p:cNvPr id="4" name="Picture 3" descr="scheduling_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9" y="3034431"/>
            <a:ext cx="7912398" cy="25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3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Data Sources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Job scheduler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Submission time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Progress in %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Remaining Partials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Device scheduler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Device Preference (CPU/GPU)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Previous execution times per device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Kernel size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Previously transferred data 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70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Job Scheduler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Round-Robin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First-In-First-Out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Device scheduler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Device Preference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Performance Based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Network Based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3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Job-based library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Local cluster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Hybrid cluster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Cloud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2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7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Local FSOC hardware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EC2 CPUs and GPUs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Local, hybrid and cloud cluster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Various Computations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Matrix Multiplication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Mandelbrot Set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Multiple jobs in parallel (Matrix Multiplication, Mandelbrot, K-means, N-body)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60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fully assisted setup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8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partly assisted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23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6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16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3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queue</a:t>
            </a:r>
            <a:endParaRPr lang="en-US" dirty="0"/>
          </a:p>
        </p:txBody>
      </p:sp>
      <p:pic>
        <p:nvPicPr>
          <p:cNvPr id="6" name="Picture 5" descr="no_que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245"/>
            <a:ext cx="7646193" cy="1463333"/>
          </a:xfrm>
          <a:prstGeom prst="rect">
            <a:avLst/>
          </a:prstGeom>
        </p:spPr>
      </p:pic>
      <p:pic>
        <p:nvPicPr>
          <p:cNvPr id="7" name="Picture 6" descr="missing_queu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9202"/>
            <a:ext cx="7655244" cy="14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8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Certain computations can not be efficiently computed on a single machine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Single-threaded code </a:t>
            </a:r>
            <a:r>
              <a:rPr lang="en-US" dirty="0" smtClean="0">
                <a:sym typeface="Wingdings"/>
              </a:rPr>
              <a:t> Multi-threaded code  Distributed code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Code complexity increases drastically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Related Technologies: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OpenMP</a:t>
            </a:r>
            <a:r>
              <a:rPr lang="en-US" dirty="0" smtClean="0"/>
              <a:t>, MPI, CUDA,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71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Spot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Optimize cloud resource costs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Reserve cheap instances over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Automated process with upfront user input</a:t>
            </a:r>
            <a:endParaRPr lang="en-US" dirty="0"/>
          </a:p>
        </p:txBody>
      </p:sp>
      <p:pic>
        <p:nvPicPr>
          <p:cNvPr id="4" name="Picture 3" descr="ec2_sp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9" y="3528314"/>
            <a:ext cx="7877119" cy="27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24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2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Network connection major bottleneck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Limitations of </a:t>
            </a:r>
            <a:r>
              <a:rPr lang="en-US" dirty="0" err="1" smtClean="0"/>
              <a:t>Aparapi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Code translation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Device support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OpenCL</a:t>
            </a:r>
            <a:r>
              <a:rPr lang="en-US" dirty="0" smtClean="0"/>
              <a:t> device feature set currently ignored by scheduling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Memory may become bottleneck when many jobs are executed in parallel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21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Distributed computations on heterogeneous clusters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Flat learning curve and little code necessary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Cluster size can be dynamically increased by cloud resources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Scheduling architecture adaptable to various use cases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Small code base (less than 1500 Java LOC)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07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https://github.com/florianroesler/</a:t>
            </a:r>
            <a:r>
              <a:rPr lang="en-US" dirty="0" smtClean="0">
                <a:hlinkClick r:id="rId2"/>
              </a:rPr>
              <a:t>dopencl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https://github.com/florianroesler/</a:t>
            </a:r>
            <a:r>
              <a:rPr lang="en-US" dirty="0" smtClean="0">
                <a:hlinkClick r:id="rId3"/>
              </a:rPr>
              <a:t>aparapi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https://github.com/florianroesler/</a:t>
            </a:r>
            <a:r>
              <a:rPr lang="en-US" dirty="0" smtClean="0">
                <a:hlinkClick r:id="rId4"/>
              </a:rPr>
              <a:t>dynamopencl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https://github.com/florianroesler/dynamo-</a:t>
            </a:r>
            <a:r>
              <a:rPr lang="en-US" dirty="0" smtClean="0">
                <a:hlinkClick r:id="rId5"/>
              </a:rPr>
              <a:t>server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efficient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Shared clusters face trade off scenario: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Underutilization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high total costs of ownership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Overutilization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job queues and increased waiting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Solution: dynamic resource adjustments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nyu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69" y="3817231"/>
            <a:ext cx="3553665" cy="23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framework that provides </a:t>
            </a:r>
            <a:r>
              <a:rPr lang="mr-IN" dirty="0" smtClean="0"/>
              <a:t>…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Cluster execution of jobs on CPUs and GPUs of various vendors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Dynamic scaling of cluster resources through cloud services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Easy-to-use API in high-level language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Handling parallel jobs efficiently by employing suitable scheduling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3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4583</TotalTime>
  <Words>868</Words>
  <Application>Microsoft Macintosh PowerPoint</Application>
  <PresentationFormat>On-screen Show (4:3)</PresentationFormat>
  <Paragraphs>178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Essential</vt:lpstr>
      <vt:lpstr>Dynamic OpenCL</vt:lpstr>
      <vt:lpstr>Outline</vt:lpstr>
      <vt:lpstr>motivation</vt:lpstr>
      <vt:lpstr>Computational complexity</vt:lpstr>
      <vt:lpstr>Cost efficient clusters</vt:lpstr>
      <vt:lpstr>Research Goals</vt:lpstr>
      <vt:lpstr>Related work</vt:lpstr>
      <vt:lpstr>Related work</vt:lpstr>
      <vt:lpstr>Basics</vt:lpstr>
      <vt:lpstr>OpenCL</vt:lpstr>
      <vt:lpstr>OpenCL Vector Addition Example</vt:lpstr>
      <vt:lpstr>OpenCL API Forwarding (dOpenCL)</vt:lpstr>
      <vt:lpstr>Aparapi</vt:lpstr>
      <vt:lpstr>Aparapi Example</vt:lpstr>
      <vt:lpstr>Contributions</vt:lpstr>
      <vt:lpstr>Levels of parallelization</vt:lpstr>
      <vt:lpstr>Core &amp; device level</vt:lpstr>
      <vt:lpstr>Machine &amp; cluster level</vt:lpstr>
      <vt:lpstr>Evaluating dopencl</vt:lpstr>
      <vt:lpstr>Evaluating dopencl</vt:lpstr>
      <vt:lpstr>High-level abstraction</vt:lpstr>
      <vt:lpstr>Evaluating aparapi</vt:lpstr>
      <vt:lpstr>Connecting Aparapi and dOpenCL</vt:lpstr>
      <vt:lpstr>Dynamic opencl</vt:lpstr>
      <vt:lpstr>Job Design</vt:lpstr>
      <vt:lpstr>Hybrid cloud</vt:lpstr>
      <vt:lpstr>scheduling</vt:lpstr>
      <vt:lpstr>Scheduler Data Sources</vt:lpstr>
      <vt:lpstr>Scheduling algorithms</vt:lpstr>
      <vt:lpstr>Use cases</vt:lpstr>
      <vt:lpstr>Evaluation</vt:lpstr>
      <vt:lpstr>Benchmark setup</vt:lpstr>
      <vt:lpstr>Local fully assisted setup</vt:lpstr>
      <vt:lpstr>Local partly assisted setup</vt:lpstr>
      <vt:lpstr>cloud</vt:lpstr>
      <vt:lpstr>Hybrid</vt:lpstr>
      <vt:lpstr>Demo</vt:lpstr>
      <vt:lpstr>Future work</vt:lpstr>
      <vt:lpstr>Task queue</vt:lpstr>
      <vt:lpstr>EC2 Spot instances</vt:lpstr>
      <vt:lpstr>conclusion</vt:lpstr>
      <vt:lpstr>limitations</vt:lpstr>
      <vt:lpstr>Achievements</vt:lpstr>
      <vt:lpstr>Source codes</vt:lpstr>
    </vt:vector>
  </TitlesOfParts>
  <Company>Wooga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OpenCL</dc:title>
  <dc:creator>Flo Ro</dc:creator>
  <cp:lastModifiedBy>Flo Ro</cp:lastModifiedBy>
  <cp:revision>39</cp:revision>
  <dcterms:created xsi:type="dcterms:W3CDTF">2017-05-08T08:53:14Z</dcterms:created>
  <dcterms:modified xsi:type="dcterms:W3CDTF">2017-05-11T13:16:49Z</dcterms:modified>
</cp:coreProperties>
</file>