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9.jpeg" ContentType="image/jpeg"/>
  <Override PartName="/ppt/media/image10.png" ContentType="image/pn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20085C-4345-4EE0-8277-B21F3E6D5F2D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Also available for NodeJS 6+ with the --inspect command line argument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Self  = time executing the instruction of a function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Total = that + time of child calls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a change to be an optimization, the difference must be significant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Optimizations might not be optimizations across platforms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Memoize: </a:t>
            </a:r>
            <a:r>
              <a:rPr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https://lodash.com/docs#memoize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Tail call recursion: </a:t>
            </a:r>
            <a:r>
              <a:rPr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http://stackoverflow.com/questions/310974/what-is-tail-call-optimization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https://kangax.github.io/compat-table/es6/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Function calls are expensive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My boss made me include this</a:t>
            </a:r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 was wrong: it turns out that right shifting is actually not optimized according to those jsperfs: </a:t>
            </a:r>
            <a:r>
              <a:rPr lang="en-US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https://jsperf.com/division-vs-bit-right-shift/2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would avoid it though, because the intent is not clear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forgot a Math.floor in the definition of a on the right code snippet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Machine that vibrates to test resistance of fasteners to vibration</a:t>
            </a: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Runs Node JS on a small embedded Linux computer </a:t>
            </a:r>
            <a:endParaRPr/>
          </a:p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Serves a web application that communicates with the machine via WebSockets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While the machine vibrates, sensors measure values that are plotted on a graph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is the physical phenomenon. Period is one motor rotation cycle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red line is what our customer wants to see on the graph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lang="en-US" sz="11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Red lines obtained by reading the maximum value for every period, but we don’t have them sometimes, because the system cannot perform measurements at the right sample rate.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10480" y="1257480"/>
            <a:ext cx="8122680" cy="736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10480" y="1257480"/>
            <a:ext cx="8122680" cy="736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4177080" y="3182040"/>
            <a:ext cx="789120" cy="62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0480" y="1257480"/>
            <a:ext cx="8122680" cy="736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048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62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351144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048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3182400"/>
            <a:ext cx="396360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0480" y="3511440"/>
            <a:ext cx="8122680" cy="3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38550B6-5723-447B-B8FA-E66649941621}" type="slidenum"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49F2352-AF89-47CC-B73B-BC6FB89DCE9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41B880-7207-486C-99ED-FBA97C21280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Thin"/>
                <a:ea typeface="Roboto Thin"/>
              </a:rPr>
              <a:t>Harder, better, faster, stronger !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 story about high-performance JavaScript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96160" y="3719520"/>
            <a:ext cx="5753520" cy="40464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Florian Simon – github.com/floriansimon1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Finding bottlenecks (1/5)</a:t>
            </a:r>
            <a:endParaRPr/>
          </a:p>
        </p:txBody>
      </p:sp>
      <p:pic>
        <p:nvPicPr>
          <p:cNvPr id="143" name="Shape 119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3378960"/>
          </a:xfrm>
          <a:prstGeom prst="rect">
            <a:avLst/>
          </a:prstGeom>
          <a:ln>
            <a:noFill/>
          </a:ln>
        </p:spPr>
      </p:pic>
      <p:pic>
        <p:nvPicPr>
          <p:cNvPr id="144" name="Shape 120" descr=""/>
          <p:cNvPicPr/>
          <p:nvPr/>
        </p:nvPicPr>
        <p:blipFill>
          <a:blip r:embed="rId2"/>
          <a:stretch/>
        </p:blipFill>
        <p:spPr>
          <a:xfrm>
            <a:off x="2851560" y="2235960"/>
            <a:ext cx="3304800" cy="12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Finding bottlenecks (2/5)</a:t>
            </a:r>
            <a:endParaRPr/>
          </a:p>
        </p:txBody>
      </p:sp>
      <p:pic>
        <p:nvPicPr>
          <p:cNvPr id="146" name="Shape 126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33789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930320" y="1756800"/>
            <a:ext cx="340920" cy="15408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Finding bottlenecks (3/5)</a:t>
            </a:r>
            <a:endParaRPr/>
          </a:p>
        </p:txBody>
      </p:sp>
      <p:pic>
        <p:nvPicPr>
          <p:cNvPr id="149" name="Shape 133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33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Finding bottlenecks (4/5)</a:t>
            </a:r>
            <a:endParaRPr/>
          </a:p>
        </p:txBody>
      </p:sp>
      <p:pic>
        <p:nvPicPr>
          <p:cNvPr id="151" name="Shape 139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838720" cy="33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Finding bottlenecks (5/5)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When optimizing, try to have profiles before and after the modification, because results can be surprising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Careful! Numbers can be different in two profiles of the same code.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Know where to optimize</a:t>
            </a:r>
            <a:endParaRPr/>
          </a:p>
        </p:txBody>
      </p:sp>
      <p:pic>
        <p:nvPicPr>
          <p:cNvPr id="154" name="Shape 146" descr=""/>
          <p:cNvPicPr/>
          <p:nvPr/>
        </p:nvPicPr>
        <p:blipFill>
          <a:blip r:embed="rId1"/>
          <a:stretch/>
        </p:blipFill>
        <p:spPr>
          <a:xfrm>
            <a:off x="1943280" y="2921040"/>
            <a:ext cx="525744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(1/9)</a:t>
            </a:r>
            <a:endParaRPr/>
          </a:p>
        </p:txBody>
      </p:sp>
      <p:pic>
        <p:nvPicPr>
          <p:cNvPr id="156" name="Shape 152" descr=""/>
          <p:cNvPicPr/>
          <p:nvPr/>
        </p:nvPicPr>
        <p:blipFill>
          <a:blip r:embed="rId1"/>
          <a:stretch/>
        </p:blipFill>
        <p:spPr>
          <a:xfrm>
            <a:off x="2121480" y="1576440"/>
            <a:ext cx="4562280" cy="19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(2/9)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pic>
        <p:nvPicPr>
          <p:cNvPr id="158" name="Shape 158" descr=""/>
          <p:cNvPicPr/>
          <p:nvPr/>
        </p:nvPicPr>
        <p:blipFill>
          <a:blip r:embed="rId1"/>
          <a:stretch/>
        </p:blipFill>
        <p:spPr>
          <a:xfrm>
            <a:off x="1914480" y="1509840"/>
            <a:ext cx="531468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(3/9)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pic>
        <p:nvPicPr>
          <p:cNvPr id="160" name="Shape 164" descr=""/>
          <p:cNvPicPr/>
          <p:nvPr/>
        </p:nvPicPr>
        <p:blipFill>
          <a:blip r:embed="rId1"/>
          <a:stretch/>
        </p:blipFill>
        <p:spPr>
          <a:xfrm>
            <a:off x="2880720" y="1047960"/>
            <a:ext cx="3843360" cy="36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(4/9)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pic>
        <p:nvPicPr>
          <p:cNvPr id="162" name="Shape 170" descr=""/>
          <p:cNvPicPr/>
          <p:nvPr/>
        </p:nvPicPr>
        <p:blipFill>
          <a:blip r:embed="rId1"/>
          <a:stretch/>
        </p:blipFill>
        <p:spPr>
          <a:xfrm>
            <a:off x="1452240" y="983520"/>
            <a:ext cx="630396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(5/9)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pic>
        <p:nvPicPr>
          <p:cNvPr id="164" name="Shape 176" descr=""/>
          <p:cNvPicPr/>
          <p:nvPr/>
        </p:nvPicPr>
        <p:blipFill>
          <a:blip r:embed="rId1"/>
          <a:stretch/>
        </p:blipFill>
        <p:spPr>
          <a:xfrm>
            <a:off x="145800" y="1755720"/>
            <a:ext cx="3688920" cy="2197800"/>
          </a:xfrm>
          <a:prstGeom prst="rect">
            <a:avLst/>
          </a:prstGeom>
          <a:ln>
            <a:noFill/>
          </a:ln>
        </p:spPr>
      </p:pic>
      <p:pic>
        <p:nvPicPr>
          <p:cNvPr id="165" name="Shape 177" descr=""/>
          <p:cNvPicPr/>
          <p:nvPr/>
        </p:nvPicPr>
        <p:blipFill>
          <a:blip r:embed="rId2"/>
          <a:stretch/>
        </p:blipFill>
        <p:spPr>
          <a:xfrm>
            <a:off x="3987720" y="1170000"/>
            <a:ext cx="5003640" cy="356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66" descr=""/>
          <p:cNvPicPr/>
          <p:nvPr/>
        </p:nvPicPr>
        <p:blipFill>
          <a:blip r:embed="rId1"/>
          <a:stretch/>
        </p:blipFill>
        <p:spPr>
          <a:xfrm>
            <a:off x="0" y="6840"/>
            <a:ext cx="9143640" cy="29271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66320" y="3070800"/>
            <a:ext cx="4401720" cy="20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We build: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Full-stack JavaScript applications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Unix infrastructure as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457200"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… </a:t>
            </a: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all of it on top of FLOSS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748400" y="3126240"/>
            <a:ext cx="360" cy="18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880160" y="3070800"/>
            <a:ext cx="4263480" cy="20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We’re looking for talented developers </a:t>
            </a: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	</a:t>
            </a: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– always ;)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371600" indent="457200">
              <a:lnSpc>
                <a:spcPct val="100000"/>
              </a:lnSpc>
            </a:pPr>
            <a:r>
              <a:rPr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jobs.tentwentyfour.lu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(6/9)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11760" y="115236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Before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send measurements sample by sample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311760" y="156492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After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send by chunks</a:t>
            </a:r>
            <a:endParaRPr/>
          </a:p>
        </p:txBody>
      </p:sp>
      <p:sp>
        <p:nvSpPr>
          <p:cNvPr id="169" name="TextShape 4"/>
          <p:cNvSpPr txBox="1"/>
          <p:nvPr/>
        </p:nvSpPr>
        <p:spPr>
          <a:xfrm>
            <a:off x="311760" y="197748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websockets overhead!</a:t>
            </a:r>
            <a:endParaRPr/>
          </a:p>
        </p:txBody>
      </p:sp>
      <p:pic>
        <p:nvPicPr>
          <p:cNvPr id="170" name="Shape 186" descr=""/>
          <p:cNvPicPr/>
          <p:nvPr/>
        </p:nvPicPr>
        <p:blipFill>
          <a:blip r:embed="rId1"/>
          <a:stretch/>
        </p:blipFill>
        <p:spPr>
          <a:xfrm>
            <a:off x="5905800" y="1524240"/>
            <a:ext cx="2926080" cy="32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(7/9)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Before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samples encoded as JS objects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311760" y="156492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After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use TypedArrays</a:t>
            </a:r>
            <a:endParaRPr/>
          </a:p>
        </p:txBody>
      </p:sp>
      <p:pic>
        <p:nvPicPr>
          <p:cNvPr id="174" name="Shape 194" descr=""/>
          <p:cNvPicPr/>
          <p:nvPr/>
        </p:nvPicPr>
        <p:blipFill>
          <a:blip r:embed="rId1"/>
          <a:stretch/>
        </p:blipFill>
        <p:spPr>
          <a:xfrm>
            <a:off x="5388480" y="1068480"/>
            <a:ext cx="3551040" cy="3480840"/>
          </a:xfrm>
          <a:prstGeom prst="rect">
            <a:avLst/>
          </a:prstGeom>
          <a:ln>
            <a:noFill/>
          </a:ln>
        </p:spPr>
      </p:pic>
      <p:sp>
        <p:nvSpPr>
          <p:cNvPr id="175" name="TextShape 4"/>
          <p:cNvSpPr txBox="1"/>
          <p:nvPr/>
        </p:nvSpPr>
        <p:spPr>
          <a:xfrm>
            <a:off x="311760" y="1977480"/>
            <a:ext cx="5287320" cy="79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compact memory footprint, avoid JSON (de)serialization</a:t>
            </a:r>
            <a:endParaRPr/>
          </a:p>
        </p:txBody>
      </p:sp>
      <p:sp>
        <p:nvSpPr>
          <p:cNvPr id="176" name="TextShape 5"/>
          <p:cNvSpPr txBox="1"/>
          <p:nvPr/>
        </p:nvSpPr>
        <p:spPr>
          <a:xfrm>
            <a:off x="311760" y="271728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Keeping it readable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use classes!</a:t>
            </a:r>
            <a:endParaRPr/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(8/9)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11760" y="115236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Before</a:t>
            </a:r>
            <a:r>
              <a:rPr lang="en-US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allocate data buffer in every measurements cycle</a:t>
            </a: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311760" y="156492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After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preallocate data containers</a:t>
            </a:r>
            <a:endParaRPr/>
          </a:p>
        </p:txBody>
      </p:sp>
      <p:pic>
        <p:nvPicPr>
          <p:cNvPr id="180" name="Shape 204" descr=""/>
          <p:cNvPicPr/>
          <p:nvPr/>
        </p:nvPicPr>
        <p:blipFill>
          <a:blip r:embed="rId1"/>
          <a:stretch/>
        </p:blipFill>
        <p:spPr>
          <a:xfrm>
            <a:off x="6199560" y="960120"/>
            <a:ext cx="2772000" cy="3441240"/>
          </a:xfrm>
          <a:prstGeom prst="rect">
            <a:avLst/>
          </a:prstGeom>
          <a:ln>
            <a:noFill/>
          </a:ln>
        </p:spPr>
      </p:pic>
      <p:sp>
        <p:nvSpPr>
          <p:cNvPr id="181" name="TextShape 4"/>
          <p:cNvSpPr txBox="1"/>
          <p:nvPr/>
        </p:nvSpPr>
        <p:spPr>
          <a:xfrm>
            <a:off x="311760" y="197748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</a:t>
            </a:r>
            <a:r>
              <a:rPr lang="en-US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no more garbage collection, allocate only once</a:t>
            </a:r>
            <a:endParaRPr/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Optimization techniques (9/9)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11760" y="115236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Before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draw 100k points every 800 ms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311760" y="156492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After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only draw those points when they are spaced by at least 3px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311760" y="1977480"/>
            <a:ext cx="8520120" cy="41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I wish I knew...</a:t>
            </a:r>
            <a:endParaRPr/>
          </a:p>
        </p:txBody>
      </p:sp>
      <p:pic>
        <p:nvPicPr>
          <p:cNvPr id="186" name="Shape 214" descr=""/>
          <p:cNvPicPr/>
          <p:nvPr/>
        </p:nvPicPr>
        <p:blipFill>
          <a:blip r:embed="rId1"/>
          <a:stretch/>
        </p:blipFill>
        <p:spPr>
          <a:xfrm>
            <a:off x="5345280" y="1977480"/>
            <a:ext cx="3418560" cy="2910240"/>
          </a:xfrm>
          <a:prstGeom prst="rect">
            <a:avLst/>
          </a:prstGeom>
          <a:ln>
            <a:noFill/>
          </a:ln>
        </p:spPr>
      </p:pic>
      <p:sp>
        <p:nvSpPr>
          <p:cNvPr id="187" name="CustomShape 5"/>
          <p:cNvSpPr/>
          <p:nvPr/>
        </p:nvSpPr>
        <p:spPr>
          <a:xfrm flipH="1" rot="10800000">
            <a:off x="7946280" y="3655080"/>
            <a:ext cx="25560" cy="10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 rot="10800000">
            <a:off x="7953480" y="3603600"/>
            <a:ext cx="44640" cy="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Proceed with caution ! (1/2)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05120" y="1116000"/>
            <a:ext cx="8727120" cy="38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 sz="2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“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Programmers waste enormous amounts of time thinking about, or worrying about, the speed of noncritical parts of their programs, and these attempts at efficiency actually have a strong negative impact when debugging and maintenance are considered. We should forget about small efficiencies, say about 97% of the time: </a:t>
            </a:r>
            <a:r>
              <a:rPr b="1"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premature optimization is the root of all evil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. Yet we should not pass up our opportunities in that critical 3%.” </a:t>
            </a:r>
            <a:endParaRPr/>
          </a:p>
          <a:p>
            <a:pPr algn="r">
              <a:lnSpc>
                <a:spcPct val="115000"/>
              </a:lnSpc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Donald Knuth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(emphasis mine)</a:t>
            </a:r>
            <a:endParaRPr/>
          </a:p>
        </p:txBody>
      </p:sp>
    </p:spTree>
  </p:cSld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Proceed with caution ! (2/2)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11760" y="1707120"/>
            <a:ext cx="8520120" cy="204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“</a:t>
            </a:r>
            <a:r>
              <a:rPr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Programs must be written </a:t>
            </a:r>
            <a:r>
              <a:rPr b="1"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people to read</a:t>
            </a:r>
            <a:r>
              <a:rPr lang="en-US" sz="3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, and only incidentally for machines to execute”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Harold “Hal” Abelson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(emphasis mine)</a:t>
            </a:r>
            <a:endParaRPr/>
          </a:p>
        </p:txBody>
      </p:sp>
    </p:spTree>
  </p:cSld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Quiz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056120" y="2940840"/>
            <a:ext cx="37062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</a:t>
            </a:r>
            <a:endParaRPr/>
          </a:p>
        </p:txBody>
      </p:sp>
      <p:pic>
        <p:nvPicPr>
          <p:cNvPr id="195" name="Shape 235" descr=""/>
          <p:cNvPicPr/>
          <p:nvPr/>
        </p:nvPicPr>
        <p:blipFill>
          <a:blip r:embed="rId1"/>
          <a:stretch/>
        </p:blipFill>
        <p:spPr>
          <a:xfrm>
            <a:off x="5242320" y="2892600"/>
            <a:ext cx="3234240" cy="1945800"/>
          </a:xfrm>
          <a:prstGeom prst="rect">
            <a:avLst/>
          </a:prstGeom>
          <a:ln>
            <a:noFill/>
          </a:ln>
        </p:spPr>
      </p:pic>
      <p:pic>
        <p:nvPicPr>
          <p:cNvPr id="196" name="Shape 236" descr=""/>
          <p:cNvPicPr/>
          <p:nvPr/>
        </p:nvPicPr>
        <p:blipFill>
          <a:blip r:embed="rId2"/>
          <a:stretch/>
        </p:blipFill>
        <p:spPr>
          <a:xfrm>
            <a:off x="506160" y="1125000"/>
            <a:ext cx="3158640" cy="167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Quiz</a:t>
            </a:r>
            <a:endParaRPr/>
          </a:p>
        </p:txBody>
      </p:sp>
      <p:pic>
        <p:nvPicPr>
          <p:cNvPr id="198" name="Shape 242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3914280" cy="3438000"/>
          </a:xfrm>
          <a:prstGeom prst="rect">
            <a:avLst/>
          </a:prstGeom>
          <a:ln>
            <a:noFill/>
          </a:ln>
        </p:spPr>
      </p:pic>
      <p:pic>
        <p:nvPicPr>
          <p:cNvPr id="199" name="Shape 243" descr=""/>
          <p:cNvPicPr/>
          <p:nvPr/>
        </p:nvPicPr>
        <p:blipFill>
          <a:blip r:embed="rId2"/>
          <a:stretch/>
        </p:blipFill>
        <p:spPr>
          <a:xfrm>
            <a:off x="4226040" y="1466280"/>
            <a:ext cx="4771800" cy="26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More info on this project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721080" y="1629000"/>
            <a:ext cx="7153560" cy="20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2400" spc="-1" strike="noStrike" u="sng">
                <a:solidFill>
                  <a:srgbClr val="ff5252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https://www.tentwentyfour.lu/projects/node-overo/</a:t>
            </a:r>
            <a:endParaRPr/>
          </a:p>
        </p:txBody>
      </p:sp>
    </p:spTree>
  </p:cSld>
  <p:timing>
    <p:tnLst>
      <p:par>
        <p:cTn id="150" dur="indefinite" restart="never" nodeType="tmRoot">
          <p:childTnLst>
            <p:seq>
              <p:cTn id="1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Thin"/>
                <a:ea typeface="Roboto Thin"/>
              </a:rPr>
              <a:t>THE END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5662440" y="3174840"/>
            <a:ext cx="338292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Thin"/>
                <a:ea typeface="Roboto Thin"/>
              </a:rPr>
              <a:t>Florian Simon &lt;florian@tentwentyfour.lu&gt;</a:t>
            </a:r>
            <a:endParaRPr/>
          </a:p>
        </p:txBody>
      </p:sp>
    </p:spTree>
  </p:cSld>
  <p:timing>
    <p:tnLst>
      <p:par>
        <p:cTn id="152" dur="indefinite" restart="never" nodeType="tmRoot">
          <p:childTnLst>
            <p:seq>
              <p:cTn id="1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Introduction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11760" y="10821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application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performance problem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Finding bottlenecks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Optimization techniques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Proceed with caution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Quiz!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About the application (1/2)</a:t>
            </a:r>
            <a:endParaRPr/>
          </a:p>
        </p:txBody>
      </p:sp>
      <p:pic>
        <p:nvPicPr>
          <p:cNvPr id="129" name="Shape 81" descr=""/>
          <p:cNvPicPr/>
          <p:nvPr/>
        </p:nvPicPr>
        <p:blipFill>
          <a:blip r:embed="rId1"/>
          <a:stretch/>
        </p:blipFill>
        <p:spPr>
          <a:xfrm>
            <a:off x="311760" y="1017720"/>
            <a:ext cx="5297040" cy="3766680"/>
          </a:xfrm>
          <a:prstGeom prst="rect">
            <a:avLst/>
          </a:prstGeom>
          <a:ln>
            <a:noFill/>
          </a:ln>
        </p:spPr>
      </p:pic>
      <p:pic>
        <p:nvPicPr>
          <p:cNvPr id="130" name="Shape 82" descr=""/>
          <p:cNvPicPr/>
          <p:nvPr/>
        </p:nvPicPr>
        <p:blipFill>
          <a:blip r:embed="rId2"/>
          <a:stretch/>
        </p:blipFill>
        <p:spPr>
          <a:xfrm>
            <a:off x="5245920" y="1770480"/>
            <a:ext cx="3229920" cy="265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About the application (2/2)</a:t>
            </a:r>
            <a:endParaRPr/>
          </a:p>
        </p:txBody>
      </p:sp>
      <p:pic>
        <p:nvPicPr>
          <p:cNvPr id="132" name="Shape 88" descr=""/>
          <p:cNvPicPr/>
          <p:nvPr/>
        </p:nvPicPr>
        <p:blipFill>
          <a:blip r:embed="rId1"/>
          <a:stretch/>
        </p:blipFill>
        <p:spPr>
          <a:xfrm>
            <a:off x="1918440" y="966240"/>
            <a:ext cx="530640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The performance problem (1/4)</a:t>
            </a:r>
            <a:endParaRPr/>
          </a:p>
        </p:txBody>
      </p:sp>
      <p:pic>
        <p:nvPicPr>
          <p:cNvPr id="134" name="Shape 94" descr=""/>
          <p:cNvPicPr/>
          <p:nvPr/>
        </p:nvPicPr>
        <p:blipFill>
          <a:blip r:embed="rId1"/>
          <a:stretch/>
        </p:blipFill>
        <p:spPr>
          <a:xfrm>
            <a:off x="1467000" y="1042920"/>
            <a:ext cx="6210000" cy="38001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2837880" y="2529000"/>
            <a:ext cx="778320" cy="1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0000"/>
            </a:solidFill>
            <a:round/>
            <a:headEnd len="lg" type="diamond" w="lg"/>
            <a:tailEnd len="lg" type="diamond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The performance problem (2/4)</a:t>
            </a: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
</a:t>
            </a:r>
            <a:endParaRPr/>
          </a:p>
        </p:txBody>
      </p:sp>
      <p:pic>
        <p:nvPicPr>
          <p:cNvPr id="137" name="Shape 101" descr=""/>
          <p:cNvPicPr/>
          <p:nvPr/>
        </p:nvPicPr>
        <p:blipFill>
          <a:blip r:embed="rId1"/>
          <a:stretch/>
        </p:blipFill>
        <p:spPr>
          <a:xfrm>
            <a:off x="1869120" y="1054080"/>
            <a:ext cx="616500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The performance problem (3/4)</a:t>
            </a:r>
            <a:endParaRPr/>
          </a:p>
        </p:txBody>
      </p:sp>
      <p:pic>
        <p:nvPicPr>
          <p:cNvPr id="139" name="Shape 107" descr=""/>
          <p:cNvPicPr/>
          <p:nvPr/>
        </p:nvPicPr>
        <p:blipFill>
          <a:blip r:embed="rId1"/>
          <a:stretch/>
        </p:blipFill>
        <p:spPr>
          <a:xfrm>
            <a:off x="1784880" y="1282680"/>
            <a:ext cx="5216040" cy="28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The performance problem (4/4)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Memory usage is OK in my case</a:t>
            </a:r>
            <a:endParaRPr/>
          </a:p>
          <a:p>
            <a:pPr marL="457200" indent="-228240">
              <a:lnSpc>
                <a:spcPct val="100000"/>
              </a:lnSpc>
              <a:buClr>
                <a:srgbClr val="616161"/>
              </a:buClr>
              <a:buFont typeface="Proxima Nova"/>
              <a:buChar char="-"/>
            </a:pPr>
            <a:r>
              <a:rPr lang="en-US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My problem is CPU usage, which is maxed out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2017-04-05T12:09:21Z</dcterms:modified>
  <cp:revision>1</cp:revision>
</cp:coreProperties>
</file>