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14"/>
  </p:notesMasterIdLst>
  <p:sldIdLst>
    <p:sldId id="258" r:id="rId4"/>
    <p:sldId id="259" r:id="rId5"/>
    <p:sldId id="261" r:id="rId6"/>
    <p:sldId id="260" r:id="rId7"/>
    <p:sldId id="262" r:id="rId8"/>
    <p:sldId id="256" r:id="rId9"/>
    <p:sldId id="264" r:id="rId10"/>
    <p:sldId id="265" r:id="rId11"/>
    <p:sldId id="268" r:id="rId12"/>
    <p:sldId id="271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3300"/>
    <a:srgbClr val="FF6600"/>
    <a:srgbClr val="000000"/>
    <a:srgbClr val="A6A6A6"/>
    <a:srgbClr val="7F7F7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192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FD33F-A094-452C-BE69-58DB75AB5DB7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94270-AB60-41F3-809F-BC6C0D22EE10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18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0010C-C41A-46B1-89B9-BA373F931A2F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2330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\</a:t>
            </a:r>
            <a:endParaRPr lang="el-G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7314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u="none" strike="noStrike" baseline="0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200" b="0" i="1" u="none" strike="noStrike" baseline="0" smtClean="0">
                            <a:latin typeface="Cambria Math" panose="02040503050406030204" pitchFamily="18" charset="0"/>
                          </a:rPr>
                          <m:t>𝑝𝑞</m:t>
                        </m:r>
                      </m:den>
                    </m:f>
                  </m:oMath>
                </a14:m>
                <a:r>
                  <a:rPr lang="en-US" sz="1200" b="0" i="0" u="none" strike="noStrike" baseline="0" dirty="0">
                    <a:latin typeface="CMR10"/>
                  </a:rPr>
                  <a:t> public information </a:t>
                </a:r>
                <a:r>
                  <a:rPr lang="en-US" dirty="0">
                    <a:latin typeface="CMR10"/>
                  </a:rPr>
                  <a:t>&amp; </a:t>
                </a:r>
                <a:r>
                  <a:rPr lang="en-US" sz="1200" b="0" i="0" u="none" strike="noStrike" baseline="0" dirty="0">
                    <a:latin typeface="CMR10"/>
                  </a:rPr>
                  <a:t>close underestimate of </a:t>
                </a:r>
                <a:r>
                  <a:rPr lang="en-US" sz="1200" b="0" i="0" u="none" strike="noStrike" baseline="0" dirty="0">
                    <a:latin typeface="CMMI10"/>
                  </a:rPr>
                  <a:t>k/dg</a:t>
                </a:r>
                <a:r>
                  <a:rPr lang="en-US" sz="1200" b="0" i="0" u="none" strike="noStrike" baseline="0" dirty="0">
                    <a:latin typeface="CMR10"/>
                  </a:rPr>
                  <a:t>, if </a:t>
                </a:r>
                <a:r>
                  <a:rPr lang="en-US" sz="1200" b="0" i="0" u="none" strike="noStrike" baseline="0" dirty="0">
                    <a:latin typeface="CMMI10"/>
                  </a:rPr>
                  <a:t>δ </a:t>
                </a:r>
                <a:r>
                  <a:rPr lang="en-US" sz="1200" b="0" i="0" u="none" strike="noStrike" baseline="0" dirty="0">
                    <a:latin typeface="CMR10"/>
                  </a:rPr>
                  <a:t>is small enough Wiener’s attack</a:t>
                </a:r>
              </a:p>
              <a:p>
                <a:pPr algn="l"/>
                <a:r>
                  <a:rPr lang="en-US" sz="1200" b="0" i="0" u="none" strike="noStrike" baseline="0" dirty="0">
                    <a:latin typeface="CMR10"/>
                  </a:rPr>
                  <a:t>then works by generating the continued fraction expansion of </a:t>
                </a:r>
                <a:r>
                  <a:rPr lang="en-US" sz="1200" b="0" i="0" u="none" strike="noStrike" baseline="0" dirty="0">
                    <a:latin typeface="CMMI10"/>
                  </a:rPr>
                  <a:t>e/pq </a:t>
                </a:r>
                <a:r>
                  <a:rPr lang="en-US" sz="1200" b="0" i="0" u="none" strike="noStrike" baseline="0" dirty="0">
                    <a:latin typeface="CMR10"/>
                  </a:rPr>
                  <a:t>until its close underestimate</a:t>
                </a:r>
              </a:p>
              <a:p>
                <a:pPr algn="l"/>
                <a:r>
                  <a:rPr lang="en-US" sz="1200" b="0" i="0" u="none" strike="noStrike" baseline="0" dirty="0">
                    <a:latin typeface="CMMI10"/>
                  </a:rPr>
                  <a:t>k/dg </a:t>
                </a:r>
                <a:r>
                  <a:rPr lang="en-US" sz="1200" b="0" i="0" u="none" strike="noStrike" baseline="0" dirty="0">
                    <a:latin typeface="CMR10"/>
                  </a:rPr>
                  <a:t>can be found using his continued fraction algorithm.</a:t>
                </a:r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200" b="0" i="0" u="none" strike="noStrike" baseline="0">
                    <a:latin typeface="Cambria Math" panose="02040503050406030204" pitchFamily="18" charset="0"/>
                  </a:rPr>
                  <a:t>𝑒/𝑝𝑞</a:t>
                </a:r>
                <a:r>
                  <a:rPr lang="en-US" sz="1200" b="0" i="0" u="none" strike="noStrike" baseline="0" dirty="0">
                    <a:latin typeface="CMR10"/>
                  </a:rPr>
                  <a:t> public information </a:t>
                </a:r>
                <a:r>
                  <a:rPr lang="en-US" dirty="0">
                    <a:latin typeface="CMR10"/>
                  </a:rPr>
                  <a:t>&amp; </a:t>
                </a:r>
                <a:r>
                  <a:rPr lang="en-US" sz="1200" b="0" i="0" u="none" strike="noStrike" baseline="0" dirty="0">
                    <a:latin typeface="CMR10"/>
                  </a:rPr>
                  <a:t>close underestimate of </a:t>
                </a:r>
                <a:r>
                  <a:rPr lang="en-US" sz="1200" b="0" i="0" u="none" strike="noStrike" baseline="0" dirty="0">
                    <a:latin typeface="CMMI10"/>
                  </a:rPr>
                  <a:t>k/dg</a:t>
                </a:r>
                <a:r>
                  <a:rPr lang="en-US" sz="1200" b="0" i="0" u="none" strike="noStrike" baseline="0" dirty="0">
                    <a:latin typeface="CMR10"/>
                  </a:rPr>
                  <a:t>, if </a:t>
                </a:r>
                <a:r>
                  <a:rPr lang="en-US" sz="1200" b="0" i="0" u="none" strike="noStrike" baseline="0" dirty="0">
                    <a:latin typeface="CMMI10"/>
                  </a:rPr>
                  <a:t>δ </a:t>
                </a:r>
                <a:r>
                  <a:rPr lang="en-US" sz="1200" b="0" i="0" u="none" strike="noStrike" baseline="0" dirty="0">
                    <a:latin typeface="CMR10"/>
                  </a:rPr>
                  <a:t>is small enough Wiener’s attack</a:t>
                </a:r>
              </a:p>
              <a:p>
                <a:pPr algn="l"/>
                <a:r>
                  <a:rPr lang="en-US" sz="1200" b="0" i="0" u="none" strike="noStrike" baseline="0" dirty="0">
                    <a:latin typeface="CMR10"/>
                  </a:rPr>
                  <a:t>then works by generating the continued fraction expansion of </a:t>
                </a:r>
                <a:r>
                  <a:rPr lang="en-US" sz="1200" b="0" i="0" u="none" strike="noStrike" baseline="0" dirty="0">
                    <a:latin typeface="CMMI10"/>
                  </a:rPr>
                  <a:t>e/pq </a:t>
                </a:r>
                <a:r>
                  <a:rPr lang="en-US" sz="1200" b="0" i="0" u="none" strike="noStrike" baseline="0" dirty="0">
                    <a:latin typeface="CMR10"/>
                  </a:rPr>
                  <a:t>until its close underestimate</a:t>
                </a:r>
              </a:p>
              <a:p>
                <a:pPr algn="l"/>
                <a:r>
                  <a:rPr lang="en-US" sz="1200" b="0" i="0" u="none" strike="noStrike" baseline="0" dirty="0">
                    <a:latin typeface="CMMI10"/>
                  </a:rPr>
                  <a:t>k/dg </a:t>
                </a:r>
                <a:r>
                  <a:rPr lang="en-US" sz="1200" b="0" i="0" u="none" strike="noStrike" baseline="0" dirty="0">
                    <a:latin typeface="CMR10"/>
                  </a:rPr>
                  <a:t>can be found using his continued fraction algorithm.</a:t>
                </a:r>
                <a:endParaRPr lang="el-GR" dirty="0"/>
              </a:p>
              <a:p>
                <a:endParaRPr lang="el-G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079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GUI for the program was created here, but it has not been uploaded on the website.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94270-AB60-41F3-809F-BC6C0D22EE10}" type="slidenum">
              <a:rPr lang="el-GR" smtClean="0"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641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E73988-F6E4-493B-A0E4-72DEBFB93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0495FCB-C7DF-4F1D-9F48-ADA40669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387D030-A065-45FA-97C4-C327A491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FB3FEFD-2DCC-49FB-ACAC-E5E208DD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9FBB328-758A-49AB-A83B-1D2C3262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377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705AF6-F4BA-4467-AAFD-4C2B8D0F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C09D17C-0895-4764-BA1A-0F33444D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041EABE-7FFB-4179-92D7-5F53133A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84BD029-85D4-4FA6-BEB9-A1542C72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21DB161-DD64-4AA2-AC97-5303C056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82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23BC18E-6203-435A-8068-A38DC789C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7755B54-890B-4D34-BF54-C8F2537C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92B1E0A-A7A8-4BCE-97C2-655E6E40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56DF43B-8ECF-4849-A05A-F311DA8A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3214B59-D8C0-4322-AFB0-33E73F5E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4645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3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7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799718-B012-4393-8BF8-CC5BAA6D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01EAFCE-4F26-4A5E-90D0-802BF83D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18AA5D-55C6-4619-98A5-BA3586AD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1C4F930-74AE-4AC5-8192-44D80D11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FB3BE18-29A3-47AB-8951-F9CAF04F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5419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8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7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3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2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0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6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4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08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08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E3865E-C9F2-4BDD-B589-794FCAFF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F7F8526-6C06-49A4-8C0F-74C97FCD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6A12E2E-363C-46D3-8C82-5070C912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3D17D19-AC87-4D19-9ABF-EBF064DE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2CB23FA-879E-4B9F-8396-90EC3DF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4970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6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550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3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58B72-4058-4670-9F68-8EF1E931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5646E3-4192-442B-8281-C6F3ED3BF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991C458-5125-4896-BE51-0F9C874AF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518A93E-303C-4368-A839-7405DE15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9E3FB3E-1DE4-4F64-9891-6F4F85DD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12FBC5B-8CF4-4B79-9C8E-60535EB9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900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EC5D0E-5FF7-4AB2-AA32-F1E6F244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53DA80E-C254-41B5-97AC-9001FCE8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384E257-3B05-46F0-BAF8-23DAAF870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7AD9D0D-3BB1-41D7-9169-F90BB957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C1BFD20-B17A-4380-A718-5A8A251C7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0CA48E7-FBE3-4804-83CF-28517BEF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9FE0BD8-7AF1-421C-81C6-5D78CF8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3939234-7664-4467-9E9F-0F23B965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80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65F67A-5B00-4AE6-9032-25BC77DB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CCEF4E9-A1CE-4389-8878-79395C94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882A1E2-D5BA-4099-AA8A-0662A254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47BCAE7-2A96-46EB-A07E-F70D2022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50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28C03AA-DC76-4EDF-806D-4BE8EC64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1B47777-8432-493D-9858-F8C4A767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860F2D3-74EF-42D1-96A9-921481CE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304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74F21F-58FF-4FE5-8659-102A24CA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03401A-71B3-4FC2-8028-DBDAFA78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D37DCA6-4A3C-4D99-9747-DA135DA71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4F2BA67-292B-48C1-AE31-B51E09C8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557E07E-4ED5-480B-89A1-D5652AFD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09CE286-DE24-4155-B20A-21151EBA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6911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63D7EF-BC4C-4859-88FA-4FA8BC5D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0297937-A9C4-48D0-B285-80155BE94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85E7CF0-024F-413E-A678-744F364A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A3AD8C1-E74B-498C-906F-7BBC6A90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E005DA2-146D-4A66-B8D3-30BD103E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F7CE240-4B3A-46C4-9344-AE82DDAC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62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E184B6E-9A5E-471F-8171-5046DF12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1568C94-68AF-4CAF-843D-EFF741C4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E1D4DAA-FCD7-4D34-BC57-855399B4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8C6B-0312-46B9-BADC-C3146E398A8E}" type="datetimeFigureOut">
              <a:rPr lang="el-GR" smtClean="0"/>
              <a:t>10/7/2023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7337131-07C1-4319-B0EF-64A37EA9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3B66F1D-6D9C-4D1E-9C3E-528C21C1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B093-4AD4-47E6-A631-768D66C9FA3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67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1.png"/><Relationship Id="rId4" Type="http://schemas.openxmlformats.org/officeDocument/2006/relationships/hyperlink" Target="file:///C:\Users\HP\Desktop\EuclidAttack%20Project\EuclidAttack_FloriasPapadopoulos\EuclidAttack_Program\__EuclidAttack.ex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8E46A774-3B6F-4381-ADDB-6EC4935F09D5}"/>
              </a:ext>
            </a:extLst>
          </p:cNvPr>
          <p:cNvGrpSpPr/>
          <p:nvPr/>
        </p:nvGrpSpPr>
        <p:grpSpPr>
          <a:xfrm>
            <a:off x="-2" y="2680091"/>
            <a:ext cx="12192000" cy="954107"/>
            <a:chOff x="-125837" y="2951946"/>
            <a:chExt cx="12192000" cy="9541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DE90C5-B638-4342-9142-715907F959F7}"/>
                </a:ext>
              </a:extLst>
            </p:cNvPr>
            <p:cNvSpPr/>
            <p:nvPr/>
          </p:nvSpPr>
          <p:spPr>
            <a:xfrm>
              <a:off x="-125837" y="2951946"/>
              <a:ext cx="12192000" cy="9541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38F435-F985-4009-A770-91D078C32EF3}"/>
                </a:ext>
              </a:extLst>
            </p:cNvPr>
            <p:cNvSpPr txBox="1"/>
            <p:nvPr/>
          </p:nvSpPr>
          <p:spPr>
            <a:xfrm>
              <a:off x="1618627" y="3105833"/>
              <a:ext cx="9001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i="0" u="none" strike="noStrike" baseline="0" dirty="0">
                  <a:latin typeface="Arial" panose="020B0604020202020204" pitchFamily="34" charset="0"/>
                </a:rPr>
                <a:t>A study of the Euclidean attack on RSA</a:t>
              </a:r>
              <a:endParaRPr lang="el-GR" sz="5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D28C3B-62C1-4A5C-B15E-AC6B4A490799}"/>
              </a:ext>
            </a:extLst>
          </p:cNvPr>
          <p:cNvSpPr txBox="1"/>
          <p:nvPr/>
        </p:nvSpPr>
        <p:spPr>
          <a:xfrm>
            <a:off x="4307887" y="4577679"/>
            <a:ext cx="357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ΦΛΩΡΙΑΣ ΠΑΠΑΔΟΠΟΥΛΟΣ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C0D83B-0E5A-472B-BAFD-21A3B6FCF55D}"/>
              </a:ext>
            </a:extLst>
          </p:cNvPr>
          <p:cNvSpPr txBox="1"/>
          <p:nvPr/>
        </p:nvSpPr>
        <p:spPr>
          <a:xfrm>
            <a:off x="2670699" y="720947"/>
            <a:ext cx="7155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>
                <a:latin typeface="Arial Nova" panose="020B0504020202020204" pitchFamily="34" charset="0"/>
              </a:rPr>
              <a:t>ΑΡΙΣΤΟΤΕΛΕΙΟ ΠΑΝΕΠΙΣΤΗΜΙΟ ΘΕΣΣΑΛΟΝΙΚΗΣ </a:t>
            </a:r>
          </a:p>
          <a:p>
            <a:pPr algn="ctr"/>
            <a:r>
              <a:rPr lang="el-GR" sz="2000" dirty="0">
                <a:latin typeface="Arial Nova" panose="020B0504020202020204" pitchFamily="34" charset="0"/>
              </a:rPr>
              <a:t>ΣΧΟΛΗ ΘΕΤΙΚΩΝ ΕΠΙΣΤΗΜΩΝ </a:t>
            </a:r>
          </a:p>
          <a:p>
            <a:pPr algn="ctr"/>
            <a:r>
              <a:rPr lang="el-GR" sz="2000" dirty="0">
                <a:latin typeface="Arial Nova" panose="020B0504020202020204" pitchFamily="34" charset="0"/>
              </a:rPr>
              <a:t>ΤΜΗΜΑ ΜΑΘΗΜΑΤΙΚΩΝ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5F0F8EC-DD5E-4EF4-A56C-DF3E7F657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" b="164"/>
          <a:stretch/>
        </p:blipFill>
        <p:spPr>
          <a:xfrm>
            <a:off x="961981" y="398575"/>
            <a:ext cx="1576800" cy="1571632"/>
          </a:xfrm>
          <a:prstGeom prst="ellipse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2E20D3-2CF8-4CA3-8B01-33B43C3F2C5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" b="168"/>
          <a:stretch/>
        </p:blipFill>
        <p:spPr>
          <a:xfrm>
            <a:off x="9958020" y="354187"/>
            <a:ext cx="1576799" cy="15716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2439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3" descr="A snake against a black background">
            <a:extLst>
              <a:ext uri="{FF2B5EF4-FFF2-40B4-BE49-F238E27FC236}">
                <a16:creationId xmlns:a16="http://schemas.microsoft.com/office/drawing/2014/main" id="{759B2761-C1F1-DD69-EDE8-70CB1B0A2B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7282" r="6" b="16072"/>
          <a:stretch/>
        </p:blipFill>
        <p:spPr>
          <a:xfrm>
            <a:off x="20" y="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20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465AD8F7-6C1E-A686-9AB7-8942371D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891" y="1905834"/>
            <a:ext cx="10191942" cy="976042"/>
          </a:xfrm>
          <a:solidFill>
            <a:srgbClr val="7F7F7F">
              <a:alpha val="1961"/>
            </a:srgbClr>
          </a:solidFill>
        </p:spPr>
        <p:txBody>
          <a:bodyPr>
            <a:noAutofit/>
          </a:bodyPr>
          <a:lstStyle/>
          <a:p>
            <a:r>
              <a:rPr lang="el-GR" sz="6600" dirty="0">
                <a:solidFill>
                  <a:srgbClr val="FFFFFF"/>
                </a:solidFill>
                <a:cs typeface="Calibri Light"/>
              </a:rPr>
              <a:t>Python Implementation</a:t>
            </a:r>
            <a:r>
              <a:rPr lang="en-US" sz="6600" dirty="0">
                <a:solidFill>
                  <a:srgbClr val="FFFFFF"/>
                </a:solidFill>
                <a:cs typeface="Calibri Light"/>
              </a:rPr>
              <a:t>:</a:t>
            </a:r>
            <a:endParaRPr lang="el-GR" sz="6600" dirty="0">
              <a:solidFill>
                <a:srgbClr val="FFFFFF"/>
              </a:solidFill>
            </a:endParaRPr>
          </a:p>
        </p:txBody>
      </p:sp>
      <p:grpSp>
        <p:nvGrpSpPr>
          <p:cNvPr id="48" name="Cross" hidden="1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B0788AF-4C90-4A3F-8317-EE9DC3039C50}"/>
              </a:ext>
            </a:extLst>
          </p:cNvPr>
          <p:cNvSpPr txBox="1"/>
          <p:nvPr/>
        </p:nvSpPr>
        <p:spPr>
          <a:xfrm>
            <a:off x="1774095" y="3392682"/>
            <a:ext cx="7328154" cy="1107996"/>
          </a:xfrm>
          <a:prstGeom prst="rect">
            <a:avLst/>
          </a:prstGeom>
          <a:solidFill>
            <a:srgbClr val="A6A6A6">
              <a:alpha val="1961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EUCLID-ATTACK</a:t>
            </a:r>
            <a:endParaRPr lang="el-GR" dirty="0"/>
          </a:p>
        </p:txBody>
      </p:sp>
      <p:pic>
        <p:nvPicPr>
          <p:cNvPr id="7" name="Picture 6">
            <a:hlinkClick r:id="rId4" action="ppaction://hlinkfile"/>
            <a:extLst>
              <a:ext uri="{FF2B5EF4-FFF2-40B4-BE49-F238E27FC236}">
                <a16:creationId xmlns:a16="http://schemas.microsoft.com/office/drawing/2014/main" id="{09F5FFDB-DC53-4D53-AD0C-2F84CB891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49" y="3330806"/>
            <a:ext cx="1219200" cy="1219200"/>
          </a:xfrm>
          <a:prstGeom prst="rect">
            <a:avLst/>
          </a:prstGeom>
          <a:solidFill>
            <a:srgbClr val="A6A6A6">
              <a:alpha val="1961"/>
            </a:srgbClr>
          </a:solidFill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DE38E4E-0423-470E-8860-81F52E59F22E}"/>
              </a:ext>
            </a:extLst>
          </p:cNvPr>
          <p:cNvSpPr/>
          <p:nvPr/>
        </p:nvSpPr>
        <p:spPr>
          <a:xfrm>
            <a:off x="10321449" y="318782"/>
            <a:ext cx="1615813" cy="1192327"/>
          </a:xfrm>
          <a:prstGeom prst="ellipse">
            <a:avLst/>
          </a:prstGeom>
          <a:solidFill>
            <a:srgbClr val="00000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9893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 study of the Euclidean attack on RSA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4463630" y="414612"/>
            <a:ext cx="3264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RSA Cryptosystem</a:t>
            </a:r>
            <a:endParaRPr lang="el-GR" sz="3200" b="1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9F8F0B-9090-4D3C-BA50-F5F0966615DE}"/>
              </a:ext>
            </a:extLst>
          </p:cNvPr>
          <p:cNvGrpSpPr/>
          <p:nvPr/>
        </p:nvGrpSpPr>
        <p:grpSpPr>
          <a:xfrm>
            <a:off x="2028475" y="3043528"/>
            <a:ext cx="8135049" cy="2875069"/>
            <a:chOff x="2028472" y="2854876"/>
            <a:chExt cx="8135049" cy="2875069"/>
          </a:xfrm>
        </p:grpSpPr>
        <p:pic>
          <p:nvPicPr>
            <p:cNvPr id="9" name="Graphic 8" descr="Office worker female with solid fill">
              <a:extLst>
                <a:ext uri="{FF2B5EF4-FFF2-40B4-BE49-F238E27FC236}">
                  <a16:creationId xmlns:a16="http://schemas.microsoft.com/office/drawing/2014/main" id="{CCD82E39-4294-43E3-B81E-356B5C42B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28472" y="3442395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Office worker male with solid fill">
              <a:extLst>
                <a:ext uri="{FF2B5EF4-FFF2-40B4-BE49-F238E27FC236}">
                  <a16:creationId xmlns:a16="http://schemas.microsoft.com/office/drawing/2014/main" id="{4072110E-84BA-4C2A-B25A-9D41FCCC1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49121" y="3442395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Document outline">
              <a:extLst>
                <a:ext uri="{FF2B5EF4-FFF2-40B4-BE49-F238E27FC236}">
                  <a16:creationId xmlns:a16="http://schemas.microsoft.com/office/drawing/2014/main" id="{2117D45D-567F-4E5C-863C-5DA419670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92930" y="3772606"/>
              <a:ext cx="369332" cy="369332"/>
            </a:xfrm>
            <a:prstGeom prst="rect">
              <a:avLst/>
            </a:prstGeom>
          </p:spPr>
        </p:pic>
        <p:pic>
          <p:nvPicPr>
            <p:cNvPr id="12" name="Graphic 11" descr="Key with solid fill">
              <a:extLst>
                <a:ext uri="{FF2B5EF4-FFF2-40B4-BE49-F238E27FC236}">
                  <a16:creationId xmlns:a16="http://schemas.microsoft.com/office/drawing/2014/main" id="{3C679BCF-C3FB-414A-A60F-F65FBA368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75763" y="4450580"/>
              <a:ext cx="268716" cy="268716"/>
            </a:xfrm>
            <a:prstGeom prst="rect">
              <a:avLst/>
            </a:prstGeom>
          </p:spPr>
        </p:pic>
        <p:sp>
          <p:nvSpPr>
            <p:cNvPr id="48" name="Graphic 17" descr="Lock with solid fill">
              <a:extLst>
                <a:ext uri="{FF2B5EF4-FFF2-40B4-BE49-F238E27FC236}">
                  <a16:creationId xmlns:a16="http://schemas.microsoft.com/office/drawing/2014/main" id="{2C7A11DB-654B-49D3-AB23-0E4781333AF4}"/>
                </a:ext>
              </a:extLst>
            </p:cNvPr>
            <p:cNvSpPr/>
            <p:nvPr/>
          </p:nvSpPr>
          <p:spPr>
            <a:xfrm>
              <a:off x="5010702" y="3899595"/>
              <a:ext cx="115115" cy="140423"/>
            </a:xfrm>
            <a:custGeom>
              <a:avLst/>
              <a:gdLst>
                <a:gd name="connsiteX0" fmla="*/ 61669 w 115115"/>
                <a:gd name="connsiteY0" fmla="*/ 110992 h 140423"/>
                <a:gd name="connsiteX1" fmla="*/ 61669 w 115115"/>
                <a:gd name="connsiteY1" fmla="*/ 121187 h 140423"/>
                <a:gd name="connsiteX2" fmla="*/ 53447 w 115115"/>
                <a:gd name="connsiteY2" fmla="*/ 121187 h 140423"/>
                <a:gd name="connsiteX3" fmla="*/ 53447 w 115115"/>
                <a:gd name="connsiteY3" fmla="*/ 110992 h 140423"/>
                <a:gd name="connsiteX4" fmla="*/ 45224 w 115115"/>
                <a:gd name="connsiteY4" fmla="*/ 100027 h 140423"/>
                <a:gd name="connsiteX5" fmla="*/ 57558 w 115115"/>
                <a:gd name="connsiteY5" fmla="*/ 88486 h 140423"/>
                <a:gd name="connsiteX6" fmla="*/ 69892 w 115115"/>
                <a:gd name="connsiteY6" fmla="*/ 100027 h 140423"/>
                <a:gd name="connsiteX7" fmla="*/ 61669 w 115115"/>
                <a:gd name="connsiteY7" fmla="*/ 110992 h 140423"/>
                <a:gd name="connsiteX8" fmla="*/ 26723 w 115115"/>
                <a:gd name="connsiteY8" fmla="*/ 40396 h 140423"/>
                <a:gd name="connsiteX9" fmla="*/ 57558 w 115115"/>
                <a:gd name="connsiteY9" fmla="*/ 11542 h 140423"/>
                <a:gd name="connsiteX10" fmla="*/ 88392 w 115115"/>
                <a:gd name="connsiteY10" fmla="*/ 40396 h 140423"/>
                <a:gd name="connsiteX11" fmla="*/ 88392 w 115115"/>
                <a:gd name="connsiteY11" fmla="*/ 61748 h 140423"/>
                <a:gd name="connsiteX12" fmla="*/ 57558 w 115115"/>
                <a:gd name="connsiteY12" fmla="*/ 59632 h 140423"/>
                <a:gd name="connsiteX13" fmla="*/ 26723 w 115115"/>
                <a:gd name="connsiteY13" fmla="*/ 61748 h 140423"/>
                <a:gd name="connsiteX14" fmla="*/ 26723 w 115115"/>
                <a:gd name="connsiteY14" fmla="*/ 40396 h 140423"/>
                <a:gd name="connsiteX15" fmla="*/ 100726 w 115115"/>
                <a:gd name="connsiteY15" fmla="*/ 62517 h 140423"/>
                <a:gd name="connsiteX16" fmla="*/ 100726 w 115115"/>
                <a:gd name="connsiteY16" fmla="*/ 40396 h 140423"/>
                <a:gd name="connsiteX17" fmla="*/ 57558 w 115115"/>
                <a:gd name="connsiteY17" fmla="*/ 0 h 140423"/>
                <a:gd name="connsiteX18" fmla="*/ 14389 w 115115"/>
                <a:gd name="connsiteY18" fmla="*/ 40396 h 140423"/>
                <a:gd name="connsiteX19" fmla="*/ 14389 w 115115"/>
                <a:gd name="connsiteY19" fmla="*/ 62517 h 140423"/>
                <a:gd name="connsiteX20" fmla="*/ 0 w 115115"/>
                <a:gd name="connsiteY20" fmla="*/ 63479 h 140423"/>
                <a:gd name="connsiteX21" fmla="*/ 0 w 115115"/>
                <a:gd name="connsiteY21" fmla="*/ 136576 h 140423"/>
                <a:gd name="connsiteX22" fmla="*/ 57558 w 115115"/>
                <a:gd name="connsiteY22" fmla="*/ 140423 h 140423"/>
                <a:gd name="connsiteX23" fmla="*/ 115116 w 115115"/>
                <a:gd name="connsiteY23" fmla="*/ 136576 h 140423"/>
                <a:gd name="connsiteX24" fmla="*/ 115116 w 115115"/>
                <a:gd name="connsiteY24" fmla="*/ 63479 h 140423"/>
                <a:gd name="connsiteX25" fmla="*/ 100726 w 115115"/>
                <a:gd name="connsiteY25" fmla="*/ 62517 h 14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115" h="140423">
                  <a:moveTo>
                    <a:pt x="61669" y="110992"/>
                  </a:moveTo>
                  <a:lnTo>
                    <a:pt x="61669" y="121187"/>
                  </a:lnTo>
                  <a:lnTo>
                    <a:pt x="53447" y="121187"/>
                  </a:lnTo>
                  <a:lnTo>
                    <a:pt x="53447" y="110992"/>
                  </a:lnTo>
                  <a:cubicBezTo>
                    <a:pt x="48719" y="109453"/>
                    <a:pt x="45224" y="105221"/>
                    <a:pt x="45224" y="100027"/>
                  </a:cubicBezTo>
                  <a:cubicBezTo>
                    <a:pt x="45224" y="93680"/>
                    <a:pt x="50774" y="88486"/>
                    <a:pt x="57558" y="88486"/>
                  </a:cubicBezTo>
                  <a:cubicBezTo>
                    <a:pt x="64341" y="88486"/>
                    <a:pt x="69892" y="93680"/>
                    <a:pt x="69892" y="100027"/>
                  </a:cubicBezTo>
                  <a:cubicBezTo>
                    <a:pt x="69892" y="105029"/>
                    <a:pt x="66397" y="109261"/>
                    <a:pt x="61669" y="110992"/>
                  </a:cubicBezTo>
                  <a:close/>
                  <a:moveTo>
                    <a:pt x="26723" y="40396"/>
                  </a:moveTo>
                  <a:cubicBezTo>
                    <a:pt x="26723" y="24430"/>
                    <a:pt x="40496" y="11542"/>
                    <a:pt x="57558" y="11542"/>
                  </a:cubicBezTo>
                  <a:cubicBezTo>
                    <a:pt x="74620" y="11542"/>
                    <a:pt x="88392" y="24430"/>
                    <a:pt x="88392" y="40396"/>
                  </a:cubicBezTo>
                  <a:lnTo>
                    <a:pt x="88392" y="61748"/>
                  </a:lnTo>
                  <a:lnTo>
                    <a:pt x="57558" y="59632"/>
                  </a:lnTo>
                  <a:lnTo>
                    <a:pt x="26723" y="61748"/>
                  </a:lnTo>
                  <a:lnTo>
                    <a:pt x="26723" y="40396"/>
                  </a:lnTo>
                  <a:close/>
                  <a:moveTo>
                    <a:pt x="100726" y="62517"/>
                  </a:moveTo>
                  <a:lnTo>
                    <a:pt x="100726" y="40396"/>
                  </a:lnTo>
                  <a:cubicBezTo>
                    <a:pt x="100726" y="18082"/>
                    <a:pt x="81403" y="0"/>
                    <a:pt x="57558" y="0"/>
                  </a:cubicBezTo>
                  <a:cubicBezTo>
                    <a:pt x="33712" y="0"/>
                    <a:pt x="14389" y="18082"/>
                    <a:pt x="14389" y="40396"/>
                  </a:cubicBezTo>
                  <a:lnTo>
                    <a:pt x="14389" y="62517"/>
                  </a:lnTo>
                  <a:lnTo>
                    <a:pt x="0" y="63479"/>
                  </a:lnTo>
                  <a:lnTo>
                    <a:pt x="0" y="136576"/>
                  </a:lnTo>
                  <a:lnTo>
                    <a:pt x="57558" y="140423"/>
                  </a:lnTo>
                  <a:lnTo>
                    <a:pt x="115116" y="136576"/>
                  </a:lnTo>
                  <a:lnTo>
                    <a:pt x="115116" y="63479"/>
                  </a:lnTo>
                  <a:lnTo>
                    <a:pt x="100726" y="6251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984" cap="flat">
              <a:solidFill>
                <a:schemeClr val="accent5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D3F8E2-7397-44D7-8E45-18706BADCCA0}"/>
                </a:ext>
              </a:extLst>
            </p:cNvPr>
            <p:cNvSpPr txBox="1"/>
            <p:nvPr/>
          </p:nvSpPr>
          <p:spPr>
            <a:xfrm>
              <a:off x="3822734" y="3778540"/>
              <a:ext cx="1374774" cy="36933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Encryption</a:t>
              </a:r>
              <a:endParaRPr lang="el-GR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6C255E-F6B8-45BD-BA3F-A5C6DD5BC089}"/>
                </a:ext>
              </a:extLst>
            </p:cNvPr>
            <p:cNvCxnSpPr>
              <a:cxnSpLocks/>
              <a:stCxn id="11" idx="3"/>
              <a:endCxn id="19" idx="1"/>
            </p:cNvCxnSpPr>
            <p:nvPr/>
          </p:nvCxnSpPr>
          <p:spPr>
            <a:xfrm>
              <a:off x="3262262" y="3957272"/>
              <a:ext cx="560472" cy="5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D8AD8A-4437-4F8C-98AB-F9F4C7C0893B}"/>
                </a:ext>
              </a:extLst>
            </p:cNvPr>
            <p:cNvCxnSpPr>
              <a:cxnSpLocks/>
              <a:stCxn id="19" idx="3"/>
              <a:endCxn id="29" idx="1"/>
            </p:cNvCxnSpPr>
            <p:nvPr/>
          </p:nvCxnSpPr>
          <p:spPr>
            <a:xfrm>
              <a:off x="5197508" y="3963206"/>
              <a:ext cx="1623010" cy="2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32BA906-6400-46CD-BFA6-EBE0F109688D}"/>
                </a:ext>
              </a:extLst>
            </p:cNvPr>
            <p:cNvGrpSpPr/>
            <p:nvPr/>
          </p:nvGrpSpPr>
          <p:grpSpPr>
            <a:xfrm>
              <a:off x="5732014" y="3516787"/>
              <a:ext cx="382007" cy="440485"/>
              <a:chOff x="5731090" y="4107934"/>
              <a:chExt cx="382007" cy="440485"/>
            </a:xfrm>
          </p:grpSpPr>
          <p:pic>
            <p:nvPicPr>
              <p:cNvPr id="23" name="Graphic 22" descr="Document outline">
                <a:extLst>
                  <a:ext uri="{FF2B5EF4-FFF2-40B4-BE49-F238E27FC236}">
                    <a16:creationId xmlns:a16="http://schemas.microsoft.com/office/drawing/2014/main" id="{1B4EDBDA-8FC3-42FE-82E3-79558451C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31090" y="4107934"/>
                <a:ext cx="369332" cy="369332"/>
              </a:xfrm>
              <a:prstGeom prst="rect">
                <a:avLst/>
              </a:prstGeom>
            </p:spPr>
          </p:pic>
          <p:pic>
            <p:nvPicPr>
              <p:cNvPr id="24" name="Graphic 23" descr="Lock with solid fill">
                <a:extLst>
                  <a:ext uri="{FF2B5EF4-FFF2-40B4-BE49-F238E27FC236}">
                    <a16:creationId xmlns:a16="http://schemas.microsoft.com/office/drawing/2014/main" id="{C9A39107-F0C5-4789-A8BC-C85CA13CC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15756" y="4363753"/>
                <a:ext cx="197341" cy="184666"/>
              </a:xfrm>
              <a:prstGeom prst="rect">
                <a:avLst/>
              </a:prstGeom>
            </p:spPr>
          </p:pic>
        </p:grpSp>
        <p:pic>
          <p:nvPicPr>
            <p:cNvPr id="25" name="Graphic 24" descr="Key with solid fill">
              <a:extLst>
                <a:ext uri="{FF2B5EF4-FFF2-40B4-BE49-F238E27FC236}">
                  <a16:creationId xmlns:a16="http://schemas.microsoft.com/office/drawing/2014/main" id="{442CD558-688D-41A1-8FE9-DD124D19F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5531" y="4450580"/>
              <a:ext cx="268716" cy="268716"/>
            </a:xfrm>
            <a:prstGeom prst="rect">
              <a:avLst/>
            </a:prstGeom>
          </p:spPr>
        </p:pic>
        <p:pic>
          <p:nvPicPr>
            <p:cNvPr id="26" name="Graphic 25" descr="Document outline">
              <a:extLst>
                <a:ext uri="{FF2B5EF4-FFF2-40B4-BE49-F238E27FC236}">
                  <a16:creationId xmlns:a16="http://schemas.microsoft.com/office/drawing/2014/main" id="{7AEC5DDC-AF28-41F1-9FE5-401BD8DA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29731" y="3780876"/>
              <a:ext cx="369332" cy="369332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A77A2C-ED90-4173-8FE0-07869FA5A4FF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8195292" y="3965542"/>
              <a:ext cx="7344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FCE988-4B8C-4E53-BF35-E22E03FA1D67}"/>
                </a:ext>
              </a:extLst>
            </p:cNvPr>
            <p:cNvSpPr txBox="1"/>
            <p:nvPr/>
          </p:nvSpPr>
          <p:spPr>
            <a:xfrm>
              <a:off x="6820518" y="3780876"/>
              <a:ext cx="1374774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Decryption</a:t>
              </a:r>
              <a:endParaRPr lang="el-G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5D4ADE-E5D8-454F-BF76-B947FCD1BA67}"/>
                </a:ext>
              </a:extLst>
            </p:cNvPr>
            <p:cNvSpPr txBox="1"/>
            <p:nvPr/>
          </p:nvSpPr>
          <p:spPr>
            <a:xfrm>
              <a:off x="3550708" y="4727701"/>
              <a:ext cx="191882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rgbClr val="FF3300"/>
                  </a:solidFill>
                </a:rPr>
                <a:t>Public Key</a:t>
              </a:r>
              <a:r>
                <a:rPr lang="el-GR" sz="1300" dirty="0">
                  <a:solidFill>
                    <a:srgbClr val="FF3300"/>
                  </a:solidFill>
                </a:rPr>
                <a:t> </a:t>
              </a:r>
              <a:r>
                <a:rPr lang="en-US" sz="1300" dirty="0">
                  <a:solidFill>
                    <a:srgbClr val="FF3300"/>
                  </a:solidFill>
                </a:rPr>
                <a:t>(Bob</a:t>
              </a:r>
              <a:r>
                <a:rPr lang="el-GR" sz="1300" dirty="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168377-8EE5-41AE-A925-05943F9DBBD0}"/>
                </a:ext>
              </a:extLst>
            </p:cNvPr>
            <p:cNvSpPr txBox="1"/>
            <p:nvPr/>
          </p:nvSpPr>
          <p:spPr>
            <a:xfrm>
              <a:off x="6553255" y="4731994"/>
              <a:ext cx="191882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rgbClr val="7030A0"/>
                  </a:solidFill>
                </a:rPr>
                <a:t>Secret Key</a:t>
              </a:r>
              <a:r>
                <a:rPr lang="el-GR" sz="1300" dirty="0">
                  <a:solidFill>
                    <a:srgbClr val="7030A0"/>
                  </a:solidFill>
                </a:rPr>
                <a:t> (</a:t>
              </a:r>
              <a:r>
                <a:rPr lang="en-US" sz="1300" dirty="0">
                  <a:solidFill>
                    <a:srgbClr val="7030A0"/>
                  </a:solidFill>
                </a:rPr>
                <a:t>Bob</a:t>
              </a:r>
              <a:r>
                <a:rPr lang="el-GR" sz="1300" dirty="0">
                  <a:solidFill>
                    <a:srgbClr val="7030A0"/>
                  </a:solidFill>
                </a:rPr>
                <a:t>)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67B145-7B97-4479-9E92-3F6CF9F98FD4}"/>
                </a:ext>
              </a:extLst>
            </p:cNvPr>
            <p:cNvCxnSpPr>
              <a:cxnSpLocks/>
              <a:stCxn id="12" idx="0"/>
              <a:endCxn id="19" idx="2"/>
            </p:cNvCxnSpPr>
            <p:nvPr/>
          </p:nvCxnSpPr>
          <p:spPr>
            <a:xfrm flipV="1">
              <a:off x="4510121" y="4147872"/>
              <a:ext cx="0" cy="302708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B43D03D-A8A3-4B04-8BAC-8E2D8EB1403F}"/>
                </a:ext>
              </a:extLst>
            </p:cNvPr>
            <p:cNvCxnSpPr>
              <a:cxnSpLocks/>
              <a:stCxn id="25" idx="0"/>
              <a:endCxn id="29" idx="2"/>
            </p:cNvCxnSpPr>
            <p:nvPr/>
          </p:nvCxnSpPr>
          <p:spPr>
            <a:xfrm flipH="1" flipV="1">
              <a:off x="7507905" y="4150208"/>
              <a:ext cx="1984" cy="300372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EC6DA3-D1EE-480B-8B1F-9C9DDC22F547}"/>
                </a:ext>
              </a:extLst>
            </p:cNvPr>
            <p:cNvSpPr txBox="1"/>
            <p:nvPr/>
          </p:nvSpPr>
          <p:spPr>
            <a:xfrm>
              <a:off x="2892930" y="3030094"/>
              <a:ext cx="369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</a:rPr>
                <a:t>m</a:t>
              </a:r>
              <a:endParaRPr lang="el-GR" dirty="0">
                <a:solidFill>
                  <a:srgbClr val="FF0066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D4948F-C50A-49BC-84E0-740CEC74F154}"/>
                </a:ext>
              </a:extLst>
            </p:cNvPr>
            <p:cNvSpPr txBox="1"/>
            <p:nvPr/>
          </p:nvSpPr>
          <p:spPr>
            <a:xfrm>
              <a:off x="5551679" y="3030094"/>
              <a:ext cx="85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E</a:t>
              </a:r>
              <a:r>
                <a:rPr lang="en-US" baseline="-25000" dirty="0">
                  <a:solidFill>
                    <a:srgbClr val="FF3300"/>
                  </a:solidFill>
                </a:rPr>
                <a:t>e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FF0066"/>
                  </a:solidFill>
                </a:rPr>
                <a:t>m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l-GR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276EAB-4DB2-43E8-81FB-8EF6F4A9440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3262262" y="3214760"/>
              <a:ext cx="22894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20E081-9E2E-4AA9-8667-E4179AC7BE20}"/>
                </a:ext>
              </a:extLst>
            </p:cNvPr>
            <p:cNvSpPr txBox="1"/>
            <p:nvPr/>
          </p:nvSpPr>
          <p:spPr>
            <a:xfrm>
              <a:off x="3713470" y="2854876"/>
              <a:ext cx="1466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E</a:t>
              </a:r>
              <a:r>
                <a:rPr lang="en-US" baseline="-25000" dirty="0">
                  <a:solidFill>
                    <a:srgbClr val="FF3300"/>
                  </a:solidFill>
                </a:rPr>
                <a:t>e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= x</a:t>
              </a:r>
              <a:r>
                <a:rPr lang="en-US" baseline="30000" dirty="0">
                  <a:solidFill>
                    <a:srgbClr val="FF3300"/>
                  </a:solidFill>
                </a:rPr>
                <a:t>e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 mod n </a:t>
              </a:r>
              <a:r>
                <a:rPr lang="en-US" baseline="-25000" dirty="0">
                  <a:solidFill>
                    <a:srgbClr val="FF3300"/>
                  </a:solidFill>
                </a:rPr>
                <a:t> </a:t>
              </a:r>
              <a:endParaRPr lang="el-GR" baseline="-25000" dirty="0">
                <a:solidFill>
                  <a:srgbClr val="FF33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BFBAD1-51A6-4455-9056-F4461733B8B1}"/>
                </a:ext>
              </a:extLst>
            </p:cNvPr>
            <p:cNvSpPr txBox="1"/>
            <p:nvPr/>
          </p:nvSpPr>
          <p:spPr>
            <a:xfrm>
              <a:off x="8613212" y="3025620"/>
              <a:ext cx="117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D</a:t>
              </a:r>
              <a:r>
                <a:rPr lang="en-US" baseline="-25000" dirty="0">
                  <a:solidFill>
                    <a:srgbClr val="7030A0"/>
                  </a:solidFill>
                </a:rPr>
                <a:t>d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E</a:t>
              </a:r>
              <a:r>
                <a:rPr lang="en-US" baseline="-25000" dirty="0">
                  <a:solidFill>
                    <a:srgbClr val="FF3300"/>
                  </a:solidFill>
                </a:rPr>
                <a:t>e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dirty="0">
                  <a:solidFill>
                    <a:srgbClr val="FF0066"/>
                  </a:solidFill>
                </a:rPr>
                <a:t>m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endParaRPr lang="el-GR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477CA43-14D6-4473-A03F-A3C6E3A04FD3}"/>
                </a:ext>
              </a:extLst>
            </p:cNvPr>
            <p:cNvCxnSpPr>
              <a:cxnSpLocks/>
              <a:stCxn id="36" idx="3"/>
              <a:endCxn id="39" idx="1"/>
            </p:cNvCxnSpPr>
            <p:nvPr/>
          </p:nvCxnSpPr>
          <p:spPr>
            <a:xfrm flipV="1">
              <a:off x="6403694" y="3210286"/>
              <a:ext cx="2209518" cy="447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6ED01D-990F-404A-BC1B-7911C60D8F6D}"/>
                </a:ext>
              </a:extLst>
            </p:cNvPr>
            <p:cNvSpPr txBox="1"/>
            <p:nvPr/>
          </p:nvSpPr>
          <p:spPr>
            <a:xfrm>
              <a:off x="6590101" y="2854876"/>
              <a:ext cx="1838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D</a:t>
              </a:r>
              <a:r>
                <a:rPr lang="en-US" baseline="-25000" dirty="0">
                  <a:solidFill>
                    <a:srgbClr val="7030A0"/>
                  </a:solidFill>
                </a:rPr>
                <a:t>d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 = 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x</a:t>
              </a:r>
              <a:r>
                <a:rPr lang="en-US" baseline="30000" dirty="0">
                  <a:solidFill>
                    <a:srgbClr val="7030A0"/>
                  </a:solidFill>
                </a:rPr>
                <a:t>d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mod n </a:t>
              </a:r>
              <a:endParaRPr lang="el-GR" baseline="-25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A132445-1A40-445C-8561-B1CD66221FD2}"/>
                </a:ext>
              </a:extLst>
            </p:cNvPr>
            <p:cNvCxnSpPr>
              <a:cxnSpLocks/>
              <a:stCxn id="10" idx="2"/>
              <a:endCxn id="32" idx="3"/>
            </p:cNvCxnSpPr>
            <p:nvPr/>
          </p:nvCxnSpPr>
          <p:spPr>
            <a:xfrm rot="5400000">
              <a:off x="8828505" y="4000371"/>
              <a:ext cx="521393" cy="1234241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B37937AB-00B0-4E03-9A77-5341784119C1}"/>
                </a:ext>
              </a:extLst>
            </p:cNvPr>
            <p:cNvCxnSpPr>
              <a:cxnSpLocks/>
              <a:stCxn id="10" idx="2"/>
              <a:endCxn id="31" idx="2"/>
            </p:cNvCxnSpPr>
            <p:nvPr/>
          </p:nvCxnSpPr>
          <p:spPr>
            <a:xfrm rot="5400000">
              <a:off x="6776574" y="2090342"/>
              <a:ext cx="663294" cy="5196200"/>
            </a:xfrm>
            <a:prstGeom prst="bentConnector3">
              <a:avLst>
                <a:gd name="adj1" fmla="val 163184"/>
              </a:avLst>
            </a:prstGeom>
            <a:ln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A876D8-B326-4307-9870-9F4159222B71}"/>
                </a:ext>
              </a:extLst>
            </p:cNvPr>
            <p:cNvSpPr txBox="1"/>
            <p:nvPr/>
          </p:nvSpPr>
          <p:spPr>
            <a:xfrm>
              <a:off x="8229600" y="5437557"/>
              <a:ext cx="147672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dirty="0">
                  <a:solidFill>
                    <a:srgbClr val="FF3300"/>
                  </a:solidFill>
                </a:rPr>
                <a:t>Publication of (n,e)</a:t>
              </a:r>
              <a:r>
                <a:rPr lang="el-GR" sz="1300" dirty="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749641B-6F5C-4781-B666-D210DF1A8A1A}"/>
                </a:ext>
              </a:extLst>
            </p:cNvPr>
            <p:cNvSpPr/>
            <p:nvPr/>
          </p:nvSpPr>
          <p:spPr>
            <a:xfrm>
              <a:off x="8006255" y="3887430"/>
              <a:ext cx="107721" cy="153887"/>
            </a:xfrm>
            <a:custGeom>
              <a:avLst/>
              <a:gdLst>
                <a:gd name="connsiteX0" fmla="*/ 53861 w 107721"/>
                <a:gd name="connsiteY0" fmla="*/ 73097 h 153887"/>
                <a:gd name="connsiteX1" fmla="*/ 25007 w 107721"/>
                <a:gd name="connsiteY1" fmla="*/ 75213 h 153887"/>
                <a:gd name="connsiteX2" fmla="*/ 25007 w 107721"/>
                <a:gd name="connsiteY2" fmla="*/ 40395 h 153887"/>
                <a:gd name="connsiteX3" fmla="*/ 53861 w 107721"/>
                <a:gd name="connsiteY3" fmla="*/ 11542 h 153887"/>
                <a:gd name="connsiteX4" fmla="*/ 82715 w 107721"/>
                <a:gd name="connsiteY4" fmla="*/ 40395 h 153887"/>
                <a:gd name="connsiteX5" fmla="*/ 82715 w 107721"/>
                <a:gd name="connsiteY5" fmla="*/ 51937 h 153887"/>
                <a:gd name="connsiteX6" fmla="*/ 94256 w 107721"/>
                <a:gd name="connsiteY6" fmla="*/ 51937 h 153887"/>
                <a:gd name="connsiteX7" fmla="*/ 94256 w 107721"/>
                <a:gd name="connsiteY7" fmla="*/ 40395 h 153887"/>
                <a:gd name="connsiteX8" fmla="*/ 53861 w 107721"/>
                <a:gd name="connsiteY8" fmla="*/ 0 h 153887"/>
                <a:gd name="connsiteX9" fmla="*/ 13465 w 107721"/>
                <a:gd name="connsiteY9" fmla="*/ 40395 h 153887"/>
                <a:gd name="connsiteX10" fmla="*/ 13465 w 107721"/>
                <a:gd name="connsiteY10" fmla="*/ 75982 h 153887"/>
                <a:gd name="connsiteX11" fmla="*/ 0 w 107721"/>
                <a:gd name="connsiteY11" fmla="*/ 76944 h 153887"/>
                <a:gd name="connsiteX12" fmla="*/ 0 w 107721"/>
                <a:gd name="connsiteY12" fmla="*/ 150040 h 153887"/>
                <a:gd name="connsiteX13" fmla="*/ 53861 w 107721"/>
                <a:gd name="connsiteY13" fmla="*/ 153888 h 153887"/>
                <a:gd name="connsiteX14" fmla="*/ 107721 w 107721"/>
                <a:gd name="connsiteY14" fmla="*/ 150040 h 153887"/>
                <a:gd name="connsiteX15" fmla="*/ 107721 w 107721"/>
                <a:gd name="connsiteY15" fmla="*/ 76944 h 153887"/>
                <a:gd name="connsiteX16" fmla="*/ 53861 w 107721"/>
                <a:gd name="connsiteY16" fmla="*/ 73097 h 153887"/>
                <a:gd name="connsiteX17" fmla="*/ 57708 w 107721"/>
                <a:gd name="connsiteY17" fmla="*/ 124457 h 153887"/>
                <a:gd name="connsiteX18" fmla="*/ 57708 w 107721"/>
                <a:gd name="connsiteY18" fmla="*/ 134652 h 153887"/>
                <a:gd name="connsiteX19" fmla="*/ 50013 w 107721"/>
                <a:gd name="connsiteY19" fmla="*/ 134652 h 153887"/>
                <a:gd name="connsiteX20" fmla="*/ 50013 w 107721"/>
                <a:gd name="connsiteY20" fmla="*/ 124457 h 153887"/>
                <a:gd name="connsiteX21" fmla="*/ 42319 w 107721"/>
                <a:gd name="connsiteY21" fmla="*/ 113492 h 153887"/>
                <a:gd name="connsiteX22" fmla="*/ 53861 w 107721"/>
                <a:gd name="connsiteY22" fmla="*/ 101950 h 153887"/>
                <a:gd name="connsiteX23" fmla="*/ 65402 w 107721"/>
                <a:gd name="connsiteY23" fmla="*/ 113492 h 153887"/>
                <a:gd name="connsiteX24" fmla="*/ 57708 w 107721"/>
                <a:gd name="connsiteY24" fmla="*/ 124457 h 15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7721" h="153887">
                  <a:moveTo>
                    <a:pt x="53861" y="73097"/>
                  </a:moveTo>
                  <a:lnTo>
                    <a:pt x="25007" y="75213"/>
                  </a:lnTo>
                  <a:lnTo>
                    <a:pt x="25007" y="40395"/>
                  </a:lnTo>
                  <a:cubicBezTo>
                    <a:pt x="25007" y="24430"/>
                    <a:pt x="37895" y="11542"/>
                    <a:pt x="53861" y="11542"/>
                  </a:cubicBezTo>
                  <a:cubicBezTo>
                    <a:pt x="69826" y="11542"/>
                    <a:pt x="82715" y="24430"/>
                    <a:pt x="82715" y="40395"/>
                  </a:cubicBezTo>
                  <a:lnTo>
                    <a:pt x="82715" y="51937"/>
                  </a:lnTo>
                  <a:lnTo>
                    <a:pt x="94256" y="51937"/>
                  </a:lnTo>
                  <a:lnTo>
                    <a:pt x="94256" y="40395"/>
                  </a:lnTo>
                  <a:cubicBezTo>
                    <a:pt x="94256" y="18082"/>
                    <a:pt x="76174" y="0"/>
                    <a:pt x="53861" y="0"/>
                  </a:cubicBezTo>
                  <a:cubicBezTo>
                    <a:pt x="31547" y="0"/>
                    <a:pt x="13465" y="18082"/>
                    <a:pt x="13465" y="40395"/>
                  </a:cubicBezTo>
                  <a:lnTo>
                    <a:pt x="13465" y="75982"/>
                  </a:lnTo>
                  <a:lnTo>
                    <a:pt x="0" y="76944"/>
                  </a:lnTo>
                  <a:lnTo>
                    <a:pt x="0" y="150040"/>
                  </a:lnTo>
                  <a:lnTo>
                    <a:pt x="53861" y="153888"/>
                  </a:lnTo>
                  <a:lnTo>
                    <a:pt x="107721" y="150040"/>
                  </a:lnTo>
                  <a:lnTo>
                    <a:pt x="107721" y="76944"/>
                  </a:lnTo>
                  <a:lnTo>
                    <a:pt x="53861" y="73097"/>
                  </a:lnTo>
                  <a:close/>
                  <a:moveTo>
                    <a:pt x="57708" y="124457"/>
                  </a:moveTo>
                  <a:lnTo>
                    <a:pt x="57708" y="134652"/>
                  </a:lnTo>
                  <a:lnTo>
                    <a:pt x="50013" y="134652"/>
                  </a:lnTo>
                  <a:lnTo>
                    <a:pt x="50013" y="124457"/>
                  </a:lnTo>
                  <a:cubicBezTo>
                    <a:pt x="45589" y="122918"/>
                    <a:pt x="42319" y="118686"/>
                    <a:pt x="42319" y="113492"/>
                  </a:cubicBezTo>
                  <a:cubicBezTo>
                    <a:pt x="42319" y="107144"/>
                    <a:pt x="47513" y="101950"/>
                    <a:pt x="53861" y="101950"/>
                  </a:cubicBezTo>
                  <a:cubicBezTo>
                    <a:pt x="60208" y="101950"/>
                    <a:pt x="65402" y="107144"/>
                    <a:pt x="65402" y="113492"/>
                  </a:cubicBezTo>
                  <a:cubicBezTo>
                    <a:pt x="65402" y="118493"/>
                    <a:pt x="62132" y="122725"/>
                    <a:pt x="57708" y="1244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885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A53341F-3EF7-4FCB-A9A7-A5E93BE6E275}"/>
                  </a:ext>
                </a:extLst>
              </p:cNvPr>
              <p:cNvSpPr txBox="1"/>
              <p:nvPr/>
            </p:nvSpPr>
            <p:spPr>
              <a:xfrm>
                <a:off x="2332526" y="1852256"/>
                <a:ext cx="126045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/>
                        <m:t>n</m:t>
                      </m:r>
                      <m:r>
                        <m:rPr>
                          <m:nor/>
                        </m:rPr>
                        <a:rPr lang="en-US" sz="3600" dirty="0"/>
                        <m:t>=</m:t>
                      </m:r>
                      <m:r>
                        <m:rPr>
                          <m:nor/>
                        </m:rPr>
                        <a:rPr lang="en-US" sz="3600" dirty="0"/>
                        <m:t>p</m:t>
                      </m:r>
                      <m:r>
                        <m:rPr>
                          <m:nor/>
                        </m:rPr>
                        <a:rPr lang="en-US" sz="3600" dirty="0"/>
                        <m:t>·</m:t>
                      </m:r>
                      <m:r>
                        <m:rPr>
                          <m:nor/>
                        </m:rPr>
                        <a:rPr lang="en-US" sz="3600" dirty="0"/>
                        <m:t>q</m:t>
                      </m:r>
                    </m:oMath>
                  </m:oMathPara>
                </a14:m>
                <a:endParaRPr lang="el-GR" sz="3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A53341F-3EF7-4FCB-A9A7-A5E93BE6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26" y="1852256"/>
                <a:ext cx="1260450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8F31E68-EB3A-4AF3-8C65-3DB3D70B656B}"/>
              </a:ext>
            </a:extLst>
          </p:cNvPr>
          <p:cNvCxnSpPr>
            <a:cxnSpLocks/>
          </p:cNvCxnSpPr>
          <p:nvPr/>
        </p:nvCxnSpPr>
        <p:spPr>
          <a:xfrm>
            <a:off x="2888771" y="1589196"/>
            <a:ext cx="73980" cy="4126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23A6F4-4FD9-4C92-AE4A-D0309DC366DA}"/>
              </a:ext>
            </a:extLst>
          </p:cNvPr>
          <p:cNvCxnSpPr>
            <a:cxnSpLocks/>
          </p:cNvCxnSpPr>
          <p:nvPr/>
        </p:nvCxnSpPr>
        <p:spPr>
          <a:xfrm>
            <a:off x="2888771" y="1589196"/>
            <a:ext cx="358065" cy="4126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FD6E0C9-6600-430D-8362-541F70823FE7}"/>
              </a:ext>
            </a:extLst>
          </p:cNvPr>
          <p:cNvSpPr txBox="1"/>
          <p:nvPr/>
        </p:nvSpPr>
        <p:spPr>
          <a:xfrm>
            <a:off x="893602" y="1219864"/>
            <a:ext cx="307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Primes, &gt; 2 of the same size</a:t>
            </a:r>
            <a:endParaRPr lang="el-G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8E23F9E-E427-4CF6-B728-532B6A418974}"/>
                  </a:ext>
                </a:extLst>
              </p:cNvPr>
              <p:cNvSpPr txBox="1"/>
              <p:nvPr/>
            </p:nvSpPr>
            <p:spPr>
              <a:xfrm>
                <a:off x="7375534" y="1846868"/>
                <a:ext cx="390195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ed</m:t>
                      </m:r>
                      <m:r>
                        <m:rPr>
                          <m:nor/>
                        </m:rP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≡ 1 (</m:t>
                      </m:r>
                      <m:r>
                        <m:rPr>
                          <m:nor/>
                        </m:rP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3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))</m:t>
                      </m:r>
                    </m:oMath>
                  </m:oMathPara>
                </a14:m>
                <a:endParaRPr lang="en-US" sz="3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8E23F9E-E427-4CF6-B728-532B6A418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534" y="1846868"/>
                <a:ext cx="3901951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F07B6AA-BE32-43EF-8B2E-FE43662B727C}"/>
                  </a:ext>
                </a:extLst>
              </p:cNvPr>
              <p:cNvSpPr txBox="1"/>
              <p:nvPr/>
            </p:nvSpPr>
            <p:spPr>
              <a:xfrm>
                <a:off x="8022322" y="1090469"/>
                <a:ext cx="42066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CMR1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000" dirty="0">
                          <a:latin typeface="CMSY10"/>
                        </a:rPr>
                        <m:t>{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CMSY10"/>
                        </a:rPr>
                        <m:t>∈ </m:t>
                      </m:r>
                      <m:r>
                        <a:rPr lang="en-US" sz="2000" dirty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nor/>
                        </m:rPr>
                        <a:rPr lang="en-US" sz="2000" dirty="0">
                          <a:latin typeface="CMSY10"/>
                        </a:rPr>
                        <m:t>| </m:t>
                      </m:r>
                      <m:r>
                        <m:rPr>
                          <m:nor/>
                        </m:rPr>
                        <a:rPr lang="en-US" sz="2000" dirty="0">
                          <a:latin typeface="CMR10"/>
                        </a:rPr>
                        <m:t>1 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&lt; 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 &lt; </m:t>
                      </m:r>
                      <m:r>
                        <m:rPr>
                          <m:nor/>
                        </m:rPr>
                        <a:rPr lang="el-GR" sz="2000" dirty="0">
                          <a:latin typeface="CMMI10"/>
                        </a:rPr>
                        <m:t>ϕ</m:t>
                      </m:r>
                      <m:r>
                        <m:rPr>
                          <m:nor/>
                        </m:rPr>
                        <a:rPr lang="el-GR" sz="2000" dirty="0">
                          <a:latin typeface="CMR1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000" dirty="0">
                          <a:latin typeface="CMR10"/>
                        </a:rPr>
                        <m:t>) &amp; 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gcd</m:t>
                      </m:r>
                      <m:r>
                        <m:rPr>
                          <m:nor/>
                        </m:rPr>
                        <a:rPr lang="en-US" sz="2000" dirty="0">
                          <a:latin typeface="CMR1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, </m:t>
                      </m:r>
                      <m:r>
                        <m:rPr>
                          <m:nor/>
                        </m:rPr>
                        <a:rPr lang="el-GR" sz="2000" dirty="0">
                          <a:latin typeface="CMMI10"/>
                        </a:rPr>
                        <m:t>ϕ</m:t>
                      </m:r>
                      <m:r>
                        <m:rPr>
                          <m:nor/>
                        </m:rPr>
                        <a:rPr lang="el-GR" sz="2000" dirty="0">
                          <a:latin typeface="CMR1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latin typeface="CMMI1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000" dirty="0">
                          <a:latin typeface="CMR10"/>
                        </a:rPr>
                        <m:t>))</m:t>
                      </m:r>
                      <m:r>
                        <m:rPr>
                          <m:nor/>
                        </m:rPr>
                        <a:rPr lang="en-US" sz="2000" dirty="0">
                          <a:latin typeface="CMSY10"/>
                        </a:rPr>
                        <m:t>}</m:t>
                      </m:r>
                    </m:oMath>
                  </m:oMathPara>
                </a14:m>
                <a:endParaRPr lang="el-GR" sz="20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F07B6AA-BE32-43EF-8B2E-FE43662B7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22" y="1090469"/>
                <a:ext cx="4206601" cy="400110"/>
              </a:xfrm>
              <a:prstGeom prst="rect">
                <a:avLst/>
              </a:prstGeom>
              <a:blipFill>
                <a:blip r:embed="rId1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CE85B34-F7EE-4DBD-831B-9FB8320E9BBB}"/>
              </a:ext>
            </a:extLst>
          </p:cNvPr>
          <p:cNvCxnSpPr>
            <a:cxnSpLocks/>
          </p:cNvCxnSpPr>
          <p:nvPr/>
        </p:nvCxnSpPr>
        <p:spPr>
          <a:xfrm flipH="1">
            <a:off x="8006021" y="1466862"/>
            <a:ext cx="428735" cy="535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 study of the Euclidean attack on RSA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3389167" y="412888"/>
            <a:ext cx="5413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Small exponent attacks on RSA</a:t>
            </a:r>
            <a:endParaRPr lang="el-G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17B8D-5376-4AB5-A99A-0FE05A04227C}"/>
                  </a:ext>
                </a:extLst>
              </p:cNvPr>
              <p:cNvSpPr txBox="1"/>
              <p:nvPr/>
            </p:nvSpPr>
            <p:spPr>
              <a:xfrm>
                <a:off x="504734" y="1770075"/>
                <a:ext cx="11182526" cy="4104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b="0" i="0" u="none" strike="noStrike" baseline="0" dirty="0">
                    <a:latin typeface="CMR10"/>
                  </a:rPr>
                  <a:t>M.J. Wiener. “Cryptanalysis of short RSA secret exponents” (1990)</a:t>
                </a:r>
              </a:p>
              <a:p>
                <a:r>
                  <a:rPr lang="en-US" sz="2000" dirty="0">
                    <a:latin typeface="CMR10"/>
                  </a:rPr>
                  <a:t>        -&gt;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1/4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b="0" i="0" u="none" strike="noStrike" baseline="0" dirty="0">
                    <a:latin typeface="CMR1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u="none" strike="noStrike" baseline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𝑙𝑜𝑔𝑛</m:t>
                            </m:r>
                          </m:e>
                        </m:d>
                      </m:e>
                      <m:sup>
                        <m: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CMR10"/>
                </a:endParaRPr>
              </a:p>
              <a:p>
                <a:endParaRPr lang="en-US" sz="2000" b="0" i="0" u="none" strike="noStrike" baseline="0" dirty="0">
                  <a:latin typeface="CMR1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000" b="0" i="0" u="none" strike="noStrike" baseline="0" dirty="0">
                    <a:latin typeface="CMR10"/>
                  </a:rPr>
                  <a:t>Andrej Dujella. “Continued fractions and RSA with small secret exponent” (2004)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000" b="0" i="0" u="none" strike="noStrike" baseline="0" dirty="0">
                    <a:latin typeface="CMR10"/>
                  </a:rPr>
                  <a:t>Eric R. Verheul and Henk C. A. van Tilborg. “Cryptanalysis of ‘Less Short’ RSA Secret Exponents” (1997)</a:t>
                </a:r>
              </a:p>
              <a:p>
                <a:r>
                  <a:rPr lang="en-US" sz="2000" dirty="0">
                    <a:latin typeface="CMR10"/>
                  </a:rPr>
                  <a:t>        -&gt;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MR10"/>
                  </a:rPr>
                  <a:t>Slightly bigger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MR10"/>
                  </a:rPr>
                  <a:t> </a:t>
                </a:r>
                <a:endParaRPr lang="en-US" sz="2000" b="0" i="0" u="none" strike="noStrike" baseline="0" dirty="0">
                  <a:solidFill>
                    <a:schemeClr val="accent1">
                      <a:lumMod val="50000"/>
                    </a:schemeClr>
                  </a:solidFill>
                  <a:latin typeface="CMR1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000" b="0" i="0" u="none" strike="noStrike" baseline="0" dirty="0">
                  <a:latin typeface="CMR1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b="0" i="0" u="none" strike="noStrike" baseline="0" dirty="0">
                    <a:latin typeface="CMR10"/>
                  </a:rPr>
                  <a:t>Alexander May. “Using LLL-Reduction for Solving RSA and Factorization Problems” (2010</a:t>
                </a:r>
                <a:r>
                  <a:rPr lang="en-US" sz="2000" dirty="0">
                    <a:latin typeface="CMR10"/>
                  </a:rPr>
                  <a:t>)</a:t>
                </a:r>
              </a:p>
              <a:p>
                <a:r>
                  <a:rPr lang="en-US" sz="2000" dirty="0">
                    <a:latin typeface="CMR10"/>
                  </a:rPr>
                  <a:t>        -&gt;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  <a:latin typeface="CMR10"/>
                  </a:rPr>
                  <a:t>Wiener’s in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u="none" strike="noStrike" baseline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u="none" strike="noStrike" baseline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𝑙𝑜𝑔𝑛</m:t>
                            </m:r>
                          </m:e>
                        </m:d>
                      </m:e>
                      <m:sup>
                        <m: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MR1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000" dirty="0">
                  <a:latin typeface="CMR10"/>
                </a:endParaRP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sz="2000" b="0" i="0" u="none" strike="noStrike" baseline="0" dirty="0">
                    <a:latin typeface="CMR10"/>
                  </a:rPr>
                  <a:t>Johannes Bl</a:t>
                </a:r>
                <a:r>
                  <a:rPr lang="en-US" sz="2000" dirty="0">
                    <a:latin typeface="CMR10"/>
                    <a:cs typeface="Calibri" panose="020F0502020204030204" pitchFamily="34" charset="0"/>
                  </a:rPr>
                  <a:t>ö</a:t>
                </a:r>
                <a:r>
                  <a:rPr lang="en-US" sz="2000" b="0" i="0" u="none" strike="noStrike" baseline="0" dirty="0">
                    <a:latin typeface="CMR10"/>
                  </a:rPr>
                  <a:t>mer and Alexander May. “Low Secret Exponent RSA Revisited” (2001)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sz="2000" b="0" i="0" u="none" strike="noStrike" baseline="0" dirty="0">
                    <a:latin typeface="CMR10"/>
                  </a:rPr>
                  <a:t>Dan Boneh and Glenn Durfee. “Cryptanalysis of RSA with private key d less than N0.292” (2000)</a:t>
                </a:r>
              </a:p>
              <a:p>
                <a:r>
                  <a:rPr lang="en-US" sz="2000" dirty="0">
                    <a:latin typeface="CMR10"/>
                  </a:rPr>
                  <a:t>        -&gt;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8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0.292</m:t>
                        </m:r>
                      </m:sup>
                    </m:sSup>
                  </m:oMath>
                </a14:m>
                <a:endParaRPr lang="el-G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17B8D-5376-4AB5-A99A-0FE05A04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34" y="1770075"/>
                <a:ext cx="11182526" cy="4104970"/>
              </a:xfrm>
              <a:prstGeom prst="rect">
                <a:avLst/>
              </a:prstGeom>
              <a:blipFill>
                <a:blip r:embed="rId2"/>
                <a:stretch>
                  <a:fillRect l="-600" t="-3709" r="-55" b="-163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 study of the Euclidean attack on RSA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4659065" y="412888"/>
            <a:ext cx="2873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Wiener’s Attack</a:t>
            </a:r>
            <a:endParaRPr lang="el-G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D3CAB9-2588-4CD2-8DF3-89F92E57B91F}"/>
                  </a:ext>
                </a:extLst>
              </p:cNvPr>
              <p:cNvSpPr txBox="1"/>
              <p:nvPr/>
            </p:nvSpPr>
            <p:spPr>
              <a:xfrm>
                <a:off x="2351010" y="1818647"/>
                <a:ext cx="7489973" cy="12412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ed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≡ 1 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3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sz="3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)) </m:t>
                      </m:r>
                      <m:r>
                        <a:rPr lang="en-US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𝑝𝑞</m:t>
                          </m:r>
                        </m:den>
                      </m:f>
                      <m:r>
                        <m:rPr>
                          <m:nor/>
                        </m:rPr>
                        <a:rPr lang="en-US" sz="36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=</m:t>
                      </m:r>
                      <m:f>
                        <m:f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num>
                        <m:den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𝑑𝑔</m:t>
                          </m:r>
                        </m:den>
                      </m:f>
                      <m:d>
                        <m:d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3600" b="0" i="0" u="none" strike="noStrike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MR1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D3CAB9-2588-4CD2-8DF3-89F92E57B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10" y="1818647"/>
                <a:ext cx="7489973" cy="1241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7A1EBCD-B7BE-47F9-B39D-A74FFAB948CB}"/>
              </a:ext>
            </a:extLst>
          </p:cNvPr>
          <p:cNvSpPr/>
          <p:nvPr/>
        </p:nvSpPr>
        <p:spPr>
          <a:xfrm rot="16200000">
            <a:off x="6689178" y="2981237"/>
            <a:ext cx="211822" cy="503339"/>
          </a:xfrm>
          <a:prstGeom prst="leftBrace">
            <a:avLst>
              <a:gd name="adj1" fmla="val 15540"/>
              <a:gd name="adj2" fmla="val 50000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9A763-EFDA-4C2E-B794-B4B95945474C}"/>
              </a:ext>
            </a:extLst>
          </p:cNvPr>
          <p:cNvSpPr txBox="1"/>
          <p:nvPr/>
        </p:nvSpPr>
        <p:spPr>
          <a:xfrm>
            <a:off x="5444461" y="3429000"/>
            <a:ext cx="270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 information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close underestimate of 𝛿 </a:t>
            </a:r>
            <a:endParaRPr 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 study of the Euclidean attack on RSA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2884607" y="412888"/>
            <a:ext cx="6422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What about (very) large exponents ?</a:t>
            </a:r>
            <a:endParaRPr lang="el-G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1C819-0E68-4D46-B0FD-BADD800439B1}"/>
                  </a:ext>
                </a:extLst>
              </p:cNvPr>
              <p:cNvSpPr txBox="1"/>
              <p:nvPr/>
            </p:nvSpPr>
            <p:spPr>
              <a:xfrm>
                <a:off x="2199307" y="2304974"/>
                <a:ext cx="5585676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Wiener’s attack works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l-GR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endParaRPr lang="el-GR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1C819-0E68-4D46-B0FD-BADD8004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07" y="2304974"/>
                <a:ext cx="5585676" cy="429092"/>
              </a:xfrm>
              <a:prstGeom prst="rect">
                <a:avLst/>
              </a:prstGeom>
              <a:blipFill>
                <a:blip r:embed="rId2"/>
                <a:stretch>
                  <a:fillRect l="-983" r="-218" b="-239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01138C-3A70-4128-82D5-97AB8BD28643}"/>
                  </a:ext>
                </a:extLst>
              </p:cNvPr>
              <p:cNvSpPr txBox="1"/>
              <p:nvPr/>
            </p:nvSpPr>
            <p:spPr>
              <a:xfrm>
                <a:off x="2199306" y="2986791"/>
                <a:ext cx="7542706" cy="414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sz="2000" b="0" i="0" u="none" strike="noStrike" baseline="0" dirty="0">
                    <a:latin typeface="CMTI10"/>
                  </a:rPr>
                  <a:t>If [5], [6] work for all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l-GR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r>
                  <a:rPr lang="el-GR" sz="2000" b="0" i="0" u="none" strike="noStrike" baseline="0" dirty="0">
                    <a:latin typeface="CMMI7"/>
                  </a:rPr>
                  <a:t>,</a:t>
                </a:r>
                <a:r>
                  <a:rPr lang="en-US" sz="2000" b="0" i="0" u="none" strike="noStrike" baseline="0" dirty="0">
                    <a:latin typeface="CMMI7"/>
                  </a:rPr>
                  <a:t> </a:t>
                </a:r>
                <a:r>
                  <a:rPr lang="en-US" sz="2000" dirty="0">
                    <a:latin typeface="CMMI7"/>
                  </a:rPr>
                  <a:t>then</a:t>
                </a:r>
                <a:r>
                  <a:rPr lang="en-US" sz="2000" b="0" i="0" u="none" strike="noStrike" baseline="0" dirty="0">
                    <a:latin typeface="CMTI10"/>
                  </a:rPr>
                  <a:t> they</a:t>
                </a:r>
                <a:r>
                  <a:rPr lang="en-US" sz="2000" b="0" i="0" u="none" strike="noStrike" dirty="0">
                    <a:latin typeface="CMTI10"/>
                  </a:rPr>
                  <a:t> work for</a:t>
                </a:r>
                <a:r>
                  <a:rPr lang="en-US" sz="2000" b="0" i="0" u="none" strike="noStrike" baseline="0" dirty="0">
                    <a:latin typeface="CMTI10"/>
                  </a:rPr>
                  <a:t> all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l-GR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u="none" strike="noStrike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l-GR" sz="2000" b="0" i="1" u="none" strike="noStrike" baseline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endParaRPr lang="el-G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01138C-3A70-4128-82D5-97AB8BD28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06" y="2986791"/>
                <a:ext cx="7542706" cy="414857"/>
              </a:xfrm>
              <a:prstGeom prst="rect">
                <a:avLst/>
              </a:prstGeom>
              <a:blipFill>
                <a:blip r:embed="rId3"/>
                <a:stretch>
                  <a:fillRect l="-728" t="-4412" b="-264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653F07-5928-47A0-A3E3-98543967D3AD}"/>
              </a:ext>
            </a:extLst>
          </p:cNvPr>
          <p:cNvSpPr txBox="1"/>
          <p:nvPr/>
        </p:nvSpPr>
        <p:spPr>
          <a:xfrm>
            <a:off x="1442207" y="1652139"/>
            <a:ext cx="8257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7"/>
            </a:pPr>
            <a:r>
              <a:rPr lang="en-US" sz="2000" b="0" i="0" u="none" strike="noStrike" baseline="0" dirty="0">
                <a:latin typeface="CMR10"/>
              </a:rPr>
              <a:t>M. Jason Hinek</a:t>
            </a:r>
            <a:r>
              <a:rPr lang="en-US" sz="2000" dirty="0">
                <a:latin typeface="CMR10"/>
              </a:rPr>
              <a:t> </a:t>
            </a:r>
            <a:r>
              <a:rPr lang="en-US" sz="2000" b="0" i="0" u="none" strike="noStrike" baseline="0" dirty="0">
                <a:latin typeface="CMR10"/>
              </a:rPr>
              <a:t>“</a:t>
            </a:r>
            <a:r>
              <a:rPr lang="en-US" sz="2000" b="0" i="0" u="none" strike="noStrike" baseline="0" dirty="0">
                <a:latin typeface="CMTI10"/>
              </a:rPr>
              <a:t>(Very) Large RSA Private Exponent Vulnerabilities</a:t>
            </a:r>
            <a:r>
              <a:rPr lang="en-US" sz="2000" b="0" i="0" u="none" strike="noStrike" baseline="0" dirty="0">
                <a:latin typeface="CMR10"/>
              </a:rPr>
              <a:t> ” (2004)</a:t>
            </a:r>
            <a:endParaRPr lang="el-GR" sz="200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0B0A299-EE7B-47D2-B36A-FBD3D04292D7}"/>
              </a:ext>
            </a:extLst>
          </p:cNvPr>
          <p:cNvSpPr/>
          <p:nvPr/>
        </p:nvSpPr>
        <p:spPr>
          <a:xfrm rot="16200000">
            <a:off x="3023372" y="3133924"/>
            <a:ext cx="211822" cy="653971"/>
          </a:xfrm>
          <a:prstGeom prst="leftBrace">
            <a:avLst>
              <a:gd name="adj1" fmla="val 15540"/>
              <a:gd name="adj2" fmla="val 50000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6BAB5F-0C08-4A20-8369-8B5B54D87973}"/>
                  </a:ext>
                </a:extLst>
              </p:cNvPr>
              <p:cNvSpPr txBox="1"/>
              <p:nvPr/>
            </p:nvSpPr>
            <p:spPr>
              <a:xfrm>
                <a:off x="2648437" y="3600466"/>
                <a:ext cx="11837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u="none" strike="noStrike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u="none" strike="noStrike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800" b="0" i="1" u="none" strike="noStrike" baseline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u="none" strike="noStrike" baseline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u="none" strike="noStrike" baseline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0.292</m:t>
                          </m:r>
                        </m:sup>
                      </m:s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6BAB5F-0C08-4A20-8369-8B5B54D8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37" y="3600466"/>
                <a:ext cx="11837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A921E4-B8B9-4972-A6DC-17D58F5C74BF}"/>
                  </a:ext>
                </a:extLst>
              </p:cNvPr>
              <p:cNvSpPr txBox="1"/>
              <p:nvPr/>
            </p:nvSpPr>
            <p:spPr>
              <a:xfrm>
                <a:off x="7617502" y="3751493"/>
                <a:ext cx="2191623" cy="4739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l-GR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l-GR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1/4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A921E4-B8B9-4972-A6DC-17D58F5C7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502" y="3751493"/>
                <a:ext cx="2191623" cy="473912"/>
              </a:xfrm>
              <a:prstGeom prst="rect">
                <a:avLst/>
              </a:prstGeom>
              <a:blipFill>
                <a:blip r:embed="rId5"/>
                <a:stretch>
                  <a:fillRect l="-2216" t="-108750" r="-24931" b="-16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748E7C5-E5EF-49BC-AAB8-531C25161988}"/>
              </a:ext>
            </a:extLst>
          </p:cNvPr>
          <p:cNvSpPr txBox="1"/>
          <p:nvPr/>
        </p:nvSpPr>
        <p:spPr>
          <a:xfrm>
            <a:off x="7592633" y="2304974"/>
            <a:ext cx="324080" cy="41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</a:t>
            </a:r>
            <a:endParaRPr lang="el-G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 animBg="1"/>
      <p:bldP spid="15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3" name="Picture 2" descr="Chess knights head to head">
            <a:extLst>
              <a:ext uri="{FF2B5EF4-FFF2-40B4-BE49-F238E27FC236}">
                <a16:creationId xmlns:a16="http://schemas.microsoft.com/office/drawing/2014/main" id="{C719E7ED-E09C-F5B9-F5D2-B0F505524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0" r="73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4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l-GR" sz="4800" dirty="0">
                <a:cs typeface="Calibri Light"/>
              </a:rPr>
              <a:t>Euclidean Attack on RSA</a:t>
            </a:r>
          </a:p>
        </p:txBody>
      </p:sp>
      <p:sp>
        <p:nvSpPr>
          <p:cNvPr id="38" name="Rectangle 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 study of the Euclidean attack on RSA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4883067" y="412888"/>
            <a:ext cx="2425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Preliminaries</a:t>
            </a:r>
            <a:endParaRPr lang="el-G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01D08D-54A9-49C9-9630-7A0851E7C973}"/>
                  </a:ext>
                </a:extLst>
              </p:cNvPr>
              <p:cNvSpPr txBox="1"/>
              <p:nvPr/>
            </p:nvSpPr>
            <p:spPr>
              <a:xfrm>
                <a:off x="627078" y="1224198"/>
                <a:ext cx="1046316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dirty="0">
                    <a:latin typeface="CMR10"/>
                  </a:rPr>
                  <a:t>&amp;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:  two primes,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of the same size and set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</a:t>
                </a:r>
              </a:p>
              <a:p>
                <a:pPr marL="285750" indent="-285750" algn="l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∈(1,</m:t>
                    </m:r>
                    <m:r>
                      <m:rPr>
                        <m:sty m:val="p"/>
                      </m:rPr>
                      <a:rPr lang="el-GR" sz="1800" b="0" i="0" u="none" strike="noStrike" baseline="0" dirty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0" u="none" strike="noStrike" baseline="0" dirty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0" u="none" strike="noStrike" baseline="0" dirty="0">
                  <a:latin typeface="CMR1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pt-BR" sz="1800" b="0" i="0" u="none" strike="noStrike" baseline="0" dirty="0">
                  <a:latin typeface="CMMI1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0" u="none" strike="noStrike" baseline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b="0" i="0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u="none" strike="noStrike" baseline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1800" b="0" i="0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u="none" strike="noStrike" baseline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800" b="0" i="0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="0" i="0" u="none" strike="noStrike" baseline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b="0" i="0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01D08D-54A9-49C9-9630-7A0851E7C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8" y="1224198"/>
                <a:ext cx="10463168" cy="1200329"/>
              </a:xfrm>
              <a:prstGeom prst="rect">
                <a:avLst/>
              </a:prstGeom>
              <a:blipFill>
                <a:blip r:embed="rId2"/>
                <a:stretch>
                  <a:fillRect l="-408" t="-3046" b="-50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4575670-477E-4272-9183-424FC66B5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74" y="2149322"/>
            <a:ext cx="9319853" cy="3746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A21873-2480-432D-AD6E-669697B73541}"/>
                  </a:ext>
                </a:extLst>
              </p:cNvPr>
              <p:cNvSpPr txBox="1"/>
              <p:nvPr/>
            </p:nvSpPr>
            <p:spPr>
              <a:xfrm>
                <a:off x="627078" y="5899516"/>
                <a:ext cx="1046316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mtClean="0"/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l-GR" b="0" i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A21873-2480-432D-AD6E-669697B7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8" y="5899516"/>
                <a:ext cx="10463168" cy="381515"/>
              </a:xfrm>
              <a:prstGeom prst="rect">
                <a:avLst/>
              </a:prstGeom>
              <a:blipFill>
                <a:blip r:embed="rId4"/>
                <a:stretch>
                  <a:fillRect l="-408" t="-114516" b="-17096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2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 study of the Euclidean attack on RSA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4750016" y="412888"/>
            <a:ext cx="2691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Main Theorem</a:t>
            </a:r>
            <a:endParaRPr lang="el-GR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D8A67-343E-48B1-A8B3-54CF5F50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5" y="1499717"/>
            <a:ext cx="10942976" cy="309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B75E7-CBDD-4B69-A471-FA6271B96DC6}"/>
              </a:ext>
            </a:extLst>
          </p:cNvPr>
          <p:cNvCxnSpPr/>
          <p:nvPr/>
        </p:nvCxnSpPr>
        <p:spPr>
          <a:xfrm>
            <a:off x="6769915" y="4484984"/>
            <a:ext cx="771787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3DCC54-21DA-442A-9788-C4B307360519}"/>
                  </a:ext>
                </a:extLst>
              </p:cNvPr>
              <p:cNvSpPr txBox="1"/>
              <p:nvPr/>
            </p:nvSpPr>
            <p:spPr>
              <a:xfrm>
                <a:off x="8833608" y="597553"/>
                <a:ext cx="214758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ed</m:t>
                      </m:r>
                      <m:r>
                        <m:rPr>
                          <m:nor/>
                        </m:rP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≡ 1 (</m:t>
                      </m:r>
                      <m:r>
                        <m:rPr>
                          <m:nor/>
                        </m:rP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3DCC54-21DA-442A-9788-C4B30736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08" y="597553"/>
                <a:ext cx="2147582" cy="400110"/>
              </a:xfrm>
              <a:prstGeom prst="rect">
                <a:avLst/>
              </a:prstGeom>
              <a:blipFill>
                <a:blip r:embed="rId3"/>
                <a:stretch>
                  <a:fillRect b="-10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3EDC6-841D-4263-AD84-FBBDEB05D4B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632272" y="997663"/>
            <a:ext cx="1275127" cy="604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E300DA-AD75-43D2-9479-C4316E9B3EDC}"/>
                  </a:ext>
                </a:extLst>
              </p:cNvPr>
              <p:cNvSpPr txBox="1"/>
              <p:nvPr/>
            </p:nvSpPr>
            <p:spPr>
              <a:xfrm>
                <a:off x="624505" y="4987039"/>
                <a:ext cx="476122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800" b="0" u="none" strike="noStrike" baseline="0" dirty="0"/>
                  <a:t>*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800" b="0" u="none" strike="noStrike" baseline="0" dirty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0" u="none" strike="noStrike" baseline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b="0" i="0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u="none" strike="noStrike" baseline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u="none" strike="noStrike" baseline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800" b="0" i="0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u="none" strike="noStrike" baseline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en-US" sz="1800" b="0" i="0" u="none" strike="noStrike" baseline="0" dirty="0">
                  <a:latin typeface="Cambria Math" panose="02040503050406030204" pitchFamily="18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it-IT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gcd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⁡(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&amp;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type m:val="li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𝜇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=0,…,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E300DA-AD75-43D2-9479-C4316E9B3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5" y="4987039"/>
                <a:ext cx="4761227" cy="923330"/>
              </a:xfrm>
              <a:prstGeom prst="rect">
                <a:avLst/>
              </a:prstGeom>
              <a:blipFill>
                <a:blip r:embed="rId4"/>
                <a:stretch>
                  <a:fillRect l="-1024" t="-3289" b="-6973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E87B9DF-DF93-40CA-983B-48F81794BD7A}"/>
              </a:ext>
            </a:extLst>
          </p:cNvPr>
          <p:cNvSpPr/>
          <p:nvPr/>
        </p:nvSpPr>
        <p:spPr>
          <a:xfrm>
            <a:off x="2894201" y="3429000"/>
            <a:ext cx="2390863" cy="455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6DC443-027E-417C-98A9-17C7402910A7}"/>
              </a:ext>
            </a:extLst>
          </p:cNvPr>
          <p:cNvSpPr/>
          <p:nvPr/>
        </p:nvSpPr>
        <p:spPr>
          <a:xfrm>
            <a:off x="2894201" y="2168409"/>
            <a:ext cx="1981201" cy="455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6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39">
            <a:extLst>
              <a:ext uri="{FF2B5EF4-FFF2-40B4-BE49-F238E27FC236}">
                <a16:creationId xmlns:a16="http://schemas.microsoft.com/office/drawing/2014/main" id="{17A3CE7B-2F10-464D-99DE-9525B6D30467}"/>
              </a:ext>
            </a:extLst>
          </p:cNvPr>
          <p:cNvSpPr/>
          <p:nvPr/>
        </p:nvSpPr>
        <p:spPr>
          <a:xfrm flipH="1">
            <a:off x="9555060" y="6629390"/>
            <a:ext cx="2636939" cy="241537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sz="1200" dirty="0">
                <a:solidFill>
                  <a:srgbClr val="FFC000"/>
                </a:solidFill>
              </a:rPr>
              <a:t>Φλωριάς Παπαδόπουλος</a:t>
            </a:r>
          </a:p>
        </p:txBody>
      </p:sp>
      <p:sp>
        <p:nvSpPr>
          <p:cNvPr id="14" name="Freeform: Shape 38">
            <a:extLst>
              <a:ext uri="{FF2B5EF4-FFF2-40B4-BE49-F238E27FC236}">
                <a16:creationId xmlns:a16="http://schemas.microsoft.com/office/drawing/2014/main" id="{C84DCBE1-D5AB-4F5E-8A65-5D018A2310E9}"/>
              </a:ext>
            </a:extLst>
          </p:cNvPr>
          <p:cNvSpPr/>
          <p:nvPr/>
        </p:nvSpPr>
        <p:spPr>
          <a:xfrm>
            <a:off x="0" y="6642095"/>
            <a:ext cx="2894201" cy="228840"/>
          </a:xfrm>
          <a:custGeom>
            <a:avLst/>
            <a:gdLst>
              <a:gd name="connsiteX0" fmla="*/ 0 w 3640508"/>
              <a:gd name="connsiteY0" fmla="*/ 0 h 241537"/>
              <a:gd name="connsiteX1" fmla="*/ 3440485 w 3640508"/>
              <a:gd name="connsiteY1" fmla="*/ 0 h 241537"/>
              <a:gd name="connsiteX2" fmla="*/ 3640508 w 3640508"/>
              <a:gd name="connsiteY2" fmla="*/ 241531 h 241537"/>
              <a:gd name="connsiteX3" fmla="*/ 3640508 w 3640508"/>
              <a:gd name="connsiteY3" fmla="*/ 241537 h 241537"/>
              <a:gd name="connsiteX4" fmla="*/ 0 w 3640508"/>
              <a:gd name="connsiteY4" fmla="*/ 241537 h 24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508" h="241537">
                <a:moveTo>
                  <a:pt x="0" y="0"/>
                </a:moveTo>
                <a:lnTo>
                  <a:pt x="3440485" y="0"/>
                </a:lnTo>
                <a:lnTo>
                  <a:pt x="3640508" y="241531"/>
                </a:lnTo>
                <a:lnTo>
                  <a:pt x="3640508" y="241537"/>
                </a:lnTo>
                <a:lnTo>
                  <a:pt x="0" y="24153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A study of the Euclidean attack on RSA</a:t>
            </a:r>
          </a:p>
        </p:txBody>
      </p: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841046DC-1108-4CCF-A77E-E29566B39F3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555061" y="6629390"/>
            <a:ext cx="144882" cy="2286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0CB97FB-F7E6-4DBB-B536-AE603CA0FA27}"/>
              </a:ext>
            </a:extLst>
          </p:cNvPr>
          <p:cNvCxnSpPr>
            <a:cxnSpLocks/>
            <a:stCxn id="14" idx="1"/>
            <a:endCxn id="14" idx="2"/>
          </p:cNvCxnSpPr>
          <p:nvPr/>
        </p:nvCxnSpPr>
        <p:spPr>
          <a:xfrm>
            <a:off x="2735183" y="6642095"/>
            <a:ext cx="159018" cy="22883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569DC-2A0C-44E1-A9B0-46DD942E791C}"/>
              </a:ext>
            </a:extLst>
          </p:cNvPr>
          <p:cNvSpPr txBox="1"/>
          <p:nvPr/>
        </p:nvSpPr>
        <p:spPr>
          <a:xfrm>
            <a:off x="3788728" y="412888"/>
            <a:ext cx="4614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EUCLID-ATTACK Algorithm</a:t>
            </a:r>
            <a:endParaRPr lang="el-GR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57C92-9756-401F-B7B8-220BB8B8A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5" y="1146627"/>
            <a:ext cx="10036029" cy="493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EE330-5EB4-4434-BDA4-74FE4F6AAAB0}"/>
                  </a:ext>
                </a:extLst>
              </p:cNvPr>
              <p:cNvSpPr txBox="1"/>
              <p:nvPr/>
            </p:nvSpPr>
            <p:spPr>
              <a:xfrm>
                <a:off x="7633982" y="1940224"/>
                <a:ext cx="3029227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𝑙𝑜𝑔𝑒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EE330-5EB4-4434-BDA4-74FE4F6A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2" y="1940224"/>
                <a:ext cx="3029227" cy="369332"/>
              </a:xfrm>
              <a:prstGeom prst="rect">
                <a:avLst/>
              </a:prstGeom>
              <a:blipFill>
                <a:blip r:embed="rId3"/>
                <a:stretch>
                  <a:fillRect l="-1195" t="-4545" b="-1818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0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36291F"/>
      </a:dk2>
      <a:lt2>
        <a:srgbClr val="E6E2E8"/>
      </a:lt2>
      <a:accent1>
        <a:srgbClr val="61B339"/>
      </a:accent1>
      <a:accent2>
        <a:srgbClr val="8BAB2C"/>
      </a:accent2>
      <a:accent3>
        <a:srgbClr val="B5A13A"/>
      </a:accent3>
      <a:accent4>
        <a:srgbClr val="BC6B30"/>
      </a:accent4>
      <a:accent5>
        <a:srgbClr val="CE4242"/>
      </a:accent5>
      <a:accent6>
        <a:srgbClr val="BC306A"/>
      </a:accent6>
      <a:hlink>
        <a:srgbClr val="BF553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4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632</Words>
  <Application>Microsoft Office PowerPoint</Application>
  <PresentationFormat>Widescreen</PresentationFormat>
  <Paragraphs>85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30" baseType="lpstr">
      <vt:lpstr>Arial</vt:lpstr>
      <vt:lpstr>Arial Nova</vt:lpstr>
      <vt:lpstr>Avenir Next LT Pro</vt:lpstr>
      <vt:lpstr>AvenirNext LT Pro Medium</vt:lpstr>
      <vt:lpstr>Calibri</vt:lpstr>
      <vt:lpstr>Calibri Light</vt:lpstr>
      <vt:lpstr>Cambria Math</vt:lpstr>
      <vt:lpstr>CMMI10</vt:lpstr>
      <vt:lpstr>CMMI7</vt:lpstr>
      <vt:lpstr>CMR10</vt:lpstr>
      <vt:lpstr>CMSY10</vt:lpstr>
      <vt:lpstr>CMTI10</vt:lpstr>
      <vt:lpstr>Neue Haas Grotesk Text Pro</vt:lpstr>
      <vt:lpstr>Rockwell</vt:lpstr>
      <vt:lpstr>Segoe UI</vt:lpstr>
      <vt:lpstr>Segoe UI Semilight</vt:lpstr>
      <vt:lpstr>Wingdings</vt:lpstr>
      <vt:lpstr>Θέμα του Office</vt:lpstr>
      <vt:lpstr>AccentBoxVTI</vt:lpstr>
      <vt:lpstr>ExploreVTI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Euclidean Attack on RSA</vt:lpstr>
      <vt:lpstr>PowerPoint Presentation</vt:lpstr>
      <vt:lpstr>PowerPoint Presentation</vt:lpstr>
      <vt:lpstr>PowerPoint Presentation</vt:lpstr>
      <vt:lpstr>Python Implementation: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Florias Pap</dc:creator>
  <cp:lastModifiedBy>Florias Pap</cp:lastModifiedBy>
  <cp:revision>82</cp:revision>
  <dcterms:created xsi:type="dcterms:W3CDTF">2023-01-10T10:52:38Z</dcterms:created>
  <dcterms:modified xsi:type="dcterms:W3CDTF">2023-07-09T22:02:57Z</dcterms:modified>
</cp:coreProperties>
</file>